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>
      <p:cViewPr>
        <p:scale>
          <a:sx n="68" d="100"/>
          <a:sy n="68" d="100"/>
        </p:scale>
        <p:origin x="624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7260" y="1022167"/>
            <a:ext cx="942975" cy="1270"/>
          </a:xfrm>
          <a:custGeom>
            <a:avLst/>
            <a:gdLst/>
            <a:ahLst/>
            <a:cxnLst/>
            <a:rect l="l" t="t" r="r" b="b"/>
            <a:pathLst>
              <a:path w="942975" h="1269">
                <a:moveTo>
                  <a:pt x="0" y="0"/>
                </a:moveTo>
                <a:lnTo>
                  <a:pt x="942379" y="125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751745"/>
            <a:ext cx="20104100" cy="316865"/>
          </a:xfrm>
          <a:custGeom>
            <a:avLst/>
            <a:gdLst/>
            <a:ahLst/>
            <a:cxnLst/>
            <a:rect l="l" t="t" r="r" b="b"/>
            <a:pathLst>
              <a:path w="20104100" h="316865">
                <a:moveTo>
                  <a:pt x="20104099" y="0"/>
                </a:moveTo>
                <a:lnTo>
                  <a:pt x="0" y="0"/>
                </a:lnTo>
                <a:lnTo>
                  <a:pt x="0" y="316639"/>
                </a:lnTo>
                <a:lnTo>
                  <a:pt x="20104099" y="316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3911" y="10411411"/>
            <a:ext cx="2818343" cy="4648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9764" y="1753703"/>
            <a:ext cx="7689215" cy="2328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1745"/>
            <a:ext cx="20104100" cy="316865"/>
          </a:xfrm>
          <a:custGeom>
            <a:avLst/>
            <a:gdLst/>
            <a:ahLst/>
            <a:cxnLst/>
            <a:rect l="l" t="t" r="r" b="b"/>
            <a:pathLst>
              <a:path w="20104100" h="316865">
                <a:moveTo>
                  <a:pt x="20104099" y="0"/>
                </a:moveTo>
                <a:lnTo>
                  <a:pt x="0" y="0"/>
                </a:lnTo>
                <a:lnTo>
                  <a:pt x="0" y="316639"/>
                </a:lnTo>
                <a:lnTo>
                  <a:pt x="20104099" y="316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11" y="10411411"/>
            <a:ext cx="2818343" cy="4648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57260" y="1022167"/>
            <a:ext cx="942975" cy="1270"/>
          </a:xfrm>
          <a:custGeom>
            <a:avLst/>
            <a:gdLst/>
            <a:ahLst/>
            <a:cxnLst/>
            <a:rect l="l" t="t" r="r" b="b"/>
            <a:pathLst>
              <a:path w="942975" h="1269">
                <a:moveTo>
                  <a:pt x="0" y="0"/>
                </a:moveTo>
                <a:lnTo>
                  <a:pt x="942379" y="1256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6098" y="3289921"/>
            <a:ext cx="4257675" cy="205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735"/>
              </a:lnSpc>
              <a:spcBef>
                <a:spcPts val="105"/>
              </a:spcBef>
            </a:pPr>
            <a:r>
              <a:rPr sz="8650" b="1" spc="-25" dirty="0">
                <a:latin typeface="Trebuchet MS"/>
                <a:cs typeface="Trebuchet MS"/>
              </a:rPr>
              <a:t>Strategy</a:t>
            </a:r>
            <a:endParaRPr sz="8650" dirty="0">
              <a:latin typeface="Trebuchet MS"/>
              <a:cs typeface="Trebuchet MS"/>
            </a:endParaRPr>
          </a:p>
          <a:p>
            <a:pPr marL="12700">
              <a:lnSpc>
                <a:spcPts val="6255"/>
              </a:lnSpc>
            </a:pPr>
            <a:r>
              <a:rPr sz="5750" spc="114" dirty="0"/>
              <a:t>#Report</a:t>
            </a:r>
            <a:r>
              <a:rPr sz="5750" spc="185" dirty="0"/>
              <a:t> </a:t>
            </a:r>
            <a:r>
              <a:rPr lang="pt-PT" sz="5750" spc="-660" dirty="0"/>
              <a:t>2</a:t>
            </a:r>
            <a:endParaRPr sz="5750" dirty="0"/>
          </a:p>
        </p:txBody>
      </p:sp>
      <p:sp>
        <p:nvSpPr>
          <p:cNvPr id="6" name="object 6"/>
          <p:cNvSpPr txBox="1"/>
          <p:nvPr/>
        </p:nvSpPr>
        <p:spPr>
          <a:xfrm>
            <a:off x="576098" y="6844264"/>
            <a:ext cx="3286125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90"/>
              </a:spcBef>
            </a:pPr>
            <a:r>
              <a:rPr sz="2650" spc="-110" dirty="0">
                <a:latin typeface="Lucida Sans Unicode"/>
                <a:cs typeface="Lucida Sans Unicode"/>
              </a:rPr>
              <a:t>PRACTICAL </a:t>
            </a:r>
            <a:r>
              <a:rPr sz="2650" spc="-65" dirty="0">
                <a:latin typeface="Lucida Sans Unicode"/>
                <a:cs typeface="Lucida Sans Unicode"/>
              </a:rPr>
              <a:t>CLASS</a:t>
            </a:r>
            <a:r>
              <a:rPr sz="2650" spc="-95" dirty="0">
                <a:latin typeface="Lucida Sans Unicode"/>
                <a:cs typeface="Lucida Sans Unicode"/>
              </a:rPr>
              <a:t> </a:t>
            </a:r>
            <a:r>
              <a:rPr sz="2650" spc="-25" dirty="0">
                <a:latin typeface="Lucida Sans Unicode"/>
                <a:cs typeface="Lucida Sans Unicode"/>
              </a:rPr>
              <a:t>#</a:t>
            </a:r>
            <a:r>
              <a:rPr lang="pt-PT" sz="2650" spc="-25" dirty="0">
                <a:latin typeface="Lucida Sans Unicode"/>
                <a:cs typeface="Lucida Sans Unicode"/>
              </a:rPr>
              <a:t>8</a:t>
            </a:r>
            <a:endParaRPr sz="2650" dirty="0">
              <a:latin typeface="Lucida Sans Unicode"/>
              <a:cs typeface="Lucida Sans Unicode"/>
            </a:endParaRPr>
          </a:p>
          <a:p>
            <a:pPr marL="12700">
              <a:lnSpc>
                <a:spcPts val="3175"/>
              </a:lnSpc>
            </a:pPr>
            <a:r>
              <a:rPr sz="2650" spc="-270" dirty="0">
                <a:latin typeface="Arial Black"/>
                <a:cs typeface="Arial Black"/>
              </a:rPr>
              <a:t>SPRING</a:t>
            </a:r>
            <a:r>
              <a:rPr sz="2650" spc="-204" dirty="0">
                <a:latin typeface="Arial Black"/>
                <a:cs typeface="Arial Black"/>
              </a:rPr>
              <a:t> </a:t>
            </a:r>
            <a:r>
              <a:rPr sz="2650" spc="-290" dirty="0">
                <a:latin typeface="Arial Black"/>
                <a:cs typeface="Arial Black"/>
              </a:rPr>
              <a:t>202</a:t>
            </a:r>
            <a:r>
              <a:rPr lang="pt-PT" sz="2650" spc="-290" dirty="0">
                <a:latin typeface="Arial Black"/>
                <a:cs typeface="Arial Black"/>
              </a:rPr>
              <a:t>5</a:t>
            </a:r>
            <a:endParaRPr sz="265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5395" y="0"/>
            <a:ext cx="9888704" cy="9751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374" rIns="0" bIns="0" rtlCol="0">
            <a:spAutoFit/>
          </a:bodyPr>
          <a:lstStyle/>
          <a:p>
            <a:pPr marL="28575" marR="5080">
              <a:lnSpc>
                <a:spcPts val="7209"/>
              </a:lnSpc>
              <a:spcBef>
                <a:spcPts val="1830"/>
              </a:spcBef>
            </a:pPr>
            <a:r>
              <a:rPr spc="160" dirty="0"/>
              <a:t>Scale</a:t>
            </a:r>
            <a:r>
              <a:rPr spc="229" dirty="0"/>
              <a:t> </a:t>
            </a:r>
            <a:r>
              <a:rPr spc="1080" dirty="0"/>
              <a:t>&amp;</a:t>
            </a:r>
            <a:r>
              <a:rPr spc="220" dirty="0"/>
              <a:t> </a:t>
            </a:r>
            <a:r>
              <a:rPr spc="175" dirty="0"/>
              <a:t>Scope </a:t>
            </a:r>
            <a:r>
              <a:rPr spc="180" dirty="0"/>
              <a:t>Economies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460741" y="923079"/>
            <a:ext cx="11640820" cy="8385809"/>
            <a:chOff x="7460741" y="923079"/>
            <a:chExt cx="11640820" cy="83858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0741" y="923079"/>
              <a:ext cx="11640498" cy="83853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90033" y="1262788"/>
              <a:ext cx="4211955" cy="667385"/>
            </a:xfrm>
            <a:custGeom>
              <a:avLst/>
              <a:gdLst/>
              <a:ahLst/>
              <a:cxnLst/>
              <a:rect l="l" t="t" r="r" b="b"/>
              <a:pathLst>
                <a:path w="4211955" h="667385">
                  <a:moveTo>
                    <a:pt x="4211808" y="0"/>
                  </a:moveTo>
                  <a:lnTo>
                    <a:pt x="0" y="0"/>
                  </a:lnTo>
                  <a:lnTo>
                    <a:pt x="0" y="667204"/>
                  </a:lnTo>
                  <a:lnTo>
                    <a:pt x="4211808" y="667204"/>
                  </a:lnTo>
                  <a:lnTo>
                    <a:pt x="4211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374" rIns="0" bIns="0" rtlCol="0">
            <a:spAutoFit/>
          </a:bodyPr>
          <a:lstStyle/>
          <a:p>
            <a:pPr marL="28575" marR="5080">
              <a:lnSpc>
                <a:spcPts val="7209"/>
              </a:lnSpc>
              <a:spcBef>
                <a:spcPts val="1830"/>
              </a:spcBef>
            </a:pPr>
            <a:r>
              <a:rPr spc="160" dirty="0"/>
              <a:t>Scale</a:t>
            </a:r>
            <a:r>
              <a:rPr spc="225" dirty="0"/>
              <a:t> </a:t>
            </a:r>
            <a:r>
              <a:rPr spc="1080" dirty="0"/>
              <a:t>&amp;</a:t>
            </a:r>
            <a:r>
              <a:rPr spc="225" dirty="0"/>
              <a:t> </a:t>
            </a:r>
            <a:r>
              <a:rPr spc="175" dirty="0"/>
              <a:t>Scope </a:t>
            </a:r>
            <a:r>
              <a:rPr spc="180" dirty="0"/>
              <a:t>Economies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40" y="4465506"/>
            <a:ext cx="12455883" cy="1484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1745"/>
            <a:ext cx="20104100" cy="316865"/>
          </a:xfrm>
          <a:custGeom>
            <a:avLst/>
            <a:gdLst/>
            <a:ahLst/>
            <a:cxnLst/>
            <a:rect l="l" t="t" r="r" b="b"/>
            <a:pathLst>
              <a:path w="20104100" h="316865">
                <a:moveTo>
                  <a:pt x="20104099" y="0"/>
                </a:moveTo>
                <a:lnTo>
                  <a:pt x="0" y="0"/>
                </a:lnTo>
                <a:lnTo>
                  <a:pt x="0" y="316639"/>
                </a:lnTo>
                <a:lnTo>
                  <a:pt x="20104099" y="316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911" y="10411411"/>
            <a:ext cx="2818343" cy="464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4242" y="10397170"/>
            <a:ext cx="10437927" cy="6207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48736" y="3983513"/>
            <a:ext cx="4916805" cy="1231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900" i="1" spc="210" dirty="0">
                <a:latin typeface="Cambria"/>
                <a:cs typeface="Cambria"/>
              </a:rPr>
              <a:t>Thank</a:t>
            </a:r>
            <a:r>
              <a:rPr sz="7900" i="1" spc="265" dirty="0">
                <a:latin typeface="Cambria"/>
                <a:cs typeface="Cambria"/>
              </a:rPr>
              <a:t> </a:t>
            </a:r>
            <a:r>
              <a:rPr sz="7900" i="1" spc="-20" dirty="0">
                <a:latin typeface="Cambria"/>
                <a:cs typeface="Cambria"/>
              </a:rPr>
              <a:t>you!</a:t>
            </a:r>
            <a:endParaRPr sz="7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66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573" y="5181696"/>
            <a:ext cx="4845050" cy="23380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8620" indent="-375920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388620" algn="l"/>
              </a:tabLst>
            </a:pPr>
            <a:r>
              <a:rPr sz="2950" spc="-110" dirty="0">
                <a:latin typeface="Lucida Sans Unicode"/>
                <a:cs typeface="Lucida Sans Unicode"/>
              </a:rPr>
              <a:t>Risk</a:t>
            </a:r>
            <a:r>
              <a:rPr sz="2950" spc="-145" dirty="0">
                <a:latin typeface="Lucida Sans Unicode"/>
                <a:cs typeface="Lucida Sans Unicode"/>
              </a:rPr>
              <a:t> </a:t>
            </a:r>
            <a:r>
              <a:rPr sz="2950" spc="-10" dirty="0">
                <a:latin typeface="Lucida Sans Unicode"/>
                <a:cs typeface="Lucida Sans Unicode"/>
              </a:rPr>
              <a:t>Management</a:t>
            </a:r>
            <a:endParaRPr sz="2950">
              <a:latin typeface="Lucida Sans Unicode"/>
              <a:cs typeface="Lucida Sans Unicode"/>
            </a:endParaRPr>
          </a:p>
          <a:p>
            <a:pPr marL="388620" indent="-37592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88620" algn="l"/>
              </a:tabLst>
            </a:pPr>
            <a:r>
              <a:rPr sz="2950" dirty="0">
                <a:latin typeface="Lucida Sans Unicode"/>
                <a:cs typeface="Lucida Sans Unicode"/>
              </a:rPr>
              <a:t>SWOT</a:t>
            </a:r>
            <a:r>
              <a:rPr sz="2950" spc="-185" dirty="0">
                <a:latin typeface="Lucida Sans Unicode"/>
                <a:cs typeface="Lucida Sans Unicode"/>
              </a:rPr>
              <a:t> </a:t>
            </a:r>
            <a:r>
              <a:rPr sz="2950" spc="-10" dirty="0">
                <a:latin typeface="Lucida Sans Unicode"/>
                <a:cs typeface="Lucida Sans Unicode"/>
              </a:rPr>
              <a:t>Analysis</a:t>
            </a:r>
            <a:endParaRPr sz="2950">
              <a:latin typeface="Lucida Sans Unicode"/>
              <a:cs typeface="Lucida Sans Unicode"/>
            </a:endParaRPr>
          </a:p>
          <a:p>
            <a:pPr marL="388620" indent="-37592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388620" algn="l"/>
              </a:tabLst>
            </a:pPr>
            <a:r>
              <a:rPr sz="2950" spc="-60" dirty="0">
                <a:latin typeface="Lucida Sans Unicode"/>
                <a:cs typeface="Lucida Sans Unicode"/>
              </a:rPr>
              <a:t>Competitive</a:t>
            </a:r>
            <a:r>
              <a:rPr sz="2950" spc="-155" dirty="0">
                <a:latin typeface="Lucida Sans Unicode"/>
                <a:cs typeface="Lucida Sans Unicode"/>
              </a:rPr>
              <a:t> </a:t>
            </a:r>
            <a:r>
              <a:rPr sz="2950" spc="-10" dirty="0">
                <a:latin typeface="Lucida Sans Unicode"/>
                <a:cs typeface="Lucida Sans Unicode"/>
              </a:rPr>
              <a:t>Advantage</a:t>
            </a:r>
            <a:endParaRPr sz="2950">
              <a:latin typeface="Lucida Sans Unicode"/>
              <a:cs typeface="Lucida Sans Unicode"/>
            </a:endParaRPr>
          </a:p>
          <a:p>
            <a:pPr marL="388620" indent="-37592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88620" algn="l"/>
              </a:tabLst>
            </a:pPr>
            <a:r>
              <a:rPr sz="2950" spc="-25" dirty="0">
                <a:latin typeface="Lucida Sans Unicode"/>
                <a:cs typeface="Lucida Sans Unicode"/>
              </a:rPr>
              <a:t>Scale</a:t>
            </a:r>
            <a:r>
              <a:rPr sz="2950" spc="-185" dirty="0">
                <a:latin typeface="Lucida Sans Unicode"/>
                <a:cs typeface="Lucida Sans Unicode"/>
              </a:rPr>
              <a:t> </a:t>
            </a:r>
            <a:r>
              <a:rPr sz="2950" spc="100" dirty="0">
                <a:latin typeface="Lucida Sans Unicode"/>
                <a:cs typeface="Lucida Sans Unicode"/>
              </a:rPr>
              <a:t>&amp;</a:t>
            </a:r>
            <a:r>
              <a:rPr sz="2950" spc="-190" dirty="0">
                <a:latin typeface="Lucida Sans Unicode"/>
                <a:cs typeface="Lucida Sans Unicode"/>
              </a:rPr>
              <a:t> </a:t>
            </a:r>
            <a:r>
              <a:rPr sz="2950" spc="-30" dirty="0">
                <a:latin typeface="Lucida Sans Unicode"/>
                <a:cs typeface="Lucida Sans Unicode"/>
              </a:rPr>
              <a:t>Scope</a:t>
            </a:r>
            <a:r>
              <a:rPr sz="2950" spc="-185" dirty="0">
                <a:latin typeface="Lucida Sans Unicode"/>
                <a:cs typeface="Lucida Sans Unicode"/>
              </a:rPr>
              <a:t> </a:t>
            </a:r>
            <a:r>
              <a:rPr sz="2950" spc="-10" dirty="0">
                <a:latin typeface="Lucida Sans Unicode"/>
                <a:cs typeface="Lucida Sans Unicode"/>
              </a:rPr>
              <a:t>Economies</a:t>
            </a:r>
            <a:endParaRPr sz="295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395" y="0"/>
            <a:ext cx="9888704" cy="9751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2020"/>
              </a:spcBef>
            </a:pPr>
            <a:r>
              <a:rPr spc="135" dirty="0"/>
              <a:t>Risk</a:t>
            </a:r>
            <a:r>
              <a:rPr spc="229" dirty="0"/>
              <a:t> </a:t>
            </a:r>
            <a:r>
              <a:rPr spc="175" dirty="0"/>
              <a:t>Management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900" spc="-100" dirty="0">
                <a:latin typeface="Lucida Sans Unicode"/>
                <a:cs typeface="Lucida Sans Unicode"/>
              </a:rPr>
              <a:t>The</a:t>
            </a:r>
            <a:r>
              <a:rPr sz="2900" spc="-150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main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114" dirty="0">
                <a:latin typeface="Lucida Sans Unicode"/>
                <a:cs typeface="Lucida Sans Unicode"/>
              </a:rPr>
              <a:t>risks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65" dirty="0">
                <a:latin typeface="Lucida Sans Unicode"/>
                <a:cs typeface="Lucida Sans Unicode"/>
              </a:rPr>
              <a:t>faced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75" dirty="0">
                <a:latin typeface="Lucida Sans Unicode"/>
                <a:cs typeface="Lucida Sans Unicode"/>
              </a:rPr>
              <a:t>by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corporations:</a:t>
            </a:r>
            <a:endParaRPr sz="29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395" y="0"/>
            <a:ext cx="9888704" cy="9751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2020"/>
              </a:spcBef>
            </a:pPr>
            <a:r>
              <a:rPr spc="135" dirty="0"/>
              <a:t>Risk</a:t>
            </a:r>
            <a:r>
              <a:rPr spc="229" dirty="0"/>
              <a:t> </a:t>
            </a:r>
            <a:r>
              <a:rPr spc="175" dirty="0"/>
              <a:t>Management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900" spc="-100" dirty="0">
                <a:latin typeface="Lucida Sans Unicode"/>
                <a:cs typeface="Lucida Sans Unicode"/>
              </a:rPr>
              <a:t>The</a:t>
            </a:r>
            <a:r>
              <a:rPr sz="2900" spc="-150" dirty="0">
                <a:latin typeface="Lucida Sans Unicode"/>
                <a:cs typeface="Lucida Sans Unicode"/>
              </a:rPr>
              <a:t> </a:t>
            </a:r>
            <a:r>
              <a:rPr sz="2900" spc="-55" dirty="0">
                <a:latin typeface="Lucida Sans Unicode"/>
                <a:cs typeface="Lucida Sans Unicode"/>
              </a:rPr>
              <a:t>main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114" dirty="0">
                <a:latin typeface="Lucida Sans Unicode"/>
                <a:cs typeface="Lucida Sans Unicode"/>
              </a:rPr>
              <a:t>risks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65" dirty="0">
                <a:latin typeface="Lucida Sans Unicode"/>
                <a:cs typeface="Lucida Sans Unicode"/>
              </a:rPr>
              <a:t>faced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75" dirty="0">
                <a:latin typeface="Lucida Sans Unicode"/>
                <a:cs typeface="Lucida Sans Unicode"/>
              </a:rPr>
              <a:t>by</a:t>
            </a:r>
            <a:r>
              <a:rPr sz="2900" spc="-145" dirty="0">
                <a:latin typeface="Lucida Sans Unicode"/>
                <a:cs typeface="Lucida Sans Unicode"/>
              </a:rPr>
              <a:t> </a:t>
            </a:r>
            <a:r>
              <a:rPr sz="2900" spc="-10" dirty="0">
                <a:latin typeface="Lucida Sans Unicode"/>
                <a:cs typeface="Lucida Sans Unicode"/>
              </a:rPr>
              <a:t>corporations: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64" y="4115426"/>
            <a:ext cx="4076700" cy="51149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190" dirty="0">
                <a:latin typeface="Arial Black"/>
                <a:cs typeface="Arial Black"/>
              </a:rPr>
              <a:t>Strategic</a:t>
            </a:r>
            <a:r>
              <a:rPr sz="2850" spc="-155" dirty="0">
                <a:latin typeface="Arial Black"/>
                <a:cs typeface="Arial Black"/>
              </a:rPr>
              <a:t> </a:t>
            </a:r>
            <a:r>
              <a:rPr sz="2850" spc="-10" dirty="0">
                <a:latin typeface="Arial Black"/>
                <a:cs typeface="Arial Black"/>
              </a:rPr>
              <a:t>risks</a:t>
            </a:r>
            <a:r>
              <a:rPr lang="pt-PT" sz="2850" spc="-10" dirty="0">
                <a:latin typeface="Arial Black"/>
                <a:cs typeface="Arial Black"/>
              </a:rPr>
              <a:t> </a:t>
            </a:r>
            <a:endParaRPr sz="285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95" dirty="0">
                <a:latin typeface="Arial Black"/>
                <a:cs typeface="Arial Black"/>
              </a:rPr>
              <a:t>Operational</a:t>
            </a:r>
            <a:r>
              <a:rPr sz="2850" spc="-150" dirty="0">
                <a:latin typeface="Arial Black"/>
                <a:cs typeface="Arial Black"/>
              </a:rPr>
              <a:t> </a:t>
            </a:r>
            <a:r>
              <a:rPr sz="2850" spc="-10" dirty="0">
                <a:latin typeface="Arial Black"/>
                <a:cs typeface="Arial Black"/>
              </a:rPr>
              <a:t>risks</a:t>
            </a:r>
            <a:endParaRPr sz="285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389255" algn="l"/>
              </a:tabLst>
            </a:pPr>
            <a:r>
              <a:rPr sz="2900" spc="-180" dirty="0">
                <a:latin typeface="Arial Black"/>
                <a:cs typeface="Arial Black"/>
              </a:rPr>
              <a:t>Financial</a:t>
            </a:r>
            <a:r>
              <a:rPr sz="2900" spc="-175" dirty="0">
                <a:latin typeface="Arial Black"/>
                <a:cs typeface="Arial Black"/>
              </a:rPr>
              <a:t> </a:t>
            </a:r>
            <a:r>
              <a:rPr sz="2900" spc="-10" dirty="0">
                <a:latin typeface="Arial Black"/>
                <a:cs typeface="Arial Black"/>
              </a:rPr>
              <a:t>risks</a:t>
            </a:r>
            <a:endParaRPr sz="290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1025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114" dirty="0">
                <a:latin typeface="Arial Black"/>
                <a:cs typeface="Arial Black"/>
              </a:rPr>
              <a:t>Reputational</a:t>
            </a:r>
            <a:r>
              <a:rPr sz="2850" spc="-140" dirty="0">
                <a:latin typeface="Arial Black"/>
                <a:cs typeface="Arial Black"/>
              </a:rPr>
              <a:t> </a:t>
            </a:r>
            <a:r>
              <a:rPr sz="2850" spc="-10" dirty="0">
                <a:latin typeface="Arial Black"/>
                <a:cs typeface="Arial Black"/>
              </a:rPr>
              <a:t>risks</a:t>
            </a:r>
            <a:endParaRPr sz="285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80" dirty="0">
                <a:latin typeface="Arial Black"/>
                <a:cs typeface="Arial Black"/>
              </a:rPr>
              <a:t>Market</a:t>
            </a:r>
            <a:r>
              <a:rPr sz="2850" spc="-185" dirty="0">
                <a:latin typeface="Arial Black"/>
                <a:cs typeface="Arial Black"/>
              </a:rPr>
              <a:t> </a:t>
            </a:r>
            <a:r>
              <a:rPr sz="2850" spc="-10" dirty="0">
                <a:latin typeface="Arial Black"/>
                <a:cs typeface="Arial Black"/>
              </a:rPr>
              <a:t>risks</a:t>
            </a:r>
            <a:endParaRPr sz="285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1030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145" dirty="0">
                <a:latin typeface="Arial Black"/>
                <a:cs typeface="Arial Black"/>
              </a:rPr>
              <a:t>Cybersecurity</a:t>
            </a:r>
            <a:r>
              <a:rPr sz="2850" spc="-120" dirty="0">
                <a:latin typeface="Arial Black"/>
                <a:cs typeface="Arial Black"/>
              </a:rPr>
              <a:t> </a:t>
            </a:r>
            <a:r>
              <a:rPr sz="2850" spc="-10" dirty="0">
                <a:latin typeface="Arial Black"/>
                <a:cs typeface="Arial Black"/>
              </a:rPr>
              <a:t>risks</a:t>
            </a:r>
            <a:endParaRPr sz="285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89255" algn="l"/>
              </a:tabLst>
            </a:pPr>
            <a:r>
              <a:rPr sz="2900" spc="-185" dirty="0">
                <a:latin typeface="Arial Black"/>
                <a:cs typeface="Arial Black"/>
              </a:rPr>
              <a:t>Supply</a:t>
            </a:r>
            <a:r>
              <a:rPr sz="2900" spc="-210" dirty="0">
                <a:latin typeface="Arial Black"/>
                <a:cs typeface="Arial Black"/>
              </a:rPr>
              <a:t> </a:t>
            </a:r>
            <a:r>
              <a:rPr sz="2900" spc="-175" dirty="0">
                <a:latin typeface="Arial Black"/>
                <a:cs typeface="Arial Black"/>
              </a:rPr>
              <a:t>Chain</a:t>
            </a:r>
            <a:r>
              <a:rPr sz="2900" spc="-200" dirty="0">
                <a:latin typeface="Arial Black"/>
                <a:cs typeface="Arial Black"/>
              </a:rPr>
              <a:t> </a:t>
            </a:r>
            <a:r>
              <a:rPr sz="2900" spc="-10" dirty="0">
                <a:latin typeface="Arial Black"/>
                <a:cs typeface="Arial Black"/>
              </a:rPr>
              <a:t>risks</a:t>
            </a:r>
            <a:endParaRPr sz="290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1019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105" dirty="0">
                <a:latin typeface="Arial Black"/>
                <a:cs typeface="Arial Black"/>
              </a:rPr>
              <a:t>Environmental</a:t>
            </a:r>
            <a:r>
              <a:rPr sz="2850" spc="-120" dirty="0">
                <a:latin typeface="Arial Black"/>
                <a:cs typeface="Arial Black"/>
              </a:rPr>
              <a:t> </a:t>
            </a:r>
            <a:r>
              <a:rPr sz="2850" spc="-114" dirty="0">
                <a:latin typeface="Arial Black"/>
                <a:cs typeface="Arial Black"/>
              </a:rPr>
              <a:t>risks</a:t>
            </a:r>
            <a:endParaRPr sz="2850" dirty="0">
              <a:latin typeface="Arial Black"/>
              <a:cs typeface="Arial Black"/>
            </a:endParaRPr>
          </a:p>
          <a:p>
            <a:pPr marL="389255" indent="-37655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389255" algn="l"/>
              </a:tabLst>
            </a:pPr>
            <a:r>
              <a:rPr sz="2850" spc="-290" dirty="0">
                <a:latin typeface="Arial Black"/>
                <a:cs typeface="Arial Black"/>
              </a:rPr>
              <a:t>Etc.</a:t>
            </a:r>
            <a:endParaRPr sz="2850" dirty="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395" y="0"/>
            <a:ext cx="9888704" cy="9751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66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Risk</a:t>
            </a:r>
            <a:r>
              <a:rPr spc="229" dirty="0"/>
              <a:t> </a:t>
            </a:r>
            <a:r>
              <a:rPr spc="175" dirty="0"/>
              <a:t>Management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601" y="3804041"/>
            <a:ext cx="13866164" cy="2249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66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SWOT</a:t>
            </a:r>
            <a:r>
              <a:rPr spc="229" dirty="0"/>
              <a:t> </a:t>
            </a:r>
            <a:r>
              <a:rPr spc="90" dirty="0"/>
              <a:t>Analysis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13650" y="1251341"/>
            <a:ext cx="11690985" cy="8402320"/>
            <a:chOff x="7648353" y="967509"/>
            <a:chExt cx="11690985" cy="8402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8353" y="967509"/>
              <a:ext cx="11690534" cy="84022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53212" y="8222577"/>
              <a:ext cx="2785745" cy="1147445"/>
            </a:xfrm>
            <a:custGeom>
              <a:avLst/>
              <a:gdLst/>
              <a:ahLst/>
              <a:cxnLst/>
              <a:rect l="l" t="t" r="r" b="b"/>
              <a:pathLst>
                <a:path w="2785744" h="1147445">
                  <a:moveTo>
                    <a:pt x="2785674" y="0"/>
                  </a:moveTo>
                  <a:lnTo>
                    <a:pt x="0" y="0"/>
                  </a:lnTo>
                  <a:lnTo>
                    <a:pt x="0" y="1147190"/>
                  </a:lnTo>
                  <a:lnTo>
                    <a:pt x="2785674" y="1147190"/>
                  </a:lnTo>
                  <a:lnTo>
                    <a:pt x="2785674" y="0"/>
                  </a:lnTo>
                  <a:close/>
                </a:path>
              </a:pathLst>
            </a:custGeom>
            <a:solidFill>
              <a:srgbClr val="F7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C169AD-2B98-80D2-0891-516E645FF274}"/>
              </a:ext>
            </a:extLst>
          </p:cNvPr>
          <p:cNvSpPr txBox="1"/>
          <p:nvPr/>
        </p:nvSpPr>
        <p:spPr>
          <a:xfrm rot="10800000" flipV="1">
            <a:off x="522038" y="3420017"/>
            <a:ext cx="5677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SWOT analysis is a strategic planning tool used to identify and evaluate the </a:t>
            </a:r>
            <a:r>
              <a:rPr lang="en-GB" sz="2000" b="1" dirty="0"/>
              <a:t>Strengths</a:t>
            </a:r>
            <a:r>
              <a:rPr lang="en-GB" sz="2000" dirty="0"/>
              <a:t>, </a:t>
            </a:r>
            <a:r>
              <a:rPr lang="en-GB" sz="2000" b="1" dirty="0"/>
              <a:t>Weaknesses</a:t>
            </a:r>
            <a:r>
              <a:rPr lang="en-GB" sz="2000" dirty="0"/>
              <a:t>, </a:t>
            </a:r>
            <a:r>
              <a:rPr lang="en-GB" sz="2000" b="1" dirty="0"/>
              <a:t>Opportunities</a:t>
            </a:r>
            <a:r>
              <a:rPr lang="en-GB" sz="2000" dirty="0"/>
              <a:t>, and </a:t>
            </a:r>
            <a:r>
              <a:rPr lang="en-GB" sz="2000" b="1" dirty="0"/>
              <a:t>Threats</a:t>
            </a:r>
            <a:r>
              <a:rPr lang="en-GB" sz="2000" dirty="0"/>
              <a:t> related to a business, project, or decision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50E710B-F224-7D39-3865-32D785CB5E1B}"/>
              </a:ext>
            </a:extLst>
          </p:cNvPr>
          <p:cNvSpPr/>
          <p:nvPr/>
        </p:nvSpPr>
        <p:spPr>
          <a:xfrm rot="5400000">
            <a:off x="10322492" y="-1841540"/>
            <a:ext cx="349237" cy="58154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E9DCB4E-778A-32A5-1A4C-26BA9BE73781}"/>
              </a:ext>
            </a:extLst>
          </p:cNvPr>
          <p:cNvSpPr/>
          <p:nvPr/>
        </p:nvSpPr>
        <p:spPr>
          <a:xfrm rot="5400000">
            <a:off x="16149550" y="-1852559"/>
            <a:ext cx="349237" cy="58154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DF97-94C2-3E89-4E77-721A4622F69E}"/>
              </a:ext>
            </a:extLst>
          </p:cNvPr>
          <p:cNvSpPr txBox="1"/>
          <p:nvPr/>
        </p:nvSpPr>
        <p:spPr>
          <a:xfrm>
            <a:off x="10086041" y="5219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3CF6D-3BA2-53CA-B757-A21CE0026E75}"/>
              </a:ext>
            </a:extLst>
          </p:cNvPr>
          <p:cNvSpPr txBox="1"/>
          <p:nvPr/>
        </p:nvSpPr>
        <p:spPr>
          <a:xfrm>
            <a:off x="15847114" y="5004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66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SWOT</a:t>
            </a:r>
            <a:r>
              <a:rPr spc="229" dirty="0"/>
              <a:t> </a:t>
            </a:r>
            <a:r>
              <a:rPr spc="90" dirty="0"/>
              <a:t>Analysis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472" y="4100427"/>
            <a:ext cx="12850994" cy="9455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374" rIns="0" bIns="0" rtlCol="0">
            <a:spAutoFit/>
          </a:bodyPr>
          <a:lstStyle/>
          <a:p>
            <a:pPr marL="28575" marR="5080">
              <a:lnSpc>
                <a:spcPts val="7209"/>
              </a:lnSpc>
              <a:spcBef>
                <a:spcPts val="1830"/>
              </a:spcBef>
            </a:pPr>
            <a:r>
              <a:rPr spc="165" dirty="0"/>
              <a:t>Competitive </a:t>
            </a:r>
            <a:r>
              <a:rPr spc="100" dirty="0"/>
              <a:t>Advantage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03352" y="456229"/>
            <a:ext cx="8756650" cy="8805545"/>
            <a:chOff x="6803352" y="456229"/>
            <a:chExt cx="8756650" cy="8805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352" y="456229"/>
              <a:ext cx="8756277" cy="88053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98215" y="8588220"/>
              <a:ext cx="1638935" cy="667385"/>
            </a:xfrm>
            <a:custGeom>
              <a:avLst/>
              <a:gdLst/>
              <a:ahLst/>
              <a:cxnLst/>
              <a:rect l="l" t="t" r="r" b="b"/>
              <a:pathLst>
                <a:path w="1638934" h="667384">
                  <a:moveTo>
                    <a:pt x="1638484" y="0"/>
                  </a:moveTo>
                  <a:lnTo>
                    <a:pt x="0" y="0"/>
                  </a:lnTo>
                  <a:lnTo>
                    <a:pt x="0" y="667204"/>
                  </a:lnTo>
                  <a:lnTo>
                    <a:pt x="1638484" y="667204"/>
                  </a:lnTo>
                  <a:lnTo>
                    <a:pt x="1638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98" y="614087"/>
            <a:ext cx="299910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Lucida Sans Unicode"/>
                <a:cs typeface="Lucida Sans Unicode"/>
              </a:rPr>
              <a:t>PRINCIPLES</a:t>
            </a:r>
            <a:r>
              <a:rPr sz="1650" spc="-114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OF</a:t>
            </a:r>
            <a:r>
              <a:rPr sz="1650" spc="-10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MANAGEMENT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374" rIns="0" bIns="0" rtlCol="0">
            <a:spAutoFit/>
          </a:bodyPr>
          <a:lstStyle/>
          <a:p>
            <a:pPr marL="28575" marR="5080">
              <a:lnSpc>
                <a:spcPts val="7209"/>
              </a:lnSpc>
              <a:spcBef>
                <a:spcPts val="1830"/>
              </a:spcBef>
            </a:pPr>
            <a:r>
              <a:rPr spc="165" dirty="0"/>
              <a:t>Competitive </a:t>
            </a:r>
            <a:r>
              <a:rPr spc="100" dirty="0"/>
              <a:t>Advantage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46" y="4569357"/>
            <a:ext cx="11190401" cy="1320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145</Words>
  <Application>Microsoft Macintosh PowerPoint</Application>
  <PresentationFormat>Custom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Black</vt:lpstr>
      <vt:lpstr>Arial MT</vt:lpstr>
      <vt:lpstr>Calibri</vt:lpstr>
      <vt:lpstr>Cambria</vt:lpstr>
      <vt:lpstr>Lucida Sans Unicode</vt:lpstr>
      <vt:lpstr>Trebuchet MS</vt:lpstr>
      <vt:lpstr>Office Theme</vt:lpstr>
      <vt:lpstr>Strategy #Report 2</vt:lpstr>
      <vt:lpstr>Agenda</vt:lpstr>
      <vt:lpstr>Risk Management The main risks faced by corporations:</vt:lpstr>
      <vt:lpstr>Risk Management The main risks faced by corporations:</vt:lpstr>
      <vt:lpstr>Risk Management</vt:lpstr>
      <vt:lpstr>SWOT Analysis</vt:lpstr>
      <vt:lpstr>SWOT Analysis</vt:lpstr>
      <vt:lpstr>Competitive Advantage</vt:lpstr>
      <vt:lpstr>Competitive Advantage</vt:lpstr>
      <vt:lpstr>Scale &amp; Scope Economies</vt:lpstr>
      <vt:lpstr>Scale &amp; Scope Economies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Castela;Vasco Diaz-Arguelles de Moura</dc:creator>
  <cp:lastModifiedBy>António Carlos Fiúza Ferreira</cp:lastModifiedBy>
  <cp:revision>1</cp:revision>
  <dcterms:created xsi:type="dcterms:W3CDTF">2025-05-01T15:29:30Z</dcterms:created>
  <dcterms:modified xsi:type="dcterms:W3CDTF">2025-05-01T15:52:42Z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2025-05-01T00:00:00Z</vt:filetime>
  </property>
  <property fmtid="{D5CDD505-2E9C-101B-9397-08002B2CF9AE}" pid="5" name="Producer">
    <vt:lpwstr>Microsoft® PowerPoint® for Microsoft 365</vt:lpwstr>
  </property>
</Properties>
</file>