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0" r:id="rId4"/>
    <p:sldId id="259" r:id="rId5"/>
    <p:sldId id="275" r:id="rId6"/>
    <p:sldId id="271" r:id="rId7"/>
    <p:sldId id="272" r:id="rId8"/>
    <p:sldId id="273" r:id="rId9"/>
    <p:sldId id="274" r:id="rId10"/>
    <p:sldId id="277" r:id="rId11"/>
    <p:sldId id="279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37"/>
  </p:normalViewPr>
  <p:slideViewPr>
    <p:cSldViewPr>
      <p:cViewPr varScale="1">
        <p:scale>
          <a:sx n="62" d="100"/>
          <a:sy n="62" d="100"/>
        </p:scale>
        <p:origin x="736" y="224"/>
      </p:cViewPr>
      <p:guideLst>
        <p:guide orient="horz" pos="289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7260" y="1022167"/>
            <a:ext cx="942975" cy="1270"/>
          </a:xfrm>
          <a:custGeom>
            <a:avLst/>
            <a:gdLst/>
            <a:ahLst/>
            <a:cxnLst/>
            <a:rect l="l" t="t" r="r" b="b"/>
            <a:pathLst>
              <a:path w="942975" h="1269">
                <a:moveTo>
                  <a:pt x="0" y="0"/>
                </a:moveTo>
                <a:lnTo>
                  <a:pt x="942379" y="125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751745"/>
            <a:ext cx="20104100" cy="316865"/>
          </a:xfrm>
          <a:custGeom>
            <a:avLst/>
            <a:gdLst/>
            <a:ahLst/>
            <a:cxnLst/>
            <a:rect l="l" t="t" r="r" b="b"/>
            <a:pathLst>
              <a:path w="20104100" h="316865">
                <a:moveTo>
                  <a:pt x="20104099" y="0"/>
                </a:moveTo>
                <a:lnTo>
                  <a:pt x="0" y="0"/>
                </a:lnTo>
                <a:lnTo>
                  <a:pt x="0" y="316639"/>
                </a:lnTo>
                <a:lnTo>
                  <a:pt x="20104099" y="316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11" y="10411411"/>
            <a:ext cx="2818343" cy="4648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751745"/>
            <a:ext cx="20104100" cy="316865"/>
          </a:xfrm>
          <a:custGeom>
            <a:avLst/>
            <a:gdLst/>
            <a:ahLst/>
            <a:cxnLst/>
            <a:rect l="l" t="t" r="r" b="b"/>
            <a:pathLst>
              <a:path w="20104100" h="316865">
                <a:moveTo>
                  <a:pt x="20104099" y="0"/>
                </a:moveTo>
                <a:lnTo>
                  <a:pt x="0" y="0"/>
                </a:lnTo>
                <a:lnTo>
                  <a:pt x="0" y="316639"/>
                </a:lnTo>
                <a:lnTo>
                  <a:pt x="20104099" y="316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11" y="10411411"/>
            <a:ext cx="2818343" cy="4648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4242" y="10397170"/>
            <a:ext cx="10437927" cy="6207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1655" y="597919"/>
            <a:ext cx="8260715" cy="116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81424" y="4700454"/>
            <a:ext cx="8711565" cy="434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1745"/>
            <a:ext cx="20104100" cy="316865"/>
          </a:xfrm>
          <a:custGeom>
            <a:avLst/>
            <a:gdLst/>
            <a:ahLst/>
            <a:cxnLst/>
            <a:rect l="l" t="t" r="r" b="b"/>
            <a:pathLst>
              <a:path w="20104100" h="316865">
                <a:moveTo>
                  <a:pt x="20104099" y="0"/>
                </a:moveTo>
                <a:lnTo>
                  <a:pt x="0" y="0"/>
                </a:lnTo>
                <a:lnTo>
                  <a:pt x="0" y="316639"/>
                </a:lnTo>
                <a:lnTo>
                  <a:pt x="20104099" y="316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GB" noProof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11" y="10411411"/>
            <a:ext cx="2818343" cy="4648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57260" y="1022167"/>
            <a:ext cx="942975" cy="1270"/>
          </a:xfrm>
          <a:custGeom>
            <a:avLst/>
            <a:gdLst/>
            <a:ahLst/>
            <a:cxnLst/>
            <a:rect l="l" t="t" r="r" b="b"/>
            <a:pathLst>
              <a:path w="942975" h="1269">
                <a:moveTo>
                  <a:pt x="0" y="0"/>
                </a:moveTo>
                <a:lnTo>
                  <a:pt x="942379" y="125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GB" noProof="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6098" y="3271074"/>
            <a:ext cx="9145905" cy="2598660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2700" marR="5080">
              <a:lnSpc>
                <a:spcPts val="8860"/>
              </a:lnSpc>
              <a:spcBef>
                <a:spcPts val="2240"/>
              </a:spcBef>
            </a:pPr>
            <a:r>
              <a:rPr lang="en-GB" sz="9200" b="1" noProof="0" dirty="0">
                <a:latin typeface="Palatino Linotype"/>
                <a:cs typeface="Palatino Linotype"/>
              </a:rPr>
              <a:t>Midterm Correction</a:t>
            </a:r>
            <a:endParaRPr lang="en-GB" sz="9200" noProof="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98" y="6144180"/>
            <a:ext cx="3286760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</a:pPr>
            <a:r>
              <a:rPr lang="en-GB" sz="2650" spc="-110" noProof="0" dirty="0">
                <a:latin typeface="Lucida Sans Unicode"/>
                <a:cs typeface="Lucida Sans Unicode"/>
              </a:rPr>
              <a:t>PRACTICAL</a:t>
            </a:r>
            <a:r>
              <a:rPr lang="en-GB" sz="2650" spc="-100" noProof="0" dirty="0">
                <a:latin typeface="Lucida Sans Unicode"/>
                <a:cs typeface="Lucida Sans Unicode"/>
              </a:rPr>
              <a:t> </a:t>
            </a:r>
            <a:r>
              <a:rPr lang="en-GB" sz="2650" spc="-70" noProof="0" dirty="0">
                <a:latin typeface="Lucida Sans Unicode"/>
                <a:cs typeface="Lucida Sans Unicode"/>
              </a:rPr>
              <a:t>CLASS</a:t>
            </a:r>
            <a:r>
              <a:rPr lang="en-GB" sz="2650" spc="-85" noProof="0" dirty="0">
                <a:latin typeface="Lucida Sans Unicode"/>
                <a:cs typeface="Lucida Sans Unicode"/>
              </a:rPr>
              <a:t> </a:t>
            </a:r>
            <a:r>
              <a:rPr lang="en-GB" sz="2650" spc="-35" noProof="0" dirty="0">
                <a:latin typeface="Lucida Sans Unicode"/>
                <a:cs typeface="Lucida Sans Unicode"/>
              </a:rPr>
              <a:t>#6</a:t>
            </a:r>
            <a:endParaRPr lang="en-GB" sz="2650" noProof="0" dirty="0">
              <a:latin typeface="Lucida Sans Unicode"/>
              <a:cs typeface="Lucida Sans Unicode"/>
            </a:endParaRPr>
          </a:p>
          <a:p>
            <a:pPr marL="12700">
              <a:lnSpc>
                <a:spcPts val="3175"/>
              </a:lnSpc>
            </a:pPr>
            <a:r>
              <a:rPr lang="en-GB" sz="2650" spc="-270" noProof="0" dirty="0">
                <a:latin typeface="Arial Black"/>
                <a:cs typeface="Arial Black"/>
              </a:rPr>
              <a:t>SPRING</a:t>
            </a:r>
            <a:r>
              <a:rPr lang="en-GB" sz="2650" spc="-204" noProof="0" dirty="0">
                <a:latin typeface="Arial Black"/>
                <a:cs typeface="Arial Black"/>
              </a:rPr>
              <a:t> </a:t>
            </a:r>
            <a:r>
              <a:rPr lang="en-GB" sz="2650" spc="-290" noProof="0" dirty="0">
                <a:latin typeface="Arial Black"/>
                <a:cs typeface="Arial Black"/>
              </a:rPr>
              <a:t>2025</a:t>
            </a:r>
            <a:endParaRPr lang="en-GB" sz="2650" noProof="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395" y="0"/>
            <a:ext cx="9888704" cy="9751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E5E1-9038-8E34-17D3-F1C81BDC2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895C-1FC6-DE90-3A28-E181A4B2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69035"/>
          </a:xfrm>
        </p:spPr>
        <p:txBody>
          <a:bodyPr/>
          <a:lstStyle/>
          <a:p>
            <a:r>
              <a:rPr lang="en-GB" noProof="0" dirty="0"/>
              <a:t>Exercise 12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53A7BA7-26A8-96BD-D234-5AEFD6D7A4B3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FD8BE-0E60-3369-D898-2EF5AD3A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66" y="5349875"/>
            <a:ext cx="13402568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38F41-E0DD-F6C1-EF16-53A5EA0B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F033-6B1A-160B-8A63-2C2973F3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54162"/>
          </a:xfrm>
        </p:spPr>
        <p:txBody>
          <a:bodyPr/>
          <a:lstStyle/>
          <a:p>
            <a:r>
              <a:rPr lang="en-GB" noProof="0" dirty="0"/>
              <a:t>Go to market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F8766DA-CBA3-DE4F-4D27-89A5B066780B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87FA0-4992-4C4A-56CD-C14E37DF220C}"/>
              </a:ext>
            </a:extLst>
          </p:cNvPr>
          <p:cNvSpPr txBox="1"/>
          <p:nvPr/>
        </p:nvSpPr>
        <p:spPr>
          <a:xfrm>
            <a:off x="1956816" y="5010912"/>
            <a:ext cx="166298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go to market strategy should detail how a company plans to attract its ideal customer and establish a market presence.</a:t>
            </a:r>
          </a:p>
          <a:p>
            <a:r>
              <a:rPr lang="en-GB" sz="2400" dirty="0"/>
              <a:t>When creating a go to market strategy there 6 distinct concepts a manager should analyse: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Market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Ideal Customer Profile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Value Proposition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Offer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Messaging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Positioning  </a:t>
            </a:r>
          </a:p>
        </p:txBody>
      </p:sp>
    </p:spTree>
    <p:extLst>
      <p:ext uri="{BB962C8B-B14F-4D97-AF65-F5344CB8AC3E}">
        <p14:creationId xmlns:p14="http://schemas.microsoft.com/office/powerpoint/2010/main" val="127603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098" y="1997667"/>
            <a:ext cx="320738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noProof="0" dirty="0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573" y="5181696"/>
            <a:ext cx="5927277" cy="17857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88620" algn="l"/>
              </a:tabLst>
            </a:pPr>
            <a:r>
              <a:rPr lang="en-GB" sz="2950" spc="-10" noProof="0" dirty="0">
                <a:latin typeface="Lucida Sans Unicode"/>
                <a:cs typeface="Lucida Sans Unicode"/>
              </a:rPr>
              <a:t>1. Go to market strategy</a:t>
            </a: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88620" algn="l"/>
              </a:tabLst>
            </a:pPr>
            <a:r>
              <a:rPr lang="en-GB" sz="2950" spc="-10" noProof="0" dirty="0">
                <a:latin typeface="Lucida Sans Unicode"/>
                <a:cs typeface="Lucida Sans Unicode"/>
              </a:rPr>
              <a:t>2. Mi</a:t>
            </a:r>
            <a:r>
              <a:rPr lang="en-GB" sz="2950" spc="-50" noProof="0" dirty="0">
                <a:latin typeface="Lucida Sans Unicode"/>
                <a:cs typeface="Lucida Sans Unicode"/>
              </a:rPr>
              <a:t>dterm Correction</a:t>
            </a: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88620" algn="l"/>
              </a:tabLst>
            </a:pPr>
            <a:endParaRPr lang="en-GB" sz="2950" noProof="0" dirty="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395" y="0"/>
            <a:ext cx="9888704" cy="9751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2118D-FDEC-EB3F-6359-40779D93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44BA-859C-7E56-C84E-35645F8A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54162"/>
          </a:xfrm>
        </p:spPr>
        <p:txBody>
          <a:bodyPr/>
          <a:lstStyle/>
          <a:p>
            <a:r>
              <a:rPr lang="en-GB" noProof="0" dirty="0"/>
              <a:t>Market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D399144-8918-9BF8-4ADC-F439FA835E6E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DF142-FA07-EE1C-F158-85A1C7AB1FFC}"/>
              </a:ext>
            </a:extLst>
          </p:cNvPr>
          <p:cNvSpPr txBox="1"/>
          <p:nvPr/>
        </p:nvSpPr>
        <p:spPr>
          <a:xfrm>
            <a:off x="2075650" y="3238629"/>
            <a:ext cx="15831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A Go-To-Market (GTM) strategy is a step-by-step plan that a company uses to launch a product or service into the market successfully. It defines how a business reaches customers, communicates value, and drives sales efficiently. When creating a go to market strategy there 6 distinct concepts a manager should analyse: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Market </a:t>
            </a:r>
            <a:r>
              <a:rPr lang="en-GB" sz="2800" dirty="0">
                <a:latin typeface="+mn-lt"/>
                <a:sym typeface="Wingdings" pitchFamily="2" charset="2"/>
              </a:rPr>
              <a:t> Understanding what problem you are fixing and what is your market </a:t>
            </a: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Ideal Customer Profile </a:t>
            </a:r>
            <a:r>
              <a:rPr lang="en-GB" sz="2800" dirty="0">
                <a:latin typeface="+mn-lt"/>
                <a:sym typeface="Wingdings" pitchFamily="2" charset="2"/>
              </a:rPr>
              <a:t> You should design your ICP. You should know their behaviour, what they are thinking, who they get advice from…  </a:t>
            </a: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Value Proposition </a:t>
            </a:r>
            <a:r>
              <a:rPr lang="en-GB" sz="2800" dirty="0">
                <a:latin typeface="+mn-lt"/>
                <a:sym typeface="Wingdings" pitchFamily="2" charset="2"/>
              </a:rPr>
              <a:t> It is an easy way of explaining why someone should by your product </a:t>
            </a: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Offer </a:t>
            </a:r>
            <a:r>
              <a:rPr lang="en-GB" sz="2800" dirty="0">
                <a:latin typeface="+mn-lt"/>
                <a:sym typeface="Wingdings" pitchFamily="2" charset="2"/>
              </a:rPr>
              <a:t> It is the solution you provide </a:t>
            </a: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Messaging </a:t>
            </a:r>
            <a:r>
              <a:rPr lang="en-GB" sz="2800" dirty="0">
                <a:latin typeface="+mn-lt"/>
                <a:sym typeface="Wingdings" pitchFamily="2" charset="2"/>
              </a:rPr>
              <a:t> How are you going to communicate with your market and make them aware of your product</a:t>
            </a: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Positioning  </a:t>
            </a:r>
            <a:r>
              <a:rPr lang="en-GB" sz="2800" dirty="0">
                <a:latin typeface="+mn-lt"/>
                <a:sym typeface="Wingdings" pitchFamily="2" charset="2"/>
              </a:rPr>
              <a:t> It is perception of your brand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9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2015-A829-6F88-2E2B-338752F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050" y="4130675"/>
            <a:ext cx="10935395" cy="1154162"/>
          </a:xfrm>
        </p:spPr>
        <p:txBody>
          <a:bodyPr/>
          <a:lstStyle/>
          <a:p>
            <a:r>
              <a:rPr lang="en-GB" i="1" noProof="0" dirty="0"/>
              <a:t>Midterm Correction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184EFB4-66B9-06E2-0C52-1706D253D92C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8044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5265-A7AF-D325-7D02-BA77A26B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FFF9-05BC-9528-3F26-E9CB8CAD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" y="2759075"/>
            <a:ext cx="8260715" cy="1169035"/>
          </a:xfrm>
        </p:spPr>
        <p:txBody>
          <a:bodyPr/>
          <a:lstStyle/>
          <a:p>
            <a:r>
              <a:rPr lang="en-GB" noProof="0" dirty="0"/>
              <a:t>Exercise 12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74AD544-660D-EA51-A00A-422D691E4131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6EF21-E87D-A865-CA2D-BC5CAC87F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1" y="708777"/>
            <a:ext cx="15327884" cy="89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5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29891-3BC1-6C49-6304-BD43F0C83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70E9-E6AF-D318-3A67-5953A06C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69035"/>
          </a:xfrm>
        </p:spPr>
        <p:txBody>
          <a:bodyPr/>
          <a:lstStyle/>
          <a:p>
            <a:r>
              <a:rPr lang="en-GB" noProof="0" dirty="0"/>
              <a:t>Exercise 12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8E3995A-67FF-A9C2-6B98-957BA8EF2788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96E48-3479-E816-7093-431B1649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59275"/>
            <a:ext cx="15711241" cy="113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4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4407-D5DC-79C3-70BE-E14180884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8F33-7262-6A79-043E-B122E05F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69035"/>
          </a:xfrm>
        </p:spPr>
        <p:txBody>
          <a:bodyPr/>
          <a:lstStyle/>
          <a:p>
            <a:r>
              <a:rPr lang="en-GB" noProof="0" dirty="0"/>
              <a:t>Exercise 12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4F8BD1F-48A5-AA80-4EE9-2AC8A269CA75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E18C3-E6E4-12A4-4C8E-09F2F697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4603115"/>
            <a:ext cx="15434884" cy="7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64986-0BD2-EFFC-772A-EDFE64D6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F28A-3C4A-F842-42F6-D7676124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69035"/>
          </a:xfrm>
        </p:spPr>
        <p:txBody>
          <a:bodyPr/>
          <a:lstStyle/>
          <a:p>
            <a:r>
              <a:rPr lang="en-GB" noProof="0" dirty="0"/>
              <a:t>Exercise 12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CED4A8C-B1C2-91AE-8EA6-71C21B4FD47B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9A236-558B-2E0E-E2AB-21A40A19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91" y="4435475"/>
            <a:ext cx="16533718" cy="15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24EF-BE1F-0368-9B79-4B6E976AF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F80-3DDE-F4A6-5D83-E1D399ED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387475"/>
            <a:ext cx="8260715" cy="1169035"/>
          </a:xfrm>
        </p:spPr>
        <p:txBody>
          <a:bodyPr/>
          <a:lstStyle/>
          <a:p>
            <a:r>
              <a:rPr lang="en-GB" noProof="0" dirty="0"/>
              <a:t>Exercise 12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697CADA-2E44-0D21-2CD3-8BDF6DB5F224}"/>
              </a:ext>
            </a:extLst>
          </p:cNvPr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50" noProof="0" dirty="0">
                <a:latin typeface="Lucida Sans Unicode"/>
                <a:cs typeface="Lucida Sans Unicode"/>
              </a:rPr>
              <a:t>PRINCIPLES</a:t>
            </a:r>
            <a:r>
              <a:rPr lang="en-GB" sz="1650" spc="-114" noProof="0" dirty="0">
                <a:latin typeface="Lucida Sans Unicode"/>
                <a:cs typeface="Lucida Sans Unicode"/>
              </a:rPr>
              <a:t> </a:t>
            </a:r>
            <a:r>
              <a:rPr lang="en-GB" sz="1650" spc="-20" noProof="0" dirty="0">
                <a:latin typeface="Lucida Sans Unicode"/>
                <a:cs typeface="Lucida Sans Unicode"/>
              </a:rPr>
              <a:t>OF</a:t>
            </a:r>
            <a:r>
              <a:rPr lang="en-GB" sz="1650" spc="-100" noProof="0" dirty="0">
                <a:latin typeface="Lucida Sans Unicode"/>
                <a:cs typeface="Lucida Sans Unicode"/>
              </a:rPr>
              <a:t> </a:t>
            </a:r>
            <a:r>
              <a:rPr lang="en-GB" sz="1650" spc="-10" noProof="0" dirty="0">
                <a:latin typeface="Lucida Sans Unicode"/>
                <a:cs typeface="Lucida Sans Unicode"/>
              </a:rPr>
              <a:t>MANAGEMENT</a:t>
            </a:r>
            <a:endParaRPr lang="en-GB" sz="1650" noProof="0" dirty="0">
              <a:latin typeface="Lucida Sans Unicode"/>
              <a:cs typeface="Lucida Sans Unico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CDEB5-DDC3-EDB5-487C-F4F9A679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4699189"/>
            <a:ext cx="15791884" cy="11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264</Words>
  <Application>Microsoft Macintosh PowerPoint</Application>
  <PresentationFormat>Custom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Georgia</vt:lpstr>
      <vt:lpstr>Lucida Sans Unicode</vt:lpstr>
      <vt:lpstr>Palatino Linotype</vt:lpstr>
      <vt:lpstr>Office Theme</vt:lpstr>
      <vt:lpstr>Midterm Correction</vt:lpstr>
      <vt:lpstr>Agenda</vt:lpstr>
      <vt:lpstr>Market </vt:lpstr>
      <vt:lpstr>Midterm Correction </vt:lpstr>
      <vt:lpstr>Exercise 12 </vt:lpstr>
      <vt:lpstr>Exercise 12 </vt:lpstr>
      <vt:lpstr>Exercise 12 </vt:lpstr>
      <vt:lpstr>Exercise 12 </vt:lpstr>
      <vt:lpstr>Exercise 12 </vt:lpstr>
      <vt:lpstr>Exercise 12 </vt:lpstr>
      <vt:lpstr>Go to market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Castela</dc:creator>
  <cp:lastModifiedBy>António Carlos Fiúza Ferreira</cp:lastModifiedBy>
  <cp:revision>7</cp:revision>
  <dcterms:created xsi:type="dcterms:W3CDTF">2025-02-27T16:13:55Z</dcterms:created>
  <dcterms:modified xsi:type="dcterms:W3CDTF">2025-06-01T17:37:13Z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2025-02-27T00:00:00Z</vt:filetime>
  </property>
  <property fmtid="{D5CDD505-2E9C-101B-9397-08002B2CF9AE}" pid="5" name="Producer">
    <vt:lpwstr>Microsoft® PowerPoint® for Microsoft 365</vt:lpwstr>
  </property>
</Properties>
</file>