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48" r:id="rId2"/>
  </p:sldMasterIdLst>
  <p:notesMasterIdLst>
    <p:notesMasterId r:id="rId22"/>
  </p:notesMasterIdLst>
  <p:sldIdLst>
    <p:sldId id="257" r:id="rId3"/>
    <p:sldId id="338" r:id="rId4"/>
    <p:sldId id="351" r:id="rId5"/>
    <p:sldId id="352" r:id="rId6"/>
    <p:sldId id="341" r:id="rId7"/>
    <p:sldId id="353" r:id="rId8"/>
    <p:sldId id="363" r:id="rId9"/>
    <p:sldId id="344" r:id="rId10"/>
    <p:sldId id="355" r:id="rId11"/>
    <p:sldId id="356" r:id="rId12"/>
    <p:sldId id="354" r:id="rId13"/>
    <p:sldId id="347" r:id="rId14"/>
    <p:sldId id="357" r:id="rId15"/>
    <p:sldId id="358" r:id="rId16"/>
    <p:sldId id="359" r:id="rId17"/>
    <p:sldId id="360" r:id="rId18"/>
    <p:sldId id="335" r:id="rId19"/>
    <p:sldId id="361" r:id="rId20"/>
    <p:sldId id="362" r:id="rId21"/>
  </p:sldIdLst>
  <p:sldSz cx="12192000" cy="6858000"/>
  <p:notesSz cx="7315200" cy="9601200"/>
  <p:defaultTex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79B666E-663B-46FD-875E-3F59244FCCE5}" type="datetimeFigureOut">
              <a:rPr lang="en-GB" smtClean="0"/>
              <a:t>20/05/2025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FF3C8F7-139A-418D-9057-4FB1E9267BCD}" type="slidenum">
              <a:rPr lang="en-GB" smtClean="0"/>
              <a:t>‹#›</a:t>
            </a:fld>
            <a:endParaRPr lang="en-GB"/>
          </a:p>
        </p:txBody>
      </p:sp>
    </p:spTree>
    <p:extLst>
      <p:ext uri="{BB962C8B-B14F-4D97-AF65-F5344CB8AC3E}">
        <p14:creationId xmlns:p14="http://schemas.microsoft.com/office/powerpoint/2010/main" val="346503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673574-F6C1-4E6E-A93D-DCF5BD65BC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942482" y="874979"/>
            <a:ext cx="6914556" cy="5400000"/>
          </a:xfrm>
          <a:prstGeom prst="rect">
            <a:avLst/>
          </a:prstGeom>
        </p:spPr>
      </p:pic>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905076"/>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4" imgW="443" imgH="444" progId="TCLayout.ActiveDocument.1">
                  <p:embed/>
                </p:oleObj>
              </mc:Choice>
              <mc:Fallback>
                <p:oleObj name="think-cell Slide" r:id="rId4" imgW="443" imgH="444" progId="TCLayout.ActiveDocument.1">
                  <p:embed/>
                  <p:pic>
                    <p:nvPicPr>
                      <p:cNvPr id="2" name="Object 1"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34963" y="1280685"/>
            <a:ext cx="8225143" cy="2002337"/>
          </a:xfrm>
          <a:prstGeom prst="rect">
            <a:avLst/>
          </a:prstGeom>
          <a:ln w="12700">
            <a:miter lim="400000"/>
          </a:ln>
        </p:spPr>
        <p:txBody>
          <a:bodyPr wrap="none" lIns="36000" tIns="36000" rIns="36000" bIns="36000" anchor="t">
            <a:noAutofit/>
          </a:bodyPr>
          <a:lstStyle>
            <a:lvl1pPr marL="0" indent="0">
              <a:buNone/>
              <a:defRPr lang="pt-PT" sz="5600" noProof="0" dirty="0" smtClean="0">
                <a:latin typeface="Playfair Display"/>
                <a:ea typeface="Playfair Display"/>
                <a:cs typeface="Playfair Display"/>
              </a:defRPr>
            </a:lvl1pPr>
          </a:lstStyle>
          <a:p>
            <a:pPr lvl="0" defTabSz="457154">
              <a:spcBef>
                <a:spcPct val="0"/>
              </a:spcBef>
            </a:pPr>
            <a:r>
              <a:rPr lang="pt-PT" noProof="0"/>
              <a:t>Título</a:t>
            </a:r>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4107835"/>
            <a:ext cx="5400000" cy="274562"/>
          </a:xfrm>
          <a:prstGeom prst="rect">
            <a:avLst/>
          </a:prstGeom>
          <a:ln w="12700">
            <a:miter lim="400000"/>
          </a:ln>
        </p:spPr>
        <p:txBody>
          <a:bodyPr lIns="36000" tIns="36000" rIns="36000" bIns="36000" anchor="ctr">
            <a:noAutofit/>
          </a:bodyPr>
          <a:lstStyle>
            <a:lvl1pPr marL="0" indent="0">
              <a:buNone/>
              <a:defRPr lang="en-US" sz="1600" b="0" dirty="0" smtClean="0">
                <a:latin typeface="Open Sans" panose="020B0606030504020204" pitchFamily="34" charset="0"/>
                <a:ea typeface="Open Sans" panose="020B0606030504020204" pitchFamily="34" charset="0"/>
                <a:cs typeface="Open Sans" panose="020B0606030504020204" pitchFamily="34" charset="0"/>
              </a:defRPr>
            </a:lvl1pPr>
          </a:lstStyle>
          <a:p>
            <a:pPr lvl="0" defTabSz="457154">
              <a:spcBef>
                <a:spcPct val="0"/>
              </a:spcBef>
            </a:pPr>
            <a:r>
              <a:rPr lang="en-US"/>
              <a:t>COURSE</a:t>
            </a:r>
          </a:p>
        </p:txBody>
      </p:sp>
      <p:sp>
        <p:nvSpPr>
          <p:cNvPr id="9" name="Text Placeholder 34">
            <a:extLst>
              <a:ext uri="{FF2B5EF4-FFF2-40B4-BE49-F238E27FC236}">
                <a16:creationId xmlns:a16="http://schemas.microsoft.com/office/drawing/2014/main" id="{36072A28-4101-4549-8D50-581847C1A422}"/>
              </a:ext>
            </a:extLst>
          </p:cNvPr>
          <p:cNvSpPr txBox="1">
            <a:spLocks/>
          </p:cNvSpPr>
          <p:nvPr userDrawn="1"/>
        </p:nvSpPr>
        <p:spPr>
          <a:xfrm>
            <a:off x="334962" y="4450217"/>
            <a:ext cx="5400000" cy="274562"/>
          </a:xfrm>
          <a:prstGeom prst="rect">
            <a:avLst/>
          </a:prstGeom>
          <a:ln w="12700">
            <a:miter lim="400000"/>
          </a:ln>
        </p:spPr>
        <p:txBody>
          <a:bodyPr lIns="36000" tIns="36000" rIns="36000" bIns="36000" anchor="ctr">
            <a:noAutofit/>
          </a:bodyPr>
          <a:lstStyle>
            <a:defPPr>
              <a:defRPr lang="pt-PT"/>
            </a:defPPr>
            <a:lvl1pPr marL="0" indent="0" algn="r" eaLnBrk="0" hangingPunct="0">
              <a:buFont typeface="Arial" pitchFamily="34" charset="0"/>
              <a:buNone/>
              <a:defRPr sz="1000" b="0">
                <a:solidFill>
                  <a:schemeClr val="tx1">
                    <a:lumMod val="50000"/>
                    <a:lumOff val="50000"/>
                  </a:schemeClr>
                </a:solidFill>
                <a:latin typeface="Open Sans Light"/>
                <a:ea typeface="Open Sans Light"/>
                <a:cs typeface="Open Sans Light"/>
              </a:defRPr>
            </a:lvl1pPr>
            <a:lvl2pPr marL="742874" indent="-285721" algn="just" eaLnBrk="0" hangingPunct="0">
              <a:spcBef>
                <a:spcPct val="20000"/>
              </a:spcBef>
              <a:buFont typeface="Arial" pitchFamily="34" charset="0"/>
              <a:buChar char="–"/>
              <a:defRPr sz="2800">
                <a:latin typeface="+mn-lt"/>
              </a:defRPr>
            </a:lvl2pPr>
            <a:lvl3pPr marL="1142884" indent="-228577" algn="just" eaLnBrk="0" hangingPunct="0">
              <a:spcBef>
                <a:spcPct val="20000"/>
              </a:spcBef>
              <a:buFont typeface="Arial" pitchFamily="34" charset="0"/>
              <a:buChar char="•"/>
              <a:defRPr sz="2400">
                <a:latin typeface="+mn-lt"/>
              </a:defRPr>
            </a:lvl3pPr>
            <a:lvl4pPr marL="1600037" indent="-228577" algn="just" eaLnBrk="0" hangingPunct="0">
              <a:spcBef>
                <a:spcPct val="20000"/>
              </a:spcBef>
              <a:buFont typeface="Arial" pitchFamily="34" charset="0"/>
              <a:buChar char="–"/>
              <a:defRPr sz="2000">
                <a:latin typeface="+mn-lt"/>
              </a:defRPr>
            </a:lvl4pPr>
            <a:lvl5pPr marL="2057191" indent="-228577" algn="just" eaLnBrk="0" hangingPunct="0">
              <a:spcBef>
                <a:spcPct val="20000"/>
              </a:spcBef>
              <a:buFont typeface="Arial" pitchFamily="34" charset="0"/>
              <a:buChar char="»"/>
              <a:defRPr sz="2000">
                <a:latin typeface="+mn-lt"/>
              </a:defRPr>
            </a:lvl5pPr>
            <a:lvl6pPr marL="2514344" indent="-228577" defTabSz="457154">
              <a:spcBef>
                <a:spcPct val="20000"/>
              </a:spcBef>
              <a:buFont typeface="Arial"/>
              <a:buChar char="•"/>
              <a:defRPr sz="2000">
                <a:latin typeface="+mn-lt"/>
                <a:ea typeface="+mn-ea"/>
              </a:defRPr>
            </a:lvl6pPr>
            <a:lvl7pPr marL="2971497" indent="-228577" defTabSz="457154">
              <a:spcBef>
                <a:spcPct val="20000"/>
              </a:spcBef>
              <a:buFont typeface="Arial"/>
              <a:buChar char="•"/>
              <a:defRPr sz="2000">
                <a:latin typeface="+mn-lt"/>
                <a:ea typeface="+mn-ea"/>
              </a:defRPr>
            </a:lvl7pPr>
            <a:lvl8pPr marL="3428650" indent="-228577" defTabSz="457154">
              <a:spcBef>
                <a:spcPct val="20000"/>
              </a:spcBef>
              <a:buFont typeface="Arial"/>
              <a:buChar char="•"/>
              <a:defRPr sz="2000">
                <a:latin typeface="+mn-lt"/>
                <a:ea typeface="+mn-ea"/>
              </a:defRPr>
            </a:lvl8pPr>
            <a:lvl9pPr marL="3885804" indent="-228577" defTabSz="457154">
              <a:spcBef>
                <a:spcPct val="20000"/>
              </a:spcBef>
              <a:buFont typeface="Arial"/>
              <a:buChar char="•"/>
              <a:defRPr sz="2000">
                <a:latin typeface="+mn-lt"/>
                <a:ea typeface="+mn-ea"/>
              </a:defRPr>
            </a:lvl9pPr>
          </a:lstStyle>
          <a:p>
            <a:pPr lvl="0" algn="l"/>
            <a:r>
              <a:rPr lang="pt-PT" sz="1000">
                <a:solidFill>
                  <a:schemeClr val="tx1"/>
                </a:solidFill>
                <a:latin typeface="Open Sans" panose="020B0606030504020204" pitchFamily="34" charset="0"/>
                <a:ea typeface="Open Sans" panose="020B0606030504020204" pitchFamily="34" charset="0"/>
                <a:cs typeface="Open Sans" panose="020B0606030504020204" pitchFamily="34" charset="0"/>
              </a:rPr>
              <a:t>Margarida Soares &amp; Fábio Soares Santos</a:t>
            </a:r>
          </a:p>
        </p:txBody>
      </p:sp>
      <p:grpSp>
        <p:nvGrpSpPr>
          <p:cNvPr id="8" name="Group 7">
            <a:extLst>
              <a:ext uri="{FF2B5EF4-FFF2-40B4-BE49-F238E27FC236}">
                <a16:creationId xmlns:a16="http://schemas.microsoft.com/office/drawing/2014/main" id="{01AD1050-3CD3-4CF2-B8DC-780CDB1F7939}"/>
              </a:ext>
            </a:extLst>
          </p:cNvPr>
          <p:cNvGrpSpPr/>
          <p:nvPr userDrawn="1"/>
        </p:nvGrpSpPr>
        <p:grpSpPr>
          <a:xfrm>
            <a:off x="10488003" y="285585"/>
            <a:ext cx="1369035" cy="720001"/>
            <a:chOff x="10488003" y="285585"/>
            <a:chExt cx="1369035" cy="720001"/>
          </a:xfrm>
        </p:grpSpPr>
        <p:pic>
          <p:nvPicPr>
            <p:cNvPr id="11" name="Picture 10" descr="A close up of a logo&#10;&#10;Description automatically generated">
              <a:extLst>
                <a:ext uri="{FF2B5EF4-FFF2-40B4-BE49-F238E27FC236}">
                  <a16:creationId xmlns:a16="http://schemas.microsoft.com/office/drawing/2014/main" id="{AFE2A44E-E0E5-4D6E-85DD-A18848997151}"/>
                </a:ext>
              </a:extLst>
            </p:cNvPr>
            <p:cNvPicPr>
              <a:picLocks/>
            </p:cNvPicPr>
            <p:nvPr/>
          </p:nvPicPr>
          <p:blipFill>
            <a:blip r:embed="rId6"/>
            <a:stretch>
              <a:fillRect/>
            </a:stretch>
          </p:blipFill>
          <p:spPr>
            <a:xfrm>
              <a:off x="10488003" y="285586"/>
              <a:ext cx="720000" cy="720000"/>
            </a:xfrm>
            <a:prstGeom prst="rect">
              <a:avLst/>
            </a:prstGeom>
          </p:spPr>
        </p:pic>
        <p:sp>
          <p:nvSpPr>
            <p:cNvPr id="12" name="Rectangle 12">
              <a:extLst>
                <a:ext uri="{FF2B5EF4-FFF2-40B4-BE49-F238E27FC236}">
                  <a16:creationId xmlns:a16="http://schemas.microsoft.com/office/drawing/2014/main" id="{F8896B9C-643B-46E1-9B2D-F74B40981545}"/>
                </a:ext>
              </a:extLst>
            </p:cNvPr>
            <p:cNvSpPr>
              <a:spLocks/>
            </p:cNvSpPr>
            <p:nvPr/>
          </p:nvSpPr>
          <p:spPr bwMode="auto">
            <a:xfrm>
              <a:off x="10489038" y="285585"/>
              <a:ext cx="1368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720000" tIns="72000" rIns="0" bIns="72000" anchor="ctr">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nSpc>
                  <a:spcPct val="80000"/>
                </a:lnSpc>
              </a:pPr>
              <a:r>
                <a:rPr lang="pt-PT" sz="1200" i="1" dirty="0">
                  <a:latin typeface="Open Sans" panose="020B0606030504020204" pitchFamily="34" charset="0"/>
                  <a:ea typeface="Open Sans" panose="020B0606030504020204" pitchFamily="34" charset="0"/>
                  <a:cs typeface="Open Sans" panose="020B0606030504020204" pitchFamily="34" charset="0"/>
                  <a:sym typeface="Helvetica Neue UltraLight"/>
                </a:rPr>
                <a:t>Video Lecture</a:t>
              </a:r>
            </a:p>
          </p:txBody>
        </p:sp>
      </p:grpSp>
    </p:spTree>
    <p:extLst>
      <p:ext uri="{BB962C8B-B14F-4D97-AF65-F5344CB8AC3E}">
        <p14:creationId xmlns:p14="http://schemas.microsoft.com/office/powerpoint/2010/main" val="174226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in">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4258573686"/>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6" name="Text Placeholder 11"/>
          <p:cNvSpPr>
            <a:spLocks noGrp="1"/>
          </p:cNvSpPr>
          <p:nvPr>
            <p:ph type="body" sz="quarter" idx="12" hasCustomPrompt="1"/>
          </p:nvPr>
        </p:nvSpPr>
        <p:spPr>
          <a:xfrm>
            <a:off x="336000" y="27332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
        <p:nvSpPr>
          <p:cNvPr id="3" name="Text Placeholder 2"/>
          <p:cNvSpPr>
            <a:spLocks noGrp="1"/>
          </p:cNvSpPr>
          <p:nvPr>
            <p:ph type="body" sz="quarter" idx="16"/>
          </p:nvPr>
        </p:nvSpPr>
        <p:spPr>
          <a:xfrm>
            <a:off x="336000" y="604500"/>
            <a:ext cx="11520000" cy="720000"/>
          </a:xfrm>
          <a:prstGeom prst="rect">
            <a:avLst/>
          </a:prstGeom>
        </p:spPr>
        <p:txBody>
          <a:bodyPr lIns="0" tIns="0" rIns="0" bIns="0" anchor="b"/>
          <a:lstStyle>
            <a:lvl1pPr marL="0" indent="0">
              <a:spcBef>
                <a:spcPts val="0"/>
              </a:spcBef>
              <a:buNone/>
              <a:defRPr sz="32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63186457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Picture Placeholder 2"/>
          <p:cNvSpPr>
            <a:spLocks noGrp="1"/>
          </p:cNvSpPr>
          <p:nvPr>
            <p:ph type="pic" sz="quarter" idx="18" hasCustomPrompt="1"/>
          </p:nvPr>
        </p:nvSpPr>
        <p:spPr>
          <a:xfrm>
            <a:off x="6195060" y="-3809"/>
            <a:ext cx="5996940" cy="6411984"/>
          </a:xfrm>
          <a:prstGeom prst="rect">
            <a:avLst/>
          </a:prstGeom>
          <a:solidFill>
            <a:schemeClr val="bg1">
              <a:lumMod val="95000"/>
            </a:schemeClr>
          </a:solidFill>
        </p:spPr>
        <p:txBody>
          <a:bodyPr anchor="ctr"/>
          <a:lstStyle>
            <a:lvl1pPr marL="0" indent="0" algn="ctr">
              <a:buNone/>
              <a:defRPr sz="1800" b="0" i="0" baseline="0">
                <a:solidFill>
                  <a:schemeClr val="tx1"/>
                </a:solidFill>
                <a:latin typeface="Open Sans "/>
                <a:ea typeface="Open Sans Light" panose="020B0306030504020204" pitchFamily="34" charset="0"/>
                <a:cs typeface="Open Sans Light" panose="020B0306030504020204" pitchFamily="34" charset="0"/>
              </a:defRPr>
            </a:lvl1pPr>
          </a:lstStyle>
          <a:p>
            <a:r>
              <a:rPr lang="en-GB" dirty="0"/>
              <a:t>Double click to add </a:t>
            </a:r>
            <a:br>
              <a:rPr lang="en-GB" dirty="0"/>
            </a:br>
            <a:r>
              <a:rPr lang="en-GB" dirty="0"/>
              <a:t>your picture here</a:t>
            </a:r>
          </a:p>
        </p:txBody>
      </p:sp>
      <p:sp>
        <p:nvSpPr>
          <p:cNvPr id="9" name="Text Placeholder 2"/>
          <p:cNvSpPr>
            <a:spLocks noGrp="1"/>
          </p:cNvSpPr>
          <p:nvPr>
            <p:ph type="body" sz="quarter" idx="14" hasCustomPrompt="1"/>
          </p:nvPr>
        </p:nvSpPr>
        <p:spPr>
          <a:xfrm>
            <a:off x="311340" y="1253592"/>
            <a:ext cx="5415090" cy="540306"/>
          </a:xfrm>
          <a:prstGeom prst="rect">
            <a:avLst/>
          </a:prstGeom>
        </p:spPr>
        <p:txBody>
          <a:bodyPr/>
          <a:lstStyle>
            <a:lvl1pPr marL="0" marR="0" indent="0" algn="l" defTabSz="412750" rtl="0" fontAlgn="auto" latinLnBrk="0" hangingPunct="0">
              <a:lnSpc>
                <a:spcPct val="80000"/>
              </a:lnSpc>
              <a:spcBef>
                <a:spcPts val="0"/>
              </a:spcBef>
              <a:spcAft>
                <a:spcPts val="0"/>
              </a:spcAft>
              <a:buClrTx/>
              <a:buSzTx/>
              <a:buFontTx/>
              <a:buNone/>
              <a:tabLst/>
              <a:defRPr kumimoji="0" lang="en-US" sz="3600" b="0" i="0" u="none" strike="noStrike" cap="none" spc="0" normalizeH="0" baseline="0" dirty="0" smtClean="0">
                <a:ln>
                  <a:noFill/>
                </a:ln>
                <a:solidFill>
                  <a:srgbClr val="000000"/>
                </a:solidFill>
                <a:effectLst/>
                <a:uFillTx/>
                <a:latin typeface="Playfair Display"/>
                <a:ea typeface="Playfair Display"/>
                <a:cs typeface="Playfair Display"/>
                <a:sym typeface="Helvetica Neue"/>
              </a:defRPr>
            </a:lvl1pPr>
          </a:lstStyle>
          <a:p>
            <a:pPr lvl="0"/>
            <a:r>
              <a:rPr lang="en-US" dirty="0"/>
              <a:t>Title goes here</a:t>
            </a:r>
          </a:p>
        </p:txBody>
      </p:sp>
      <p:sp>
        <p:nvSpPr>
          <p:cNvPr id="10" name="Text Placeholder 2"/>
          <p:cNvSpPr>
            <a:spLocks noGrp="1"/>
          </p:cNvSpPr>
          <p:nvPr>
            <p:ph type="body" sz="quarter" idx="15" hasCustomPrompt="1"/>
          </p:nvPr>
        </p:nvSpPr>
        <p:spPr>
          <a:xfrm>
            <a:off x="311340" y="1885345"/>
            <a:ext cx="5415090" cy="290042"/>
          </a:xfrm>
          <a:prstGeom prst="rect">
            <a:avLst/>
          </a:prstGeom>
        </p:spPr>
        <p:txBody>
          <a:bodyPr/>
          <a:lstStyle>
            <a:lvl1pPr marL="0" marR="0" indent="0" algn="l" defTabSz="412750" rtl="0" fontAlgn="auto" latinLnBrk="0" hangingPunct="0">
              <a:lnSpc>
                <a:spcPct val="80000"/>
              </a:lnSpc>
              <a:spcBef>
                <a:spcPts val="0"/>
              </a:spcBef>
              <a:spcAft>
                <a:spcPts val="0"/>
              </a:spcAft>
              <a:buClrTx/>
              <a:buSzTx/>
              <a:buFontTx/>
              <a:buNone/>
              <a:tabLst/>
              <a:defRPr kumimoji="0" lang="en-US" sz="2000" b="0" i="0" u="none" strike="noStrike" cap="all" spc="0" normalizeH="0" baseline="0" dirty="0" smtClean="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defRPr>
            </a:lvl1pPr>
          </a:lstStyle>
          <a:p>
            <a:pPr lvl="0"/>
            <a:r>
              <a:rPr lang="en-US" dirty="0"/>
              <a:t>SUBTITLE GOES HERE</a:t>
            </a:r>
          </a:p>
        </p:txBody>
      </p:sp>
      <p:sp>
        <p:nvSpPr>
          <p:cNvPr id="17" name="Content Placeholder 3">
            <a:extLst>
              <a:ext uri="{FF2B5EF4-FFF2-40B4-BE49-F238E27FC236}">
                <a16:creationId xmlns:a16="http://schemas.microsoft.com/office/drawing/2014/main" id="{69CEE18D-3377-4BFB-9971-BC7C112EA477}"/>
              </a:ext>
            </a:extLst>
          </p:cNvPr>
          <p:cNvSpPr>
            <a:spLocks noGrp="1"/>
          </p:cNvSpPr>
          <p:nvPr>
            <p:ph sz="half" idx="2"/>
          </p:nvPr>
        </p:nvSpPr>
        <p:spPr>
          <a:xfrm>
            <a:off x="311340" y="2505075"/>
            <a:ext cx="5415091" cy="3684588"/>
          </a:xfrm>
          <a:prstGeom prst="rect">
            <a:avLst/>
          </a:prstGeom>
        </p:spPr>
        <p:txBody>
          <a:bodyPr/>
          <a:lstStyle>
            <a:lvl1pPr marL="228600" indent="-228600">
              <a:spcBef>
                <a:spcPts val="600"/>
              </a:spcBef>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spcBef>
                <a:spcPts val="600"/>
              </a:spcBef>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1144800">
              <a:spcBef>
                <a:spcPts val="600"/>
              </a:spcBef>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spcBef>
                <a:spcPts val="600"/>
              </a:spcBef>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2059200">
              <a:spcBef>
                <a:spcPts val="600"/>
              </a:spcBef>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1">
            <a:extLst>
              <a:ext uri="{FF2B5EF4-FFF2-40B4-BE49-F238E27FC236}">
                <a16:creationId xmlns:a16="http://schemas.microsoft.com/office/drawing/2014/main" id="{397E3387-408C-4338-B044-37486BF07DD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6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sub-title</a:t>
            </a:r>
          </a:p>
        </p:txBody>
      </p:sp>
      <p:pic>
        <p:nvPicPr>
          <p:cNvPr id="8" name="Image" descr="Image">
            <a:extLst>
              <a:ext uri="{FF2B5EF4-FFF2-40B4-BE49-F238E27FC236}">
                <a16:creationId xmlns:a16="http://schemas.microsoft.com/office/drawing/2014/main" id="{FDE0AAA7-6478-4074-975E-B65D9765DCAD}"/>
              </a:ext>
            </a:extLst>
          </p:cNvPr>
          <p:cNvPicPr>
            <a:picLocks noChangeAspect="1"/>
          </p:cNvPicPr>
          <p:nvPr userDrawn="1"/>
        </p:nvPicPr>
        <p:blipFill>
          <a:blip r:embed="rId2"/>
          <a:stretch>
            <a:fillRect/>
          </a:stretch>
        </p:blipFill>
        <p:spPr>
          <a:xfrm>
            <a:off x="10561243" y="289605"/>
            <a:ext cx="1294207" cy="216000"/>
          </a:xfrm>
          <a:prstGeom prst="rect">
            <a:avLst/>
          </a:prstGeom>
          <a:ln w="12700">
            <a:miter lim="400000"/>
          </a:ln>
        </p:spPr>
      </p:pic>
    </p:spTree>
    <p:extLst>
      <p:ext uri="{BB962C8B-B14F-4D97-AF65-F5344CB8AC3E}">
        <p14:creationId xmlns:p14="http://schemas.microsoft.com/office/powerpoint/2010/main" val="166362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3080832305"/>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94137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18497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EAC02AB-17C0-44EE-9D22-0D4D19FD4AB4}"/>
              </a:ext>
            </a:extLst>
          </p:cNvPr>
          <p:cNvSpPr/>
          <p:nvPr userDrawn="1"/>
        </p:nvSpPr>
        <p:spPr>
          <a:xfrm>
            <a:off x="-1" y="5964851"/>
            <a:ext cx="12192001" cy="913816"/>
          </a:xfrm>
          <a:prstGeom prst="rect">
            <a:avLst/>
          </a:prstGeom>
          <a:solidFill>
            <a:srgbClr val="18497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51020898"/>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2" name="Object 1"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34963" y="1280685"/>
            <a:ext cx="8225143" cy="2002337"/>
          </a:xfrm>
          <a:prstGeom prst="rect">
            <a:avLst/>
          </a:prstGeom>
          <a:ln w="12700">
            <a:miter lim="400000"/>
          </a:ln>
        </p:spPr>
        <p:txBody>
          <a:bodyPr wrap="none" lIns="36000" tIns="36000" rIns="36000" bIns="36000" anchor="t">
            <a:noAutofit/>
          </a:bodyPr>
          <a:lstStyle>
            <a:lvl1pPr marL="0" indent="0">
              <a:buNone/>
              <a:defRPr lang="pt-PT" sz="5600" noProof="0" dirty="0" smtClean="0">
                <a:solidFill>
                  <a:schemeClr val="bg1"/>
                </a:solidFill>
                <a:latin typeface="Playfair Display"/>
                <a:ea typeface="Playfair Display"/>
                <a:cs typeface="Playfair Display"/>
              </a:defRPr>
            </a:lvl1pPr>
          </a:lstStyle>
          <a:p>
            <a:pPr lvl="0" defTabSz="457154">
              <a:spcBef>
                <a:spcPct val="0"/>
              </a:spcBef>
            </a:pPr>
            <a:r>
              <a:rPr lang="pt-PT" noProof="0"/>
              <a:t>Título</a:t>
            </a:r>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4107835"/>
            <a:ext cx="5400000" cy="274562"/>
          </a:xfrm>
          <a:prstGeom prst="rect">
            <a:avLst/>
          </a:prstGeom>
          <a:ln w="12700">
            <a:miter lim="400000"/>
          </a:ln>
        </p:spPr>
        <p:txBody>
          <a:bodyPr lIns="36000" tIns="36000" rIns="36000" bIns="36000" anchor="ctr">
            <a:noAutofit/>
          </a:bodyPr>
          <a:lstStyle>
            <a:lvl1pPr marL="0" indent="0">
              <a:buNone/>
              <a:defRPr lang="en-US" sz="16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defTabSz="457154">
              <a:spcBef>
                <a:spcPct val="0"/>
              </a:spcBef>
            </a:pPr>
            <a:r>
              <a:rPr lang="en-US"/>
              <a:t>COURSE</a:t>
            </a:r>
          </a:p>
        </p:txBody>
      </p:sp>
      <p:sp>
        <p:nvSpPr>
          <p:cNvPr id="9" name="Text Placeholder 34">
            <a:extLst>
              <a:ext uri="{FF2B5EF4-FFF2-40B4-BE49-F238E27FC236}">
                <a16:creationId xmlns:a16="http://schemas.microsoft.com/office/drawing/2014/main" id="{36072A28-4101-4549-8D50-581847C1A422}"/>
              </a:ext>
            </a:extLst>
          </p:cNvPr>
          <p:cNvSpPr txBox="1">
            <a:spLocks/>
          </p:cNvSpPr>
          <p:nvPr userDrawn="1"/>
        </p:nvSpPr>
        <p:spPr>
          <a:xfrm>
            <a:off x="334962" y="4450217"/>
            <a:ext cx="5400000" cy="274562"/>
          </a:xfrm>
          <a:prstGeom prst="rect">
            <a:avLst/>
          </a:prstGeom>
          <a:ln w="12700">
            <a:miter lim="400000"/>
          </a:ln>
        </p:spPr>
        <p:txBody>
          <a:bodyPr lIns="36000" tIns="36000" rIns="36000" bIns="36000" anchor="ctr">
            <a:noAutofit/>
          </a:bodyPr>
          <a:lstStyle>
            <a:defPPr>
              <a:defRPr lang="pt-PT"/>
            </a:defPPr>
            <a:lvl1pPr marL="0" indent="0" algn="r" eaLnBrk="0" hangingPunct="0">
              <a:buFont typeface="Arial" pitchFamily="34" charset="0"/>
              <a:buNone/>
              <a:defRPr sz="1000" b="0">
                <a:solidFill>
                  <a:schemeClr val="tx1">
                    <a:lumMod val="50000"/>
                    <a:lumOff val="50000"/>
                  </a:schemeClr>
                </a:solidFill>
                <a:latin typeface="Open Sans Light"/>
                <a:ea typeface="Open Sans Light"/>
                <a:cs typeface="Open Sans Light"/>
              </a:defRPr>
            </a:lvl1pPr>
            <a:lvl2pPr marL="742874" indent="-285721" algn="just" eaLnBrk="0" hangingPunct="0">
              <a:spcBef>
                <a:spcPct val="20000"/>
              </a:spcBef>
              <a:buFont typeface="Arial" pitchFamily="34" charset="0"/>
              <a:buChar char="–"/>
              <a:defRPr sz="2800">
                <a:latin typeface="+mn-lt"/>
              </a:defRPr>
            </a:lvl2pPr>
            <a:lvl3pPr marL="1142884" indent="-228577" algn="just" eaLnBrk="0" hangingPunct="0">
              <a:spcBef>
                <a:spcPct val="20000"/>
              </a:spcBef>
              <a:buFont typeface="Arial" pitchFamily="34" charset="0"/>
              <a:buChar char="•"/>
              <a:defRPr sz="2400">
                <a:latin typeface="+mn-lt"/>
              </a:defRPr>
            </a:lvl3pPr>
            <a:lvl4pPr marL="1600037" indent="-228577" algn="just" eaLnBrk="0" hangingPunct="0">
              <a:spcBef>
                <a:spcPct val="20000"/>
              </a:spcBef>
              <a:buFont typeface="Arial" pitchFamily="34" charset="0"/>
              <a:buChar char="–"/>
              <a:defRPr sz="2000">
                <a:latin typeface="+mn-lt"/>
              </a:defRPr>
            </a:lvl4pPr>
            <a:lvl5pPr marL="2057191" indent="-228577" algn="just" eaLnBrk="0" hangingPunct="0">
              <a:spcBef>
                <a:spcPct val="20000"/>
              </a:spcBef>
              <a:buFont typeface="Arial" pitchFamily="34" charset="0"/>
              <a:buChar char="»"/>
              <a:defRPr sz="2000">
                <a:latin typeface="+mn-lt"/>
              </a:defRPr>
            </a:lvl5pPr>
            <a:lvl6pPr marL="2514344" indent="-228577" defTabSz="457154">
              <a:spcBef>
                <a:spcPct val="20000"/>
              </a:spcBef>
              <a:buFont typeface="Arial"/>
              <a:buChar char="•"/>
              <a:defRPr sz="2000">
                <a:latin typeface="+mn-lt"/>
                <a:ea typeface="+mn-ea"/>
              </a:defRPr>
            </a:lvl6pPr>
            <a:lvl7pPr marL="2971497" indent="-228577" defTabSz="457154">
              <a:spcBef>
                <a:spcPct val="20000"/>
              </a:spcBef>
              <a:buFont typeface="Arial"/>
              <a:buChar char="•"/>
              <a:defRPr sz="2000">
                <a:latin typeface="+mn-lt"/>
                <a:ea typeface="+mn-ea"/>
              </a:defRPr>
            </a:lvl7pPr>
            <a:lvl8pPr marL="3428650" indent="-228577" defTabSz="457154">
              <a:spcBef>
                <a:spcPct val="20000"/>
              </a:spcBef>
              <a:buFont typeface="Arial"/>
              <a:buChar char="•"/>
              <a:defRPr sz="2000">
                <a:latin typeface="+mn-lt"/>
                <a:ea typeface="+mn-ea"/>
              </a:defRPr>
            </a:lvl8pPr>
            <a:lvl9pPr marL="3885804" indent="-228577" defTabSz="457154">
              <a:spcBef>
                <a:spcPct val="20000"/>
              </a:spcBef>
              <a:buFont typeface="Arial"/>
              <a:buChar char="•"/>
              <a:defRPr sz="2000">
                <a:latin typeface="+mn-lt"/>
                <a:ea typeface="+mn-ea"/>
              </a:defRPr>
            </a:lvl9pPr>
          </a:lstStyle>
          <a:p>
            <a:pPr lvl="0" algn="l"/>
            <a:r>
              <a:rPr lang="pt-P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Julio Crego</a:t>
            </a:r>
          </a:p>
        </p:txBody>
      </p:sp>
      <p:sp>
        <p:nvSpPr>
          <p:cNvPr id="12" name="Rectangle 12">
            <a:extLst>
              <a:ext uri="{FF2B5EF4-FFF2-40B4-BE49-F238E27FC236}">
                <a16:creationId xmlns:a16="http://schemas.microsoft.com/office/drawing/2014/main" id="{F8896B9C-643B-46E1-9B2D-F74B40981545}"/>
              </a:ext>
            </a:extLst>
          </p:cNvPr>
          <p:cNvSpPr>
            <a:spLocks/>
          </p:cNvSpPr>
          <p:nvPr/>
        </p:nvSpPr>
        <p:spPr bwMode="auto">
          <a:xfrm>
            <a:off x="10489038" y="285585"/>
            <a:ext cx="1368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720000" tIns="72000" rIns="0" bIns="72000" anchor="ctr">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nSpc>
                <a:spcPct val="80000"/>
              </a:lnSpc>
            </a:pPr>
            <a:r>
              <a:rPr lang="pt-PT" sz="12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UltraLight"/>
              </a:rPr>
              <a:t>In-Class Lecture</a:t>
            </a:r>
          </a:p>
        </p:txBody>
      </p:sp>
      <p:pic>
        <p:nvPicPr>
          <p:cNvPr id="4" name="Picture 3" descr="A close up of a logo&#10;&#10;Description automatically generated">
            <a:extLst>
              <a:ext uri="{FF2B5EF4-FFF2-40B4-BE49-F238E27FC236}">
                <a16:creationId xmlns:a16="http://schemas.microsoft.com/office/drawing/2014/main" id="{25DB9709-0CAF-4EA1-BF85-6217835C77E4}"/>
              </a:ext>
            </a:extLst>
          </p:cNvPr>
          <p:cNvPicPr>
            <a:picLocks noChangeAspect="1"/>
          </p:cNvPicPr>
          <p:nvPr userDrawn="1"/>
        </p:nvPicPr>
        <p:blipFill>
          <a:blip r:embed="rId5">
            <a:lum bright="70000" contrast="-70000"/>
          </a:blip>
          <a:stretch>
            <a:fillRect/>
          </a:stretch>
        </p:blipFill>
        <p:spPr>
          <a:xfrm>
            <a:off x="10488003" y="285585"/>
            <a:ext cx="720000" cy="720000"/>
          </a:xfrm>
          <a:prstGeom prst="rect">
            <a:avLst/>
          </a:prstGeom>
        </p:spPr>
      </p:pic>
      <p:pic>
        <p:nvPicPr>
          <p:cNvPr id="13" name="Picture 12">
            <a:extLst>
              <a:ext uri="{FF2B5EF4-FFF2-40B4-BE49-F238E27FC236}">
                <a16:creationId xmlns:a16="http://schemas.microsoft.com/office/drawing/2014/main" id="{CC4F7C1C-3865-4E26-8D49-14941ECB6EF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42482" y="874979"/>
            <a:ext cx="7067775" cy="5400000"/>
          </a:xfrm>
          <a:prstGeom prst="rect">
            <a:avLst/>
          </a:prstGeom>
        </p:spPr>
      </p:pic>
      <p:pic>
        <p:nvPicPr>
          <p:cNvPr id="17" name="Image" descr="Image">
            <a:extLst>
              <a:ext uri="{FF2B5EF4-FFF2-40B4-BE49-F238E27FC236}">
                <a16:creationId xmlns:a16="http://schemas.microsoft.com/office/drawing/2014/main" id="{8A49B686-C675-4089-BC63-26C977AA2B8A}"/>
              </a:ext>
            </a:extLst>
          </p:cNvPr>
          <p:cNvPicPr>
            <a:picLocks noChangeAspect="1"/>
          </p:cNvPicPr>
          <p:nvPr userDrawn="1"/>
        </p:nvPicPr>
        <p:blipFill>
          <a:blip r:embed="rId7"/>
          <a:stretch>
            <a:fillRect/>
          </a:stretch>
        </p:blipFill>
        <p:spPr>
          <a:xfrm>
            <a:off x="283940" y="6227989"/>
            <a:ext cx="11624120" cy="371798"/>
          </a:xfrm>
          <a:prstGeom prst="rect">
            <a:avLst/>
          </a:prstGeom>
          <a:ln w="12700">
            <a:miter lim="400000"/>
          </a:ln>
        </p:spPr>
      </p:pic>
    </p:spTree>
    <p:extLst>
      <p:ext uri="{BB962C8B-B14F-4D97-AF65-F5344CB8AC3E}">
        <p14:creationId xmlns:p14="http://schemas.microsoft.com/office/powerpoint/2010/main" val="402838468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6125436"/>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2" name="Object 1"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34963" y="4366329"/>
            <a:ext cx="9000000" cy="934478"/>
          </a:xfrm>
          <a:prstGeom prst="rect">
            <a:avLst/>
          </a:prstGeom>
          <a:ln w="12700">
            <a:miter lim="400000"/>
          </a:ln>
        </p:spPr>
        <p:txBody>
          <a:bodyPr wrap="none" lIns="36000" tIns="36000" rIns="36000" bIns="36000" anchor="ctr">
            <a:noAutofit/>
          </a:bodyPr>
          <a:lstStyle>
            <a:lvl1pPr marL="0" indent="0">
              <a:buNone/>
              <a:defRPr lang="pt-PT" sz="5600" noProof="0" dirty="0" smtClean="0">
                <a:latin typeface="Playfair Display"/>
                <a:ea typeface="Playfair Display"/>
                <a:cs typeface="Playfair Display"/>
              </a:defRPr>
            </a:lvl1pPr>
          </a:lstStyle>
          <a:p>
            <a:pPr lvl="0" defTabSz="457154">
              <a:spcBef>
                <a:spcPct val="0"/>
              </a:spcBef>
            </a:pPr>
            <a:r>
              <a:rPr lang="pt-PT" noProof="0" dirty="0"/>
              <a:t>Título</a:t>
            </a:r>
          </a:p>
        </p:txBody>
      </p:sp>
      <p:sp>
        <p:nvSpPr>
          <p:cNvPr id="31" name="Line">
            <a:extLst>
              <a:ext uri="{FF2B5EF4-FFF2-40B4-BE49-F238E27FC236}">
                <a16:creationId xmlns:a16="http://schemas.microsoft.com/office/drawing/2014/main" id="{1E64D972-03A1-474A-A7B7-B286A11AEF5B}"/>
              </a:ext>
            </a:extLst>
          </p:cNvPr>
          <p:cNvSpPr/>
          <p:nvPr/>
        </p:nvSpPr>
        <p:spPr>
          <a:xfrm>
            <a:off x="334963" y="691600"/>
            <a:ext cx="571696"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 name="Line">
            <a:extLst>
              <a:ext uri="{FF2B5EF4-FFF2-40B4-BE49-F238E27FC236}">
                <a16:creationId xmlns:a16="http://schemas.microsoft.com/office/drawing/2014/main" id="{278A290D-5D0B-45A5-B4AF-E2252598C632}"/>
              </a:ext>
            </a:extLst>
          </p:cNvPr>
          <p:cNvSpPr/>
          <p:nvPr/>
        </p:nvSpPr>
        <p:spPr>
          <a:xfrm>
            <a:off x="11285341" y="691600"/>
            <a:ext cx="571696"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5" name="Text Placeholder 34">
            <a:extLst>
              <a:ext uri="{FF2B5EF4-FFF2-40B4-BE49-F238E27FC236}">
                <a16:creationId xmlns:a16="http://schemas.microsoft.com/office/drawing/2014/main" id="{509B5C12-4FA4-4196-9321-47AEAE3B8821}"/>
              </a:ext>
            </a:extLst>
          </p:cNvPr>
          <p:cNvSpPr>
            <a:spLocks noGrp="1"/>
          </p:cNvSpPr>
          <p:nvPr>
            <p:ph type="body" sz="quarter" idx="11" hasCustomPrompt="1"/>
          </p:nvPr>
        </p:nvSpPr>
        <p:spPr>
          <a:xfrm>
            <a:off x="334963" y="5370115"/>
            <a:ext cx="5400000" cy="328295"/>
          </a:xfrm>
          <a:prstGeom prst="rect">
            <a:avLst/>
          </a:prstGeom>
          <a:ln w="12700">
            <a:miter lim="400000"/>
          </a:ln>
        </p:spPr>
        <p:txBody>
          <a:bodyPr lIns="36000" tIns="36000" rIns="36000" bIns="36000" anchor="ctr">
            <a:noAutofit/>
          </a:bodyPr>
          <a:lstStyle>
            <a:lvl1pPr marL="0" indent="0">
              <a:buNone/>
              <a:defRPr lang="en-US" sz="1800" b="0" cap="all" smtClean="0">
                <a:latin typeface="Open Sans Light"/>
                <a:ea typeface="Open Sans Light"/>
                <a:cs typeface="Open Sans Light"/>
              </a:defRPr>
            </a:lvl1pPr>
            <a:lvl2pPr>
              <a:defRPr lang="en-US" smtClean="0">
                <a:latin typeface="Arial" pitchFamily="34" charset="0"/>
                <a:ea typeface="Geneva" pitchFamily="-112" charset="-128"/>
              </a:defRPr>
            </a:lvl2pPr>
            <a:lvl3pPr>
              <a:defRPr lang="en-US" smtClean="0">
                <a:latin typeface="Arial" pitchFamily="34" charset="0"/>
                <a:ea typeface="Geneva" pitchFamily="-112" charset="-128"/>
              </a:defRPr>
            </a:lvl3pPr>
            <a:lvl4pPr>
              <a:defRPr lang="en-US" smtClean="0">
                <a:latin typeface="Arial" pitchFamily="34" charset="0"/>
                <a:ea typeface="Geneva" pitchFamily="-112" charset="-128"/>
              </a:defRPr>
            </a:lvl4pPr>
            <a:lvl5pPr>
              <a:defRPr lang="pt-PT">
                <a:latin typeface="Arial" pitchFamily="34" charset="0"/>
                <a:ea typeface="Geneva" pitchFamily="-112" charset="-128"/>
              </a:defRPr>
            </a:lvl5pPr>
          </a:lstStyle>
          <a:p>
            <a:pPr lvl="0" defTabSz="457154">
              <a:spcBef>
                <a:spcPct val="0"/>
              </a:spcBef>
            </a:pPr>
            <a:r>
              <a:rPr lang="en-US" dirty="0" err="1"/>
              <a:t>Subtítulo</a:t>
            </a:r>
            <a:endParaRPr lang="en-US" dirty="0"/>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262948"/>
            <a:ext cx="5400000" cy="274562"/>
          </a:xfrm>
          <a:prstGeom prst="rect">
            <a:avLst/>
          </a:prstGeom>
          <a:ln w="12700">
            <a:miter lim="400000"/>
          </a:ln>
        </p:spPr>
        <p:txBody>
          <a:bodyPr lIns="36000" tIns="36000" rIns="36000" bIns="36000" anchor="ctr">
            <a:noAutofit/>
          </a:bodyPr>
          <a:lstStyle>
            <a:lvl1pPr marL="0" indent="0">
              <a:buNone/>
              <a:defRPr lang="en-US" sz="1451" b="0" dirty="0" smtClean="0">
                <a:latin typeface="Playfair Display"/>
                <a:ea typeface="Playfair Display"/>
                <a:cs typeface="Playfair Display"/>
              </a:defRPr>
            </a:lvl1pPr>
          </a:lstStyle>
          <a:p>
            <a:pPr lvl="0" defTabSz="457154">
              <a:spcBef>
                <a:spcPct val="0"/>
              </a:spcBef>
            </a:pPr>
            <a:r>
              <a:rPr lang="en-US" dirty="0"/>
              <a:t>Nome</a:t>
            </a:r>
          </a:p>
        </p:txBody>
      </p:sp>
      <p:sp>
        <p:nvSpPr>
          <p:cNvPr id="38" name="Text Placeholder 34">
            <a:extLst>
              <a:ext uri="{FF2B5EF4-FFF2-40B4-BE49-F238E27FC236}">
                <a16:creationId xmlns:a16="http://schemas.microsoft.com/office/drawing/2014/main" id="{A974A6AE-E99E-4260-B472-77FDDA779689}"/>
              </a:ext>
            </a:extLst>
          </p:cNvPr>
          <p:cNvSpPr>
            <a:spLocks noGrp="1"/>
          </p:cNvSpPr>
          <p:nvPr>
            <p:ph type="body" sz="quarter" idx="14" hasCustomPrompt="1"/>
          </p:nvPr>
        </p:nvSpPr>
        <p:spPr>
          <a:xfrm>
            <a:off x="6457037" y="262948"/>
            <a:ext cx="5400000" cy="274562"/>
          </a:xfrm>
          <a:prstGeom prst="rect">
            <a:avLst/>
          </a:prstGeom>
          <a:ln w="12700">
            <a:miter lim="400000"/>
          </a:ln>
        </p:spPr>
        <p:txBody>
          <a:bodyPr lIns="36000" tIns="36000" rIns="36000" bIns="36000" anchor="ctr">
            <a:noAutofit/>
          </a:bodyPr>
          <a:lstStyle>
            <a:lvl1pPr marL="0" indent="0" algn="r">
              <a:buNone/>
              <a:defRPr lang="en-US" sz="1000" b="0" dirty="0" smtClean="0">
                <a:latin typeface="Open Sans Light"/>
                <a:ea typeface="Open Sans Light"/>
                <a:cs typeface="Open Sans Light"/>
              </a:defRPr>
            </a:lvl1pPr>
          </a:lstStyle>
          <a:p>
            <a:pPr lvl="0" defTabSz="457154">
              <a:spcBef>
                <a:spcPct val="0"/>
              </a:spcBef>
            </a:pPr>
            <a:r>
              <a:rPr lang="en-US" dirty="0"/>
              <a:t>DATA | LOCAL</a:t>
            </a:r>
          </a:p>
        </p:txBody>
      </p:sp>
    </p:spTree>
    <p:extLst>
      <p:ext uri="{BB962C8B-B14F-4D97-AF65-F5344CB8AC3E}">
        <p14:creationId xmlns:p14="http://schemas.microsoft.com/office/powerpoint/2010/main" val="334873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1961124659"/>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8" name="Rectangle">
            <a:extLst>
              <a:ext uri="{FF2B5EF4-FFF2-40B4-BE49-F238E27FC236}">
                <a16:creationId xmlns:a16="http://schemas.microsoft.com/office/drawing/2014/main" id="{DA2B5D46-25C4-41D0-B81B-D8BC22BE0013}"/>
              </a:ext>
            </a:extLst>
          </p:cNvPr>
          <p:cNvSpPr/>
          <p:nvPr/>
        </p:nvSpPr>
        <p:spPr>
          <a:xfrm>
            <a:off x="-26182" y="-43483"/>
            <a:ext cx="12244363" cy="6944965"/>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9" name="Image" descr="Image">
            <a:extLst>
              <a:ext uri="{FF2B5EF4-FFF2-40B4-BE49-F238E27FC236}">
                <a16:creationId xmlns:a16="http://schemas.microsoft.com/office/drawing/2014/main" id="{A3CCC234-F686-4C31-925A-5DC7C31846E0}"/>
              </a:ext>
            </a:extLst>
          </p:cNvPr>
          <p:cNvPicPr>
            <a:picLocks noChangeAspect="1"/>
          </p:cNvPicPr>
          <p:nvPr/>
        </p:nvPicPr>
        <p:blipFill>
          <a:blip r:embed="rId5"/>
          <a:stretch>
            <a:fillRect/>
          </a:stretch>
        </p:blipFill>
        <p:spPr>
          <a:xfrm>
            <a:off x="283940" y="6242503"/>
            <a:ext cx="11624120" cy="371798"/>
          </a:xfrm>
          <a:prstGeom prst="rect">
            <a:avLst/>
          </a:prstGeom>
          <a:ln w="12700">
            <a:miter lim="400000"/>
          </a:ln>
        </p:spPr>
      </p:pic>
    </p:spTree>
    <p:extLst>
      <p:ext uri="{BB962C8B-B14F-4D97-AF65-F5344CB8AC3E}">
        <p14:creationId xmlns:p14="http://schemas.microsoft.com/office/powerpoint/2010/main" val="34094769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6389-65A4-42AD-AA7A-CBDDF223ED32}"/>
              </a:ext>
            </a:extLst>
          </p:cNvPr>
          <p:cNvSpPr>
            <a:spLocks noGrp="1"/>
          </p:cNvSpPr>
          <p:nvPr>
            <p:ph type="title" hasCustomPrompt="1"/>
          </p:nvPr>
        </p:nvSpPr>
        <p:spPr>
          <a:xfrm>
            <a:off x="336001" y="636792"/>
            <a:ext cx="11520000" cy="690564"/>
          </a:xfrm>
          <a:prstGeom prst="rect">
            <a:avLst/>
          </a:prstGeom>
        </p:spPr>
        <p:txBody>
          <a:bodyPr anchor="b"/>
          <a:lstStyle>
            <a:lvl1pPr algn="just">
              <a:defRPr lang="en-US" sz="3200" b="0" kern="1200" dirty="0">
                <a:solidFill>
                  <a:schemeClr val="tx1"/>
                </a:solidFill>
                <a:latin typeface="Playfair Display" panose="00000500000000000000" pitchFamily="50" charset="0"/>
                <a:ea typeface="Geneva" pitchFamily="-112" charset="-128"/>
                <a:cs typeface="Arial" panose="020B0604020202020204" pitchFamily="34" charset="0"/>
              </a:defRPr>
            </a:lvl1pPr>
          </a:lstStyle>
          <a:p>
            <a:pPr marL="0" lvl="0" indent="0" algn="just" defTabSz="457154" rtl="0" eaLnBrk="0" fontAlgn="base" hangingPunct="0">
              <a:spcBef>
                <a:spcPts val="0"/>
              </a:spcBef>
              <a:spcAft>
                <a:spcPct val="0"/>
              </a:spcAft>
              <a:buFont typeface="Arial" pitchFamily="34" charset="0"/>
              <a:buNone/>
            </a:pPr>
            <a:r>
              <a:rPr lang="en-US" dirty="0"/>
              <a:t>Click to edit Master text styles</a:t>
            </a:r>
          </a:p>
        </p:txBody>
      </p:sp>
      <p:sp>
        <p:nvSpPr>
          <p:cNvPr id="3" name="Content Placeholder 2">
            <a:extLst>
              <a:ext uri="{FF2B5EF4-FFF2-40B4-BE49-F238E27FC236}">
                <a16:creationId xmlns:a16="http://schemas.microsoft.com/office/drawing/2014/main" id="{D112466C-C663-4914-9756-58FE89AA215E}"/>
              </a:ext>
            </a:extLst>
          </p:cNvPr>
          <p:cNvSpPr>
            <a:spLocks noGrp="1"/>
          </p:cNvSpPr>
          <p:nvPr>
            <p:ph idx="1"/>
          </p:nvPr>
        </p:nvSpPr>
        <p:spPr>
          <a:xfrm>
            <a:off x="336000" y="1563329"/>
            <a:ext cx="11519999" cy="4613634"/>
          </a:xfrm>
          <a:prstGeom prst="rect">
            <a:avLst/>
          </a:prstGeom>
        </p:spPr>
        <p:txBody>
          <a:bodyPr/>
          <a:lstStyle>
            <a:lvl1pPr marL="228600" indent="-228600">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Clr>
                <a:schemeClr val="tx1"/>
              </a:buClr>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A9DA4660-A039-409B-AA51-DEBF1C404C4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Tree>
    <p:extLst>
      <p:ext uri="{BB962C8B-B14F-4D97-AF65-F5344CB8AC3E}">
        <p14:creationId xmlns:p14="http://schemas.microsoft.com/office/powerpoint/2010/main" val="349681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6389-65A4-42AD-AA7A-CBDDF223ED32}"/>
              </a:ext>
            </a:extLst>
          </p:cNvPr>
          <p:cNvSpPr>
            <a:spLocks noGrp="1"/>
          </p:cNvSpPr>
          <p:nvPr>
            <p:ph type="title" hasCustomPrompt="1"/>
          </p:nvPr>
        </p:nvSpPr>
        <p:spPr>
          <a:xfrm>
            <a:off x="336001" y="636792"/>
            <a:ext cx="11520000" cy="690564"/>
          </a:xfrm>
          <a:prstGeom prst="rect">
            <a:avLst/>
          </a:prstGeom>
        </p:spPr>
        <p:txBody>
          <a:bodyPr anchor="b"/>
          <a:lstStyle>
            <a:lvl1pPr algn="just">
              <a:defRPr lang="en-US" sz="3200" b="0" kern="1200" dirty="0">
                <a:solidFill>
                  <a:schemeClr val="tx1"/>
                </a:solidFill>
                <a:latin typeface="Playfair Display" panose="00000500000000000000" pitchFamily="50" charset="0"/>
                <a:ea typeface="Geneva" pitchFamily="-112" charset="-128"/>
                <a:cs typeface="Arial" panose="020B0604020202020204" pitchFamily="34" charset="0"/>
              </a:defRPr>
            </a:lvl1pPr>
          </a:lstStyle>
          <a:p>
            <a:pPr marL="0" lvl="0" indent="0" algn="just" defTabSz="457154" rtl="0" eaLnBrk="0" fontAlgn="base" hangingPunct="0">
              <a:spcBef>
                <a:spcPts val="0"/>
              </a:spcBef>
              <a:spcAft>
                <a:spcPct val="0"/>
              </a:spcAft>
              <a:buFont typeface="Arial" pitchFamily="34" charset="0"/>
              <a:buNone/>
            </a:pPr>
            <a:r>
              <a:rPr lang="en-US" dirty="0"/>
              <a:t>Click to edit Master text styles</a:t>
            </a:r>
          </a:p>
        </p:txBody>
      </p:sp>
      <p:sp>
        <p:nvSpPr>
          <p:cNvPr id="3" name="Content Placeholder 2">
            <a:extLst>
              <a:ext uri="{FF2B5EF4-FFF2-40B4-BE49-F238E27FC236}">
                <a16:creationId xmlns:a16="http://schemas.microsoft.com/office/drawing/2014/main" id="{D112466C-C663-4914-9756-58FE89AA215E}"/>
              </a:ext>
            </a:extLst>
          </p:cNvPr>
          <p:cNvSpPr>
            <a:spLocks noGrp="1"/>
          </p:cNvSpPr>
          <p:nvPr>
            <p:ph idx="1"/>
          </p:nvPr>
        </p:nvSpPr>
        <p:spPr>
          <a:xfrm>
            <a:off x="336000" y="1563329"/>
            <a:ext cx="11519999" cy="4613634"/>
          </a:xfrm>
          <a:prstGeom prst="rect">
            <a:avLst/>
          </a:prstGeom>
        </p:spPr>
        <p:txBody>
          <a:bodyPr/>
          <a:lstStyle>
            <a:lvl1pPr marL="228600" indent="-228600">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Clr>
                <a:schemeClr val="tx1"/>
              </a:buClr>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A9DA4660-A039-409B-AA51-DEBF1C404C4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Tree>
    <p:extLst>
      <p:ext uri="{BB962C8B-B14F-4D97-AF65-F5344CB8AC3E}">
        <p14:creationId xmlns:p14="http://schemas.microsoft.com/office/powerpoint/2010/main" val="200743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parat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E8C51C-5CE1-4C30-BD2B-2ED4ECEE61E6}"/>
              </a:ext>
            </a:extLst>
          </p:cNvPr>
          <p:cNvSpPr>
            <a:spLocks noGrp="1"/>
          </p:cNvSpPr>
          <p:nvPr>
            <p:ph type="body" sz="quarter" idx="16" hasCustomPrompt="1"/>
          </p:nvPr>
        </p:nvSpPr>
        <p:spPr>
          <a:xfrm>
            <a:off x="336000" y="4195950"/>
            <a:ext cx="11519450" cy="612000"/>
          </a:xfrm>
          <a:prstGeom prst="rect">
            <a:avLst/>
          </a:prstGeom>
        </p:spPr>
        <p:txBody>
          <a:bodyPr lIns="0" tIns="0" rIns="0" bIns="0" anchor="b"/>
          <a:lstStyle>
            <a:lvl1pPr marL="0" indent="0">
              <a:spcBef>
                <a:spcPts val="0"/>
              </a:spcBef>
              <a:buNone/>
              <a:defRPr sz="28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chapter name</a:t>
            </a:r>
          </a:p>
        </p:txBody>
      </p:sp>
      <p:sp>
        <p:nvSpPr>
          <p:cNvPr id="4" name="Text Placeholder 11">
            <a:extLst>
              <a:ext uri="{FF2B5EF4-FFF2-40B4-BE49-F238E27FC236}">
                <a16:creationId xmlns:a16="http://schemas.microsoft.com/office/drawing/2014/main" id="{0F594DF0-F4B5-46C6-855F-5A3DEF370B51}"/>
              </a:ext>
            </a:extLst>
          </p:cNvPr>
          <p:cNvSpPr>
            <a:spLocks noGrp="1"/>
          </p:cNvSpPr>
          <p:nvPr>
            <p:ph type="body" sz="quarter" idx="12" hasCustomPrompt="1"/>
          </p:nvPr>
        </p:nvSpPr>
        <p:spPr>
          <a:xfrm>
            <a:off x="336000" y="364517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8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document title</a:t>
            </a:r>
          </a:p>
        </p:txBody>
      </p:sp>
      <p:sp>
        <p:nvSpPr>
          <p:cNvPr id="5" name="Line">
            <a:extLst>
              <a:ext uri="{FF2B5EF4-FFF2-40B4-BE49-F238E27FC236}">
                <a16:creationId xmlns:a16="http://schemas.microsoft.com/office/drawing/2014/main" id="{3F5866F4-05A4-4B38-B61D-1E029C5E31EA}"/>
              </a:ext>
            </a:extLst>
          </p:cNvPr>
          <p:cNvSpPr/>
          <p:nvPr/>
        </p:nvSpPr>
        <p:spPr>
          <a:xfrm>
            <a:off x="336550" y="4082563"/>
            <a:ext cx="632619"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84911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9760289"/>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6" name="Text Placeholder 11"/>
          <p:cNvSpPr>
            <a:spLocks noGrp="1"/>
          </p:cNvSpPr>
          <p:nvPr>
            <p:ph type="body" sz="quarter" idx="12" hasCustomPrompt="1"/>
          </p:nvPr>
        </p:nvSpPr>
        <p:spPr>
          <a:xfrm>
            <a:off x="336000" y="27332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a:t>Click to edit sub-title</a:t>
            </a:r>
          </a:p>
        </p:txBody>
      </p:sp>
      <p:pic>
        <p:nvPicPr>
          <p:cNvPr id="5" name="ISPRING_QUIZ_SHAPE3">
            <a:extLst>
              <a:ext uri="{FF2B5EF4-FFF2-40B4-BE49-F238E27FC236}">
                <a16:creationId xmlns:a16="http://schemas.microsoft.com/office/drawing/2014/main" id="{960E605E-404E-4319-9CB9-08963B17227B}"/>
              </a:ext>
            </a:extLst>
          </p:cNvPr>
          <p:cNvPicPr>
            <a:picLocks/>
          </p:cNvPicPr>
          <p:nvPr userDrawn="1"/>
        </p:nvPicPr>
        <p:blipFill>
          <a:blip r:embed="rId5">
            <a:duotone>
              <a:prstClr val="black"/>
              <a:schemeClr val="accent1">
                <a:tint val="45000"/>
                <a:satMod val="400000"/>
              </a:schemeClr>
            </a:duotone>
          </a:blip>
          <a:srcRect/>
          <a:stretch>
            <a:fillRect/>
          </a:stretch>
        </p:blipFill>
        <p:spPr>
          <a:xfrm>
            <a:off x="336000" y="947585"/>
            <a:ext cx="432000" cy="432000"/>
          </a:xfrm>
          <a:prstGeom prst="rect">
            <a:avLst/>
          </a:prstGeom>
          <a:effectLst>
            <a:innerShdw>
              <a:scrgbClr r="0" g="0" b="0">
                <a:alpha val="0"/>
              </a:scrgbClr>
            </a:innerShdw>
          </a:effectLst>
        </p:spPr>
      </p:pic>
      <p:sp>
        <p:nvSpPr>
          <p:cNvPr id="2" name="Rectangle 1">
            <a:extLst>
              <a:ext uri="{FF2B5EF4-FFF2-40B4-BE49-F238E27FC236}">
                <a16:creationId xmlns:a16="http://schemas.microsoft.com/office/drawing/2014/main" id="{E56A0C22-B9B3-4244-9FA2-07670AB35833}"/>
              </a:ext>
            </a:extLst>
          </p:cNvPr>
          <p:cNvSpPr/>
          <p:nvPr userDrawn="1"/>
        </p:nvSpPr>
        <p:spPr bwMode="auto">
          <a:xfrm>
            <a:off x="336549" y="604500"/>
            <a:ext cx="11520000" cy="720000"/>
          </a:xfrm>
          <a:prstGeom prst="rect">
            <a:avLst/>
          </a:prstGeom>
        </p:spPr>
        <p:txBody>
          <a:bodyPr lIns="540000" tIns="0" rIns="0" bIns="0" anchor="b"/>
          <a:lstStyle/>
          <a:p>
            <a:pPr marL="0" lvl="0" indent="0" algn="just" eaLnBrk="0" hangingPunct="0">
              <a:spcBef>
                <a:spcPts val="0"/>
              </a:spcBef>
              <a:buFont typeface="Arial" pitchFamily="34" charset="0"/>
              <a:buNone/>
            </a:pPr>
            <a:r>
              <a:rPr lang="en-US" sz="2400" b="0" dirty="0">
                <a:latin typeface="Playfair Display" panose="00000500000000000000" pitchFamily="50" charset="0"/>
                <a:cs typeface="Arial" panose="020B0604020202020204" pitchFamily="34" charset="0"/>
                <a:sym typeface="Arial" charset="0"/>
              </a:rPr>
              <a:t>Quiz</a:t>
            </a:r>
            <a:endParaRPr lang="pt-PT" sz="2400" b="0" dirty="0">
              <a:latin typeface="Playfair Display" panose="00000500000000000000" pitchFamily="50" charset="0"/>
              <a:cs typeface="Arial" panose="020B0604020202020204" pitchFamily="34" charset="0"/>
              <a:sym typeface="Arial" charset="0"/>
            </a:endParaRPr>
          </a:p>
        </p:txBody>
      </p:sp>
    </p:spTree>
    <p:extLst>
      <p:ext uri="{BB962C8B-B14F-4D97-AF65-F5344CB8AC3E}">
        <p14:creationId xmlns:p14="http://schemas.microsoft.com/office/powerpoint/2010/main" val="908377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B93CF-E120-4C23-84DF-C2FBA4A76B9F}"/>
              </a:ext>
            </a:extLst>
          </p:cNvPr>
          <p:cNvSpPr>
            <a:spLocks noGrp="1"/>
          </p:cNvSpPr>
          <p:nvPr>
            <p:ph sz="half" idx="2"/>
          </p:nvPr>
        </p:nvSpPr>
        <p:spPr>
          <a:xfrm>
            <a:off x="336000" y="2094271"/>
            <a:ext cx="5661575" cy="4095392"/>
          </a:xfrm>
          <a:prstGeom prst="rect">
            <a:avLst/>
          </a:prstGeom>
        </p:spPr>
        <p:txBody>
          <a:bodyPr/>
          <a:lstStyle>
            <a:lvl1pPr marL="228600" indent="-228600">
              <a:lnSpc>
                <a:spcPct val="100000"/>
              </a:lnSpc>
              <a:spcBef>
                <a:spcPts val="600"/>
              </a:spcBef>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nSpc>
                <a:spcPct val="100000"/>
              </a:lnSpc>
              <a:spcBef>
                <a:spcPts val="600"/>
              </a:spcBef>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00000"/>
              </a:lnSpc>
              <a:spcBef>
                <a:spcPts val="600"/>
              </a:spcBef>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nSpc>
                <a:spcPct val="100000"/>
              </a:lnSpc>
              <a:spcBef>
                <a:spcPts val="600"/>
              </a:spcBef>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00000"/>
              </a:lnSpc>
              <a:spcBef>
                <a:spcPts val="600"/>
              </a:spcBef>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F0D54E4C-DE0C-4640-98C4-A5045C7DD6D5}"/>
              </a:ext>
            </a:extLst>
          </p:cNvPr>
          <p:cNvSpPr>
            <a:spLocks noGrp="1"/>
          </p:cNvSpPr>
          <p:nvPr>
            <p:ph sz="quarter" idx="4"/>
          </p:nvPr>
        </p:nvSpPr>
        <p:spPr>
          <a:xfrm>
            <a:off x="6172199" y="2094271"/>
            <a:ext cx="5683799" cy="4095392"/>
          </a:xfrm>
          <a:prstGeom prst="rect">
            <a:avLst/>
          </a:prstGeom>
        </p:spPr>
        <p:txBody>
          <a:bodyPr/>
          <a:lstStyle>
            <a:lvl1pPr>
              <a:lnSpc>
                <a:spcPct val="100000"/>
              </a:lnSpc>
              <a:spcBef>
                <a:spcPts val="600"/>
              </a:spcBef>
              <a:defRPr sz="200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00000"/>
              </a:lnSpc>
              <a:spcBef>
                <a:spcPts val="600"/>
              </a:spcBef>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00000"/>
              </a:lnSpc>
              <a:spcBef>
                <a:spcPts val="600"/>
              </a:spcBef>
              <a:defRPr sz="1600">
                <a:latin typeface="Open Sans Light" panose="020B0306030504020204" pitchFamily="34" charset="0"/>
                <a:ea typeface="Open Sans Light" panose="020B0306030504020204" pitchFamily="34" charset="0"/>
                <a:cs typeface="Open Sans Light" panose="020B0306030504020204" pitchFamily="34" charset="0"/>
              </a:defRPr>
            </a:lvl3pPr>
            <a:lvl4pPr>
              <a:lnSpc>
                <a:spcPct val="100000"/>
              </a:lnSpc>
              <a:spcBef>
                <a:spcPts val="600"/>
              </a:spcBef>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00000"/>
              </a:lnSpc>
              <a:spcBef>
                <a:spcPts val="600"/>
              </a:spcBef>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2B97CFA7-6D8C-4B36-BA58-C9139CBC293F}"/>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
        <p:nvSpPr>
          <p:cNvPr id="15" name="Title 1">
            <a:extLst>
              <a:ext uri="{FF2B5EF4-FFF2-40B4-BE49-F238E27FC236}">
                <a16:creationId xmlns:a16="http://schemas.microsoft.com/office/drawing/2014/main" id="{06F3D59A-10EB-4D6D-A37C-A07C3BE0F87C}"/>
              </a:ext>
            </a:extLst>
          </p:cNvPr>
          <p:cNvSpPr>
            <a:spLocks noGrp="1"/>
          </p:cNvSpPr>
          <p:nvPr>
            <p:ph type="title" hasCustomPrompt="1"/>
          </p:nvPr>
        </p:nvSpPr>
        <p:spPr>
          <a:xfrm>
            <a:off x="336001" y="636792"/>
            <a:ext cx="11520000" cy="690564"/>
          </a:xfrm>
          <a:prstGeom prst="rect">
            <a:avLst/>
          </a:prstGeom>
        </p:spPr>
        <p:txBody>
          <a:bodyPr anchor="b"/>
          <a:lstStyle>
            <a:lvl1pPr algn="just">
              <a:defRPr lang="en-US" sz="3200" b="0" kern="1200" dirty="0">
                <a:solidFill>
                  <a:schemeClr val="tx1"/>
                </a:solidFill>
                <a:latin typeface="Playfair Display" panose="00000500000000000000" pitchFamily="50" charset="0"/>
                <a:ea typeface="Geneva" pitchFamily="-112" charset="-128"/>
                <a:cs typeface="Arial" panose="020B0604020202020204" pitchFamily="34" charset="0"/>
              </a:defRPr>
            </a:lvl1pPr>
          </a:lstStyle>
          <a:p>
            <a:pPr marL="0" lvl="0" indent="0" algn="just" defTabSz="457154" rtl="0" eaLnBrk="0" fontAlgn="base" hangingPunct="0">
              <a:spcBef>
                <a:spcPts val="0"/>
              </a:spcBef>
              <a:spcAft>
                <a:spcPct val="0"/>
              </a:spcAft>
              <a:buFont typeface="Arial" pitchFamily="34" charset="0"/>
              <a:buNone/>
            </a:pPr>
            <a:r>
              <a:rPr lang="en-US" dirty="0"/>
              <a:t>Click to edit Master text styles</a:t>
            </a:r>
          </a:p>
        </p:txBody>
      </p:sp>
      <p:sp>
        <p:nvSpPr>
          <p:cNvPr id="8" name="Text Placeholder 2">
            <a:extLst>
              <a:ext uri="{FF2B5EF4-FFF2-40B4-BE49-F238E27FC236}">
                <a16:creationId xmlns:a16="http://schemas.microsoft.com/office/drawing/2014/main" id="{33C51137-4914-47B5-9DBA-B8255B37366C}"/>
              </a:ext>
            </a:extLst>
          </p:cNvPr>
          <p:cNvSpPr>
            <a:spLocks noGrp="1"/>
          </p:cNvSpPr>
          <p:nvPr>
            <p:ph type="body" idx="1"/>
          </p:nvPr>
        </p:nvSpPr>
        <p:spPr>
          <a:xfrm>
            <a:off x="346588" y="1351383"/>
            <a:ext cx="5650988" cy="657225"/>
          </a:xfrm>
          <a:prstGeom prst="rect">
            <a:avLst/>
          </a:prstGeom>
        </p:spPr>
        <p:txBody>
          <a:bodyPr anchor="b"/>
          <a:lstStyle>
            <a:lvl1pPr marL="0" indent="0" algn="ctr">
              <a:buNone/>
              <a:defRPr sz="18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B090E41E-4E56-486F-9C19-CBC429716C01}"/>
              </a:ext>
            </a:extLst>
          </p:cNvPr>
          <p:cNvSpPr>
            <a:spLocks noGrp="1"/>
          </p:cNvSpPr>
          <p:nvPr>
            <p:ph type="body" sz="quarter" idx="3"/>
          </p:nvPr>
        </p:nvSpPr>
        <p:spPr>
          <a:xfrm>
            <a:off x="6172200" y="1351383"/>
            <a:ext cx="5683800" cy="657225"/>
          </a:xfrm>
          <a:prstGeom prst="rect">
            <a:avLst/>
          </a:prstGeom>
        </p:spPr>
        <p:txBody>
          <a:bodyPr anchor="b"/>
          <a:lstStyle>
            <a:lvl1pPr marL="0" indent="0" algn="ctr">
              <a:buNone/>
              <a:defRPr sz="18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0EDEC249-2FA7-4552-A9EE-E528E5E1383F}"/>
              </a:ext>
            </a:extLst>
          </p:cNvPr>
          <p:cNvCxnSpPr/>
          <p:nvPr userDrawn="1"/>
        </p:nvCxnSpPr>
        <p:spPr>
          <a:xfrm>
            <a:off x="336000" y="2008608"/>
            <a:ext cx="5661575" cy="0"/>
          </a:xfrm>
          <a:prstGeom prst="line">
            <a:avLst/>
          </a:prstGeom>
          <a:ln w="127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7ACAF9FE-FE9B-410F-8BEE-FEAF9F777C8C}"/>
              </a:ext>
            </a:extLst>
          </p:cNvPr>
          <p:cNvCxnSpPr/>
          <p:nvPr userDrawn="1"/>
        </p:nvCxnSpPr>
        <p:spPr>
          <a:xfrm>
            <a:off x="6199663" y="2011108"/>
            <a:ext cx="5661575" cy="0"/>
          </a:xfrm>
          <a:prstGeom prst="line">
            <a:avLst/>
          </a:prstGeom>
          <a:ln w="1270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89031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emf"/><Relationship Id="rId5" Type="http://schemas.openxmlformats.org/officeDocument/2006/relationships/slideLayout" Target="../slideLayouts/slideLayout10.xml"/><Relationship Id="rId10" Type="http://schemas.openxmlformats.org/officeDocument/2006/relationships/oleObject" Target="../embeddings/oleObject3.bin"/><Relationship Id="rId4" Type="http://schemas.openxmlformats.org/officeDocument/2006/relationships/slideLayout" Target="../slideLayouts/slideLayout9.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49862464-1843-4B6F-AAF2-DAC45429C089}"/>
              </a:ext>
            </a:extLst>
          </p:cNvPr>
          <p:cNvPicPr>
            <a:picLocks noChangeAspect="1"/>
          </p:cNvPicPr>
          <p:nvPr/>
        </p:nvPicPr>
        <p:blipFill>
          <a:blip r:embed="rId7"/>
          <a:stretch>
            <a:fillRect/>
          </a:stretch>
        </p:blipFill>
        <p:spPr>
          <a:xfrm>
            <a:off x="336000" y="6105724"/>
            <a:ext cx="11520000" cy="3600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59" r:id="rId3"/>
    <p:sldLayoutId id="2147483663" r:id="rId4"/>
    <p:sldLayoutId id="2147483674"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54" algn="ctr" rtl="0" eaLnBrk="1" fontAlgn="base" hangingPunct="1">
        <a:spcBef>
          <a:spcPct val="0"/>
        </a:spcBef>
        <a:spcAft>
          <a:spcPct val="0"/>
        </a:spcAft>
        <a:defRPr sz="4400">
          <a:solidFill>
            <a:schemeClr val="tx1"/>
          </a:solidFill>
          <a:latin typeface="Calibri" pitchFamily="34" charset="0"/>
        </a:defRPr>
      </a:lvl6pPr>
      <a:lvl7pPr marL="914307" algn="ctr" rtl="0" eaLnBrk="1" fontAlgn="base" hangingPunct="1">
        <a:spcBef>
          <a:spcPct val="0"/>
        </a:spcBef>
        <a:spcAft>
          <a:spcPct val="0"/>
        </a:spcAft>
        <a:defRPr sz="4400">
          <a:solidFill>
            <a:schemeClr val="tx1"/>
          </a:solidFill>
          <a:latin typeface="Calibri" pitchFamily="34" charset="0"/>
        </a:defRPr>
      </a:lvl7pPr>
      <a:lvl8pPr marL="1371461" algn="ctr" rtl="0" eaLnBrk="1" fontAlgn="base" hangingPunct="1">
        <a:spcBef>
          <a:spcPct val="0"/>
        </a:spcBef>
        <a:spcAft>
          <a:spcPct val="0"/>
        </a:spcAft>
        <a:defRPr sz="4400">
          <a:solidFill>
            <a:schemeClr val="tx1"/>
          </a:solidFill>
          <a:latin typeface="Calibri" pitchFamily="34" charset="0"/>
        </a:defRPr>
      </a:lvl8pPr>
      <a:lvl9pPr marL="1828614" algn="ctr" rtl="0" eaLnBrk="1" fontAlgn="base" hangingPunct="1">
        <a:spcBef>
          <a:spcPct val="0"/>
        </a:spcBef>
        <a:spcAft>
          <a:spcPct val="0"/>
        </a:spcAft>
        <a:defRPr sz="4400">
          <a:solidFill>
            <a:schemeClr val="tx1"/>
          </a:solidFill>
          <a:latin typeface="Calibri" pitchFamily="34" charset="0"/>
        </a:defRPr>
      </a:lvl9pPr>
    </p:titleStyle>
    <p:bodyStyle>
      <a:lvl1pPr marL="342865" indent="-342865"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874" indent="-28572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884" indent="-228577"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037" indent="-228577"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191" indent="-228577"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344"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7"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4"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307" rtl="0" eaLnBrk="1" latinLnBrk="0" hangingPunct="1">
        <a:defRPr sz="1800" kern="1200">
          <a:solidFill>
            <a:schemeClr val="tx1"/>
          </a:solidFill>
          <a:latin typeface="+mn-lt"/>
          <a:ea typeface="+mn-ea"/>
          <a:cs typeface="+mn-cs"/>
        </a:defRPr>
      </a:lvl1pPr>
      <a:lvl2pPr marL="457154" algn="l" defTabSz="914307" rtl="0" eaLnBrk="1" latinLnBrk="0" hangingPunct="1">
        <a:defRPr sz="1800" kern="1200">
          <a:solidFill>
            <a:schemeClr val="tx1"/>
          </a:solidFill>
          <a:latin typeface="+mn-lt"/>
          <a:ea typeface="+mn-ea"/>
          <a:cs typeface="+mn-cs"/>
        </a:defRPr>
      </a:lvl2pPr>
      <a:lvl3pPr marL="914307" algn="l" defTabSz="914307" rtl="0" eaLnBrk="1" latinLnBrk="0" hangingPunct="1">
        <a:defRPr sz="1800" kern="1200">
          <a:solidFill>
            <a:schemeClr val="tx1"/>
          </a:solidFill>
          <a:latin typeface="+mn-lt"/>
          <a:ea typeface="+mn-ea"/>
          <a:cs typeface="+mn-cs"/>
        </a:defRPr>
      </a:lvl3pPr>
      <a:lvl4pPr marL="1371461" algn="l" defTabSz="914307" rtl="0" eaLnBrk="1" latinLnBrk="0" hangingPunct="1">
        <a:defRPr sz="1800" kern="1200">
          <a:solidFill>
            <a:schemeClr val="tx1"/>
          </a:solidFill>
          <a:latin typeface="+mn-lt"/>
          <a:ea typeface="+mn-ea"/>
          <a:cs typeface="+mn-cs"/>
        </a:defRPr>
      </a:lvl4pPr>
      <a:lvl5pPr marL="1828614" algn="l" defTabSz="914307" rtl="0" eaLnBrk="1" latinLnBrk="0" hangingPunct="1">
        <a:defRPr sz="1800" kern="1200">
          <a:solidFill>
            <a:schemeClr val="tx1"/>
          </a:solidFill>
          <a:latin typeface="+mn-lt"/>
          <a:ea typeface="+mn-ea"/>
          <a:cs typeface="+mn-cs"/>
        </a:defRPr>
      </a:lvl5pPr>
      <a:lvl6pPr marL="2285768" algn="l" defTabSz="914307" rtl="0" eaLnBrk="1" latinLnBrk="0" hangingPunct="1">
        <a:defRPr sz="1800" kern="1200">
          <a:solidFill>
            <a:schemeClr val="tx1"/>
          </a:solidFill>
          <a:latin typeface="+mn-lt"/>
          <a:ea typeface="+mn-ea"/>
          <a:cs typeface="+mn-cs"/>
        </a:defRPr>
      </a:lvl6pPr>
      <a:lvl7pPr marL="2742921" algn="l" defTabSz="914307" rtl="0" eaLnBrk="1" latinLnBrk="0" hangingPunct="1">
        <a:defRPr sz="1800" kern="1200">
          <a:solidFill>
            <a:schemeClr val="tx1"/>
          </a:solidFill>
          <a:latin typeface="+mn-lt"/>
          <a:ea typeface="+mn-ea"/>
          <a:cs typeface="+mn-cs"/>
        </a:defRPr>
      </a:lvl7pPr>
      <a:lvl8pPr marL="3200074" algn="l" defTabSz="914307" rtl="0" eaLnBrk="1" latinLnBrk="0" hangingPunct="1">
        <a:defRPr sz="1800" kern="1200">
          <a:solidFill>
            <a:schemeClr val="tx1"/>
          </a:solidFill>
          <a:latin typeface="+mn-lt"/>
          <a:ea typeface="+mn-ea"/>
          <a:cs typeface="+mn-cs"/>
        </a:defRPr>
      </a:lvl8pPr>
      <a:lvl9pPr marL="3657227" algn="l" defTabSz="9143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F26B43"/>
          </p15:clr>
        </p15:guide>
        <p15:guide id="4" pos="21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6154313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10" imgW="443" imgH="444" progId="TCLayout.ActiveDocument.1">
                  <p:embed/>
                </p:oleObj>
              </mc:Choice>
              <mc:Fallback>
                <p:oleObj name="think-cell Slide" r:id="rId10" imgW="443" imgH="444" progId="TCLayout.ActiveDocument.1">
                  <p:embed/>
                  <p:pic>
                    <p:nvPicPr>
                      <p:cNvPr id="2" name="Object 1" hidden="1"/>
                      <p:cNvPicPr/>
                      <p:nvPr/>
                    </p:nvPicPr>
                    <p:blipFill>
                      <a:blip r:embed="rId11"/>
                      <a:stretch>
                        <a:fillRect/>
                      </a:stretch>
                    </p:blipFill>
                    <p:spPr>
                      <a:xfrm>
                        <a:off x="1956" y="1590"/>
                        <a:ext cx="1953" cy="1587"/>
                      </a:xfrm>
                      <a:prstGeom prst="rect">
                        <a:avLst/>
                      </a:prstGeom>
                    </p:spPr>
                  </p:pic>
                </p:oleObj>
              </mc:Fallback>
            </mc:AlternateContent>
          </a:graphicData>
        </a:graphic>
      </p:graphicFrame>
      <p:sp>
        <p:nvSpPr>
          <p:cNvPr id="4" name="Rectangle 3"/>
          <p:cNvSpPr/>
          <p:nvPr/>
        </p:nvSpPr>
        <p:spPr bwMode="auto">
          <a:xfrm>
            <a:off x="11375938" y="6565800"/>
            <a:ext cx="480000" cy="216000"/>
          </a:xfrm>
          <a:prstGeom prst="rect">
            <a:avLst/>
          </a:prstGeom>
          <a:noFill/>
          <a:ln>
            <a:noFill/>
          </a:ln>
        </p:spPr>
        <p:txBody>
          <a:bodyPr lIns="0" tIns="0" rIns="0" bIns="0" anchor="ctr" anchorCtr="0"/>
          <a:lstStyle/>
          <a:p>
            <a:pPr marL="342865" lvl="0" indent="-342865" algn="r" eaLnBrk="0" hangingPunct="0">
              <a:spcBef>
                <a:spcPct val="20000"/>
              </a:spcBef>
              <a:buFont typeface="Arial" pitchFamily="34" charset="0"/>
              <a:buNone/>
            </a:pPr>
            <a:fld id="{77DE0158-972D-403A-B6DD-1A7CD6BBD9B1}" type="slidenum">
              <a:rPr lang="pt-PT" sz="1000" b="0" cap="none" baseline="0" noProof="0" smtClean="0">
                <a:solidFill>
                  <a:schemeClr val="tx1"/>
                </a:solidFill>
                <a:latin typeface="Open Sans Light"/>
                <a:cs typeface="Arial" pitchFamily="34" charset="0"/>
              </a:rPr>
              <a:pPr marL="342865" lvl="0" indent="-342865" algn="r" eaLnBrk="0" hangingPunct="0">
                <a:spcBef>
                  <a:spcPct val="20000"/>
                </a:spcBef>
                <a:buFont typeface="Arial" pitchFamily="34" charset="0"/>
                <a:buNone/>
              </a:pPr>
              <a:t>‹#›</a:t>
            </a:fld>
            <a:endParaRPr lang="pt-PT" sz="1000" b="0" cap="none" baseline="0" noProof="0" dirty="0">
              <a:solidFill>
                <a:schemeClr val="tx1"/>
              </a:solidFill>
              <a:latin typeface="Open Sans Light"/>
              <a:cs typeface="Arial" pitchFamily="34" charset="0"/>
            </a:endParaRPr>
          </a:p>
        </p:txBody>
      </p:sp>
      <p:sp>
        <p:nvSpPr>
          <p:cNvPr id="3" name="Rectangle 2">
            <a:extLst>
              <a:ext uri="{FF2B5EF4-FFF2-40B4-BE49-F238E27FC236}">
                <a16:creationId xmlns:a16="http://schemas.microsoft.com/office/drawing/2014/main" id="{A976C39B-BEA3-4755-B55A-633348E47235}"/>
              </a:ext>
            </a:extLst>
          </p:cNvPr>
          <p:cNvSpPr/>
          <p:nvPr/>
        </p:nvSpPr>
        <p:spPr bwMode="auto">
          <a:xfrm>
            <a:off x="3908" y="6429425"/>
            <a:ext cx="12188091" cy="108000"/>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pic>
        <p:nvPicPr>
          <p:cNvPr id="6" name="Image" descr="Image">
            <a:extLst>
              <a:ext uri="{FF2B5EF4-FFF2-40B4-BE49-F238E27FC236}">
                <a16:creationId xmlns:a16="http://schemas.microsoft.com/office/drawing/2014/main" id="{A3A91A08-17A2-49CA-8D7B-0F5F75227E4A}"/>
              </a:ext>
            </a:extLst>
          </p:cNvPr>
          <p:cNvPicPr>
            <a:picLocks noChangeAspect="1"/>
          </p:cNvPicPr>
          <p:nvPr userDrawn="1"/>
        </p:nvPicPr>
        <p:blipFill>
          <a:blip r:embed="rId12"/>
          <a:stretch>
            <a:fillRect/>
          </a:stretch>
        </p:blipFill>
        <p:spPr>
          <a:xfrm>
            <a:off x="10561243" y="289605"/>
            <a:ext cx="1294207" cy="2160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9" r:id="rId1"/>
    <p:sldLayoutId id="2147483664" r:id="rId2"/>
    <p:sldLayoutId id="2147483670" r:id="rId3"/>
    <p:sldLayoutId id="2147483673" r:id="rId4"/>
    <p:sldLayoutId id="2147483672" r:id="rId5"/>
    <p:sldLayoutId id="2147483666" r:id="rId6"/>
    <p:sldLayoutId id="2147483662" r:id="rId7"/>
  </p:sldLayoutIdLst>
  <p:hf hdr="0" dt="0"/>
  <p:txStyles>
    <p:titleStyle>
      <a:lvl1pPr algn="ctr" defTabSz="457154" rtl="0" eaLnBrk="0" fontAlgn="base" hangingPunct="0">
        <a:spcBef>
          <a:spcPct val="0"/>
        </a:spcBef>
        <a:spcAft>
          <a:spcPct val="0"/>
        </a:spcAft>
        <a:defRPr sz="4400" kern="1200">
          <a:solidFill>
            <a:schemeClr val="tx1"/>
          </a:solidFill>
          <a:latin typeface="+mj-lt"/>
          <a:ea typeface="Geneva" pitchFamily="-112" charset="-128"/>
          <a:cs typeface="Geneva" pitchFamily="-112" charset="-128"/>
        </a:defRPr>
      </a:lvl1pPr>
      <a:lvl2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2pPr>
      <a:lvl3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3pPr>
      <a:lvl4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4pPr>
      <a:lvl5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5pPr>
      <a:lvl6pPr marL="457154"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6pPr>
      <a:lvl7pPr marL="914307"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7pPr>
      <a:lvl8pPr marL="1371461"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8pPr>
      <a:lvl9pPr marL="1828614"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9pPr>
    </p:titleStyle>
    <p:bodyStyle>
      <a:lvl1pPr marL="342865" indent="-342865" algn="just" defTabSz="457154" rtl="0" eaLnBrk="0" fontAlgn="base" hangingPunct="0">
        <a:spcBef>
          <a:spcPct val="20000"/>
        </a:spcBef>
        <a:spcAft>
          <a:spcPct val="0"/>
        </a:spcAft>
        <a:buFont typeface="Arial" pitchFamily="34" charset="0"/>
        <a:buChar char="•"/>
        <a:defRPr sz="3200" kern="1200">
          <a:solidFill>
            <a:schemeClr val="tx1"/>
          </a:solidFill>
          <a:latin typeface="+mn-lt"/>
          <a:ea typeface="Geneva" pitchFamily="-112" charset="-128"/>
          <a:cs typeface="Geneva" pitchFamily="-112" charset="-128"/>
        </a:defRPr>
      </a:lvl1pPr>
      <a:lvl2pPr marL="742874" indent="-285721" algn="just" defTabSz="457154" rtl="0" eaLnBrk="0" fontAlgn="base" hangingPunct="0">
        <a:spcBef>
          <a:spcPct val="20000"/>
        </a:spcBef>
        <a:spcAft>
          <a:spcPct val="0"/>
        </a:spcAft>
        <a:buFont typeface="Arial" pitchFamily="34" charset="0"/>
        <a:buChar char="–"/>
        <a:defRPr sz="2800" kern="1200">
          <a:solidFill>
            <a:schemeClr val="tx1"/>
          </a:solidFill>
          <a:latin typeface="+mn-lt"/>
          <a:ea typeface="Geneva" pitchFamily="-112" charset="-128"/>
          <a:cs typeface="+mn-cs"/>
        </a:defRPr>
      </a:lvl2pPr>
      <a:lvl3pPr marL="1142884" indent="-228577" algn="just" defTabSz="457154" rtl="0" eaLnBrk="0" fontAlgn="base" hangingPunct="0">
        <a:spcBef>
          <a:spcPct val="20000"/>
        </a:spcBef>
        <a:spcAft>
          <a:spcPct val="0"/>
        </a:spcAft>
        <a:buFont typeface="Arial" pitchFamily="34" charset="0"/>
        <a:buChar char="•"/>
        <a:defRPr sz="2400" kern="1200">
          <a:solidFill>
            <a:schemeClr val="tx1"/>
          </a:solidFill>
          <a:latin typeface="+mn-lt"/>
          <a:ea typeface="Geneva" pitchFamily="-112" charset="-128"/>
          <a:cs typeface="+mn-cs"/>
        </a:defRPr>
      </a:lvl3pPr>
      <a:lvl4pPr marL="1600037" indent="-228577" algn="just" defTabSz="457154" rtl="0" eaLnBrk="0" fontAlgn="base" hangingPunct="0">
        <a:spcBef>
          <a:spcPct val="20000"/>
        </a:spcBef>
        <a:spcAft>
          <a:spcPct val="0"/>
        </a:spcAft>
        <a:buFont typeface="Arial" pitchFamily="34" charset="0"/>
        <a:buChar char="–"/>
        <a:defRPr sz="2000" kern="1200">
          <a:solidFill>
            <a:schemeClr val="tx1"/>
          </a:solidFill>
          <a:latin typeface="+mn-lt"/>
          <a:ea typeface="Geneva" pitchFamily="-112" charset="-128"/>
          <a:cs typeface="+mn-cs"/>
        </a:defRPr>
      </a:lvl4pPr>
      <a:lvl5pPr marL="2057191" indent="-228577" algn="just" defTabSz="457154" rtl="0" eaLnBrk="0" fontAlgn="base" hangingPunct="0">
        <a:spcBef>
          <a:spcPct val="20000"/>
        </a:spcBef>
        <a:spcAft>
          <a:spcPct val="0"/>
        </a:spcAft>
        <a:buFont typeface="Arial" pitchFamily="34" charset="0"/>
        <a:buChar char="»"/>
        <a:defRPr sz="2000" kern="1200">
          <a:solidFill>
            <a:schemeClr val="tx1"/>
          </a:solidFill>
          <a:latin typeface="+mn-lt"/>
          <a:ea typeface="Geneva" pitchFamily="-112" charset="-128"/>
          <a:cs typeface="+mn-cs"/>
        </a:defRPr>
      </a:lvl5pPr>
      <a:lvl6pPr marL="2514344"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7"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4"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PT"/>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7" algn="l" defTabSz="457154" rtl="0" eaLnBrk="1" latinLnBrk="0" hangingPunct="1">
        <a:defRPr sz="1800" kern="1200">
          <a:solidFill>
            <a:schemeClr val="tx1"/>
          </a:solidFill>
          <a:latin typeface="+mn-lt"/>
          <a:ea typeface="+mn-ea"/>
          <a:cs typeface="+mn-cs"/>
        </a:defRPr>
      </a:lvl3pPr>
      <a:lvl4pPr marL="1371461" algn="l" defTabSz="457154" rtl="0" eaLnBrk="1" latinLnBrk="0" hangingPunct="1">
        <a:defRPr sz="1800" kern="1200">
          <a:solidFill>
            <a:schemeClr val="tx1"/>
          </a:solidFill>
          <a:latin typeface="+mn-lt"/>
          <a:ea typeface="+mn-ea"/>
          <a:cs typeface="+mn-cs"/>
        </a:defRPr>
      </a:lvl4pPr>
      <a:lvl5pPr marL="1828614" algn="l" defTabSz="457154" rtl="0" eaLnBrk="1" latinLnBrk="0" hangingPunct="1">
        <a:defRPr sz="1800" kern="1200">
          <a:solidFill>
            <a:schemeClr val="tx1"/>
          </a:solidFill>
          <a:latin typeface="+mn-lt"/>
          <a:ea typeface="+mn-ea"/>
          <a:cs typeface="+mn-cs"/>
        </a:defRPr>
      </a:lvl5pPr>
      <a:lvl6pPr marL="2285768" algn="l" defTabSz="457154" rtl="0" eaLnBrk="1" latinLnBrk="0" hangingPunct="1">
        <a:defRPr sz="1800" kern="1200">
          <a:solidFill>
            <a:schemeClr val="tx1"/>
          </a:solidFill>
          <a:latin typeface="+mn-lt"/>
          <a:ea typeface="+mn-ea"/>
          <a:cs typeface="+mn-cs"/>
        </a:defRPr>
      </a:lvl6pPr>
      <a:lvl7pPr marL="2742921" algn="l" defTabSz="457154" rtl="0" eaLnBrk="1" latinLnBrk="0" hangingPunct="1">
        <a:defRPr sz="1800" kern="1200">
          <a:solidFill>
            <a:schemeClr val="tx1"/>
          </a:solidFill>
          <a:latin typeface="+mn-lt"/>
          <a:ea typeface="+mn-ea"/>
          <a:cs typeface="+mn-cs"/>
        </a:defRPr>
      </a:lvl7pPr>
      <a:lvl8pPr marL="3200074" algn="l" defTabSz="457154" rtl="0" eaLnBrk="1" latinLnBrk="0" hangingPunct="1">
        <a:defRPr sz="1800" kern="1200">
          <a:solidFill>
            <a:schemeClr val="tx1"/>
          </a:solidFill>
          <a:latin typeface="+mn-lt"/>
          <a:ea typeface="+mn-ea"/>
          <a:cs typeface="+mn-cs"/>
        </a:defRPr>
      </a:lvl8pPr>
      <a:lvl9pPr marL="3657227" algn="l" defTabSz="4571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8">
          <p15:clr>
            <a:srgbClr val="F26B43"/>
          </p15:clr>
        </p15:guide>
        <p15:guide id="4" pos="212">
          <p15:clr>
            <a:srgbClr val="F26B43"/>
          </p15:clr>
        </p15:guide>
        <p15:guide id="5"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250.png"/><Relationship Id="rId4" Type="http://schemas.openxmlformats.org/officeDocument/2006/relationships/image" Target="../media/image2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0.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CCAE5E-8425-47A1-8B9E-A4C2C379F779}"/>
              </a:ext>
            </a:extLst>
          </p:cNvPr>
          <p:cNvSpPr>
            <a:spLocks noGrp="1"/>
          </p:cNvSpPr>
          <p:nvPr>
            <p:ph type="body" sz="quarter" idx="10"/>
          </p:nvPr>
        </p:nvSpPr>
        <p:spPr/>
        <p:txBody>
          <a:bodyPr/>
          <a:lstStyle/>
          <a:p>
            <a:r>
              <a:rPr lang="en-US" dirty="0"/>
              <a:t>Mock Final</a:t>
            </a:r>
            <a:br>
              <a:rPr lang="en-US" dirty="0"/>
            </a:br>
            <a:r>
              <a:rPr lang="en-US" dirty="0"/>
              <a:t>Exam</a:t>
            </a:r>
            <a:endParaRPr lang="en-GB" dirty="0"/>
          </a:p>
        </p:txBody>
      </p:sp>
      <p:sp>
        <p:nvSpPr>
          <p:cNvPr id="3" name="Text Placeholder 2">
            <a:extLst>
              <a:ext uri="{FF2B5EF4-FFF2-40B4-BE49-F238E27FC236}">
                <a16:creationId xmlns:a16="http://schemas.microsoft.com/office/drawing/2014/main" id="{6C9B9C6B-4733-4225-924A-F90094E4DF9E}"/>
              </a:ext>
            </a:extLst>
          </p:cNvPr>
          <p:cNvSpPr>
            <a:spLocks noGrp="1"/>
          </p:cNvSpPr>
          <p:nvPr>
            <p:ph type="body" sz="quarter" idx="13"/>
          </p:nvPr>
        </p:nvSpPr>
        <p:spPr/>
        <p:txBody>
          <a:bodyPr/>
          <a:lstStyle/>
          <a:p>
            <a:r>
              <a:rPr lang="en-US" dirty="0"/>
              <a:t>Advanced Financial Management</a:t>
            </a:r>
            <a:endParaRPr lang="en-GB" dirty="0"/>
          </a:p>
        </p:txBody>
      </p:sp>
    </p:spTree>
    <p:extLst>
      <p:ext uri="{BB962C8B-B14F-4D97-AF65-F5344CB8AC3E}">
        <p14:creationId xmlns:p14="http://schemas.microsoft.com/office/powerpoint/2010/main" val="91033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564A2-DE80-AB67-A56E-3E53108874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17D7D2-B39C-B28C-9765-7DC6D13772FE}"/>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E0F64B14-6D8C-0A26-20E7-D6819FB6B465}"/>
              </a:ext>
            </a:extLst>
          </p:cNvPr>
          <p:cNvSpPr>
            <a:spLocks noGrp="1"/>
          </p:cNvSpPr>
          <p:nvPr>
            <p:ph type="body" sz="quarter" idx="16"/>
          </p:nvPr>
        </p:nvSpPr>
        <p:spPr/>
        <p:txBody>
          <a:bodyPr/>
          <a:lstStyle/>
          <a:p>
            <a:r>
              <a:rPr lang="en-US" dirty="0"/>
              <a:t>Exercise 2</a:t>
            </a:r>
          </a:p>
        </p:txBody>
      </p:sp>
      <p:sp>
        <p:nvSpPr>
          <p:cNvPr id="5" name="TextBox 4">
            <a:extLst>
              <a:ext uri="{FF2B5EF4-FFF2-40B4-BE49-F238E27FC236}">
                <a16:creationId xmlns:a16="http://schemas.microsoft.com/office/drawing/2014/main" id="{50A63EB1-5350-4F8A-FAFA-6D58F3BB835C}"/>
              </a:ext>
            </a:extLst>
          </p:cNvPr>
          <p:cNvSpPr txBox="1"/>
          <p:nvPr/>
        </p:nvSpPr>
        <p:spPr>
          <a:xfrm>
            <a:off x="614362" y="1400175"/>
            <a:ext cx="10963275" cy="1200329"/>
          </a:xfrm>
          <a:prstGeom prst="rect">
            <a:avLst/>
          </a:prstGeom>
          <a:noFill/>
        </p:spPr>
        <p:txBody>
          <a:bodyPr wrap="square">
            <a:spAutoFit/>
          </a:bodyPr>
          <a:lstStyle/>
          <a:p>
            <a:r>
              <a:rPr lang="en-US" dirty="0"/>
              <a:t>Firm H is fully equity financed and has a value of 10M. The price of each share is 20. The firm just announced that it will issue debt for the value of 2M. The firm will use 1M  to start a new project with NPV = 1M. The other million will be used to buy back shares. The firm will maintain the debt level forever. Assume the firm buys the shares at 20. </a:t>
            </a:r>
          </a:p>
        </p:txBody>
      </p:sp>
      <p:sp>
        <p:nvSpPr>
          <p:cNvPr id="7" name="TextBox 6">
            <a:extLst>
              <a:ext uri="{FF2B5EF4-FFF2-40B4-BE49-F238E27FC236}">
                <a16:creationId xmlns:a16="http://schemas.microsoft.com/office/drawing/2014/main" id="{0AD74308-6BD2-1818-A9F7-A058CB38CE69}"/>
              </a:ext>
            </a:extLst>
          </p:cNvPr>
          <p:cNvSpPr txBox="1"/>
          <p:nvPr/>
        </p:nvSpPr>
        <p:spPr>
          <a:xfrm>
            <a:off x="614362" y="2701991"/>
            <a:ext cx="11063288" cy="369332"/>
          </a:xfrm>
          <a:prstGeom prst="rect">
            <a:avLst/>
          </a:prstGeom>
          <a:noFill/>
        </p:spPr>
        <p:txBody>
          <a:bodyPr wrap="square">
            <a:spAutoFit/>
          </a:bodyPr>
          <a:lstStyle/>
          <a:p>
            <a:r>
              <a:rPr lang="en-US" sz="1800" b="0" i="0" u="none" strike="noStrike" dirty="0">
                <a:solidFill>
                  <a:srgbClr val="000000"/>
                </a:solidFill>
                <a:effectLst/>
                <a:latin typeface="Aptos Narrow" panose="020B0004020202020204" pitchFamily="34" charset="0"/>
              </a:rPr>
              <a:t>D) Consider there are taxes and the firm stock realized a return of 20% on the announcement date. What is the tax rate? </a:t>
            </a:r>
            <a:endParaRPr lang="en-US" dirty="0"/>
          </a:p>
        </p:txBody>
      </p:sp>
      <p:sp>
        <p:nvSpPr>
          <p:cNvPr id="10" name="TextBox 9">
            <a:extLst>
              <a:ext uri="{FF2B5EF4-FFF2-40B4-BE49-F238E27FC236}">
                <a16:creationId xmlns:a16="http://schemas.microsoft.com/office/drawing/2014/main" id="{7009D06B-7AED-B0CA-B036-C1FB4A0500F5}"/>
              </a:ext>
            </a:extLst>
          </p:cNvPr>
          <p:cNvSpPr txBox="1"/>
          <p:nvPr/>
        </p:nvSpPr>
        <p:spPr>
          <a:xfrm>
            <a:off x="614362" y="4347327"/>
            <a:ext cx="8882063" cy="369332"/>
          </a:xfrm>
          <a:prstGeom prst="rect">
            <a:avLst/>
          </a:prstGeom>
          <a:noFill/>
        </p:spPr>
        <p:txBody>
          <a:bodyPr wrap="square">
            <a:spAutoFit/>
          </a:bodyPr>
          <a:lstStyle/>
          <a:p>
            <a:r>
              <a:rPr lang="en-US" dirty="0">
                <a:solidFill>
                  <a:srgbClr val="000000"/>
                </a:solidFill>
                <a:latin typeface="Aptos Narrow" panose="020B0004020202020204" pitchFamily="34" charset="0"/>
              </a:rPr>
              <a:t>E) Assume the tax rate is 30% (it is not), what is the value of the firm after the debt issuance?</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5E12B59-F7F4-425D-A9B4-D663D2B37AF7}"/>
                  </a:ext>
                </a:extLst>
              </p:cNvPr>
              <p:cNvSpPr txBox="1"/>
              <p:nvPr/>
            </p:nvSpPr>
            <p:spPr>
              <a:xfrm>
                <a:off x="723143" y="3172895"/>
                <a:ext cx="3312382" cy="536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num>
                        <m:den>
                          <m:r>
                            <a:rPr lang="en-US" b="0" i="1" smtClean="0">
                              <a:latin typeface="Cambria Math" panose="02040503050406030204" pitchFamily="18" charset="0"/>
                            </a:rPr>
                            <m:t>9</m:t>
                          </m:r>
                        </m:den>
                      </m:f>
                      <m:r>
                        <a:rPr lang="en-US" b="0" i="1" smtClean="0">
                          <a:latin typeface="Cambria Math" panose="02040503050406030204" pitchFamily="18" charset="0"/>
                        </a:rPr>
                        <m:t>−1=0.2⇒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b="0" i="1" smtClean="0">
                          <a:latin typeface="Cambria Math" panose="02040503050406030204" pitchFamily="18" charset="0"/>
                        </a:rPr>
                        <m:t>=10.8 </m:t>
                      </m:r>
                    </m:oMath>
                  </m:oMathPara>
                </a14:m>
                <a:endParaRPr lang="en-US" dirty="0"/>
              </a:p>
            </p:txBody>
          </p:sp>
        </mc:Choice>
        <mc:Fallback xmlns="">
          <p:sp>
            <p:nvSpPr>
              <p:cNvPr id="4" name="TextBox 3">
                <a:extLst>
                  <a:ext uri="{FF2B5EF4-FFF2-40B4-BE49-F238E27FC236}">
                    <a16:creationId xmlns:a16="http://schemas.microsoft.com/office/drawing/2014/main" id="{85E12B59-F7F4-425D-A9B4-D663D2B37AF7}"/>
                  </a:ext>
                </a:extLst>
              </p:cNvPr>
              <p:cNvSpPr txBox="1">
                <a:spLocks noRot="1" noChangeAspect="1" noMove="1" noResize="1" noEditPoints="1" noAdjustHandles="1" noChangeArrowheads="1" noChangeShapeType="1" noTextEdit="1"/>
              </p:cNvSpPr>
              <p:nvPr/>
            </p:nvSpPr>
            <p:spPr>
              <a:xfrm>
                <a:off x="723143" y="3172895"/>
                <a:ext cx="3312382" cy="53642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1E5650-36B4-BF5E-C492-EC671DBB7FAF}"/>
                  </a:ext>
                </a:extLst>
              </p:cNvPr>
              <p:cNvSpPr txBox="1"/>
              <p:nvPr/>
            </p:nvSpPr>
            <p:spPr>
              <a:xfrm>
                <a:off x="895350" y="3888163"/>
                <a:ext cx="36680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𝑃𝑉</m:t>
                      </m:r>
                      <m:d>
                        <m:dPr>
                          <m:ctrlPr>
                            <a:rPr lang="en-US" b="0" i="1" smtClean="0">
                              <a:latin typeface="Cambria Math" panose="02040503050406030204" pitchFamily="18" charset="0"/>
                            </a:rPr>
                          </m:ctrlPr>
                        </m:dPr>
                        <m:e>
                          <m:r>
                            <a:rPr lang="en-US" b="0" i="1" smtClean="0">
                              <a:latin typeface="Cambria Math" panose="02040503050406030204" pitchFamily="18" charset="0"/>
                            </a:rPr>
                            <m:t>𝐼𝑇𝑆</m:t>
                          </m:r>
                        </m:e>
                      </m:d>
                      <m:r>
                        <a:rPr lang="en-US" b="0" i="1"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𝐷</m:t>
                      </m:r>
                      <m:r>
                        <a:rPr lang="en-US" b="0" i="1" smtClean="0">
                          <a:latin typeface="Cambria Math" panose="02040503050406030204" pitchFamily="18" charset="0"/>
                        </a:rPr>
                        <m:t>=2</m:t>
                      </m:r>
                      <m:r>
                        <a:rPr lang="en-US" b="0" i="1" smtClean="0">
                          <a:latin typeface="Cambria Math" panose="02040503050406030204" pitchFamily="18" charset="0"/>
                        </a:rPr>
                        <m:t>𝜏</m:t>
                      </m:r>
                      <m:r>
                        <a:rPr lang="en-US" b="0" i="1" smtClean="0">
                          <a:latin typeface="Cambria Math" panose="02040503050406030204" pitchFamily="18" charset="0"/>
                        </a:rPr>
                        <m:t>=0.8⇒</m:t>
                      </m:r>
                      <m:r>
                        <a:rPr lang="en-US" b="0" i="1" smtClean="0">
                          <a:latin typeface="Cambria Math" panose="02040503050406030204" pitchFamily="18" charset="0"/>
                        </a:rPr>
                        <m:t>𝜏</m:t>
                      </m:r>
                      <m:r>
                        <a:rPr lang="en-US" b="0" i="1" smtClean="0">
                          <a:latin typeface="Cambria Math" panose="02040503050406030204" pitchFamily="18" charset="0"/>
                        </a:rPr>
                        <m:t>=0.4</m:t>
                      </m:r>
                    </m:oMath>
                  </m:oMathPara>
                </a14:m>
                <a:endParaRPr lang="en-US" dirty="0"/>
              </a:p>
            </p:txBody>
          </p:sp>
        </mc:Choice>
        <mc:Fallback xmlns="">
          <p:sp>
            <p:nvSpPr>
              <p:cNvPr id="6" name="TextBox 5">
                <a:extLst>
                  <a:ext uri="{FF2B5EF4-FFF2-40B4-BE49-F238E27FC236}">
                    <a16:creationId xmlns:a16="http://schemas.microsoft.com/office/drawing/2014/main" id="{321E5650-36B4-BF5E-C492-EC671DBB7FAF}"/>
                  </a:ext>
                </a:extLst>
              </p:cNvPr>
              <p:cNvSpPr txBox="1">
                <a:spLocks noRot="1" noChangeAspect="1" noMove="1" noResize="1" noEditPoints="1" noAdjustHandles="1" noChangeArrowheads="1" noChangeShapeType="1" noTextEdit="1"/>
              </p:cNvSpPr>
              <p:nvPr/>
            </p:nvSpPr>
            <p:spPr>
              <a:xfrm>
                <a:off x="895350" y="3888163"/>
                <a:ext cx="3668055" cy="276999"/>
              </a:xfrm>
              <a:prstGeom prst="rect">
                <a:avLst/>
              </a:prstGeom>
              <a:blipFill>
                <a:blip r:embed="rId3"/>
                <a:stretch>
                  <a:fillRect l="-997" r="-83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F75518-B147-84BB-AA46-D9B612ED9BB7}"/>
                  </a:ext>
                </a:extLst>
              </p:cNvPr>
              <p:cNvSpPr txBox="1"/>
              <p:nvPr/>
            </p:nvSpPr>
            <p:spPr>
              <a:xfrm>
                <a:off x="895350" y="4982002"/>
                <a:ext cx="66831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𝑃𝑉</m:t>
                      </m:r>
                      <m:d>
                        <m:dPr>
                          <m:ctrlPr>
                            <a:rPr lang="en-US" b="0" i="1" smtClean="0">
                              <a:latin typeface="Cambria Math" panose="02040503050406030204" pitchFamily="18" charset="0"/>
                            </a:rPr>
                          </m:ctrlPr>
                        </m:dPr>
                        <m:e>
                          <m:r>
                            <a:rPr lang="en-US" b="0" i="1" smtClean="0">
                              <a:latin typeface="Cambria Math" panose="02040503050406030204" pitchFamily="18" charset="0"/>
                            </a:rPr>
                            <m:t>𝐼𝑇𝑆</m:t>
                          </m:r>
                        </m:e>
                      </m:d>
                      <m:r>
                        <a:rPr lang="en-US" b="0" i="1"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𝐷</m:t>
                      </m:r>
                      <m:r>
                        <a:rPr lang="en-US" b="0" i="1" smtClean="0">
                          <a:latin typeface="Cambria Math" panose="02040503050406030204" pitchFamily="18" charset="0"/>
                        </a:rPr>
                        <m:t>=2</m:t>
                      </m:r>
                      <m:r>
                        <a:rPr lang="en-US" b="0" i="1" smtClean="0">
                          <a:latin typeface="Cambria Math" panose="02040503050406030204" pitchFamily="18" charset="0"/>
                        </a:rPr>
                        <m:t>𝜏</m:t>
                      </m:r>
                      <m:r>
                        <a:rPr lang="en-US" b="0" i="1" smtClean="0">
                          <a:latin typeface="Cambria Math" panose="02040503050406030204" pitchFamily="18" charset="0"/>
                        </a:rPr>
                        <m:t>=0.6⇒</m:t>
                      </m:r>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𝑈</m:t>
                          </m:r>
                        </m:sup>
                      </m:sSup>
                      <m:r>
                        <a:rPr lang="en-US" b="0" i="1" smtClean="0">
                          <a:latin typeface="Cambria Math" panose="02040503050406030204" pitchFamily="18" charset="0"/>
                        </a:rPr>
                        <m:t>+</m:t>
                      </m:r>
                      <m:r>
                        <a:rPr lang="en-US" b="0" i="1" smtClean="0">
                          <a:latin typeface="Cambria Math" panose="02040503050406030204" pitchFamily="18" charset="0"/>
                        </a:rPr>
                        <m:t>𝑃𝑉</m:t>
                      </m:r>
                      <m:d>
                        <m:dPr>
                          <m:ctrlPr>
                            <a:rPr lang="en-US" b="0" i="1" smtClean="0">
                              <a:latin typeface="Cambria Math" panose="02040503050406030204" pitchFamily="18" charset="0"/>
                            </a:rPr>
                          </m:ctrlPr>
                        </m:dPr>
                        <m:e>
                          <m:r>
                            <a:rPr lang="en-US" b="0" i="1" smtClean="0">
                              <a:latin typeface="Cambria Math" panose="02040503050406030204" pitchFamily="18" charset="0"/>
                            </a:rPr>
                            <m:t>𝐼𝑇𝑆</m:t>
                          </m:r>
                        </m:e>
                      </m:d>
                      <m:r>
                        <a:rPr lang="en-US" b="0" i="1" smtClean="0">
                          <a:latin typeface="Cambria Math" panose="02040503050406030204" pitchFamily="18" charset="0"/>
                        </a:rPr>
                        <m:t>=12+0.6=12.6</m:t>
                      </m:r>
                    </m:oMath>
                  </m:oMathPara>
                </a14:m>
                <a:endParaRPr lang="en-US" dirty="0"/>
              </a:p>
            </p:txBody>
          </p:sp>
        </mc:Choice>
        <mc:Fallback xmlns="">
          <p:sp>
            <p:nvSpPr>
              <p:cNvPr id="9" name="TextBox 8">
                <a:extLst>
                  <a:ext uri="{FF2B5EF4-FFF2-40B4-BE49-F238E27FC236}">
                    <a16:creationId xmlns:a16="http://schemas.microsoft.com/office/drawing/2014/main" id="{A3F75518-B147-84BB-AA46-D9B612ED9BB7}"/>
                  </a:ext>
                </a:extLst>
              </p:cNvPr>
              <p:cNvSpPr txBox="1">
                <a:spLocks noRot="1" noChangeAspect="1" noMove="1" noResize="1" noEditPoints="1" noAdjustHandles="1" noChangeArrowheads="1" noChangeShapeType="1" noTextEdit="1"/>
              </p:cNvSpPr>
              <p:nvPr/>
            </p:nvSpPr>
            <p:spPr>
              <a:xfrm>
                <a:off x="895350" y="4982002"/>
                <a:ext cx="6683176" cy="276999"/>
              </a:xfrm>
              <a:prstGeom prst="rect">
                <a:avLst/>
              </a:prstGeom>
              <a:blipFill>
                <a:blip r:embed="rId4"/>
                <a:stretch>
                  <a:fillRect l="-365" t="-2174" r="-274" b="-8696"/>
                </a:stretch>
              </a:blipFill>
            </p:spPr>
            <p:txBody>
              <a:bodyPr/>
              <a:lstStyle/>
              <a:p>
                <a:r>
                  <a:rPr lang="en-US">
                    <a:noFill/>
                  </a:rPr>
                  <a:t> </a:t>
                </a:r>
              </a:p>
            </p:txBody>
          </p:sp>
        </mc:Fallback>
      </mc:AlternateContent>
    </p:spTree>
    <p:extLst>
      <p:ext uri="{BB962C8B-B14F-4D97-AF65-F5344CB8AC3E}">
        <p14:creationId xmlns:p14="http://schemas.microsoft.com/office/powerpoint/2010/main" val="32757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E6B48-5588-6A65-D287-89805FF502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3E5500-64D7-7AB7-567A-502E87E1C9C0}"/>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5A9D25BD-C3D4-959B-5BC6-A21272D03D0A}"/>
              </a:ext>
            </a:extLst>
          </p:cNvPr>
          <p:cNvSpPr>
            <a:spLocks noGrp="1"/>
          </p:cNvSpPr>
          <p:nvPr>
            <p:ph type="body" sz="quarter" idx="16"/>
          </p:nvPr>
        </p:nvSpPr>
        <p:spPr/>
        <p:txBody>
          <a:bodyPr/>
          <a:lstStyle/>
          <a:p>
            <a:r>
              <a:rPr lang="en-US" dirty="0"/>
              <a:t>Exercise 1</a:t>
            </a:r>
          </a:p>
        </p:txBody>
      </p:sp>
      <p:sp>
        <p:nvSpPr>
          <p:cNvPr id="5" name="TextBox 4">
            <a:extLst>
              <a:ext uri="{FF2B5EF4-FFF2-40B4-BE49-F238E27FC236}">
                <a16:creationId xmlns:a16="http://schemas.microsoft.com/office/drawing/2014/main" id="{3D047042-ADF2-634D-A17A-66475C48D694}"/>
              </a:ext>
            </a:extLst>
          </p:cNvPr>
          <p:cNvSpPr txBox="1"/>
          <p:nvPr/>
        </p:nvSpPr>
        <p:spPr>
          <a:xfrm>
            <a:off x="414825" y="1504921"/>
            <a:ext cx="11039474" cy="923330"/>
          </a:xfrm>
          <a:prstGeom prst="rect">
            <a:avLst/>
          </a:prstGeom>
          <a:noFill/>
        </p:spPr>
        <p:txBody>
          <a:bodyPr wrap="square">
            <a:spAutoFit/>
          </a:bodyPr>
          <a:lstStyle/>
          <a:p>
            <a:r>
              <a:rPr lang="en-US" dirty="0"/>
              <a:t>Firm C has earnings next year of 100M and a growth thereafter of 5%. Firm B has a growth of 3% and forecasts earnings of 20M. Both firms have a discount rate of 8%. Firm C has 1M shares and Firm B has 3M shares. </a:t>
            </a:r>
          </a:p>
        </p:txBody>
      </p:sp>
      <p:sp>
        <p:nvSpPr>
          <p:cNvPr id="7" name="TextBox 6">
            <a:extLst>
              <a:ext uri="{FF2B5EF4-FFF2-40B4-BE49-F238E27FC236}">
                <a16:creationId xmlns:a16="http://schemas.microsoft.com/office/drawing/2014/main" id="{82069701-8964-CDF1-CC59-5325F40BD6A4}"/>
              </a:ext>
            </a:extLst>
          </p:cNvPr>
          <p:cNvSpPr txBox="1"/>
          <p:nvPr/>
        </p:nvSpPr>
        <p:spPr>
          <a:xfrm>
            <a:off x="414825" y="2733319"/>
            <a:ext cx="11615250" cy="2585323"/>
          </a:xfrm>
          <a:prstGeom prst="rect">
            <a:avLst/>
          </a:prstGeom>
          <a:noFill/>
        </p:spPr>
        <p:txBody>
          <a:bodyPr wrap="square">
            <a:spAutoFit/>
          </a:bodyPr>
          <a:lstStyle/>
          <a:p>
            <a:r>
              <a:rPr lang="en-US" dirty="0"/>
              <a:t>From now on, consider that there are synergies. Precisely, the earnings next year are the sum of earnings and the growth is 5%	</a:t>
            </a:r>
          </a:p>
          <a:p>
            <a:r>
              <a:rPr lang="en-US" dirty="0"/>
              <a:t>								</a:t>
            </a:r>
          </a:p>
          <a:p>
            <a:r>
              <a:rPr lang="en-US" dirty="0"/>
              <a:t>D)What is the cost of the acquisition if Firm C buys Firm B for 150 per share, instead of merging.</a:t>
            </a:r>
          </a:p>
          <a:p>
            <a:endParaRPr lang="en-US" dirty="0"/>
          </a:p>
          <a:p>
            <a:r>
              <a:rPr lang="en-US" dirty="0"/>
              <a:t>								</a:t>
            </a:r>
          </a:p>
          <a:p>
            <a:endParaRPr lang="en-US" dirty="0"/>
          </a:p>
          <a:p>
            <a:r>
              <a:rPr lang="en-US" dirty="0"/>
              <a:t>E) What is the cost of the acquisition if Firm C buys Firm B by exchanging 1 share  for 21 shares of B, instead of merging.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4456D4-0EDF-46CF-2AFE-79F9B9304F23}"/>
                  </a:ext>
                </a:extLst>
              </p:cNvPr>
              <p:cNvSpPr txBox="1"/>
              <p:nvPr/>
            </p:nvSpPr>
            <p:spPr>
              <a:xfrm>
                <a:off x="4079294" y="4203711"/>
                <a:ext cx="40334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𝐶𝑜𝑠𝑡</m:t>
                      </m:r>
                      <m:r>
                        <a:rPr lang="en-US" b="0" i="1" smtClean="0">
                          <a:latin typeface="Cambria Math" panose="02040503050406030204" pitchFamily="18" charset="0"/>
                        </a:rPr>
                        <m:t>=150×3−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r>
                        <a:rPr lang="en-US" b="0" i="1" smtClean="0">
                          <a:latin typeface="Cambria Math" panose="02040503050406030204" pitchFamily="18" charset="0"/>
                        </a:rPr>
                        <m:t>=450−400=50</m:t>
                      </m:r>
                    </m:oMath>
                  </m:oMathPara>
                </a14:m>
                <a:endParaRPr lang="en-US" dirty="0"/>
              </a:p>
            </p:txBody>
          </p:sp>
        </mc:Choice>
        <mc:Fallback xmlns="">
          <p:sp>
            <p:nvSpPr>
              <p:cNvPr id="6" name="TextBox 5">
                <a:extLst>
                  <a:ext uri="{FF2B5EF4-FFF2-40B4-BE49-F238E27FC236}">
                    <a16:creationId xmlns:a16="http://schemas.microsoft.com/office/drawing/2014/main" id="{854456D4-0EDF-46CF-2AFE-79F9B9304F23}"/>
                  </a:ext>
                </a:extLst>
              </p:cNvPr>
              <p:cNvSpPr txBox="1">
                <a:spLocks noRot="1" noChangeAspect="1" noMove="1" noResize="1" noEditPoints="1" noAdjustHandles="1" noChangeArrowheads="1" noChangeShapeType="1" noTextEdit="1"/>
              </p:cNvSpPr>
              <p:nvPr/>
            </p:nvSpPr>
            <p:spPr>
              <a:xfrm>
                <a:off x="4079294" y="4203711"/>
                <a:ext cx="4033412" cy="276999"/>
              </a:xfrm>
              <a:prstGeom prst="rect">
                <a:avLst/>
              </a:prstGeom>
              <a:blipFill>
                <a:blip r:embed="rId2"/>
                <a:stretch>
                  <a:fillRect l="-755" r="-755"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B65793E-943F-AA8F-A3BD-F8B09FBE5FCF}"/>
                  </a:ext>
                </a:extLst>
              </p:cNvPr>
              <p:cNvSpPr txBox="1"/>
              <p:nvPr/>
            </p:nvSpPr>
            <p:spPr>
              <a:xfrm>
                <a:off x="1704686" y="5410239"/>
                <a:ext cx="3718197" cy="392159"/>
              </a:xfrm>
              <a:prstGeom prst="rect">
                <a:avLst/>
              </a:prstGeom>
              <a:noFill/>
            </p:spPr>
            <p:txBody>
              <a:bodyPr wrap="none" lIns="0" tIns="0" rIns="0" bIns="0" rtlCol="0">
                <a:spAutoFit/>
              </a:bodyPr>
              <a:lstStyle/>
              <a:p>
                <a:r>
                  <a:rPr lang="en-US" dirty="0"/>
                  <a:t>Firm C needs to issue: </a:t>
                </a:r>
                <a14:m>
                  <m:oMath xmlns:m="http://schemas.openxmlformats.org/officeDocument/2006/math">
                    <m:r>
                      <m:rPr>
                        <m:sty m:val="p"/>
                      </m:rPr>
                      <a:rPr lang="en-US" b="0" i="0" smtClean="0">
                        <a:latin typeface="Cambria Math" panose="02040503050406030204" pitchFamily="18" charset="0"/>
                      </a:rPr>
                      <m:t>N</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 </m:t>
                    </m:r>
                    <m:r>
                      <a:rPr lang="en-US" b="0" i="1" smtClean="0">
                        <a:latin typeface="Cambria Math" panose="02040503050406030204" pitchFamily="18" charset="0"/>
                      </a:rPr>
                      <m:t>𝑀</m:t>
                    </m:r>
                  </m:oMath>
                </a14:m>
                <a:endParaRPr lang="en-US" dirty="0"/>
              </a:p>
            </p:txBody>
          </p:sp>
        </mc:Choice>
        <mc:Fallback xmlns="">
          <p:sp>
            <p:nvSpPr>
              <p:cNvPr id="8" name="TextBox 7">
                <a:extLst>
                  <a:ext uri="{FF2B5EF4-FFF2-40B4-BE49-F238E27FC236}">
                    <a16:creationId xmlns:a16="http://schemas.microsoft.com/office/drawing/2014/main" id="{9B65793E-943F-AA8F-A3BD-F8B09FBE5FCF}"/>
                  </a:ext>
                </a:extLst>
              </p:cNvPr>
              <p:cNvSpPr txBox="1">
                <a:spLocks noRot="1" noChangeAspect="1" noMove="1" noResize="1" noEditPoints="1" noAdjustHandles="1" noChangeArrowheads="1" noChangeShapeType="1" noTextEdit="1"/>
              </p:cNvSpPr>
              <p:nvPr/>
            </p:nvSpPr>
            <p:spPr>
              <a:xfrm>
                <a:off x="1704686" y="5410239"/>
                <a:ext cx="3718197" cy="392159"/>
              </a:xfrm>
              <a:prstGeom prst="rect">
                <a:avLst/>
              </a:prstGeom>
              <a:blipFill>
                <a:blip r:embed="rId3"/>
                <a:stretch>
                  <a:fillRect l="-3934" t="-6250" r="-984"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23C16A-2708-30BF-4465-54C28F45F158}"/>
                  </a:ext>
                </a:extLst>
              </p:cNvPr>
              <p:cNvSpPr txBox="1"/>
              <p:nvPr/>
            </p:nvSpPr>
            <p:spPr>
              <a:xfrm>
                <a:off x="6096000" y="5330362"/>
                <a:ext cx="4787401" cy="9231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𝐶𝑜𝑠𝑡</m:t>
                      </m:r>
                      <m:r>
                        <a:rPr lang="en-US" b="0" i="1" smtClean="0">
                          <a:latin typeface="Cambria Math" panose="02040503050406030204" pitchFamily="18" charset="0"/>
                        </a:rPr>
                        <m:t>=</m:t>
                      </m:r>
                      <m:f>
                        <m:fPr>
                          <m:ctrlPr>
                            <a:rPr lang="en-US" i="1">
                              <a:latin typeface="Cambria Math" panose="02040503050406030204" pitchFamily="18" charset="0"/>
                            </a:rPr>
                          </m:ctrlPr>
                        </m:fPr>
                        <m:num>
                          <m:f>
                            <m:fPr>
                              <m:ctrlPr>
                                <a:rPr lang="en-US" b="0" i="1" smtClean="0">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7</m:t>
                              </m:r>
                            </m:den>
                          </m:f>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7</m:t>
                              </m:r>
                            </m:den>
                          </m:f>
                        </m:den>
                      </m:f>
                      <m:r>
                        <a:rPr lang="en-US" b="0" i="1" smtClean="0">
                          <a:latin typeface="Cambria Math" panose="02040503050406030204" pitchFamily="18" charset="0"/>
                        </a:rPr>
                        <m:t>4000 −400=</m:t>
                      </m:r>
                      <m:f>
                        <m:fPr>
                          <m:ctrlPr>
                            <a:rPr lang="en-US" b="0" i="1" smtClean="0">
                              <a:latin typeface="Cambria Math" panose="02040503050406030204" pitchFamily="18" charset="0"/>
                            </a:rPr>
                          </m:ctrlPr>
                        </m:fPr>
                        <m:num>
                          <m:r>
                            <a:rPr lang="en-US" b="0" i="1" smtClean="0">
                              <a:latin typeface="Cambria Math" panose="02040503050406030204" pitchFamily="18" charset="0"/>
                            </a:rPr>
                            <m:t>4000</m:t>
                          </m:r>
                        </m:num>
                        <m:den>
                          <m:r>
                            <a:rPr lang="en-US" b="0" i="1" smtClean="0">
                              <a:latin typeface="Cambria Math" panose="02040503050406030204" pitchFamily="18" charset="0"/>
                            </a:rPr>
                            <m:t>8</m:t>
                          </m:r>
                        </m:den>
                      </m:f>
                      <m:r>
                        <a:rPr lang="en-US" b="0" i="1" smtClean="0">
                          <a:latin typeface="Cambria Math" panose="02040503050406030204" pitchFamily="18" charset="0"/>
                        </a:rPr>
                        <m:t>−400=100</m:t>
                      </m:r>
                    </m:oMath>
                  </m:oMathPara>
                </a14:m>
                <a:endParaRPr lang="en-US" dirty="0"/>
              </a:p>
            </p:txBody>
          </p:sp>
        </mc:Choice>
        <mc:Fallback xmlns="">
          <p:sp>
            <p:nvSpPr>
              <p:cNvPr id="9" name="TextBox 8">
                <a:extLst>
                  <a:ext uri="{FF2B5EF4-FFF2-40B4-BE49-F238E27FC236}">
                    <a16:creationId xmlns:a16="http://schemas.microsoft.com/office/drawing/2014/main" id="{4823C16A-2708-30BF-4465-54C28F45F158}"/>
                  </a:ext>
                </a:extLst>
              </p:cNvPr>
              <p:cNvSpPr txBox="1">
                <a:spLocks noRot="1" noChangeAspect="1" noMove="1" noResize="1" noEditPoints="1" noAdjustHandles="1" noChangeArrowheads="1" noChangeShapeType="1" noTextEdit="1"/>
              </p:cNvSpPr>
              <p:nvPr/>
            </p:nvSpPr>
            <p:spPr>
              <a:xfrm>
                <a:off x="6096000" y="5330362"/>
                <a:ext cx="4787401" cy="9231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B5F7F96-3FE4-4ABD-9B4C-F53061F50448}"/>
                  </a:ext>
                </a:extLst>
              </p:cNvPr>
              <p:cNvSpPr txBox="1"/>
              <p:nvPr/>
            </p:nvSpPr>
            <p:spPr>
              <a:xfrm>
                <a:off x="1745978" y="5893995"/>
                <a:ext cx="3635611" cy="498085"/>
              </a:xfrm>
              <a:prstGeom prst="rect">
                <a:avLst/>
              </a:prstGeom>
              <a:noFill/>
            </p:spPr>
            <p:txBody>
              <a:bodyPr wrap="none" lIns="0" tIns="0" rIns="0" bIns="0" rtlCol="0">
                <a:spAutoFit/>
              </a:bodyPr>
              <a:lstStyle/>
              <a:p>
                <a:r>
                  <a:rPr lang="en-US" dirty="0"/>
                  <a:t>Therefore it gives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den>
                    </m:f>
                  </m:oMath>
                </a14:m>
                <a:r>
                  <a:rPr lang="en-US" dirty="0"/>
                  <a:t> % of the firm  </a:t>
                </a:r>
              </a:p>
            </p:txBody>
          </p:sp>
        </mc:Choice>
        <mc:Fallback xmlns="">
          <p:sp>
            <p:nvSpPr>
              <p:cNvPr id="10" name="TextBox 9">
                <a:extLst>
                  <a:ext uri="{FF2B5EF4-FFF2-40B4-BE49-F238E27FC236}">
                    <a16:creationId xmlns:a16="http://schemas.microsoft.com/office/drawing/2014/main" id="{4B5F7F96-3FE4-4ABD-9B4C-F53061F50448}"/>
                  </a:ext>
                </a:extLst>
              </p:cNvPr>
              <p:cNvSpPr txBox="1">
                <a:spLocks noRot="1" noChangeAspect="1" noMove="1" noResize="1" noEditPoints="1" noAdjustHandles="1" noChangeArrowheads="1" noChangeShapeType="1" noTextEdit="1"/>
              </p:cNvSpPr>
              <p:nvPr/>
            </p:nvSpPr>
            <p:spPr>
              <a:xfrm>
                <a:off x="1745978" y="5893995"/>
                <a:ext cx="3635611" cy="498085"/>
              </a:xfrm>
              <a:prstGeom prst="rect">
                <a:avLst/>
              </a:prstGeom>
              <a:blipFill>
                <a:blip r:embed="rId5"/>
                <a:stretch>
                  <a:fillRect l="-3853" t="-4878" r="-3015" b="-73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FBE475C-EBAE-D816-C13B-C6F50A05BB56}"/>
              </a:ext>
            </a:extLst>
          </p:cNvPr>
          <p:cNvPicPr>
            <a:picLocks noChangeAspect="1"/>
          </p:cNvPicPr>
          <p:nvPr/>
        </p:nvPicPr>
        <p:blipFill>
          <a:blip r:embed="rId6"/>
          <a:stretch>
            <a:fillRect/>
          </a:stretch>
        </p:blipFill>
        <p:spPr>
          <a:xfrm>
            <a:off x="0" y="0"/>
            <a:ext cx="12192000" cy="6857999"/>
          </a:xfrm>
          <a:prstGeom prst="rect">
            <a:avLst/>
          </a:prstGeom>
        </p:spPr>
      </p:pic>
    </p:spTree>
    <p:extLst>
      <p:ext uri="{BB962C8B-B14F-4D97-AF65-F5344CB8AC3E}">
        <p14:creationId xmlns:p14="http://schemas.microsoft.com/office/powerpoint/2010/main" val="154599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7ECAE-F64D-C1D9-7FF2-11107F953AFF}"/>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A1EA1837-D22C-000B-615B-2B9123417043}"/>
              </a:ext>
            </a:extLst>
          </p:cNvPr>
          <p:cNvSpPr>
            <a:spLocks noGrp="1"/>
          </p:cNvSpPr>
          <p:nvPr>
            <p:ph type="body" sz="quarter" idx="16"/>
          </p:nvPr>
        </p:nvSpPr>
        <p:spPr/>
        <p:txBody>
          <a:bodyPr/>
          <a:lstStyle/>
          <a:p>
            <a:r>
              <a:rPr lang="en-US" dirty="0"/>
              <a:t>Exercise 3</a:t>
            </a:r>
          </a:p>
        </p:txBody>
      </p:sp>
      <p:sp>
        <p:nvSpPr>
          <p:cNvPr id="6" name="TextBox 5">
            <a:extLst>
              <a:ext uri="{FF2B5EF4-FFF2-40B4-BE49-F238E27FC236}">
                <a16:creationId xmlns:a16="http://schemas.microsoft.com/office/drawing/2014/main" id="{F789EB60-963C-FDA9-53B2-B30AD449EAD8}"/>
              </a:ext>
            </a:extLst>
          </p:cNvPr>
          <p:cNvSpPr txBox="1"/>
          <p:nvPr/>
        </p:nvSpPr>
        <p:spPr>
          <a:xfrm>
            <a:off x="445119" y="1494329"/>
            <a:ext cx="11270631" cy="1477328"/>
          </a:xfrm>
          <a:prstGeom prst="rect">
            <a:avLst/>
          </a:prstGeom>
          <a:noFill/>
        </p:spPr>
        <p:txBody>
          <a:bodyPr wrap="square">
            <a:spAutoFit/>
          </a:bodyPr>
          <a:lstStyle/>
          <a:p>
            <a:r>
              <a:rPr lang="en-US" dirty="0"/>
              <a:t>Firm K can implement two different projects, A and B. The table above represent the cashflows of each of the two projects received next year and depending on the state of the economy. The discount rate for both projects is 10% and both of them require an initial investment of 90. The firm currently has no assets; hence, it needs to issue debt to finance the initial investment (and no more).  If the cashflows received are lower than the payments to debtholders, the firm goes bankrupt and pays a financial distress cost of 20. </a:t>
            </a:r>
          </a:p>
        </p:txBody>
      </p:sp>
      <p:sp>
        <p:nvSpPr>
          <p:cNvPr id="11" name="TextBox 10">
            <a:extLst>
              <a:ext uri="{FF2B5EF4-FFF2-40B4-BE49-F238E27FC236}">
                <a16:creationId xmlns:a16="http://schemas.microsoft.com/office/drawing/2014/main" id="{8CB4F8BF-5DE3-5742-5C96-27F333F79DDB}"/>
              </a:ext>
            </a:extLst>
          </p:cNvPr>
          <p:cNvSpPr txBox="1"/>
          <p:nvPr/>
        </p:nvSpPr>
        <p:spPr>
          <a:xfrm>
            <a:off x="466725" y="3285697"/>
            <a:ext cx="7858125" cy="369332"/>
          </a:xfrm>
          <a:prstGeom prst="rect">
            <a:avLst/>
          </a:prstGeom>
          <a:noFill/>
        </p:spPr>
        <p:txBody>
          <a:bodyPr wrap="square">
            <a:spAutoFit/>
          </a:bodyPr>
          <a:lstStyle/>
          <a:p>
            <a:r>
              <a:rPr lang="en-US" dirty="0">
                <a:solidFill>
                  <a:srgbClr val="000000"/>
                </a:solidFill>
                <a:latin typeface="Aptos Narrow" panose="020B0004020202020204" pitchFamily="34" charset="0"/>
              </a:rPr>
              <a:t>A) What is the interest rate if the firm implements project A?</a:t>
            </a:r>
            <a:endParaRPr lang="en-US" dirty="0"/>
          </a:p>
        </p:txBody>
      </p:sp>
      <p:graphicFrame>
        <p:nvGraphicFramePr>
          <p:cNvPr id="4" name="Table 3">
            <a:extLst>
              <a:ext uri="{FF2B5EF4-FFF2-40B4-BE49-F238E27FC236}">
                <a16:creationId xmlns:a16="http://schemas.microsoft.com/office/drawing/2014/main" id="{DEF3AC9D-49B3-414A-4157-9DE5E8BED108}"/>
              </a:ext>
            </a:extLst>
          </p:cNvPr>
          <p:cNvGraphicFramePr>
            <a:graphicFrameLocks noGrp="1"/>
          </p:cNvGraphicFramePr>
          <p:nvPr>
            <p:extLst>
              <p:ext uri="{D42A27DB-BD31-4B8C-83A1-F6EECF244321}">
                <p14:modId xmlns:p14="http://schemas.microsoft.com/office/powerpoint/2010/main" val="972994519"/>
              </p:ext>
            </p:extLst>
          </p:nvPr>
        </p:nvGraphicFramePr>
        <p:xfrm>
          <a:off x="6855134" y="686130"/>
          <a:ext cx="4127500" cy="819150"/>
        </p:xfrm>
        <a:graphic>
          <a:graphicData uri="http://schemas.openxmlformats.org/drawingml/2006/table">
            <a:tbl>
              <a:tblPr>
                <a:tableStyleId>{9D7B26C5-4107-4FEC-AEDC-1716B250A1EF}</a:tableStyleId>
              </a:tblPr>
              <a:tblGrid>
                <a:gridCol w="596900">
                  <a:extLst>
                    <a:ext uri="{9D8B030D-6E8A-4147-A177-3AD203B41FA5}">
                      <a16:colId xmlns:a16="http://schemas.microsoft.com/office/drawing/2014/main" val="1177924854"/>
                    </a:ext>
                  </a:extLst>
                </a:gridCol>
                <a:gridCol w="320675">
                  <a:extLst>
                    <a:ext uri="{9D8B030D-6E8A-4147-A177-3AD203B41FA5}">
                      <a16:colId xmlns:a16="http://schemas.microsoft.com/office/drawing/2014/main" val="1879375531"/>
                    </a:ext>
                  </a:extLst>
                </a:gridCol>
                <a:gridCol w="790575">
                  <a:extLst>
                    <a:ext uri="{9D8B030D-6E8A-4147-A177-3AD203B41FA5}">
                      <a16:colId xmlns:a16="http://schemas.microsoft.com/office/drawing/2014/main" val="545586466"/>
                    </a:ext>
                  </a:extLst>
                </a:gridCol>
                <a:gridCol w="876300">
                  <a:extLst>
                    <a:ext uri="{9D8B030D-6E8A-4147-A177-3AD203B41FA5}">
                      <a16:colId xmlns:a16="http://schemas.microsoft.com/office/drawing/2014/main" val="1077205036"/>
                    </a:ext>
                  </a:extLst>
                </a:gridCol>
                <a:gridCol w="762000">
                  <a:extLst>
                    <a:ext uri="{9D8B030D-6E8A-4147-A177-3AD203B41FA5}">
                      <a16:colId xmlns:a16="http://schemas.microsoft.com/office/drawing/2014/main" val="951864"/>
                    </a:ext>
                  </a:extLst>
                </a:gridCol>
                <a:gridCol w="781050">
                  <a:extLst>
                    <a:ext uri="{9D8B030D-6E8A-4147-A177-3AD203B41FA5}">
                      <a16:colId xmlns:a16="http://schemas.microsoft.com/office/drawing/2014/main" val="1485845677"/>
                    </a:ext>
                  </a:extLst>
                </a:gridCol>
              </a:tblGrid>
              <a:tr h="190500">
                <a:tc>
                  <a:txBody>
                    <a:bodyPr/>
                    <a:lstStyle/>
                    <a:p>
                      <a:pPr algn="ctr" fontAlgn="b"/>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 </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B</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C</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D</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27068452"/>
                  </a:ext>
                </a:extLst>
              </a:tr>
              <a:tr h="190500">
                <a:tc gridSpan="2">
                  <a:txBody>
                    <a:bodyPr/>
                    <a:lstStyle/>
                    <a:p>
                      <a:pPr algn="ctr" fontAlgn="b"/>
                      <a:r>
                        <a:rPr lang="en-US" sz="1100" b="1" u="none" strike="noStrike">
                          <a:effectLst/>
                        </a:rPr>
                        <a:t>Probability</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50%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15%</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20%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15%</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72830319"/>
                  </a:ext>
                </a:extLst>
              </a:tr>
              <a:tr h="219075">
                <a:tc gridSpan="2">
                  <a:txBody>
                    <a:bodyPr/>
                    <a:lstStyle/>
                    <a:p>
                      <a:pPr algn="ctr" fontAlgn="b"/>
                      <a:r>
                        <a:rPr lang="en-US" sz="1100" b="1" u="none" strike="noStrike">
                          <a:effectLst/>
                        </a:rPr>
                        <a:t>Project A</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60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200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40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55967661"/>
                  </a:ext>
                </a:extLst>
              </a:tr>
              <a:tr h="219075">
                <a:tc gridSpan="2">
                  <a:txBody>
                    <a:bodyPr/>
                    <a:lstStyle/>
                    <a:p>
                      <a:pPr algn="ctr" fontAlgn="b"/>
                      <a:r>
                        <a:rPr lang="en-US" sz="1100" b="1" u="none" strike="noStrike">
                          <a:effectLst/>
                        </a:rPr>
                        <a:t>Project B</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140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90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100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41519760"/>
                  </a:ext>
                </a:extLst>
              </a:tr>
            </a:tbl>
          </a:graphicData>
        </a:graphic>
      </p:graphicFrame>
      <p:sp>
        <p:nvSpPr>
          <p:cNvPr id="5" name="TextBox 4">
            <a:extLst>
              <a:ext uri="{FF2B5EF4-FFF2-40B4-BE49-F238E27FC236}">
                <a16:creationId xmlns:a16="http://schemas.microsoft.com/office/drawing/2014/main" id="{A239194E-3015-928B-8CB9-9C7233D33235}"/>
              </a:ext>
            </a:extLst>
          </p:cNvPr>
          <p:cNvSpPr txBox="1"/>
          <p:nvPr/>
        </p:nvSpPr>
        <p:spPr>
          <a:xfrm>
            <a:off x="542925" y="3857625"/>
            <a:ext cx="4391010" cy="369332"/>
          </a:xfrm>
          <a:prstGeom prst="rect">
            <a:avLst/>
          </a:prstGeom>
          <a:noFill/>
        </p:spPr>
        <p:txBody>
          <a:bodyPr wrap="none" rtlCol="0">
            <a:spAutoFit/>
          </a:bodyPr>
          <a:lstStyle/>
          <a:p>
            <a:r>
              <a:rPr lang="en-US" dirty="0"/>
              <a:t>Does the firm go bankrupt in Scenario A?</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0511B9-80C0-8825-DFA9-B5251D52B706}"/>
                  </a:ext>
                </a:extLst>
              </p:cNvPr>
              <p:cNvSpPr txBox="1"/>
              <p:nvPr/>
            </p:nvSpPr>
            <p:spPr>
              <a:xfrm>
                <a:off x="3905235" y="4429553"/>
                <a:ext cx="5120825" cy="535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130×</m:t>
                          </m:r>
                          <m:d>
                            <m:dPr>
                              <m:ctrlPr>
                                <a:rPr lang="en-US" b="0" i="1" smtClean="0">
                                  <a:latin typeface="Cambria Math" panose="02040503050406030204" pitchFamily="18" charset="0"/>
                                </a:rPr>
                              </m:ctrlPr>
                            </m:dPr>
                            <m:e>
                              <m:r>
                                <a:rPr lang="en-US" b="0" i="1" smtClean="0">
                                  <a:latin typeface="Cambria Math" panose="02040503050406030204" pitchFamily="18" charset="0"/>
                                </a:rPr>
                                <m:t>0.5+0.2</m:t>
                              </m:r>
                            </m:e>
                          </m:d>
                          <m:r>
                            <a:rPr lang="en-US" b="0" i="1" smtClean="0">
                              <a:latin typeface="Cambria Math" panose="02040503050406030204" pitchFamily="18" charset="0"/>
                            </a:rPr>
                            <m:t>+0.15×40+0.15×20</m:t>
                          </m:r>
                        </m:num>
                        <m:den>
                          <m:r>
                            <a:rPr lang="en-US" b="0" i="1" smtClean="0">
                              <a:latin typeface="Cambria Math" panose="02040503050406030204" pitchFamily="18" charset="0"/>
                            </a:rPr>
                            <m:t>1.1</m:t>
                          </m:r>
                        </m:den>
                      </m:f>
                      <m:r>
                        <a:rPr lang="en-US" b="0" i="1" smtClean="0">
                          <a:latin typeface="Cambria Math" panose="02040503050406030204" pitchFamily="18" charset="0"/>
                        </a:rPr>
                        <m:t>=90.90</m:t>
                      </m:r>
                    </m:oMath>
                  </m:oMathPara>
                </a14:m>
                <a:endParaRPr lang="en-US" dirty="0"/>
              </a:p>
            </p:txBody>
          </p:sp>
        </mc:Choice>
        <mc:Fallback xmlns="">
          <p:sp>
            <p:nvSpPr>
              <p:cNvPr id="7" name="TextBox 6">
                <a:extLst>
                  <a:ext uri="{FF2B5EF4-FFF2-40B4-BE49-F238E27FC236}">
                    <a16:creationId xmlns:a16="http://schemas.microsoft.com/office/drawing/2014/main" id="{7A0511B9-80C0-8825-DFA9-B5251D52B706}"/>
                  </a:ext>
                </a:extLst>
              </p:cNvPr>
              <p:cNvSpPr txBox="1">
                <a:spLocks noRot="1" noChangeAspect="1" noMove="1" noResize="1" noEditPoints="1" noAdjustHandles="1" noChangeArrowheads="1" noChangeShapeType="1" noTextEdit="1"/>
              </p:cNvSpPr>
              <p:nvPr/>
            </p:nvSpPr>
            <p:spPr>
              <a:xfrm>
                <a:off x="3905235" y="4429553"/>
                <a:ext cx="5120825" cy="535724"/>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1E79B8B-39FB-3F2D-D2FB-01326B1E9307}"/>
              </a:ext>
            </a:extLst>
          </p:cNvPr>
          <p:cNvSpPr txBox="1"/>
          <p:nvPr/>
        </p:nvSpPr>
        <p:spPr>
          <a:xfrm>
            <a:off x="5062562" y="3886344"/>
            <a:ext cx="530915" cy="369332"/>
          </a:xfrm>
          <a:prstGeom prst="rect">
            <a:avLst/>
          </a:prstGeom>
          <a:noFill/>
        </p:spPr>
        <p:txBody>
          <a:bodyPr wrap="none" rtlCol="0">
            <a:spAutoFit/>
          </a:bodyPr>
          <a:lstStyle/>
          <a:p>
            <a:r>
              <a:rPr lang="en-US" dirty="0">
                <a:solidFill>
                  <a:srgbClr val="FF0000"/>
                </a:solidFill>
              </a:rPr>
              <a:t>NO</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960448-0D38-008B-1768-3CF253A64E3B}"/>
                  </a:ext>
                </a:extLst>
              </p:cNvPr>
              <p:cNvSpPr txBox="1"/>
              <p:nvPr/>
            </p:nvSpPr>
            <p:spPr>
              <a:xfrm>
                <a:off x="2263260" y="5345717"/>
                <a:ext cx="5875776"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𝐷𝑒𝑏𝑡𝑃𝑎𝑦</m:t>
                          </m:r>
                          <m:r>
                            <a:rPr lang="en-US" b="0" i="1" smtClean="0">
                              <a:latin typeface="Cambria Math" panose="02040503050406030204" pitchFamily="18" charset="0"/>
                            </a:rPr>
                            <m:t>×0.7+0.15×</m:t>
                          </m:r>
                          <m:d>
                            <m:dPr>
                              <m:ctrlPr>
                                <a:rPr lang="en-US" b="0" i="1" smtClean="0">
                                  <a:latin typeface="Cambria Math" panose="02040503050406030204" pitchFamily="18" charset="0"/>
                                </a:rPr>
                              </m:ctrlPr>
                            </m:dPr>
                            <m:e>
                              <m:r>
                                <a:rPr lang="en-US" b="0" i="1" smtClean="0">
                                  <a:latin typeface="Cambria Math" panose="02040503050406030204" pitchFamily="18" charset="0"/>
                                </a:rPr>
                                <m:t>40+20</m:t>
                              </m:r>
                            </m:e>
                          </m:d>
                        </m:num>
                        <m:den>
                          <m:r>
                            <a:rPr lang="en-US" b="0" i="1" smtClean="0">
                              <a:latin typeface="Cambria Math" panose="02040503050406030204" pitchFamily="18" charset="0"/>
                            </a:rPr>
                            <m:t>1.1</m:t>
                          </m:r>
                        </m:den>
                      </m:f>
                      <m:r>
                        <a:rPr lang="en-US" b="0" i="1" smtClean="0">
                          <a:latin typeface="Cambria Math" panose="02040503050406030204" pitchFamily="18" charset="0"/>
                        </a:rPr>
                        <m:t>=90⇒</m:t>
                      </m:r>
                      <m:r>
                        <a:rPr lang="en-US" b="0" i="1" smtClean="0">
                          <a:latin typeface="Cambria Math" panose="02040503050406030204" pitchFamily="18" charset="0"/>
                        </a:rPr>
                        <m:t>𝐷𝑒𝑏𝑡𝑃𝑎𝑦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90</m:t>
                          </m:r>
                        </m:num>
                        <m:den>
                          <m:r>
                            <a:rPr lang="en-US" b="0" i="0" smtClean="0">
                              <a:latin typeface="Cambria Math" panose="02040503050406030204" pitchFamily="18" charset="0"/>
                            </a:rPr>
                            <m:t>0.7</m:t>
                          </m:r>
                        </m:den>
                      </m:f>
                    </m:oMath>
                  </m:oMathPara>
                </a14:m>
                <a:endParaRPr lang="en-US" dirty="0"/>
              </a:p>
            </p:txBody>
          </p:sp>
        </mc:Choice>
        <mc:Fallback xmlns="">
          <p:sp>
            <p:nvSpPr>
              <p:cNvPr id="9" name="TextBox 8">
                <a:extLst>
                  <a:ext uri="{FF2B5EF4-FFF2-40B4-BE49-F238E27FC236}">
                    <a16:creationId xmlns:a16="http://schemas.microsoft.com/office/drawing/2014/main" id="{FB960448-0D38-008B-1768-3CF253A64E3B}"/>
                  </a:ext>
                </a:extLst>
              </p:cNvPr>
              <p:cNvSpPr txBox="1">
                <a:spLocks noRot="1" noChangeAspect="1" noMove="1" noResize="1" noEditPoints="1" noAdjustHandles="1" noChangeArrowheads="1" noChangeShapeType="1" noTextEdit="1"/>
              </p:cNvSpPr>
              <p:nvPr/>
            </p:nvSpPr>
            <p:spPr>
              <a:xfrm>
                <a:off x="2263260" y="5345717"/>
                <a:ext cx="5875776" cy="53751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27FDEA-4578-8FD9-7AE5-087242C2240E}"/>
                  </a:ext>
                </a:extLst>
              </p:cNvPr>
              <p:cNvSpPr txBox="1"/>
              <p:nvPr/>
            </p:nvSpPr>
            <p:spPr>
              <a:xfrm>
                <a:off x="8324850" y="5366934"/>
                <a:ext cx="294817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90</m:t>
                          </m:r>
                        </m:num>
                        <m:den>
                          <m:r>
                            <a:rPr lang="en-US" b="0" i="1" smtClean="0">
                              <a:latin typeface="Cambria Math" panose="02040503050406030204" pitchFamily="18" charset="0"/>
                            </a:rPr>
                            <m:t>0.7</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90</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0.3</m:t>
                          </m:r>
                        </m:num>
                        <m:den>
                          <m:r>
                            <a:rPr lang="en-US" b="0" i="1" smtClean="0">
                              <a:latin typeface="Cambria Math" panose="02040503050406030204" pitchFamily="18" charset="0"/>
                            </a:rPr>
                            <m:t>0.7</m:t>
                          </m:r>
                        </m:den>
                      </m:f>
                      <m:r>
                        <a:rPr lang="en-US" b="0" i="1" smtClean="0">
                          <a:latin typeface="Cambria Math" panose="02040503050406030204" pitchFamily="18" charset="0"/>
                        </a:rPr>
                        <m:t>≈42.86</m:t>
                      </m:r>
                    </m:oMath>
                  </m:oMathPara>
                </a14:m>
                <a:endParaRPr lang="en-US" dirty="0"/>
              </a:p>
            </p:txBody>
          </p:sp>
        </mc:Choice>
        <mc:Fallback xmlns="">
          <p:sp>
            <p:nvSpPr>
              <p:cNvPr id="10" name="TextBox 9">
                <a:extLst>
                  <a:ext uri="{FF2B5EF4-FFF2-40B4-BE49-F238E27FC236}">
                    <a16:creationId xmlns:a16="http://schemas.microsoft.com/office/drawing/2014/main" id="{0427FDEA-4578-8FD9-7AE5-087242C2240E}"/>
                  </a:ext>
                </a:extLst>
              </p:cNvPr>
              <p:cNvSpPr txBox="1">
                <a:spLocks noRot="1" noChangeAspect="1" noMove="1" noResize="1" noEditPoints="1" noAdjustHandles="1" noChangeArrowheads="1" noChangeShapeType="1" noTextEdit="1"/>
              </p:cNvSpPr>
              <p:nvPr/>
            </p:nvSpPr>
            <p:spPr>
              <a:xfrm>
                <a:off x="8324850" y="5366934"/>
                <a:ext cx="2948179" cy="52039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71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4325-1F7C-63A1-D639-760D05D86C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24A31A-B44F-83E5-7B10-3A4172C4FB74}"/>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75F184BA-05E8-302D-D59D-F50A483AC477}"/>
              </a:ext>
            </a:extLst>
          </p:cNvPr>
          <p:cNvSpPr>
            <a:spLocks noGrp="1"/>
          </p:cNvSpPr>
          <p:nvPr>
            <p:ph type="body" sz="quarter" idx="16"/>
          </p:nvPr>
        </p:nvSpPr>
        <p:spPr/>
        <p:txBody>
          <a:bodyPr/>
          <a:lstStyle/>
          <a:p>
            <a:r>
              <a:rPr lang="en-US" dirty="0"/>
              <a:t>Exercise 3</a:t>
            </a:r>
          </a:p>
        </p:txBody>
      </p:sp>
      <p:sp>
        <p:nvSpPr>
          <p:cNvPr id="6" name="TextBox 5">
            <a:extLst>
              <a:ext uri="{FF2B5EF4-FFF2-40B4-BE49-F238E27FC236}">
                <a16:creationId xmlns:a16="http://schemas.microsoft.com/office/drawing/2014/main" id="{1449B9BB-2AE7-5FEF-F4BB-11BAE4FB558F}"/>
              </a:ext>
            </a:extLst>
          </p:cNvPr>
          <p:cNvSpPr txBox="1"/>
          <p:nvPr/>
        </p:nvSpPr>
        <p:spPr>
          <a:xfrm>
            <a:off x="445119" y="1494329"/>
            <a:ext cx="11270631" cy="1477328"/>
          </a:xfrm>
          <a:prstGeom prst="rect">
            <a:avLst/>
          </a:prstGeom>
          <a:noFill/>
        </p:spPr>
        <p:txBody>
          <a:bodyPr wrap="square">
            <a:spAutoFit/>
          </a:bodyPr>
          <a:lstStyle/>
          <a:p>
            <a:r>
              <a:rPr lang="en-US" dirty="0"/>
              <a:t>Firm K can implement two different projects, A and B. The table above represent the cashflows of each of the two projects received next year and depending on the state of the economy. The discount rate for both projects is 10% and both of them require an initial investment of 90. The firm currently has no assets; hence, it needs to issue debt to finance the initial investment (and no more).  If the cashflows received are lower than the payments to debtholders, the firm goes bankrupt and pays a financial distress cost of 20. </a:t>
            </a:r>
          </a:p>
        </p:txBody>
      </p:sp>
      <p:sp>
        <p:nvSpPr>
          <p:cNvPr id="11" name="TextBox 10">
            <a:extLst>
              <a:ext uri="{FF2B5EF4-FFF2-40B4-BE49-F238E27FC236}">
                <a16:creationId xmlns:a16="http://schemas.microsoft.com/office/drawing/2014/main" id="{E569110C-82B0-4574-2A3C-C452B0B70DEA}"/>
              </a:ext>
            </a:extLst>
          </p:cNvPr>
          <p:cNvSpPr txBox="1"/>
          <p:nvPr/>
        </p:nvSpPr>
        <p:spPr>
          <a:xfrm>
            <a:off x="466725" y="3285697"/>
            <a:ext cx="7858125" cy="369332"/>
          </a:xfrm>
          <a:prstGeom prst="rect">
            <a:avLst/>
          </a:prstGeom>
          <a:noFill/>
        </p:spPr>
        <p:txBody>
          <a:bodyPr wrap="square">
            <a:spAutoFit/>
          </a:bodyPr>
          <a:lstStyle/>
          <a:p>
            <a:r>
              <a:rPr lang="en-US" dirty="0">
                <a:solidFill>
                  <a:srgbClr val="000000"/>
                </a:solidFill>
                <a:latin typeface="Aptos Narrow" panose="020B0004020202020204" pitchFamily="34" charset="0"/>
              </a:rPr>
              <a:t>B) What is the interest rate if the firm implements project B?</a:t>
            </a:r>
            <a:endParaRPr lang="en-US" dirty="0"/>
          </a:p>
        </p:txBody>
      </p:sp>
      <p:graphicFrame>
        <p:nvGraphicFramePr>
          <p:cNvPr id="4" name="Table 3">
            <a:extLst>
              <a:ext uri="{FF2B5EF4-FFF2-40B4-BE49-F238E27FC236}">
                <a16:creationId xmlns:a16="http://schemas.microsoft.com/office/drawing/2014/main" id="{DA631DE0-9DC9-C41F-E3C9-14322EC6A9E3}"/>
              </a:ext>
            </a:extLst>
          </p:cNvPr>
          <p:cNvGraphicFramePr>
            <a:graphicFrameLocks noGrp="1"/>
          </p:cNvGraphicFramePr>
          <p:nvPr/>
        </p:nvGraphicFramePr>
        <p:xfrm>
          <a:off x="6855134" y="686130"/>
          <a:ext cx="4127500" cy="819150"/>
        </p:xfrm>
        <a:graphic>
          <a:graphicData uri="http://schemas.openxmlformats.org/drawingml/2006/table">
            <a:tbl>
              <a:tblPr>
                <a:tableStyleId>{9D7B26C5-4107-4FEC-AEDC-1716B250A1EF}</a:tableStyleId>
              </a:tblPr>
              <a:tblGrid>
                <a:gridCol w="596900">
                  <a:extLst>
                    <a:ext uri="{9D8B030D-6E8A-4147-A177-3AD203B41FA5}">
                      <a16:colId xmlns:a16="http://schemas.microsoft.com/office/drawing/2014/main" val="1177924854"/>
                    </a:ext>
                  </a:extLst>
                </a:gridCol>
                <a:gridCol w="320675">
                  <a:extLst>
                    <a:ext uri="{9D8B030D-6E8A-4147-A177-3AD203B41FA5}">
                      <a16:colId xmlns:a16="http://schemas.microsoft.com/office/drawing/2014/main" val="1879375531"/>
                    </a:ext>
                  </a:extLst>
                </a:gridCol>
                <a:gridCol w="790575">
                  <a:extLst>
                    <a:ext uri="{9D8B030D-6E8A-4147-A177-3AD203B41FA5}">
                      <a16:colId xmlns:a16="http://schemas.microsoft.com/office/drawing/2014/main" val="545586466"/>
                    </a:ext>
                  </a:extLst>
                </a:gridCol>
                <a:gridCol w="876300">
                  <a:extLst>
                    <a:ext uri="{9D8B030D-6E8A-4147-A177-3AD203B41FA5}">
                      <a16:colId xmlns:a16="http://schemas.microsoft.com/office/drawing/2014/main" val="1077205036"/>
                    </a:ext>
                  </a:extLst>
                </a:gridCol>
                <a:gridCol w="762000">
                  <a:extLst>
                    <a:ext uri="{9D8B030D-6E8A-4147-A177-3AD203B41FA5}">
                      <a16:colId xmlns:a16="http://schemas.microsoft.com/office/drawing/2014/main" val="951864"/>
                    </a:ext>
                  </a:extLst>
                </a:gridCol>
                <a:gridCol w="781050">
                  <a:extLst>
                    <a:ext uri="{9D8B030D-6E8A-4147-A177-3AD203B41FA5}">
                      <a16:colId xmlns:a16="http://schemas.microsoft.com/office/drawing/2014/main" val="1485845677"/>
                    </a:ext>
                  </a:extLst>
                </a:gridCol>
              </a:tblGrid>
              <a:tr h="190500">
                <a:tc>
                  <a:txBody>
                    <a:bodyPr/>
                    <a:lstStyle/>
                    <a:p>
                      <a:pPr algn="ctr" fontAlgn="b"/>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 </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B</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C</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D</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27068452"/>
                  </a:ext>
                </a:extLst>
              </a:tr>
              <a:tr h="190500">
                <a:tc gridSpan="2">
                  <a:txBody>
                    <a:bodyPr/>
                    <a:lstStyle/>
                    <a:p>
                      <a:pPr algn="ctr" fontAlgn="b"/>
                      <a:r>
                        <a:rPr lang="en-US" sz="1100" b="1" u="none" strike="noStrike">
                          <a:effectLst/>
                        </a:rPr>
                        <a:t>Probability</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50%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15%</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20%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15%</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72830319"/>
                  </a:ext>
                </a:extLst>
              </a:tr>
              <a:tr h="219075">
                <a:tc gridSpan="2">
                  <a:txBody>
                    <a:bodyPr/>
                    <a:lstStyle/>
                    <a:p>
                      <a:pPr algn="ctr" fontAlgn="b"/>
                      <a:r>
                        <a:rPr lang="en-US" sz="1100" b="1" u="none" strike="noStrike">
                          <a:effectLst/>
                        </a:rPr>
                        <a:t>Project A</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60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200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40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55967661"/>
                  </a:ext>
                </a:extLst>
              </a:tr>
              <a:tr h="219075">
                <a:tc gridSpan="2">
                  <a:txBody>
                    <a:bodyPr/>
                    <a:lstStyle/>
                    <a:p>
                      <a:pPr algn="ctr" fontAlgn="b"/>
                      <a:r>
                        <a:rPr lang="en-US" sz="1100" b="1" u="none" strike="noStrike">
                          <a:effectLst/>
                        </a:rPr>
                        <a:t>Project B</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140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90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100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41519760"/>
                  </a:ext>
                </a:extLst>
              </a:tr>
            </a:tbl>
          </a:graphicData>
        </a:graphic>
      </p:graphicFrame>
      <p:sp>
        <p:nvSpPr>
          <p:cNvPr id="5" name="TextBox 4">
            <a:extLst>
              <a:ext uri="{FF2B5EF4-FFF2-40B4-BE49-F238E27FC236}">
                <a16:creationId xmlns:a16="http://schemas.microsoft.com/office/drawing/2014/main" id="{D6214408-C649-D0B3-79CD-DC9670E489E0}"/>
              </a:ext>
            </a:extLst>
          </p:cNvPr>
          <p:cNvSpPr txBox="1"/>
          <p:nvPr/>
        </p:nvSpPr>
        <p:spPr>
          <a:xfrm>
            <a:off x="542925" y="3857625"/>
            <a:ext cx="4391010" cy="369332"/>
          </a:xfrm>
          <a:prstGeom prst="rect">
            <a:avLst/>
          </a:prstGeom>
          <a:noFill/>
        </p:spPr>
        <p:txBody>
          <a:bodyPr wrap="none" rtlCol="0">
            <a:spAutoFit/>
          </a:bodyPr>
          <a:lstStyle/>
          <a:p>
            <a:r>
              <a:rPr lang="en-US" dirty="0"/>
              <a:t>Does the firm go bankrupt in Scenario 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9962B1-8D4E-056F-ABCF-5A0DC92BB47F}"/>
                  </a:ext>
                </a:extLst>
              </p:cNvPr>
              <p:cNvSpPr txBox="1"/>
              <p:nvPr/>
            </p:nvSpPr>
            <p:spPr>
              <a:xfrm>
                <a:off x="3905235" y="4429553"/>
                <a:ext cx="4284057" cy="535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100×</m:t>
                          </m:r>
                          <m:d>
                            <m:dPr>
                              <m:ctrlPr>
                                <a:rPr lang="en-US" b="0" i="1" smtClean="0">
                                  <a:latin typeface="Cambria Math" panose="02040503050406030204" pitchFamily="18" charset="0"/>
                                </a:rPr>
                              </m:ctrlPr>
                            </m:dPr>
                            <m:e>
                              <m:r>
                                <a:rPr lang="en-US" b="0" i="1" smtClean="0">
                                  <a:latin typeface="Cambria Math" panose="02040503050406030204" pitchFamily="18" charset="0"/>
                                </a:rPr>
                                <m:t>0.5+2×0.15</m:t>
                              </m:r>
                            </m:e>
                          </m:d>
                          <m:r>
                            <a:rPr lang="en-US" b="0" i="1" smtClean="0">
                              <a:latin typeface="Cambria Math" panose="02040503050406030204" pitchFamily="18" charset="0"/>
                            </a:rPr>
                            <m:t>+0.2×70</m:t>
                          </m:r>
                        </m:num>
                        <m:den>
                          <m:r>
                            <a:rPr lang="en-US" b="0" i="1" smtClean="0">
                              <a:latin typeface="Cambria Math" panose="02040503050406030204" pitchFamily="18" charset="0"/>
                            </a:rPr>
                            <m:t>1.1</m:t>
                          </m:r>
                        </m:den>
                      </m:f>
                      <m:r>
                        <a:rPr lang="en-US" b="0" i="1" smtClean="0">
                          <a:latin typeface="Cambria Math" panose="02040503050406030204" pitchFamily="18" charset="0"/>
                        </a:rPr>
                        <m:t>=</m:t>
                      </m:r>
                      <m:r>
                        <a:rPr lang="en-US" b="0" i="0" smtClean="0">
                          <a:latin typeface="Cambria Math" panose="02040503050406030204" pitchFamily="18" charset="0"/>
                        </a:rPr>
                        <m:t>85.59</m:t>
                      </m:r>
                    </m:oMath>
                  </m:oMathPara>
                </a14:m>
                <a:endParaRPr lang="en-US" dirty="0"/>
              </a:p>
            </p:txBody>
          </p:sp>
        </mc:Choice>
        <mc:Fallback xmlns="">
          <p:sp>
            <p:nvSpPr>
              <p:cNvPr id="7" name="TextBox 6">
                <a:extLst>
                  <a:ext uri="{FF2B5EF4-FFF2-40B4-BE49-F238E27FC236}">
                    <a16:creationId xmlns:a16="http://schemas.microsoft.com/office/drawing/2014/main" id="{519962B1-8D4E-056F-ABCF-5A0DC92BB47F}"/>
                  </a:ext>
                </a:extLst>
              </p:cNvPr>
              <p:cNvSpPr txBox="1">
                <a:spLocks noRot="1" noChangeAspect="1" noMove="1" noResize="1" noEditPoints="1" noAdjustHandles="1" noChangeArrowheads="1" noChangeShapeType="1" noTextEdit="1"/>
              </p:cNvSpPr>
              <p:nvPr/>
            </p:nvSpPr>
            <p:spPr>
              <a:xfrm>
                <a:off x="3905235" y="4429553"/>
                <a:ext cx="4284057" cy="535724"/>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F01678A-6A18-1056-FF59-4BEF92A59C7E}"/>
              </a:ext>
            </a:extLst>
          </p:cNvPr>
          <p:cNvSpPr txBox="1"/>
          <p:nvPr/>
        </p:nvSpPr>
        <p:spPr>
          <a:xfrm>
            <a:off x="5062562" y="3886344"/>
            <a:ext cx="646331" cy="369332"/>
          </a:xfrm>
          <a:prstGeom prst="rect">
            <a:avLst/>
          </a:prstGeom>
          <a:noFill/>
        </p:spPr>
        <p:txBody>
          <a:bodyPr wrap="none" rtlCol="0">
            <a:spAutoFit/>
          </a:bodyPr>
          <a:lstStyle/>
          <a:p>
            <a:r>
              <a:rPr lang="en-US" dirty="0">
                <a:solidFill>
                  <a:srgbClr val="FF0000"/>
                </a:solidFill>
              </a:rPr>
              <a:t>YES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3FFFDE-4B85-5F9E-DC82-EB81F0F2FE36}"/>
                  </a:ext>
                </a:extLst>
              </p:cNvPr>
              <p:cNvSpPr txBox="1"/>
              <p:nvPr/>
            </p:nvSpPr>
            <p:spPr>
              <a:xfrm>
                <a:off x="1053585" y="5556162"/>
                <a:ext cx="6512937"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𝐷𝑒𝑏𝑡𝑃𝑎𝑦</m:t>
                          </m:r>
                          <m:r>
                            <a:rPr lang="en-US" b="0" i="1" smtClean="0">
                              <a:latin typeface="Cambria Math" panose="02040503050406030204" pitchFamily="18" charset="0"/>
                            </a:rPr>
                            <m:t>×0.65+0.2×70+0.15×80</m:t>
                          </m:r>
                        </m:num>
                        <m:den>
                          <m:r>
                            <a:rPr lang="en-US" b="0" i="1" smtClean="0">
                              <a:latin typeface="Cambria Math" panose="02040503050406030204" pitchFamily="18" charset="0"/>
                            </a:rPr>
                            <m:t>1.1</m:t>
                          </m:r>
                        </m:den>
                      </m:f>
                      <m:r>
                        <a:rPr lang="en-US" b="0" i="1" smtClean="0">
                          <a:latin typeface="Cambria Math" panose="02040503050406030204" pitchFamily="18" charset="0"/>
                        </a:rPr>
                        <m:t>=90⇒</m:t>
                      </m:r>
                      <m:r>
                        <a:rPr lang="en-US" b="0" i="1" smtClean="0">
                          <a:latin typeface="Cambria Math" panose="02040503050406030204" pitchFamily="18" charset="0"/>
                        </a:rPr>
                        <m:t>𝐷𝑒𝑏𝑡𝑃𝑎𝑦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73</m:t>
                          </m:r>
                        </m:num>
                        <m:den>
                          <m:r>
                            <a:rPr lang="en-US" b="0" i="0" smtClean="0">
                              <a:latin typeface="Cambria Math" panose="02040503050406030204" pitchFamily="18" charset="0"/>
                            </a:rPr>
                            <m:t>0.65</m:t>
                          </m:r>
                        </m:den>
                      </m:f>
                    </m:oMath>
                  </m:oMathPara>
                </a14:m>
                <a:endParaRPr lang="en-US" dirty="0"/>
              </a:p>
            </p:txBody>
          </p:sp>
        </mc:Choice>
        <mc:Fallback xmlns="">
          <p:sp>
            <p:nvSpPr>
              <p:cNvPr id="9" name="TextBox 8">
                <a:extLst>
                  <a:ext uri="{FF2B5EF4-FFF2-40B4-BE49-F238E27FC236}">
                    <a16:creationId xmlns:a16="http://schemas.microsoft.com/office/drawing/2014/main" id="{AC3FFFDE-4B85-5F9E-DC82-EB81F0F2FE36}"/>
                  </a:ext>
                </a:extLst>
              </p:cNvPr>
              <p:cNvSpPr txBox="1">
                <a:spLocks noRot="1" noChangeAspect="1" noMove="1" noResize="1" noEditPoints="1" noAdjustHandles="1" noChangeArrowheads="1" noChangeShapeType="1" noTextEdit="1"/>
              </p:cNvSpPr>
              <p:nvPr/>
            </p:nvSpPr>
            <p:spPr>
              <a:xfrm>
                <a:off x="1053585" y="5556162"/>
                <a:ext cx="6512937" cy="5260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4872D7-1E1F-35C5-1EEC-A5D44E7D1E71}"/>
                  </a:ext>
                </a:extLst>
              </p:cNvPr>
              <p:cNvSpPr txBox="1"/>
              <p:nvPr/>
            </p:nvSpPr>
            <p:spPr>
              <a:xfrm>
                <a:off x="8264060" y="5556162"/>
                <a:ext cx="3204660"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73</m:t>
                          </m:r>
                        </m:num>
                        <m:den>
                          <m:r>
                            <a:rPr lang="en-US" b="0" i="1" smtClean="0">
                              <a:latin typeface="Cambria Math" panose="02040503050406030204" pitchFamily="18" charset="0"/>
                            </a:rPr>
                            <m:t>0.65</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90</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14.5</m:t>
                          </m:r>
                        </m:num>
                        <m:den>
                          <m:r>
                            <a:rPr lang="en-US" b="0" i="1" smtClean="0">
                              <a:latin typeface="Cambria Math" panose="02040503050406030204" pitchFamily="18" charset="0"/>
                            </a:rPr>
                            <m:t>58.5</m:t>
                          </m:r>
                        </m:den>
                      </m:f>
                      <m:r>
                        <a:rPr lang="en-US" b="0" i="1" smtClean="0">
                          <a:latin typeface="Cambria Math" panose="02040503050406030204" pitchFamily="18" charset="0"/>
                        </a:rPr>
                        <m:t>≈24.79</m:t>
                      </m:r>
                    </m:oMath>
                  </m:oMathPara>
                </a14:m>
                <a:endParaRPr lang="en-US" dirty="0"/>
              </a:p>
            </p:txBody>
          </p:sp>
        </mc:Choice>
        <mc:Fallback xmlns="">
          <p:sp>
            <p:nvSpPr>
              <p:cNvPr id="10" name="TextBox 9">
                <a:extLst>
                  <a:ext uri="{FF2B5EF4-FFF2-40B4-BE49-F238E27FC236}">
                    <a16:creationId xmlns:a16="http://schemas.microsoft.com/office/drawing/2014/main" id="{A64872D7-1E1F-35C5-1EEC-A5D44E7D1E71}"/>
                  </a:ext>
                </a:extLst>
              </p:cNvPr>
              <p:cNvSpPr txBox="1">
                <a:spLocks noRot="1" noChangeAspect="1" noMove="1" noResize="1" noEditPoints="1" noAdjustHandles="1" noChangeArrowheads="1" noChangeShapeType="1" noTextEdit="1"/>
              </p:cNvSpPr>
              <p:nvPr/>
            </p:nvSpPr>
            <p:spPr>
              <a:xfrm>
                <a:off x="8264060" y="5556162"/>
                <a:ext cx="3204660" cy="526041"/>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F6FAEF7C-0110-96F2-7961-248D640B52F6}"/>
              </a:ext>
            </a:extLst>
          </p:cNvPr>
          <p:cNvSpPr txBox="1"/>
          <p:nvPr/>
        </p:nvSpPr>
        <p:spPr>
          <a:xfrm>
            <a:off x="445119" y="4965277"/>
            <a:ext cx="11519999" cy="369332"/>
          </a:xfrm>
          <a:prstGeom prst="rect">
            <a:avLst/>
          </a:prstGeom>
          <a:noFill/>
        </p:spPr>
        <p:txBody>
          <a:bodyPr wrap="square">
            <a:spAutoFit/>
          </a:bodyPr>
          <a:lstStyle/>
          <a:p>
            <a:r>
              <a:rPr lang="en-US" dirty="0"/>
              <a:t>In Scenario A, the firm does not get bankrupt because with project A, it was not and payments are higher</a:t>
            </a:r>
          </a:p>
        </p:txBody>
      </p:sp>
    </p:spTree>
    <p:extLst>
      <p:ext uri="{BB962C8B-B14F-4D97-AF65-F5344CB8AC3E}">
        <p14:creationId xmlns:p14="http://schemas.microsoft.com/office/powerpoint/2010/main" val="22451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A30BA-F51C-7BE4-3A88-CB5D8C0119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BAD2DD-275F-06E3-2959-68301C7BA6F3}"/>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9C48CF6D-E8E3-F322-7163-4D0C9F876AB6}"/>
              </a:ext>
            </a:extLst>
          </p:cNvPr>
          <p:cNvSpPr>
            <a:spLocks noGrp="1"/>
          </p:cNvSpPr>
          <p:nvPr>
            <p:ph type="body" sz="quarter" idx="16"/>
          </p:nvPr>
        </p:nvSpPr>
        <p:spPr/>
        <p:txBody>
          <a:bodyPr/>
          <a:lstStyle/>
          <a:p>
            <a:r>
              <a:rPr lang="en-US" dirty="0"/>
              <a:t>Exercise 3</a:t>
            </a:r>
          </a:p>
        </p:txBody>
      </p:sp>
      <p:sp>
        <p:nvSpPr>
          <p:cNvPr id="6" name="TextBox 5">
            <a:extLst>
              <a:ext uri="{FF2B5EF4-FFF2-40B4-BE49-F238E27FC236}">
                <a16:creationId xmlns:a16="http://schemas.microsoft.com/office/drawing/2014/main" id="{8A7A12CA-C605-92F2-B8E5-FA4F463185F3}"/>
              </a:ext>
            </a:extLst>
          </p:cNvPr>
          <p:cNvSpPr txBox="1"/>
          <p:nvPr/>
        </p:nvSpPr>
        <p:spPr>
          <a:xfrm>
            <a:off x="445119" y="1494329"/>
            <a:ext cx="11270631" cy="1477328"/>
          </a:xfrm>
          <a:prstGeom prst="rect">
            <a:avLst/>
          </a:prstGeom>
          <a:noFill/>
        </p:spPr>
        <p:txBody>
          <a:bodyPr wrap="square">
            <a:spAutoFit/>
          </a:bodyPr>
          <a:lstStyle/>
          <a:p>
            <a:r>
              <a:rPr lang="en-US" dirty="0"/>
              <a:t>Firm K can implement two different projects, A and B. The table above represent the cashflows of each of the two projects received next year and depending on the state of the economy. The discount rate for both projects is 10% and both of them require an initial investment of 90. The firm currently has no assets; hence, it needs to issue debt to finance the initial investment (and no more).  If the cashflows received are lower than the payments to debtholders, the firm goes bankrupt and pays a financial distress cost of 20. </a:t>
            </a:r>
          </a:p>
        </p:txBody>
      </p:sp>
      <p:sp>
        <p:nvSpPr>
          <p:cNvPr id="11" name="TextBox 10">
            <a:extLst>
              <a:ext uri="{FF2B5EF4-FFF2-40B4-BE49-F238E27FC236}">
                <a16:creationId xmlns:a16="http://schemas.microsoft.com/office/drawing/2014/main" id="{65D52FC0-7FE5-0F61-01CF-605951AEED07}"/>
              </a:ext>
            </a:extLst>
          </p:cNvPr>
          <p:cNvSpPr txBox="1"/>
          <p:nvPr/>
        </p:nvSpPr>
        <p:spPr>
          <a:xfrm>
            <a:off x="445119" y="3131533"/>
            <a:ext cx="7858125" cy="369332"/>
          </a:xfrm>
          <a:prstGeom prst="rect">
            <a:avLst/>
          </a:prstGeom>
          <a:noFill/>
        </p:spPr>
        <p:txBody>
          <a:bodyPr wrap="square">
            <a:spAutoFit/>
          </a:bodyPr>
          <a:lstStyle/>
          <a:p>
            <a:r>
              <a:rPr lang="en-US" dirty="0">
                <a:solidFill>
                  <a:srgbClr val="000000"/>
                </a:solidFill>
                <a:latin typeface="Aptos Narrow" panose="020B0004020202020204" pitchFamily="34" charset="0"/>
              </a:rPr>
              <a:t>C) The firm value if implements B is</a:t>
            </a:r>
            <a:endParaRPr lang="en-US" dirty="0"/>
          </a:p>
        </p:txBody>
      </p:sp>
      <p:graphicFrame>
        <p:nvGraphicFramePr>
          <p:cNvPr id="4" name="Table 3">
            <a:extLst>
              <a:ext uri="{FF2B5EF4-FFF2-40B4-BE49-F238E27FC236}">
                <a16:creationId xmlns:a16="http://schemas.microsoft.com/office/drawing/2014/main" id="{7E4B21B7-F7D6-65B4-EE0D-43DBF040AE3A}"/>
              </a:ext>
            </a:extLst>
          </p:cNvPr>
          <p:cNvGraphicFramePr>
            <a:graphicFrameLocks noGrp="1"/>
          </p:cNvGraphicFramePr>
          <p:nvPr/>
        </p:nvGraphicFramePr>
        <p:xfrm>
          <a:off x="6855134" y="686130"/>
          <a:ext cx="4127500" cy="819150"/>
        </p:xfrm>
        <a:graphic>
          <a:graphicData uri="http://schemas.openxmlformats.org/drawingml/2006/table">
            <a:tbl>
              <a:tblPr>
                <a:tableStyleId>{9D7B26C5-4107-4FEC-AEDC-1716B250A1EF}</a:tableStyleId>
              </a:tblPr>
              <a:tblGrid>
                <a:gridCol w="596900">
                  <a:extLst>
                    <a:ext uri="{9D8B030D-6E8A-4147-A177-3AD203B41FA5}">
                      <a16:colId xmlns:a16="http://schemas.microsoft.com/office/drawing/2014/main" val="1177924854"/>
                    </a:ext>
                  </a:extLst>
                </a:gridCol>
                <a:gridCol w="320675">
                  <a:extLst>
                    <a:ext uri="{9D8B030D-6E8A-4147-A177-3AD203B41FA5}">
                      <a16:colId xmlns:a16="http://schemas.microsoft.com/office/drawing/2014/main" val="1879375531"/>
                    </a:ext>
                  </a:extLst>
                </a:gridCol>
                <a:gridCol w="790575">
                  <a:extLst>
                    <a:ext uri="{9D8B030D-6E8A-4147-A177-3AD203B41FA5}">
                      <a16:colId xmlns:a16="http://schemas.microsoft.com/office/drawing/2014/main" val="545586466"/>
                    </a:ext>
                  </a:extLst>
                </a:gridCol>
                <a:gridCol w="876300">
                  <a:extLst>
                    <a:ext uri="{9D8B030D-6E8A-4147-A177-3AD203B41FA5}">
                      <a16:colId xmlns:a16="http://schemas.microsoft.com/office/drawing/2014/main" val="1077205036"/>
                    </a:ext>
                  </a:extLst>
                </a:gridCol>
                <a:gridCol w="762000">
                  <a:extLst>
                    <a:ext uri="{9D8B030D-6E8A-4147-A177-3AD203B41FA5}">
                      <a16:colId xmlns:a16="http://schemas.microsoft.com/office/drawing/2014/main" val="951864"/>
                    </a:ext>
                  </a:extLst>
                </a:gridCol>
                <a:gridCol w="781050">
                  <a:extLst>
                    <a:ext uri="{9D8B030D-6E8A-4147-A177-3AD203B41FA5}">
                      <a16:colId xmlns:a16="http://schemas.microsoft.com/office/drawing/2014/main" val="1485845677"/>
                    </a:ext>
                  </a:extLst>
                </a:gridCol>
              </a:tblGrid>
              <a:tr h="190500">
                <a:tc>
                  <a:txBody>
                    <a:bodyPr/>
                    <a:lstStyle/>
                    <a:p>
                      <a:pPr algn="ctr" fontAlgn="b"/>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 </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B</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C</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D</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27068452"/>
                  </a:ext>
                </a:extLst>
              </a:tr>
              <a:tr h="190500">
                <a:tc gridSpan="2">
                  <a:txBody>
                    <a:bodyPr/>
                    <a:lstStyle/>
                    <a:p>
                      <a:pPr algn="ctr" fontAlgn="b"/>
                      <a:r>
                        <a:rPr lang="en-US" sz="1100" b="1" u="none" strike="noStrike" dirty="0">
                          <a:effectLst/>
                        </a:rPr>
                        <a:t>Probability</a:t>
                      </a:r>
                      <a:endParaRPr lang="en-US" sz="1100" b="1" i="0" u="none" strike="noStrike" dirty="0">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50%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15%</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20%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15%</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72830319"/>
                  </a:ext>
                </a:extLst>
              </a:tr>
              <a:tr h="219075">
                <a:tc gridSpan="2">
                  <a:txBody>
                    <a:bodyPr/>
                    <a:lstStyle/>
                    <a:p>
                      <a:pPr algn="ctr" fontAlgn="b"/>
                      <a:r>
                        <a:rPr lang="en-US" sz="1100" b="1" u="none" strike="noStrike">
                          <a:effectLst/>
                        </a:rPr>
                        <a:t>Project A</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60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200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40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55967661"/>
                  </a:ext>
                </a:extLst>
              </a:tr>
              <a:tr h="219075">
                <a:tc gridSpan="2">
                  <a:txBody>
                    <a:bodyPr/>
                    <a:lstStyle/>
                    <a:p>
                      <a:pPr algn="ctr" fontAlgn="b"/>
                      <a:r>
                        <a:rPr lang="en-US" sz="1100" b="1" u="none" strike="noStrike">
                          <a:effectLst/>
                        </a:rPr>
                        <a:t>Project B</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140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90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100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41519760"/>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100249C-639B-9804-4B95-786248FFBC46}"/>
                  </a:ext>
                </a:extLst>
              </p:cNvPr>
              <p:cNvSpPr txBox="1"/>
              <p:nvPr/>
            </p:nvSpPr>
            <p:spPr>
              <a:xfrm>
                <a:off x="628650" y="3819525"/>
                <a:ext cx="6432145"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𝑈</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0.5×130+0.15×140+0.2×90+0.15×100</m:t>
                          </m:r>
                        </m:num>
                        <m:den>
                          <m:r>
                            <a:rPr lang="en-US" b="0" i="1" smtClean="0">
                              <a:latin typeface="Cambria Math" panose="02040503050406030204" pitchFamily="18" charset="0"/>
                            </a:rPr>
                            <m:t>1.1</m:t>
                          </m:r>
                        </m:den>
                      </m:f>
                      <m:r>
                        <a:rPr lang="en-US" b="0" i="1" smtClean="0">
                          <a:latin typeface="Cambria Math" panose="02040503050406030204" pitchFamily="18" charset="0"/>
                        </a:rPr>
                        <m:t>=108.18</m:t>
                      </m:r>
                    </m:oMath>
                  </m:oMathPara>
                </a14:m>
                <a:endParaRPr lang="en-US" dirty="0"/>
              </a:p>
            </p:txBody>
          </p:sp>
        </mc:Choice>
        <mc:Fallback xmlns="">
          <p:sp>
            <p:nvSpPr>
              <p:cNvPr id="12" name="TextBox 11">
                <a:extLst>
                  <a:ext uri="{FF2B5EF4-FFF2-40B4-BE49-F238E27FC236}">
                    <a16:creationId xmlns:a16="http://schemas.microsoft.com/office/drawing/2014/main" id="{0100249C-639B-9804-4B95-786248FFBC46}"/>
                  </a:ext>
                </a:extLst>
              </p:cNvPr>
              <p:cNvSpPr txBox="1">
                <a:spLocks noRot="1" noChangeAspect="1" noMove="1" noResize="1" noEditPoints="1" noAdjustHandles="1" noChangeArrowheads="1" noChangeShapeType="1" noTextEdit="1"/>
              </p:cNvSpPr>
              <p:nvPr/>
            </p:nvSpPr>
            <p:spPr>
              <a:xfrm>
                <a:off x="628650" y="3819525"/>
                <a:ext cx="6432145" cy="5241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CCB5B3-0C4E-5185-887C-5A78FF2DF52B}"/>
                  </a:ext>
                </a:extLst>
              </p:cNvPr>
              <p:cNvSpPr txBox="1"/>
              <p:nvPr/>
            </p:nvSpPr>
            <p:spPr>
              <a:xfrm>
                <a:off x="619125" y="4662367"/>
                <a:ext cx="3036537"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𝑃𝑉</m:t>
                      </m:r>
                      <m:d>
                        <m:dPr>
                          <m:ctrlPr>
                            <a:rPr lang="en-US" b="0" i="1" smtClean="0">
                              <a:latin typeface="Cambria Math" panose="02040503050406030204" pitchFamily="18" charset="0"/>
                            </a:rPr>
                          </m:ctrlPr>
                        </m:dPr>
                        <m:e>
                          <m:r>
                            <a:rPr lang="en-US" b="0" i="1" smtClean="0">
                              <a:latin typeface="Cambria Math" panose="02040503050406030204" pitchFamily="18" charset="0"/>
                            </a:rPr>
                            <m:t>𝐶𝐹𝐷</m:t>
                          </m:r>
                        </m:e>
                      </m:d>
                      <m:r>
                        <a:rPr lang="en-US" b="0" i="1" smtClean="0">
                          <a:latin typeface="Cambria Math" panose="02040503050406030204" pitchFamily="18" charset="0"/>
                        </a:rPr>
                        <m:t>=0.35×</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1.1</m:t>
                          </m:r>
                        </m:den>
                      </m:f>
                      <m:r>
                        <a:rPr lang="en-US" b="0" i="1" smtClean="0">
                          <a:latin typeface="Cambria Math" panose="02040503050406030204" pitchFamily="18" charset="0"/>
                        </a:rPr>
                        <m:t>=6.36</m:t>
                      </m:r>
                    </m:oMath>
                  </m:oMathPara>
                </a14:m>
                <a:endParaRPr lang="en-US" dirty="0"/>
              </a:p>
            </p:txBody>
          </p:sp>
        </mc:Choice>
        <mc:Fallback xmlns="">
          <p:sp>
            <p:nvSpPr>
              <p:cNvPr id="14" name="TextBox 13">
                <a:extLst>
                  <a:ext uri="{FF2B5EF4-FFF2-40B4-BE49-F238E27FC236}">
                    <a16:creationId xmlns:a16="http://schemas.microsoft.com/office/drawing/2014/main" id="{0CCCB5B3-0C4E-5185-887C-5A78FF2DF52B}"/>
                  </a:ext>
                </a:extLst>
              </p:cNvPr>
              <p:cNvSpPr txBox="1">
                <a:spLocks noRot="1" noChangeAspect="1" noMove="1" noResize="1" noEditPoints="1" noAdjustHandles="1" noChangeArrowheads="1" noChangeShapeType="1" noTextEdit="1"/>
              </p:cNvSpPr>
              <p:nvPr/>
            </p:nvSpPr>
            <p:spPr>
              <a:xfrm>
                <a:off x="619125" y="4662367"/>
                <a:ext cx="3036537" cy="5186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805C62C-8F8B-C42A-EEB8-05DE10178F35}"/>
                  </a:ext>
                </a:extLst>
              </p:cNvPr>
              <p:cNvSpPr txBox="1"/>
              <p:nvPr/>
            </p:nvSpPr>
            <p:spPr>
              <a:xfrm>
                <a:off x="587684" y="5541923"/>
                <a:ext cx="30078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𝑈</m:t>
                          </m:r>
                        </m:sup>
                      </m:sSup>
                      <m:r>
                        <a:rPr lang="en-US" b="0" i="1" smtClean="0">
                          <a:latin typeface="Cambria Math" panose="02040503050406030204" pitchFamily="18" charset="0"/>
                        </a:rPr>
                        <m:t>−</m:t>
                      </m:r>
                      <m:r>
                        <a:rPr lang="en-US" b="0" i="1" smtClean="0">
                          <a:latin typeface="Cambria Math" panose="02040503050406030204" pitchFamily="18" charset="0"/>
                        </a:rPr>
                        <m:t>𝑃𝑉</m:t>
                      </m:r>
                      <m:d>
                        <m:dPr>
                          <m:ctrlPr>
                            <a:rPr lang="en-US" b="0" i="1" smtClean="0">
                              <a:latin typeface="Cambria Math" panose="02040503050406030204" pitchFamily="18" charset="0"/>
                            </a:rPr>
                          </m:ctrlPr>
                        </m:dPr>
                        <m:e>
                          <m:r>
                            <a:rPr lang="en-US" b="0" i="1" smtClean="0">
                              <a:latin typeface="Cambria Math" panose="02040503050406030204" pitchFamily="18" charset="0"/>
                            </a:rPr>
                            <m:t>𝐶𝐹𝐷</m:t>
                          </m:r>
                        </m:e>
                      </m:d>
                      <m:r>
                        <a:rPr lang="en-US" b="0" i="1" smtClean="0">
                          <a:latin typeface="Cambria Math" panose="02040503050406030204" pitchFamily="18" charset="0"/>
                        </a:rPr>
                        <m:t>=101.82</m:t>
                      </m:r>
                    </m:oMath>
                  </m:oMathPara>
                </a14:m>
                <a:endParaRPr lang="en-US" dirty="0"/>
              </a:p>
            </p:txBody>
          </p:sp>
        </mc:Choice>
        <mc:Fallback xmlns="">
          <p:sp>
            <p:nvSpPr>
              <p:cNvPr id="15" name="TextBox 14">
                <a:extLst>
                  <a:ext uri="{FF2B5EF4-FFF2-40B4-BE49-F238E27FC236}">
                    <a16:creationId xmlns:a16="http://schemas.microsoft.com/office/drawing/2014/main" id="{7805C62C-8F8B-C42A-EEB8-05DE10178F35}"/>
                  </a:ext>
                </a:extLst>
              </p:cNvPr>
              <p:cNvSpPr txBox="1">
                <a:spLocks noRot="1" noChangeAspect="1" noMove="1" noResize="1" noEditPoints="1" noAdjustHandles="1" noChangeArrowheads="1" noChangeShapeType="1" noTextEdit="1"/>
              </p:cNvSpPr>
              <p:nvPr/>
            </p:nvSpPr>
            <p:spPr>
              <a:xfrm>
                <a:off x="587684" y="5541923"/>
                <a:ext cx="3007875" cy="276999"/>
              </a:xfrm>
              <a:prstGeom prst="rect">
                <a:avLst/>
              </a:prstGeom>
              <a:blipFill>
                <a:blip r:embed="rId4"/>
                <a:stretch>
                  <a:fillRect l="-1012" t="-2174" r="-1417" b="-8696"/>
                </a:stretch>
              </a:blipFill>
            </p:spPr>
            <p:txBody>
              <a:bodyPr/>
              <a:lstStyle/>
              <a:p>
                <a:r>
                  <a:rPr lang="en-US">
                    <a:noFill/>
                  </a:rPr>
                  <a:t> </a:t>
                </a:r>
              </a:p>
            </p:txBody>
          </p:sp>
        </mc:Fallback>
      </mc:AlternateContent>
    </p:spTree>
    <p:extLst>
      <p:ext uri="{BB962C8B-B14F-4D97-AF65-F5344CB8AC3E}">
        <p14:creationId xmlns:p14="http://schemas.microsoft.com/office/powerpoint/2010/main" val="399840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7621A-014B-DC87-9978-BEEB04EFE1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6DF857-9D63-AA6A-5390-B502AEA5F716}"/>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1E978D66-7437-9F85-BFE5-E0E218EB8566}"/>
              </a:ext>
            </a:extLst>
          </p:cNvPr>
          <p:cNvSpPr>
            <a:spLocks noGrp="1"/>
          </p:cNvSpPr>
          <p:nvPr>
            <p:ph type="body" sz="quarter" idx="16"/>
          </p:nvPr>
        </p:nvSpPr>
        <p:spPr/>
        <p:txBody>
          <a:bodyPr/>
          <a:lstStyle/>
          <a:p>
            <a:r>
              <a:rPr lang="en-US" dirty="0"/>
              <a:t>Exercise 3</a:t>
            </a:r>
          </a:p>
        </p:txBody>
      </p:sp>
      <p:sp>
        <p:nvSpPr>
          <p:cNvPr id="6" name="TextBox 5">
            <a:extLst>
              <a:ext uri="{FF2B5EF4-FFF2-40B4-BE49-F238E27FC236}">
                <a16:creationId xmlns:a16="http://schemas.microsoft.com/office/drawing/2014/main" id="{EB56639E-19B4-8A78-352B-75B6F5FEEF4F}"/>
              </a:ext>
            </a:extLst>
          </p:cNvPr>
          <p:cNvSpPr txBox="1"/>
          <p:nvPr/>
        </p:nvSpPr>
        <p:spPr>
          <a:xfrm>
            <a:off x="445119" y="1494329"/>
            <a:ext cx="11270631" cy="1477328"/>
          </a:xfrm>
          <a:prstGeom prst="rect">
            <a:avLst/>
          </a:prstGeom>
          <a:noFill/>
        </p:spPr>
        <p:txBody>
          <a:bodyPr wrap="square">
            <a:spAutoFit/>
          </a:bodyPr>
          <a:lstStyle/>
          <a:p>
            <a:r>
              <a:rPr lang="en-US" dirty="0"/>
              <a:t>Firm K can implement two different projects, A and B. The table above represent the cashflows of each of the two projects received next year and depending on the state of the economy. The discount rate for both projects is 10% and both of them require an initial investment of 90. The firm currently has no assets; hence, it needs to issue debt to finance the initial investment (and no more).  If the cashflows received are lower than the payments to debtholders, the firm goes bankrupt and pays a financial distress cost of 20. </a:t>
            </a:r>
          </a:p>
        </p:txBody>
      </p:sp>
      <p:sp>
        <p:nvSpPr>
          <p:cNvPr id="11" name="TextBox 10">
            <a:extLst>
              <a:ext uri="{FF2B5EF4-FFF2-40B4-BE49-F238E27FC236}">
                <a16:creationId xmlns:a16="http://schemas.microsoft.com/office/drawing/2014/main" id="{DFFA062D-9D9F-A599-BA70-51E26ABFB1B6}"/>
              </a:ext>
            </a:extLst>
          </p:cNvPr>
          <p:cNvSpPr txBox="1"/>
          <p:nvPr/>
        </p:nvSpPr>
        <p:spPr>
          <a:xfrm>
            <a:off x="445119" y="3131533"/>
            <a:ext cx="7858125" cy="369332"/>
          </a:xfrm>
          <a:prstGeom prst="rect">
            <a:avLst/>
          </a:prstGeom>
          <a:noFill/>
        </p:spPr>
        <p:txBody>
          <a:bodyPr wrap="square">
            <a:spAutoFit/>
          </a:bodyPr>
          <a:lstStyle/>
          <a:p>
            <a:r>
              <a:rPr lang="en-US" dirty="0">
                <a:solidFill>
                  <a:srgbClr val="000000"/>
                </a:solidFill>
                <a:latin typeface="Aptos Narrow" panose="020B0004020202020204" pitchFamily="34" charset="0"/>
              </a:rPr>
              <a:t>D) The prob. of bankruptcy implementing both projects is</a:t>
            </a:r>
            <a:endParaRPr lang="en-US" dirty="0"/>
          </a:p>
        </p:txBody>
      </p:sp>
      <p:graphicFrame>
        <p:nvGraphicFramePr>
          <p:cNvPr id="4" name="Table 3">
            <a:extLst>
              <a:ext uri="{FF2B5EF4-FFF2-40B4-BE49-F238E27FC236}">
                <a16:creationId xmlns:a16="http://schemas.microsoft.com/office/drawing/2014/main" id="{05396873-C81E-69F2-6808-13B29CDEC929}"/>
              </a:ext>
            </a:extLst>
          </p:cNvPr>
          <p:cNvGraphicFramePr>
            <a:graphicFrameLocks noGrp="1"/>
          </p:cNvGraphicFramePr>
          <p:nvPr/>
        </p:nvGraphicFramePr>
        <p:xfrm>
          <a:off x="6855134" y="686130"/>
          <a:ext cx="4127500" cy="819150"/>
        </p:xfrm>
        <a:graphic>
          <a:graphicData uri="http://schemas.openxmlformats.org/drawingml/2006/table">
            <a:tbl>
              <a:tblPr>
                <a:tableStyleId>{9D7B26C5-4107-4FEC-AEDC-1716B250A1EF}</a:tableStyleId>
              </a:tblPr>
              <a:tblGrid>
                <a:gridCol w="596900">
                  <a:extLst>
                    <a:ext uri="{9D8B030D-6E8A-4147-A177-3AD203B41FA5}">
                      <a16:colId xmlns:a16="http://schemas.microsoft.com/office/drawing/2014/main" val="1177924854"/>
                    </a:ext>
                  </a:extLst>
                </a:gridCol>
                <a:gridCol w="320675">
                  <a:extLst>
                    <a:ext uri="{9D8B030D-6E8A-4147-A177-3AD203B41FA5}">
                      <a16:colId xmlns:a16="http://schemas.microsoft.com/office/drawing/2014/main" val="1879375531"/>
                    </a:ext>
                  </a:extLst>
                </a:gridCol>
                <a:gridCol w="790575">
                  <a:extLst>
                    <a:ext uri="{9D8B030D-6E8A-4147-A177-3AD203B41FA5}">
                      <a16:colId xmlns:a16="http://schemas.microsoft.com/office/drawing/2014/main" val="545586466"/>
                    </a:ext>
                  </a:extLst>
                </a:gridCol>
                <a:gridCol w="876300">
                  <a:extLst>
                    <a:ext uri="{9D8B030D-6E8A-4147-A177-3AD203B41FA5}">
                      <a16:colId xmlns:a16="http://schemas.microsoft.com/office/drawing/2014/main" val="1077205036"/>
                    </a:ext>
                  </a:extLst>
                </a:gridCol>
                <a:gridCol w="762000">
                  <a:extLst>
                    <a:ext uri="{9D8B030D-6E8A-4147-A177-3AD203B41FA5}">
                      <a16:colId xmlns:a16="http://schemas.microsoft.com/office/drawing/2014/main" val="951864"/>
                    </a:ext>
                  </a:extLst>
                </a:gridCol>
                <a:gridCol w="781050">
                  <a:extLst>
                    <a:ext uri="{9D8B030D-6E8A-4147-A177-3AD203B41FA5}">
                      <a16:colId xmlns:a16="http://schemas.microsoft.com/office/drawing/2014/main" val="1485845677"/>
                    </a:ext>
                  </a:extLst>
                </a:gridCol>
              </a:tblGrid>
              <a:tr h="190500">
                <a:tc>
                  <a:txBody>
                    <a:bodyPr/>
                    <a:lstStyle/>
                    <a:p>
                      <a:pPr algn="ctr" fontAlgn="b"/>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 </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B</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C</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D</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27068452"/>
                  </a:ext>
                </a:extLst>
              </a:tr>
              <a:tr h="190500">
                <a:tc gridSpan="2">
                  <a:txBody>
                    <a:bodyPr/>
                    <a:lstStyle/>
                    <a:p>
                      <a:pPr algn="ctr" fontAlgn="b"/>
                      <a:r>
                        <a:rPr lang="en-US" sz="1100" b="1" u="none" strike="noStrike" dirty="0">
                          <a:effectLst/>
                        </a:rPr>
                        <a:t>Probability</a:t>
                      </a:r>
                      <a:endParaRPr lang="en-US" sz="1100" b="1" i="0" u="none" strike="noStrike" dirty="0">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50%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15%</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20%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15%</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72830319"/>
                  </a:ext>
                </a:extLst>
              </a:tr>
              <a:tr h="219075">
                <a:tc gridSpan="2">
                  <a:txBody>
                    <a:bodyPr/>
                    <a:lstStyle/>
                    <a:p>
                      <a:pPr algn="ctr" fontAlgn="b"/>
                      <a:r>
                        <a:rPr lang="en-US" sz="1100" b="1" u="none" strike="noStrike">
                          <a:effectLst/>
                        </a:rPr>
                        <a:t>Project A</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60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200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40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55967661"/>
                  </a:ext>
                </a:extLst>
              </a:tr>
              <a:tr h="219075">
                <a:tc gridSpan="2">
                  <a:txBody>
                    <a:bodyPr/>
                    <a:lstStyle/>
                    <a:p>
                      <a:pPr algn="ctr" fontAlgn="b"/>
                      <a:r>
                        <a:rPr lang="en-US" sz="1100" b="1" u="none" strike="noStrike">
                          <a:effectLst/>
                        </a:rPr>
                        <a:t>Project B</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140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90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100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41519760"/>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70BF817-6CAB-162C-9660-08A7A57011A1}"/>
                  </a:ext>
                </a:extLst>
              </p:cNvPr>
              <p:cNvSpPr txBox="1"/>
              <p:nvPr/>
            </p:nvSpPr>
            <p:spPr>
              <a:xfrm>
                <a:off x="3124914" y="4332964"/>
                <a:ext cx="4978158" cy="535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0.5+0.15+0.20</m:t>
                              </m:r>
                            </m:e>
                          </m:d>
                          <m:r>
                            <a:rPr lang="en-US" b="0" i="1" smtClean="0">
                              <a:latin typeface="Cambria Math" panose="02040503050406030204" pitchFamily="18" charset="0"/>
                            </a:rPr>
                            <m:t>×200+0.15×120</m:t>
                          </m:r>
                        </m:num>
                        <m:den>
                          <m:r>
                            <a:rPr lang="en-US" b="0" i="1" smtClean="0">
                              <a:latin typeface="Cambria Math" panose="02040503050406030204" pitchFamily="18" charset="0"/>
                            </a:rPr>
                            <m:t>1.1</m:t>
                          </m:r>
                        </m:den>
                      </m:f>
                      <m:r>
                        <a:rPr lang="en-US" b="0" i="1" smtClean="0">
                          <a:latin typeface="Cambria Math" panose="02040503050406030204" pitchFamily="18" charset="0"/>
                        </a:rPr>
                        <m:t>≈17</m:t>
                      </m:r>
                      <m:r>
                        <a:rPr lang="en-US" b="0" i="0" smtClean="0">
                          <a:latin typeface="Cambria Math" panose="02040503050406030204" pitchFamily="18" charset="0"/>
                        </a:rPr>
                        <m:t>0.91</m:t>
                      </m:r>
                    </m:oMath>
                  </m:oMathPara>
                </a14:m>
                <a:endParaRPr lang="en-US" dirty="0"/>
              </a:p>
            </p:txBody>
          </p:sp>
        </mc:Choice>
        <mc:Fallback xmlns="">
          <p:sp>
            <p:nvSpPr>
              <p:cNvPr id="12" name="TextBox 11">
                <a:extLst>
                  <a:ext uri="{FF2B5EF4-FFF2-40B4-BE49-F238E27FC236}">
                    <a16:creationId xmlns:a16="http://schemas.microsoft.com/office/drawing/2014/main" id="{470BF817-6CAB-162C-9660-08A7A57011A1}"/>
                  </a:ext>
                </a:extLst>
              </p:cNvPr>
              <p:cNvSpPr txBox="1">
                <a:spLocks noRot="1" noChangeAspect="1" noMove="1" noResize="1" noEditPoints="1" noAdjustHandles="1" noChangeArrowheads="1" noChangeShapeType="1" noTextEdit="1"/>
              </p:cNvSpPr>
              <p:nvPr/>
            </p:nvSpPr>
            <p:spPr>
              <a:xfrm>
                <a:off x="3124914" y="4332964"/>
                <a:ext cx="4978158" cy="535724"/>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9840B05-1D6C-1585-465D-B04FB2F7046A}"/>
              </a:ext>
            </a:extLst>
          </p:cNvPr>
          <p:cNvSpPr txBox="1"/>
          <p:nvPr/>
        </p:nvSpPr>
        <p:spPr>
          <a:xfrm>
            <a:off x="587684" y="3730095"/>
            <a:ext cx="7797969" cy="369332"/>
          </a:xfrm>
          <a:prstGeom prst="rect">
            <a:avLst/>
          </a:prstGeom>
          <a:noFill/>
        </p:spPr>
        <p:txBody>
          <a:bodyPr wrap="none" rtlCol="0">
            <a:spAutoFit/>
          </a:bodyPr>
          <a:lstStyle/>
          <a:p>
            <a:r>
              <a:rPr lang="en-US" dirty="0"/>
              <a:t>Now we have 180 of debt, hence the firm goes bankrupt in D, let’s check B</a:t>
            </a:r>
          </a:p>
        </p:txBody>
      </p:sp>
      <p:sp>
        <p:nvSpPr>
          <p:cNvPr id="7" name="TextBox 6">
            <a:extLst>
              <a:ext uri="{FF2B5EF4-FFF2-40B4-BE49-F238E27FC236}">
                <a16:creationId xmlns:a16="http://schemas.microsoft.com/office/drawing/2014/main" id="{6AA40458-07A1-D767-C224-C617E285F0A0}"/>
              </a:ext>
            </a:extLst>
          </p:cNvPr>
          <p:cNvSpPr txBox="1"/>
          <p:nvPr/>
        </p:nvSpPr>
        <p:spPr>
          <a:xfrm>
            <a:off x="8733300" y="3701678"/>
            <a:ext cx="2249334" cy="369332"/>
          </a:xfrm>
          <a:prstGeom prst="rect">
            <a:avLst/>
          </a:prstGeom>
          <a:noFill/>
        </p:spPr>
        <p:txBody>
          <a:bodyPr wrap="none" rtlCol="0">
            <a:spAutoFit/>
          </a:bodyPr>
          <a:lstStyle/>
          <a:p>
            <a:r>
              <a:rPr lang="en-US" dirty="0"/>
              <a:t>B is also bankruptcy</a:t>
            </a:r>
          </a:p>
        </p:txBody>
      </p:sp>
      <p:sp>
        <p:nvSpPr>
          <p:cNvPr id="9" name="TextBox 8">
            <a:extLst>
              <a:ext uri="{FF2B5EF4-FFF2-40B4-BE49-F238E27FC236}">
                <a16:creationId xmlns:a16="http://schemas.microsoft.com/office/drawing/2014/main" id="{EB38D3E3-A2F3-DBCC-FD2A-987322CAE7C4}"/>
              </a:ext>
            </a:extLst>
          </p:cNvPr>
          <p:cNvSpPr txBox="1"/>
          <p:nvPr/>
        </p:nvSpPr>
        <p:spPr>
          <a:xfrm>
            <a:off x="345918" y="5102225"/>
            <a:ext cx="6096000" cy="369332"/>
          </a:xfrm>
          <a:prstGeom prst="rect">
            <a:avLst/>
          </a:prstGeom>
          <a:noFill/>
        </p:spPr>
        <p:txBody>
          <a:bodyPr wrap="square">
            <a:spAutoFit/>
          </a:bodyPr>
          <a:lstStyle/>
          <a:p>
            <a:r>
              <a:rPr lang="en-US" dirty="0"/>
              <a:t>let’s check 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4866ACB-2B95-6EDC-6964-DD3B9400F21E}"/>
                  </a:ext>
                </a:extLst>
              </p:cNvPr>
              <p:cNvSpPr txBox="1"/>
              <p:nvPr/>
            </p:nvSpPr>
            <p:spPr>
              <a:xfrm>
                <a:off x="3124914" y="5516007"/>
                <a:ext cx="5122428" cy="535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0.5+0.20</m:t>
                              </m:r>
                            </m:e>
                          </m:d>
                          <m:r>
                            <a:rPr lang="en-US" b="0" i="1" smtClean="0">
                              <a:latin typeface="Cambria Math" panose="02040503050406030204" pitchFamily="18" charset="0"/>
                            </a:rPr>
                            <m:t>×260+0.15×(120+180)</m:t>
                          </m:r>
                        </m:num>
                        <m:den>
                          <m:r>
                            <a:rPr lang="en-US" b="0" i="1" smtClean="0">
                              <a:latin typeface="Cambria Math" panose="02040503050406030204" pitchFamily="18" charset="0"/>
                            </a:rPr>
                            <m:t>1.1</m:t>
                          </m:r>
                        </m:den>
                      </m:f>
                      <m:r>
                        <a:rPr lang="en-US" b="0" i="1" smtClean="0">
                          <a:latin typeface="Cambria Math" panose="02040503050406030204" pitchFamily="18" charset="0"/>
                        </a:rPr>
                        <m:t>≈206.36</m:t>
                      </m:r>
                    </m:oMath>
                  </m:oMathPara>
                </a14:m>
                <a:endParaRPr lang="en-US" dirty="0"/>
              </a:p>
            </p:txBody>
          </p:sp>
        </mc:Choice>
        <mc:Fallback xmlns="">
          <p:sp>
            <p:nvSpPr>
              <p:cNvPr id="10" name="TextBox 9">
                <a:extLst>
                  <a:ext uri="{FF2B5EF4-FFF2-40B4-BE49-F238E27FC236}">
                    <a16:creationId xmlns:a16="http://schemas.microsoft.com/office/drawing/2014/main" id="{64866ACB-2B95-6EDC-6964-DD3B9400F21E}"/>
                  </a:ext>
                </a:extLst>
              </p:cNvPr>
              <p:cNvSpPr txBox="1">
                <a:spLocks noRot="1" noChangeAspect="1" noMove="1" noResize="1" noEditPoints="1" noAdjustHandles="1" noChangeArrowheads="1" noChangeShapeType="1" noTextEdit="1"/>
              </p:cNvSpPr>
              <p:nvPr/>
            </p:nvSpPr>
            <p:spPr>
              <a:xfrm>
                <a:off x="3124914" y="5516007"/>
                <a:ext cx="5122428" cy="535724"/>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20F50B6-3AE0-6A85-59AD-872634971C26}"/>
              </a:ext>
            </a:extLst>
          </p:cNvPr>
          <p:cNvSpPr txBox="1"/>
          <p:nvPr/>
        </p:nvSpPr>
        <p:spPr>
          <a:xfrm>
            <a:off x="8733300" y="5102225"/>
            <a:ext cx="2198102" cy="369332"/>
          </a:xfrm>
          <a:prstGeom prst="rect">
            <a:avLst/>
          </a:prstGeom>
          <a:noFill/>
        </p:spPr>
        <p:txBody>
          <a:bodyPr wrap="none" rtlCol="0">
            <a:spAutoFit/>
          </a:bodyPr>
          <a:lstStyle/>
          <a:p>
            <a:r>
              <a:rPr lang="en-US" dirty="0"/>
              <a:t>A is not bankruptcy</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BAC2FDA-2434-CC37-1D75-18B642DA80F5}"/>
                  </a:ext>
                </a:extLst>
              </p:cNvPr>
              <p:cNvSpPr txBox="1"/>
              <p:nvPr/>
            </p:nvSpPr>
            <p:spPr>
              <a:xfrm>
                <a:off x="6063988" y="3171912"/>
                <a:ext cx="525785" cy="276999"/>
              </a:xfrm>
              <a:prstGeom prst="rect">
                <a:avLst/>
              </a:prstGeom>
              <a:ln/>
            </p:spPr>
            <p:style>
              <a:lnRef idx="2">
                <a:schemeClr val="accent6"/>
              </a:lnRef>
              <a:fillRef idx="1">
                <a:schemeClr val="lt1"/>
              </a:fillRef>
              <a:effectRef idx="0">
                <a:schemeClr val="accent6"/>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oMath>
                  </m:oMathPara>
                </a14:m>
                <a:endParaRPr lang="en-US" dirty="0"/>
              </a:p>
            </p:txBody>
          </p:sp>
        </mc:Choice>
        <mc:Fallback xmlns="">
          <p:sp>
            <p:nvSpPr>
              <p:cNvPr id="16" name="TextBox 15">
                <a:extLst>
                  <a:ext uri="{FF2B5EF4-FFF2-40B4-BE49-F238E27FC236}">
                    <a16:creationId xmlns:a16="http://schemas.microsoft.com/office/drawing/2014/main" id="{0BAC2FDA-2434-CC37-1D75-18B642DA80F5}"/>
                  </a:ext>
                </a:extLst>
              </p:cNvPr>
              <p:cNvSpPr txBox="1">
                <a:spLocks noRot="1" noChangeAspect="1" noMove="1" noResize="1" noEditPoints="1" noAdjustHandles="1" noChangeArrowheads="1" noChangeShapeType="1" noTextEdit="1"/>
              </p:cNvSpPr>
              <p:nvPr/>
            </p:nvSpPr>
            <p:spPr>
              <a:xfrm>
                <a:off x="6063988" y="3171912"/>
                <a:ext cx="525785" cy="276999"/>
              </a:xfrm>
              <a:prstGeom prst="rect">
                <a:avLst/>
              </a:prstGeom>
              <a:blipFill>
                <a:blip r:embed="rId4"/>
                <a:stretch>
                  <a:fillRect l="-7778" r="-8889" b="-8000"/>
                </a:stretch>
              </a:blipFill>
              <a:ln/>
            </p:spPr>
            <p:txBody>
              <a:bodyPr/>
              <a:lstStyle/>
              <a:p>
                <a:r>
                  <a:rPr lang="en-US">
                    <a:noFill/>
                  </a:rPr>
                  <a:t> </a:t>
                </a:r>
              </a:p>
            </p:txBody>
          </p:sp>
        </mc:Fallback>
      </mc:AlternateContent>
    </p:spTree>
    <p:extLst>
      <p:ext uri="{BB962C8B-B14F-4D97-AF65-F5344CB8AC3E}">
        <p14:creationId xmlns:p14="http://schemas.microsoft.com/office/powerpoint/2010/main" val="12548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7" grpId="0"/>
      <p:bldP spid="9" grpId="0"/>
      <p:bldP spid="10" grpId="0"/>
      <p:bldP spid="13"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5BB20-61B6-DDB2-06EE-E6BA550C65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F34DC60-9681-CAB7-7308-8AAB57F7A0A2}"/>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3E76BF60-EEF4-76F1-CA93-2EC0C47F1F17}"/>
              </a:ext>
            </a:extLst>
          </p:cNvPr>
          <p:cNvSpPr>
            <a:spLocks noGrp="1"/>
          </p:cNvSpPr>
          <p:nvPr>
            <p:ph type="body" sz="quarter" idx="16"/>
          </p:nvPr>
        </p:nvSpPr>
        <p:spPr/>
        <p:txBody>
          <a:bodyPr/>
          <a:lstStyle/>
          <a:p>
            <a:r>
              <a:rPr lang="en-US" dirty="0"/>
              <a:t>Exercise 3</a:t>
            </a:r>
          </a:p>
        </p:txBody>
      </p:sp>
      <p:sp>
        <p:nvSpPr>
          <p:cNvPr id="6" name="TextBox 5">
            <a:extLst>
              <a:ext uri="{FF2B5EF4-FFF2-40B4-BE49-F238E27FC236}">
                <a16:creationId xmlns:a16="http://schemas.microsoft.com/office/drawing/2014/main" id="{027FD153-1060-3ED6-79BA-11F85756ED48}"/>
              </a:ext>
            </a:extLst>
          </p:cNvPr>
          <p:cNvSpPr txBox="1"/>
          <p:nvPr/>
        </p:nvSpPr>
        <p:spPr>
          <a:xfrm>
            <a:off x="445119" y="1494329"/>
            <a:ext cx="11270631" cy="1477328"/>
          </a:xfrm>
          <a:prstGeom prst="rect">
            <a:avLst/>
          </a:prstGeom>
          <a:noFill/>
        </p:spPr>
        <p:txBody>
          <a:bodyPr wrap="square">
            <a:spAutoFit/>
          </a:bodyPr>
          <a:lstStyle/>
          <a:p>
            <a:r>
              <a:rPr lang="en-US" dirty="0"/>
              <a:t>Firm K can implement two different projects, A and B. The table above represent the cashflows of each of the two projects received next year and depending on the state of the economy. The discount rate for both projects is 10% and both of them require an initial investment of 90. The firm currently has no assets; hence, it needs to issue debt to finance the initial investment (and no more).  If the cashflows received are lower than the payments to debtholders, the firm goes bankrupt and pays a financial distress cost of 20. </a:t>
            </a:r>
          </a:p>
        </p:txBody>
      </p:sp>
      <p:sp>
        <p:nvSpPr>
          <p:cNvPr id="11" name="TextBox 10">
            <a:extLst>
              <a:ext uri="{FF2B5EF4-FFF2-40B4-BE49-F238E27FC236}">
                <a16:creationId xmlns:a16="http://schemas.microsoft.com/office/drawing/2014/main" id="{F2F81CE7-0059-466E-4A0F-AF6B6A7679E8}"/>
              </a:ext>
            </a:extLst>
          </p:cNvPr>
          <p:cNvSpPr txBox="1"/>
          <p:nvPr/>
        </p:nvSpPr>
        <p:spPr>
          <a:xfrm>
            <a:off x="445119" y="3131533"/>
            <a:ext cx="7858125" cy="369332"/>
          </a:xfrm>
          <a:prstGeom prst="rect">
            <a:avLst/>
          </a:prstGeom>
          <a:noFill/>
        </p:spPr>
        <p:txBody>
          <a:bodyPr wrap="square">
            <a:spAutoFit/>
          </a:bodyPr>
          <a:lstStyle/>
          <a:p>
            <a:r>
              <a:rPr lang="en-US" dirty="0">
                <a:solidFill>
                  <a:srgbClr val="000000"/>
                </a:solidFill>
                <a:latin typeface="Aptos Narrow" panose="020B0004020202020204" pitchFamily="34" charset="0"/>
              </a:rPr>
              <a:t>E) If the firm implements both projects, its value is</a:t>
            </a:r>
            <a:endParaRPr lang="en-US" dirty="0"/>
          </a:p>
        </p:txBody>
      </p:sp>
      <p:graphicFrame>
        <p:nvGraphicFramePr>
          <p:cNvPr id="4" name="Table 3">
            <a:extLst>
              <a:ext uri="{FF2B5EF4-FFF2-40B4-BE49-F238E27FC236}">
                <a16:creationId xmlns:a16="http://schemas.microsoft.com/office/drawing/2014/main" id="{E85AA200-CB0C-6F6F-1F70-4E2C3A30EFDC}"/>
              </a:ext>
            </a:extLst>
          </p:cNvPr>
          <p:cNvGraphicFramePr>
            <a:graphicFrameLocks noGrp="1"/>
          </p:cNvGraphicFramePr>
          <p:nvPr/>
        </p:nvGraphicFramePr>
        <p:xfrm>
          <a:off x="6855134" y="686130"/>
          <a:ext cx="4127500" cy="819150"/>
        </p:xfrm>
        <a:graphic>
          <a:graphicData uri="http://schemas.openxmlformats.org/drawingml/2006/table">
            <a:tbl>
              <a:tblPr>
                <a:tableStyleId>{9D7B26C5-4107-4FEC-AEDC-1716B250A1EF}</a:tableStyleId>
              </a:tblPr>
              <a:tblGrid>
                <a:gridCol w="596900">
                  <a:extLst>
                    <a:ext uri="{9D8B030D-6E8A-4147-A177-3AD203B41FA5}">
                      <a16:colId xmlns:a16="http://schemas.microsoft.com/office/drawing/2014/main" val="1177924854"/>
                    </a:ext>
                  </a:extLst>
                </a:gridCol>
                <a:gridCol w="320675">
                  <a:extLst>
                    <a:ext uri="{9D8B030D-6E8A-4147-A177-3AD203B41FA5}">
                      <a16:colId xmlns:a16="http://schemas.microsoft.com/office/drawing/2014/main" val="1879375531"/>
                    </a:ext>
                  </a:extLst>
                </a:gridCol>
                <a:gridCol w="790575">
                  <a:extLst>
                    <a:ext uri="{9D8B030D-6E8A-4147-A177-3AD203B41FA5}">
                      <a16:colId xmlns:a16="http://schemas.microsoft.com/office/drawing/2014/main" val="545586466"/>
                    </a:ext>
                  </a:extLst>
                </a:gridCol>
                <a:gridCol w="876300">
                  <a:extLst>
                    <a:ext uri="{9D8B030D-6E8A-4147-A177-3AD203B41FA5}">
                      <a16:colId xmlns:a16="http://schemas.microsoft.com/office/drawing/2014/main" val="1077205036"/>
                    </a:ext>
                  </a:extLst>
                </a:gridCol>
                <a:gridCol w="762000">
                  <a:extLst>
                    <a:ext uri="{9D8B030D-6E8A-4147-A177-3AD203B41FA5}">
                      <a16:colId xmlns:a16="http://schemas.microsoft.com/office/drawing/2014/main" val="951864"/>
                    </a:ext>
                  </a:extLst>
                </a:gridCol>
                <a:gridCol w="781050">
                  <a:extLst>
                    <a:ext uri="{9D8B030D-6E8A-4147-A177-3AD203B41FA5}">
                      <a16:colId xmlns:a16="http://schemas.microsoft.com/office/drawing/2014/main" val="1485845677"/>
                    </a:ext>
                  </a:extLst>
                </a:gridCol>
              </a:tblGrid>
              <a:tr h="190500">
                <a:tc>
                  <a:txBody>
                    <a:bodyPr/>
                    <a:lstStyle/>
                    <a:p>
                      <a:pPr algn="ctr" fontAlgn="b"/>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 </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Scenario B</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C</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Scenario D</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27068452"/>
                  </a:ext>
                </a:extLst>
              </a:tr>
              <a:tr h="190500">
                <a:tc gridSpan="2">
                  <a:txBody>
                    <a:bodyPr/>
                    <a:lstStyle/>
                    <a:p>
                      <a:pPr algn="ctr" fontAlgn="b"/>
                      <a:r>
                        <a:rPr lang="en-US" sz="1100" b="1" u="none" strike="noStrike" dirty="0">
                          <a:effectLst/>
                        </a:rPr>
                        <a:t>Probability</a:t>
                      </a:r>
                      <a:endParaRPr lang="en-US" sz="1100" b="1" i="0" u="none" strike="noStrike" dirty="0">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50%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15%</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20%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a:effectLst/>
                        </a:rPr>
                        <a:t>15%</a:t>
                      </a:r>
                      <a:endParaRPr lang="en-US" sz="1100" b="1"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72830319"/>
                  </a:ext>
                </a:extLst>
              </a:tr>
              <a:tr h="219075">
                <a:tc gridSpan="2">
                  <a:txBody>
                    <a:bodyPr/>
                    <a:lstStyle/>
                    <a:p>
                      <a:pPr algn="ctr" fontAlgn="b"/>
                      <a:r>
                        <a:rPr lang="en-US" sz="1100" b="1" u="none" strike="noStrike">
                          <a:effectLst/>
                        </a:rPr>
                        <a:t>Project A</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60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200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40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55967661"/>
                  </a:ext>
                </a:extLst>
              </a:tr>
              <a:tr h="219075">
                <a:tc gridSpan="2">
                  <a:txBody>
                    <a:bodyPr/>
                    <a:lstStyle/>
                    <a:p>
                      <a:pPr algn="ctr" fontAlgn="b"/>
                      <a:r>
                        <a:rPr lang="en-US" sz="1100" b="1" u="none" strike="noStrike">
                          <a:effectLst/>
                        </a:rPr>
                        <a:t>Project B</a:t>
                      </a:r>
                      <a:endParaRPr lang="en-US"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a:txBody>
                    <a:bodyPr/>
                    <a:lstStyle/>
                    <a:p>
                      <a:pPr algn="ctr" fontAlgn="b"/>
                      <a:r>
                        <a:rPr lang="en-US" sz="1100" b="1" u="none" strike="noStrike" dirty="0">
                          <a:effectLst/>
                        </a:rPr>
                        <a:t>130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140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90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100" b="1" u="none" strike="noStrike" dirty="0">
                          <a:effectLst/>
                        </a:rPr>
                        <a:t>100</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41519760"/>
                  </a:ext>
                </a:extLst>
              </a:tr>
            </a:tbl>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3190BA2-D6F9-E55B-F6FC-F89B69A09072}"/>
                  </a:ext>
                </a:extLst>
              </p:cNvPr>
              <p:cNvSpPr txBox="1"/>
              <p:nvPr/>
            </p:nvSpPr>
            <p:spPr>
              <a:xfrm>
                <a:off x="628650" y="3819525"/>
                <a:ext cx="6560386"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𝑈</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0.5×260+0.15×200+0.2×290+0.15×140</m:t>
                          </m:r>
                        </m:num>
                        <m:den>
                          <m:r>
                            <a:rPr lang="en-US" b="0" i="1" smtClean="0">
                              <a:latin typeface="Cambria Math" panose="02040503050406030204" pitchFamily="18" charset="0"/>
                            </a:rPr>
                            <m:t>1.1</m:t>
                          </m:r>
                        </m:den>
                      </m:f>
                      <m:r>
                        <a:rPr lang="en-US" b="0" i="1" smtClean="0">
                          <a:latin typeface="Cambria Math" panose="02040503050406030204" pitchFamily="18" charset="0"/>
                        </a:rPr>
                        <m:t>=217.27</m:t>
                      </m:r>
                    </m:oMath>
                  </m:oMathPara>
                </a14:m>
                <a:endParaRPr lang="en-US" dirty="0"/>
              </a:p>
            </p:txBody>
          </p:sp>
        </mc:Choice>
        <mc:Fallback xmlns="">
          <p:sp>
            <p:nvSpPr>
              <p:cNvPr id="14" name="TextBox 13">
                <a:extLst>
                  <a:ext uri="{FF2B5EF4-FFF2-40B4-BE49-F238E27FC236}">
                    <a16:creationId xmlns:a16="http://schemas.microsoft.com/office/drawing/2014/main" id="{83190BA2-D6F9-E55B-F6FC-F89B69A09072}"/>
                  </a:ext>
                </a:extLst>
              </p:cNvPr>
              <p:cNvSpPr txBox="1">
                <a:spLocks noRot="1" noChangeAspect="1" noMove="1" noResize="1" noEditPoints="1" noAdjustHandles="1" noChangeArrowheads="1" noChangeShapeType="1" noTextEdit="1"/>
              </p:cNvSpPr>
              <p:nvPr/>
            </p:nvSpPr>
            <p:spPr>
              <a:xfrm>
                <a:off x="628650" y="3819525"/>
                <a:ext cx="6560386" cy="5241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F34FDEC-DFAC-F080-FE7C-34C03A33DD3C}"/>
                  </a:ext>
                </a:extLst>
              </p:cNvPr>
              <p:cNvSpPr txBox="1"/>
              <p:nvPr/>
            </p:nvSpPr>
            <p:spPr>
              <a:xfrm>
                <a:off x="619125" y="4662367"/>
                <a:ext cx="3036537"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𝑃𝑉</m:t>
                      </m:r>
                      <m:d>
                        <m:dPr>
                          <m:ctrlPr>
                            <a:rPr lang="en-US" b="0" i="1" smtClean="0">
                              <a:latin typeface="Cambria Math" panose="02040503050406030204" pitchFamily="18" charset="0"/>
                            </a:rPr>
                          </m:ctrlPr>
                        </m:dPr>
                        <m:e>
                          <m:r>
                            <a:rPr lang="en-US" b="0" i="1" smtClean="0">
                              <a:latin typeface="Cambria Math" panose="02040503050406030204" pitchFamily="18" charset="0"/>
                            </a:rPr>
                            <m:t>𝐶𝐹𝐷</m:t>
                          </m:r>
                        </m:e>
                      </m:d>
                      <m:r>
                        <a:rPr lang="en-US" b="0" i="1" smtClean="0">
                          <a:latin typeface="Cambria Math" panose="02040503050406030204" pitchFamily="18" charset="0"/>
                        </a:rPr>
                        <m:t>=0.30×</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1.1</m:t>
                          </m:r>
                        </m:den>
                      </m:f>
                      <m:r>
                        <a:rPr lang="en-US" b="0" i="1" smtClean="0">
                          <a:latin typeface="Cambria Math" panose="02040503050406030204" pitchFamily="18" charset="0"/>
                        </a:rPr>
                        <m:t>=5.45</m:t>
                      </m:r>
                    </m:oMath>
                  </m:oMathPara>
                </a14:m>
                <a:endParaRPr lang="en-US" dirty="0"/>
              </a:p>
            </p:txBody>
          </p:sp>
        </mc:Choice>
        <mc:Fallback xmlns="">
          <p:sp>
            <p:nvSpPr>
              <p:cNvPr id="15" name="TextBox 14">
                <a:extLst>
                  <a:ext uri="{FF2B5EF4-FFF2-40B4-BE49-F238E27FC236}">
                    <a16:creationId xmlns:a16="http://schemas.microsoft.com/office/drawing/2014/main" id="{4F34FDEC-DFAC-F080-FE7C-34C03A33DD3C}"/>
                  </a:ext>
                </a:extLst>
              </p:cNvPr>
              <p:cNvSpPr txBox="1">
                <a:spLocks noRot="1" noChangeAspect="1" noMove="1" noResize="1" noEditPoints="1" noAdjustHandles="1" noChangeArrowheads="1" noChangeShapeType="1" noTextEdit="1"/>
              </p:cNvSpPr>
              <p:nvPr/>
            </p:nvSpPr>
            <p:spPr>
              <a:xfrm>
                <a:off x="619125" y="4662367"/>
                <a:ext cx="3036537" cy="5186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79CEF2C-83A4-5615-4BCC-7D18538EF381}"/>
                  </a:ext>
                </a:extLst>
              </p:cNvPr>
              <p:cNvSpPr txBox="1"/>
              <p:nvPr/>
            </p:nvSpPr>
            <p:spPr>
              <a:xfrm>
                <a:off x="587684" y="5541923"/>
                <a:ext cx="12063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=211.82</m:t>
                      </m:r>
                    </m:oMath>
                  </m:oMathPara>
                </a14:m>
                <a:endParaRPr lang="en-US" dirty="0"/>
              </a:p>
            </p:txBody>
          </p:sp>
        </mc:Choice>
        <mc:Fallback xmlns="">
          <p:sp>
            <p:nvSpPr>
              <p:cNvPr id="17" name="TextBox 16">
                <a:extLst>
                  <a:ext uri="{FF2B5EF4-FFF2-40B4-BE49-F238E27FC236}">
                    <a16:creationId xmlns:a16="http://schemas.microsoft.com/office/drawing/2014/main" id="{279CEF2C-83A4-5615-4BCC-7D18538EF381}"/>
                  </a:ext>
                </a:extLst>
              </p:cNvPr>
              <p:cNvSpPr txBox="1">
                <a:spLocks noRot="1" noChangeAspect="1" noMove="1" noResize="1" noEditPoints="1" noAdjustHandles="1" noChangeArrowheads="1" noChangeShapeType="1" noTextEdit="1"/>
              </p:cNvSpPr>
              <p:nvPr/>
            </p:nvSpPr>
            <p:spPr>
              <a:xfrm>
                <a:off x="587684" y="5541923"/>
                <a:ext cx="1206356" cy="276999"/>
              </a:xfrm>
              <a:prstGeom prst="rect">
                <a:avLst/>
              </a:prstGeom>
              <a:blipFill>
                <a:blip r:embed="rId4"/>
                <a:stretch>
                  <a:fillRect l="-3535" r="-4545" b="-8696"/>
                </a:stretch>
              </a:blipFill>
            </p:spPr>
            <p:txBody>
              <a:bodyPr/>
              <a:lstStyle/>
              <a:p>
                <a:r>
                  <a:rPr lang="en-US">
                    <a:noFill/>
                  </a:rPr>
                  <a:t> </a:t>
                </a:r>
              </a:p>
            </p:txBody>
          </p:sp>
        </mc:Fallback>
      </mc:AlternateContent>
    </p:spTree>
    <p:extLst>
      <p:ext uri="{BB962C8B-B14F-4D97-AF65-F5344CB8AC3E}">
        <p14:creationId xmlns:p14="http://schemas.microsoft.com/office/powerpoint/2010/main" val="36361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B0F15-C8EC-9BAD-AB0C-608D4A0EF99D}"/>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DB81691F-1CEA-7B15-4699-0D9E63B25590}"/>
              </a:ext>
            </a:extLst>
          </p:cNvPr>
          <p:cNvSpPr>
            <a:spLocks noGrp="1"/>
          </p:cNvSpPr>
          <p:nvPr>
            <p:ph type="body" sz="quarter" idx="16"/>
          </p:nvPr>
        </p:nvSpPr>
        <p:spPr/>
        <p:txBody>
          <a:bodyPr/>
          <a:lstStyle/>
          <a:p>
            <a:r>
              <a:rPr lang="en-US" dirty="0"/>
              <a:t>Multiple Choice 1</a:t>
            </a:r>
          </a:p>
        </p:txBody>
      </p:sp>
      <p:sp>
        <p:nvSpPr>
          <p:cNvPr id="16" name="TextBox 15">
            <a:extLst>
              <a:ext uri="{FF2B5EF4-FFF2-40B4-BE49-F238E27FC236}">
                <a16:creationId xmlns:a16="http://schemas.microsoft.com/office/drawing/2014/main" id="{CD2AD3DA-59E9-724C-789F-400286C07456}"/>
              </a:ext>
            </a:extLst>
          </p:cNvPr>
          <p:cNvSpPr txBox="1"/>
          <p:nvPr/>
        </p:nvSpPr>
        <p:spPr>
          <a:xfrm>
            <a:off x="561974" y="1703549"/>
            <a:ext cx="9974454" cy="923330"/>
          </a:xfrm>
          <a:prstGeom prst="rect">
            <a:avLst/>
          </a:prstGeom>
          <a:noFill/>
        </p:spPr>
        <p:txBody>
          <a:bodyPr wrap="square">
            <a:spAutoFit/>
          </a:bodyPr>
          <a:lstStyle/>
          <a:p>
            <a:pPr fontAlgn="t"/>
            <a:r>
              <a:rPr lang="en-US" dirty="0"/>
              <a:t>Firm A (fully equity) just reported an EPS of 10. Firm A has an ROE equal to 10% and a payout ratio of 75%. The discount rate of the firm cashflows is 3%. Choose the value closest to the firm value. </a:t>
            </a:r>
            <a:endParaRPr lang="en-US" sz="1800" b="0" i="0" u="none" strike="noStrike" dirty="0">
              <a:solidFill>
                <a:srgbClr val="000000"/>
              </a:solidFill>
              <a:effectLst/>
              <a:latin typeface="Aptos Narrow" panose="020B00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398065-0377-2558-FAC6-BCA06C42084A}"/>
                  </a:ext>
                </a:extLst>
              </p:cNvPr>
              <p:cNvSpPr txBox="1"/>
              <p:nvPr/>
            </p:nvSpPr>
            <p:spPr>
              <a:xfrm>
                <a:off x="3868253" y="3212212"/>
                <a:ext cx="1645194" cy="5861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𝑔</m:t>
                              </m:r>
                            </m:e>
                          </m:d>
                          <m:r>
                            <a:rPr lang="en-US" b="0" i="1" smtClean="0">
                              <a:latin typeface="Cambria Math" panose="02040503050406030204" pitchFamily="18" charset="0"/>
                            </a:rPr>
                            <m:t>𝑝</m:t>
                          </m:r>
                        </m:num>
                        <m:den>
                          <m:r>
                            <a:rPr lang="en-US" b="0" i="1" smtClean="0">
                              <a:latin typeface="Cambria Math" panose="02040503050406030204" pitchFamily="18" charset="0"/>
                            </a:rPr>
                            <m:t>3%−</m:t>
                          </m:r>
                          <m:r>
                            <a:rPr lang="en-US" b="0" i="1" smtClean="0">
                              <a:latin typeface="Cambria Math" panose="02040503050406030204" pitchFamily="18" charset="0"/>
                            </a:rPr>
                            <m:t>𝑔</m:t>
                          </m:r>
                        </m:den>
                      </m:f>
                    </m:oMath>
                  </m:oMathPara>
                </a14:m>
                <a:endParaRPr lang="en-US" dirty="0"/>
              </a:p>
            </p:txBody>
          </p:sp>
        </mc:Choice>
        <mc:Fallback xmlns="">
          <p:sp>
            <p:nvSpPr>
              <p:cNvPr id="4" name="TextBox 3">
                <a:extLst>
                  <a:ext uri="{FF2B5EF4-FFF2-40B4-BE49-F238E27FC236}">
                    <a16:creationId xmlns:a16="http://schemas.microsoft.com/office/drawing/2014/main" id="{EF398065-0377-2558-FAC6-BCA06C42084A}"/>
                  </a:ext>
                </a:extLst>
              </p:cNvPr>
              <p:cNvSpPr txBox="1">
                <a:spLocks noRot="1" noChangeAspect="1" noMove="1" noResize="1" noEditPoints="1" noAdjustHandles="1" noChangeArrowheads="1" noChangeShapeType="1" noTextEdit="1"/>
              </p:cNvSpPr>
              <p:nvPr/>
            </p:nvSpPr>
            <p:spPr>
              <a:xfrm>
                <a:off x="3868253" y="3212212"/>
                <a:ext cx="1645194" cy="58612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F39243E-95CE-0410-FA3A-89C4AC159D2B}"/>
                  </a:ext>
                </a:extLst>
              </p:cNvPr>
              <p:cNvSpPr txBox="1"/>
              <p:nvPr/>
            </p:nvSpPr>
            <p:spPr>
              <a:xfrm>
                <a:off x="4361907" y="4292395"/>
                <a:ext cx="25045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𝑅𝑂𝐸</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=2.5%</m:t>
                      </m:r>
                    </m:oMath>
                  </m:oMathPara>
                </a14:m>
                <a:endParaRPr lang="en-US" dirty="0"/>
              </a:p>
            </p:txBody>
          </p:sp>
        </mc:Choice>
        <mc:Fallback xmlns="">
          <p:sp>
            <p:nvSpPr>
              <p:cNvPr id="6" name="TextBox 5">
                <a:extLst>
                  <a:ext uri="{FF2B5EF4-FFF2-40B4-BE49-F238E27FC236}">
                    <a16:creationId xmlns:a16="http://schemas.microsoft.com/office/drawing/2014/main" id="{7F39243E-95CE-0410-FA3A-89C4AC159D2B}"/>
                  </a:ext>
                </a:extLst>
              </p:cNvPr>
              <p:cNvSpPr txBox="1">
                <a:spLocks noRot="1" noChangeAspect="1" noMove="1" noResize="1" noEditPoints="1" noAdjustHandles="1" noChangeArrowheads="1" noChangeShapeType="1" noTextEdit="1"/>
              </p:cNvSpPr>
              <p:nvPr/>
            </p:nvSpPr>
            <p:spPr>
              <a:xfrm>
                <a:off x="4361907" y="4292395"/>
                <a:ext cx="2504532" cy="276999"/>
              </a:xfrm>
              <a:prstGeom prst="rect">
                <a:avLst/>
              </a:prstGeom>
              <a:blipFill>
                <a:blip r:embed="rId3"/>
                <a:stretch>
                  <a:fillRect l="-1707" r="-2439"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ECE539-00C6-C589-134D-902199F49B0C}"/>
                  </a:ext>
                </a:extLst>
              </p:cNvPr>
              <p:cNvSpPr txBox="1"/>
              <p:nvPr/>
            </p:nvSpPr>
            <p:spPr>
              <a:xfrm>
                <a:off x="5664744" y="3261584"/>
                <a:ext cx="3077766" cy="5367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10×1.025×0.75</m:t>
                          </m:r>
                        </m:num>
                        <m:den>
                          <m:r>
                            <a:rPr lang="en-US" b="0" i="1" smtClean="0">
                              <a:latin typeface="Cambria Math" panose="02040503050406030204" pitchFamily="18" charset="0"/>
                            </a:rPr>
                            <m:t>0.5%</m:t>
                          </m:r>
                        </m:den>
                      </m:f>
                      <m:r>
                        <a:rPr lang="en-US" b="0" i="1" smtClean="0">
                          <a:latin typeface="Cambria Math" panose="02040503050406030204" pitchFamily="18" charset="0"/>
                        </a:rPr>
                        <m:t>=1537.5</m:t>
                      </m:r>
                    </m:oMath>
                  </m:oMathPara>
                </a14:m>
                <a:endParaRPr lang="en-US" dirty="0"/>
              </a:p>
            </p:txBody>
          </p:sp>
        </mc:Choice>
        <mc:Fallback xmlns="">
          <p:sp>
            <p:nvSpPr>
              <p:cNvPr id="7" name="TextBox 6">
                <a:extLst>
                  <a:ext uri="{FF2B5EF4-FFF2-40B4-BE49-F238E27FC236}">
                    <a16:creationId xmlns:a16="http://schemas.microsoft.com/office/drawing/2014/main" id="{ACECE539-00C6-C589-134D-902199F49B0C}"/>
                  </a:ext>
                </a:extLst>
              </p:cNvPr>
              <p:cNvSpPr txBox="1">
                <a:spLocks noRot="1" noChangeAspect="1" noMove="1" noResize="1" noEditPoints="1" noAdjustHandles="1" noChangeArrowheads="1" noChangeShapeType="1" noTextEdit="1"/>
              </p:cNvSpPr>
              <p:nvPr/>
            </p:nvSpPr>
            <p:spPr>
              <a:xfrm>
                <a:off x="5664744" y="3261584"/>
                <a:ext cx="3077766" cy="53675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537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870B4-2559-7405-BDDB-40811E1227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FD0DE3-9935-9BDF-4742-994148FD109D}"/>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C21E1724-A5EC-8801-A1A5-10D7FE793999}"/>
              </a:ext>
            </a:extLst>
          </p:cNvPr>
          <p:cNvSpPr>
            <a:spLocks noGrp="1"/>
          </p:cNvSpPr>
          <p:nvPr>
            <p:ph type="body" sz="quarter" idx="16"/>
          </p:nvPr>
        </p:nvSpPr>
        <p:spPr/>
        <p:txBody>
          <a:bodyPr/>
          <a:lstStyle/>
          <a:p>
            <a:r>
              <a:rPr lang="en-US" dirty="0"/>
              <a:t>Multiple Choice 2</a:t>
            </a:r>
          </a:p>
        </p:txBody>
      </p:sp>
      <p:sp>
        <p:nvSpPr>
          <p:cNvPr id="16" name="TextBox 15">
            <a:extLst>
              <a:ext uri="{FF2B5EF4-FFF2-40B4-BE49-F238E27FC236}">
                <a16:creationId xmlns:a16="http://schemas.microsoft.com/office/drawing/2014/main" id="{A34873C0-E31C-7AAF-9BF7-6C30705F7180}"/>
              </a:ext>
            </a:extLst>
          </p:cNvPr>
          <p:cNvSpPr txBox="1"/>
          <p:nvPr/>
        </p:nvSpPr>
        <p:spPr>
          <a:xfrm>
            <a:off x="561974" y="1703549"/>
            <a:ext cx="9974454" cy="646331"/>
          </a:xfrm>
          <a:prstGeom prst="rect">
            <a:avLst/>
          </a:prstGeom>
          <a:noFill/>
        </p:spPr>
        <p:txBody>
          <a:bodyPr wrap="square">
            <a:spAutoFit/>
          </a:bodyPr>
          <a:lstStyle/>
          <a:p>
            <a:pPr fontAlgn="t"/>
            <a:r>
              <a:rPr lang="en-US" dirty="0"/>
              <a:t>Consider the market expected return is 10% and the risk-free rate is 3%. The market volatility is 30%. What is the expected return of an optimal portfolio with a standard deviation equal to 20%</a:t>
            </a:r>
            <a:endParaRPr lang="en-US" sz="1800" b="0" i="0" u="none" strike="noStrike" dirty="0">
              <a:solidFill>
                <a:srgbClr val="000000"/>
              </a:solidFill>
              <a:effectLst/>
              <a:latin typeface="Aptos Narrow" panose="020B00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64CDA32-3AEC-FF9F-BA15-93C2339BC406}"/>
                  </a:ext>
                </a:extLst>
              </p:cNvPr>
              <p:cNvSpPr txBox="1"/>
              <p:nvPr/>
            </p:nvSpPr>
            <p:spPr>
              <a:xfrm>
                <a:off x="2758260" y="3212951"/>
                <a:ext cx="2187202" cy="3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𝑠𝑡𝑑</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𝑝</m:t>
                              </m:r>
                            </m:sub>
                          </m:sSub>
                        </m:e>
                      </m:d>
                      <m:r>
                        <a:rPr lang="en-US" b="0" i="1" smtClean="0">
                          <a:latin typeface="Cambria Math" panose="02040503050406030204" pitchFamily="18" charset="0"/>
                        </a:rPr>
                        <m:t>=0.3</m:t>
                      </m:r>
                      <m:r>
                        <a:rPr lang="en-US" b="0" i="1" smtClean="0">
                          <a:latin typeface="Cambria Math" panose="02040503050406030204" pitchFamily="18" charset="0"/>
                        </a:rPr>
                        <m:t>𝑤</m:t>
                      </m:r>
                      <m:r>
                        <a:rPr lang="en-US" b="0" i="1" smtClean="0">
                          <a:latin typeface="Cambria Math" panose="02040503050406030204" pitchFamily="18" charset="0"/>
                        </a:rPr>
                        <m:t>=0.2</m:t>
                      </m:r>
                    </m:oMath>
                  </m:oMathPara>
                </a14:m>
                <a:endParaRPr lang="en-US" dirty="0"/>
              </a:p>
            </p:txBody>
          </p:sp>
        </mc:Choice>
        <mc:Fallback xmlns="">
          <p:sp>
            <p:nvSpPr>
              <p:cNvPr id="4" name="TextBox 3">
                <a:extLst>
                  <a:ext uri="{FF2B5EF4-FFF2-40B4-BE49-F238E27FC236}">
                    <a16:creationId xmlns:a16="http://schemas.microsoft.com/office/drawing/2014/main" id="{964CDA32-3AEC-FF9F-BA15-93C2339BC406}"/>
                  </a:ext>
                </a:extLst>
              </p:cNvPr>
              <p:cNvSpPr txBox="1">
                <a:spLocks noRot="1" noChangeAspect="1" noMove="1" noResize="1" noEditPoints="1" noAdjustHandles="1" noChangeArrowheads="1" noChangeShapeType="1" noTextEdit="1"/>
              </p:cNvSpPr>
              <p:nvPr/>
            </p:nvSpPr>
            <p:spPr>
              <a:xfrm>
                <a:off x="2758260" y="3212951"/>
                <a:ext cx="2187202" cy="318164"/>
              </a:xfrm>
              <a:prstGeom prst="rect">
                <a:avLst/>
              </a:prstGeom>
              <a:blipFill>
                <a:blip r:embed="rId2"/>
                <a:stretch>
                  <a:fillRect l="-1950" r="-1950"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927512-2FA7-919C-DB45-CD20641E1B46}"/>
                  </a:ext>
                </a:extLst>
              </p:cNvPr>
              <p:cNvSpPr txBox="1"/>
              <p:nvPr/>
            </p:nvSpPr>
            <p:spPr>
              <a:xfrm>
                <a:off x="5161129" y="3098261"/>
                <a:ext cx="93487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US" dirty="0"/>
              </a:p>
            </p:txBody>
          </p:sp>
        </mc:Choice>
        <mc:Fallback xmlns="">
          <p:sp>
            <p:nvSpPr>
              <p:cNvPr id="6" name="TextBox 5">
                <a:extLst>
                  <a:ext uri="{FF2B5EF4-FFF2-40B4-BE49-F238E27FC236}">
                    <a16:creationId xmlns:a16="http://schemas.microsoft.com/office/drawing/2014/main" id="{08927512-2FA7-919C-DB45-CD20641E1B46}"/>
                  </a:ext>
                </a:extLst>
              </p:cNvPr>
              <p:cNvSpPr txBox="1">
                <a:spLocks noRot="1" noChangeAspect="1" noMove="1" noResize="1" noEditPoints="1" noAdjustHandles="1" noChangeArrowheads="1" noChangeShapeType="1" noTextEdit="1"/>
              </p:cNvSpPr>
              <p:nvPr/>
            </p:nvSpPr>
            <p:spPr>
              <a:xfrm>
                <a:off x="5161129" y="3098261"/>
                <a:ext cx="934871" cy="5203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F8759F9-C46A-2CDB-88D2-D356E5AFDECB}"/>
                  </a:ext>
                </a:extLst>
              </p:cNvPr>
              <p:cNvSpPr txBox="1"/>
              <p:nvPr/>
            </p:nvSpPr>
            <p:spPr>
              <a:xfrm>
                <a:off x="6473592" y="3098260"/>
                <a:ext cx="3727367" cy="3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𝑝</m:t>
                              </m:r>
                            </m:sub>
                          </m:sSub>
                        </m:e>
                      </m:d>
                      <m:r>
                        <a:rPr lang="en-US" b="0" i="1" smtClean="0">
                          <a:latin typeface="Cambria Math" panose="02040503050406030204" pitchFamily="18" charset="0"/>
                        </a:rPr>
                        <m:t>=10</m:t>
                      </m:r>
                      <m:r>
                        <a:rPr lang="en-US" b="0" i="1" smtClean="0">
                          <a:latin typeface="Cambria Math" panose="02040503050406030204" pitchFamily="18" charset="0"/>
                        </a:rPr>
                        <m:t>𝑤</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7.67%</m:t>
                      </m:r>
                    </m:oMath>
                  </m:oMathPara>
                </a14:m>
                <a:endParaRPr lang="en-US" dirty="0"/>
              </a:p>
            </p:txBody>
          </p:sp>
        </mc:Choice>
        <mc:Fallback>
          <p:sp>
            <p:nvSpPr>
              <p:cNvPr id="7" name="TextBox 6">
                <a:extLst>
                  <a:ext uri="{FF2B5EF4-FFF2-40B4-BE49-F238E27FC236}">
                    <a16:creationId xmlns:a16="http://schemas.microsoft.com/office/drawing/2014/main" id="{6F8759F9-C46A-2CDB-88D2-D356E5AFDECB}"/>
                  </a:ext>
                </a:extLst>
              </p:cNvPr>
              <p:cNvSpPr txBox="1">
                <a:spLocks noRot="1" noChangeAspect="1" noMove="1" noResize="1" noEditPoints="1" noAdjustHandles="1" noChangeArrowheads="1" noChangeShapeType="1" noTextEdit="1"/>
              </p:cNvSpPr>
              <p:nvPr/>
            </p:nvSpPr>
            <p:spPr>
              <a:xfrm>
                <a:off x="6473592" y="3098260"/>
                <a:ext cx="3727367" cy="318164"/>
              </a:xfrm>
              <a:prstGeom prst="rect">
                <a:avLst/>
              </a:prstGeom>
              <a:blipFill>
                <a:blip r:embed="rId4"/>
                <a:stretch>
                  <a:fillRect l="-491" r="-1146" b="-1923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A487434-92F3-4B74-72BA-D4F179F6531E}"/>
              </a:ext>
            </a:extLst>
          </p:cNvPr>
          <p:cNvSpPr txBox="1"/>
          <p:nvPr/>
        </p:nvSpPr>
        <p:spPr>
          <a:xfrm>
            <a:off x="1009650" y="2728929"/>
            <a:ext cx="9007594" cy="369332"/>
          </a:xfrm>
          <a:prstGeom prst="rect">
            <a:avLst/>
          </a:prstGeom>
          <a:noFill/>
        </p:spPr>
        <p:txBody>
          <a:bodyPr wrap="none" rtlCol="0">
            <a:spAutoFit/>
          </a:bodyPr>
          <a:lstStyle/>
          <a:p>
            <a:r>
              <a:rPr lang="en-US" dirty="0"/>
              <a:t>An optimal portfolio is the combination of the market portfolio (w) and the risk-free (1-w)</a:t>
            </a:r>
          </a:p>
        </p:txBody>
      </p:sp>
    </p:spTree>
    <p:extLst>
      <p:ext uri="{BB962C8B-B14F-4D97-AF65-F5344CB8AC3E}">
        <p14:creationId xmlns:p14="http://schemas.microsoft.com/office/powerpoint/2010/main" val="6042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14888-C38C-50C6-1971-DEB9F2231624}"/>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AB1F6321-216D-85B3-7ED7-E37F7363DFFB}"/>
              </a:ext>
            </a:extLst>
          </p:cNvPr>
          <p:cNvSpPr>
            <a:spLocks noGrp="1"/>
          </p:cNvSpPr>
          <p:nvPr>
            <p:ph type="body" sz="quarter" idx="16"/>
          </p:nvPr>
        </p:nvSpPr>
        <p:spPr/>
        <p:txBody>
          <a:bodyPr/>
          <a:lstStyle/>
          <a:p>
            <a:pPr algn="ctr"/>
            <a:r>
              <a:rPr lang="en-US" dirty="0"/>
              <a:t>FINAL WORDS</a:t>
            </a:r>
          </a:p>
        </p:txBody>
      </p:sp>
      <p:sp>
        <p:nvSpPr>
          <p:cNvPr id="4" name="TextBox 3">
            <a:extLst>
              <a:ext uri="{FF2B5EF4-FFF2-40B4-BE49-F238E27FC236}">
                <a16:creationId xmlns:a16="http://schemas.microsoft.com/office/drawing/2014/main" id="{90373B3E-1C2C-FC98-249F-2A88841C3B5F}"/>
              </a:ext>
            </a:extLst>
          </p:cNvPr>
          <p:cNvSpPr txBox="1"/>
          <p:nvPr/>
        </p:nvSpPr>
        <p:spPr>
          <a:xfrm>
            <a:off x="695325" y="1724025"/>
            <a:ext cx="4993675" cy="369332"/>
          </a:xfrm>
          <a:prstGeom prst="rect">
            <a:avLst/>
          </a:prstGeom>
          <a:noFill/>
        </p:spPr>
        <p:txBody>
          <a:bodyPr wrap="none" rtlCol="0">
            <a:spAutoFit/>
          </a:bodyPr>
          <a:lstStyle/>
          <a:p>
            <a:r>
              <a:rPr lang="en-US" dirty="0"/>
              <a:t>I will be answering the forum up to Saturday 24</a:t>
            </a:r>
          </a:p>
        </p:txBody>
      </p:sp>
      <p:sp>
        <p:nvSpPr>
          <p:cNvPr id="5" name="TextBox 4">
            <a:extLst>
              <a:ext uri="{FF2B5EF4-FFF2-40B4-BE49-F238E27FC236}">
                <a16:creationId xmlns:a16="http://schemas.microsoft.com/office/drawing/2014/main" id="{4EDAF171-5B03-E7FD-10F9-B387C3414F68}"/>
              </a:ext>
            </a:extLst>
          </p:cNvPr>
          <p:cNvSpPr txBox="1"/>
          <p:nvPr/>
        </p:nvSpPr>
        <p:spPr>
          <a:xfrm>
            <a:off x="695325" y="2254799"/>
            <a:ext cx="9349936" cy="646331"/>
          </a:xfrm>
          <a:prstGeom prst="rect">
            <a:avLst/>
          </a:prstGeom>
          <a:noFill/>
        </p:spPr>
        <p:txBody>
          <a:bodyPr wrap="square" rtlCol="0">
            <a:spAutoFit/>
          </a:bodyPr>
          <a:lstStyle/>
          <a:p>
            <a:r>
              <a:rPr lang="en-US" dirty="0"/>
              <a:t>During the exam, just think before answering and revise your result so you did not make a silly mistake (e.g. 3.96 instead of 3.69)</a:t>
            </a:r>
          </a:p>
        </p:txBody>
      </p:sp>
      <p:sp>
        <p:nvSpPr>
          <p:cNvPr id="6" name="TextBox 5">
            <a:extLst>
              <a:ext uri="{FF2B5EF4-FFF2-40B4-BE49-F238E27FC236}">
                <a16:creationId xmlns:a16="http://schemas.microsoft.com/office/drawing/2014/main" id="{BD24ABA0-7106-65A3-C54A-09BD74876EF7}"/>
              </a:ext>
            </a:extLst>
          </p:cNvPr>
          <p:cNvSpPr txBox="1"/>
          <p:nvPr/>
        </p:nvSpPr>
        <p:spPr>
          <a:xfrm>
            <a:off x="695325" y="3185098"/>
            <a:ext cx="9349936" cy="646331"/>
          </a:xfrm>
          <a:prstGeom prst="rect">
            <a:avLst/>
          </a:prstGeom>
          <a:noFill/>
        </p:spPr>
        <p:txBody>
          <a:bodyPr wrap="square" rtlCol="0">
            <a:spAutoFit/>
          </a:bodyPr>
          <a:lstStyle/>
          <a:p>
            <a:r>
              <a:rPr lang="en-US" dirty="0"/>
              <a:t>I will send an announcement when the grades are available in Moodle (official ones might take more time) and with instructions to review the exam</a:t>
            </a:r>
          </a:p>
        </p:txBody>
      </p:sp>
      <p:sp>
        <p:nvSpPr>
          <p:cNvPr id="7" name="TextBox 6">
            <a:extLst>
              <a:ext uri="{FF2B5EF4-FFF2-40B4-BE49-F238E27FC236}">
                <a16:creationId xmlns:a16="http://schemas.microsoft.com/office/drawing/2014/main" id="{DE914974-4CF4-9A30-E648-2133AF067B50}"/>
              </a:ext>
            </a:extLst>
          </p:cNvPr>
          <p:cNvSpPr txBox="1"/>
          <p:nvPr/>
        </p:nvSpPr>
        <p:spPr>
          <a:xfrm>
            <a:off x="695325" y="4115397"/>
            <a:ext cx="9349936" cy="369332"/>
          </a:xfrm>
          <a:prstGeom prst="rect">
            <a:avLst/>
          </a:prstGeom>
          <a:noFill/>
        </p:spPr>
        <p:txBody>
          <a:bodyPr wrap="square" rtlCol="0">
            <a:spAutoFit/>
          </a:bodyPr>
          <a:lstStyle/>
          <a:p>
            <a:r>
              <a:rPr lang="en-US" dirty="0"/>
              <a:t>The revision will end on Monday 2!</a:t>
            </a:r>
          </a:p>
        </p:txBody>
      </p:sp>
      <p:sp>
        <p:nvSpPr>
          <p:cNvPr id="8" name="TextBox 7">
            <a:extLst>
              <a:ext uri="{FF2B5EF4-FFF2-40B4-BE49-F238E27FC236}">
                <a16:creationId xmlns:a16="http://schemas.microsoft.com/office/drawing/2014/main" id="{053F5A19-0338-190C-404C-FF550FFFE885}"/>
              </a:ext>
            </a:extLst>
          </p:cNvPr>
          <p:cNvSpPr txBox="1"/>
          <p:nvPr/>
        </p:nvSpPr>
        <p:spPr>
          <a:xfrm>
            <a:off x="5298345" y="4870383"/>
            <a:ext cx="1595309" cy="369332"/>
          </a:xfrm>
          <a:prstGeom prst="rect">
            <a:avLst/>
          </a:prstGeom>
          <a:noFill/>
        </p:spPr>
        <p:txBody>
          <a:bodyPr wrap="none" rtlCol="0">
            <a:spAutoFit/>
          </a:bodyPr>
          <a:lstStyle/>
          <a:p>
            <a:r>
              <a:rPr lang="en-US" b="1" i="1" dirty="0"/>
              <a:t>GOOD LUCK</a:t>
            </a:r>
          </a:p>
        </p:txBody>
      </p:sp>
    </p:spTree>
    <p:extLst>
      <p:ext uri="{BB962C8B-B14F-4D97-AF65-F5344CB8AC3E}">
        <p14:creationId xmlns:p14="http://schemas.microsoft.com/office/powerpoint/2010/main" val="183473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7E0D4-9000-D199-BEE6-30044713E9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732994-245C-4314-1940-4F3F59949186}"/>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B17B15CC-4DEF-4EC0-2100-4E8932D166B4}"/>
              </a:ext>
            </a:extLst>
          </p:cNvPr>
          <p:cNvSpPr>
            <a:spLocks noGrp="1"/>
          </p:cNvSpPr>
          <p:nvPr>
            <p:ph type="body" sz="quarter" idx="16"/>
          </p:nvPr>
        </p:nvSpPr>
        <p:spPr/>
        <p:txBody>
          <a:bodyPr/>
          <a:lstStyle/>
          <a:p>
            <a:r>
              <a:rPr lang="en-US" dirty="0"/>
              <a:t>Multiple Choice 3</a:t>
            </a:r>
          </a:p>
        </p:txBody>
      </p:sp>
      <p:sp>
        <p:nvSpPr>
          <p:cNvPr id="16" name="TextBox 15">
            <a:extLst>
              <a:ext uri="{FF2B5EF4-FFF2-40B4-BE49-F238E27FC236}">
                <a16:creationId xmlns:a16="http://schemas.microsoft.com/office/drawing/2014/main" id="{45D7C80F-70ED-67B5-2706-D81CCE40BD06}"/>
              </a:ext>
            </a:extLst>
          </p:cNvPr>
          <p:cNvSpPr txBox="1"/>
          <p:nvPr/>
        </p:nvSpPr>
        <p:spPr>
          <a:xfrm>
            <a:off x="561974" y="1503567"/>
            <a:ext cx="11049001" cy="923330"/>
          </a:xfrm>
          <a:prstGeom prst="rect">
            <a:avLst/>
          </a:prstGeom>
          <a:noFill/>
        </p:spPr>
        <p:txBody>
          <a:bodyPr wrap="square">
            <a:spAutoFit/>
          </a:bodyPr>
          <a:lstStyle/>
          <a:p>
            <a:pPr fontAlgn="t"/>
            <a:r>
              <a:rPr lang="en-US" dirty="0"/>
              <a:t>Consider a project that pays a cash flow of 100 next year and 50 two years from now (and no more cash flows thereafter). The project requires an investment of  120 today. Which of the following statements is correct?</a:t>
            </a:r>
            <a:endParaRPr lang="en-US" sz="1800" b="0" i="0" u="none" strike="noStrike" dirty="0">
              <a:solidFill>
                <a:srgbClr val="000000"/>
              </a:solidFill>
              <a:effectLst/>
              <a:latin typeface="Aptos Narrow" panose="020B0004020202020204" pitchFamily="34" charset="0"/>
            </a:endParaRPr>
          </a:p>
        </p:txBody>
      </p:sp>
      <p:sp>
        <p:nvSpPr>
          <p:cNvPr id="18" name="TextBox 17">
            <a:extLst>
              <a:ext uri="{FF2B5EF4-FFF2-40B4-BE49-F238E27FC236}">
                <a16:creationId xmlns:a16="http://schemas.microsoft.com/office/drawing/2014/main" id="{AF691E1F-7320-BAFC-B130-23C611CF15F2}"/>
              </a:ext>
            </a:extLst>
          </p:cNvPr>
          <p:cNvSpPr txBox="1"/>
          <p:nvPr/>
        </p:nvSpPr>
        <p:spPr>
          <a:xfrm>
            <a:off x="561974" y="2451930"/>
            <a:ext cx="6096000" cy="2031325"/>
          </a:xfrm>
          <a:prstGeom prst="rect">
            <a:avLst/>
          </a:prstGeom>
          <a:noFill/>
        </p:spPr>
        <p:txBody>
          <a:bodyPr wrap="square">
            <a:spAutoFit/>
          </a:bodyPr>
          <a:lstStyle/>
          <a:p>
            <a:pPr fontAlgn="t"/>
            <a:r>
              <a:rPr lang="en-US" sz="1800" u="none" strike="noStrike" dirty="0">
                <a:effectLst/>
              </a:rPr>
              <a:t>a) </a:t>
            </a:r>
            <a:r>
              <a:rPr lang="en-US" dirty="0"/>
              <a:t>The profitability index is 0.25</a:t>
            </a:r>
            <a:br>
              <a:rPr lang="en-US" sz="1800" u="none" strike="noStrike" dirty="0">
                <a:effectLst/>
              </a:rPr>
            </a:br>
            <a:br>
              <a:rPr lang="en-US" sz="1800" u="none" strike="noStrike" dirty="0">
                <a:effectLst/>
              </a:rPr>
            </a:br>
            <a:r>
              <a:rPr lang="en-US" sz="1800" u="none" strike="noStrike" dirty="0">
                <a:effectLst/>
              </a:rPr>
              <a:t>b) </a:t>
            </a:r>
            <a:r>
              <a:rPr lang="en-US" dirty="0"/>
              <a:t>The IRR is 25%</a:t>
            </a:r>
          </a:p>
          <a:p>
            <a:pPr fontAlgn="t"/>
            <a:endParaRPr lang="en-US" sz="1800" b="0" i="0" u="none" strike="noStrike" dirty="0">
              <a:solidFill>
                <a:srgbClr val="000000"/>
              </a:solidFill>
              <a:effectLst/>
              <a:latin typeface="Aptos Narrow" panose="020B0004020202020204" pitchFamily="34" charset="0"/>
            </a:endParaRPr>
          </a:p>
          <a:p>
            <a:pPr fontAlgn="t"/>
            <a:r>
              <a:rPr lang="en-US" dirty="0">
                <a:solidFill>
                  <a:srgbClr val="000000"/>
                </a:solidFill>
                <a:latin typeface="Aptos Narrow" panose="020B0004020202020204" pitchFamily="34" charset="0"/>
              </a:rPr>
              <a:t>c) </a:t>
            </a:r>
            <a:r>
              <a:rPr lang="en-US" dirty="0"/>
              <a:t>The payback is one year</a:t>
            </a:r>
            <a:br>
              <a:rPr lang="en-US" sz="1800" u="none" strike="noStrike" dirty="0">
                <a:effectLst/>
              </a:rPr>
            </a:br>
            <a:br>
              <a:rPr lang="en-US" sz="1800" u="none" strike="noStrike" dirty="0">
                <a:effectLst/>
              </a:rPr>
            </a:br>
            <a:r>
              <a:rPr lang="en-US" sz="1800" u="none" strike="noStrike" dirty="0">
                <a:effectLst/>
              </a:rPr>
              <a:t>d) </a:t>
            </a:r>
            <a:r>
              <a:rPr lang="en-US" dirty="0"/>
              <a:t>The IRR is 18.5%</a:t>
            </a:r>
            <a:endParaRPr lang="en-US" sz="1800" b="0" i="0" u="none" strike="noStrike" dirty="0">
              <a:solidFill>
                <a:srgbClr val="000000"/>
              </a:solidFill>
              <a:effectLst/>
              <a:latin typeface="Aptos Narrow" panose="020B00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886B780-F7E8-13AC-5A66-E8D1901D4FE0}"/>
                  </a:ext>
                </a:extLst>
              </p:cNvPr>
              <p:cNvSpPr txBox="1"/>
              <p:nvPr/>
            </p:nvSpPr>
            <p:spPr>
              <a:xfrm>
                <a:off x="4553958" y="2328484"/>
                <a:ext cx="3840539" cy="5549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solidFill>
                            <a:srgbClr val="FF0000"/>
                          </a:solidFill>
                          <a:latin typeface="Cambria Math" panose="02040503050406030204" pitchFamily="18" charset="0"/>
                        </a:rPr>
                        <m:t>𝑁𝑃𝑉</m:t>
                      </m:r>
                      <m:r>
                        <a:rPr lang="en-US" sz="1600" b="0" i="1" dirty="0" smtClean="0">
                          <a:solidFill>
                            <a:srgbClr val="FF0000"/>
                          </a:solidFill>
                          <a:latin typeface="Cambria Math" panose="02040503050406030204" pitchFamily="18" charset="0"/>
                        </a:rPr>
                        <m:t>&lt;150−120=30⇒</m:t>
                      </m:r>
                      <m:r>
                        <a:rPr lang="en-US" sz="1600" b="0" i="1" dirty="0" smtClean="0">
                          <a:solidFill>
                            <a:srgbClr val="FF0000"/>
                          </a:solidFill>
                          <a:latin typeface="Cambria Math" panose="02040503050406030204" pitchFamily="18" charset="0"/>
                        </a:rPr>
                        <m:t>𝑃𝐼</m:t>
                      </m:r>
                      <m:r>
                        <a:rPr lang="en-US" sz="1600" b="0" i="1" dirty="0" smtClean="0">
                          <a:solidFill>
                            <a:srgbClr val="FF0000"/>
                          </a:solidFill>
                          <a:latin typeface="Cambria Math" panose="02040503050406030204" pitchFamily="18" charset="0"/>
                        </a:rPr>
                        <m:t>&lt;</m:t>
                      </m:r>
                      <m:f>
                        <m:fPr>
                          <m:ctrlPr>
                            <a:rPr lang="en-US" sz="1600" b="0" i="1" dirty="0" smtClean="0">
                              <a:solidFill>
                                <a:srgbClr val="FF0000"/>
                              </a:solidFill>
                              <a:latin typeface="Cambria Math" panose="02040503050406030204" pitchFamily="18" charset="0"/>
                            </a:rPr>
                          </m:ctrlPr>
                        </m:fPr>
                        <m:num>
                          <m:r>
                            <a:rPr lang="en-US" sz="1600" b="0" i="1" dirty="0" smtClean="0">
                              <a:solidFill>
                                <a:srgbClr val="FF0000"/>
                              </a:solidFill>
                              <a:latin typeface="Cambria Math" panose="02040503050406030204" pitchFamily="18" charset="0"/>
                            </a:rPr>
                            <m:t>30</m:t>
                          </m:r>
                        </m:num>
                        <m:den>
                          <m:r>
                            <a:rPr lang="en-US" sz="1600" b="0" i="1" dirty="0" smtClean="0">
                              <a:solidFill>
                                <a:srgbClr val="FF0000"/>
                              </a:solidFill>
                              <a:latin typeface="Cambria Math" panose="02040503050406030204" pitchFamily="18" charset="0"/>
                            </a:rPr>
                            <m:t>120</m:t>
                          </m:r>
                        </m:den>
                      </m:f>
                      <m:r>
                        <a:rPr lang="en-US" sz="1600" b="0" i="1" dirty="0" smtClean="0">
                          <a:solidFill>
                            <a:srgbClr val="FF0000"/>
                          </a:solidFill>
                          <a:latin typeface="Cambria Math" panose="02040503050406030204" pitchFamily="18" charset="0"/>
                        </a:rPr>
                        <m:t>=</m:t>
                      </m:r>
                      <m:f>
                        <m:fPr>
                          <m:ctrlPr>
                            <a:rPr lang="en-US" sz="1600" b="0" i="1" dirty="0" smtClean="0">
                              <a:solidFill>
                                <a:srgbClr val="FF0000"/>
                              </a:solidFill>
                              <a:latin typeface="Cambria Math" panose="02040503050406030204" pitchFamily="18" charset="0"/>
                            </a:rPr>
                          </m:ctrlPr>
                        </m:fPr>
                        <m:num>
                          <m:r>
                            <a:rPr lang="en-US" sz="1600" b="0" i="1" dirty="0" smtClean="0">
                              <a:solidFill>
                                <a:srgbClr val="FF0000"/>
                              </a:solidFill>
                              <a:latin typeface="Cambria Math" panose="02040503050406030204" pitchFamily="18" charset="0"/>
                            </a:rPr>
                            <m:t>1</m:t>
                          </m:r>
                        </m:num>
                        <m:den>
                          <m:r>
                            <a:rPr lang="en-US" sz="1600" b="0" i="1" dirty="0" smtClean="0">
                              <a:solidFill>
                                <a:srgbClr val="FF0000"/>
                              </a:solidFill>
                              <a:latin typeface="Cambria Math" panose="02040503050406030204" pitchFamily="18" charset="0"/>
                            </a:rPr>
                            <m:t>4</m:t>
                          </m:r>
                        </m:den>
                      </m:f>
                    </m:oMath>
                  </m:oMathPara>
                </a14:m>
                <a:endParaRPr lang="en-US" sz="1600" dirty="0">
                  <a:solidFill>
                    <a:srgbClr val="FF0000"/>
                  </a:solidFill>
                </a:endParaRPr>
              </a:p>
            </p:txBody>
          </p:sp>
        </mc:Choice>
        <mc:Fallback xmlns="">
          <p:sp>
            <p:nvSpPr>
              <p:cNvPr id="6" name="TextBox 5">
                <a:extLst>
                  <a:ext uri="{FF2B5EF4-FFF2-40B4-BE49-F238E27FC236}">
                    <a16:creationId xmlns:a16="http://schemas.microsoft.com/office/drawing/2014/main" id="{7886B780-F7E8-13AC-5A66-E8D1901D4FE0}"/>
                  </a:ext>
                </a:extLst>
              </p:cNvPr>
              <p:cNvSpPr txBox="1">
                <a:spLocks noRot="1" noChangeAspect="1" noMove="1" noResize="1" noEditPoints="1" noAdjustHandles="1" noChangeArrowheads="1" noChangeShapeType="1" noTextEdit="1"/>
              </p:cNvSpPr>
              <p:nvPr/>
            </p:nvSpPr>
            <p:spPr>
              <a:xfrm>
                <a:off x="4553958" y="2328484"/>
                <a:ext cx="3840539" cy="554960"/>
              </a:xfrm>
              <a:prstGeom prst="rect">
                <a:avLst/>
              </a:prstGeom>
              <a:blipFill>
                <a:blip r:embed="rId2"/>
                <a:stretch>
                  <a:fillRect/>
                </a:stretch>
              </a:blipFill>
            </p:spPr>
            <p:txBody>
              <a:bodyPr/>
              <a:lstStyle/>
              <a:p>
                <a:r>
                  <a:rPr lang="en-US">
                    <a:noFill/>
                  </a:rPr>
                  <a:t> </a:t>
                </a:r>
              </a:p>
            </p:txBody>
          </p:sp>
        </mc:Fallback>
      </mc:AlternateContent>
      <p:sp>
        <p:nvSpPr>
          <p:cNvPr id="7" name="Multiplication Sign 6">
            <a:extLst>
              <a:ext uri="{FF2B5EF4-FFF2-40B4-BE49-F238E27FC236}">
                <a16:creationId xmlns:a16="http://schemas.microsoft.com/office/drawing/2014/main" id="{DB3586E4-BAF8-0D4A-091E-83592A06950E}"/>
              </a:ext>
            </a:extLst>
          </p:cNvPr>
          <p:cNvSpPr/>
          <p:nvPr/>
        </p:nvSpPr>
        <p:spPr bwMode="auto">
          <a:xfrm>
            <a:off x="4057649" y="2462936"/>
            <a:ext cx="279873" cy="338554"/>
          </a:xfrm>
          <a:prstGeom prst="mathMultiply">
            <a:avLst/>
          </a:prstGeom>
          <a:solidFill>
            <a:srgbClr val="E0002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15" name="Multiplication Sign 14">
            <a:extLst>
              <a:ext uri="{FF2B5EF4-FFF2-40B4-BE49-F238E27FC236}">
                <a16:creationId xmlns:a16="http://schemas.microsoft.com/office/drawing/2014/main" id="{DBA29EFD-16A6-CF91-D0D0-9E8B2CCCC435}"/>
              </a:ext>
            </a:extLst>
          </p:cNvPr>
          <p:cNvSpPr/>
          <p:nvPr/>
        </p:nvSpPr>
        <p:spPr bwMode="auto">
          <a:xfrm>
            <a:off x="4057649" y="3580340"/>
            <a:ext cx="279873" cy="338554"/>
          </a:xfrm>
          <a:prstGeom prst="mathMultiply">
            <a:avLst/>
          </a:prstGeom>
          <a:solidFill>
            <a:srgbClr val="E0002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740AFA5-D3FB-EC21-DBAC-0F73934F3BA0}"/>
                  </a:ext>
                </a:extLst>
              </p:cNvPr>
              <p:cNvSpPr txBox="1"/>
              <p:nvPr/>
            </p:nvSpPr>
            <p:spPr>
              <a:xfrm>
                <a:off x="1123950" y="4823839"/>
                <a:ext cx="3304687"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0=−120+</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1+</m:t>
                          </m:r>
                          <m:r>
                            <a:rPr lang="en-US" b="0" i="1" smtClean="0">
                              <a:latin typeface="Cambria Math" panose="02040503050406030204" pitchFamily="18" charset="0"/>
                            </a:rPr>
                            <m:t>𝐼𝑅𝑅</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50</m:t>
                          </m:r>
                        </m:num>
                        <m:den>
                          <m:r>
                            <a:rPr lang="en-US" b="0" i="1" smtClean="0">
                              <a:latin typeface="Cambria Math" panose="02040503050406030204" pitchFamily="18" charset="0"/>
                            </a:rPr>
                            <m:t>1+</m:t>
                          </m:r>
                          <m:r>
                            <a:rPr lang="en-US" b="0" i="1" smtClean="0">
                              <a:latin typeface="Cambria Math" panose="02040503050406030204" pitchFamily="18" charset="0"/>
                            </a:rPr>
                            <m:t>𝐼𝑅</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den>
                      </m:f>
                    </m:oMath>
                  </m:oMathPara>
                </a14:m>
                <a:endParaRPr lang="en-US" dirty="0"/>
              </a:p>
            </p:txBody>
          </p:sp>
        </mc:Choice>
        <mc:Fallback xmlns="">
          <p:sp>
            <p:nvSpPr>
              <p:cNvPr id="4" name="TextBox 3">
                <a:extLst>
                  <a:ext uri="{FF2B5EF4-FFF2-40B4-BE49-F238E27FC236}">
                    <a16:creationId xmlns:a16="http://schemas.microsoft.com/office/drawing/2014/main" id="{C740AFA5-D3FB-EC21-DBAC-0F73934F3BA0}"/>
                  </a:ext>
                </a:extLst>
              </p:cNvPr>
              <p:cNvSpPr txBox="1">
                <a:spLocks noRot="1" noChangeAspect="1" noMove="1" noResize="1" noEditPoints="1" noAdjustHandles="1" noChangeArrowheads="1" noChangeShapeType="1" noTextEdit="1"/>
              </p:cNvSpPr>
              <p:nvPr/>
            </p:nvSpPr>
            <p:spPr>
              <a:xfrm>
                <a:off x="1123950" y="4823839"/>
                <a:ext cx="3304687" cy="5305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0E81BD-0C22-5FE4-BBF6-1CACD3E40210}"/>
                  </a:ext>
                </a:extLst>
              </p:cNvPr>
              <p:cNvSpPr txBox="1"/>
              <p:nvPr/>
            </p:nvSpPr>
            <p:spPr>
              <a:xfrm>
                <a:off x="1209675" y="5695017"/>
                <a:ext cx="128971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𝐼𝑅𝑅</m:t>
                          </m:r>
                        </m:den>
                      </m:f>
                    </m:oMath>
                  </m:oMathPara>
                </a14:m>
                <a:endParaRPr lang="en-US" dirty="0"/>
              </a:p>
            </p:txBody>
          </p:sp>
        </mc:Choice>
        <mc:Fallback xmlns="">
          <p:sp>
            <p:nvSpPr>
              <p:cNvPr id="5" name="TextBox 4">
                <a:extLst>
                  <a:ext uri="{FF2B5EF4-FFF2-40B4-BE49-F238E27FC236}">
                    <a16:creationId xmlns:a16="http://schemas.microsoft.com/office/drawing/2014/main" id="{4A0E81BD-0C22-5FE4-BBF6-1CACD3E40210}"/>
                  </a:ext>
                </a:extLst>
              </p:cNvPr>
              <p:cNvSpPr txBox="1">
                <a:spLocks noRot="1" noChangeAspect="1" noMove="1" noResize="1" noEditPoints="1" noAdjustHandles="1" noChangeArrowheads="1" noChangeShapeType="1" noTextEdit="1"/>
              </p:cNvSpPr>
              <p:nvPr/>
            </p:nvSpPr>
            <p:spPr>
              <a:xfrm>
                <a:off x="1209675" y="5695017"/>
                <a:ext cx="1289712" cy="5250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BF4D252-26F8-A1E2-CBB6-D96041A09110}"/>
                  </a:ext>
                </a:extLst>
              </p:cNvPr>
              <p:cNvSpPr txBox="1"/>
              <p:nvPr/>
            </p:nvSpPr>
            <p:spPr>
              <a:xfrm>
                <a:off x="5145341" y="4950636"/>
                <a:ext cx="26180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0=−120+100</m:t>
                      </m:r>
                      <m:r>
                        <a:rPr lang="en-US" b="0" i="1" smtClean="0">
                          <a:latin typeface="Cambria Math" panose="02040503050406030204" pitchFamily="18" charset="0"/>
                        </a:rPr>
                        <m:t>𝑥</m:t>
                      </m:r>
                      <m:r>
                        <a:rPr lang="en-US" b="0" i="1" smtClean="0">
                          <a:latin typeface="Cambria Math" panose="02040503050406030204" pitchFamily="18" charset="0"/>
                        </a:rPr>
                        <m:t>+50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xmlns="">
          <p:sp>
            <p:nvSpPr>
              <p:cNvPr id="9" name="TextBox 8">
                <a:extLst>
                  <a:ext uri="{FF2B5EF4-FFF2-40B4-BE49-F238E27FC236}">
                    <a16:creationId xmlns:a16="http://schemas.microsoft.com/office/drawing/2014/main" id="{8BF4D252-26F8-A1E2-CBB6-D96041A09110}"/>
                  </a:ext>
                </a:extLst>
              </p:cNvPr>
              <p:cNvSpPr txBox="1">
                <a:spLocks noRot="1" noChangeAspect="1" noMove="1" noResize="1" noEditPoints="1" noAdjustHandles="1" noChangeArrowheads="1" noChangeShapeType="1" noTextEdit="1"/>
              </p:cNvSpPr>
              <p:nvPr/>
            </p:nvSpPr>
            <p:spPr>
              <a:xfrm>
                <a:off x="5145341" y="4950636"/>
                <a:ext cx="2618024" cy="276999"/>
              </a:xfrm>
              <a:prstGeom prst="rect">
                <a:avLst/>
              </a:prstGeom>
              <a:blipFill>
                <a:blip r:embed="rId5"/>
                <a:stretch>
                  <a:fillRect l="-1395" t="-2174" r="-233"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227DF0F-7F4E-57DB-0BFD-EEA3FA600C83}"/>
                  </a:ext>
                </a:extLst>
              </p:cNvPr>
              <p:cNvSpPr txBox="1"/>
              <p:nvPr/>
            </p:nvSpPr>
            <p:spPr>
              <a:xfrm>
                <a:off x="8307641" y="4950636"/>
                <a:ext cx="2024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0=−2.4+2</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xmlns="">
          <p:sp>
            <p:nvSpPr>
              <p:cNvPr id="11" name="TextBox 10">
                <a:extLst>
                  <a:ext uri="{FF2B5EF4-FFF2-40B4-BE49-F238E27FC236}">
                    <a16:creationId xmlns:a16="http://schemas.microsoft.com/office/drawing/2014/main" id="{E227DF0F-7F4E-57DB-0BFD-EEA3FA600C83}"/>
                  </a:ext>
                </a:extLst>
              </p:cNvPr>
              <p:cNvSpPr txBox="1">
                <a:spLocks noRot="1" noChangeAspect="1" noMove="1" noResize="1" noEditPoints="1" noAdjustHandles="1" noChangeArrowheads="1" noChangeShapeType="1" noTextEdit="1"/>
              </p:cNvSpPr>
              <p:nvPr/>
            </p:nvSpPr>
            <p:spPr>
              <a:xfrm>
                <a:off x="8307641" y="4950636"/>
                <a:ext cx="2024913" cy="276999"/>
              </a:xfrm>
              <a:prstGeom prst="rect">
                <a:avLst/>
              </a:prstGeom>
              <a:blipFill>
                <a:blip r:embed="rId6"/>
                <a:stretch>
                  <a:fillRect l="-2108" t="-2174" r="-30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AF3C3EE-4CE5-4663-5CFC-B8FA296DD779}"/>
                  </a:ext>
                </a:extLst>
              </p:cNvPr>
              <p:cNvSpPr txBox="1"/>
              <p:nvPr/>
            </p:nvSpPr>
            <p:spPr>
              <a:xfrm>
                <a:off x="5165215" y="5624759"/>
                <a:ext cx="4709815" cy="855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4+9.6</m:t>
                              </m:r>
                            </m:e>
                          </m:rad>
                        </m:num>
                        <m:den>
                          <m:r>
                            <a:rPr lang="en-US" b="0" i="1" smtClean="0">
                              <a:latin typeface="Cambria Math" panose="02040503050406030204" pitchFamily="18" charset="0"/>
                            </a:rPr>
                            <m:t>2</m:t>
                          </m:r>
                        </m:den>
                      </m:f>
                      <m:r>
                        <a:rPr lang="en-US" b="0" i="1" smtClean="0">
                          <a:latin typeface="Cambria Math" panose="02040503050406030204" pitchFamily="18" charset="0"/>
                        </a:rPr>
                        <m:t>=0.8439⇒</m:t>
                      </m:r>
                      <m:r>
                        <a:rPr lang="en-US" b="0" i="1" smtClean="0">
                          <a:latin typeface="Cambria Math" panose="02040503050406030204" pitchFamily="18" charset="0"/>
                        </a:rPr>
                        <m:t>𝐼𝑅𝑅</m:t>
                      </m:r>
                      <m:r>
                        <a:rPr lang="en-US" b="0" i="1" smtClean="0">
                          <a:latin typeface="Cambria Math" panose="02040503050406030204" pitchFamily="18" charset="0"/>
                        </a:rPr>
                        <m:t>=18.50%</m:t>
                      </m:r>
                    </m:oMath>
                  </m:oMathPara>
                </a14:m>
                <a:endParaRPr lang="en-US" b="0" dirty="0"/>
              </a:p>
              <a:p>
                <a:endParaRPr lang="en-US" dirty="0"/>
              </a:p>
            </p:txBody>
          </p:sp>
        </mc:Choice>
        <mc:Fallback xmlns="">
          <p:sp>
            <p:nvSpPr>
              <p:cNvPr id="12" name="TextBox 11">
                <a:extLst>
                  <a:ext uri="{FF2B5EF4-FFF2-40B4-BE49-F238E27FC236}">
                    <a16:creationId xmlns:a16="http://schemas.microsoft.com/office/drawing/2014/main" id="{9AF3C3EE-4CE5-4663-5CFC-B8FA296DD779}"/>
                  </a:ext>
                </a:extLst>
              </p:cNvPr>
              <p:cNvSpPr txBox="1">
                <a:spLocks noRot="1" noChangeAspect="1" noMove="1" noResize="1" noEditPoints="1" noAdjustHandles="1" noChangeArrowheads="1" noChangeShapeType="1" noTextEdit="1"/>
              </p:cNvSpPr>
              <p:nvPr/>
            </p:nvSpPr>
            <p:spPr>
              <a:xfrm>
                <a:off x="5165215" y="5624759"/>
                <a:ext cx="4709815" cy="85561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58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5" grpId="0" animBg="1"/>
      <p:bldP spid="4" grpId="0"/>
      <p:bldP spid="5"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E13C-A595-304F-937F-2BCDC96B2A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0FFFA4-1CA4-4DEE-E263-880D1C89F287}"/>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5B180D89-B1E4-DE96-AE1D-BAC64E6AA643}"/>
              </a:ext>
            </a:extLst>
          </p:cNvPr>
          <p:cNvSpPr>
            <a:spLocks noGrp="1"/>
          </p:cNvSpPr>
          <p:nvPr>
            <p:ph type="body" sz="quarter" idx="16"/>
          </p:nvPr>
        </p:nvSpPr>
        <p:spPr/>
        <p:txBody>
          <a:bodyPr/>
          <a:lstStyle/>
          <a:p>
            <a:r>
              <a:rPr lang="en-US" dirty="0"/>
              <a:t>Multiple Choice 4</a:t>
            </a:r>
          </a:p>
        </p:txBody>
      </p:sp>
      <p:sp>
        <p:nvSpPr>
          <p:cNvPr id="16" name="TextBox 15">
            <a:extLst>
              <a:ext uri="{FF2B5EF4-FFF2-40B4-BE49-F238E27FC236}">
                <a16:creationId xmlns:a16="http://schemas.microsoft.com/office/drawing/2014/main" id="{39584AA1-1DDB-E04B-AA8F-DC0204A647C2}"/>
              </a:ext>
            </a:extLst>
          </p:cNvPr>
          <p:cNvSpPr txBox="1"/>
          <p:nvPr/>
        </p:nvSpPr>
        <p:spPr>
          <a:xfrm>
            <a:off x="561974" y="1503567"/>
            <a:ext cx="11049001" cy="646331"/>
          </a:xfrm>
          <a:prstGeom prst="rect">
            <a:avLst/>
          </a:prstGeom>
          <a:noFill/>
        </p:spPr>
        <p:txBody>
          <a:bodyPr wrap="square">
            <a:spAutoFit/>
          </a:bodyPr>
          <a:lstStyle/>
          <a:p>
            <a:pPr fontAlgn="t"/>
            <a:r>
              <a:rPr lang="en-US" dirty="0"/>
              <a:t>Your firm currently has 1M shares. You need 5M funds to invest into a new project. Which of the following offers maximizes your value as shareholder?</a:t>
            </a:r>
            <a:endParaRPr lang="en-US" sz="1800" b="0" i="0" u="none" strike="noStrike" dirty="0">
              <a:solidFill>
                <a:srgbClr val="000000"/>
              </a:solidFill>
              <a:effectLst/>
              <a:latin typeface="Aptos Narrow" panose="020B0004020202020204" pitchFamily="34" charset="0"/>
            </a:endParaRPr>
          </a:p>
        </p:txBody>
      </p:sp>
      <p:sp>
        <p:nvSpPr>
          <p:cNvPr id="18" name="TextBox 17">
            <a:extLst>
              <a:ext uri="{FF2B5EF4-FFF2-40B4-BE49-F238E27FC236}">
                <a16:creationId xmlns:a16="http://schemas.microsoft.com/office/drawing/2014/main" id="{1589C3EA-30D1-9E3C-EB05-805351393DA3}"/>
              </a:ext>
            </a:extLst>
          </p:cNvPr>
          <p:cNvSpPr txBox="1"/>
          <p:nvPr/>
        </p:nvSpPr>
        <p:spPr>
          <a:xfrm>
            <a:off x="561974" y="2451930"/>
            <a:ext cx="6096000" cy="2031325"/>
          </a:xfrm>
          <a:prstGeom prst="rect">
            <a:avLst/>
          </a:prstGeom>
          <a:noFill/>
        </p:spPr>
        <p:txBody>
          <a:bodyPr wrap="square">
            <a:spAutoFit/>
          </a:bodyPr>
          <a:lstStyle/>
          <a:p>
            <a:pPr fontAlgn="t"/>
            <a:r>
              <a:rPr lang="en-US" sz="1800" u="none" strike="noStrike" dirty="0">
                <a:effectLst/>
              </a:rPr>
              <a:t>a) </a:t>
            </a:r>
            <a:r>
              <a:rPr lang="en-US" dirty="0"/>
              <a:t>5M in exchange of 10M new shares</a:t>
            </a:r>
            <a:br>
              <a:rPr lang="en-US" sz="1800" u="none" strike="noStrike" dirty="0">
                <a:effectLst/>
              </a:rPr>
            </a:br>
            <a:br>
              <a:rPr lang="en-US" sz="1800" u="none" strike="noStrike" dirty="0">
                <a:effectLst/>
              </a:rPr>
            </a:br>
            <a:r>
              <a:rPr lang="en-US" sz="1800" u="none" strike="noStrike" dirty="0">
                <a:effectLst/>
              </a:rPr>
              <a:t>b) </a:t>
            </a:r>
            <a:r>
              <a:rPr lang="en-US" dirty="0"/>
              <a:t>20M shares at 25 cents per share</a:t>
            </a:r>
          </a:p>
          <a:p>
            <a:pPr fontAlgn="t"/>
            <a:endParaRPr lang="en-US" sz="1800" b="0" i="0" u="none" strike="noStrike" dirty="0">
              <a:solidFill>
                <a:srgbClr val="000000"/>
              </a:solidFill>
              <a:effectLst/>
              <a:latin typeface="Aptos Narrow" panose="020B0004020202020204" pitchFamily="34" charset="0"/>
            </a:endParaRPr>
          </a:p>
          <a:p>
            <a:pPr fontAlgn="t"/>
            <a:r>
              <a:rPr lang="en-US" dirty="0">
                <a:solidFill>
                  <a:srgbClr val="000000"/>
                </a:solidFill>
                <a:latin typeface="Aptos Narrow" panose="020B0004020202020204" pitchFamily="34" charset="0"/>
              </a:rPr>
              <a:t>c) </a:t>
            </a:r>
            <a:r>
              <a:rPr lang="en-US" dirty="0"/>
              <a:t>5M in exchange of 90% of the firm</a:t>
            </a:r>
            <a:br>
              <a:rPr lang="en-US" sz="1800" u="none" strike="noStrike" dirty="0">
                <a:effectLst/>
              </a:rPr>
            </a:br>
            <a:br>
              <a:rPr lang="en-US" sz="1800" u="none" strike="noStrike" dirty="0">
                <a:effectLst/>
              </a:rPr>
            </a:br>
            <a:r>
              <a:rPr lang="en-US" sz="1800" u="none" strike="noStrike" dirty="0">
                <a:effectLst/>
              </a:rPr>
              <a:t>d) </a:t>
            </a:r>
            <a:r>
              <a:rPr lang="en-US" dirty="0"/>
              <a:t>I will be indifferent between the alternatives</a:t>
            </a:r>
            <a:endParaRPr lang="en-US" sz="1800" b="0" i="0" u="none" strike="noStrike" dirty="0">
              <a:solidFill>
                <a:srgbClr val="000000"/>
              </a:solidFill>
              <a:effectLst/>
              <a:latin typeface="Aptos Narrow" panose="020B0004020202020204" pitchFamily="34" charset="0"/>
            </a:endParaRPr>
          </a:p>
        </p:txBody>
      </p:sp>
      <p:sp>
        <p:nvSpPr>
          <p:cNvPr id="8" name="TextBox 7">
            <a:extLst>
              <a:ext uri="{FF2B5EF4-FFF2-40B4-BE49-F238E27FC236}">
                <a16:creationId xmlns:a16="http://schemas.microsoft.com/office/drawing/2014/main" id="{3F60BDB3-990F-285E-1828-F4CBC452FF78}"/>
              </a:ext>
            </a:extLst>
          </p:cNvPr>
          <p:cNvSpPr txBox="1"/>
          <p:nvPr/>
        </p:nvSpPr>
        <p:spPr>
          <a:xfrm>
            <a:off x="2200275" y="4830769"/>
            <a:ext cx="8413522" cy="369332"/>
          </a:xfrm>
          <a:prstGeom prst="rect">
            <a:avLst/>
          </a:prstGeom>
          <a:noFill/>
        </p:spPr>
        <p:txBody>
          <a:bodyPr wrap="none" rtlCol="0">
            <a:spAutoFit/>
          </a:bodyPr>
          <a:lstStyle/>
          <a:p>
            <a:r>
              <a:rPr lang="en-US" i="1" dirty="0"/>
              <a:t>All the alternatives provide 5M, let’s check which one reduces our equity the least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CBBB7F9-8182-6D05-F076-7ACBE9F11943}"/>
                  </a:ext>
                </a:extLst>
              </p:cNvPr>
              <p:cNvSpPr txBox="1"/>
              <p:nvPr/>
            </p:nvSpPr>
            <p:spPr>
              <a:xfrm>
                <a:off x="5048250" y="2238110"/>
                <a:ext cx="84414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m:t>
                          </m:r>
                        </m:den>
                      </m:f>
                    </m:oMath>
                  </m:oMathPara>
                </a14:m>
                <a:endParaRPr lang="en-US" dirty="0"/>
              </a:p>
            </p:txBody>
          </p:sp>
        </mc:Choice>
        <mc:Fallback xmlns="">
          <p:sp>
            <p:nvSpPr>
              <p:cNvPr id="10" name="TextBox 9">
                <a:extLst>
                  <a:ext uri="{FF2B5EF4-FFF2-40B4-BE49-F238E27FC236}">
                    <a16:creationId xmlns:a16="http://schemas.microsoft.com/office/drawing/2014/main" id="{5CBBB7F9-8182-6D05-F076-7ACBE9F11943}"/>
                  </a:ext>
                </a:extLst>
              </p:cNvPr>
              <p:cNvSpPr txBox="1">
                <a:spLocks noRot="1" noChangeAspect="1" noMove="1" noResize="1" noEditPoints="1" noAdjustHandles="1" noChangeArrowheads="1" noChangeShapeType="1" noTextEdit="1"/>
              </p:cNvSpPr>
              <p:nvPr/>
            </p:nvSpPr>
            <p:spPr>
              <a:xfrm>
                <a:off x="5048250" y="2238110"/>
                <a:ext cx="844141" cy="51860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74AB7A4-E23F-91B0-4204-8BF2108BE84D}"/>
                  </a:ext>
                </a:extLst>
              </p:cNvPr>
              <p:cNvSpPr txBox="1"/>
              <p:nvPr/>
            </p:nvSpPr>
            <p:spPr>
              <a:xfrm>
                <a:off x="5048250" y="2842078"/>
                <a:ext cx="844142"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21</m:t>
                          </m:r>
                        </m:den>
                      </m:f>
                    </m:oMath>
                  </m:oMathPara>
                </a14:m>
                <a:endParaRPr lang="en-US" dirty="0"/>
              </a:p>
            </p:txBody>
          </p:sp>
        </mc:Choice>
        <mc:Fallback xmlns="">
          <p:sp>
            <p:nvSpPr>
              <p:cNvPr id="13" name="TextBox 12">
                <a:extLst>
                  <a:ext uri="{FF2B5EF4-FFF2-40B4-BE49-F238E27FC236}">
                    <a16:creationId xmlns:a16="http://schemas.microsoft.com/office/drawing/2014/main" id="{474AB7A4-E23F-91B0-4204-8BF2108BE84D}"/>
                  </a:ext>
                </a:extLst>
              </p:cNvPr>
              <p:cNvSpPr txBox="1">
                <a:spLocks noRot="1" noChangeAspect="1" noMove="1" noResize="1" noEditPoints="1" noAdjustHandles="1" noChangeArrowheads="1" noChangeShapeType="1" noTextEdit="1"/>
              </p:cNvSpPr>
              <p:nvPr/>
            </p:nvSpPr>
            <p:spPr>
              <a:xfrm>
                <a:off x="5048250" y="2842078"/>
                <a:ext cx="844142" cy="5186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8C36A3-6396-E373-F493-A6B1FAD189F7}"/>
                  </a:ext>
                </a:extLst>
              </p:cNvPr>
              <p:cNvSpPr txBox="1"/>
              <p:nvPr/>
            </p:nvSpPr>
            <p:spPr>
              <a:xfrm>
                <a:off x="5048250" y="3448894"/>
                <a:ext cx="84414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oMath>
                  </m:oMathPara>
                </a14:m>
                <a:endParaRPr lang="en-US" dirty="0"/>
              </a:p>
            </p:txBody>
          </p:sp>
        </mc:Choice>
        <mc:Fallback xmlns="">
          <p:sp>
            <p:nvSpPr>
              <p:cNvPr id="14" name="TextBox 13">
                <a:extLst>
                  <a:ext uri="{FF2B5EF4-FFF2-40B4-BE49-F238E27FC236}">
                    <a16:creationId xmlns:a16="http://schemas.microsoft.com/office/drawing/2014/main" id="{5D8C36A3-6396-E373-F493-A6B1FAD189F7}"/>
                  </a:ext>
                </a:extLst>
              </p:cNvPr>
              <p:cNvSpPr txBox="1">
                <a:spLocks noRot="1" noChangeAspect="1" noMove="1" noResize="1" noEditPoints="1" noAdjustHandles="1" noChangeArrowheads="1" noChangeShapeType="1" noTextEdit="1"/>
              </p:cNvSpPr>
              <p:nvPr/>
            </p:nvSpPr>
            <p:spPr>
              <a:xfrm>
                <a:off x="5048250" y="3448894"/>
                <a:ext cx="844142" cy="52039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03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9C9F-DA1B-734E-A157-AE2D28F3DBA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7FFECD1-C5A8-26D0-59AA-D9D050DA353C}"/>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23BCA84B-39AB-FFD8-0784-351D6D04DFCE}"/>
              </a:ext>
            </a:extLst>
          </p:cNvPr>
          <p:cNvSpPr>
            <a:spLocks noGrp="1"/>
          </p:cNvSpPr>
          <p:nvPr>
            <p:ph type="body" sz="quarter" idx="16"/>
          </p:nvPr>
        </p:nvSpPr>
        <p:spPr/>
        <p:txBody>
          <a:bodyPr/>
          <a:lstStyle/>
          <a:p>
            <a:r>
              <a:rPr lang="en-US" dirty="0"/>
              <a:t>Multiple Choice 5</a:t>
            </a:r>
          </a:p>
        </p:txBody>
      </p:sp>
      <p:sp>
        <p:nvSpPr>
          <p:cNvPr id="16" name="TextBox 15">
            <a:extLst>
              <a:ext uri="{FF2B5EF4-FFF2-40B4-BE49-F238E27FC236}">
                <a16:creationId xmlns:a16="http://schemas.microsoft.com/office/drawing/2014/main" id="{2158D249-5680-F10F-D09E-D442C2D184FD}"/>
              </a:ext>
            </a:extLst>
          </p:cNvPr>
          <p:cNvSpPr txBox="1"/>
          <p:nvPr/>
        </p:nvSpPr>
        <p:spPr>
          <a:xfrm>
            <a:off x="561974" y="1503567"/>
            <a:ext cx="11049001" cy="369332"/>
          </a:xfrm>
          <a:prstGeom prst="rect">
            <a:avLst/>
          </a:prstGeom>
          <a:noFill/>
        </p:spPr>
        <p:txBody>
          <a:bodyPr wrap="square">
            <a:spAutoFit/>
          </a:bodyPr>
          <a:lstStyle/>
          <a:p>
            <a:pPr fontAlgn="t"/>
            <a:r>
              <a:rPr lang="en-US" dirty="0"/>
              <a:t>A stock dividend differs from a cash dividend in that it</a:t>
            </a:r>
            <a:endParaRPr lang="en-US" sz="1800" b="0" i="0" u="none" strike="noStrike" dirty="0">
              <a:solidFill>
                <a:srgbClr val="000000"/>
              </a:solidFill>
              <a:effectLst/>
              <a:latin typeface="Aptos Narrow" panose="020B0004020202020204" pitchFamily="34" charset="0"/>
            </a:endParaRPr>
          </a:p>
        </p:txBody>
      </p:sp>
      <p:sp>
        <p:nvSpPr>
          <p:cNvPr id="18" name="TextBox 17">
            <a:extLst>
              <a:ext uri="{FF2B5EF4-FFF2-40B4-BE49-F238E27FC236}">
                <a16:creationId xmlns:a16="http://schemas.microsoft.com/office/drawing/2014/main" id="{EAB17919-C043-61AD-CF72-D5FFB59A5143}"/>
              </a:ext>
            </a:extLst>
          </p:cNvPr>
          <p:cNvSpPr txBox="1"/>
          <p:nvPr/>
        </p:nvSpPr>
        <p:spPr>
          <a:xfrm>
            <a:off x="561974" y="2451930"/>
            <a:ext cx="6096000" cy="2308324"/>
          </a:xfrm>
          <a:prstGeom prst="rect">
            <a:avLst/>
          </a:prstGeom>
          <a:noFill/>
        </p:spPr>
        <p:txBody>
          <a:bodyPr wrap="square">
            <a:spAutoFit/>
          </a:bodyPr>
          <a:lstStyle/>
          <a:p>
            <a:pPr fontAlgn="t"/>
            <a:r>
              <a:rPr lang="en-US" sz="1800" u="none" strike="noStrike" dirty="0">
                <a:effectLst/>
              </a:rPr>
              <a:t>a) </a:t>
            </a:r>
            <a:r>
              <a:rPr lang="en-US" dirty="0"/>
              <a:t>Reduces the firm’s cash reserves</a:t>
            </a:r>
            <a:br>
              <a:rPr lang="en-US" sz="1800" u="none" strike="noStrike" dirty="0">
                <a:effectLst/>
              </a:rPr>
            </a:br>
            <a:br>
              <a:rPr lang="en-US" sz="1800" u="none" strike="noStrike" dirty="0">
                <a:effectLst/>
              </a:rPr>
            </a:br>
            <a:r>
              <a:rPr lang="en-US" sz="1800" u="none" strike="noStrike" dirty="0">
                <a:effectLst/>
              </a:rPr>
              <a:t>b) </a:t>
            </a:r>
            <a:r>
              <a:rPr lang="en-US" dirty="0"/>
              <a:t>Increases the number of shares outstanding without changing equity value</a:t>
            </a:r>
          </a:p>
          <a:p>
            <a:pPr fontAlgn="t"/>
            <a:endParaRPr lang="en-US" sz="1800" b="0" i="0" u="none" strike="noStrike" dirty="0">
              <a:solidFill>
                <a:srgbClr val="000000"/>
              </a:solidFill>
              <a:effectLst/>
              <a:latin typeface="Aptos Narrow" panose="020B0004020202020204" pitchFamily="34" charset="0"/>
            </a:endParaRPr>
          </a:p>
          <a:p>
            <a:pPr fontAlgn="t"/>
            <a:r>
              <a:rPr lang="en-US" dirty="0">
                <a:solidFill>
                  <a:srgbClr val="000000"/>
                </a:solidFill>
                <a:latin typeface="Aptos Narrow" panose="020B0004020202020204" pitchFamily="34" charset="0"/>
              </a:rPr>
              <a:t>c) </a:t>
            </a:r>
            <a:r>
              <a:rPr lang="en-US" dirty="0"/>
              <a:t>Is always preferred by shareholders for tax reasons</a:t>
            </a:r>
            <a:br>
              <a:rPr lang="en-US" sz="1800" u="none" strike="noStrike" dirty="0">
                <a:effectLst/>
              </a:rPr>
            </a:br>
            <a:br>
              <a:rPr lang="en-US" sz="1800" u="none" strike="noStrike" dirty="0">
                <a:effectLst/>
              </a:rPr>
            </a:br>
            <a:r>
              <a:rPr lang="en-US" sz="1800" u="none" strike="noStrike" dirty="0">
                <a:effectLst/>
              </a:rPr>
              <a:t>d) </a:t>
            </a:r>
            <a:r>
              <a:rPr lang="en-US" dirty="0"/>
              <a:t>Guarantees an increase in the stock price</a:t>
            </a:r>
            <a:endParaRPr lang="en-US" sz="1800" b="0" i="0" u="none" strike="noStrike" dirty="0">
              <a:solidFill>
                <a:srgbClr val="000000"/>
              </a:solidFill>
              <a:effectLst/>
              <a:latin typeface="Aptos Narrow" panose="020B0004020202020204" pitchFamily="34" charset="0"/>
            </a:endParaRPr>
          </a:p>
        </p:txBody>
      </p:sp>
      <p:sp>
        <p:nvSpPr>
          <p:cNvPr id="7" name="Multiplication Sign 6">
            <a:extLst>
              <a:ext uri="{FF2B5EF4-FFF2-40B4-BE49-F238E27FC236}">
                <a16:creationId xmlns:a16="http://schemas.microsoft.com/office/drawing/2014/main" id="{D429FA6C-9117-53F3-8BD0-39BE37CBA2AD}"/>
              </a:ext>
            </a:extLst>
          </p:cNvPr>
          <p:cNvSpPr/>
          <p:nvPr/>
        </p:nvSpPr>
        <p:spPr bwMode="auto">
          <a:xfrm>
            <a:off x="5200375" y="2433940"/>
            <a:ext cx="279873" cy="338554"/>
          </a:xfrm>
          <a:prstGeom prst="mathMultiply">
            <a:avLst/>
          </a:prstGeom>
          <a:solidFill>
            <a:srgbClr val="E0002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5" name="Multiplication Sign 4">
            <a:extLst>
              <a:ext uri="{FF2B5EF4-FFF2-40B4-BE49-F238E27FC236}">
                <a16:creationId xmlns:a16="http://schemas.microsoft.com/office/drawing/2014/main" id="{AD458CF7-EE11-08C5-C9A4-D4546E4FAE0D}"/>
              </a:ext>
            </a:extLst>
          </p:cNvPr>
          <p:cNvSpPr/>
          <p:nvPr/>
        </p:nvSpPr>
        <p:spPr bwMode="auto">
          <a:xfrm>
            <a:off x="6343374" y="3834115"/>
            <a:ext cx="279873" cy="338554"/>
          </a:xfrm>
          <a:prstGeom prst="mathMultiply">
            <a:avLst/>
          </a:prstGeom>
          <a:solidFill>
            <a:srgbClr val="E0002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8" name="Multiplication Sign 7">
            <a:extLst>
              <a:ext uri="{FF2B5EF4-FFF2-40B4-BE49-F238E27FC236}">
                <a16:creationId xmlns:a16="http://schemas.microsoft.com/office/drawing/2014/main" id="{52DCCDF8-7A0C-E042-A4A2-B2100A9E04C6}"/>
              </a:ext>
            </a:extLst>
          </p:cNvPr>
          <p:cNvSpPr/>
          <p:nvPr/>
        </p:nvSpPr>
        <p:spPr bwMode="auto">
          <a:xfrm>
            <a:off x="5480248" y="4421700"/>
            <a:ext cx="279873" cy="338554"/>
          </a:xfrm>
          <a:prstGeom prst="mathMultiply">
            <a:avLst/>
          </a:prstGeom>
          <a:solidFill>
            <a:srgbClr val="E0002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5545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7C4AE-B2B5-6229-8A1B-DF84C87648C5}"/>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97AF7C96-5018-D3F4-C411-9045233CF094}"/>
              </a:ext>
            </a:extLst>
          </p:cNvPr>
          <p:cNvSpPr>
            <a:spLocks noGrp="1"/>
          </p:cNvSpPr>
          <p:nvPr>
            <p:ph type="body" sz="quarter" idx="16"/>
          </p:nvPr>
        </p:nvSpPr>
        <p:spPr/>
        <p:txBody>
          <a:bodyPr/>
          <a:lstStyle/>
          <a:p>
            <a:r>
              <a:rPr lang="en-US" dirty="0"/>
              <a:t>Exercise 1</a:t>
            </a:r>
          </a:p>
        </p:txBody>
      </p:sp>
      <p:sp>
        <p:nvSpPr>
          <p:cNvPr id="5" name="TextBox 4">
            <a:extLst>
              <a:ext uri="{FF2B5EF4-FFF2-40B4-BE49-F238E27FC236}">
                <a16:creationId xmlns:a16="http://schemas.microsoft.com/office/drawing/2014/main" id="{5885AEE4-6177-2C7E-9DF2-9433C832D340}"/>
              </a:ext>
            </a:extLst>
          </p:cNvPr>
          <p:cNvSpPr txBox="1"/>
          <p:nvPr/>
        </p:nvSpPr>
        <p:spPr>
          <a:xfrm>
            <a:off x="414825" y="1504921"/>
            <a:ext cx="11039474" cy="923330"/>
          </a:xfrm>
          <a:prstGeom prst="rect">
            <a:avLst/>
          </a:prstGeom>
          <a:noFill/>
        </p:spPr>
        <p:txBody>
          <a:bodyPr wrap="square">
            <a:spAutoFit/>
          </a:bodyPr>
          <a:lstStyle/>
          <a:p>
            <a:r>
              <a:rPr lang="en-US" dirty="0"/>
              <a:t>Firm C has earnings next year of 100M and a growth thereafter of 5%. Firm B has a growth of 3% and forecasts earnings of 20M. Both firms have a discount rate of 8%. Firm C has 1M shares and Firm B has 3M shares. </a:t>
            </a:r>
          </a:p>
        </p:txBody>
      </p:sp>
      <p:sp>
        <p:nvSpPr>
          <p:cNvPr id="7" name="TextBox 6">
            <a:extLst>
              <a:ext uri="{FF2B5EF4-FFF2-40B4-BE49-F238E27FC236}">
                <a16:creationId xmlns:a16="http://schemas.microsoft.com/office/drawing/2014/main" id="{D6F178D1-9AFE-A589-3426-7BD6B446BE4D}"/>
              </a:ext>
            </a:extLst>
          </p:cNvPr>
          <p:cNvSpPr txBox="1"/>
          <p:nvPr/>
        </p:nvSpPr>
        <p:spPr>
          <a:xfrm>
            <a:off x="414825" y="2885671"/>
            <a:ext cx="9748350" cy="369332"/>
          </a:xfrm>
          <a:prstGeom prst="rect">
            <a:avLst/>
          </a:prstGeom>
          <a:noFill/>
        </p:spPr>
        <p:txBody>
          <a:bodyPr wrap="square">
            <a:spAutoFit/>
          </a:bodyPr>
          <a:lstStyle/>
          <a:p>
            <a:r>
              <a:rPr lang="en-US" dirty="0"/>
              <a:t>A) Consider both firms merge without synergies, what is the value of the merged firm?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BFBD49A-7894-07FD-A8AB-67C57B6AA50C}"/>
                  </a:ext>
                </a:extLst>
              </p:cNvPr>
              <p:cNvSpPr txBox="1"/>
              <p:nvPr/>
            </p:nvSpPr>
            <p:spPr>
              <a:xfrm>
                <a:off x="2781420" y="3543521"/>
                <a:ext cx="5592300" cy="531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𝐶𝐵</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8%−5%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8%−3%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10000</m:t>
                          </m:r>
                        </m:num>
                        <m:den>
                          <m:r>
                            <a:rPr lang="en-US" b="0" i="1" smtClean="0">
                              <a:latin typeface="Cambria Math" panose="02040503050406030204" pitchFamily="18" charset="0"/>
                            </a:rPr>
                            <m:t>3</m:t>
                          </m:r>
                        </m:den>
                      </m:f>
                      <m:r>
                        <a:rPr lang="en-US" b="0" i="1" smtClean="0">
                          <a:latin typeface="Cambria Math" panose="02040503050406030204" pitchFamily="18" charset="0"/>
                        </a:rPr>
                        <m:t>+400=3733.33</m:t>
                      </m:r>
                    </m:oMath>
                  </m:oMathPara>
                </a14:m>
                <a:endParaRPr lang="en-US" dirty="0"/>
              </a:p>
            </p:txBody>
          </p:sp>
        </mc:Choice>
        <mc:Fallback xmlns="">
          <p:sp>
            <p:nvSpPr>
              <p:cNvPr id="4" name="TextBox 3">
                <a:extLst>
                  <a:ext uri="{FF2B5EF4-FFF2-40B4-BE49-F238E27FC236}">
                    <a16:creationId xmlns:a16="http://schemas.microsoft.com/office/drawing/2014/main" id="{CBFBD49A-7894-07FD-A8AB-67C57B6AA50C}"/>
                  </a:ext>
                </a:extLst>
              </p:cNvPr>
              <p:cNvSpPr txBox="1">
                <a:spLocks noRot="1" noChangeAspect="1" noMove="1" noResize="1" noEditPoints="1" noAdjustHandles="1" noChangeArrowheads="1" noChangeShapeType="1" noTextEdit="1"/>
              </p:cNvSpPr>
              <p:nvPr/>
            </p:nvSpPr>
            <p:spPr>
              <a:xfrm>
                <a:off x="2781420" y="3543521"/>
                <a:ext cx="5592300" cy="53117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170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D711-BBB5-DDC1-668D-DF5FA9DD2F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05E15C-B1F5-110A-6F93-291188C6FC4D}"/>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FBDFA1F9-A63D-8741-4123-36D064D99ECE}"/>
              </a:ext>
            </a:extLst>
          </p:cNvPr>
          <p:cNvSpPr>
            <a:spLocks noGrp="1"/>
          </p:cNvSpPr>
          <p:nvPr>
            <p:ph type="body" sz="quarter" idx="16"/>
          </p:nvPr>
        </p:nvSpPr>
        <p:spPr/>
        <p:txBody>
          <a:bodyPr/>
          <a:lstStyle/>
          <a:p>
            <a:r>
              <a:rPr lang="en-US" dirty="0"/>
              <a:t>Exercise 1</a:t>
            </a:r>
          </a:p>
        </p:txBody>
      </p:sp>
      <p:sp>
        <p:nvSpPr>
          <p:cNvPr id="5" name="TextBox 4">
            <a:extLst>
              <a:ext uri="{FF2B5EF4-FFF2-40B4-BE49-F238E27FC236}">
                <a16:creationId xmlns:a16="http://schemas.microsoft.com/office/drawing/2014/main" id="{62088D88-5903-9B68-3A8E-D1336FF25B53}"/>
              </a:ext>
            </a:extLst>
          </p:cNvPr>
          <p:cNvSpPr txBox="1"/>
          <p:nvPr/>
        </p:nvSpPr>
        <p:spPr>
          <a:xfrm>
            <a:off x="414825" y="1504921"/>
            <a:ext cx="11039474" cy="923330"/>
          </a:xfrm>
          <a:prstGeom prst="rect">
            <a:avLst/>
          </a:prstGeom>
          <a:noFill/>
        </p:spPr>
        <p:txBody>
          <a:bodyPr wrap="square">
            <a:spAutoFit/>
          </a:bodyPr>
          <a:lstStyle/>
          <a:p>
            <a:r>
              <a:rPr lang="en-US" dirty="0"/>
              <a:t>Firm C has earnings next year of 100M and a growth thereafter of 5%. Firm B has a growth of 3% and forecasts earnings of 20M. Both firms have a discount rate of 8%. Firm C has 1M shares and Firm B has 3M shares. </a:t>
            </a:r>
          </a:p>
        </p:txBody>
      </p:sp>
      <p:sp>
        <p:nvSpPr>
          <p:cNvPr id="7" name="TextBox 6">
            <a:extLst>
              <a:ext uri="{FF2B5EF4-FFF2-40B4-BE49-F238E27FC236}">
                <a16:creationId xmlns:a16="http://schemas.microsoft.com/office/drawing/2014/main" id="{E4C1141E-CA0B-9ABC-FFCF-37B6D097A0A3}"/>
              </a:ext>
            </a:extLst>
          </p:cNvPr>
          <p:cNvSpPr txBox="1"/>
          <p:nvPr/>
        </p:nvSpPr>
        <p:spPr>
          <a:xfrm>
            <a:off x="414825" y="2733319"/>
            <a:ext cx="9748350" cy="2308324"/>
          </a:xfrm>
          <a:prstGeom prst="rect">
            <a:avLst/>
          </a:prstGeom>
          <a:noFill/>
        </p:spPr>
        <p:txBody>
          <a:bodyPr wrap="square">
            <a:spAutoFit/>
          </a:bodyPr>
          <a:lstStyle/>
          <a:p>
            <a:r>
              <a:rPr lang="en-US" dirty="0"/>
              <a:t>From now on, consider that there are synergies. Precisely, the earnings next year are the sum of earnings and the growth is 5%									</a:t>
            </a:r>
          </a:p>
          <a:p>
            <a:r>
              <a:rPr lang="en-US" dirty="0"/>
              <a:t>B) What is the value of the synergies?	</a:t>
            </a:r>
          </a:p>
          <a:p>
            <a:endParaRPr lang="en-US" dirty="0"/>
          </a:p>
          <a:p>
            <a:endParaRPr lang="en-US" dirty="0"/>
          </a:p>
          <a:p>
            <a:r>
              <a:rPr lang="en-US" dirty="0"/>
              <a:t>								</a:t>
            </a:r>
          </a:p>
          <a:p>
            <a:endParaRPr lang="en-US" dirty="0"/>
          </a:p>
          <a:p>
            <a:r>
              <a:rPr lang="en-US" dirty="0"/>
              <a:t>C) What is the value of the merged firm?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2489AA-729F-1711-6DD5-55CF8167500B}"/>
                  </a:ext>
                </a:extLst>
              </p:cNvPr>
              <p:cNvSpPr txBox="1"/>
              <p:nvPr/>
            </p:nvSpPr>
            <p:spPr>
              <a:xfrm>
                <a:off x="2975354" y="5346711"/>
                <a:ext cx="4627292" cy="531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𝐶𝐵</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8%−5%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8%−5%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12000</m:t>
                          </m:r>
                        </m:num>
                        <m:den>
                          <m:r>
                            <a:rPr lang="en-US" b="0" i="1" smtClean="0">
                              <a:latin typeface="Cambria Math" panose="02040503050406030204" pitchFamily="18" charset="0"/>
                            </a:rPr>
                            <m:t>3</m:t>
                          </m:r>
                        </m:den>
                      </m:f>
                      <m:r>
                        <a:rPr lang="en-US" b="0" i="1" smtClean="0">
                          <a:latin typeface="Cambria Math" panose="02040503050406030204" pitchFamily="18" charset="0"/>
                        </a:rPr>
                        <m:t>=4000</m:t>
                      </m:r>
                    </m:oMath>
                  </m:oMathPara>
                </a14:m>
                <a:endParaRPr lang="en-US" dirty="0"/>
              </a:p>
            </p:txBody>
          </p:sp>
        </mc:Choice>
        <mc:Fallback xmlns="">
          <p:sp>
            <p:nvSpPr>
              <p:cNvPr id="4" name="TextBox 3">
                <a:extLst>
                  <a:ext uri="{FF2B5EF4-FFF2-40B4-BE49-F238E27FC236}">
                    <a16:creationId xmlns:a16="http://schemas.microsoft.com/office/drawing/2014/main" id="{552489AA-729F-1711-6DD5-55CF8167500B}"/>
                  </a:ext>
                </a:extLst>
              </p:cNvPr>
              <p:cNvSpPr txBox="1">
                <a:spLocks noRot="1" noChangeAspect="1" noMove="1" noResize="1" noEditPoints="1" noAdjustHandles="1" noChangeArrowheads="1" noChangeShapeType="1" noTextEdit="1"/>
              </p:cNvSpPr>
              <p:nvPr/>
            </p:nvSpPr>
            <p:spPr>
              <a:xfrm>
                <a:off x="2975354" y="5346711"/>
                <a:ext cx="4627292" cy="53117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234C20-55D8-42AB-CD8A-D45ED216E8A9}"/>
                  </a:ext>
                </a:extLst>
              </p:cNvPr>
              <p:cNvSpPr txBox="1"/>
              <p:nvPr/>
            </p:nvSpPr>
            <p:spPr>
              <a:xfrm>
                <a:off x="2975354" y="3794136"/>
                <a:ext cx="58737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𝑆𝑦𝑛𝑒𝑟𝑔𝑖𝑒𝑠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𝐶𝐵</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e>
                      </m:d>
                      <m:r>
                        <a:rPr lang="en-US" b="0" i="1" smtClean="0">
                          <a:latin typeface="Cambria Math" panose="02040503050406030204" pitchFamily="18" charset="0"/>
                        </a:rPr>
                        <m:t>=4000−3733.33=266.67</m:t>
                      </m:r>
                    </m:oMath>
                  </m:oMathPara>
                </a14:m>
                <a:endParaRPr lang="en-US" dirty="0"/>
              </a:p>
            </p:txBody>
          </p:sp>
        </mc:Choice>
        <mc:Fallback xmlns="">
          <p:sp>
            <p:nvSpPr>
              <p:cNvPr id="6" name="TextBox 5">
                <a:extLst>
                  <a:ext uri="{FF2B5EF4-FFF2-40B4-BE49-F238E27FC236}">
                    <a16:creationId xmlns:a16="http://schemas.microsoft.com/office/drawing/2014/main" id="{15234C20-55D8-42AB-CD8A-D45ED216E8A9}"/>
                  </a:ext>
                </a:extLst>
              </p:cNvPr>
              <p:cNvSpPr txBox="1">
                <a:spLocks noRot="1" noChangeAspect="1" noMove="1" noResize="1" noEditPoints="1" noAdjustHandles="1" noChangeArrowheads="1" noChangeShapeType="1" noTextEdit="1"/>
              </p:cNvSpPr>
              <p:nvPr/>
            </p:nvSpPr>
            <p:spPr>
              <a:xfrm>
                <a:off x="2975354" y="3794136"/>
                <a:ext cx="5873724" cy="276999"/>
              </a:xfrm>
              <a:prstGeom prst="rect">
                <a:avLst/>
              </a:prstGeom>
              <a:blipFill>
                <a:blip r:embed="rId3"/>
                <a:stretch>
                  <a:fillRect l="-830" r="-519" b="-34783"/>
                </a:stretch>
              </a:blipFill>
            </p:spPr>
            <p:txBody>
              <a:bodyPr/>
              <a:lstStyle/>
              <a:p>
                <a:r>
                  <a:rPr lang="en-US">
                    <a:noFill/>
                  </a:rPr>
                  <a:t> </a:t>
                </a:r>
              </a:p>
            </p:txBody>
          </p:sp>
        </mc:Fallback>
      </mc:AlternateContent>
    </p:spTree>
    <p:extLst>
      <p:ext uri="{BB962C8B-B14F-4D97-AF65-F5344CB8AC3E}">
        <p14:creationId xmlns:p14="http://schemas.microsoft.com/office/powerpoint/2010/main" val="7659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E6B48-5588-6A65-D287-89805FF502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3E5500-64D7-7AB7-567A-502E87E1C9C0}"/>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5A9D25BD-C3D4-959B-5BC6-A21272D03D0A}"/>
              </a:ext>
            </a:extLst>
          </p:cNvPr>
          <p:cNvSpPr>
            <a:spLocks noGrp="1"/>
          </p:cNvSpPr>
          <p:nvPr>
            <p:ph type="body" sz="quarter" idx="16"/>
          </p:nvPr>
        </p:nvSpPr>
        <p:spPr/>
        <p:txBody>
          <a:bodyPr/>
          <a:lstStyle/>
          <a:p>
            <a:r>
              <a:rPr lang="en-US" dirty="0"/>
              <a:t>Exercise 1</a:t>
            </a:r>
          </a:p>
        </p:txBody>
      </p:sp>
      <p:sp>
        <p:nvSpPr>
          <p:cNvPr id="5" name="TextBox 4">
            <a:extLst>
              <a:ext uri="{FF2B5EF4-FFF2-40B4-BE49-F238E27FC236}">
                <a16:creationId xmlns:a16="http://schemas.microsoft.com/office/drawing/2014/main" id="{3D047042-ADF2-634D-A17A-66475C48D694}"/>
              </a:ext>
            </a:extLst>
          </p:cNvPr>
          <p:cNvSpPr txBox="1"/>
          <p:nvPr/>
        </p:nvSpPr>
        <p:spPr>
          <a:xfrm>
            <a:off x="414825" y="1504921"/>
            <a:ext cx="11039474" cy="923330"/>
          </a:xfrm>
          <a:prstGeom prst="rect">
            <a:avLst/>
          </a:prstGeom>
          <a:noFill/>
        </p:spPr>
        <p:txBody>
          <a:bodyPr wrap="square">
            <a:spAutoFit/>
          </a:bodyPr>
          <a:lstStyle/>
          <a:p>
            <a:r>
              <a:rPr lang="en-US" dirty="0"/>
              <a:t>Firm C has earnings next year of 100M and a growth thereafter of 5%. Firm B has a growth of 3% and forecasts earnings of 20M. Both firms have a discount rate of 8%. Firm C has 1M shares and Firm B has 3M shares. </a:t>
            </a:r>
          </a:p>
        </p:txBody>
      </p:sp>
      <p:sp>
        <p:nvSpPr>
          <p:cNvPr id="7" name="TextBox 6">
            <a:extLst>
              <a:ext uri="{FF2B5EF4-FFF2-40B4-BE49-F238E27FC236}">
                <a16:creationId xmlns:a16="http://schemas.microsoft.com/office/drawing/2014/main" id="{82069701-8964-CDF1-CC59-5325F40BD6A4}"/>
              </a:ext>
            </a:extLst>
          </p:cNvPr>
          <p:cNvSpPr txBox="1"/>
          <p:nvPr/>
        </p:nvSpPr>
        <p:spPr>
          <a:xfrm>
            <a:off x="414825" y="2733319"/>
            <a:ext cx="11615250" cy="2585323"/>
          </a:xfrm>
          <a:prstGeom prst="rect">
            <a:avLst/>
          </a:prstGeom>
          <a:noFill/>
        </p:spPr>
        <p:txBody>
          <a:bodyPr wrap="square">
            <a:spAutoFit/>
          </a:bodyPr>
          <a:lstStyle/>
          <a:p>
            <a:r>
              <a:rPr lang="en-US" dirty="0"/>
              <a:t>From now on, consider that there are synergies. Precisely, the earnings next year are the sum of earnings and the growth is 5%	</a:t>
            </a:r>
          </a:p>
          <a:p>
            <a:r>
              <a:rPr lang="en-US" dirty="0"/>
              <a:t>								</a:t>
            </a:r>
          </a:p>
          <a:p>
            <a:r>
              <a:rPr lang="en-US" dirty="0"/>
              <a:t>D)What is the cost of the acquisition if Firm C buys Firm B for 150 per share, instead of merging.</a:t>
            </a:r>
          </a:p>
          <a:p>
            <a:endParaRPr lang="en-US" dirty="0"/>
          </a:p>
          <a:p>
            <a:r>
              <a:rPr lang="en-US" dirty="0"/>
              <a:t>								</a:t>
            </a:r>
          </a:p>
          <a:p>
            <a:endParaRPr lang="en-US" dirty="0"/>
          </a:p>
          <a:p>
            <a:r>
              <a:rPr lang="en-US" dirty="0"/>
              <a:t>E) What is the cost of the acquisition if Firm C buys Firm B by exchanging 1 share  for 21 shares of B, instead of merging.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4456D4-0EDF-46CF-2AFE-79F9B9304F23}"/>
                  </a:ext>
                </a:extLst>
              </p:cNvPr>
              <p:cNvSpPr txBox="1"/>
              <p:nvPr/>
            </p:nvSpPr>
            <p:spPr>
              <a:xfrm>
                <a:off x="4079294" y="4203711"/>
                <a:ext cx="40334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𝐶𝑜𝑠𝑡</m:t>
                      </m:r>
                      <m:r>
                        <a:rPr lang="en-US" b="0" i="1" smtClean="0">
                          <a:latin typeface="Cambria Math" panose="02040503050406030204" pitchFamily="18" charset="0"/>
                        </a:rPr>
                        <m:t>=150×3−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r>
                        <a:rPr lang="en-US" b="0" i="1" smtClean="0">
                          <a:latin typeface="Cambria Math" panose="02040503050406030204" pitchFamily="18" charset="0"/>
                        </a:rPr>
                        <m:t>=450−400=50</m:t>
                      </m:r>
                    </m:oMath>
                  </m:oMathPara>
                </a14:m>
                <a:endParaRPr lang="en-US" dirty="0"/>
              </a:p>
            </p:txBody>
          </p:sp>
        </mc:Choice>
        <mc:Fallback xmlns="">
          <p:sp>
            <p:nvSpPr>
              <p:cNvPr id="6" name="TextBox 5">
                <a:extLst>
                  <a:ext uri="{FF2B5EF4-FFF2-40B4-BE49-F238E27FC236}">
                    <a16:creationId xmlns:a16="http://schemas.microsoft.com/office/drawing/2014/main" id="{854456D4-0EDF-46CF-2AFE-79F9B9304F23}"/>
                  </a:ext>
                </a:extLst>
              </p:cNvPr>
              <p:cNvSpPr txBox="1">
                <a:spLocks noRot="1" noChangeAspect="1" noMove="1" noResize="1" noEditPoints="1" noAdjustHandles="1" noChangeArrowheads="1" noChangeShapeType="1" noTextEdit="1"/>
              </p:cNvSpPr>
              <p:nvPr/>
            </p:nvSpPr>
            <p:spPr>
              <a:xfrm>
                <a:off x="4079294" y="4203711"/>
                <a:ext cx="4033412" cy="276999"/>
              </a:xfrm>
              <a:prstGeom prst="rect">
                <a:avLst/>
              </a:prstGeom>
              <a:blipFill>
                <a:blip r:embed="rId2"/>
                <a:stretch>
                  <a:fillRect l="-755" r="-755"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B65793E-943F-AA8F-A3BD-F8B09FBE5FCF}"/>
                  </a:ext>
                </a:extLst>
              </p:cNvPr>
              <p:cNvSpPr txBox="1"/>
              <p:nvPr/>
            </p:nvSpPr>
            <p:spPr>
              <a:xfrm>
                <a:off x="1704686" y="5410239"/>
                <a:ext cx="3718197" cy="392159"/>
              </a:xfrm>
              <a:prstGeom prst="rect">
                <a:avLst/>
              </a:prstGeom>
              <a:noFill/>
            </p:spPr>
            <p:txBody>
              <a:bodyPr wrap="none" lIns="0" tIns="0" rIns="0" bIns="0" rtlCol="0">
                <a:spAutoFit/>
              </a:bodyPr>
              <a:lstStyle/>
              <a:p>
                <a:r>
                  <a:rPr lang="en-US" dirty="0"/>
                  <a:t>Firm C needs to issue: </a:t>
                </a:r>
                <a14:m>
                  <m:oMath xmlns:m="http://schemas.openxmlformats.org/officeDocument/2006/math">
                    <m:r>
                      <m:rPr>
                        <m:sty m:val="p"/>
                      </m:rPr>
                      <a:rPr lang="en-US" b="0" i="0" smtClean="0">
                        <a:latin typeface="Cambria Math" panose="02040503050406030204" pitchFamily="18" charset="0"/>
                      </a:rPr>
                      <m:t>N</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 </m:t>
                    </m:r>
                    <m:r>
                      <a:rPr lang="en-US" b="0" i="1" smtClean="0">
                        <a:latin typeface="Cambria Math" panose="02040503050406030204" pitchFamily="18" charset="0"/>
                      </a:rPr>
                      <m:t>𝑀</m:t>
                    </m:r>
                  </m:oMath>
                </a14:m>
                <a:endParaRPr lang="en-US" dirty="0"/>
              </a:p>
            </p:txBody>
          </p:sp>
        </mc:Choice>
        <mc:Fallback xmlns="">
          <p:sp>
            <p:nvSpPr>
              <p:cNvPr id="8" name="TextBox 7">
                <a:extLst>
                  <a:ext uri="{FF2B5EF4-FFF2-40B4-BE49-F238E27FC236}">
                    <a16:creationId xmlns:a16="http://schemas.microsoft.com/office/drawing/2014/main" id="{9B65793E-943F-AA8F-A3BD-F8B09FBE5FCF}"/>
                  </a:ext>
                </a:extLst>
              </p:cNvPr>
              <p:cNvSpPr txBox="1">
                <a:spLocks noRot="1" noChangeAspect="1" noMove="1" noResize="1" noEditPoints="1" noAdjustHandles="1" noChangeArrowheads="1" noChangeShapeType="1" noTextEdit="1"/>
              </p:cNvSpPr>
              <p:nvPr/>
            </p:nvSpPr>
            <p:spPr>
              <a:xfrm>
                <a:off x="1704686" y="5410239"/>
                <a:ext cx="3718197" cy="392159"/>
              </a:xfrm>
              <a:prstGeom prst="rect">
                <a:avLst/>
              </a:prstGeom>
              <a:blipFill>
                <a:blip r:embed="rId3"/>
                <a:stretch>
                  <a:fillRect l="-3934" t="-6250" r="-984"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23C16A-2708-30BF-4465-54C28F45F158}"/>
                  </a:ext>
                </a:extLst>
              </p:cNvPr>
              <p:cNvSpPr txBox="1"/>
              <p:nvPr/>
            </p:nvSpPr>
            <p:spPr>
              <a:xfrm>
                <a:off x="6096000" y="5330362"/>
                <a:ext cx="4787401" cy="9231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𝐶𝑜𝑠𝑡</m:t>
                      </m:r>
                      <m:r>
                        <a:rPr lang="en-US" b="0" i="1" smtClean="0">
                          <a:latin typeface="Cambria Math" panose="02040503050406030204" pitchFamily="18" charset="0"/>
                        </a:rPr>
                        <m:t>=</m:t>
                      </m:r>
                      <m:f>
                        <m:fPr>
                          <m:ctrlPr>
                            <a:rPr lang="en-US" i="1">
                              <a:latin typeface="Cambria Math" panose="02040503050406030204" pitchFamily="18" charset="0"/>
                            </a:rPr>
                          </m:ctrlPr>
                        </m:fPr>
                        <m:num>
                          <m:f>
                            <m:fPr>
                              <m:ctrlPr>
                                <a:rPr lang="en-US" b="0" i="1" smtClean="0">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7</m:t>
                              </m:r>
                            </m:den>
                          </m:f>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7</m:t>
                              </m:r>
                            </m:den>
                          </m:f>
                        </m:den>
                      </m:f>
                      <m:r>
                        <a:rPr lang="en-US" b="0" i="1" smtClean="0">
                          <a:latin typeface="Cambria Math" panose="02040503050406030204" pitchFamily="18" charset="0"/>
                        </a:rPr>
                        <m:t>4000 −400=</m:t>
                      </m:r>
                      <m:f>
                        <m:fPr>
                          <m:ctrlPr>
                            <a:rPr lang="en-US" b="0" i="1" smtClean="0">
                              <a:latin typeface="Cambria Math" panose="02040503050406030204" pitchFamily="18" charset="0"/>
                            </a:rPr>
                          </m:ctrlPr>
                        </m:fPr>
                        <m:num>
                          <m:r>
                            <a:rPr lang="en-US" b="0" i="1" smtClean="0">
                              <a:latin typeface="Cambria Math" panose="02040503050406030204" pitchFamily="18" charset="0"/>
                            </a:rPr>
                            <m:t>4000</m:t>
                          </m:r>
                        </m:num>
                        <m:den>
                          <m:r>
                            <a:rPr lang="en-US" b="0" i="1" smtClean="0">
                              <a:latin typeface="Cambria Math" panose="02040503050406030204" pitchFamily="18" charset="0"/>
                            </a:rPr>
                            <m:t>8</m:t>
                          </m:r>
                        </m:den>
                      </m:f>
                      <m:r>
                        <a:rPr lang="en-US" b="0" i="1" smtClean="0">
                          <a:latin typeface="Cambria Math" panose="02040503050406030204" pitchFamily="18" charset="0"/>
                        </a:rPr>
                        <m:t>−400=100</m:t>
                      </m:r>
                    </m:oMath>
                  </m:oMathPara>
                </a14:m>
                <a:endParaRPr lang="en-US" dirty="0"/>
              </a:p>
            </p:txBody>
          </p:sp>
        </mc:Choice>
        <mc:Fallback xmlns="">
          <p:sp>
            <p:nvSpPr>
              <p:cNvPr id="9" name="TextBox 8">
                <a:extLst>
                  <a:ext uri="{FF2B5EF4-FFF2-40B4-BE49-F238E27FC236}">
                    <a16:creationId xmlns:a16="http://schemas.microsoft.com/office/drawing/2014/main" id="{4823C16A-2708-30BF-4465-54C28F45F158}"/>
                  </a:ext>
                </a:extLst>
              </p:cNvPr>
              <p:cNvSpPr txBox="1">
                <a:spLocks noRot="1" noChangeAspect="1" noMove="1" noResize="1" noEditPoints="1" noAdjustHandles="1" noChangeArrowheads="1" noChangeShapeType="1" noTextEdit="1"/>
              </p:cNvSpPr>
              <p:nvPr/>
            </p:nvSpPr>
            <p:spPr>
              <a:xfrm>
                <a:off x="6096000" y="5330362"/>
                <a:ext cx="4787401" cy="9231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B5F7F96-3FE4-4ABD-9B4C-F53061F50448}"/>
                  </a:ext>
                </a:extLst>
              </p:cNvPr>
              <p:cNvSpPr txBox="1"/>
              <p:nvPr/>
            </p:nvSpPr>
            <p:spPr>
              <a:xfrm>
                <a:off x="1745978" y="5893995"/>
                <a:ext cx="3635611" cy="509820"/>
              </a:xfrm>
              <a:prstGeom prst="rect">
                <a:avLst/>
              </a:prstGeom>
              <a:noFill/>
            </p:spPr>
            <p:txBody>
              <a:bodyPr wrap="none" lIns="0" tIns="0" rIns="0" bIns="0" rtlCol="0">
                <a:spAutoFit/>
              </a:bodyPr>
              <a:lstStyle/>
              <a:p>
                <a:r>
                  <a:rPr lang="en-US" dirty="0"/>
                  <a:t>Therefore it gives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den>
                    </m:f>
                  </m:oMath>
                </a14:m>
                <a:r>
                  <a:rPr lang="en-US" dirty="0"/>
                  <a:t> % of the firm  </a:t>
                </a:r>
              </a:p>
            </p:txBody>
          </p:sp>
        </mc:Choice>
        <mc:Fallback xmlns="">
          <p:sp>
            <p:nvSpPr>
              <p:cNvPr id="10" name="TextBox 9">
                <a:extLst>
                  <a:ext uri="{FF2B5EF4-FFF2-40B4-BE49-F238E27FC236}">
                    <a16:creationId xmlns:a16="http://schemas.microsoft.com/office/drawing/2014/main" id="{4B5F7F96-3FE4-4ABD-9B4C-F53061F50448}"/>
                  </a:ext>
                </a:extLst>
              </p:cNvPr>
              <p:cNvSpPr txBox="1">
                <a:spLocks noRot="1" noChangeAspect="1" noMove="1" noResize="1" noEditPoints="1" noAdjustHandles="1" noChangeArrowheads="1" noChangeShapeType="1" noTextEdit="1"/>
              </p:cNvSpPr>
              <p:nvPr/>
            </p:nvSpPr>
            <p:spPr>
              <a:xfrm>
                <a:off x="1745978" y="5893995"/>
                <a:ext cx="3635611" cy="509820"/>
              </a:xfrm>
              <a:prstGeom prst="rect">
                <a:avLst/>
              </a:prstGeom>
              <a:blipFill>
                <a:blip r:embed="rId5"/>
                <a:stretch>
                  <a:fillRect l="-3853" t="-2410" r="-3015" b="-8434"/>
                </a:stretch>
              </a:blipFill>
            </p:spPr>
            <p:txBody>
              <a:bodyPr/>
              <a:lstStyle/>
              <a:p>
                <a:r>
                  <a:rPr lang="en-US">
                    <a:noFill/>
                  </a:rPr>
                  <a:t> </a:t>
                </a:r>
              </a:p>
            </p:txBody>
          </p:sp>
        </mc:Fallback>
      </mc:AlternateContent>
    </p:spTree>
    <p:extLst>
      <p:ext uri="{BB962C8B-B14F-4D97-AF65-F5344CB8AC3E}">
        <p14:creationId xmlns:p14="http://schemas.microsoft.com/office/powerpoint/2010/main" val="159575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C0BB7-371C-181E-BD09-66A1D0F0B439}"/>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F4BD6F68-652B-535D-C102-5640A42BD9F8}"/>
              </a:ext>
            </a:extLst>
          </p:cNvPr>
          <p:cNvSpPr>
            <a:spLocks noGrp="1"/>
          </p:cNvSpPr>
          <p:nvPr>
            <p:ph type="body" sz="quarter" idx="16"/>
          </p:nvPr>
        </p:nvSpPr>
        <p:spPr/>
        <p:txBody>
          <a:bodyPr/>
          <a:lstStyle/>
          <a:p>
            <a:r>
              <a:rPr lang="en-US" dirty="0"/>
              <a:t>Exercise 2</a:t>
            </a:r>
          </a:p>
        </p:txBody>
      </p:sp>
      <p:sp>
        <p:nvSpPr>
          <p:cNvPr id="5" name="TextBox 4">
            <a:extLst>
              <a:ext uri="{FF2B5EF4-FFF2-40B4-BE49-F238E27FC236}">
                <a16:creationId xmlns:a16="http://schemas.microsoft.com/office/drawing/2014/main" id="{C52D75A2-533D-8609-A322-9B1975D45900}"/>
              </a:ext>
            </a:extLst>
          </p:cNvPr>
          <p:cNvSpPr txBox="1"/>
          <p:nvPr/>
        </p:nvSpPr>
        <p:spPr>
          <a:xfrm>
            <a:off x="614362" y="1400175"/>
            <a:ext cx="10963275" cy="1200329"/>
          </a:xfrm>
          <a:prstGeom prst="rect">
            <a:avLst/>
          </a:prstGeom>
          <a:noFill/>
        </p:spPr>
        <p:txBody>
          <a:bodyPr wrap="square">
            <a:spAutoFit/>
          </a:bodyPr>
          <a:lstStyle/>
          <a:p>
            <a:r>
              <a:rPr lang="en-US" dirty="0"/>
              <a:t>Firm H is fully equity financed and has a value of 10M. The price of each share is 20. The firm just announced that it will issue debt for the value of 2M. The firm will use 1M  to start a new project with NPV = 1M. The other million will be used to buy back shares. The firm will </a:t>
            </a:r>
            <a:r>
              <a:rPr lang="en-US" dirty="0" err="1"/>
              <a:t>mantain</a:t>
            </a:r>
            <a:r>
              <a:rPr lang="en-US" dirty="0"/>
              <a:t> the debt level forever. Assume the firm buys the shares at 20. </a:t>
            </a:r>
          </a:p>
        </p:txBody>
      </p:sp>
      <p:sp>
        <p:nvSpPr>
          <p:cNvPr id="7" name="TextBox 6">
            <a:extLst>
              <a:ext uri="{FF2B5EF4-FFF2-40B4-BE49-F238E27FC236}">
                <a16:creationId xmlns:a16="http://schemas.microsoft.com/office/drawing/2014/main" id="{EACFFCFE-BD58-C3C0-241D-9F40A3887870}"/>
              </a:ext>
            </a:extLst>
          </p:cNvPr>
          <p:cNvSpPr txBox="1"/>
          <p:nvPr/>
        </p:nvSpPr>
        <p:spPr>
          <a:xfrm>
            <a:off x="614362" y="3059668"/>
            <a:ext cx="6096000" cy="369332"/>
          </a:xfrm>
          <a:prstGeom prst="rect">
            <a:avLst/>
          </a:prstGeom>
          <a:noFill/>
        </p:spPr>
        <p:txBody>
          <a:bodyPr wrap="square">
            <a:spAutoFit/>
          </a:bodyPr>
          <a:lstStyle/>
          <a:p>
            <a:r>
              <a:rPr lang="en-US" sz="1800" b="0" i="0" u="none" strike="noStrike" dirty="0">
                <a:solidFill>
                  <a:srgbClr val="000000"/>
                </a:solidFill>
                <a:effectLst/>
                <a:latin typeface="Aptos Narrow" panose="020B0004020202020204" pitchFamily="34" charset="0"/>
              </a:rPr>
              <a:t>A) How many shares will the firm buy?</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64DED5-84EB-74E1-BA08-454E0188AA22}"/>
                  </a:ext>
                </a:extLst>
              </p:cNvPr>
              <p:cNvSpPr txBox="1"/>
              <p:nvPr/>
            </p:nvSpPr>
            <p:spPr>
              <a:xfrm>
                <a:off x="5100270" y="3627964"/>
                <a:ext cx="173291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20</m:t>
                          </m:r>
                        </m:den>
                      </m:f>
                      <m:r>
                        <a:rPr lang="en-US" b="0" i="1" smtClean="0">
                          <a:latin typeface="Cambria Math" panose="02040503050406030204" pitchFamily="18" charset="0"/>
                        </a:rPr>
                        <m:t>=0.05</m:t>
                      </m:r>
                      <m:r>
                        <a:rPr lang="en-US" b="0" i="1" smtClean="0">
                          <a:latin typeface="Cambria Math" panose="02040503050406030204" pitchFamily="18" charset="0"/>
                        </a:rPr>
                        <m:t>𝑀</m:t>
                      </m:r>
                    </m:oMath>
                  </m:oMathPara>
                </a14:m>
                <a:endParaRPr lang="en-US" dirty="0"/>
              </a:p>
            </p:txBody>
          </p:sp>
        </mc:Choice>
        <mc:Fallback xmlns="">
          <p:sp>
            <p:nvSpPr>
              <p:cNvPr id="8" name="TextBox 7">
                <a:extLst>
                  <a:ext uri="{FF2B5EF4-FFF2-40B4-BE49-F238E27FC236}">
                    <a16:creationId xmlns:a16="http://schemas.microsoft.com/office/drawing/2014/main" id="{6764DED5-84EB-74E1-BA08-454E0188AA22}"/>
                  </a:ext>
                </a:extLst>
              </p:cNvPr>
              <p:cNvSpPr txBox="1">
                <a:spLocks noRot="1" noChangeAspect="1" noMove="1" noResize="1" noEditPoints="1" noAdjustHandles="1" noChangeArrowheads="1" noChangeShapeType="1" noTextEdit="1"/>
              </p:cNvSpPr>
              <p:nvPr/>
            </p:nvSpPr>
            <p:spPr>
              <a:xfrm>
                <a:off x="5100270" y="3627964"/>
                <a:ext cx="1732910" cy="520399"/>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889FDE7-EFC5-AFB1-BF0C-4233E2FB15F3}"/>
              </a:ext>
            </a:extLst>
          </p:cNvPr>
          <p:cNvSpPr txBox="1"/>
          <p:nvPr/>
        </p:nvSpPr>
        <p:spPr>
          <a:xfrm>
            <a:off x="614362" y="4347327"/>
            <a:ext cx="8882063" cy="369332"/>
          </a:xfrm>
          <a:prstGeom prst="rect">
            <a:avLst/>
          </a:prstGeom>
          <a:noFill/>
        </p:spPr>
        <p:txBody>
          <a:bodyPr wrap="square">
            <a:spAutoFit/>
          </a:bodyPr>
          <a:lstStyle/>
          <a:p>
            <a:r>
              <a:rPr lang="en-US" dirty="0">
                <a:solidFill>
                  <a:srgbClr val="000000"/>
                </a:solidFill>
                <a:latin typeface="Aptos Narrow" panose="020B0004020202020204" pitchFamily="34" charset="0"/>
              </a:rPr>
              <a:t>B) If there are no taxes, what is the value of the firm after the issuance?</a:t>
            </a: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A2C8EE-245D-FF73-46C1-E6A3CD8527BB}"/>
                  </a:ext>
                </a:extLst>
              </p:cNvPr>
              <p:cNvSpPr txBox="1"/>
              <p:nvPr/>
            </p:nvSpPr>
            <p:spPr>
              <a:xfrm>
                <a:off x="1070049" y="5175823"/>
                <a:ext cx="10507588" cy="646331"/>
              </a:xfrm>
              <a:prstGeom prst="rect">
                <a:avLst/>
              </a:prstGeom>
              <a:noFill/>
            </p:spPr>
            <p:txBody>
              <a:bodyPr wrap="square">
                <a:spAutoFit/>
              </a:bodyPr>
              <a:lstStyle/>
              <a:p>
                <a:r>
                  <a:rPr lang="en-US" b="0" dirty="0"/>
                  <a:t>The firm was valued 10 and we have a new project with NPV of 1M and initial investment of 1M:</a:t>
                </a:r>
              </a:p>
              <a:p>
                <a:pPr algn="ctr"/>
                <a:r>
                  <a:rPr lang="en-US" b="0" dirty="0"/>
                  <a:t> </a:t>
                </a:r>
                <a14:m>
                  <m:oMath xmlns:m="http://schemas.openxmlformats.org/officeDocument/2006/math">
                    <m:r>
                      <a:rPr lang="en-US" b="0" i="1" smtClean="0">
                        <a:latin typeface="Cambria Math" panose="02040503050406030204" pitchFamily="18" charset="0"/>
                      </a:rPr>
                      <m:t>𝑉𝑎𝑙𝑢𝑒</m:t>
                    </m:r>
                    <m:r>
                      <a:rPr lang="en-US" b="0" i="1" smtClean="0">
                        <a:latin typeface="Cambria Math" panose="02040503050406030204" pitchFamily="18" charset="0"/>
                      </a:rPr>
                      <m:t>=10+1+1=12</m:t>
                    </m:r>
                  </m:oMath>
                </a14:m>
                <a:endParaRPr lang="en-US" dirty="0"/>
              </a:p>
            </p:txBody>
          </p:sp>
        </mc:Choice>
        <mc:Fallback xmlns="">
          <p:sp>
            <p:nvSpPr>
              <p:cNvPr id="13" name="TextBox 12">
                <a:extLst>
                  <a:ext uri="{FF2B5EF4-FFF2-40B4-BE49-F238E27FC236}">
                    <a16:creationId xmlns:a16="http://schemas.microsoft.com/office/drawing/2014/main" id="{4AA2C8EE-245D-FF73-46C1-E6A3CD8527BB}"/>
                  </a:ext>
                </a:extLst>
              </p:cNvPr>
              <p:cNvSpPr txBox="1">
                <a:spLocks noRot="1" noChangeAspect="1" noMove="1" noResize="1" noEditPoints="1" noAdjustHandles="1" noChangeArrowheads="1" noChangeShapeType="1" noTextEdit="1"/>
              </p:cNvSpPr>
              <p:nvPr/>
            </p:nvSpPr>
            <p:spPr>
              <a:xfrm>
                <a:off x="1070049" y="5175823"/>
                <a:ext cx="10507588" cy="646331"/>
              </a:xfrm>
              <a:prstGeom prst="rect">
                <a:avLst/>
              </a:prstGeom>
              <a:blipFill>
                <a:blip r:embed="rId3"/>
                <a:stretch>
                  <a:fillRect l="-522" t="-4717"/>
                </a:stretch>
              </a:blipFill>
            </p:spPr>
            <p:txBody>
              <a:bodyPr/>
              <a:lstStyle/>
              <a:p>
                <a:r>
                  <a:rPr lang="en-US">
                    <a:noFill/>
                  </a:rPr>
                  <a:t> </a:t>
                </a:r>
              </a:p>
            </p:txBody>
          </p:sp>
        </mc:Fallback>
      </mc:AlternateContent>
    </p:spTree>
    <p:extLst>
      <p:ext uri="{BB962C8B-B14F-4D97-AF65-F5344CB8AC3E}">
        <p14:creationId xmlns:p14="http://schemas.microsoft.com/office/powerpoint/2010/main" val="15418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9945-494E-37B0-4903-1468BA5831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E70E00-52B2-1F18-02B3-E1BBD0DDB964}"/>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52DA8AA7-1509-D387-C689-BFBF84BE2292}"/>
              </a:ext>
            </a:extLst>
          </p:cNvPr>
          <p:cNvSpPr>
            <a:spLocks noGrp="1"/>
          </p:cNvSpPr>
          <p:nvPr>
            <p:ph type="body" sz="quarter" idx="16"/>
          </p:nvPr>
        </p:nvSpPr>
        <p:spPr/>
        <p:txBody>
          <a:bodyPr/>
          <a:lstStyle/>
          <a:p>
            <a:r>
              <a:rPr lang="en-US" dirty="0"/>
              <a:t>Exercise 2</a:t>
            </a:r>
          </a:p>
        </p:txBody>
      </p:sp>
      <p:sp>
        <p:nvSpPr>
          <p:cNvPr id="5" name="TextBox 4">
            <a:extLst>
              <a:ext uri="{FF2B5EF4-FFF2-40B4-BE49-F238E27FC236}">
                <a16:creationId xmlns:a16="http://schemas.microsoft.com/office/drawing/2014/main" id="{625800DF-91A4-1419-456B-E6CA637CDB71}"/>
              </a:ext>
            </a:extLst>
          </p:cNvPr>
          <p:cNvSpPr txBox="1"/>
          <p:nvPr/>
        </p:nvSpPr>
        <p:spPr>
          <a:xfrm>
            <a:off x="614362" y="1400175"/>
            <a:ext cx="10963275" cy="1200329"/>
          </a:xfrm>
          <a:prstGeom prst="rect">
            <a:avLst/>
          </a:prstGeom>
          <a:noFill/>
        </p:spPr>
        <p:txBody>
          <a:bodyPr wrap="square">
            <a:spAutoFit/>
          </a:bodyPr>
          <a:lstStyle/>
          <a:p>
            <a:r>
              <a:rPr lang="en-US" dirty="0"/>
              <a:t>Firm H is fully equity financed and has a value of 10M. The price of each share is 20. The firm just announced that it will issue debt for the value of 2M. The firm will use 1M  to start a new project with NPV = 1M. The other million will be used to buy back shares. The firm will maintain the debt level forever. Assume the firm buys the shares at 20. </a:t>
            </a:r>
          </a:p>
        </p:txBody>
      </p:sp>
      <p:sp>
        <p:nvSpPr>
          <p:cNvPr id="7" name="TextBox 6">
            <a:extLst>
              <a:ext uri="{FF2B5EF4-FFF2-40B4-BE49-F238E27FC236}">
                <a16:creationId xmlns:a16="http://schemas.microsoft.com/office/drawing/2014/main" id="{C55FCA07-87E3-D7FC-271F-5838A078A1FE}"/>
              </a:ext>
            </a:extLst>
          </p:cNvPr>
          <p:cNvSpPr txBox="1"/>
          <p:nvPr/>
        </p:nvSpPr>
        <p:spPr>
          <a:xfrm>
            <a:off x="614362" y="3059668"/>
            <a:ext cx="10434638" cy="369332"/>
          </a:xfrm>
          <a:prstGeom prst="rect">
            <a:avLst/>
          </a:prstGeom>
          <a:noFill/>
        </p:spPr>
        <p:txBody>
          <a:bodyPr wrap="square">
            <a:spAutoFit/>
          </a:bodyPr>
          <a:lstStyle/>
          <a:p>
            <a:r>
              <a:rPr lang="en-US" sz="1800" b="0" i="0" u="none" strike="noStrike" dirty="0">
                <a:solidFill>
                  <a:srgbClr val="000000"/>
                </a:solidFill>
                <a:effectLst/>
                <a:latin typeface="Aptos Narrow" panose="020B0004020202020204" pitchFamily="34" charset="0"/>
              </a:rPr>
              <a:t>C) What is the realized return on the firm stock on the date of the issuance announcement?</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3CDDCD-5618-0573-7AF7-E0CEAC166FFA}"/>
                  </a:ext>
                </a:extLst>
              </p:cNvPr>
              <p:cNvSpPr txBox="1"/>
              <p:nvPr/>
            </p:nvSpPr>
            <p:spPr>
              <a:xfrm>
                <a:off x="6544190" y="3613129"/>
                <a:ext cx="11792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=10−1</m:t>
                      </m:r>
                    </m:oMath>
                  </m:oMathPara>
                </a14:m>
                <a:endParaRPr lang="en-US" dirty="0"/>
              </a:p>
            </p:txBody>
          </p:sp>
        </mc:Choice>
        <mc:Fallback xmlns="">
          <p:sp>
            <p:nvSpPr>
              <p:cNvPr id="8" name="TextBox 7">
                <a:extLst>
                  <a:ext uri="{FF2B5EF4-FFF2-40B4-BE49-F238E27FC236}">
                    <a16:creationId xmlns:a16="http://schemas.microsoft.com/office/drawing/2014/main" id="{DA3CDDCD-5618-0573-7AF7-E0CEAC166FFA}"/>
                  </a:ext>
                </a:extLst>
              </p:cNvPr>
              <p:cNvSpPr txBox="1">
                <a:spLocks noRot="1" noChangeAspect="1" noMove="1" noResize="1" noEditPoints="1" noAdjustHandles="1" noChangeArrowheads="1" noChangeShapeType="1" noTextEdit="1"/>
              </p:cNvSpPr>
              <p:nvPr/>
            </p:nvSpPr>
            <p:spPr>
              <a:xfrm>
                <a:off x="6544190" y="3613129"/>
                <a:ext cx="1179234" cy="276999"/>
              </a:xfrm>
              <a:prstGeom prst="rect">
                <a:avLst/>
              </a:prstGeom>
              <a:blipFill>
                <a:blip r:embed="rId2"/>
                <a:stretch>
                  <a:fillRect l="-4145" r="-3627" b="-888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FEE63BD-4FA7-2B43-D548-D87736EB3DBC}"/>
              </a:ext>
            </a:extLst>
          </p:cNvPr>
          <p:cNvSpPr txBox="1"/>
          <p:nvPr/>
        </p:nvSpPr>
        <p:spPr>
          <a:xfrm>
            <a:off x="614362" y="3563747"/>
            <a:ext cx="5929828" cy="369332"/>
          </a:xfrm>
          <a:prstGeom prst="rect">
            <a:avLst/>
          </a:prstGeom>
          <a:noFill/>
        </p:spPr>
        <p:txBody>
          <a:bodyPr wrap="none" rtlCol="0">
            <a:spAutoFit/>
          </a:bodyPr>
          <a:lstStyle/>
          <a:p>
            <a:r>
              <a:rPr lang="en-US" dirty="0"/>
              <a:t>Those who do not sell have (if cashflows do not change)</a:t>
            </a:r>
          </a:p>
        </p:txBody>
      </p:sp>
      <p:sp>
        <p:nvSpPr>
          <p:cNvPr id="6" name="TextBox 5">
            <a:extLst>
              <a:ext uri="{FF2B5EF4-FFF2-40B4-BE49-F238E27FC236}">
                <a16:creationId xmlns:a16="http://schemas.microsoft.com/office/drawing/2014/main" id="{7067A0E0-6F07-7207-79E7-ACF013F44605}"/>
              </a:ext>
            </a:extLst>
          </p:cNvPr>
          <p:cNvSpPr txBox="1"/>
          <p:nvPr/>
        </p:nvSpPr>
        <p:spPr>
          <a:xfrm>
            <a:off x="614362" y="3975238"/>
            <a:ext cx="5557932" cy="369332"/>
          </a:xfrm>
          <a:prstGeom prst="rect">
            <a:avLst/>
          </a:prstGeom>
          <a:noFill/>
        </p:spPr>
        <p:txBody>
          <a:bodyPr wrap="none" rtlCol="0">
            <a:spAutoFit/>
          </a:bodyPr>
          <a:lstStyle/>
          <a:p>
            <a:r>
              <a:rPr lang="en-US" dirty="0"/>
              <a:t>After the issuance due to the new project, they have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63F2C2C-1FA0-7737-2940-9351B33A07D1}"/>
                  </a:ext>
                </a:extLst>
              </p:cNvPr>
              <p:cNvSpPr txBox="1"/>
              <p:nvPr/>
            </p:nvSpPr>
            <p:spPr>
              <a:xfrm>
                <a:off x="6323843" y="4021404"/>
                <a:ext cx="12295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′=12−2</m:t>
                      </m:r>
                    </m:oMath>
                  </m:oMathPara>
                </a14:m>
                <a:endParaRPr lang="en-US" dirty="0"/>
              </a:p>
            </p:txBody>
          </p:sp>
        </mc:Choice>
        <mc:Fallback xmlns="">
          <p:sp>
            <p:nvSpPr>
              <p:cNvPr id="9" name="TextBox 8">
                <a:extLst>
                  <a:ext uri="{FF2B5EF4-FFF2-40B4-BE49-F238E27FC236}">
                    <a16:creationId xmlns:a16="http://schemas.microsoft.com/office/drawing/2014/main" id="{063F2C2C-1FA0-7737-2940-9351B33A07D1}"/>
                  </a:ext>
                </a:extLst>
              </p:cNvPr>
              <p:cNvSpPr txBox="1">
                <a:spLocks noRot="1" noChangeAspect="1" noMove="1" noResize="1" noEditPoints="1" noAdjustHandles="1" noChangeArrowheads="1" noChangeShapeType="1" noTextEdit="1"/>
              </p:cNvSpPr>
              <p:nvPr/>
            </p:nvSpPr>
            <p:spPr>
              <a:xfrm>
                <a:off x="6323843" y="4021404"/>
                <a:ext cx="1229503" cy="276999"/>
              </a:xfrm>
              <a:prstGeom prst="rect">
                <a:avLst/>
              </a:prstGeom>
              <a:blipFill>
                <a:blip r:embed="rId3"/>
                <a:stretch>
                  <a:fillRect l="-4455" t="-2222" r="-396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493D25-28B0-B697-BEA8-80943526A3FF}"/>
                  </a:ext>
                </a:extLst>
              </p:cNvPr>
              <p:cNvSpPr txBox="1"/>
              <p:nvPr/>
            </p:nvSpPr>
            <p:spPr>
              <a:xfrm>
                <a:off x="8096250" y="3794579"/>
                <a:ext cx="225568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9</m:t>
                          </m:r>
                        </m:den>
                      </m:f>
                      <m:r>
                        <a:rPr lang="en-US" b="0" i="1" smtClean="0">
                          <a:latin typeface="Cambria Math" panose="02040503050406030204" pitchFamily="18" charset="0"/>
                        </a:rPr>
                        <m:t>−1≈11.11% </m:t>
                      </m:r>
                    </m:oMath>
                  </m:oMathPara>
                </a14:m>
                <a:endParaRPr lang="en-US" dirty="0"/>
              </a:p>
            </p:txBody>
          </p:sp>
        </mc:Choice>
        <mc:Fallback xmlns="">
          <p:sp>
            <p:nvSpPr>
              <p:cNvPr id="11" name="TextBox 10">
                <a:extLst>
                  <a:ext uri="{FF2B5EF4-FFF2-40B4-BE49-F238E27FC236}">
                    <a16:creationId xmlns:a16="http://schemas.microsoft.com/office/drawing/2014/main" id="{B9493D25-28B0-B697-BEA8-80943526A3FF}"/>
                  </a:ext>
                </a:extLst>
              </p:cNvPr>
              <p:cNvSpPr txBox="1">
                <a:spLocks noRot="1" noChangeAspect="1" noMove="1" noResize="1" noEditPoints="1" noAdjustHandles="1" noChangeArrowheads="1" noChangeShapeType="1" noTextEdit="1"/>
              </p:cNvSpPr>
              <p:nvPr/>
            </p:nvSpPr>
            <p:spPr>
              <a:xfrm>
                <a:off x="8096250" y="3794579"/>
                <a:ext cx="2255682" cy="520399"/>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AC2C5266-6195-DB39-4FE1-9BC98BB68CEC}"/>
              </a:ext>
            </a:extLst>
          </p:cNvPr>
          <p:cNvSpPr txBox="1"/>
          <p:nvPr/>
        </p:nvSpPr>
        <p:spPr>
          <a:xfrm>
            <a:off x="614362" y="4533900"/>
            <a:ext cx="7956024" cy="369332"/>
          </a:xfrm>
          <a:prstGeom prst="rect">
            <a:avLst/>
          </a:prstGeom>
          <a:noFill/>
        </p:spPr>
        <p:txBody>
          <a:bodyPr wrap="none" rtlCol="0">
            <a:spAutoFit/>
          </a:bodyPr>
          <a:lstStyle/>
          <a:p>
            <a:r>
              <a:rPr lang="en-US" dirty="0"/>
              <a:t>Alternative approach (more formal). Number of shares: N, Price per share: p</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C3AE6AA-71CC-5259-EC64-91159D00AA3B}"/>
                  </a:ext>
                </a:extLst>
              </p:cNvPr>
              <p:cNvSpPr txBox="1"/>
              <p:nvPr/>
            </p:nvSpPr>
            <p:spPr>
              <a:xfrm>
                <a:off x="2438140" y="5641502"/>
                <a:ext cx="1196032" cy="5670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m:oMathPara>
                </a14:m>
                <a:endParaRPr lang="en-US" dirty="0"/>
              </a:p>
            </p:txBody>
          </p:sp>
        </mc:Choice>
        <mc:Fallback xmlns="">
          <p:sp>
            <p:nvSpPr>
              <p:cNvPr id="14" name="TextBox 13">
                <a:extLst>
                  <a:ext uri="{FF2B5EF4-FFF2-40B4-BE49-F238E27FC236}">
                    <a16:creationId xmlns:a16="http://schemas.microsoft.com/office/drawing/2014/main" id="{BC3AE6AA-71CC-5259-EC64-91159D00AA3B}"/>
                  </a:ext>
                </a:extLst>
              </p:cNvPr>
              <p:cNvSpPr txBox="1">
                <a:spLocks noRot="1" noChangeAspect="1" noMove="1" noResize="1" noEditPoints="1" noAdjustHandles="1" noChangeArrowheads="1" noChangeShapeType="1" noTextEdit="1"/>
              </p:cNvSpPr>
              <p:nvPr/>
            </p:nvSpPr>
            <p:spPr>
              <a:xfrm>
                <a:off x="2438140" y="5641502"/>
                <a:ext cx="1196032" cy="5670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982699F-0BAF-CFA4-8338-701282097CC8}"/>
                  </a:ext>
                </a:extLst>
              </p:cNvPr>
              <p:cNvSpPr txBox="1"/>
              <p:nvPr/>
            </p:nvSpPr>
            <p:spPr>
              <a:xfrm>
                <a:off x="994956" y="4985449"/>
                <a:ext cx="127964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𝑁</m:t>
                          </m:r>
                        </m:den>
                      </m:f>
                      <m:r>
                        <a:rPr lang="en-US" b="0" i="1" smtClean="0">
                          <a:latin typeface="Cambria Math" panose="02040503050406030204" pitchFamily="18" charset="0"/>
                        </a:rPr>
                        <m:t> </m:t>
                      </m:r>
                    </m:oMath>
                  </m:oMathPara>
                </a14:m>
                <a:endParaRPr lang="en-US" dirty="0"/>
              </a:p>
            </p:txBody>
          </p:sp>
        </mc:Choice>
        <mc:Fallback xmlns="">
          <p:sp>
            <p:nvSpPr>
              <p:cNvPr id="15" name="TextBox 14">
                <a:extLst>
                  <a:ext uri="{FF2B5EF4-FFF2-40B4-BE49-F238E27FC236}">
                    <a16:creationId xmlns:a16="http://schemas.microsoft.com/office/drawing/2014/main" id="{2982699F-0BAF-CFA4-8338-701282097CC8}"/>
                  </a:ext>
                </a:extLst>
              </p:cNvPr>
              <p:cNvSpPr txBox="1">
                <a:spLocks noRot="1" noChangeAspect="1" noMove="1" noResize="1" noEditPoints="1" noAdjustHandles="1" noChangeArrowheads="1" noChangeShapeType="1" noTextEdit="1"/>
              </p:cNvSpPr>
              <p:nvPr/>
            </p:nvSpPr>
            <p:spPr>
              <a:xfrm>
                <a:off x="994956" y="4985449"/>
                <a:ext cx="1279645" cy="5186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19B760-246E-9713-0750-53197B447C26}"/>
                  </a:ext>
                </a:extLst>
              </p:cNvPr>
              <p:cNvSpPr txBox="1"/>
              <p:nvPr/>
            </p:nvSpPr>
            <p:spPr>
              <a:xfrm>
                <a:off x="884797" y="5577367"/>
                <a:ext cx="1389804" cy="539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num>
                        <m:den>
                          <m:r>
                            <a:rPr lang="en-US" b="0" i="1" smtClean="0">
                              <a:latin typeface="Cambria Math" panose="02040503050406030204" pitchFamily="18" charset="0"/>
                            </a:rPr>
                            <m:t>𝑁</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𝑁</m:t>
                          </m:r>
                          <m:r>
                            <a:rPr lang="en-US" b="0" i="1" smtClean="0">
                              <a:latin typeface="Cambria Math" panose="02040503050406030204" pitchFamily="18" charset="0"/>
                            </a:rPr>
                            <m:t>′</m:t>
                          </m:r>
                        </m:den>
                      </m:f>
                      <m:r>
                        <a:rPr lang="en-US" b="0" i="1" smtClean="0">
                          <a:latin typeface="Cambria Math" panose="02040503050406030204" pitchFamily="18" charset="0"/>
                        </a:rPr>
                        <m:t> </m:t>
                      </m:r>
                    </m:oMath>
                  </m:oMathPara>
                </a14:m>
                <a:endParaRPr lang="en-US" dirty="0"/>
              </a:p>
            </p:txBody>
          </p:sp>
        </mc:Choice>
        <mc:Fallback xmlns="">
          <p:sp>
            <p:nvSpPr>
              <p:cNvPr id="16" name="TextBox 15">
                <a:extLst>
                  <a:ext uri="{FF2B5EF4-FFF2-40B4-BE49-F238E27FC236}">
                    <a16:creationId xmlns:a16="http://schemas.microsoft.com/office/drawing/2014/main" id="{F619B760-246E-9713-0750-53197B447C26}"/>
                  </a:ext>
                </a:extLst>
              </p:cNvPr>
              <p:cNvSpPr txBox="1">
                <a:spLocks noRot="1" noChangeAspect="1" noMove="1" noResize="1" noEditPoints="1" noAdjustHandles="1" noChangeArrowheads="1" noChangeShapeType="1" noTextEdit="1"/>
              </p:cNvSpPr>
              <p:nvPr/>
            </p:nvSpPr>
            <p:spPr>
              <a:xfrm>
                <a:off x="884797" y="5577367"/>
                <a:ext cx="1389804" cy="53963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9B6231-29EF-F596-0A79-DFF1D5F69985}"/>
                  </a:ext>
                </a:extLst>
              </p:cNvPr>
              <p:cNvSpPr txBox="1"/>
              <p:nvPr/>
            </p:nvSpPr>
            <p:spPr>
              <a:xfrm>
                <a:off x="3739202" y="5636171"/>
                <a:ext cx="75341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10</m:t>
                          </m:r>
                        </m:den>
                      </m:f>
                      <m:r>
                        <m:rPr>
                          <m:sty m:val="p"/>
                        </m:rPr>
                        <a:rPr lang="en-US" b="0" i="0" smtClean="0">
                          <a:latin typeface="Cambria Math" panose="02040503050406030204" pitchFamily="18" charset="0"/>
                        </a:rPr>
                        <m:t>N</m:t>
                      </m:r>
                    </m:oMath>
                  </m:oMathPara>
                </a14:m>
                <a:endParaRPr lang="en-US" dirty="0"/>
              </a:p>
            </p:txBody>
          </p:sp>
        </mc:Choice>
        <mc:Fallback xmlns="">
          <p:sp>
            <p:nvSpPr>
              <p:cNvPr id="17" name="TextBox 16">
                <a:extLst>
                  <a:ext uri="{FF2B5EF4-FFF2-40B4-BE49-F238E27FC236}">
                    <a16:creationId xmlns:a16="http://schemas.microsoft.com/office/drawing/2014/main" id="{969B6231-29EF-F596-0A79-DFF1D5F69985}"/>
                  </a:ext>
                </a:extLst>
              </p:cNvPr>
              <p:cNvSpPr txBox="1">
                <a:spLocks noRot="1" noChangeAspect="1" noMove="1" noResize="1" noEditPoints="1" noAdjustHandles="1" noChangeArrowheads="1" noChangeShapeType="1" noTextEdit="1"/>
              </p:cNvSpPr>
              <p:nvPr/>
            </p:nvSpPr>
            <p:spPr>
              <a:xfrm>
                <a:off x="3739202" y="5636171"/>
                <a:ext cx="753411" cy="5203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6FD664-E3C7-C24A-89E6-7B6EF29A2D75}"/>
                  </a:ext>
                </a:extLst>
              </p:cNvPr>
              <p:cNvSpPr txBox="1"/>
              <p:nvPr/>
            </p:nvSpPr>
            <p:spPr>
              <a:xfrm>
                <a:off x="4483088" y="5449470"/>
                <a:ext cx="2119555" cy="925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10</m:t>
                              </m:r>
                            </m:den>
                          </m:f>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9</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num>
                        <m:den>
                          <m:r>
                            <a:rPr lang="en-US" b="0" i="1" smtClean="0">
                              <a:latin typeface="Cambria Math" panose="02040503050406030204" pitchFamily="18" charset="0"/>
                            </a:rPr>
                            <m:t>𝑁</m:t>
                          </m:r>
                        </m:den>
                      </m:f>
                    </m:oMath>
                  </m:oMathPara>
                </a14:m>
                <a:endParaRPr lang="en-US" dirty="0"/>
              </a:p>
            </p:txBody>
          </p:sp>
        </mc:Choice>
        <mc:Fallback xmlns="">
          <p:sp>
            <p:nvSpPr>
              <p:cNvPr id="18" name="TextBox 17">
                <a:extLst>
                  <a:ext uri="{FF2B5EF4-FFF2-40B4-BE49-F238E27FC236}">
                    <a16:creationId xmlns:a16="http://schemas.microsoft.com/office/drawing/2014/main" id="{D36FD664-E3C7-C24A-89E6-7B6EF29A2D75}"/>
                  </a:ext>
                </a:extLst>
              </p:cNvPr>
              <p:cNvSpPr txBox="1">
                <a:spLocks noRot="1" noChangeAspect="1" noMove="1" noResize="1" noEditPoints="1" noAdjustHandles="1" noChangeArrowheads="1" noChangeShapeType="1" noTextEdit="1"/>
              </p:cNvSpPr>
              <p:nvPr/>
            </p:nvSpPr>
            <p:spPr>
              <a:xfrm>
                <a:off x="4483088" y="5449470"/>
                <a:ext cx="2119555" cy="92506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AE7836-B7E4-D195-0C80-117D1E8705F3}"/>
                  </a:ext>
                </a:extLst>
              </p:cNvPr>
              <p:cNvSpPr txBox="1"/>
              <p:nvPr/>
            </p:nvSpPr>
            <p:spPr>
              <a:xfrm>
                <a:off x="6771518" y="5654326"/>
                <a:ext cx="390183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num>
                        <m:den>
                          <m:r>
                            <a:rPr lang="en-US" b="0" i="1" smtClean="0">
                              <a:latin typeface="Cambria Math" panose="02040503050406030204" pitchFamily="18" charset="0"/>
                            </a:rPr>
                            <m:t>𝑝</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9</m:t>
                          </m:r>
                        </m:den>
                      </m:f>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num>
                            <m:den>
                              <m:r>
                                <a:rPr lang="en-US" b="0" i="1" smtClean="0">
                                  <a:latin typeface="Cambria Math" panose="02040503050406030204" pitchFamily="18" charset="0"/>
                                </a:rPr>
                                <m:t>10</m:t>
                              </m:r>
                            </m:den>
                          </m:f>
                        </m:e>
                      </m:d>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num>
                        <m:den>
                          <m:r>
                            <a:rPr lang="en-US" b="0" i="1" smtClean="0">
                              <a:latin typeface="Cambria Math" panose="02040503050406030204" pitchFamily="18" charset="0"/>
                            </a:rPr>
                            <m:t>9</m:t>
                          </m:r>
                        </m:den>
                      </m:f>
                      <m:r>
                        <a:rPr lang="en-US" b="0" i="1" smtClean="0">
                          <a:latin typeface="Cambria Math" panose="02040503050406030204" pitchFamily="18" charset="0"/>
                        </a:rPr>
                        <m:t>−1</m:t>
                      </m:r>
                    </m:oMath>
                  </m:oMathPara>
                </a14:m>
                <a:endParaRPr lang="en-US" dirty="0"/>
              </a:p>
            </p:txBody>
          </p:sp>
        </mc:Choice>
        <mc:Fallback xmlns="">
          <p:sp>
            <p:nvSpPr>
              <p:cNvPr id="19" name="TextBox 18">
                <a:extLst>
                  <a:ext uri="{FF2B5EF4-FFF2-40B4-BE49-F238E27FC236}">
                    <a16:creationId xmlns:a16="http://schemas.microsoft.com/office/drawing/2014/main" id="{1CAE7836-B7E4-D195-0C80-117D1E8705F3}"/>
                  </a:ext>
                </a:extLst>
              </p:cNvPr>
              <p:cNvSpPr txBox="1">
                <a:spLocks noRot="1" noChangeAspect="1" noMove="1" noResize="1" noEditPoints="1" noAdjustHandles="1" noChangeArrowheads="1" noChangeShapeType="1" noTextEdit="1"/>
              </p:cNvSpPr>
              <p:nvPr/>
            </p:nvSpPr>
            <p:spPr>
              <a:xfrm>
                <a:off x="6771518" y="5654326"/>
                <a:ext cx="3901837" cy="62235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29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6" grpId="0"/>
      <p:bldP spid="9" grpId="0"/>
      <p:bldP spid="11" grpId="0"/>
      <p:bldP spid="12" grpId="0"/>
      <p:bldP spid="14"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va - FS">
  <a:themeElements>
    <a:clrScheme name="Nova FS">
      <a:dk1>
        <a:sysClr val="windowText" lastClr="000000"/>
      </a:dk1>
      <a:lt1>
        <a:sysClr val="window" lastClr="FFFFFF"/>
      </a:lt1>
      <a:dk2>
        <a:srgbClr val="005AA9"/>
      </a:dk2>
      <a:lt2>
        <a:srgbClr val="EEECE1"/>
      </a:lt2>
      <a:accent1>
        <a:srgbClr val="4F81BD"/>
      </a:accent1>
      <a:accent2>
        <a:srgbClr val="A45355"/>
      </a:accent2>
      <a:accent3>
        <a:srgbClr val="B1B7B3"/>
      </a:accent3>
      <a:accent4>
        <a:srgbClr val="415E50"/>
      </a:accent4>
      <a:accent5>
        <a:srgbClr val="636965"/>
      </a:accent5>
      <a:accent6>
        <a:srgbClr val="9E0927"/>
      </a:accent6>
      <a:hlink>
        <a:srgbClr val="0000FF"/>
      </a:hlink>
      <a:folHlink>
        <a:srgbClr val="800080"/>
      </a:folHlink>
    </a:clrScheme>
    <a:fontScheme name="Nova FS">
      <a:majorFont>
        <a:latin typeface="PlayFair"/>
        <a:ea typeface="Helvetica Neue Medium"/>
        <a:cs typeface="Helvetica Neue Medium"/>
      </a:majorFont>
      <a:minorFont>
        <a:latin typeface="Open Sans Light"/>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va SBE lectures" id="{B4C2F531-9F58-4221-A636-24753EC4F29B}" vid="{655F7426-5416-406A-9D35-9D5AEE0F8E30}"/>
    </a:ext>
  </a:extLst>
</a:theme>
</file>

<file path=ppt/theme/theme2.xml><?xml version="1.0" encoding="utf-8"?>
<a:theme xmlns:a="http://schemas.openxmlformats.org/drawingml/2006/main" name="Content">
  <a:themeElements>
    <a:clrScheme name="A NF">
      <a:dk1>
        <a:sysClr val="windowText" lastClr="000000"/>
      </a:dk1>
      <a:lt1>
        <a:sysClr val="window" lastClr="FFFFFF"/>
      </a:lt1>
      <a:dk2>
        <a:srgbClr val="005AA9"/>
      </a:dk2>
      <a:lt2>
        <a:srgbClr val="EEECE1"/>
      </a:lt2>
      <a:accent1>
        <a:srgbClr val="4F81BD"/>
      </a:accent1>
      <a:accent2>
        <a:srgbClr val="A45355"/>
      </a:accent2>
      <a:accent3>
        <a:srgbClr val="B1B7B3"/>
      </a:accent3>
      <a:accent4>
        <a:srgbClr val="415E50"/>
      </a:accent4>
      <a:accent5>
        <a:srgbClr val="636965"/>
      </a:accent5>
      <a:accent6>
        <a:srgbClr val="9E0927"/>
      </a:accent6>
      <a:hlink>
        <a:srgbClr val="0000FF"/>
      </a:hlink>
      <a:folHlink>
        <a:srgbClr val="800080"/>
      </a:folHlink>
    </a:clrScheme>
    <a:fontScheme name="Nova FS">
      <a:majorFont>
        <a:latin typeface="PlayFair"/>
        <a:ea typeface="Helvetica Neue Medium"/>
        <a:cs typeface="Helvetica Neue Medium"/>
      </a:majorFont>
      <a:minorFont>
        <a:latin typeface="Open Sans Light"/>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00026"/>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va SBE lectures" id="{B4C2F531-9F58-4221-A636-24753EC4F29B}" vid="{2AD40D23-A621-4A11-8549-82627BCB3B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Nova SBE lectures</Template>
  <TotalTime>6208</TotalTime>
  <Words>2536</Words>
  <Application>Microsoft Office PowerPoint</Application>
  <PresentationFormat>Widescreen</PresentationFormat>
  <Paragraphs>258</Paragraphs>
  <Slides>19</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1" baseType="lpstr">
      <vt:lpstr>Aptos Narrow</vt:lpstr>
      <vt:lpstr>Arial</vt:lpstr>
      <vt:lpstr>Calibri</vt:lpstr>
      <vt:lpstr>Cambria Math</vt:lpstr>
      <vt:lpstr>Open Sans</vt:lpstr>
      <vt:lpstr>Open Sans </vt:lpstr>
      <vt:lpstr>Open Sans Light</vt:lpstr>
      <vt:lpstr>Playfair Display</vt:lpstr>
      <vt:lpstr>Wingdings</vt:lpstr>
      <vt:lpstr>Nova - FS</vt:lpstr>
      <vt:lpstr>Content</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Margarida Soares</dc:creator>
  <cp:lastModifiedBy>Julio Crego</cp:lastModifiedBy>
  <cp:revision>59</cp:revision>
  <dcterms:created xsi:type="dcterms:W3CDTF">2020-09-04T18:01:33Z</dcterms:created>
  <dcterms:modified xsi:type="dcterms:W3CDTF">2025-05-20T14:13:31Z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9f4804-9ab0-4527-a877-f7a87100f5fc_Enabled">
    <vt:lpwstr>true</vt:lpwstr>
  </property>
  <property fmtid="{D5CDD505-2E9C-101B-9397-08002B2CF9AE}" pid="3" name="MSIP_Label_b29f4804-9ab0-4527-a877-f7a87100f5fc_SetDate">
    <vt:lpwstr>2025-02-18T11:55:40Z</vt:lpwstr>
  </property>
  <property fmtid="{D5CDD505-2E9C-101B-9397-08002B2CF9AE}" pid="4" name="MSIP_Label_b29f4804-9ab0-4527-a877-f7a87100f5fc_Method">
    <vt:lpwstr>Standard</vt:lpwstr>
  </property>
  <property fmtid="{D5CDD505-2E9C-101B-9397-08002B2CF9AE}" pid="5" name="MSIP_Label_b29f4804-9ab0-4527-a877-f7a87100f5fc_Name">
    <vt:lpwstr>General</vt:lpwstr>
  </property>
  <property fmtid="{D5CDD505-2E9C-101B-9397-08002B2CF9AE}" pid="6" name="MSIP_Label_b29f4804-9ab0-4527-a877-f7a87100f5fc_SiteId">
    <vt:lpwstr>7a5561df-6599-4898-8a20-cce41db3b44f</vt:lpwstr>
  </property>
  <property fmtid="{D5CDD505-2E9C-101B-9397-08002B2CF9AE}" pid="7" name="MSIP_Label_b29f4804-9ab0-4527-a877-f7a87100f5fc_ActionId">
    <vt:lpwstr>0a0ac92d-6a73-4b7d-ad6b-e5aadf4c65bb</vt:lpwstr>
  </property>
  <property fmtid="{D5CDD505-2E9C-101B-9397-08002B2CF9AE}" pid="8" name="MSIP_Label_b29f4804-9ab0-4527-a877-f7a87100f5fc_ContentBits">
    <vt:lpwstr>0</vt:lpwstr>
  </property>
  <property fmtid="{D5CDD505-2E9C-101B-9397-08002B2CF9AE}" pid="9" name="MSIP_Label_b29f4804-9ab0-4527-a877-f7a87100f5fc_Tag">
    <vt:lpwstr>10, 3, 0, 1</vt:lpwstr>
  </property>
</Properties>
</file>