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3.xml" ContentType="application/vnd.openxmlformats-officedocument.theme+xml"/>
  <Override PartName="/ppt/tags/tag10.xml" ContentType="application/vnd.openxmlformats-officedocument.presentationml.tags+xml"/>
  <Override PartName="/ppt/notesSlides/notesSlide1.xml" ContentType="application/vnd.openxmlformats-officedocument.presentationml.notesSlide+xml"/>
  <Override PartName="/ppt/tags/tag11.xml" ContentType="application/vnd.openxmlformats-officedocument.presentationml.tags+xml"/>
  <Override PartName="/ppt/notesSlides/notesSlide2.xml" ContentType="application/vnd.openxmlformats-officedocument.presentationml.notesSlide+xml"/>
  <Override PartName="/ppt/tags/tag12.xml" ContentType="application/vnd.openxmlformats-officedocument.presentationml.tags+xml"/>
  <Override PartName="/ppt/notesSlides/notesSlide3.xml" ContentType="application/vnd.openxmlformats-officedocument.presentationml.notesSlide+xml"/>
  <Override PartName="/ppt/tags/tag13.xml" ContentType="application/vnd.openxmlformats-officedocument.presentationml.tags+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6" r:id="rId1"/>
    <p:sldMasterId id="2147483648" r:id="rId2"/>
  </p:sldMasterIdLst>
  <p:notesMasterIdLst>
    <p:notesMasterId r:id="rId20"/>
  </p:notesMasterIdLst>
  <p:sldIdLst>
    <p:sldId id="257" r:id="rId3"/>
    <p:sldId id="662" r:id="rId4"/>
    <p:sldId id="433" r:id="rId5"/>
    <p:sldId id="311" r:id="rId6"/>
    <p:sldId id="281" r:id="rId7"/>
    <p:sldId id="272" r:id="rId8"/>
    <p:sldId id="307" r:id="rId9"/>
    <p:sldId id="664" r:id="rId10"/>
    <p:sldId id="293" r:id="rId11"/>
    <p:sldId id="295" r:id="rId12"/>
    <p:sldId id="296" r:id="rId13"/>
    <p:sldId id="667" r:id="rId14"/>
    <p:sldId id="674" r:id="rId15"/>
    <p:sldId id="670" r:id="rId16"/>
    <p:sldId id="673" r:id="rId17"/>
    <p:sldId id="671" r:id="rId18"/>
    <p:sldId id="672" r:id="rId19"/>
  </p:sldIdLst>
  <p:sldSz cx="12192000" cy="6858000"/>
  <p:notesSz cx="7315200" cy="9601200"/>
  <p:defaultTextStyle>
    <a:defPPr>
      <a:defRPr lang="pt-PT"/>
    </a:defPPr>
    <a:lvl1pPr algn="l" defTabSz="457154" rtl="0" fontAlgn="base">
      <a:spcBef>
        <a:spcPct val="0"/>
      </a:spcBef>
      <a:spcAft>
        <a:spcPct val="0"/>
      </a:spcAft>
      <a:defRPr kern="1200">
        <a:solidFill>
          <a:schemeClr val="tx1"/>
        </a:solidFill>
        <a:latin typeface="Arial" pitchFamily="34" charset="0"/>
        <a:ea typeface="Geneva" pitchFamily="-112" charset="-128"/>
        <a:cs typeface="+mn-cs"/>
      </a:defRPr>
    </a:lvl1pPr>
    <a:lvl2pPr marL="457154" algn="l" defTabSz="457154" rtl="0" fontAlgn="base">
      <a:spcBef>
        <a:spcPct val="0"/>
      </a:spcBef>
      <a:spcAft>
        <a:spcPct val="0"/>
      </a:spcAft>
      <a:defRPr kern="1200">
        <a:solidFill>
          <a:schemeClr val="tx1"/>
        </a:solidFill>
        <a:latin typeface="Arial" pitchFamily="34" charset="0"/>
        <a:ea typeface="Geneva" pitchFamily="-112" charset="-128"/>
        <a:cs typeface="+mn-cs"/>
      </a:defRPr>
    </a:lvl2pPr>
    <a:lvl3pPr marL="914307" algn="l" defTabSz="457154" rtl="0" fontAlgn="base">
      <a:spcBef>
        <a:spcPct val="0"/>
      </a:spcBef>
      <a:spcAft>
        <a:spcPct val="0"/>
      </a:spcAft>
      <a:defRPr kern="1200">
        <a:solidFill>
          <a:schemeClr val="tx1"/>
        </a:solidFill>
        <a:latin typeface="Arial" pitchFamily="34" charset="0"/>
        <a:ea typeface="Geneva" pitchFamily="-112" charset="-128"/>
        <a:cs typeface="+mn-cs"/>
      </a:defRPr>
    </a:lvl3pPr>
    <a:lvl4pPr marL="1371461" algn="l" defTabSz="457154" rtl="0" fontAlgn="base">
      <a:spcBef>
        <a:spcPct val="0"/>
      </a:spcBef>
      <a:spcAft>
        <a:spcPct val="0"/>
      </a:spcAft>
      <a:defRPr kern="1200">
        <a:solidFill>
          <a:schemeClr val="tx1"/>
        </a:solidFill>
        <a:latin typeface="Arial" pitchFamily="34" charset="0"/>
        <a:ea typeface="Geneva" pitchFamily="-112" charset="-128"/>
        <a:cs typeface="+mn-cs"/>
      </a:defRPr>
    </a:lvl4pPr>
    <a:lvl5pPr marL="1828614" algn="l" defTabSz="457154" rtl="0" fontAlgn="base">
      <a:spcBef>
        <a:spcPct val="0"/>
      </a:spcBef>
      <a:spcAft>
        <a:spcPct val="0"/>
      </a:spcAft>
      <a:defRPr kern="1200">
        <a:solidFill>
          <a:schemeClr val="tx1"/>
        </a:solidFill>
        <a:latin typeface="Arial" pitchFamily="34" charset="0"/>
        <a:ea typeface="Geneva" pitchFamily="-112" charset="-128"/>
        <a:cs typeface="+mn-cs"/>
      </a:defRPr>
    </a:lvl5pPr>
    <a:lvl6pPr marL="2285768" algn="l" defTabSz="914307" rtl="0" eaLnBrk="1" latinLnBrk="0" hangingPunct="1">
      <a:defRPr kern="1200">
        <a:solidFill>
          <a:schemeClr val="tx1"/>
        </a:solidFill>
        <a:latin typeface="Arial" pitchFamily="34" charset="0"/>
        <a:ea typeface="Geneva" pitchFamily="-112" charset="-128"/>
        <a:cs typeface="+mn-cs"/>
      </a:defRPr>
    </a:lvl6pPr>
    <a:lvl7pPr marL="2742921" algn="l" defTabSz="914307" rtl="0" eaLnBrk="1" latinLnBrk="0" hangingPunct="1">
      <a:defRPr kern="1200">
        <a:solidFill>
          <a:schemeClr val="tx1"/>
        </a:solidFill>
        <a:latin typeface="Arial" pitchFamily="34" charset="0"/>
        <a:ea typeface="Geneva" pitchFamily="-112" charset="-128"/>
        <a:cs typeface="+mn-cs"/>
      </a:defRPr>
    </a:lvl7pPr>
    <a:lvl8pPr marL="3200074" algn="l" defTabSz="914307" rtl="0" eaLnBrk="1" latinLnBrk="0" hangingPunct="1">
      <a:defRPr kern="1200">
        <a:solidFill>
          <a:schemeClr val="tx1"/>
        </a:solidFill>
        <a:latin typeface="Arial" pitchFamily="34" charset="0"/>
        <a:ea typeface="Geneva" pitchFamily="-112" charset="-128"/>
        <a:cs typeface="+mn-cs"/>
      </a:defRPr>
    </a:lvl8pPr>
    <a:lvl9pPr marL="3657227" algn="l" defTabSz="914307" rtl="0" eaLnBrk="1" latinLnBrk="0" hangingPunct="1">
      <a:defRPr kern="1200">
        <a:solidFill>
          <a:schemeClr val="tx1"/>
        </a:solidFill>
        <a:latin typeface="Arial" pitchFamily="34" charset="0"/>
        <a:ea typeface="Geneva" pitchFamily="-112" charset="-128"/>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15:guide id="1" orient="horz" pos="3024">
          <p15:clr>
            <a:srgbClr val="A4A3A4"/>
          </p15:clr>
        </p15:guide>
        <p15:guide id="2" pos="230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6" autoAdjust="0"/>
    <p:restoredTop sz="91194" autoAdjust="0"/>
  </p:normalViewPr>
  <p:slideViewPr>
    <p:cSldViewPr snapToGrid="0">
      <p:cViewPr varScale="1">
        <p:scale>
          <a:sx n="64" d="100"/>
          <a:sy n="64" d="100"/>
        </p:scale>
        <p:origin x="680" y="52"/>
      </p:cViewPr>
      <p:guideLst/>
    </p:cSldViewPr>
  </p:slideViewPr>
  <p:notesTextViewPr>
    <p:cViewPr>
      <p:scale>
        <a:sx n="1" d="1"/>
        <a:sy n="1" d="1"/>
      </p:scale>
      <p:origin x="0" y="0"/>
    </p:cViewPr>
  </p:notesTextViewPr>
  <p:notesViewPr>
    <p:cSldViewPr snapToGrid="0">
      <p:cViewPr varScale="1">
        <p:scale>
          <a:sx n="66" d="100"/>
          <a:sy n="66" d="100"/>
        </p:scale>
        <p:origin x="0" y="0"/>
      </p:cViewPr>
      <p:guideLst>
        <p:guide orient="horz" pos="3024"/>
        <p:guide pos="230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0" i="0" u="none" strike="noStrike" kern="1200" spc="0" baseline="0">
                <a:solidFill>
                  <a:schemeClr val="tx1">
                    <a:lumMod val="65000"/>
                    <a:lumOff val="35000"/>
                  </a:schemeClr>
                </a:solidFill>
                <a:latin typeface="+mn-lt"/>
                <a:ea typeface="+mn-ea"/>
                <a:cs typeface="+mn-cs"/>
              </a:defRPr>
            </a:pPr>
            <a:r>
              <a:rPr lang="en-GB" sz="1800" b="1" dirty="0">
                <a:latin typeface="Open Sans" panose="020B0606030504020204" pitchFamily="34" charset="0"/>
                <a:ea typeface="Open Sans" panose="020B0606030504020204" pitchFamily="34" charset="0"/>
                <a:cs typeface="Open Sans" panose="020B0606030504020204" pitchFamily="34" charset="0"/>
              </a:rPr>
              <a:t>Snap</a:t>
            </a:r>
          </a:p>
        </c:rich>
      </c:tx>
      <c:overlay val="0"/>
      <c:spPr>
        <a:noFill/>
        <a:ln>
          <a:noFill/>
        </a:ln>
        <a:effectLst/>
      </c:spPr>
      <c:txPr>
        <a:bodyPr rot="0" spcFirstLastPara="1" vertOverflow="ellipsis" vert="horz" wrap="square" anchor="ctr" anchorCtr="1"/>
        <a:lstStyle/>
        <a:p>
          <a:pPr>
            <a:defRPr sz="18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ndard"/>
        <c:varyColors val="0"/>
        <c:ser>
          <c:idx val="0"/>
          <c:order val="0"/>
          <c:spPr>
            <a:ln w="28575" cap="rnd">
              <a:solidFill>
                <a:schemeClr val="accent1"/>
              </a:solidFill>
              <a:round/>
            </a:ln>
            <a:effectLst/>
          </c:spPr>
          <c:marker>
            <c:symbol val="none"/>
          </c:marker>
          <c:cat>
            <c:numRef>
              <c:f>SNAP!$A$2:$A$679</c:f>
              <c:numCache>
                <c:formatCode>mmm\ yyyy</c:formatCode>
                <c:ptCount val="678"/>
                <c:pt idx="0">
                  <c:v>42796</c:v>
                </c:pt>
                <c:pt idx="1">
                  <c:v>42797</c:v>
                </c:pt>
                <c:pt idx="2">
                  <c:v>42798</c:v>
                </c:pt>
                <c:pt idx="3">
                  <c:v>42799</c:v>
                </c:pt>
                <c:pt idx="4">
                  <c:v>42800</c:v>
                </c:pt>
                <c:pt idx="5">
                  <c:v>42801</c:v>
                </c:pt>
                <c:pt idx="6">
                  <c:v>42802</c:v>
                </c:pt>
                <c:pt idx="7">
                  <c:v>42803</c:v>
                </c:pt>
                <c:pt idx="8">
                  <c:v>42804</c:v>
                </c:pt>
                <c:pt idx="9">
                  <c:v>42805</c:v>
                </c:pt>
                <c:pt idx="10">
                  <c:v>42806</c:v>
                </c:pt>
                <c:pt idx="11">
                  <c:v>42807</c:v>
                </c:pt>
                <c:pt idx="12">
                  <c:v>42808</c:v>
                </c:pt>
                <c:pt idx="13">
                  <c:v>42809</c:v>
                </c:pt>
                <c:pt idx="14">
                  <c:v>42810</c:v>
                </c:pt>
                <c:pt idx="15">
                  <c:v>42811</c:v>
                </c:pt>
                <c:pt idx="16">
                  <c:v>42812</c:v>
                </c:pt>
                <c:pt idx="17">
                  <c:v>42813</c:v>
                </c:pt>
                <c:pt idx="18">
                  <c:v>42814</c:v>
                </c:pt>
                <c:pt idx="19">
                  <c:v>42815</c:v>
                </c:pt>
                <c:pt idx="20">
                  <c:v>42816</c:v>
                </c:pt>
                <c:pt idx="21">
                  <c:v>42817</c:v>
                </c:pt>
                <c:pt idx="22">
                  <c:v>42818</c:v>
                </c:pt>
                <c:pt idx="23">
                  <c:v>42819</c:v>
                </c:pt>
                <c:pt idx="24">
                  <c:v>42820</c:v>
                </c:pt>
                <c:pt idx="25">
                  <c:v>42821</c:v>
                </c:pt>
                <c:pt idx="26">
                  <c:v>42822</c:v>
                </c:pt>
                <c:pt idx="27">
                  <c:v>42823</c:v>
                </c:pt>
                <c:pt idx="28">
                  <c:v>42824</c:v>
                </c:pt>
                <c:pt idx="29">
                  <c:v>42825</c:v>
                </c:pt>
                <c:pt idx="30">
                  <c:v>42826</c:v>
                </c:pt>
                <c:pt idx="31">
                  <c:v>42827</c:v>
                </c:pt>
                <c:pt idx="32">
                  <c:v>42828</c:v>
                </c:pt>
                <c:pt idx="33">
                  <c:v>42829</c:v>
                </c:pt>
                <c:pt idx="34">
                  <c:v>42830</c:v>
                </c:pt>
                <c:pt idx="35">
                  <c:v>42831</c:v>
                </c:pt>
                <c:pt idx="36">
                  <c:v>42832</c:v>
                </c:pt>
                <c:pt idx="37">
                  <c:v>42833</c:v>
                </c:pt>
                <c:pt idx="38">
                  <c:v>42834</c:v>
                </c:pt>
                <c:pt idx="39">
                  <c:v>42835</c:v>
                </c:pt>
                <c:pt idx="40">
                  <c:v>42836</c:v>
                </c:pt>
                <c:pt idx="41">
                  <c:v>42837</c:v>
                </c:pt>
                <c:pt idx="42">
                  <c:v>42838</c:v>
                </c:pt>
                <c:pt idx="43">
                  <c:v>42839</c:v>
                </c:pt>
                <c:pt idx="44">
                  <c:v>42840</c:v>
                </c:pt>
                <c:pt idx="45">
                  <c:v>42841</c:v>
                </c:pt>
                <c:pt idx="46">
                  <c:v>42842</c:v>
                </c:pt>
                <c:pt idx="47">
                  <c:v>42843</c:v>
                </c:pt>
                <c:pt idx="48">
                  <c:v>42844</c:v>
                </c:pt>
                <c:pt idx="49">
                  <c:v>42845</c:v>
                </c:pt>
                <c:pt idx="50">
                  <c:v>42846</c:v>
                </c:pt>
                <c:pt idx="51">
                  <c:v>42847</c:v>
                </c:pt>
                <c:pt idx="52">
                  <c:v>42848</c:v>
                </c:pt>
                <c:pt idx="53">
                  <c:v>42849</c:v>
                </c:pt>
                <c:pt idx="54">
                  <c:v>42850</c:v>
                </c:pt>
                <c:pt idx="55">
                  <c:v>42851</c:v>
                </c:pt>
                <c:pt idx="56">
                  <c:v>42852</c:v>
                </c:pt>
                <c:pt idx="57">
                  <c:v>42853</c:v>
                </c:pt>
                <c:pt idx="58">
                  <c:v>42854</c:v>
                </c:pt>
                <c:pt idx="59">
                  <c:v>42855</c:v>
                </c:pt>
                <c:pt idx="60">
                  <c:v>42856</c:v>
                </c:pt>
                <c:pt idx="61">
                  <c:v>42857</c:v>
                </c:pt>
                <c:pt idx="62">
                  <c:v>42858</c:v>
                </c:pt>
                <c:pt idx="63">
                  <c:v>42859</c:v>
                </c:pt>
                <c:pt idx="64">
                  <c:v>42860</c:v>
                </c:pt>
                <c:pt idx="65">
                  <c:v>42861</c:v>
                </c:pt>
                <c:pt idx="66">
                  <c:v>42862</c:v>
                </c:pt>
                <c:pt idx="67">
                  <c:v>42863</c:v>
                </c:pt>
                <c:pt idx="68">
                  <c:v>42864</c:v>
                </c:pt>
                <c:pt idx="69">
                  <c:v>42865</c:v>
                </c:pt>
                <c:pt idx="70">
                  <c:v>42866</c:v>
                </c:pt>
                <c:pt idx="71">
                  <c:v>42867</c:v>
                </c:pt>
                <c:pt idx="72">
                  <c:v>42868</c:v>
                </c:pt>
                <c:pt idx="73">
                  <c:v>42869</c:v>
                </c:pt>
                <c:pt idx="74">
                  <c:v>42870</c:v>
                </c:pt>
                <c:pt idx="75">
                  <c:v>42871</c:v>
                </c:pt>
                <c:pt idx="76">
                  <c:v>42872</c:v>
                </c:pt>
                <c:pt idx="77">
                  <c:v>42873</c:v>
                </c:pt>
                <c:pt idx="78">
                  <c:v>42874</c:v>
                </c:pt>
                <c:pt idx="79">
                  <c:v>42875</c:v>
                </c:pt>
                <c:pt idx="80">
                  <c:v>42876</c:v>
                </c:pt>
                <c:pt idx="81">
                  <c:v>42877</c:v>
                </c:pt>
                <c:pt idx="82">
                  <c:v>42878</c:v>
                </c:pt>
                <c:pt idx="83">
                  <c:v>42879</c:v>
                </c:pt>
                <c:pt idx="84">
                  <c:v>42880</c:v>
                </c:pt>
                <c:pt idx="85">
                  <c:v>42881</c:v>
                </c:pt>
                <c:pt idx="86">
                  <c:v>42882</c:v>
                </c:pt>
                <c:pt idx="87">
                  <c:v>42883</c:v>
                </c:pt>
                <c:pt idx="88">
                  <c:v>42884</c:v>
                </c:pt>
                <c:pt idx="89">
                  <c:v>42885</c:v>
                </c:pt>
                <c:pt idx="90">
                  <c:v>42886</c:v>
                </c:pt>
                <c:pt idx="91">
                  <c:v>42887</c:v>
                </c:pt>
                <c:pt idx="92">
                  <c:v>42888</c:v>
                </c:pt>
                <c:pt idx="93">
                  <c:v>42889</c:v>
                </c:pt>
                <c:pt idx="94">
                  <c:v>42890</c:v>
                </c:pt>
                <c:pt idx="95">
                  <c:v>42891</c:v>
                </c:pt>
                <c:pt idx="96">
                  <c:v>42892</c:v>
                </c:pt>
                <c:pt idx="97">
                  <c:v>42893</c:v>
                </c:pt>
                <c:pt idx="98">
                  <c:v>42894</c:v>
                </c:pt>
                <c:pt idx="99">
                  <c:v>42895</c:v>
                </c:pt>
                <c:pt idx="100">
                  <c:v>42896</c:v>
                </c:pt>
                <c:pt idx="101">
                  <c:v>42897</c:v>
                </c:pt>
                <c:pt idx="102">
                  <c:v>42898</c:v>
                </c:pt>
                <c:pt idx="103">
                  <c:v>42899</c:v>
                </c:pt>
                <c:pt idx="104">
                  <c:v>42900</c:v>
                </c:pt>
                <c:pt idx="105">
                  <c:v>42901</c:v>
                </c:pt>
                <c:pt idx="106">
                  <c:v>42902</c:v>
                </c:pt>
                <c:pt idx="107">
                  <c:v>42903</c:v>
                </c:pt>
                <c:pt idx="108">
                  <c:v>42904</c:v>
                </c:pt>
                <c:pt idx="109">
                  <c:v>42905</c:v>
                </c:pt>
                <c:pt idx="110">
                  <c:v>42906</c:v>
                </c:pt>
                <c:pt idx="111">
                  <c:v>42907</c:v>
                </c:pt>
                <c:pt idx="112">
                  <c:v>42908</c:v>
                </c:pt>
                <c:pt idx="113">
                  <c:v>42909</c:v>
                </c:pt>
                <c:pt idx="114">
                  <c:v>42910</c:v>
                </c:pt>
                <c:pt idx="115">
                  <c:v>42911</c:v>
                </c:pt>
                <c:pt idx="116">
                  <c:v>42912</c:v>
                </c:pt>
                <c:pt idx="117">
                  <c:v>42913</c:v>
                </c:pt>
                <c:pt idx="118">
                  <c:v>42914</c:v>
                </c:pt>
                <c:pt idx="119">
                  <c:v>42915</c:v>
                </c:pt>
                <c:pt idx="120">
                  <c:v>42916</c:v>
                </c:pt>
                <c:pt idx="121">
                  <c:v>42917</c:v>
                </c:pt>
                <c:pt idx="122">
                  <c:v>42918</c:v>
                </c:pt>
                <c:pt idx="123">
                  <c:v>42919</c:v>
                </c:pt>
                <c:pt idx="124">
                  <c:v>42920</c:v>
                </c:pt>
                <c:pt idx="125">
                  <c:v>42921</c:v>
                </c:pt>
                <c:pt idx="126">
                  <c:v>42922</c:v>
                </c:pt>
                <c:pt idx="127">
                  <c:v>42923</c:v>
                </c:pt>
                <c:pt idx="128">
                  <c:v>42924</c:v>
                </c:pt>
                <c:pt idx="129">
                  <c:v>42925</c:v>
                </c:pt>
                <c:pt idx="130">
                  <c:v>42926</c:v>
                </c:pt>
                <c:pt idx="131">
                  <c:v>42927</c:v>
                </c:pt>
                <c:pt idx="132">
                  <c:v>42928</c:v>
                </c:pt>
                <c:pt idx="133">
                  <c:v>42929</c:v>
                </c:pt>
                <c:pt idx="134">
                  <c:v>42930</c:v>
                </c:pt>
                <c:pt idx="135">
                  <c:v>42931</c:v>
                </c:pt>
                <c:pt idx="136">
                  <c:v>42932</c:v>
                </c:pt>
                <c:pt idx="137">
                  <c:v>42933</c:v>
                </c:pt>
                <c:pt idx="138">
                  <c:v>42934</c:v>
                </c:pt>
                <c:pt idx="139">
                  <c:v>42935</c:v>
                </c:pt>
                <c:pt idx="140">
                  <c:v>42936</c:v>
                </c:pt>
                <c:pt idx="141">
                  <c:v>42937</c:v>
                </c:pt>
                <c:pt idx="142">
                  <c:v>42938</c:v>
                </c:pt>
                <c:pt idx="143">
                  <c:v>42939</c:v>
                </c:pt>
                <c:pt idx="144">
                  <c:v>42940</c:v>
                </c:pt>
                <c:pt idx="145">
                  <c:v>42941</c:v>
                </c:pt>
                <c:pt idx="146">
                  <c:v>42942</c:v>
                </c:pt>
                <c:pt idx="147">
                  <c:v>42943</c:v>
                </c:pt>
                <c:pt idx="148">
                  <c:v>42944</c:v>
                </c:pt>
                <c:pt idx="149">
                  <c:v>42945</c:v>
                </c:pt>
                <c:pt idx="150">
                  <c:v>42946</c:v>
                </c:pt>
                <c:pt idx="151">
                  <c:v>42947</c:v>
                </c:pt>
                <c:pt idx="152">
                  <c:v>42948</c:v>
                </c:pt>
                <c:pt idx="153">
                  <c:v>42949</c:v>
                </c:pt>
                <c:pt idx="154">
                  <c:v>42950</c:v>
                </c:pt>
                <c:pt idx="155">
                  <c:v>42951</c:v>
                </c:pt>
                <c:pt idx="156">
                  <c:v>42952</c:v>
                </c:pt>
                <c:pt idx="157">
                  <c:v>42953</c:v>
                </c:pt>
                <c:pt idx="158">
                  <c:v>42954</c:v>
                </c:pt>
                <c:pt idx="159">
                  <c:v>42955</c:v>
                </c:pt>
                <c:pt idx="160">
                  <c:v>42956</c:v>
                </c:pt>
                <c:pt idx="161">
                  <c:v>42957</c:v>
                </c:pt>
                <c:pt idx="162">
                  <c:v>42958</c:v>
                </c:pt>
                <c:pt idx="163">
                  <c:v>42959</c:v>
                </c:pt>
                <c:pt idx="164">
                  <c:v>42960</c:v>
                </c:pt>
                <c:pt idx="165">
                  <c:v>42961</c:v>
                </c:pt>
                <c:pt idx="166">
                  <c:v>42962</c:v>
                </c:pt>
                <c:pt idx="167">
                  <c:v>42963</c:v>
                </c:pt>
                <c:pt idx="168">
                  <c:v>42964</c:v>
                </c:pt>
                <c:pt idx="169">
                  <c:v>42965</c:v>
                </c:pt>
                <c:pt idx="170">
                  <c:v>42966</c:v>
                </c:pt>
                <c:pt idx="171">
                  <c:v>42967</c:v>
                </c:pt>
                <c:pt idx="172">
                  <c:v>42968</c:v>
                </c:pt>
                <c:pt idx="173">
                  <c:v>42969</c:v>
                </c:pt>
                <c:pt idx="174">
                  <c:v>42970</c:v>
                </c:pt>
                <c:pt idx="175">
                  <c:v>42971</c:v>
                </c:pt>
                <c:pt idx="176">
                  <c:v>42972</c:v>
                </c:pt>
                <c:pt idx="177">
                  <c:v>42973</c:v>
                </c:pt>
                <c:pt idx="178">
                  <c:v>42974</c:v>
                </c:pt>
                <c:pt idx="179">
                  <c:v>42975</c:v>
                </c:pt>
                <c:pt idx="180">
                  <c:v>42976</c:v>
                </c:pt>
                <c:pt idx="181">
                  <c:v>42977</c:v>
                </c:pt>
                <c:pt idx="182">
                  <c:v>42978</c:v>
                </c:pt>
                <c:pt idx="183">
                  <c:v>42979</c:v>
                </c:pt>
                <c:pt idx="184">
                  <c:v>42980</c:v>
                </c:pt>
                <c:pt idx="185">
                  <c:v>42981</c:v>
                </c:pt>
                <c:pt idx="186">
                  <c:v>42982</c:v>
                </c:pt>
                <c:pt idx="187">
                  <c:v>42983</c:v>
                </c:pt>
                <c:pt idx="188">
                  <c:v>42984</c:v>
                </c:pt>
                <c:pt idx="189">
                  <c:v>42985</c:v>
                </c:pt>
                <c:pt idx="190">
                  <c:v>42986</c:v>
                </c:pt>
                <c:pt idx="191">
                  <c:v>42987</c:v>
                </c:pt>
                <c:pt idx="192">
                  <c:v>42988</c:v>
                </c:pt>
                <c:pt idx="193">
                  <c:v>42989</c:v>
                </c:pt>
                <c:pt idx="194">
                  <c:v>42990</c:v>
                </c:pt>
                <c:pt idx="195">
                  <c:v>42991</c:v>
                </c:pt>
                <c:pt idx="196">
                  <c:v>42992</c:v>
                </c:pt>
                <c:pt idx="197">
                  <c:v>42993</c:v>
                </c:pt>
                <c:pt idx="198">
                  <c:v>42994</c:v>
                </c:pt>
                <c:pt idx="199">
                  <c:v>42995</c:v>
                </c:pt>
                <c:pt idx="200">
                  <c:v>42996</c:v>
                </c:pt>
                <c:pt idx="201">
                  <c:v>42997</c:v>
                </c:pt>
                <c:pt idx="202">
                  <c:v>42998</c:v>
                </c:pt>
                <c:pt idx="203">
                  <c:v>42999</c:v>
                </c:pt>
                <c:pt idx="204">
                  <c:v>43000</c:v>
                </c:pt>
                <c:pt idx="205">
                  <c:v>43001</c:v>
                </c:pt>
                <c:pt idx="206">
                  <c:v>43002</c:v>
                </c:pt>
                <c:pt idx="207">
                  <c:v>43003</c:v>
                </c:pt>
                <c:pt idx="208">
                  <c:v>43004</c:v>
                </c:pt>
                <c:pt idx="209">
                  <c:v>43005</c:v>
                </c:pt>
                <c:pt idx="210">
                  <c:v>43006</c:v>
                </c:pt>
                <c:pt idx="211">
                  <c:v>43007</c:v>
                </c:pt>
                <c:pt idx="212">
                  <c:v>43008</c:v>
                </c:pt>
                <c:pt idx="213">
                  <c:v>43009</c:v>
                </c:pt>
                <c:pt idx="214">
                  <c:v>43010</c:v>
                </c:pt>
                <c:pt idx="215">
                  <c:v>43011</c:v>
                </c:pt>
                <c:pt idx="216">
                  <c:v>43012</c:v>
                </c:pt>
                <c:pt idx="217">
                  <c:v>43013</c:v>
                </c:pt>
                <c:pt idx="218">
                  <c:v>43014</c:v>
                </c:pt>
                <c:pt idx="219">
                  <c:v>43015</c:v>
                </c:pt>
                <c:pt idx="220">
                  <c:v>43016</c:v>
                </c:pt>
                <c:pt idx="221">
                  <c:v>43017</c:v>
                </c:pt>
                <c:pt idx="222">
                  <c:v>43018</c:v>
                </c:pt>
                <c:pt idx="223">
                  <c:v>43019</c:v>
                </c:pt>
                <c:pt idx="224">
                  <c:v>43020</c:v>
                </c:pt>
                <c:pt idx="225">
                  <c:v>43021</c:v>
                </c:pt>
                <c:pt idx="226">
                  <c:v>43022</c:v>
                </c:pt>
                <c:pt idx="227">
                  <c:v>43023</c:v>
                </c:pt>
                <c:pt idx="228">
                  <c:v>43024</c:v>
                </c:pt>
                <c:pt idx="229">
                  <c:v>43025</c:v>
                </c:pt>
                <c:pt idx="230">
                  <c:v>43026</c:v>
                </c:pt>
                <c:pt idx="231">
                  <c:v>43027</c:v>
                </c:pt>
                <c:pt idx="232">
                  <c:v>43028</c:v>
                </c:pt>
                <c:pt idx="233">
                  <c:v>43029</c:v>
                </c:pt>
                <c:pt idx="234">
                  <c:v>43030</c:v>
                </c:pt>
                <c:pt idx="235">
                  <c:v>43031</c:v>
                </c:pt>
                <c:pt idx="236">
                  <c:v>43032</c:v>
                </c:pt>
                <c:pt idx="237">
                  <c:v>43033</c:v>
                </c:pt>
                <c:pt idx="238">
                  <c:v>43034</c:v>
                </c:pt>
                <c:pt idx="239">
                  <c:v>43035</c:v>
                </c:pt>
                <c:pt idx="240">
                  <c:v>43036</c:v>
                </c:pt>
                <c:pt idx="241">
                  <c:v>43037</c:v>
                </c:pt>
                <c:pt idx="242">
                  <c:v>43038</c:v>
                </c:pt>
                <c:pt idx="243">
                  <c:v>43039</c:v>
                </c:pt>
                <c:pt idx="244">
                  <c:v>43040</c:v>
                </c:pt>
                <c:pt idx="245">
                  <c:v>43041</c:v>
                </c:pt>
                <c:pt idx="246">
                  <c:v>43042</c:v>
                </c:pt>
                <c:pt idx="247">
                  <c:v>43043</c:v>
                </c:pt>
                <c:pt idx="248">
                  <c:v>43044</c:v>
                </c:pt>
                <c:pt idx="249">
                  <c:v>43045</c:v>
                </c:pt>
                <c:pt idx="250">
                  <c:v>43046</c:v>
                </c:pt>
                <c:pt idx="251">
                  <c:v>43047</c:v>
                </c:pt>
                <c:pt idx="252">
                  <c:v>43048</c:v>
                </c:pt>
                <c:pt idx="253">
                  <c:v>43049</c:v>
                </c:pt>
                <c:pt idx="254">
                  <c:v>43050</c:v>
                </c:pt>
                <c:pt idx="255">
                  <c:v>43051</c:v>
                </c:pt>
                <c:pt idx="256">
                  <c:v>43052</c:v>
                </c:pt>
                <c:pt idx="257">
                  <c:v>43053</c:v>
                </c:pt>
                <c:pt idx="258">
                  <c:v>43054</c:v>
                </c:pt>
                <c:pt idx="259">
                  <c:v>43055</c:v>
                </c:pt>
                <c:pt idx="260">
                  <c:v>43056</c:v>
                </c:pt>
                <c:pt idx="261">
                  <c:v>43057</c:v>
                </c:pt>
                <c:pt idx="262">
                  <c:v>43058</c:v>
                </c:pt>
                <c:pt idx="263">
                  <c:v>43059</c:v>
                </c:pt>
                <c:pt idx="264">
                  <c:v>43060</c:v>
                </c:pt>
                <c:pt idx="265">
                  <c:v>43061</c:v>
                </c:pt>
                <c:pt idx="266">
                  <c:v>43062</c:v>
                </c:pt>
                <c:pt idx="267">
                  <c:v>43063</c:v>
                </c:pt>
                <c:pt idx="268">
                  <c:v>43064</c:v>
                </c:pt>
                <c:pt idx="269">
                  <c:v>43065</c:v>
                </c:pt>
                <c:pt idx="270">
                  <c:v>43066</c:v>
                </c:pt>
                <c:pt idx="271">
                  <c:v>43067</c:v>
                </c:pt>
                <c:pt idx="272">
                  <c:v>43068</c:v>
                </c:pt>
                <c:pt idx="273">
                  <c:v>43069</c:v>
                </c:pt>
                <c:pt idx="274">
                  <c:v>43070</c:v>
                </c:pt>
                <c:pt idx="275">
                  <c:v>43071</c:v>
                </c:pt>
                <c:pt idx="276">
                  <c:v>43072</c:v>
                </c:pt>
                <c:pt idx="277">
                  <c:v>43073</c:v>
                </c:pt>
                <c:pt idx="278">
                  <c:v>43074</c:v>
                </c:pt>
                <c:pt idx="279">
                  <c:v>43075</c:v>
                </c:pt>
                <c:pt idx="280">
                  <c:v>43076</c:v>
                </c:pt>
                <c:pt idx="281">
                  <c:v>43077</c:v>
                </c:pt>
                <c:pt idx="282">
                  <c:v>43078</c:v>
                </c:pt>
                <c:pt idx="283">
                  <c:v>43079</c:v>
                </c:pt>
                <c:pt idx="284">
                  <c:v>43080</c:v>
                </c:pt>
                <c:pt idx="285">
                  <c:v>43081</c:v>
                </c:pt>
                <c:pt idx="286">
                  <c:v>43082</c:v>
                </c:pt>
                <c:pt idx="287">
                  <c:v>43083</c:v>
                </c:pt>
                <c:pt idx="288">
                  <c:v>43084</c:v>
                </c:pt>
                <c:pt idx="289">
                  <c:v>43085</c:v>
                </c:pt>
                <c:pt idx="290">
                  <c:v>43086</c:v>
                </c:pt>
                <c:pt idx="291">
                  <c:v>43087</c:v>
                </c:pt>
                <c:pt idx="292">
                  <c:v>43088</c:v>
                </c:pt>
                <c:pt idx="293">
                  <c:v>43089</c:v>
                </c:pt>
                <c:pt idx="294">
                  <c:v>43090</c:v>
                </c:pt>
                <c:pt idx="295">
                  <c:v>43091</c:v>
                </c:pt>
                <c:pt idx="296">
                  <c:v>43092</c:v>
                </c:pt>
                <c:pt idx="297">
                  <c:v>43093</c:v>
                </c:pt>
                <c:pt idx="298">
                  <c:v>43094</c:v>
                </c:pt>
                <c:pt idx="299">
                  <c:v>43095</c:v>
                </c:pt>
                <c:pt idx="300">
                  <c:v>43096</c:v>
                </c:pt>
                <c:pt idx="301">
                  <c:v>43097</c:v>
                </c:pt>
                <c:pt idx="302">
                  <c:v>43098</c:v>
                </c:pt>
                <c:pt idx="303">
                  <c:v>43099</c:v>
                </c:pt>
                <c:pt idx="304">
                  <c:v>43100</c:v>
                </c:pt>
                <c:pt idx="305">
                  <c:v>43101</c:v>
                </c:pt>
                <c:pt idx="306">
                  <c:v>43102</c:v>
                </c:pt>
                <c:pt idx="307">
                  <c:v>43103</c:v>
                </c:pt>
                <c:pt idx="308">
                  <c:v>43104</c:v>
                </c:pt>
                <c:pt idx="309">
                  <c:v>43105</c:v>
                </c:pt>
                <c:pt idx="310">
                  <c:v>43106</c:v>
                </c:pt>
                <c:pt idx="311">
                  <c:v>43107</c:v>
                </c:pt>
                <c:pt idx="312">
                  <c:v>43108</c:v>
                </c:pt>
                <c:pt idx="313">
                  <c:v>43109</c:v>
                </c:pt>
                <c:pt idx="314">
                  <c:v>43110</c:v>
                </c:pt>
                <c:pt idx="315">
                  <c:v>43111</c:v>
                </c:pt>
                <c:pt idx="316">
                  <c:v>43112</c:v>
                </c:pt>
                <c:pt idx="317">
                  <c:v>43113</c:v>
                </c:pt>
                <c:pt idx="318">
                  <c:v>43114</c:v>
                </c:pt>
                <c:pt idx="319">
                  <c:v>43115</c:v>
                </c:pt>
                <c:pt idx="320">
                  <c:v>43116</c:v>
                </c:pt>
                <c:pt idx="321">
                  <c:v>43117</c:v>
                </c:pt>
                <c:pt idx="322">
                  <c:v>43118</c:v>
                </c:pt>
                <c:pt idx="323">
                  <c:v>43119</c:v>
                </c:pt>
                <c:pt idx="324">
                  <c:v>43120</c:v>
                </c:pt>
                <c:pt idx="325">
                  <c:v>43121</c:v>
                </c:pt>
                <c:pt idx="326">
                  <c:v>43122</c:v>
                </c:pt>
                <c:pt idx="327">
                  <c:v>43123</c:v>
                </c:pt>
                <c:pt idx="328">
                  <c:v>43124</c:v>
                </c:pt>
                <c:pt idx="329">
                  <c:v>43125</c:v>
                </c:pt>
                <c:pt idx="330">
                  <c:v>43126</c:v>
                </c:pt>
                <c:pt idx="331">
                  <c:v>43127</c:v>
                </c:pt>
                <c:pt idx="332">
                  <c:v>43128</c:v>
                </c:pt>
                <c:pt idx="333">
                  <c:v>43129</c:v>
                </c:pt>
                <c:pt idx="334">
                  <c:v>43130</c:v>
                </c:pt>
                <c:pt idx="335">
                  <c:v>43131</c:v>
                </c:pt>
                <c:pt idx="336">
                  <c:v>43132</c:v>
                </c:pt>
                <c:pt idx="337">
                  <c:v>43133</c:v>
                </c:pt>
                <c:pt idx="338">
                  <c:v>43134</c:v>
                </c:pt>
                <c:pt idx="339">
                  <c:v>43135</c:v>
                </c:pt>
                <c:pt idx="340">
                  <c:v>43136</c:v>
                </c:pt>
                <c:pt idx="341">
                  <c:v>43137</c:v>
                </c:pt>
                <c:pt idx="342">
                  <c:v>43138</c:v>
                </c:pt>
                <c:pt idx="343">
                  <c:v>43139</c:v>
                </c:pt>
                <c:pt idx="344">
                  <c:v>43140</c:v>
                </c:pt>
                <c:pt idx="345">
                  <c:v>43141</c:v>
                </c:pt>
                <c:pt idx="346">
                  <c:v>43142</c:v>
                </c:pt>
                <c:pt idx="347">
                  <c:v>43143</c:v>
                </c:pt>
                <c:pt idx="348">
                  <c:v>43144</c:v>
                </c:pt>
                <c:pt idx="349">
                  <c:v>43145</c:v>
                </c:pt>
                <c:pt idx="350">
                  <c:v>43146</c:v>
                </c:pt>
                <c:pt idx="351">
                  <c:v>43147</c:v>
                </c:pt>
                <c:pt idx="352">
                  <c:v>43148</c:v>
                </c:pt>
                <c:pt idx="353">
                  <c:v>43149</c:v>
                </c:pt>
                <c:pt idx="354">
                  <c:v>43150</c:v>
                </c:pt>
                <c:pt idx="355">
                  <c:v>43151</c:v>
                </c:pt>
                <c:pt idx="356">
                  <c:v>43152</c:v>
                </c:pt>
                <c:pt idx="357">
                  <c:v>43153</c:v>
                </c:pt>
                <c:pt idx="358">
                  <c:v>43154</c:v>
                </c:pt>
                <c:pt idx="359">
                  <c:v>43155</c:v>
                </c:pt>
                <c:pt idx="360">
                  <c:v>43156</c:v>
                </c:pt>
                <c:pt idx="361">
                  <c:v>43157</c:v>
                </c:pt>
                <c:pt idx="362">
                  <c:v>43158</c:v>
                </c:pt>
                <c:pt idx="363">
                  <c:v>43159</c:v>
                </c:pt>
                <c:pt idx="364">
                  <c:v>43160</c:v>
                </c:pt>
                <c:pt idx="365">
                  <c:v>43161</c:v>
                </c:pt>
                <c:pt idx="366">
                  <c:v>43162</c:v>
                </c:pt>
                <c:pt idx="367">
                  <c:v>43163</c:v>
                </c:pt>
                <c:pt idx="368">
                  <c:v>43164</c:v>
                </c:pt>
                <c:pt idx="369">
                  <c:v>43165</c:v>
                </c:pt>
                <c:pt idx="370">
                  <c:v>43166</c:v>
                </c:pt>
                <c:pt idx="371">
                  <c:v>43167</c:v>
                </c:pt>
                <c:pt idx="372">
                  <c:v>43168</c:v>
                </c:pt>
                <c:pt idx="373">
                  <c:v>43169</c:v>
                </c:pt>
                <c:pt idx="374">
                  <c:v>43170</c:v>
                </c:pt>
                <c:pt idx="375">
                  <c:v>43171</c:v>
                </c:pt>
                <c:pt idx="376">
                  <c:v>43172</c:v>
                </c:pt>
                <c:pt idx="377">
                  <c:v>43173</c:v>
                </c:pt>
                <c:pt idx="378">
                  <c:v>43174</c:v>
                </c:pt>
                <c:pt idx="379">
                  <c:v>43175</c:v>
                </c:pt>
                <c:pt idx="380">
                  <c:v>43176</c:v>
                </c:pt>
                <c:pt idx="381">
                  <c:v>43177</c:v>
                </c:pt>
                <c:pt idx="382">
                  <c:v>43178</c:v>
                </c:pt>
                <c:pt idx="383">
                  <c:v>43179</c:v>
                </c:pt>
                <c:pt idx="384">
                  <c:v>43180</c:v>
                </c:pt>
                <c:pt idx="385">
                  <c:v>43181</c:v>
                </c:pt>
                <c:pt idx="386">
                  <c:v>43182</c:v>
                </c:pt>
                <c:pt idx="387">
                  <c:v>43183</c:v>
                </c:pt>
                <c:pt idx="388">
                  <c:v>43184</c:v>
                </c:pt>
                <c:pt idx="389">
                  <c:v>43185</c:v>
                </c:pt>
                <c:pt idx="390">
                  <c:v>43186</c:v>
                </c:pt>
                <c:pt idx="391">
                  <c:v>43187</c:v>
                </c:pt>
                <c:pt idx="392">
                  <c:v>43188</c:v>
                </c:pt>
                <c:pt idx="393">
                  <c:v>43189</c:v>
                </c:pt>
                <c:pt idx="394">
                  <c:v>43190</c:v>
                </c:pt>
                <c:pt idx="395">
                  <c:v>43191</c:v>
                </c:pt>
                <c:pt idx="396">
                  <c:v>43192</c:v>
                </c:pt>
                <c:pt idx="397">
                  <c:v>43193</c:v>
                </c:pt>
                <c:pt idx="398">
                  <c:v>43194</c:v>
                </c:pt>
                <c:pt idx="399">
                  <c:v>43195</c:v>
                </c:pt>
                <c:pt idx="400">
                  <c:v>43196</c:v>
                </c:pt>
                <c:pt idx="401">
                  <c:v>43197</c:v>
                </c:pt>
                <c:pt idx="402">
                  <c:v>43198</c:v>
                </c:pt>
                <c:pt idx="403">
                  <c:v>43199</c:v>
                </c:pt>
                <c:pt idx="404">
                  <c:v>43200</c:v>
                </c:pt>
                <c:pt idx="405">
                  <c:v>43201</c:v>
                </c:pt>
                <c:pt idx="406">
                  <c:v>43202</c:v>
                </c:pt>
                <c:pt idx="407">
                  <c:v>43203</c:v>
                </c:pt>
                <c:pt idx="408">
                  <c:v>43204</c:v>
                </c:pt>
                <c:pt idx="409">
                  <c:v>43205</c:v>
                </c:pt>
                <c:pt idx="410">
                  <c:v>43206</c:v>
                </c:pt>
                <c:pt idx="411">
                  <c:v>43207</c:v>
                </c:pt>
                <c:pt idx="412">
                  <c:v>43208</c:v>
                </c:pt>
                <c:pt idx="413">
                  <c:v>43209</c:v>
                </c:pt>
                <c:pt idx="414">
                  <c:v>43210</c:v>
                </c:pt>
                <c:pt idx="415">
                  <c:v>43211</c:v>
                </c:pt>
                <c:pt idx="416">
                  <c:v>43212</c:v>
                </c:pt>
                <c:pt idx="417">
                  <c:v>43213</c:v>
                </c:pt>
                <c:pt idx="418">
                  <c:v>43214</c:v>
                </c:pt>
                <c:pt idx="419">
                  <c:v>43215</c:v>
                </c:pt>
                <c:pt idx="420">
                  <c:v>43216</c:v>
                </c:pt>
                <c:pt idx="421">
                  <c:v>43217</c:v>
                </c:pt>
                <c:pt idx="422">
                  <c:v>43218</c:v>
                </c:pt>
                <c:pt idx="423">
                  <c:v>43219</c:v>
                </c:pt>
                <c:pt idx="424">
                  <c:v>43220</c:v>
                </c:pt>
                <c:pt idx="425">
                  <c:v>43221</c:v>
                </c:pt>
                <c:pt idx="426">
                  <c:v>43222</c:v>
                </c:pt>
                <c:pt idx="427">
                  <c:v>43223</c:v>
                </c:pt>
                <c:pt idx="428">
                  <c:v>43224</c:v>
                </c:pt>
                <c:pt idx="429">
                  <c:v>43225</c:v>
                </c:pt>
                <c:pt idx="430">
                  <c:v>43226</c:v>
                </c:pt>
                <c:pt idx="431">
                  <c:v>43227</c:v>
                </c:pt>
                <c:pt idx="432">
                  <c:v>43228</c:v>
                </c:pt>
                <c:pt idx="433">
                  <c:v>43229</c:v>
                </c:pt>
                <c:pt idx="434">
                  <c:v>43230</c:v>
                </c:pt>
                <c:pt idx="435">
                  <c:v>43231</c:v>
                </c:pt>
                <c:pt idx="436">
                  <c:v>43232</c:v>
                </c:pt>
                <c:pt idx="437">
                  <c:v>43233</c:v>
                </c:pt>
                <c:pt idx="438">
                  <c:v>43234</c:v>
                </c:pt>
                <c:pt idx="439">
                  <c:v>43235</c:v>
                </c:pt>
                <c:pt idx="440">
                  <c:v>43236</c:v>
                </c:pt>
                <c:pt idx="441">
                  <c:v>43237</c:v>
                </c:pt>
                <c:pt idx="442">
                  <c:v>43238</c:v>
                </c:pt>
                <c:pt idx="443">
                  <c:v>43239</c:v>
                </c:pt>
                <c:pt idx="444">
                  <c:v>43240</c:v>
                </c:pt>
                <c:pt idx="445">
                  <c:v>43241</c:v>
                </c:pt>
                <c:pt idx="446">
                  <c:v>43242</c:v>
                </c:pt>
                <c:pt idx="447">
                  <c:v>43243</c:v>
                </c:pt>
                <c:pt idx="448">
                  <c:v>43244</c:v>
                </c:pt>
                <c:pt idx="449">
                  <c:v>43245</c:v>
                </c:pt>
                <c:pt idx="450">
                  <c:v>43246</c:v>
                </c:pt>
                <c:pt idx="451">
                  <c:v>43247</c:v>
                </c:pt>
                <c:pt idx="452">
                  <c:v>43248</c:v>
                </c:pt>
                <c:pt idx="453">
                  <c:v>43249</c:v>
                </c:pt>
                <c:pt idx="454">
                  <c:v>43250</c:v>
                </c:pt>
                <c:pt idx="455">
                  <c:v>43251</c:v>
                </c:pt>
                <c:pt idx="456">
                  <c:v>43252</c:v>
                </c:pt>
                <c:pt idx="457">
                  <c:v>43253</c:v>
                </c:pt>
                <c:pt idx="458">
                  <c:v>43254</c:v>
                </c:pt>
                <c:pt idx="459">
                  <c:v>43255</c:v>
                </c:pt>
                <c:pt idx="460">
                  <c:v>43256</c:v>
                </c:pt>
                <c:pt idx="461">
                  <c:v>43257</c:v>
                </c:pt>
                <c:pt idx="462">
                  <c:v>43258</c:v>
                </c:pt>
                <c:pt idx="463">
                  <c:v>43259</c:v>
                </c:pt>
                <c:pt idx="464">
                  <c:v>43260</c:v>
                </c:pt>
                <c:pt idx="465">
                  <c:v>43261</c:v>
                </c:pt>
                <c:pt idx="466">
                  <c:v>43262</c:v>
                </c:pt>
                <c:pt idx="467">
                  <c:v>43263</c:v>
                </c:pt>
                <c:pt idx="468">
                  <c:v>43264</c:v>
                </c:pt>
                <c:pt idx="469">
                  <c:v>43265</c:v>
                </c:pt>
                <c:pt idx="470">
                  <c:v>43266</c:v>
                </c:pt>
                <c:pt idx="471">
                  <c:v>43267</c:v>
                </c:pt>
                <c:pt idx="472">
                  <c:v>43268</c:v>
                </c:pt>
                <c:pt idx="473">
                  <c:v>43269</c:v>
                </c:pt>
                <c:pt idx="474">
                  <c:v>43270</c:v>
                </c:pt>
                <c:pt idx="475">
                  <c:v>43271</c:v>
                </c:pt>
                <c:pt idx="476">
                  <c:v>43272</c:v>
                </c:pt>
                <c:pt idx="477">
                  <c:v>43273</c:v>
                </c:pt>
                <c:pt idx="478">
                  <c:v>43274</c:v>
                </c:pt>
                <c:pt idx="479">
                  <c:v>43275</c:v>
                </c:pt>
                <c:pt idx="480">
                  <c:v>43276</c:v>
                </c:pt>
                <c:pt idx="481">
                  <c:v>43277</c:v>
                </c:pt>
                <c:pt idx="482">
                  <c:v>43278</c:v>
                </c:pt>
                <c:pt idx="483">
                  <c:v>43279</c:v>
                </c:pt>
                <c:pt idx="484">
                  <c:v>43280</c:v>
                </c:pt>
                <c:pt idx="485">
                  <c:v>43281</c:v>
                </c:pt>
                <c:pt idx="486">
                  <c:v>43282</c:v>
                </c:pt>
                <c:pt idx="487">
                  <c:v>43283</c:v>
                </c:pt>
                <c:pt idx="488">
                  <c:v>43284</c:v>
                </c:pt>
                <c:pt idx="489">
                  <c:v>43285</c:v>
                </c:pt>
                <c:pt idx="490">
                  <c:v>43286</c:v>
                </c:pt>
                <c:pt idx="491">
                  <c:v>43287</c:v>
                </c:pt>
                <c:pt idx="492">
                  <c:v>43288</c:v>
                </c:pt>
                <c:pt idx="493">
                  <c:v>43289</c:v>
                </c:pt>
                <c:pt idx="494">
                  <c:v>43290</c:v>
                </c:pt>
                <c:pt idx="495">
                  <c:v>43291</c:v>
                </c:pt>
                <c:pt idx="496">
                  <c:v>43292</c:v>
                </c:pt>
                <c:pt idx="497">
                  <c:v>43293</c:v>
                </c:pt>
                <c:pt idx="498">
                  <c:v>43294</c:v>
                </c:pt>
                <c:pt idx="499">
                  <c:v>43295</c:v>
                </c:pt>
                <c:pt idx="500">
                  <c:v>43296</c:v>
                </c:pt>
                <c:pt idx="501">
                  <c:v>43297</c:v>
                </c:pt>
                <c:pt idx="502">
                  <c:v>43298</c:v>
                </c:pt>
                <c:pt idx="503">
                  <c:v>43299</c:v>
                </c:pt>
                <c:pt idx="504">
                  <c:v>43300</c:v>
                </c:pt>
                <c:pt idx="505">
                  <c:v>43301</c:v>
                </c:pt>
                <c:pt idx="506">
                  <c:v>43302</c:v>
                </c:pt>
                <c:pt idx="507">
                  <c:v>43303</c:v>
                </c:pt>
                <c:pt idx="508">
                  <c:v>43304</c:v>
                </c:pt>
                <c:pt idx="509">
                  <c:v>43305</c:v>
                </c:pt>
                <c:pt idx="510">
                  <c:v>43306</c:v>
                </c:pt>
                <c:pt idx="511">
                  <c:v>43307</c:v>
                </c:pt>
                <c:pt idx="512">
                  <c:v>43308</c:v>
                </c:pt>
                <c:pt idx="513">
                  <c:v>43309</c:v>
                </c:pt>
                <c:pt idx="514">
                  <c:v>43310</c:v>
                </c:pt>
                <c:pt idx="515">
                  <c:v>43311</c:v>
                </c:pt>
                <c:pt idx="516">
                  <c:v>43312</c:v>
                </c:pt>
                <c:pt idx="517">
                  <c:v>43313</c:v>
                </c:pt>
                <c:pt idx="518">
                  <c:v>43314</c:v>
                </c:pt>
                <c:pt idx="519">
                  <c:v>43315</c:v>
                </c:pt>
                <c:pt idx="520">
                  <c:v>43316</c:v>
                </c:pt>
                <c:pt idx="521">
                  <c:v>43317</c:v>
                </c:pt>
                <c:pt idx="522">
                  <c:v>43318</c:v>
                </c:pt>
                <c:pt idx="523">
                  <c:v>43319</c:v>
                </c:pt>
                <c:pt idx="524">
                  <c:v>43320</c:v>
                </c:pt>
                <c:pt idx="525">
                  <c:v>43321</c:v>
                </c:pt>
                <c:pt idx="526">
                  <c:v>43322</c:v>
                </c:pt>
                <c:pt idx="527">
                  <c:v>43323</c:v>
                </c:pt>
                <c:pt idx="528">
                  <c:v>43324</c:v>
                </c:pt>
                <c:pt idx="529">
                  <c:v>43325</c:v>
                </c:pt>
                <c:pt idx="530">
                  <c:v>43326</c:v>
                </c:pt>
                <c:pt idx="531">
                  <c:v>43327</c:v>
                </c:pt>
                <c:pt idx="532">
                  <c:v>43328</c:v>
                </c:pt>
                <c:pt idx="533">
                  <c:v>43329</c:v>
                </c:pt>
                <c:pt idx="534">
                  <c:v>43330</c:v>
                </c:pt>
                <c:pt idx="535">
                  <c:v>43331</c:v>
                </c:pt>
                <c:pt idx="536">
                  <c:v>43332</c:v>
                </c:pt>
                <c:pt idx="537">
                  <c:v>43333</c:v>
                </c:pt>
                <c:pt idx="538">
                  <c:v>43334</c:v>
                </c:pt>
                <c:pt idx="539">
                  <c:v>43335</c:v>
                </c:pt>
                <c:pt idx="540">
                  <c:v>43336</c:v>
                </c:pt>
                <c:pt idx="541">
                  <c:v>43337</c:v>
                </c:pt>
                <c:pt idx="542">
                  <c:v>43338</c:v>
                </c:pt>
                <c:pt idx="543">
                  <c:v>43339</c:v>
                </c:pt>
                <c:pt idx="544">
                  <c:v>43340</c:v>
                </c:pt>
                <c:pt idx="545">
                  <c:v>43341</c:v>
                </c:pt>
                <c:pt idx="546">
                  <c:v>43342</c:v>
                </c:pt>
                <c:pt idx="547">
                  <c:v>43343</c:v>
                </c:pt>
                <c:pt idx="548">
                  <c:v>43344</c:v>
                </c:pt>
                <c:pt idx="549">
                  <c:v>43345</c:v>
                </c:pt>
                <c:pt idx="550">
                  <c:v>43346</c:v>
                </c:pt>
                <c:pt idx="551">
                  <c:v>43347</c:v>
                </c:pt>
                <c:pt idx="552">
                  <c:v>43348</c:v>
                </c:pt>
                <c:pt idx="553">
                  <c:v>43349</c:v>
                </c:pt>
                <c:pt idx="554">
                  <c:v>43350</c:v>
                </c:pt>
                <c:pt idx="555">
                  <c:v>43351</c:v>
                </c:pt>
                <c:pt idx="556">
                  <c:v>43352</c:v>
                </c:pt>
                <c:pt idx="557">
                  <c:v>43353</c:v>
                </c:pt>
                <c:pt idx="558">
                  <c:v>43354</c:v>
                </c:pt>
                <c:pt idx="559">
                  <c:v>43355</c:v>
                </c:pt>
                <c:pt idx="560">
                  <c:v>43356</c:v>
                </c:pt>
                <c:pt idx="561">
                  <c:v>43357</c:v>
                </c:pt>
                <c:pt idx="562">
                  <c:v>43358</c:v>
                </c:pt>
                <c:pt idx="563">
                  <c:v>43359</c:v>
                </c:pt>
                <c:pt idx="564">
                  <c:v>43360</c:v>
                </c:pt>
                <c:pt idx="565">
                  <c:v>43361</c:v>
                </c:pt>
                <c:pt idx="566">
                  <c:v>43362</c:v>
                </c:pt>
                <c:pt idx="567">
                  <c:v>43363</c:v>
                </c:pt>
                <c:pt idx="568">
                  <c:v>43364</c:v>
                </c:pt>
                <c:pt idx="569">
                  <c:v>43365</c:v>
                </c:pt>
                <c:pt idx="570">
                  <c:v>43366</c:v>
                </c:pt>
                <c:pt idx="571">
                  <c:v>43367</c:v>
                </c:pt>
                <c:pt idx="572">
                  <c:v>43368</c:v>
                </c:pt>
                <c:pt idx="573">
                  <c:v>43369</c:v>
                </c:pt>
                <c:pt idx="574">
                  <c:v>43370</c:v>
                </c:pt>
                <c:pt idx="575">
                  <c:v>43371</c:v>
                </c:pt>
                <c:pt idx="576">
                  <c:v>43372</c:v>
                </c:pt>
                <c:pt idx="577">
                  <c:v>43373</c:v>
                </c:pt>
                <c:pt idx="578">
                  <c:v>43374</c:v>
                </c:pt>
                <c:pt idx="579">
                  <c:v>43375</c:v>
                </c:pt>
                <c:pt idx="580">
                  <c:v>43376</c:v>
                </c:pt>
                <c:pt idx="581">
                  <c:v>43377</c:v>
                </c:pt>
                <c:pt idx="582">
                  <c:v>43378</c:v>
                </c:pt>
                <c:pt idx="583">
                  <c:v>43379</c:v>
                </c:pt>
                <c:pt idx="584">
                  <c:v>43380</c:v>
                </c:pt>
                <c:pt idx="585">
                  <c:v>43381</c:v>
                </c:pt>
                <c:pt idx="586">
                  <c:v>43382</c:v>
                </c:pt>
                <c:pt idx="587">
                  <c:v>43383</c:v>
                </c:pt>
                <c:pt idx="588">
                  <c:v>43384</c:v>
                </c:pt>
                <c:pt idx="589">
                  <c:v>43385</c:v>
                </c:pt>
                <c:pt idx="590">
                  <c:v>43386</c:v>
                </c:pt>
                <c:pt idx="591">
                  <c:v>43387</c:v>
                </c:pt>
                <c:pt idx="592">
                  <c:v>43388</c:v>
                </c:pt>
                <c:pt idx="593">
                  <c:v>43389</c:v>
                </c:pt>
                <c:pt idx="594">
                  <c:v>43390</c:v>
                </c:pt>
                <c:pt idx="595">
                  <c:v>43391</c:v>
                </c:pt>
                <c:pt idx="596">
                  <c:v>43392</c:v>
                </c:pt>
                <c:pt idx="597">
                  <c:v>43393</c:v>
                </c:pt>
                <c:pt idx="598">
                  <c:v>43394</c:v>
                </c:pt>
                <c:pt idx="599">
                  <c:v>43395</c:v>
                </c:pt>
                <c:pt idx="600">
                  <c:v>43396</c:v>
                </c:pt>
                <c:pt idx="601">
                  <c:v>43397</c:v>
                </c:pt>
                <c:pt idx="602">
                  <c:v>43398</c:v>
                </c:pt>
                <c:pt idx="603">
                  <c:v>43399</c:v>
                </c:pt>
                <c:pt idx="604">
                  <c:v>43400</c:v>
                </c:pt>
                <c:pt idx="605">
                  <c:v>43401</c:v>
                </c:pt>
                <c:pt idx="606">
                  <c:v>43402</c:v>
                </c:pt>
                <c:pt idx="607">
                  <c:v>43403</c:v>
                </c:pt>
                <c:pt idx="608">
                  <c:v>43404</c:v>
                </c:pt>
                <c:pt idx="609">
                  <c:v>43405</c:v>
                </c:pt>
                <c:pt idx="610">
                  <c:v>43406</c:v>
                </c:pt>
                <c:pt idx="611">
                  <c:v>43407</c:v>
                </c:pt>
                <c:pt idx="612">
                  <c:v>43408</c:v>
                </c:pt>
                <c:pt idx="613">
                  <c:v>43409</c:v>
                </c:pt>
                <c:pt idx="614">
                  <c:v>43410</c:v>
                </c:pt>
                <c:pt idx="615">
                  <c:v>43411</c:v>
                </c:pt>
                <c:pt idx="616">
                  <c:v>43412</c:v>
                </c:pt>
                <c:pt idx="617">
                  <c:v>43413</c:v>
                </c:pt>
                <c:pt idx="618">
                  <c:v>43414</c:v>
                </c:pt>
                <c:pt idx="619">
                  <c:v>43415</c:v>
                </c:pt>
                <c:pt idx="620">
                  <c:v>43416</c:v>
                </c:pt>
                <c:pt idx="621">
                  <c:v>43417</c:v>
                </c:pt>
                <c:pt idx="622">
                  <c:v>43418</c:v>
                </c:pt>
                <c:pt idx="623">
                  <c:v>43419</c:v>
                </c:pt>
                <c:pt idx="624">
                  <c:v>43420</c:v>
                </c:pt>
                <c:pt idx="625">
                  <c:v>43421</c:v>
                </c:pt>
                <c:pt idx="626">
                  <c:v>43422</c:v>
                </c:pt>
                <c:pt idx="627">
                  <c:v>43423</c:v>
                </c:pt>
                <c:pt idx="628">
                  <c:v>43424</c:v>
                </c:pt>
                <c:pt idx="629">
                  <c:v>43425</c:v>
                </c:pt>
                <c:pt idx="630">
                  <c:v>43426</c:v>
                </c:pt>
                <c:pt idx="631">
                  <c:v>43427</c:v>
                </c:pt>
                <c:pt idx="632">
                  <c:v>43428</c:v>
                </c:pt>
                <c:pt idx="633">
                  <c:v>43429</c:v>
                </c:pt>
                <c:pt idx="634">
                  <c:v>43430</c:v>
                </c:pt>
                <c:pt idx="635">
                  <c:v>43431</c:v>
                </c:pt>
                <c:pt idx="636">
                  <c:v>43432</c:v>
                </c:pt>
                <c:pt idx="637">
                  <c:v>43433</c:v>
                </c:pt>
                <c:pt idx="638">
                  <c:v>43434</c:v>
                </c:pt>
                <c:pt idx="639">
                  <c:v>43435</c:v>
                </c:pt>
                <c:pt idx="640">
                  <c:v>43436</c:v>
                </c:pt>
                <c:pt idx="641">
                  <c:v>43437</c:v>
                </c:pt>
                <c:pt idx="642">
                  <c:v>43438</c:v>
                </c:pt>
                <c:pt idx="643">
                  <c:v>43439</c:v>
                </c:pt>
                <c:pt idx="644">
                  <c:v>43440</c:v>
                </c:pt>
                <c:pt idx="645">
                  <c:v>43441</c:v>
                </c:pt>
                <c:pt idx="646">
                  <c:v>43442</c:v>
                </c:pt>
                <c:pt idx="647">
                  <c:v>43443</c:v>
                </c:pt>
                <c:pt idx="648">
                  <c:v>43444</c:v>
                </c:pt>
                <c:pt idx="649">
                  <c:v>43445</c:v>
                </c:pt>
                <c:pt idx="650">
                  <c:v>43446</c:v>
                </c:pt>
                <c:pt idx="651">
                  <c:v>43447</c:v>
                </c:pt>
                <c:pt idx="652">
                  <c:v>43448</c:v>
                </c:pt>
                <c:pt idx="653">
                  <c:v>43449</c:v>
                </c:pt>
                <c:pt idx="654">
                  <c:v>43450</c:v>
                </c:pt>
                <c:pt idx="655">
                  <c:v>43451</c:v>
                </c:pt>
                <c:pt idx="656">
                  <c:v>43452</c:v>
                </c:pt>
                <c:pt idx="657">
                  <c:v>43453</c:v>
                </c:pt>
                <c:pt idx="658">
                  <c:v>43454</c:v>
                </c:pt>
                <c:pt idx="659">
                  <c:v>43455</c:v>
                </c:pt>
                <c:pt idx="660">
                  <c:v>43456</c:v>
                </c:pt>
                <c:pt idx="661">
                  <c:v>43457</c:v>
                </c:pt>
                <c:pt idx="662">
                  <c:v>43458</c:v>
                </c:pt>
                <c:pt idx="663">
                  <c:v>43459</c:v>
                </c:pt>
                <c:pt idx="664">
                  <c:v>43460</c:v>
                </c:pt>
                <c:pt idx="665">
                  <c:v>43461</c:v>
                </c:pt>
                <c:pt idx="666">
                  <c:v>43462</c:v>
                </c:pt>
                <c:pt idx="667">
                  <c:v>43463</c:v>
                </c:pt>
                <c:pt idx="668">
                  <c:v>43464</c:v>
                </c:pt>
                <c:pt idx="669">
                  <c:v>43465</c:v>
                </c:pt>
                <c:pt idx="670">
                  <c:v>43466</c:v>
                </c:pt>
                <c:pt idx="671">
                  <c:v>43467</c:v>
                </c:pt>
                <c:pt idx="672">
                  <c:v>43468</c:v>
                </c:pt>
                <c:pt idx="673">
                  <c:v>43469</c:v>
                </c:pt>
                <c:pt idx="674">
                  <c:v>43470</c:v>
                </c:pt>
                <c:pt idx="675">
                  <c:v>43471</c:v>
                </c:pt>
                <c:pt idx="676">
                  <c:v>43472</c:v>
                </c:pt>
                <c:pt idx="677">
                  <c:v>43473</c:v>
                </c:pt>
              </c:numCache>
            </c:numRef>
          </c:cat>
          <c:val>
            <c:numRef>
              <c:f>SNAP!$E$2:$E$679</c:f>
              <c:numCache>
                <c:formatCode>General</c:formatCode>
                <c:ptCount val="678"/>
                <c:pt idx="0">
                  <c:v>24.48</c:v>
                </c:pt>
                <c:pt idx="1">
                  <c:v>27.09</c:v>
                </c:pt>
                <c:pt idx="2">
                  <c:v>23.77</c:v>
                </c:pt>
                <c:pt idx="3">
                  <c:v>21.440000999999999</c:v>
                </c:pt>
                <c:pt idx="4">
                  <c:v>22.809999000000001</c:v>
                </c:pt>
                <c:pt idx="5">
                  <c:v>22.709999</c:v>
                </c:pt>
                <c:pt idx="6">
                  <c:v>22.07</c:v>
                </c:pt>
                <c:pt idx="7">
                  <c:v>21.09</c:v>
                </c:pt>
                <c:pt idx="8">
                  <c:v>20.58</c:v>
                </c:pt>
                <c:pt idx="9">
                  <c:v>20.77</c:v>
                </c:pt>
                <c:pt idx="10">
                  <c:v>19.889999</c:v>
                </c:pt>
                <c:pt idx="11">
                  <c:v>19.540001</c:v>
                </c:pt>
                <c:pt idx="12">
                  <c:v>19.93</c:v>
                </c:pt>
                <c:pt idx="13">
                  <c:v>20.379999000000002</c:v>
                </c:pt>
                <c:pt idx="14">
                  <c:v>21.82</c:v>
                </c:pt>
                <c:pt idx="15">
                  <c:v>23.129999000000002</c:v>
                </c:pt>
                <c:pt idx="16">
                  <c:v>22.74</c:v>
                </c:pt>
                <c:pt idx="17">
                  <c:v>23.83</c:v>
                </c:pt>
                <c:pt idx="18">
                  <c:v>22.209999</c:v>
                </c:pt>
                <c:pt idx="19">
                  <c:v>22.549999</c:v>
                </c:pt>
                <c:pt idx="20">
                  <c:v>22.23</c:v>
                </c:pt>
                <c:pt idx="21">
                  <c:v>22.530000999999999</c:v>
                </c:pt>
                <c:pt idx="22">
                  <c:v>22.35</c:v>
                </c:pt>
                <c:pt idx="23">
                  <c:v>22.139999</c:v>
                </c:pt>
                <c:pt idx="24">
                  <c:v>20.700001</c:v>
                </c:pt>
                <c:pt idx="25">
                  <c:v>20.57</c:v>
                </c:pt>
                <c:pt idx="26">
                  <c:v>20.82</c:v>
                </c:pt>
                <c:pt idx="27">
                  <c:v>20.969999000000001</c:v>
                </c:pt>
                <c:pt idx="28">
                  <c:v>20.700001</c:v>
                </c:pt>
                <c:pt idx="29">
                  <c:v>20.219999000000001</c:v>
                </c:pt>
                <c:pt idx="30">
                  <c:v>20.190000999999999</c:v>
                </c:pt>
                <c:pt idx="31">
                  <c:v>19.940000999999999</c:v>
                </c:pt>
                <c:pt idx="32">
                  <c:v>20.549999</c:v>
                </c:pt>
                <c:pt idx="33">
                  <c:v>20.620000999999998</c:v>
                </c:pt>
                <c:pt idx="34">
                  <c:v>21.15</c:v>
                </c:pt>
                <c:pt idx="35">
                  <c:v>20.93</c:v>
                </c:pt>
                <c:pt idx="36">
                  <c:v>21.200001</c:v>
                </c:pt>
                <c:pt idx="37">
                  <c:v>21.34</c:v>
                </c:pt>
                <c:pt idx="38">
                  <c:v>21.58</c:v>
                </c:pt>
                <c:pt idx="39">
                  <c:v>22.01</c:v>
                </c:pt>
                <c:pt idx="40">
                  <c:v>22.549999</c:v>
                </c:pt>
                <c:pt idx="41">
                  <c:v>22.209999</c:v>
                </c:pt>
                <c:pt idx="42">
                  <c:v>21.99</c:v>
                </c:pt>
                <c:pt idx="43">
                  <c:v>21.82</c:v>
                </c:pt>
                <c:pt idx="44">
                  <c:v>22.59</c:v>
                </c:pt>
                <c:pt idx="45">
                  <c:v>23.190000999999999</c:v>
                </c:pt>
                <c:pt idx="46">
                  <c:v>22.459999</c:v>
                </c:pt>
                <c:pt idx="47">
                  <c:v>23.32</c:v>
                </c:pt>
                <c:pt idx="48">
                  <c:v>22.98</c:v>
                </c:pt>
                <c:pt idx="49">
                  <c:v>18.049999</c:v>
                </c:pt>
                <c:pt idx="50">
                  <c:v>19.139999</c:v>
                </c:pt>
                <c:pt idx="51">
                  <c:v>20.74</c:v>
                </c:pt>
                <c:pt idx="52">
                  <c:v>20.780000999999999</c:v>
                </c:pt>
                <c:pt idx="53">
                  <c:v>19.899999999999999</c:v>
                </c:pt>
                <c:pt idx="54">
                  <c:v>20.27</c:v>
                </c:pt>
                <c:pt idx="55">
                  <c:v>20</c:v>
                </c:pt>
                <c:pt idx="56">
                  <c:v>20.079999999999998</c:v>
                </c:pt>
                <c:pt idx="57">
                  <c:v>20.030000999999999</c:v>
                </c:pt>
                <c:pt idx="58">
                  <c:v>20.530000999999999</c:v>
                </c:pt>
                <c:pt idx="59">
                  <c:v>21.93</c:v>
                </c:pt>
                <c:pt idx="60">
                  <c:v>21.219999000000001</c:v>
                </c:pt>
                <c:pt idx="61">
                  <c:v>21.450001</c:v>
                </c:pt>
                <c:pt idx="62">
                  <c:v>21.209999</c:v>
                </c:pt>
                <c:pt idx="63">
                  <c:v>21.34</c:v>
                </c:pt>
                <c:pt idx="64">
                  <c:v>21.09</c:v>
                </c:pt>
                <c:pt idx="65">
                  <c:v>20.209999</c:v>
                </c:pt>
                <c:pt idx="66">
                  <c:v>20.360001</c:v>
                </c:pt>
                <c:pt idx="67">
                  <c:v>19.559999000000001</c:v>
                </c:pt>
                <c:pt idx="68">
                  <c:v>18.850000000000001</c:v>
                </c:pt>
                <c:pt idx="69">
                  <c:v>18.079999999999998</c:v>
                </c:pt>
                <c:pt idx="70">
                  <c:v>18.200001</c:v>
                </c:pt>
                <c:pt idx="71">
                  <c:v>18.100000000000001</c:v>
                </c:pt>
                <c:pt idx="72">
                  <c:v>17.879999000000002</c:v>
                </c:pt>
                <c:pt idx="73">
                  <c:v>17</c:v>
                </c:pt>
                <c:pt idx="74">
                  <c:v>17.540001</c:v>
                </c:pt>
                <c:pt idx="75">
                  <c:v>17.879999000000002</c:v>
                </c:pt>
                <c:pt idx="76">
                  <c:v>17.309999000000001</c:v>
                </c:pt>
                <c:pt idx="77">
                  <c:v>17.27</c:v>
                </c:pt>
                <c:pt idx="78">
                  <c:v>17.639999</c:v>
                </c:pt>
                <c:pt idx="79">
                  <c:v>17.540001</c:v>
                </c:pt>
                <c:pt idx="80">
                  <c:v>17.290001</c:v>
                </c:pt>
                <c:pt idx="81">
                  <c:v>17.34</c:v>
                </c:pt>
                <c:pt idx="82">
                  <c:v>17.760000000000002</c:v>
                </c:pt>
                <c:pt idx="83">
                  <c:v>17.889999</c:v>
                </c:pt>
                <c:pt idx="84">
                  <c:v>17.77</c:v>
                </c:pt>
                <c:pt idx="85">
                  <c:v>17.59</c:v>
                </c:pt>
                <c:pt idx="86">
                  <c:v>17.32</c:v>
                </c:pt>
                <c:pt idx="87">
                  <c:v>17.309999000000001</c:v>
                </c:pt>
                <c:pt idx="88">
                  <c:v>17.18</c:v>
                </c:pt>
                <c:pt idx="89">
                  <c:v>16.989999999999998</c:v>
                </c:pt>
                <c:pt idx="90">
                  <c:v>15.47</c:v>
                </c:pt>
                <c:pt idx="91">
                  <c:v>15.24</c:v>
                </c:pt>
                <c:pt idx="92">
                  <c:v>15.69</c:v>
                </c:pt>
                <c:pt idx="93">
                  <c:v>15.27</c:v>
                </c:pt>
                <c:pt idx="94">
                  <c:v>15.13</c:v>
                </c:pt>
                <c:pt idx="95">
                  <c:v>14.73</c:v>
                </c:pt>
                <c:pt idx="96">
                  <c:v>14.97</c:v>
                </c:pt>
                <c:pt idx="97">
                  <c:v>14.89</c:v>
                </c:pt>
                <c:pt idx="98">
                  <c:v>14.48</c:v>
                </c:pt>
                <c:pt idx="99">
                  <c:v>14.08</c:v>
                </c:pt>
                <c:pt idx="100">
                  <c:v>13.89</c:v>
                </c:pt>
                <c:pt idx="101">
                  <c:v>13.4</c:v>
                </c:pt>
                <c:pt idx="102">
                  <c:v>14</c:v>
                </c:pt>
                <c:pt idx="103">
                  <c:v>13.81</c:v>
                </c:pt>
                <c:pt idx="104">
                  <c:v>13.67</c:v>
                </c:pt>
                <c:pt idx="105">
                  <c:v>13.1</c:v>
                </c:pt>
                <c:pt idx="106">
                  <c:v>12.65</c:v>
                </c:pt>
                <c:pt idx="107">
                  <c:v>12.93</c:v>
                </c:pt>
                <c:pt idx="108">
                  <c:v>13.52</c:v>
                </c:pt>
                <c:pt idx="109">
                  <c:v>13.39</c:v>
                </c:pt>
                <c:pt idx="110">
                  <c:v>13.02</c:v>
                </c:pt>
                <c:pt idx="111">
                  <c:v>13.56</c:v>
                </c:pt>
                <c:pt idx="112">
                  <c:v>13.77</c:v>
                </c:pt>
                <c:pt idx="113">
                  <c:v>11.83</c:v>
                </c:pt>
                <c:pt idx="114">
                  <c:v>12.6</c:v>
                </c:pt>
                <c:pt idx="115">
                  <c:v>12.74</c:v>
                </c:pt>
                <c:pt idx="116">
                  <c:v>13.12</c:v>
                </c:pt>
                <c:pt idx="117">
                  <c:v>13.35</c:v>
                </c:pt>
                <c:pt idx="118">
                  <c:v>14.01</c:v>
                </c:pt>
                <c:pt idx="119">
                  <c:v>13.58</c:v>
                </c:pt>
                <c:pt idx="120">
                  <c:v>14.53</c:v>
                </c:pt>
                <c:pt idx="121">
                  <c:v>15.09</c:v>
                </c:pt>
                <c:pt idx="122">
                  <c:v>14.53</c:v>
                </c:pt>
                <c:pt idx="123">
                  <c:v>14.78</c:v>
                </c:pt>
                <c:pt idx="124">
                  <c:v>15.19</c:v>
                </c:pt>
                <c:pt idx="125">
                  <c:v>14.99</c:v>
                </c:pt>
                <c:pt idx="126">
                  <c:v>14.96</c:v>
                </c:pt>
                <c:pt idx="127">
                  <c:v>14.51</c:v>
                </c:pt>
                <c:pt idx="128">
                  <c:v>14.27</c:v>
                </c:pt>
                <c:pt idx="129">
                  <c:v>14.49</c:v>
                </c:pt>
                <c:pt idx="130">
                  <c:v>14.5</c:v>
                </c:pt>
                <c:pt idx="131">
                  <c:v>15.15</c:v>
                </c:pt>
                <c:pt idx="132">
                  <c:v>15.34</c:v>
                </c:pt>
                <c:pt idx="133">
                  <c:v>15.27</c:v>
                </c:pt>
                <c:pt idx="134">
                  <c:v>15.13</c:v>
                </c:pt>
                <c:pt idx="135">
                  <c:v>15.03</c:v>
                </c:pt>
                <c:pt idx="136">
                  <c:v>14.91</c:v>
                </c:pt>
                <c:pt idx="137">
                  <c:v>15.25</c:v>
                </c:pt>
                <c:pt idx="138">
                  <c:v>14.92</c:v>
                </c:pt>
                <c:pt idx="139">
                  <c:v>14.72</c:v>
                </c:pt>
                <c:pt idx="140">
                  <c:v>14.16</c:v>
                </c:pt>
                <c:pt idx="141">
                  <c:v>13.77</c:v>
                </c:pt>
                <c:pt idx="142">
                  <c:v>13.7</c:v>
                </c:pt>
                <c:pt idx="143">
                  <c:v>13.22</c:v>
                </c:pt>
                <c:pt idx="144">
                  <c:v>13.91</c:v>
                </c:pt>
                <c:pt idx="145">
                  <c:v>14.12</c:v>
                </c:pt>
                <c:pt idx="146">
                  <c:v>14.45</c:v>
                </c:pt>
                <c:pt idx="147">
                  <c:v>14.54</c:v>
                </c:pt>
                <c:pt idx="148">
                  <c:v>14.88</c:v>
                </c:pt>
                <c:pt idx="149">
                  <c:v>14.64</c:v>
                </c:pt>
                <c:pt idx="150">
                  <c:v>14.53</c:v>
                </c:pt>
                <c:pt idx="151">
                  <c:v>14.48</c:v>
                </c:pt>
                <c:pt idx="152">
                  <c:v>14.79</c:v>
                </c:pt>
                <c:pt idx="153">
                  <c:v>14.71</c:v>
                </c:pt>
                <c:pt idx="154">
                  <c:v>14.34</c:v>
                </c:pt>
                <c:pt idx="155">
                  <c:v>15.98</c:v>
                </c:pt>
                <c:pt idx="156">
                  <c:v>16.549999</c:v>
                </c:pt>
                <c:pt idx="157">
                  <c:v>16.5</c:v>
                </c:pt>
                <c:pt idx="158">
                  <c:v>16.07</c:v>
                </c:pt>
                <c:pt idx="159">
                  <c:v>16.09</c:v>
                </c:pt>
                <c:pt idx="160">
                  <c:v>15.75</c:v>
                </c:pt>
                <c:pt idx="161">
                  <c:v>15.25</c:v>
                </c:pt>
                <c:pt idx="162">
                  <c:v>15.56</c:v>
                </c:pt>
                <c:pt idx="163">
                  <c:v>14.97</c:v>
                </c:pt>
                <c:pt idx="164">
                  <c:v>14.59</c:v>
                </c:pt>
                <c:pt idx="165">
                  <c:v>14.16</c:v>
                </c:pt>
                <c:pt idx="166">
                  <c:v>14.39</c:v>
                </c:pt>
                <c:pt idx="167">
                  <c:v>15.44</c:v>
                </c:pt>
                <c:pt idx="168">
                  <c:v>15.68</c:v>
                </c:pt>
                <c:pt idx="169">
                  <c:v>15.34</c:v>
                </c:pt>
                <c:pt idx="170">
                  <c:v>14.51</c:v>
                </c:pt>
                <c:pt idx="171">
                  <c:v>14.55</c:v>
                </c:pt>
                <c:pt idx="172">
                  <c:v>15.27</c:v>
                </c:pt>
                <c:pt idx="173">
                  <c:v>14.83</c:v>
                </c:pt>
                <c:pt idx="174">
                  <c:v>15.12</c:v>
                </c:pt>
                <c:pt idx="175">
                  <c:v>12.91</c:v>
                </c:pt>
                <c:pt idx="176">
                  <c:v>12.38</c:v>
                </c:pt>
                <c:pt idx="177">
                  <c:v>12.76</c:v>
                </c:pt>
                <c:pt idx="178">
                  <c:v>12.4</c:v>
                </c:pt>
                <c:pt idx="179">
                  <c:v>12.57</c:v>
                </c:pt>
                <c:pt idx="180">
                  <c:v>12.46</c:v>
                </c:pt>
                <c:pt idx="181">
                  <c:v>12.56</c:v>
                </c:pt>
                <c:pt idx="182">
                  <c:v>12.99</c:v>
                </c:pt>
                <c:pt idx="183">
                  <c:v>12.41</c:v>
                </c:pt>
                <c:pt idx="184">
                  <c:v>12.34</c:v>
                </c:pt>
                <c:pt idx="185">
                  <c:v>12.62</c:v>
                </c:pt>
                <c:pt idx="186">
                  <c:v>12.97</c:v>
                </c:pt>
                <c:pt idx="187">
                  <c:v>13.06</c:v>
                </c:pt>
                <c:pt idx="188">
                  <c:v>13.61</c:v>
                </c:pt>
                <c:pt idx="189">
                  <c:v>13.7</c:v>
                </c:pt>
                <c:pt idx="190">
                  <c:v>13.78</c:v>
                </c:pt>
                <c:pt idx="191">
                  <c:v>13.87</c:v>
                </c:pt>
                <c:pt idx="192">
                  <c:v>13.57</c:v>
                </c:pt>
                <c:pt idx="193">
                  <c:v>14.94</c:v>
                </c:pt>
                <c:pt idx="194">
                  <c:v>14.6</c:v>
                </c:pt>
                <c:pt idx="195">
                  <c:v>14.7</c:v>
                </c:pt>
                <c:pt idx="196">
                  <c:v>15.07</c:v>
                </c:pt>
                <c:pt idx="197">
                  <c:v>16.219999000000001</c:v>
                </c:pt>
                <c:pt idx="198">
                  <c:v>15.93</c:v>
                </c:pt>
                <c:pt idx="199">
                  <c:v>15.96</c:v>
                </c:pt>
                <c:pt idx="200">
                  <c:v>16.040001</c:v>
                </c:pt>
                <c:pt idx="201">
                  <c:v>15.75</c:v>
                </c:pt>
                <c:pt idx="202">
                  <c:v>16.100000000000001</c:v>
                </c:pt>
                <c:pt idx="203">
                  <c:v>15.77</c:v>
                </c:pt>
                <c:pt idx="204">
                  <c:v>15.5</c:v>
                </c:pt>
                <c:pt idx="205">
                  <c:v>15.37</c:v>
                </c:pt>
                <c:pt idx="206">
                  <c:v>15.15</c:v>
                </c:pt>
                <c:pt idx="207">
                  <c:v>15.01</c:v>
                </c:pt>
                <c:pt idx="208">
                  <c:v>14.84</c:v>
                </c:pt>
                <c:pt idx="209">
                  <c:v>14.85</c:v>
                </c:pt>
                <c:pt idx="210">
                  <c:v>14.61</c:v>
                </c:pt>
                <c:pt idx="211">
                  <c:v>14.95</c:v>
                </c:pt>
                <c:pt idx="212">
                  <c:v>15.31</c:v>
                </c:pt>
                <c:pt idx="213">
                  <c:v>14.59</c:v>
                </c:pt>
                <c:pt idx="214">
                  <c:v>14.5</c:v>
                </c:pt>
                <c:pt idx="215">
                  <c:v>14.06</c:v>
                </c:pt>
                <c:pt idx="216">
                  <c:v>14.1</c:v>
                </c:pt>
                <c:pt idx="217">
                  <c:v>14.65</c:v>
                </c:pt>
                <c:pt idx="218">
                  <c:v>14.6</c:v>
                </c:pt>
                <c:pt idx="219">
                  <c:v>14.11</c:v>
                </c:pt>
                <c:pt idx="220">
                  <c:v>13.5</c:v>
                </c:pt>
                <c:pt idx="221">
                  <c:v>13.52</c:v>
                </c:pt>
                <c:pt idx="222">
                  <c:v>14.01</c:v>
                </c:pt>
                <c:pt idx="223">
                  <c:v>14.04</c:v>
                </c:pt>
                <c:pt idx="224">
                  <c:v>14.17</c:v>
                </c:pt>
                <c:pt idx="225">
                  <c:v>14.25</c:v>
                </c:pt>
                <c:pt idx="226">
                  <c:v>14.44</c:v>
                </c:pt>
                <c:pt idx="227">
                  <c:v>13.71</c:v>
                </c:pt>
                <c:pt idx="228">
                  <c:v>13.56</c:v>
                </c:pt>
                <c:pt idx="229">
                  <c:v>13.47</c:v>
                </c:pt>
                <c:pt idx="230">
                  <c:v>13.26</c:v>
                </c:pt>
                <c:pt idx="231">
                  <c:v>13.52</c:v>
                </c:pt>
                <c:pt idx="232">
                  <c:v>13.92</c:v>
                </c:pt>
                <c:pt idx="233">
                  <c:v>13.71</c:v>
                </c:pt>
                <c:pt idx="234">
                  <c:v>13.85</c:v>
                </c:pt>
                <c:pt idx="235">
                  <c:v>14.06</c:v>
                </c:pt>
                <c:pt idx="236">
                  <c:v>20.75</c:v>
                </c:pt>
                <c:pt idx="237">
                  <c:v>19.389999</c:v>
                </c:pt>
                <c:pt idx="238">
                  <c:v>18.799999</c:v>
                </c:pt>
                <c:pt idx="239">
                  <c:v>18.629999000000002</c:v>
                </c:pt>
                <c:pt idx="240">
                  <c:v>18.579999999999998</c:v>
                </c:pt>
                <c:pt idx="241">
                  <c:v>19.559999000000001</c:v>
                </c:pt>
                <c:pt idx="242">
                  <c:v>19.75</c:v>
                </c:pt>
                <c:pt idx="243">
                  <c:v>20.420000000000002</c:v>
                </c:pt>
                <c:pt idx="244">
                  <c:v>18.93</c:v>
                </c:pt>
                <c:pt idx="245">
                  <c:v>18.639999</c:v>
                </c:pt>
                <c:pt idx="246">
                  <c:v>17.510000000000002</c:v>
                </c:pt>
                <c:pt idx="247">
                  <c:v>17.450001</c:v>
                </c:pt>
                <c:pt idx="248">
                  <c:v>17.09</c:v>
                </c:pt>
                <c:pt idx="249">
                  <c:v>16.32</c:v>
                </c:pt>
                <c:pt idx="250">
                  <c:v>17.32</c:v>
                </c:pt>
                <c:pt idx="251">
                  <c:v>17.209999</c:v>
                </c:pt>
                <c:pt idx="252">
                  <c:v>18.010000000000002</c:v>
                </c:pt>
                <c:pt idx="253">
                  <c:v>18.25</c:v>
                </c:pt>
                <c:pt idx="254">
                  <c:v>18.010000000000002</c:v>
                </c:pt>
                <c:pt idx="255">
                  <c:v>18.02</c:v>
                </c:pt>
                <c:pt idx="256">
                  <c:v>17.649999999999999</c:v>
                </c:pt>
                <c:pt idx="257">
                  <c:v>17.879999000000002</c:v>
                </c:pt>
                <c:pt idx="258">
                  <c:v>18.110001</c:v>
                </c:pt>
                <c:pt idx="259">
                  <c:v>17.510000000000002</c:v>
                </c:pt>
                <c:pt idx="260">
                  <c:v>17.850000000000001</c:v>
                </c:pt>
                <c:pt idx="261">
                  <c:v>17.200001</c:v>
                </c:pt>
                <c:pt idx="262">
                  <c:v>17.010000000000002</c:v>
                </c:pt>
                <c:pt idx="263">
                  <c:v>16.420000000000002</c:v>
                </c:pt>
                <c:pt idx="264">
                  <c:v>16</c:v>
                </c:pt>
                <c:pt idx="265">
                  <c:v>16.57</c:v>
                </c:pt>
                <c:pt idx="266">
                  <c:v>16.57</c:v>
                </c:pt>
                <c:pt idx="267">
                  <c:v>16.360001</c:v>
                </c:pt>
                <c:pt idx="268">
                  <c:v>16.25</c:v>
                </c:pt>
                <c:pt idx="269">
                  <c:v>16.200001</c:v>
                </c:pt>
                <c:pt idx="270">
                  <c:v>15.95</c:v>
                </c:pt>
                <c:pt idx="271">
                  <c:v>15.87</c:v>
                </c:pt>
                <c:pt idx="272">
                  <c:v>14.46</c:v>
                </c:pt>
                <c:pt idx="273">
                  <c:v>14.08</c:v>
                </c:pt>
                <c:pt idx="274">
                  <c:v>14.59</c:v>
                </c:pt>
                <c:pt idx="275">
                  <c:v>14.39</c:v>
                </c:pt>
                <c:pt idx="276">
                  <c:v>14.25</c:v>
                </c:pt>
                <c:pt idx="277">
                  <c:v>14.15</c:v>
                </c:pt>
                <c:pt idx="278">
                  <c:v>14.48</c:v>
                </c:pt>
                <c:pt idx="279">
                  <c:v>14.8</c:v>
                </c:pt>
                <c:pt idx="280">
                  <c:v>14.92</c:v>
                </c:pt>
                <c:pt idx="281">
                  <c:v>14.88</c:v>
                </c:pt>
                <c:pt idx="282">
                  <c:v>14.58</c:v>
                </c:pt>
                <c:pt idx="283">
                  <c:v>14.88</c:v>
                </c:pt>
                <c:pt idx="284">
                  <c:v>14.65</c:v>
                </c:pt>
                <c:pt idx="285">
                  <c:v>14.84</c:v>
                </c:pt>
                <c:pt idx="286">
                  <c:v>15.2</c:v>
                </c:pt>
                <c:pt idx="287">
                  <c:v>15.54</c:v>
                </c:pt>
                <c:pt idx="288">
                  <c:v>15.63</c:v>
                </c:pt>
                <c:pt idx="289">
                  <c:v>14.54</c:v>
                </c:pt>
                <c:pt idx="290">
                  <c:v>14.7</c:v>
                </c:pt>
                <c:pt idx="291">
                  <c:v>14.23</c:v>
                </c:pt>
                <c:pt idx="292">
                  <c:v>14.33</c:v>
                </c:pt>
                <c:pt idx="293">
                  <c:v>14.13</c:v>
                </c:pt>
                <c:pt idx="294">
                  <c:v>11.03</c:v>
                </c:pt>
                <c:pt idx="295">
                  <c:v>10.97</c:v>
                </c:pt>
                <c:pt idx="296">
                  <c:v>10.79</c:v>
                </c:pt>
                <c:pt idx="297">
                  <c:v>10.74</c:v>
                </c:pt>
                <c:pt idx="298">
                  <c:v>10.97</c:v>
                </c:pt>
                <c:pt idx="299">
                  <c:v>11.01</c:v>
                </c:pt>
                <c:pt idx="300">
                  <c:v>11.01</c:v>
                </c:pt>
                <c:pt idx="301">
                  <c:v>11.04</c:v>
                </c:pt>
                <c:pt idx="302">
                  <c:v>10.98</c:v>
                </c:pt>
                <c:pt idx="303">
                  <c:v>10.65</c:v>
                </c:pt>
                <c:pt idx="304">
                  <c:v>10.58</c:v>
                </c:pt>
                <c:pt idx="305">
                  <c:v>10.57</c:v>
                </c:pt>
                <c:pt idx="306">
                  <c:v>10.58</c:v>
                </c:pt>
                <c:pt idx="307">
                  <c:v>10.71</c:v>
                </c:pt>
                <c:pt idx="308">
                  <c:v>10.74</c:v>
                </c:pt>
                <c:pt idx="309">
                  <c:v>10.65</c:v>
                </c:pt>
                <c:pt idx="310">
                  <c:v>10.6</c:v>
                </c:pt>
                <c:pt idx="311">
                  <c:v>10.71</c:v>
                </c:pt>
                <c:pt idx="312">
                  <c:v>10.55</c:v>
                </c:pt>
                <c:pt idx="313">
                  <c:v>10.97</c:v>
                </c:pt>
                <c:pt idx="314">
                  <c:v>11.39</c:v>
                </c:pt>
                <c:pt idx="315">
                  <c:v>11.63</c:v>
                </c:pt>
                <c:pt idx="316">
                  <c:v>12.32</c:v>
                </c:pt>
                <c:pt idx="317">
                  <c:v>12.93</c:v>
                </c:pt>
                <c:pt idx="318">
                  <c:v>13.13</c:v>
                </c:pt>
                <c:pt idx="319">
                  <c:v>12.73</c:v>
                </c:pt>
                <c:pt idx="320">
                  <c:v>13.08</c:v>
                </c:pt>
                <c:pt idx="321">
                  <c:v>13.17</c:v>
                </c:pt>
                <c:pt idx="322">
                  <c:v>13.42</c:v>
                </c:pt>
                <c:pt idx="323">
                  <c:v>13.62</c:v>
                </c:pt>
                <c:pt idx="324">
                  <c:v>13.87</c:v>
                </c:pt>
                <c:pt idx="325">
                  <c:v>14.02</c:v>
                </c:pt>
                <c:pt idx="326">
                  <c:v>14.05</c:v>
                </c:pt>
                <c:pt idx="327">
                  <c:v>13.31</c:v>
                </c:pt>
                <c:pt idx="328">
                  <c:v>12.8</c:v>
                </c:pt>
                <c:pt idx="329">
                  <c:v>13.24</c:v>
                </c:pt>
                <c:pt idx="330">
                  <c:v>13.2</c:v>
                </c:pt>
                <c:pt idx="331">
                  <c:v>13.1</c:v>
                </c:pt>
                <c:pt idx="332">
                  <c:v>13</c:v>
                </c:pt>
                <c:pt idx="333">
                  <c:v>12.82</c:v>
                </c:pt>
                <c:pt idx="334">
                  <c:v>13.4</c:v>
                </c:pt>
                <c:pt idx="335">
                  <c:v>13.09</c:v>
                </c:pt>
                <c:pt idx="336">
                  <c:v>13.15</c:v>
                </c:pt>
                <c:pt idx="337">
                  <c:v>13.15</c:v>
                </c:pt>
                <c:pt idx="338">
                  <c:v>13.21</c:v>
                </c:pt>
                <c:pt idx="339">
                  <c:v>13.53</c:v>
                </c:pt>
                <c:pt idx="340">
                  <c:v>13.65</c:v>
                </c:pt>
                <c:pt idx="341">
                  <c:v>13.31</c:v>
                </c:pt>
                <c:pt idx="342">
                  <c:v>13.4</c:v>
                </c:pt>
                <c:pt idx="343">
                  <c:v>13.65</c:v>
                </c:pt>
                <c:pt idx="344">
                  <c:v>13.36</c:v>
                </c:pt>
                <c:pt idx="345">
                  <c:v>13.07</c:v>
                </c:pt>
                <c:pt idx="346">
                  <c:v>13.42</c:v>
                </c:pt>
                <c:pt idx="347">
                  <c:v>13.35</c:v>
                </c:pt>
                <c:pt idx="348">
                  <c:v>13.43</c:v>
                </c:pt>
                <c:pt idx="349">
                  <c:v>13.27</c:v>
                </c:pt>
                <c:pt idx="350">
                  <c:v>13.39</c:v>
                </c:pt>
                <c:pt idx="351">
                  <c:v>13.14</c:v>
                </c:pt>
                <c:pt idx="352">
                  <c:v>13.39</c:v>
                </c:pt>
                <c:pt idx="353">
                  <c:v>13.37</c:v>
                </c:pt>
                <c:pt idx="354">
                  <c:v>12.83</c:v>
                </c:pt>
                <c:pt idx="355">
                  <c:v>12.27</c:v>
                </c:pt>
                <c:pt idx="356">
                  <c:v>12.5</c:v>
                </c:pt>
                <c:pt idx="357">
                  <c:v>12.38</c:v>
                </c:pt>
                <c:pt idx="358">
                  <c:v>12.7</c:v>
                </c:pt>
                <c:pt idx="359">
                  <c:v>12.73</c:v>
                </c:pt>
                <c:pt idx="360">
                  <c:v>13.05</c:v>
                </c:pt>
                <c:pt idx="361">
                  <c:v>13.12</c:v>
                </c:pt>
                <c:pt idx="362">
                  <c:v>12.23</c:v>
                </c:pt>
                <c:pt idx="363">
                  <c:v>12.31</c:v>
                </c:pt>
                <c:pt idx="364">
                  <c:v>12.31</c:v>
                </c:pt>
                <c:pt idx="365">
                  <c:v>12.57</c:v>
                </c:pt>
                <c:pt idx="366">
                  <c:v>12.34</c:v>
                </c:pt>
                <c:pt idx="367">
                  <c:v>12.18</c:v>
                </c:pt>
                <c:pt idx="368">
                  <c:v>12.17</c:v>
                </c:pt>
                <c:pt idx="369">
                  <c:v>11.89</c:v>
                </c:pt>
                <c:pt idx="370">
                  <c:v>11.73</c:v>
                </c:pt>
                <c:pt idx="371">
                  <c:v>11.44</c:v>
                </c:pt>
                <c:pt idx="372">
                  <c:v>11.44</c:v>
                </c:pt>
                <c:pt idx="373">
                  <c:v>11.4</c:v>
                </c:pt>
                <c:pt idx="374">
                  <c:v>11.63</c:v>
                </c:pt>
                <c:pt idx="375">
                  <c:v>11.81</c:v>
                </c:pt>
                <c:pt idx="376">
                  <c:v>11.29</c:v>
                </c:pt>
                <c:pt idx="377">
                  <c:v>11.17</c:v>
                </c:pt>
                <c:pt idx="378">
                  <c:v>11.08</c:v>
                </c:pt>
                <c:pt idx="379">
                  <c:v>10.9</c:v>
                </c:pt>
                <c:pt idx="380">
                  <c:v>10.59</c:v>
                </c:pt>
                <c:pt idx="381">
                  <c:v>10.11</c:v>
                </c:pt>
                <c:pt idx="382">
                  <c:v>9.8000000000000007</c:v>
                </c:pt>
                <c:pt idx="383">
                  <c:v>9.93</c:v>
                </c:pt>
                <c:pt idx="384">
                  <c:v>9.74</c:v>
                </c:pt>
                <c:pt idx="385">
                  <c:v>9.89</c:v>
                </c:pt>
                <c:pt idx="386">
                  <c:v>9.1999999999999993</c:v>
                </c:pt>
                <c:pt idx="387">
                  <c:v>9.35</c:v>
                </c:pt>
                <c:pt idx="388">
                  <c:v>9.2899999999999991</c:v>
                </c:pt>
                <c:pt idx="389">
                  <c:v>9.18</c:v>
                </c:pt>
                <c:pt idx="390">
                  <c:v>9.1300000000000008</c:v>
                </c:pt>
                <c:pt idx="391">
                  <c:v>9.16</c:v>
                </c:pt>
                <c:pt idx="392">
                  <c:v>9.2100000000000009</c:v>
                </c:pt>
                <c:pt idx="393">
                  <c:v>9.14</c:v>
                </c:pt>
                <c:pt idx="394">
                  <c:v>8.9499999999999993</c:v>
                </c:pt>
                <c:pt idx="395">
                  <c:v>9.0500000000000007</c:v>
                </c:pt>
                <c:pt idx="396">
                  <c:v>8.99</c:v>
                </c:pt>
                <c:pt idx="397">
                  <c:v>8.8000000000000007</c:v>
                </c:pt>
                <c:pt idx="398">
                  <c:v>8.48</c:v>
                </c:pt>
                <c:pt idx="399">
                  <c:v>8.36</c:v>
                </c:pt>
                <c:pt idx="400">
                  <c:v>8.18</c:v>
                </c:pt>
                <c:pt idx="401">
                  <c:v>8.23</c:v>
                </c:pt>
                <c:pt idx="402">
                  <c:v>7.8</c:v>
                </c:pt>
                <c:pt idx="403">
                  <c:v>7.77</c:v>
                </c:pt>
                <c:pt idx="404">
                  <c:v>7.48</c:v>
                </c:pt>
                <c:pt idx="405">
                  <c:v>7</c:v>
                </c:pt>
                <c:pt idx="406">
                  <c:v>6.59</c:v>
                </c:pt>
                <c:pt idx="407">
                  <c:v>6.81</c:v>
                </c:pt>
                <c:pt idx="408">
                  <c:v>7.18</c:v>
                </c:pt>
                <c:pt idx="409">
                  <c:v>7.4</c:v>
                </c:pt>
                <c:pt idx="410">
                  <c:v>7.25</c:v>
                </c:pt>
                <c:pt idx="411">
                  <c:v>7.06</c:v>
                </c:pt>
                <c:pt idx="412">
                  <c:v>6.81</c:v>
                </c:pt>
                <c:pt idx="413">
                  <c:v>6.81</c:v>
                </c:pt>
                <c:pt idx="414">
                  <c:v>6.84</c:v>
                </c:pt>
                <c:pt idx="415">
                  <c:v>6.82</c:v>
                </c:pt>
                <c:pt idx="416">
                  <c:v>6.59</c:v>
                </c:pt>
                <c:pt idx="417">
                  <c:v>6.99</c:v>
                </c:pt>
                <c:pt idx="418">
                  <c:v>6.28</c:v>
                </c:pt>
                <c:pt idx="419">
                  <c:v>5.99</c:v>
                </c:pt>
                <c:pt idx="420">
                  <c:v>6.43</c:v>
                </c:pt>
                <c:pt idx="421">
                  <c:v>6.61</c:v>
                </c:pt>
                <c:pt idx="422">
                  <c:v>7.2</c:v>
                </c:pt>
                <c:pt idx="423">
                  <c:v>6.82</c:v>
                </c:pt>
                <c:pt idx="424">
                  <c:v>6.9</c:v>
                </c:pt>
                <c:pt idx="425">
                  <c:v>7.09</c:v>
                </c:pt>
                <c:pt idx="426">
                  <c:v>7.2</c:v>
                </c:pt>
                <c:pt idx="427">
                  <c:v>7.02</c:v>
                </c:pt>
                <c:pt idx="428">
                  <c:v>6.79</c:v>
                </c:pt>
                <c:pt idx="429">
                  <c:v>6.65</c:v>
                </c:pt>
                <c:pt idx="430">
                  <c:v>6.71</c:v>
                </c:pt>
                <c:pt idx="431">
                  <c:v>6.48</c:v>
                </c:pt>
                <c:pt idx="432">
                  <c:v>6.82</c:v>
                </c:pt>
                <c:pt idx="433">
                  <c:v>6.49</c:v>
                </c:pt>
                <c:pt idx="434">
                  <c:v>6.05</c:v>
                </c:pt>
                <c:pt idx="435">
                  <c:v>6.09</c:v>
                </c:pt>
                <c:pt idx="436">
                  <c:v>6.35</c:v>
                </c:pt>
                <c:pt idx="437">
                  <c:v>6.2</c:v>
                </c:pt>
                <c:pt idx="438">
                  <c:v>6.5</c:v>
                </c:pt>
                <c:pt idx="439">
                  <c:v>6.4</c:v>
                </c:pt>
                <c:pt idx="440">
                  <c:v>6.51</c:v>
                </c:pt>
                <c:pt idx="441">
                  <c:v>6.4</c:v>
                </c:pt>
                <c:pt idx="442">
                  <c:v>6.51</c:v>
                </c:pt>
                <c:pt idx="443">
                  <c:v>6.36</c:v>
                </c:pt>
                <c:pt idx="444">
                  <c:v>6.21</c:v>
                </c:pt>
                <c:pt idx="445">
                  <c:v>5.97</c:v>
                </c:pt>
                <c:pt idx="446">
                  <c:v>5.8</c:v>
                </c:pt>
                <c:pt idx="447">
                  <c:v>5.67</c:v>
                </c:pt>
                <c:pt idx="448">
                  <c:v>5.75</c:v>
                </c:pt>
                <c:pt idx="449">
                  <c:v>5.91</c:v>
                </c:pt>
                <c:pt idx="450">
                  <c:v>5.86</c:v>
                </c:pt>
                <c:pt idx="451">
                  <c:v>5.92</c:v>
                </c:pt>
                <c:pt idx="452">
                  <c:v>5.58</c:v>
                </c:pt>
                <c:pt idx="453">
                  <c:v>5.65</c:v>
                </c:pt>
                <c:pt idx="454">
                  <c:v>5.41</c:v>
                </c:pt>
                <c:pt idx="455">
                  <c:v>5.07</c:v>
                </c:pt>
                <c:pt idx="456">
                  <c:v>4.99</c:v>
                </c:pt>
                <c:pt idx="457">
                  <c:v>5.18</c:v>
                </c:pt>
                <c:pt idx="458">
                  <c:v>5.42</c:v>
                </c:pt>
                <c:pt idx="459">
                  <c:v>5.35</c:v>
                </c:pt>
                <c:pt idx="460">
                  <c:v>5.71</c:v>
                </c:pt>
                <c:pt idx="461">
                  <c:v>5.51</c:v>
                </c:pt>
                <c:pt idx="462">
                  <c:v>5.79</c:v>
                </c:pt>
                <c:pt idx="463">
                  <c:v>5.68</c:v>
                </c:pt>
                <c:pt idx="464">
                  <c:v>5.95</c:v>
                </c:pt>
                <c:pt idx="465">
                  <c:v>6.21</c:v>
                </c:pt>
                <c:pt idx="466">
                  <c:v>6.4</c:v>
                </c:pt>
                <c:pt idx="467">
                  <c:v>6.28</c:v>
                </c:pt>
                <c:pt idx="468">
                  <c:v>6.22</c:v>
                </c:pt>
                <c:pt idx="469">
                  <c:v>6.28</c:v>
                </c:pt>
                <c:pt idx="470">
                  <c:v>6.31</c:v>
                </c:pt>
                <c:pt idx="471">
                  <c:v>6.54</c:v>
                </c:pt>
                <c:pt idx="472">
                  <c:v>5.64</c:v>
                </c:pt>
                <c:pt idx="473">
                  <c:v>5.74</c:v>
                </c:pt>
                <c:pt idx="474">
                  <c:v>6.18</c:v>
                </c:pt>
                <c:pt idx="475">
                  <c:v>5.93</c:v>
                </c:pt>
                <c:pt idx="476">
                  <c:v>5.99</c:v>
                </c:pt>
                <c:pt idx="477">
                  <c:v>6.17</c:v>
                </c:pt>
                <c:pt idx="478">
                  <c:v>6.4</c:v>
                </c:pt>
                <c:pt idx="479">
                  <c:v>6.34</c:v>
                </c:pt>
                <c:pt idx="480">
                  <c:v>6.43</c:v>
                </c:pt>
                <c:pt idx="481">
                  <c:v>6.57</c:v>
                </c:pt>
                <c:pt idx="482">
                  <c:v>6.68</c:v>
                </c:pt>
                <c:pt idx="483">
                  <c:v>6.91</c:v>
                </c:pt>
                <c:pt idx="484">
                  <c:v>6.93</c:v>
                </c:pt>
                <c:pt idx="485">
                  <c:v>7.04</c:v>
                </c:pt>
                <c:pt idx="486">
                  <c:v>8.59</c:v>
                </c:pt>
                <c:pt idx="487">
                  <c:v>8.57</c:v>
                </c:pt>
                <c:pt idx="488">
                  <c:v>9.1</c:v>
                </c:pt>
                <c:pt idx="489">
                  <c:v>8.99</c:v>
                </c:pt>
                <c:pt idx="490">
                  <c:v>8.8000000000000007</c:v>
                </c:pt>
                <c:pt idx="491">
                  <c:v>9.07</c:v>
                </c:pt>
                <c:pt idx="492">
                  <c:v>9.19</c:v>
                </c:pt>
                <c:pt idx="493">
                  <c:v>9.1199999999999992</c:v>
                </c:pt>
                <c:pt idx="494">
                  <c:v>9.2799999999999994</c:v>
                </c:pt>
                <c:pt idx="495">
                  <c:v>9.24</c:v>
                </c:pt>
                <c:pt idx="496">
                  <c:v>9.39</c:v>
                </c:pt>
                <c:pt idx="497">
                  <c:v>9.7100000000000009</c:v>
                </c:pt>
                <c:pt idx="498">
                  <c:v>10.119999999999999</c:v>
                </c:pt>
                <c:pt idx="499">
                  <c:v>10.08</c:v>
                </c:pt>
                <c:pt idx="500">
                  <c:v>9.81</c:v>
                </c:pt>
                <c:pt idx="501">
                  <c:v>9.8000000000000007</c:v>
                </c:pt>
                <c:pt idx="502">
                  <c:v>9.8000000000000007</c:v>
                </c:pt>
                <c:pt idx="503">
                  <c:v>9.92</c:v>
                </c:pt>
                <c:pt idx="504">
                  <c:v>10.08</c:v>
                </c:pt>
                <c:pt idx="505">
                  <c:v>9.8699999999999992</c:v>
                </c:pt>
                <c:pt idx="506">
                  <c:v>9.49</c:v>
                </c:pt>
                <c:pt idx="507">
                  <c:v>9.48</c:v>
                </c:pt>
                <c:pt idx="508">
                  <c:v>9.9600000000000009</c:v>
                </c:pt>
                <c:pt idx="509">
                  <c:v>9.8800000000000008</c:v>
                </c:pt>
                <c:pt idx="510">
                  <c:v>10.050000000000001</c:v>
                </c:pt>
                <c:pt idx="511">
                  <c:v>11.28</c:v>
                </c:pt>
                <c:pt idx="512">
                  <c:v>11.16</c:v>
                </c:pt>
                <c:pt idx="513">
                  <c:v>10.94</c:v>
                </c:pt>
                <c:pt idx="514">
                  <c:v>10.63</c:v>
                </c:pt>
                <c:pt idx="515">
                  <c:v>10.94</c:v>
                </c:pt>
                <c:pt idx="516">
                  <c:v>11.01</c:v>
                </c:pt>
                <c:pt idx="517">
                  <c:v>10.73</c:v>
                </c:pt>
                <c:pt idx="518">
                  <c:v>10.72</c:v>
                </c:pt>
                <c:pt idx="519">
                  <c:v>10.76</c:v>
                </c:pt>
                <c:pt idx="520">
                  <c:v>10.64</c:v>
                </c:pt>
                <c:pt idx="521">
                  <c:v>10.79</c:v>
                </c:pt>
                <c:pt idx="522">
                  <c:v>11.02</c:v>
                </c:pt>
                <c:pt idx="523">
                  <c:v>11.36</c:v>
                </c:pt>
                <c:pt idx="524">
                  <c:v>11.22</c:v>
                </c:pt>
                <c:pt idx="525">
                  <c:v>11.16</c:v>
                </c:pt>
                <c:pt idx="526">
                  <c:v>11.28</c:v>
                </c:pt>
                <c:pt idx="527">
                  <c:v>11.84</c:v>
                </c:pt>
                <c:pt idx="528">
                  <c:v>12.27</c:v>
                </c:pt>
                <c:pt idx="529">
                  <c:v>12.35</c:v>
                </c:pt>
                <c:pt idx="530">
                  <c:v>12.02</c:v>
                </c:pt>
                <c:pt idx="531">
                  <c:v>11.9</c:v>
                </c:pt>
                <c:pt idx="532">
                  <c:v>11.97</c:v>
                </c:pt>
                <c:pt idx="533">
                  <c:v>11.85</c:v>
                </c:pt>
                <c:pt idx="534">
                  <c:v>11.69</c:v>
                </c:pt>
                <c:pt idx="535">
                  <c:v>11.75</c:v>
                </c:pt>
                <c:pt idx="536">
                  <c:v>11.67</c:v>
                </c:pt>
                <c:pt idx="537">
                  <c:v>11.53</c:v>
                </c:pt>
                <c:pt idx="538">
                  <c:v>11.99</c:v>
                </c:pt>
                <c:pt idx="539">
                  <c:v>11.26</c:v>
                </c:pt>
                <c:pt idx="540">
                  <c:v>10.79</c:v>
                </c:pt>
                <c:pt idx="541">
                  <c:v>10.91</c:v>
                </c:pt>
                <c:pt idx="542">
                  <c:v>11.22</c:v>
                </c:pt>
                <c:pt idx="543">
                  <c:v>11.14</c:v>
                </c:pt>
                <c:pt idx="544">
                  <c:v>11.2</c:v>
                </c:pt>
                <c:pt idx="545">
                  <c:v>11.24</c:v>
                </c:pt>
                <c:pt idx="546">
                  <c:v>11.8</c:v>
                </c:pt>
                <c:pt idx="547">
                  <c:v>11.77</c:v>
                </c:pt>
                <c:pt idx="548">
                  <c:v>11.17</c:v>
                </c:pt>
                <c:pt idx="549">
                  <c:v>10.82</c:v>
                </c:pt>
                <c:pt idx="550">
                  <c:v>10.98</c:v>
                </c:pt>
                <c:pt idx="551">
                  <c:v>10.49</c:v>
                </c:pt>
                <c:pt idx="552">
                  <c:v>10.11</c:v>
                </c:pt>
                <c:pt idx="553">
                  <c:v>10.49</c:v>
                </c:pt>
                <c:pt idx="554">
                  <c:v>10.66</c:v>
                </c:pt>
                <c:pt idx="555">
                  <c:v>11.42</c:v>
                </c:pt>
                <c:pt idx="556">
                  <c:v>11.49</c:v>
                </c:pt>
                <c:pt idx="557">
                  <c:v>11.19</c:v>
                </c:pt>
                <c:pt idx="558">
                  <c:v>11.54</c:v>
                </c:pt>
                <c:pt idx="559">
                  <c:v>11.31</c:v>
                </c:pt>
                <c:pt idx="560">
                  <c:v>11.12</c:v>
                </c:pt>
                <c:pt idx="561">
                  <c:v>11.56</c:v>
                </c:pt>
                <c:pt idx="562">
                  <c:v>11.57</c:v>
                </c:pt>
                <c:pt idx="563">
                  <c:v>11.68</c:v>
                </c:pt>
                <c:pt idx="564">
                  <c:v>11.99</c:v>
                </c:pt>
                <c:pt idx="565">
                  <c:v>11.89</c:v>
                </c:pt>
                <c:pt idx="566">
                  <c:v>11.69</c:v>
                </c:pt>
                <c:pt idx="567">
                  <c:v>12.95</c:v>
                </c:pt>
                <c:pt idx="568">
                  <c:v>12.94</c:v>
                </c:pt>
                <c:pt idx="569">
                  <c:v>13.82</c:v>
                </c:pt>
                <c:pt idx="570">
                  <c:v>13.87</c:v>
                </c:pt>
                <c:pt idx="571">
                  <c:v>13.77</c:v>
                </c:pt>
                <c:pt idx="572">
                  <c:v>13.54</c:v>
                </c:pt>
                <c:pt idx="573">
                  <c:v>13.75</c:v>
                </c:pt>
                <c:pt idx="574">
                  <c:v>14.11</c:v>
                </c:pt>
                <c:pt idx="575">
                  <c:v>13.96</c:v>
                </c:pt>
                <c:pt idx="576">
                  <c:v>13.55</c:v>
                </c:pt>
                <c:pt idx="577">
                  <c:v>14.86</c:v>
                </c:pt>
                <c:pt idx="578">
                  <c:v>14.67</c:v>
                </c:pt>
                <c:pt idx="579">
                  <c:v>14.84</c:v>
                </c:pt>
                <c:pt idx="580">
                  <c:v>14.56</c:v>
                </c:pt>
                <c:pt idx="581">
                  <c:v>14.76</c:v>
                </c:pt>
                <c:pt idx="582">
                  <c:v>14.53</c:v>
                </c:pt>
                <c:pt idx="583">
                  <c:v>14.71</c:v>
                </c:pt>
                <c:pt idx="584">
                  <c:v>14.58</c:v>
                </c:pt>
                <c:pt idx="585">
                  <c:v>14.3</c:v>
                </c:pt>
                <c:pt idx="586">
                  <c:v>14.35</c:v>
                </c:pt>
                <c:pt idx="587">
                  <c:v>14.1</c:v>
                </c:pt>
                <c:pt idx="588">
                  <c:v>14.76</c:v>
                </c:pt>
                <c:pt idx="589">
                  <c:v>15.23</c:v>
                </c:pt>
                <c:pt idx="590">
                  <c:v>15.14</c:v>
                </c:pt>
                <c:pt idx="591">
                  <c:v>15.25</c:v>
                </c:pt>
                <c:pt idx="592">
                  <c:v>15.26</c:v>
                </c:pt>
                <c:pt idx="593">
                  <c:v>15.57</c:v>
                </c:pt>
                <c:pt idx="594">
                  <c:v>15.61</c:v>
                </c:pt>
                <c:pt idx="595">
                  <c:v>15.5</c:v>
                </c:pt>
                <c:pt idx="596">
                  <c:v>15</c:v>
                </c:pt>
                <c:pt idx="597">
                  <c:v>14.93</c:v>
                </c:pt>
                <c:pt idx="598">
                  <c:v>14.55</c:v>
                </c:pt>
                <c:pt idx="599">
                  <c:v>14.02</c:v>
                </c:pt>
                <c:pt idx="600">
                  <c:v>14.15</c:v>
                </c:pt>
                <c:pt idx="601">
                  <c:v>14.83</c:v>
                </c:pt>
                <c:pt idx="602">
                  <c:v>17.610001</c:v>
                </c:pt>
                <c:pt idx="603">
                  <c:v>17.690000999999999</c:v>
                </c:pt>
                <c:pt idx="604">
                  <c:v>17.889999</c:v>
                </c:pt>
                <c:pt idx="605">
                  <c:v>17.5</c:v>
                </c:pt>
                <c:pt idx="606">
                  <c:v>16.93</c:v>
                </c:pt>
                <c:pt idx="607">
                  <c:v>16.799999</c:v>
                </c:pt>
                <c:pt idx="608">
                  <c:v>16.68</c:v>
                </c:pt>
                <c:pt idx="609">
                  <c:v>17.030000999999999</c:v>
                </c:pt>
                <c:pt idx="610">
                  <c:v>16.459999</c:v>
                </c:pt>
                <c:pt idx="611">
                  <c:v>16.290001</c:v>
                </c:pt>
                <c:pt idx="612">
                  <c:v>15.91</c:v>
                </c:pt>
                <c:pt idx="613">
                  <c:v>16.760000000000002</c:v>
                </c:pt>
                <c:pt idx="614">
                  <c:v>16.98</c:v>
                </c:pt>
                <c:pt idx="615">
                  <c:v>16.809999000000001</c:v>
                </c:pt>
                <c:pt idx="616">
                  <c:v>17</c:v>
                </c:pt>
                <c:pt idx="617">
                  <c:v>16.360001</c:v>
                </c:pt>
                <c:pt idx="618">
                  <c:v>15.99</c:v>
                </c:pt>
                <c:pt idx="619">
                  <c:v>15.98</c:v>
                </c:pt>
                <c:pt idx="620">
                  <c:v>16.16</c:v>
                </c:pt>
                <c:pt idx="621">
                  <c:v>16.079999999999998</c:v>
                </c:pt>
                <c:pt idx="622">
                  <c:v>16.139999</c:v>
                </c:pt>
                <c:pt idx="623">
                  <c:v>16.079999999999998</c:v>
                </c:pt>
                <c:pt idx="624">
                  <c:v>15.55</c:v>
                </c:pt>
                <c:pt idx="625">
                  <c:v>16.110001</c:v>
                </c:pt>
                <c:pt idx="626">
                  <c:v>15.51</c:v>
                </c:pt>
                <c:pt idx="627">
                  <c:v>15.55</c:v>
                </c:pt>
                <c:pt idx="628">
                  <c:v>15.78</c:v>
                </c:pt>
                <c:pt idx="629">
                  <c:v>15.83</c:v>
                </c:pt>
                <c:pt idx="630">
                  <c:v>15.93</c:v>
                </c:pt>
                <c:pt idx="631">
                  <c:v>15.8</c:v>
                </c:pt>
                <c:pt idx="632">
                  <c:v>15.87</c:v>
                </c:pt>
                <c:pt idx="633">
                  <c:v>16.620000999999998</c:v>
                </c:pt>
                <c:pt idx="634">
                  <c:v>15.31</c:v>
                </c:pt>
                <c:pt idx="635">
                  <c:v>15.02</c:v>
                </c:pt>
                <c:pt idx="636">
                  <c:v>15.31</c:v>
                </c:pt>
                <c:pt idx="637">
                  <c:v>15.77</c:v>
                </c:pt>
                <c:pt idx="638">
                  <c:v>16</c:v>
                </c:pt>
                <c:pt idx="639">
                  <c:v>15.76</c:v>
                </c:pt>
                <c:pt idx="640">
                  <c:v>16.829999999999998</c:v>
                </c:pt>
                <c:pt idx="641">
                  <c:v>16.899999999999999</c:v>
                </c:pt>
                <c:pt idx="642">
                  <c:v>16.879999000000002</c:v>
                </c:pt>
                <c:pt idx="643">
                  <c:v>17.040001</c:v>
                </c:pt>
                <c:pt idx="644">
                  <c:v>17.120000999999998</c:v>
                </c:pt>
                <c:pt idx="645">
                  <c:v>17.040001</c:v>
                </c:pt>
                <c:pt idx="646">
                  <c:v>17.110001</c:v>
                </c:pt>
                <c:pt idx="647">
                  <c:v>17</c:v>
                </c:pt>
                <c:pt idx="648">
                  <c:v>16.02</c:v>
                </c:pt>
                <c:pt idx="649">
                  <c:v>15.8</c:v>
                </c:pt>
                <c:pt idx="650">
                  <c:v>15.52</c:v>
                </c:pt>
                <c:pt idx="651">
                  <c:v>14.8</c:v>
                </c:pt>
                <c:pt idx="652">
                  <c:v>14.3</c:v>
                </c:pt>
                <c:pt idx="653">
                  <c:v>14.52</c:v>
                </c:pt>
                <c:pt idx="654">
                  <c:v>14.47</c:v>
                </c:pt>
                <c:pt idx="655">
                  <c:v>14.15</c:v>
                </c:pt>
                <c:pt idx="656">
                  <c:v>14.21</c:v>
                </c:pt>
                <c:pt idx="657">
                  <c:v>14.08</c:v>
                </c:pt>
                <c:pt idx="658">
                  <c:v>14.16</c:v>
                </c:pt>
                <c:pt idx="659">
                  <c:v>13.76</c:v>
                </c:pt>
                <c:pt idx="660">
                  <c:v>14.09</c:v>
                </c:pt>
                <c:pt idx="661">
                  <c:v>13.67</c:v>
                </c:pt>
                <c:pt idx="662">
                  <c:v>13.78</c:v>
                </c:pt>
                <c:pt idx="663">
                  <c:v>13.52</c:v>
                </c:pt>
                <c:pt idx="664">
                  <c:v>14.58</c:v>
                </c:pt>
                <c:pt idx="665">
                  <c:v>14</c:v>
                </c:pt>
                <c:pt idx="666">
                  <c:v>13.18</c:v>
                </c:pt>
                <c:pt idx="667">
                  <c:v>13.52</c:v>
                </c:pt>
                <c:pt idx="668">
                  <c:v>13.96</c:v>
                </c:pt>
                <c:pt idx="669">
                  <c:v>14.68</c:v>
                </c:pt>
                <c:pt idx="670">
                  <c:v>14.64</c:v>
                </c:pt>
                <c:pt idx="671">
                  <c:v>14.86</c:v>
                </c:pt>
                <c:pt idx="672">
                  <c:v>15.06</c:v>
                </c:pt>
                <c:pt idx="673">
                  <c:v>15.18</c:v>
                </c:pt>
                <c:pt idx="674">
                  <c:v>15.35</c:v>
                </c:pt>
                <c:pt idx="675">
                  <c:v>14.83</c:v>
                </c:pt>
                <c:pt idx="676">
                  <c:v>14.41</c:v>
                </c:pt>
                <c:pt idx="677">
                  <c:v>14.16</c:v>
                </c:pt>
              </c:numCache>
            </c:numRef>
          </c:val>
          <c:smooth val="0"/>
          <c:extLst>
            <c:ext xmlns:c16="http://schemas.microsoft.com/office/drawing/2014/chart" uri="{C3380CC4-5D6E-409C-BE32-E72D297353CC}">
              <c16:uniqueId val="{00000000-14AC-4EFE-92C7-439335BC419C}"/>
            </c:ext>
          </c:extLst>
        </c:ser>
        <c:ser>
          <c:idx val="1"/>
          <c:order val="1"/>
          <c:tx>
            <c:v>Issue price</c:v>
          </c:tx>
          <c:spPr>
            <a:ln w="28575" cap="rnd">
              <a:solidFill>
                <a:srgbClr val="C00000"/>
              </a:solidFill>
              <a:round/>
            </a:ln>
            <a:effectLst/>
          </c:spPr>
          <c:marker>
            <c:symbol val="none"/>
          </c:marker>
          <c:val>
            <c:numRef>
              <c:f>SNAP!$H$2:$H$679</c:f>
              <c:numCache>
                <c:formatCode>General</c:formatCode>
                <c:ptCount val="678"/>
                <c:pt idx="0">
                  <c:v>17</c:v>
                </c:pt>
                <c:pt idx="1">
                  <c:v>17</c:v>
                </c:pt>
                <c:pt idx="2">
                  <c:v>17</c:v>
                </c:pt>
                <c:pt idx="3">
                  <c:v>17</c:v>
                </c:pt>
                <c:pt idx="4">
                  <c:v>17</c:v>
                </c:pt>
                <c:pt idx="5">
                  <c:v>17</c:v>
                </c:pt>
                <c:pt idx="6">
                  <c:v>17</c:v>
                </c:pt>
                <c:pt idx="7">
                  <c:v>17</c:v>
                </c:pt>
                <c:pt idx="8">
                  <c:v>17</c:v>
                </c:pt>
                <c:pt idx="9">
                  <c:v>17</c:v>
                </c:pt>
                <c:pt idx="10">
                  <c:v>17</c:v>
                </c:pt>
                <c:pt idx="11">
                  <c:v>17</c:v>
                </c:pt>
                <c:pt idx="12">
                  <c:v>17</c:v>
                </c:pt>
                <c:pt idx="13">
                  <c:v>17</c:v>
                </c:pt>
                <c:pt idx="14">
                  <c:v>17</c:v>
                </c:pt>
                <c:pt idx="15">
                  <c:v>17</c:v>
                </c:pt>
                <c:pt idx="16">
                  <c:v>17</c:v>
                </c:pt>
                <c:pt idx="17">
                  <c:v>17</c:v>
                </c:pt>
                <c:pt idx="18">
                  <c:v>17</c:v>
                </c:pt>
                <c:pt idx="19">
                  <c:v>17</c:v>
                </c:pt>
                <c:pt idx="20">
                  <c:v>17</c:v>
                </c:pt>
                <c:pt idx="21">
                  <c:v>17</c:v>
                </c:pt>
                <c:pt idx="22">
                  <c:v>17</c:v>
                </c:pt>
                <c:pt idx="23">
                  <c:v>17</c:v>
                </c:pt>
                <c:pt idx="24">
                  <c:v>17</c:v>
                </c:pt>
                <c:pt idx="25">
                  <c:v>17</c:v>
                </c:pt>
                <c:pt idx="26">
                  <c:v>17</c:v>
                </c:pt>
                <c:pt idx="27">
                  <c:v>17</c:v>
                </c:pt>
                <c:pt idx="28">
                  <c:v>17</c:v>
                </c:pt>
                <c:pt idx="29">
                  <c:v>17</c:v>
                </c:pt>
                <c:pt idx="30">
                  <c:v>17</c:v>
                </c:pt>
                <c:pt idx="31">
                  <c:v>17</c:v>
                </c:pt>
                <c:pt idx="32">
                  <c:v>17</c:v>
                </c:pt>
                <c:pt idx="33">
                  <c:v>17</c:v>
                </c:pt>
                <c:pt idx="34">
                  <c:v>17</c:v>
                </c:pt>
                <c:pt idx="35">
                  <c:v>17</c:v>
                </c:pt>
                <c:pt idx="36">
                  <c:v>17</c:v>
                </c:pt>
                <c:pt idx="37">
                  <c:v>17</c:v>
                </c:pt>
                <c:pt idx="38">
                  <c:v>17</c:v>
                </c:pt>
                <c:pt idx="39">
                  <c:v>17</c:v>
                </c:pt>
                <c:pt idx="40">
                  <c:v>17</c:v>
                </c:pt>
                <c:pt idx="41">
                  <c:v>17</c:v>
                </c:pt>
                <c:pt idx="42">
                  <c:v>17</c:v>
                </c:pt>
                <c:pt idx="43">
                  <c:v>17</c:v>
                </c:pt>
                <c:pt idx="44">
                  <c:v>17</c:v>
                </c:pt>
                <c:pt idx="45">
                  <c:v>17</c:v>
                </c:pt>
                <c:pt idx="46">
                  <c:v>17</c:v>
                </c:pt>
                <c:pt idx="47">
                  <c:v>17</c:v>
                </c:pt>
                <c:pt idx="48">
                  <c:v>17</c:v>
                </c:pt>
                <c:pt idx="49">
                  <c:v>17</c:v>
                </c:pt>
                <c:pt idx="50">
                  <c:v>17</c:v>
                </c:pt>
                <c:pt idx="51">
                  <c:v>17</c:v>
                </c:pt>
                <c:pt idx="52">
                  <c:v>17</c:v>
                </c:pt>
                <c:pt idx="53">
                  <c:v>17</c:v>
                </c:pt>
                <c:pt idx="54">
                  <c:v>17</c:v>
                </c:pt>
                <c:pt idx="55">
                  <c:v>17</c:v>
                </c:pt>
                <c:pt idx="56">
                  <c:v>17</c:v>
                </c:pt>
                <c:pt idx="57">
                  <c:v>17</c:v>
                </c:pt>
                <c:pt idx="58">
                  <c:v>17</c:v>
                </c:pt>
                <c:pt idx="59">
                  <c:v>17</c:v>
                </c:pt>
                <c:pt idx="60">
                  <c:v>17</c:v>
                </c:pt>
                <c:pt idx="61">
                  <c:v>17</c:v>
                </c:pt>
                <c:pt idx="62">
                  <c:v>17</c:v>
                </c:pt>
                <c:pt idx="63">
                  <c:v>17</c:v>
                </c:pt>
                <c:pt idx="64">
                  <c:v>17</c:v>
                </c:pt>
                <c:pt idx="65">
                  <c:v>17</c:v>
                </c:pt>
                <c:pt idx="66">
                  <c:v>17</c:v>
                </c:pt>
                <c:pt idx="67">
                  <c:v>17</c:v>
                </c:pt>
                <c:pt idx="68">
                  <c:v>17</c:v>
                </c:pt>
                <c:pt idx="69">
                  <c:v>17</c:v>
                </c:pt>
                <c:pt idx="70">
                  <c:v>17</c:v>
                </c:pt>
                <c:pt idx="71">
                  <c:v>17</c:v>
                </c:pt>
                <c:pt idx="72">
                  <c:v>17</c:v>
                </c:pt>
                <c:pt idx="73">
                  <c:v>17</c:v>
                </c:pt>
                <c:pt idx="74">
                  <c:v>17</c:v>
                </c:pt>
                <c:pt idx="75">
                  <c:v>17</c:v>
                </c:pt>
                <c:pt idx="76">
                  <c:v>17</c:v>
                </c:pt>
                <c:pt idx="77">
                  <c:v>17</c:v>
                </c:pt>
                <c:pt idx="78">
                  <c:v>17</c:v>
                </c:pt>
                <c:pt idx="79">
                  <c:v>17</c:v>
                </c:pt>
                <c:pt idx="80">
                  <c:v>17</c:v>
                </c:pt>
                <c:pt idx="81">
                  <c:v>17</c:v>
                </c:pt>
                <c:pt idx="82">
                  <c:v>17</c:v>
                </c:pt>
                <c:pt idx="83">
                  <c:v>17</c:v>
                </c:pt>
                <c:pt idx="84">
                  <c:v>17</c:v>
                </c:pt>
                <c:pt idx="85">
                  <c:v>17</c:v>
                </c:pt>
                <c:pt idx="86">
                  <c:v>17</c:v>
                </c:pt>
                <c:pt idx="87">
                  <c:v>17</c:v>
                </c:pt>
                <c:pt idx="88">
                  <c:v>17</c:v>
                </c:pt>
                <c:pt idx="89">
                  <c:v>17</c:v>
                </c:pt>
                <c:pt idx="90">
                  <c:v>17</c:v>
                </c:pt>
                <c:pt idx="91">
                  <c:v>17</c:v>
                </c:pt>
                <c:pt idx="92">
                  <c:v>17</c:v>
                </c:pt>
                <c:pt idx="93">
                  <c:v>17</c:v>
                </c:pt>
                <c:pt idx="94">
                  <c:v>17</c:v>
                </c:pt>
                <c:pt idx="95">
                  <c:v>17</c:v>
                </c:pt>
                <c:pt idx="96">
                  <c:v>17</c:v>
                </c:pt>
                <c:pt idx="97">
                  <c:v>17</c:v>
                </c:pt>
                <c:pt idx="98">
                  <c:v>17</c:v>
                </c:pt>
                <c:pt idx="99">
                  <c:v>17</c:v>
                </c:pt>
                <c:pt idx="100">
                  <c:v>17</c:v>
                </c:pt>
                <c:pt idx="101">
                  <c:v>17</c:v>
                </c:pt>
                <c:pt idx="102">
                  <c:v>17</c:v>
                </c:pt>
                <c:pt idx="103">
                  <c:v>17</c:v>
                </c:pt>
                <c:pt idx="104">
                  <c:v>17</c:v>
                </c:pt>
                <c:pt idx="105">
                  <c:v>17</c:v>
                </c:pt>
                <c:pt idx="106">
                  <c:v>17</c:v>
                </c:pt>
                <c:pt idx="107">
                  <c:v>17</c:v>
                </c:pt>
                <c:pt idx="108">
                  <c:v>17</c:v>
                </c:pt>
                <c:pt idx="109">
                  <c:v>17</c:v>
                </c:pt>
                <c:pt idx="110">
                  <c:v>17</c:v>
                </c:pt>
                <c:pt idx="111">
                  <c:v>17</c:v>
                </c:pt>
                <c:pt idx="112">
                  <c:v>17</c:v>
                </c:pt>
                <c:pt idx="113">
                  <c:v>17</c:v>
                </c:pt>
                <c:pt idx="114">
                  <c:v>17</c:v>
                </c:pt>
                <c:pt idx="115">
                  <c:v>17</c:v>
                </c:pt>
                <c:pt idx="116">
                  <c:v>17</c:v>
                </c:pt>
                <c:pt idx="117">
                  <c:v>17</c:v>
                </c:pt>
                <c:pt idx="118">
                  <c:v>17</c:v>
                </c:pt>
                <c:pt idx="119">
                  <c:v>17</c:v>
                </c:pt>
                <c:pt idx="120">
                  <c:v>17</c:v>
                </c:pt>
                <c:pt idx="121">
                  <c:v>17</c:v>
                </c:pt>
                <c:pt idx="122">
                  <c:v>17</c:v>
                </c:pt>
                <c:pt idx="123">
                  <c:v>17</c:v>
                </c:pt>
                <c:pt idx="124">
                  <c:v>17</c:v>
                </c:pt>
                <c:pt idx="125">
                  <c:v>17</c:v>
                </c:pt>
                <c:pt idx="126">
                  <c:v>17</c:v>
                </c:pt>
                <c:pt idx="127">
                  <c:v>17</c:v>
                </c:pt>
                <c:pt idx="128">
                  <c:v>17</c:v>
                </c:pt>
                <c:pt idx="129">
                  <c:v>17</c:v>
                </c:pt>
                <c:pt idx="130">
                  <c:v>17</c:v>
                </c:pt>
                <c:pt idx="131">
                  <c:v>17</c:v>
                </c:pt>
                <c:pt idx="132">
                  <c:v>17</c:v>
                </c:pt>
                <c:pt idx="133">
                  <c:v>17</c:v>
                </c:pt>
                <c:pt idx="134">
                  <c:v>17</c:v>
                </c:pt>
                <c:pt idx="135">
                  <c:v>17</c:v>
                </c:pt>
                <c:pt idx="136">
                  <c:v>17</c:v>
                </c:pt>
                <c:pt idx="137">
                  <c:v>17</c:v>
                </c:pt>
                <c:pt idx="138">
                  <c:v>17</c:v>
                </c:pt>
                <c:pt idx="139">
                  <c:v>17</c:v>
                </c:pt>
                <c:pt idx="140">
                  <c:v>17</c:v>
                </c:pt>
                <c:pt idx="141">
                  <c:v>17</c:v>
                </c:pt>
                <c:pt idx="142">
                  <c:v>17</c:v>
                </c:pt>
                <c:pt idx="143">
                  <c:v>17</c:v>
                </c:pt>
                <c:pt idx="144">
                  <c:v>17</c:v>
                </c:pt>
                <c:pt idx="145">
                  <c:v>17</c:v>
                </c:pt>
                <c:pt idx="146">
                  <c:v>17</c:v>
                </c:pt>
                <c:pt idx="147">
                  <c:v>17</c:v>
                </c:pt>
                <c:pt idx="148">
                  <c:v>17</c:v>
                </c:pt>
                <c:pt idx="149">
                  <c:v>17</c:v>
                </c:pt>
                <c:pt idx="150">
                  <c:v>17</c:v>
                </c:pt>
                <c:pt idx="151">
                  <c:v>17</c:v>
                </c:pt>
                <c:pt idx="152">
                  <c:v>17</c:v>
                </c:pt>
                <c:pt idx="153">
                  <c:v>17</c:v>
                </c:pt>
                <c:pt idx="154">
                  <c:v>17</c:v>
                </c:pt>
                <c:pt idx="155">
                  <c:v>17</c:v>
                </c:pt>
                <c:pt idx="156">
                  <c:v>17</c:v>
                </c:pt>
                <c:pt idx="157">
                  <c:v>17</c:v>
                </c:pt>
                <c:pt idx="158">
                  <c:v>17</c:v>
                </c:pt>
                <c:pt idx="159">
                  <c:v>17</c:v>
                </c:pt>
                <c:pt idx="160">
                  <c:v>17</c:v>
                </c:pt>
                <c:pt idx="161">
                  <c:v>17</c:v>
                </c:pt>
                <c:pt idx="162">
                  <c:v>17</c:v>
                </c:pt>
                <c:pt idx="163">
                  <c:v>17</c:v>
                </c:pt>
                <c:pt idx="164">
                  <c:v>17</c:v>
                </c:pt>
                <c:pt idx="165">
                  <c:v>17</c:v>
                </c:pt>
                <c:pt idx="166">
                  <c:v>17</c:v>
                </c:pt>
                <c:pt idx="167">
                  <c:v>17</c:v>
                </c:pt>
                <c:pt idx="168">
                  <c:v>17</c:v>
                </c:pt>
                <c:pt idx="169">
                  <c:v>17</c:v>
                </c:pt>
                <c:pt idx="170">
                  <c:v>17</c:v>
                </c:pt>
                <c:pt idx="171">
                  <c:v>17</c:v>
                </c:pt>
                <c:pt idx="172">
                  <c:v>17</c:v>
                </c:pt>
                <c:pt idx="173">
                  <c:v>17</c:v>
                </c:pt>
                <c:pt idx="174">
                  <c:v>17</c:v>
                </c:pt>
                <c:pt idx="175">
                  <c:v>17</c:v>
                </c:pt>
                <c:pt idx="176">
                  <c:v>17</c:v>
                </c:pt>
                <c:pt idx="177">
                  <c:v>17</c:v>
                </c:pt>
                <c:pt idx="178">
                  <c:v>17</c:v>
                </c:pt>
                <c:pt idx="179">
                  <c:v>17</c:v>
                </c:pt>
                <c:pt idx="180">
                  <c:v>17</c:v>
                </c:pt>
                <c:pt idx="181">
                  <c:v>17</c:v>
                </c:pt>
                <c:pt idx="182">
                  <c:v>17</c:v>
                </c:pt>
                <c:pt idx="183">
                  <c:v>17</c:v>
                </c:pt>
                <c:pt idx="184">
                  <c:v>17</c:v>
                </c:pt>
                <c:pt idx="185">
                  <c:v>17</c:v>
                </c:pt>
                <c:pt idx="186">
                  <c:v>17</c:v>
                </c:pt>
                <c:pt idx="187">
                  <c:v>17</c:v>
                </c:pt>
                <c:pt idx="188">
                  <c:v>17</c:v>
                </c:pt>
                <c:pt idx="189">
                  <c:v>17</c:v>
                </c:pt>
                <c:pt idx="190">
                  <c:v>17</c:v>
                </c:pt>
                <c:pt idx="191">
                  <c:v>17</c:v>
                </c:pt>
                <c:pt idx="192">
                  <c:v>17</c:v>
                </c:pt>
                <c:pt idx="193">
                  <c:v>17</c:v>
                </c:pt>
                <c:pt idx="194">
                  <c:v>17</c:v>
                </c:pt>
                <c:pt idx="195">
                  <c:v>17</c:v>
                </c:pt>
                <c:pt idx="196">
                  <c:v>17</c:v>
                </c:pt>
                <c:pt idx="197">
                  <c:v>17</c:v>
                </c:pt>
                <c:pt idx="198">
                  <c:v>17</c:v>
                </c:pt>
                <c:pt idx="199">
                  <c:v>17</c:v>
                </c:pt>
                <c:pt idx="200">
                  <c:v>17</c:v>
                </c:pt>
                <c:pt idx="201">
                  <c:v>17</c:v>
                </c:pt>
                <c:pt idx="202">
                  <c:v>17</c:v>
                </c:pt>
                <c:pt idx="203">
                  <c:v>17</c:v>
                </c:pt>
                <c:pt idx="204">
                  <c:v>17</c:v>
                </c:pt>
                <c:pt idx="205">
                  <c:v>17</c:v>
                </c:pt>
                <c:pt idx="206">
                  <c:v>17</c:v>
                </c:pt>
                <c:pt idx="207">
                  <c:v>17</c:v>
                </c:pt>
                <c:pt idx="208">
                  <c:v>17</c:v>
                </c:pt>
                <c:pt idx="209">
                  <c:v>17</c:v>
                </c:pt>
                <c:pt idx="210">
                  <c:v>17</c:v>
                </c:pt>
                <c:pt idx="211">
                  <c:v>17</c:v>
                </c:pt>
                <c:pt idx="212">
                  <c:v>17</c:v>
                </c:pt>
                <c:pt idx="213">
                  <c:v>17</c:v>
                </c:pt>
                <c:pt idx="214">
                  <c:v>17</c:v>
                </c:pt>
                <c:pt idx="215">
                  <c:v>17</c:v>
                </c:pt>
                <c:pt idx="216">
                  <c:v>17</c:v>
                </c:pt>
                <c:pt idx="217">
                  <c:v>17</c:v>
                </c:pt>
                <c:pt idx="218">
                  <c:v>17</c:v>
                </c:pt>
                <c:pt idx="219">
                  <c:v>17</c:v>
                </c:pt>
                <c:pt idx="220">
                  <c:v>17</c:v>
                </c:pt>
                <c:pt idx="221">
                  <c:v>17</c:v>
                </c:pt>
                <c:pt idx="222">
                  <c:v>17</c:v>
                </c:pt>
                <c:pt idx="223">
                  <c:v>17</c:v>
                </c:pt>
                <c:pt idx="224">
                  <c:v>17</c:v>
                </c:pt>
                <c:pt idx="225">
                  <c:v>17</c:v>
                </c:pt>
                <c:pt idx="226">
                  <c:v>17</c:v>
                </c:pt>
                <c:pt idx="227">
                  <c:v>17</c:v>
                </c:pt>
                <c:pt idx="228">
                  <c:v>17</c:v>
                </c:pt>
                <c:pt idx="229">
                  <c:v>17</c:v>
                </c:pt>
                <c:pt idx="230">
                  <c:v>17</c:v>
                </c:pt>
                <c:pt idx="231">
                  <c:v>17</c:v>
                </c:pt>
                <c:pt idx="232">
                  <c:v>17</c:v>
                </c:pt>
                <c:pt idx="233">
                  <c:v>17</c:v>
                </c:pt>
                <c:pt idx="234">
                  <c:v>17</c:v>
                </c:pt>
                <c:pt idx="235">
                  <c:v>17</c:v>
                </c:pt>
                <c:pt idx="236">
                  <c:v>17</c:v>
                </c:pt>
                <c:pt idx="237">
                  <c:v>17</c:v>
                </c:pt>
                <c:pt idx="238">
                  <c:v>17</c:v>
                </c:pt>
                <c:pt idx="239">
                  <c:v>17</c:v>
                </c:pt>
                <c:pt idx="240">
                  <c:v>17</c:v>
                </c:pt>
                <c:pt idx="241">
                  <c:v>17</c:v>
                </c:pt>
                <c:pt idx="242">
                  <c:v>17</c:v>
                </c:pt>
                <c:pt idx="243">
                  <c:v>17</c:v>
                </c:pt>
                <c:pt idx="244">
                  <c:v>17</c:v>
                </c:pt>
                <c:pt idx="245">
                  <c:v>17</c:v>
                </c:pt>
                <c:pt idx="246">
                  <c:v>17</c:v>
                </c:pt>
                <c:pt idx="247">
                  <c:v>17</c:v>
                </c:pt>
                <c:pt idx="248">
                  <c:v>17</c:v>
                </c:pt>
                <c:pt idx="249">
                  <c:v>17</c:v>
                </c:pt>
                <c:pt idx="250">
                  <c:v>17</c:v>
                </c:pt>
                <c:pt idx="251">
                  <c:v>17</c:v>
                </c:pt>
                <c:pt idx="252">
                  <c:v>17</c:v>
                </c:pt>
                <c:pt idx="253">
                  <c:v>17</c:v>
                </c:pt>
                <c:pt idx="254">
                  <c:v>17</c:v>
                </c:pt>
                <c:pt idx="255">
                  <c:v>17</c:v>
                </c:pt>
                <c:pt idx="256">
                  <c:v>17</c:v>
                </c:pt>
                <c:pt idx="257">
                  <c:v>17</c:v>
                </c:pt>
                <c:pt idx="258">
                  <c:v>17</c:v>
                </c:pt>
                <c:pt idx="259">
                  <c:v>17</c:v>
                </c:pt>
                <c:pt idx="260">
                  <c:v>17</c:v>
                </c:pt>
                <c:pt idx="261">
                  <c:v>17</c:v>
                </c:pt>
                <c:pt idx="262">
                  <c:v>17</c:v>
                </c:pt>
                <c:pt idx="263">
                  <c:v>17</c:v>
                </c:pt>
                <c:pt idx="264">
                  <c:v>17</c:v>
                </c:pt>
                <c:pt idx="265">
                  <c:v>17</c:v>
                </c:pt>
                <c:pt idx="266">
                  <c:v>17</c:v>
                </c:pt>
                <c:pt idx="267">
                  <c:v>17</c:v>
                </c:pt>
                <c:pt idx="268">
                  <c:v>17</c:v>
                </c:pt>
                <c:pt idx="269">
                  <c:v>17</c:v>
                </c:pt>
                <c:pt idx="270">
                  <c:v>17</c:v>
                </c:pt>
                <c:pt idx="271">
                  <c:v>17</c:v>
                </c:pt>
                <c:pt idx="272">
                  <c:v>17</c:v>
                </c:pt>
                <c:pt idx="273">
                  <c:v>17</c:v>
                </c:pt>
                <c:pt idx="274">
                  <c:v>17</c:v>
                </c:pt>
                <c:pt idx="275">
                  <c:v>17</c:v>
                </c:pt>
                <c:pt idx="276">
                  <c:v>17</c:v>
                </c:pt>
                <c:pt idx="277">
                  <c:v>17</c:v>
                </c:pt>
                <c:pt idx="278">
                  <c:v>17</c:v>
                </c:pt>
                <c:pt idx="279">
                  <c:v>17</c:v>
                </c:pt>
                <c:pt idx="280">
                  <c:v>17</c:v>
                </c:pt>
                <c:pt idx="281">
                  <c:v>17</c:v>
                </c:pt>
                <c:pt idx="282">
                  <c:v>17</c:v>
                </c:pt>
                <c:pt idx="283">
                  <c:v>17</c:v>
                </c:pt>
                <c:pt idx="284">
                  <c:v>17</c:v>
                </c:pt>
                <c:pt idx="285">
                  <c:v>17</c:v>
                </c:pt>
                <c:pt idx="286">
                  <c:v>17</c:v>
                </c:pt>
                <c:pt idx="287">
                  <c:v>17</c:v>
                </c:pt>
                <c:pt idx="288">
                  <c:v>17</c:v>
                </c:pt>
                <c:pt idx="289">
                  <c:v>17</c:v>
                </c:pt>
                <c:pt idx="290">
                  <c:v>17</c:v>
                </c:pt>
                <c:pt idx="291">
                  <c:v>17</c:v>
                </c:pt>
                <c:pt idx="292">
                  <c:v>17</c:v>
                </c:pt>
                <c:pt idx="293">
                  <c:v>17</c:v>
                </c:pt>
                <c:pt idx="294">
                  <c:v>17</c:v>
                </c:pt>
                <c:pt idx="295">
                  <c:v>17</c:v>
                </c:pt>
                <c:pt idx="296">
                  <c:v>17</c:v>
                </c:pt>
                <c:pt idx="297">
                  <c:v>17</c:v>
                </c:pt>
                <c:pt idx="298">
                  <c:v>17</c:v>
                </c:pt>
                <c:pt idx="299">
                  <c:v>17</c:v>
                </c:pt>
                <c:pt idx="300">
                  <c:v>17</c:v>
                </c:pt>
                <c:pt idx="301">
                  <c:v>17</c:v>
                </c:pt>
                <c:pt idx="302">
                  <c:v>17</c:v>
                </c:pt>
                <c:pt idx="303">
                  <c:v>17</c:v>
                </c:pt>
                <c:pt idx="304">
                  <c:v>17</c:v>
                </c:pt>
                <c:pt idx="305">
                  <c:v>17</c:v>
                </c:pt>
                <c:pt idx="306">
                  <c:v>17</c:v>
                </c:pt>
                <c:pt idx="307">
                  <c:v>17</c:v>
                </c:pt>
                <c:pt idx="308">
                  <c:v>17</c:v>
                </c:pt>
                <c:pt idx="309">
                  <c:v>17</c:v>
                </c:pt>
                <c:pt idx="310">
                  <c:v>17</c:v>
                </c:pt>
                <c:pt idx="311">
                  <c:v>17</c:v>
                </c:pt>
                <c:pt idx="312">
                  <c:v>17</c:v>
                </c:pt>
                <c:pt idx="313">
                  <c:v>17</c:v>
                </c:pt>
                <c:pt idx="314">
                  <c:v>17</c:v>
                </c:pt>
                <c:pt idx="315">
                  <c:v>17</c:v>
                </c:pt>
                <c:pt idx="316">
                  <c:v>17</c:v>
                </c:pt>
                <c:pt idx="317">
                  <c:v>17</c:v>
                </c:pt>
                <c:pt idx="318">
                  <c:v>17</c:v>
                </c:pt>
                <c:pt idx="319">
                  <c:v>17</c:v>
                </c:pt>
                <c:pt idx="320">
                  <c:v>17</c:v>
                </c:pt>
                <c:pt idx="321">
                  <c:v>17</c:v>
                </c:pt>
                <c:pt idx="322">
                  <c:v>17</c:v>
                </c:pt>
                <c:pt idx="323">
                  <c:v>17</c:v>
                </c:pt>
                <c:pt idx="324">
                  <c:v>17</c:v>
                </c:pt>
                <c:pt idx="325">
                  <c:v>17</c:v>
                </c:pt>
                <c:pt idx="326">
                  <c:v>17</c:v>
                </c:pt>
                <c:pt idx="327">
                  <c:v>17</c:v>
                </c:pt>
                <c:pt idx="328">
                  <c:v>17</c:v>
                </c:pt>
                <c:pt idx="329">
                  <c:v>17</c:v>
                </c:pt>
                <c:pt idx="330">
                  <c:v>17</c:v>
                </c:pt>
                <c:pt idx="331">
                  <c:v>17</c:v>
                </c:pt>
                <c:pt idx="332">
                  <c:v>17</c:v>
                </c:pt>
                <c:pt idx="333">
                  <c:v>17</c:v>
                </c:pt>
                <c:pt idx="334">
                  <c:v>17</c:v>
                </c:pt>
                <c:pt idx="335">
                  <c:v>17</c:v>
                </c:pt>
                <c:pt idx="336">
                  <c:v>17</c:v>
                </c:pt>
                <c:pt idx="337">
                  <c:v>17</c:v>
                </c:pt>
                <c:pt idx="338">
                  <c:v>17</c:v>
                </c:pt>
                <c:pt idx="339">
                  <c:v>17</c:v>
                </c:pt>
                <c:pt idx="340">
                  <c:v>17</c:v>
                </c:pt>
                <c:pt idx="341">
                  <c:v>17</c:v>
                </c:pt>
                <c:pt idx="342">
                  <c:v>17</c:v>
                </c:pt>
                <c:pt idx="343">
                  <c:v>17</c:v>
                </c:pt>
                <c:pt idx="344">
                  <c:v>17</c:v>
                </c:pt>
                <c:pt idx="345">
                  <c:v>17</c:v>
                </c:pt>
                <c:pt idx="346">
                  <c:v>17</c:v>
                </c:pt>
                <c:pt idx="347">
                  <c:v>17</c:v>
                </c:pt>
                <c:pt idx="348">
                  <c:v>17</c:v>
                </c:pt>
                <c:pt idx="349">
                  <c:v>17</c:v>
                </c:pt>
                <c:pt idx="350">
                  <c:v>17</c:v>
                </c:pt>
                <c:pt idx="351">
                  <c:v>17</c:v>
                </c:pt>
                <c:pt idx="352">
                  <c:v>17</c:v>
                </c:pt>
                <c:pt idx="353">
                  <c:v>17</c:v>
                </c:pt>
                <c:pt idx="354">
                  <c:v>17</c:v>
                </c:pt>
                <c:pt idx="355">
                  <c:v>17</c:v>
                </c:pt>
                <c:pt idx="356">
                  <c:v>17</c:v>
                </c:pt>
                <c:pt idx="357">
                  <c:v>17</c:v>
                </c:pt>
                <c:pt idx="358">
                  <c:v>17</c:v>
                </c:pt>
                <c:pt idx="359">
                  <c:v>17</c:v>
                </c:pt>
                <c:pt idx="360">
                  <c:v>17</c:v>
                </c:pt>
                <c:pt idx="361">
                  <c:v>17</c:v>
                </c:pt>
                <c:pt idx="362">
                  <c:v>17</c:v>
                </c:pt>
                <c:pt idx="363">
                  <c:v>17</c:v>
                </c:pt>
                <c:pt idx="364">
                  <c:v>17</c:v>
                </c:pt>
                <c:pt idx="365">
                  <c:v>17</c:v>
                </c:pt>
                <c:pt idx="366">
                  <c:v>17</c:v>
                </c:pt>
                <c:pt idx="367">
                  <c:v>17</c:v>
                </c:pt>
                <c:pt idx="368">
                  <c:v>17</c:v>
                </c:pt>
                <c:pt idx="369">
                  <c:v>17</c:v>
                </c:pt>
                <c:pt idx="370">
                  <c:v>17</c:v>
                </c:pt>
                <c:pt idx="371">
                  <c:v>17</c:v>
                </c:pt>
                <c:pt idx="372">
                  <c:v>17</c:v>
                </c:pt>
                <c:pt idx="373">
                  <c:v>17</c:v>
                </c:pt>
                <c:pt idx="374">
                  <c:v>17</c:v>
                </c:pt>
                <c:pt idx="375">
                  <c:v>17</c:v>
                </c:pt>
                <c:pt idx="376">
                  <c:v>17</c:v>
                </c:pt>
                <c:pt idx="377">
                  <c:v>17</c:v>
                </c:pt>
                <c:pt idx="378">
                  <c:v>17</c:v>
                </c:pt>
                <c:pt idx="379">
                  <c:v>17</c:v>
                </c:pt>
                <c:pt idx="380">
                  <c:v>17</c:v>
                </c:pt>
                <c:pt idx="381">
                  <c:v>17</c:v>
                </c:pt>
                <c:pt idx="382">
                  <c:v>17</c:v>
                </c:pt>
                <c:pt idx="383">
                  <c:v>17</c:v>
                </c:pt>
                <c:pt idx="384">
                  <c:v>17</c:v>
                </c:pt>
                <c:pt idx="385">
                  <c:v>17</c:v>
                </c:pt>
                <c:pt idx="386">
                  <c:v>17</c:v>
                </c:pt>
                <c:pt idx="387">
                  <c:v>17</c:v>
                </c:pt>
                <c:pt idx="388">
                  <c:v>17</c:v>
                </c:pt>
                <c:pt idx="389">
                  <c:v>17</c:v>
                </c:pt>
                <c:pt idx="390">
                  <c:v>17</c:v>
                </c:pt>
                <c:pt idx="391">
                  <c:v>17</c:v>
                </c:pt>
                <c:pt idx="392">
                  <c:v>17</c:v>
                </c:pt>
                <c:pt idx="393">
                  <c:v>17</c:v>
                </c:pt>
                <c:pt idx="394">
                  <c:v>17</c:v>
                </c:pt>
                <c:pt idx="395">
                  <c:v>17</c:v>
                </c:pt>
                <c:pt idx="396">
                  <c:v>17</c:v>
                </c:pt>
                <c:pt idx="397">
                  <c:v>17</c:v>
                </c:pt>
                <c:pt idx="398">
                  <c:v>17</c:v>
                </c:pt>
                <c:pt idx="399">
                  <c:v>17</c:v>
                </c:pt>
                <c:pt idx="400">
                  <c:v>17</c:v>
                </c:pt>
                <c:pt idx="401">
                  <c:v>17</c:v>
                </c:pt>
                <c:pt idx="402">
                  <c:v>17</c:v>
                </c:pt>
                <c:pt idx="403">
                  <c:v>17</c:v>
                </c:pt>
                <c:pt idx="404">
                  <c:v>17</c:v>
                </c:pt>
                <c:pt idx="405">
                  <c:v>17</c:v>
                </c:pt>
                <c:pt idx="406">
                  <c:v>17</c:v>
                </c:pt>
                <c:pt idx="407">
                  <c:v>17</c:v>
                </c:pt>
                <c:pt idx="408">
                  <c:v>17</c:v>
                </c:pt>
                <c:pt idx="409">
                  <c:v>17</c:v>
                </c:pt>
                <c:pt idx="410">
                  <c:v>17</c:v>
                </c:pt>
                <c:pt idx="411">
                  <c:v>17</c:v>
                </c:pt>
                <c:pt idx="412">
                  <c:v>17</c:v>
                </c:pt>
                <c:pt idx="413">
                  <c:v>17</c:v>
                </c:pt>
                <c:pt idx="414">
                  <c:v>17</c:v>
                </c:pt>
                <c:pt idx="415">
                  <c:v>17</c:v>
                </c:pt>
                <c:pt idx="416">
                  <c:v>17</c:v>
                </c:pt>
                <c:pt idx="417">
                  <c:v>17</c:v>
                </c:pt>
                <c:pt idx="418">
                  <c:v>17</c:v>
                </c:pt>
                <c:pt idx="419">
                  <c:v>17</c:v>
                </c:pt>
                <c:pt idx="420">
                  <c:v>17</c:v>
                </c:pt>
                <c:pt idx="421">
                  <c:v>17</c:v>
                </c:pt>
                <c:pt idx="422">
                  <c:v>17</c:v>
                </c:pt>
                <c:pt idx="423">
                  <c:v>17</c:v>
                </c:pt>
                <c:pt idx="424">
                  <c:v>17</c:v>
                </c:pt>
                <c:pt idx="425">
                  <c:v>17</c:v>
                </c:pt>
                <c:pt idx="426">
                  <c:v>17</c:v>
                </c:pt>
                <c:pt idx="427">
                  <c:v>17</c:v>
                </c:pt>
                <c:pt idx="428">
                  <c:v>17</c:v>
                </c:pt>
                <c:pt idx="429">
                  <c:v>17</c:v>
                </c:pt>
                <c:pt idx="430">
                  <c:v>17</c:v>
                </c:pt>
                <c:pt idx="431">
                  <c:v>17</c:v>
                </c:pt>
                <c:pt idx="432">
                  <c:v>17</c:v>
                </c:pt>
                <c:pt idx="433">
                  <c:v>17</c:v>
                </c:pt>
                <c:pt idx="434">
                  <c:v>17</c:v>
                </c:pt>
                <c:pt idx="435">
                  <c:v>17</c:v>
                </c:pt>
                <c:pt idx="436">
                  <c:v>17</c:v>
                </c:pt>
                <c:pt idx="437">
                  <c:v>17</c:v>
                </c:pt>
                <c:pt idx="438">
                  <c:v>17</c:v>
                </c:pt>
                <c:pt idx="439">
                  <c:v>17</c:v>
                </c:pt>
                <c:pt idx="440">
                  <c:v>17</c:v>
                </c:pt>
                <c:pt idx="441">
                  <c:v>17</c:v>
                </c:pt>
                <c:pt idx="442">
                  <c:v>17</c:v>
                </c:pt>
                <c:pt idx="443">
                  <c:v>17</c:v>
                </c:pt>
                <c:pt idx="444">
                  <c:v>17</c:v>
                </c:pt>
                <c:pt idx="445">
                  <c:v>17</c:v>
                </c:pt>
                <c:pt idx="446">
                  <c:v>17</c:v>
                </c:pt>
                <c:pt idx="447">
                  <c:v>17</c:v>
                </c:pt>
                <c:pt idx="448">
                  <c:v>17</c:v>
                </c:pt>
                <c:pt idx="449">
                  <c:v>17</c:v>
                </c:pt>
                <c:pt idx="450">
                  <c:v>17</c:v>
                </c:pt>
                <c:pt idx="451">
                  <c:v>17</c:v>
                </c:pt>
                <c:pt idx="452">
                  <c:v>17</c:v>
                </c:pt>
                <c:pt idx="453">
                  <c:v>17</c:v>
                </c:pt>
                <c:pt idx="454">
                  <c:v>17</c:v>
                </c:pt>
                <c:pt idx="455">
                  <c:v>17</c:v>
                </c:pt>
                <c:pt idx="456">
                  <c:v>17</c:v>
                </c:pt>
                <c:pt idx="457">
                  <c:v>17</c:v>
                </c:pt>
                <c:pt idx="458">
                  <c:v>17</c:v>
                </c:pt>
                <c:pt idx="459">
                  <c:v>17</c:v>
                </c:pt>
                <c:pt idx="460">
                  <c:v>17</c:v>
                </c:pt>
                <c:pt idx="461">
                  <c:v>17</c:v>
                </c:pt>
                <c:pt idx="462">
                  <c:v>17</c:v>
                </c:pt>
                <c:pt idx="463">
                  <c:v>17</c:v>
                </c:pt>
                <c:pt idx="464">
                  <c:v>17</c:v>
                </c:pt>
                <c:pt idx="465">
                  <c:v>17</c:v>
                </c:pt>
                <c:pt idx="466">
                  <c:v>17</c:v>
                </c:pt>
                <c:pt idx="467">
                  <c:v>17</c:v>
                </c:pt>
                <c:pt idx="468">
                  <c:v>17</c:v>
                </c:pt>
                <c:pt idx="469">
                  <c:v>17</c:v>
                </c:pt>
                <c:pt idx="470">
                  <c:v>17</c:v>
                </c:pt>
                <c:pt idx="471">
                  <c:v>17</c:v>
                </c:pt>
                <c:pt idx="472">
                  <c:v>17</c:v>
                </c:pt>
                <c:pt idx="473">
                  <c:v>17</c:v>
                </c:pt>
                <c:pt idx="474">
                  <c:v>17</c:v>
                </c:pt>
                <c:pt idx="475">
                  <c:v>17</c:v>
                </c:pt>
                <c:pt idx="476">
                  <c:v>17</c:v>
                </c:pt>
                <c:pt idx="477">
                  <c:v>17</c:v>
                </c:pt>
                <c:pt idx="478">
                  <c:v>17</c:v>
                </c:pt>
                <c:pt idx="479">
                  <c:v>17</c:v>
                </c:pt>
                <c:pt idx="480">
                  <c:v>17</c:v>
                </c:pt>
                <c:pt idx="481">
                  <c:v>17</c:v>
                </c:pt>
                <c:pt idx="482">
                  <c:v>17</c:v>
                </c:pt>
                <c:pt idx="483">
                  <c:v>17</c:v>
                </c:pt>
                <c:pt idx="484">
                  <c:v>17</c:v>
                </c:pt>
                <c:pt idx="485">
                  <c:v>17</c:v>
                </c:pt>
                <c:pt idx="486">
                  <c:v>17</c:v>
                </c:pt>
                <c:pt idx="487">
                  <c:v>17</c:v>
                </c:pt>
                <c:pt idx="488">
                  <c:v>17</c:v>
                </c:pt>
                <c:pt idx="489">
                  <c:v>17</c:v>
                </c:pt>
                <c:pt idx="490">
                  <c:v>17</c:v>
                </c:pt>
                <c:pt idx="491">
                  <c:v>17</c:v>
                </c:pt>
                <c:pt idx="492">
                  <c:v>17</c:v>
                </c:pt>
                <c:pt idx="493">
                  <c:v>17</c:v>
                </c:pt>
                <c:pt idx="494">
                  <c:v>17</c:v>
                </c:pt>
                <c:pt idx="495">
                  <c:v>17</c:v>
                </c:pt>
                <c:pt idx="496">
                  <c:v>17</c:v>
                </c:pt>
                <c:pt idx="497">
                  <c:v>17</c:v>
                </c:pt>
                <c:pt idx="498">
                  <c:v>17</c:v>
                </c:pt>
                <c:pt idx="499">
                  <c:v>17</c:v>
                </c:pt>
                <c:pt idx="500">
                  <c:v>17</c:v>
                </c:pt>
                <c:pt idx="501">
                  <c:v>17</c:v>
                </c:pt>
                <c:pt idx="502">
                  <c:v>17</c:v>
                </c:pt>
                <c:pt idx="503">
                  <c:v>17</c:v>
                </c:pt>
                <c:pt idx="504">
                  <c:v>17</c:v>
                </c:pt>
                <c:pt idx="505">
                  <c:v>17</c:v>
                </c:pt>
                <c:pt idx="506">
                  <c:v>17</c:v>
                </c:pt>
                <c:pt idx="507">
                  <c:v>17</c:v>
                </c:pt>
                <c:pt idx="508">
                  <c:v>17</c:v>
                </c:pt>
                <c:pt idx="509">
                  <c:v>17</c:v>
                </c:pt>
                <c:pt idx="510">
                  <c:v>17</c:v>
                </c:pt>
                <c:pt idx="511">
                  <c:v>17</c:v>
                </c:pt>
                <c:pt idx="512">
                  <c:v>17</c:v>
                </c:pt>
                <c:pt idx="513">
                  <c:v>17</c:v>
                </c:pt>
                <c:pt idx="514">
                  <c:v>17</c:v>
                </c:pt>
                <c:pt idx="515">
                  <c:v>17</c:v>
                </c:pt>
                <c:pt idx="516">
                  <c:v>17</c:v>
                </c:pt>
                <c:pt idx="517">
                  <c:v>17</c:v>
                </c:pt>
                <c:pt idx="518">
                  <c:v>17</c:v>
                </c:pt>
                <c:pt idx="519">
                  <c:v>17</c:v>
                </c:pt>
                <c:pt idx="520">
                  <c:v>17</c:v>
                </c:pt>
                <c:pt idx="521">
                  <c:v>17</c:v>
                </c:pt>
                <c:pt idx="522">
                  <c:v>17</c:v>
                </c:pt>
                <c:pt idx="523">
                  <c:v>17</c:v>
                </c:pt>
                <c:pt idx="524">
                  <c:v>17</c:v>
                </c:pt>
                <c:pt idx="525">
                  <c:v>17</c:v>
                </c:pt>
                <c:pt idx="526">
                  <c:v>17</c:v>
                </c:pt>
                <c:pt idx="527">
                  <c:v>17</c:v>
                </c:pt>
                <c:pt idx="528">
                  <c:v>17</c:v>
                </c:pt>
                <c:pt idx="529">
                  <c:v>17</c:v>
                </c:pt>
                <c:pt idx="530">
                  <c:v>17</c:v>
                </c:pt>
                <c:pt idx="531">
                  <c:v>17</c:v>
                </c:pt>
                <c:pt idx="532">
                  <c:v>17</c:v>
                </c:pt>
                <c:pt idx="533">
                  <c:v>17</c:v>
                </c:pt>
                <c:pt idx="534">
                  <c:v>17</c:v>
                </c:pt>
                <c:pt idx="535">
                  <c:v>17</c:v>
                </c:pt>
                <c:pt idx="536">
                  <c:v>17</c:v>
                </c:pt>
                <c:pt idx="537">
                  <c:v>17</c:v>
                </c:pt>
                <c:pt idx="538">
                  <c:v>17</c:v>
                </c:pt>
                <c:pt idx="539">
                  <c:v>17</c:v>
                </c:pt>
                <c:pt idx="540">
                  <c:v>17</c:v>
                </c:pt>
                <c:pt idx="541">
                  <c:v>17</c:v>
                </c:pt>
                <c:pt idx="542">
                  <c:v>17</c:v>
                </c:pt>
                <c:pt idx="543">
                  <c:v>17</c:v>
                </c:pt>
                <c:pt idx="544">
                  <c:v>17</c:v>
                </c:pt>
                <c:pt idx="545">
                  <c:v>17</c:v>
                </c:pt>
                <c:pt idx="546">
                  <c:v>17</c:v>
                </c:pt>
                <c:pt idx="547">
                  <c:v>17</c:v>
                </c:pt>
                <c:pt idx="548">
                  <c:v>17</c:v>
                </c:pt>
                <c:pt idx="549">
                  <c:v>17</c:v>
                </c:pt>
                <c:pt idx="550">
                  <c:v>17</c:v>
                </c:pt>
                <c:pt idx="551">
                  <c:v>17</c:v>
                </c:pt>
                <c:pt idx="552">
                  <c:v>17</c:v>
                </c:pt>
                <c:pt idx="553">
                  <c:v>17</c:v>
                </c:pt>
                <c:pt idx="554">
                  <c:v>17</c:v>
                </c:pt>
                <c:pt idx="555">
                  <c:v>17</c:v>
                </c:pt>
                <c:pt idx="556">
                  <c:v>17</c:v>
                </c:pt>
                <c:pt idx="557">
                  <c:v>17</c:v>
                </c:pt>
                <c:pt idx="558">
                  <c:v>17</c:v>
                </c:pt>
                <c:pt idx="559">
                  <c:v>17</c:v>
                </c:pt>
                <c:pt idx="560">
                  <c:v>17</c:v>
                </c:pt>
                <c:pt idx="561">
                  <c:v>17</c:v>
                </c:pt>
                <c:pt idx="562">
                  <c:v>17</c:v>
                </c:pt>
                <c:pt idx="563">
                  <c:v>17</c:v>
                </c:pt>
                <c:pt idx="564">
                  <c:v>17</c:v>
                </c:pt>
                <c:pt idx="565">
                  <c:v>17</c:v>
                </c:pt>
                <c:pt idx="566">
                  <c:v>17</c:v>
                </c:pt>
                <c:pt idx="567">
                  <c:v>17</c:v>
                </c:pt>
                <c:pt idx="568">
                  <c:v>17</c:v>
                </c:pt>
                <c:pt idx="569">
                  <c:v>17</c:v>
                </c:pt>
                <c:pt idx="570">
                  <c:v>17</c:v>
                </c:pt>
                <c:pt idx="571">
                  <c:v>17</c:v>
                </c:pt>
                <c:pt idx="572">
                  <c:v>17</c:v>
                </c:pt>
                <c:pt idx="573">
                  <c:v>17</c:v>
                </c:pt>
                <c:pt idx="574">
                  <c:v>17</c:v>
                </c:pt>
                <c:pt idx="575">
                  <c:v>17</c:v>
                </c:pt>
                <c:pt idx="576">
                  <c:v>17</c:v>
                </c:pt>
                <c:pt idx="577">
                  <c:v>17</c:v>
                </c:pt>
                <c:pt idx="578">
                  <c:v>17</c:v>
                </c:pt>
                <c:pt idx="579">
                  <c:v>17</c:v>
                </c:pt>
                <c:pt idx="580">
                  <c:v>17</c:v>
                </c:pt>
                <c:pt idx="581">
                  <c:v>17</c:v>
                </c:pt>
                <c:pt idx="582">
                  <c:v>17</c:v>
                </c:pt>
                <c:pt idx="583">
                  <c:v>17</c:v>
                </c:pt>
                <c:pt idx="584">
                  <c:v>17</c:v>
                </c:pt>
                <c:pt idx="585">
                  <c:v>17</c:v>
                </c:pt>
                <c:pt idx="586">
                  <c:v>17</c:v>
                </c:pt>
                <c:pt idx="587">
                  <c:v>17</c:v>
                </c:pt>
                <c:pt idx="588">
                  <c:v>17</c:v>
                </c:pt>
                <c:pt idx="589">
                  <c:v>17</c:v>
                </c:pt>
                <c:pt idx="590">
                  <c:v>17</c:v>
                </c:pt>
                <c:pt idx="591">
                  <c:v>17</c:v>
                </c:pt>
                <c:pt idx="592">
                  <c:v>17</c:v>
                </c:pt>
                <c:pt idx="593">
                  <c:v>17</c:v>
                </c:pt>
                <c:pt idx="594">
                  <c:v>17</c:v>
                </c:pt>
                <c:pt idx="595">
                  <c:v>17</c:v>
                </c:pt>
                <c:pt idx="596">
                  <c:v>17</c:v>
                </c:pt>
                <c:pt idx="597">
                  <c:v>17</c:v>
                </c:pt>
                <c:pt idx="598">
                  <c:v>17</c:v>
                </c:pt>
                <c:pt idx="599">
                  <c:v>17</c:v>
                </c:pt>
                <c:pt idx="600">
                  <c:v>17</c:v>
                </c:pt>
                <c:pt idx="601">
                  <c:v>17</c:v>
                </c:pt>
                <c:pt idx="602">
                  <c:v>17</c:v>
                </c:pt>
                <c:pt idx="603">
                  <c:v>17</c:v>
                </c:pt>
                <c:pt idx="604">
                  <c:v>17</c:v>
                </c:pt>
                <c:pt idx="605">
                  <c:v>17</c:v>
                </c:pt>
                <c:pt idx="606">
                  <c:v>17</c:v>
                </c:pt>
                <c:pt idx="607">
                  <c:v>17</c:v>
                </c:pt>
                <c:pt idx="608">
                  <c:v>17</c:v>
                </c:pt>
                <c:pt idx="609">
                  <c:v>17</c:v>
                </c:pt>
                <c:pt idx="610">
                  <c:v>17</c:v>
                </c:pt>
                <c:pt idx="611">
                  <c:v>17</c:v>
                </c:pt>
                <c:pt idx="612">
                  <c:v>17</c:v>
                </c:pt>
                <c:pt idx="613">
                  <c:v>17</c:v>
                </c:pt>
                <c:pt idx="614">
                  <c:v>17</c:v>
                </c:pt>
                <c:pt idx="615">
                  <c:v>17</c:v>
                </c:pt>
                <c:pt idx="616">
                  <c:v>17</c:v>
                </c:pt>
                <c:pt idx="617">
                  <c:v>17</c:v>
                </c:pt>
                <c:pt idx="618">
                  <c:v>17</c:v>
                </c:pt>
                <c:pt idx="619">
                  <c:v>17</c:v>
                </c:pt>
                <c:pt idx="620">
                  <c:v>17</c:v>
                </c:pt>
                <c:pt idx="621">
                  <c:v>17</c:v>
                </c:pt>
                <c:pt idx="622">
                  <c:v>17</c:v>
                </c:pt>
                <c:pt idx="623">
                  <c:v>17</c:v>
                </c:pt>
                <c:pt idx="624">
                  <c:v>17</c:v>
                </c:pt>
                <c:pt idx="625">
                  <c:v>17</c:v>
                </c:pt>
                <c:pt idx="626">
                  <c:v>17</c:v>
                </c:pt>
                <c:pt idx="627">
                  <c:v>17</c:v>
                </c:pt>
                <c:pt idx="628">
                  <c:v>17</c:v>
                </c:pt>
                <c:pt idx="629">
                  <c:v>17</c:v>
                </c:pt>
                <c:pt idx="630">
                  <c:v>17</c:v>
                </c:pt>
                <c:pt idx="631">
                  <c:v>17</c:v>
                </c:pt>
                <c:pt idx="632">
                  <c:v>17</c:v>
                </c:pt>
                <c:pt idx="633">
                  <c:v>17</c:v>
                </c:pt>
                <c:pt idx="634">
                  <c:v>17</c:v>
                </c:pt>
                <c:pt idx="635">
                  <c:v>17</c:v>
                </c:pt>
                <c:pt idx="636">
                  <c:v>17</c:v>
                </c:pt>
                <c:pt idx="637">
                  <c:v>17</c:v>
                </c:pt>
                <c:pt idx="638">
                  <c:v>17</c:v>
                </c:pt>
                <c:pt idx="639">
                  <c:v>17</c:v>
                </c:pt>
                <c:pt idx="640">
                  <c:v>17</c:v>
                </c:pt>
                <c:pt idx="641">
                  <c:v>17</c:v>
                </c:pt>
                <c:pt idx="642">
                  <c:v>17</c:v>
                </c:pt>
                <c:pt idx="643">
                  <c:v>17</c:v>
                </c:pt>
                <c:pt idx="644">
                  <c:v>17</c:v>
                </c:pt>
                <c:pt idx="645">
                  <c:v>17</c:v>
                </c:pt>
                <c:pt idx="646">
                  <c:v>17</c:v>
                </c:pt>
                <c:pt idx="647">
                  <c:v>17</c:v>
                </c:pt>
                <c:pt idx="648">
                  <c:v>17</c:v>
                </c:pt>
                <c:pt idx="649">
                  <c:v>17</c:v>
                </c:pt>
                <c:pt idx="650">
                  <c:v>17</c:v>
                </c:pt>
                <c:pt idx="651">
                  <c:v>17</c:v>
                </c:pt>
                <c:pt idx="652">
                  <c:v>17</c:v>
                </c:pt>
                <c:pt idx="653">
                  <c:v>17</c:v>
                </c:pt>
                <c:pt idx="654">
                  <c:v>17</c:v>
                </c:pt>
                <c:pt idx="655">
                  <c:v>17</c:v>
                </c:pt>
                <c:pt idx="656">
                  <c:v>17</c:v>
                </c:pt>
                <c:pt idx="657">
                  <c:v>17</c:v>
                </c:pt>
                <c:pt idx="658">
                  <c:v>17</c:v>
                </c:pt>
                <c:pt idx="659">
                  <c:v>17</c:v>
                </c:pt>
                <c:pt idx="660">
                  <c:v>17</c:v>
                </c:pt>
                <c:pt idx="661">
                  <c:v>17</c:v>
                </c:pt>
                <c:pt idx="662">
                  <c:v>17</c:v>
                </c:pt>
                <c:pt idx="663">
                  <c:v>17</c:v>
                </c:pt>
                <c:pt idx="664">
                  <c:v>17</c:v>
                </c:pt>
                <c:pt idx="665">
                  <c:v>17</c:v>
                </c:pt>
                <c:pt idx="666">
                  <c:v>17</c:v>
                </c:pt>
                <c:pt idx="667">
                  <c:v>17</c:v>
                </c:pt>
                <c:pt idx="668">
                  <c:v>17</c:v>
                </c:pt>
                <c:pt idx="669">
                  <c:v>17</c:v>
                </c:pt>
                <c:pt idx="670">
                  <c:v>17</c:v>
                </c:pt>
                <c:pt idx="671">
                  <c:v>17</c:v>
                </c:pt>
                <c:pt idx="672">
                  <c:v>17</c:v>
                </c:pt>
                <c:pt idx="673">
                  <c:v>17</c:v>
                </c:pt>
                <c:pt idx="674">
                  <c:v>17</c:v>
                </c:pt>
                <c:pt idx="675">
                  <c:v>17</c:v>
                </c:pt>
                <c:pt idx="676">
                  <c:v>17</c:v>
                </c:pt>
                <c:pt idx="677">
                  <c:v>17</c:v>
                </c:pt>
              </c:numCache>
            </c:numRef>
          </c:val>
          <c:smooth val="0"/>
          <c:extLst>
            <c:ext xmlns:c16="http://schemas.microsoft.com/office/drawing/2014/chart" uri="{C3380CC4-5D6E-409C-BE32-E72D297353CC}">
              <c16:uniqueId val="{00000001-14AC-4EFE-92C7-439335BC419C}"/>
            </c:ext>
          </c:extLst>
        </c:ser>
        <c:dLbls>
          <c:showLegendKey val="0"/>
          <c:showVal val="0"/>
          <c:showCatName val="0"/>
          <c:showSerName val="0"/>
          <c:showPercent val="0"/>
          <c:showBubbleSize val="0"/>
        </c:dLbls>
        <c:smooth val="0"/>
        <c:axId val="473832784"/>
        <c:axId val="319876224"/>
      </c:lineChart>
      <c:dateAx>
        <c:axId val="473832784"/>
        <c:scaling>
          <c:orientation val="minMax"/>
        </c:scaling>
        <c:delete val="0"/>
        <c:axPos val="b"/>
        <c:numFmt formatCode="mmm\ yyyy" sourceLinked="1"/>
        <c:majorTickMark val="none"/>
        <c:minorTickMark val="none"/>
        <c:tickLblPos val="nextTo"/>
        <c:spPr>
          <a:noFill/>
          <a:ln w="9525" cap="flat" cmpd="sng" algn="ctr">
            <a:solidFill>
              <a:schemeClr val="tx1">
                <a:lumMod val="15000"/>
                <a:lumOff val="85000"/>
              </a:schemeClr>
            </a:solidFill>
            <a:round/>
          </a:ln>
          <a:effectLst/>
        </c:spPr>
        <c:txPr>
          <a:bodyPr rot="-1440000" spcFirstLastPara="1" vertOverflow="ellipsis"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319876224"/>
        <c:crosses val="autoZero"/>
        <c:auto val="1"/>
        <c:lblOffset val="100"/>
        <c:baseTimeUnit val="days"/>
        <c:majorUnit val="3"/>
        <c:majorTimeUnit val="months"/>
      </c:dateAx>
      <c:valAx>
        <c:axId val="31987622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473832784"/>
        <c:crosses val="autoZero"/>
        <c:crossBetween val="between"/>
      </c:valAx>
      <c:spPr>
        <a:noFill/>
        <a:ln>
          <a:noFill/>
        </a:ln>
        <a:effectLst/>
      </c:spPr>
    </c:plotArea>
    <c:plotVisOnly val="1"/>
    <c:dispBlanksAs val="zero"/>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38" cy="481013"/>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4143375" y="0"/>
            <a:ext cx="3170238" cy="481013"/>
          </a:xfrm>
          <a:prstGeom prst="rect">
            <a:avLst/>
          </a:prstGeom>
        </p:spPr>
        <p:txBody>
          <a:bodyPr vert="horz" lIns="91440" tIns="45720" rIns="91440" bIns="45720" rtlCol="0"/>
          <a:lstStyle>
            <a:lvl1pPr algn="r">
              <a:defRPr sz="1200"/>
            </a:lvl1pPr>
          </a:lstStyle>
          <a:p>
            <a:fld id="{CB1E2421-253C-4BEB-A7D2-0BE0B34EB61B}" type="datetimeFigureOut">
              <a:rPr lang="en-GB" smtClean="0"/>
              <a:t>03/05/2025</a:t>
            </a:fld>
            <a:endParaRPr lang="en-GB"/>
          </a:p>
        </p:txBody>
      </p:sp>
      <p:sp>
        <p:nvSpPr>
          <p:cNvPr id="4" name="Slide Image Placeholder 3"/>
          <p:cNvSpPr>
            <a:spLocks noGrp="1" noRot="1" noChangeAspect="1"/>
          </p:cNvSpPr>
          <p:nvPr>
            <p:ph type="sldImg" idx="2"/>
          </p:nvPr>
        </p:nvSpPr>
        <p:spPr>
          <a:xfrm>
            <a:off x="777875" y="1200150"/>
            <a:ext cx="5759450" cy="3240088"/>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731838" y="4621213"/>
            <a:ext cx="5851525" cy="3779837"/>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120188"/>
            <a:ext cx="3170238" cy="481012"/>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4143375" y="9120188"/>
            <a:ext cx="3170238" cy="481012"/>
          </a:xfrm>
          <a:prstGeom prst="rect">
            <a:avLst/>
          </a:prstGeom>
        </p:spPr>
        <p:txBody>
          <a:bodyPr vert="horz" lIns="91440" tIns="45720" rIns="91440" bIns="45720" rtlCol="0" anchor="b"/>
          <a:lstStyle>
            <a:lvl1pPr algn="r">
              <a:defRPr sz="1200"/>
            </a:lvl1pPr>
          </a:lstStyle>
          <a:p>
            <a:fld id="{68D7228F-BCA7-491E-8C82-96316AB8B979}" type="slidenum">
              <a:rPr lang="en-GB" smtClean="0"/>
              <a:t>‹#›</a:t>
            </a:fld>
            <a:endParaRPr lang="en-GB"/>
          </a:p>
        </p:txBody>
      </p:sp>
    </p:spTree>
    <p:extLst>
      <p:ext uri="{BB962C8B-B14F-4D97-AF65-F5344CB8AC3E}">
        <p14:creationId xmlns:p14="http://schemas.microsoft.com/office/powerpoint/2010/main" val="860592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pt-PT" dirty="0"/>
          </a:p>
        </p:txBody>
      </p:sp>
      <p:sp>
        <p:nvSpPr>
          <p:cNvPr id="4" name="Slide Number Placeholder 3"/>
          <p:cNvSpPr>
            <a:spLocks noGrp="1"/>
          </p:cNvSpPr>
          <p:nvPr>
            <p:ph type="sldNum" sz="quarter" idx="5"/>
          </p:nvPr>
        </p:nvSpPr>
        <p:spPr/>
        <p:txBody>
          <a:bodyPr/>
          <a:lstStyle/>
          <a:p>
            <a:fld id="{F6A0B4F7-0C93-4419-AFD0-6CD0D8EE1210}" type="slidenum">
              <a:rPr lang="pt-PT" smtClean="0"/>
              <a:t>2</a:t>
            </a:fld>
            <a:endParaRPr lang="pt-PT"/>
          </a:p>
        </p:txBody>
      </p:sp>
    </p:spTree>
    <p:extLst>
      <p:ext uri="{BB962C8B-B14F-4D97-AF65-F5344CB8AC3E}">
        <p14:creationId xmlns:p14="http://schemas.microsoft.com/office/powerpoint/2010/main" val="341293230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DE658B4-9E20-1DB1-86C9-01E212D4DDA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54B5170-F6CA-6B08-9348-80D12CE49FF7}"/>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630E792A-E653-6AD0-362E-744FA40711A9}"/>
              </a:ext>
            </a:extLst>
          </p:cNvPr>
          <p:cNvSpPr>
            <a:spLocks noGrp="1"/>
          </p:cNvSpPr>
          <p:nvPr>
            <p:ph type="body" idx="1"/>
          </p:nvPr>
        </p:nvSpPr>
        <p:spPr/>
        <p:txBody>
          <a:bodyPr/>
          <a:lstStyle/>
          <a:p>
            <a:r>
              <a:rPr lang="en-US" dirty="0" err="1"/>
              <a:t>adela</a:t>
            </a:r>
            <a:endParaRPr lang="en-US" dirty="0"/>
          </a:p>
        </p:txBody>
      </p:sp>
      <p:sp>
        <p:nvSpPr>
          <p:cNvPr id="4" name="Slide Number Placeholder 3">
            <a:extLst>
              <a:ext uri="{FF2B5EF4-FFF2-40B4-BE49-F238E27FC236}">
                <a16:creationId xmlns:a16="http://schemas.microsoft.com/office/drawing/2014/main" id="{EFE754F7-AEE6-0C78-4055-59CE858B9DE9}"/>
              </a:ext>
            </a:extLst>
          </p:cNvPr>
          <p:cNvSpPr>
            <a:spLocks noGrp="1"/>
          </p:cNvSpPr>
          <p:nvPr>
            <p:ph type="sldNum" sz="quarter" idx="5"/>
          </p:nvPr>
        </p:nvSpPr>
        <p:spPr/>
        <p:txBody>
          <a:bodyPr/>
          <a:lstStyle/>
          <a:p>
            <a:fld id="{68D7228F-BCA7-491E-8C82-96316AB8B979}" type="slidenum">
              <a:rPr lang="en-GB" smtClean="0"/>
              <a:t>17</a:t>
            </a:fld>
            <a:endParaRPr lang="en-GB"/>
          </a:p>
        </p:txBody>
      </p:sp>
    </p:spTree>
    <p:extLst>
      <p:ext uri="{BB962C8B-B14F-4D97-AF65-F5344CB8AC3E}">
        <p14:creationId xmlns:p14="http://schemas.microsoft.com/office/powerpoint/2010/main" val="18560019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a:t>Institutional investors</a:t>
            </a:r>
            <a:r>
              <a:rPr lang="en-GB" dirty="0"/>
              <a:t> manage large quantities of money in many different types of assets. Typically they are pension funds, insurance companies, endowments and foundations.</a:t>
            </a:r>
          </a:p>
          <a:p>
            <a:pPr lvl="1"/>
            <a:r>
              <a:rPr lang="en-GB" dirty="0"/>
              <a:t>May choose to invest directly in private firms.</a:t>
            </a:r>
          </a:p>
          <a:p>
            <a:pPr lvl="1"/>
            <a:r>
              <a:rPr lang="en-GB" dirty="0"/>
              <a:t>Or may invest indirectly by becoming limited partners in venture capital firms.</a:t>
            </a:r>
          </a:p>
          <a:p>
            <a:r>
              <a:rPr lang="en-GB" b="1" dirty="0"/>
              <a:t>Corporate investors</a:t>
            </a:r>
            <a:r>
              <a:rPr lang="en-GB" dirty="0"/>
              <a:t>: established firms may decide to invest in younger private companies. </a:t>
            </a:r>
          </a:p>
          <a:p>
            <a:pPr lvl="1"/>
            <a:r>
              <a:rPr lang="en-GB" dirty="0"/>
              <a:t>May invest for corporate strategic objectives in addition to the desire for investment returns</a:t>
            </a:r>
          </a:p>
          <a:p>
            <a:pPr lvl="1"/>
            <a:r>
              <a:rPr lang="en-GB" dirty="0"/>
              <a:t>Examples: Daimler invested in 2009 in electric car maker Tesla as part of a strategic collaboration on the development of lithium-ion battery systems. Google invested in DocuSign, which allows the easy electronic signing of documents. </a:t>
            </a:r>
          </a:p>
        </p:txBody>
      </p:sp>
      <p:sp>
        <p:nvSpPr>
          <p:cNvPr id="4" name="Slide Number Placeholder 3"/>
          <p:cNvSpPr>
            <a:spLocks noGrp="1"/>
          </p:cNvSpPr>
          <p:nvPr>
            <p:ph type="sldNum" sz="quarter" idx="5"/>
          </p:nvPr>
        </p:nvSpPr>
        <p:spPr/>
        <p:txBody>
          <a:bodyPr/>
          <a:lstStyle/>
          <a:p>
            <a:fld id="{F6A0B4F7-0C93-4419-AFD0-6CD0D8EE1210}" type="slidenum">
              <a:rPr lang="pt-PT" smtClean="0"/>
              <a:t>3</a:t>
            </a:fld>
            <a:endParaRPr lang="pt-PT" dirty="0"/>
          </a:p>
        </p:txBody>
      </p:sp>
    </p:spTree>
    <p:extLst>
      <p:ext uri="{BB962C8B-B14F-4D97-AF65-F5344CB8AC3E}">
        <p14:creationId xmlns:p14="http://schemas.microsoft.com/office/powerpoint/2010/main" val="4649276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0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Broadly, there are two main types of IPO costs. First main ones are the direct costs incurred during the IPO. These consist substantially of the underwriting spread, which is the fee paid by the firm issuing the stocks to the underwriters, such as the investment bank. This underwriting spread is typically about 7% of the issue price.</a:t>
            </a:r>
          </a:p>
          <a:p>
            <a:pPr>
              <a:lnSpc>
                <a:spcPct val="107000"/>
              </a:lnSpc>
              <a:spcAft>
                <a:spcPts val="80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The second broad category of costs are the costs due to the IPO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underpricing</a:t>
            </a:r>
            <a:r>
              <a:rPr lang="en-GB" sz="1800" dirty="0">
                <a:effectLst/>
                <a:latin typeface="Calibri" panose="020F0502020204030204" pitchFamily="34" charset="0"/>
                <a:ea typeface="Calibri" panose="020F0502020204030204" pitchFamily="34" charset="0"/>
                <a:cs typeface="Times New Roman" panose="02020603050405020304" pitchFamily="18" charset="0"/>
              </a:rPr>
              <a:t>. By and large, the issue prices of IPOs tend to be below the closing price on the day of the IPO, that is, the price generally goes up above the issue price on the day of the IPO. The and the difference between the closing price and the issue price is typically lost by issuers.</a:t>
            </a:r>
          </a:p>
          <a:p>
            <a:pPr>
              <a:lnSpc>
                <a:spcPct val="107000"/>
              </a:lnSpc>
              <a:spcAft>
                <a:spcPts val="80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The IPO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underpricing</a:t>
            </a:r>
            <a:r>
              <a:rPr lang="en-GB" sz="1800" dirty="0">
                <a:effectLst/>
                <a:latin typeface="Calibri" panose="020F0502020204030204" pitchFamily="34" charset="0"/>
                <a:ea typeface="Calibri" panose="020F0502020204030204" pitchFamily="34" charset="0"/>
                <a:cs typeface="Times New Roman" panose="02020603050405020304" pitchFamily="18" charset="0"/>
              </a:rPr>
              <a:t> costs are typically much larger than the direct costs. </a:t>
            </a:r>
          </a:p>
          <a:p>
            <a:r>
              <a:rPr lang="en-GB" sz="1800" dirty="0">
                <a:effectLst/>
                <a:latin typeface="Calibri" panose="020F0502020204030204" pitchFamily="34" charset="0"/>
                <a:ea typeface="Calibri" panose="020F0502020204030204" pitchFamily="34" charset="0"/>
                <a:cs typeface="Times New Roman" panose="02020603050405020304" pitchFamily="18" charset="0"/>
              </a:rPr>
              <a:t>In this video, I will present you the evidence showing that the IPO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ipo's</a:t>
            </a:r>
            <a:r>
              <a:rPr lang="en-GB" sz="1800" dirty="0">
                <a:effectLst/>
                <a:latin typeface="Calibri" panose="020F0502020204030204" pitchFamily="34" charset="0"/>
                <a:ea typeface="Calibri" panose="020F0502020204030204" pitchFamily="34" charset="0"/>
                <a:cs typeface="Times New Roman" panose="02020603050405020304" pitchFamily="18" charset="0"/>
              </a:rPr>
              <a:t> issue prices are on average below the closing price. I will also show how large the difference is and present the main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potencial</a:t>
            </a:r>
            <a:r>
              <a:rPr lang="en-GB" sz="1800" dirty="0">
                <a:effectLst/>
                <a:latin typeface="Calibri" panose="020F0502020204030204" pitchFamily="34" charset="0"/>
                <a:ea typeface="Calibri" panose="020F0502020204030204" pitchFamily="34" charset="0"/>
                <a:cs typeface="Times New Roman" panose="02020603050405020304" pitchFamily="18" charset="0"/>
              </a:rPr>
              <a:t> reasons for the existence of the under-pricing.</a:t>
            </a:r>
            <a:endParaRPr lang="en-GB" dirty="0"/>
          </a:p>
        </p:txBody>
      </p:sp>
      <p:sp>
        <p:nvSpPr>
          <p:cNvPr id="4" name="Slide Number Placeholder 3"/>
          <p:cNvSpPr>
            <a:spLocks noGrp="1"/>
          </p:cNvSpPr>
          <p:nvPr>
            <p:ph type="sldNum" sz="quarter" idx="5"/>
          </p:nvPr>
        </p:nvSpPr>
        <p:spPr/>
        <p:txBody>
          <a:bodyPr/>
          <a:lstStyle/>
          <a:p>
            <a:fld id="{7C8B1E74-7914-40AE-B1C2-6012DFD1A017}" type="slidenum">
              <a:rPr lang="en-GB" smtClean="0"/>
              <a:t>4</a:t>
            </a:fld>
            <a:endParaRPr lang="en-GB"/>
          </a:p>
        </p:txBody>
      </p:sp>
    </p:spTree>
    <p:extLst>
      <p:ext uri="{BB962C8B-B14F-4D97-AF65-F5344CB8AC3E}">
        <p14:creationId xmlns:p14="http://schemas.microsoft.com/office/powerpoint/2010/main" val="19934210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solidFill>
                  <a:srgbClr val="000000"/>
                </a:solidFill>
                <a:effectLst/>
                <a:latin typeface="Calibri" panose="020F0502020204030204" pitchFamily="34" charset="0"/>
                <a:sym typeface=""/>
              </a:rPr>
              <a:t>Given that we have established that underpricing occurs and that therefore the issuing firm shareholders are giving up some potential profit, what are the reasons that explain why shareholders are willing to leave some money on the table, as it were, in the IPO.</a:t>
            </a:r>
          </a:p>
          <a:p>
            <a:r>
              <a:rPr lang="en-US" dirty="0">
                <a:solidFill>
                  <a:srgbClr val="000000"/>
                </a:solidFill>
                <a:effectLst/>
                <a:latin typeface="Calibri" panose="020F0502020204030204" pitchFamily="34" charset="0"/>
                <a:sym typeface=""/>
              </a:rPr>
              <a:t>There are several possible explanations for underpricing that have been put forward. The first one is underwriter price supports. Depending on the specifics of the agreement between the issuer and the underwriter, the underwriter will commit to help sell the shares. Thus, they have an incentive to sell at a lower the price so that they can buy the shares if the issue is not selling very well. An example of an agreement between the issuer and the underwriter is called “firm commitment”. In this case, the underwriters agree to assume all inventory risk and purchase all shares directly from issuers. Thus, underwriter commits to buying at a price even if they may not be able to sell it for that price to the wide public. You can see why the underwriters will prefer to set the issue price lower to make sure they don’t end up selling these shares at a loss.</a:t>
            </a:r>
          </a:p>
          <a:p>
            <a:r>
              <a:rPr lang="en-US" dirty="0">
                <a:solidFill>
                  <a:srgbClr val="000000"/>
                </a:solidFill>
                <a:effectLst/>
                <a:latin typeface="Calibri" panose="020F0502020204030204" pitchFamily="34" charset="0"/>
                <a:sym typeface=""/>
              </a:rPr>
              <a:t>Another potential reason is that it benefits the under writer in other business dealings. By setting a lower price, the underwriter can offer this deal to some of its other clients and give them a large first day return. This will make its other clients happy, which may lead to more future business with these clients.</a:t>
            </a:r>
          </a:p>
          <a:p>
            <a:r>
              <a:rPr lang="en-US" dirty="0">
                <a:solidFill>
                  <a:srgbClr val="000000"/>
                </a:solidFill>
                <a:effectLst/>
                <a:latin typeface="Calibri" panose="020F0502020204030204" pitchFamily="34" charset="0"/>
                <a:sym typeface=""/>
              </a:rPr>
              <a:t>Another reason that is typically put forward is risk aversion of the owners. The action of going public takes place once and therefore the issuing firms to make sure that the experience is very positive and generates a very high income.</a:t>
            </a:r>
          </a:p>
          <a:p>
            <a:r>
              <a:rPr lang="en-US" dirty="0">
                <a:solidFill>
                  <a:srgbClr val="000000"/>
                </a:solidFill>
                <a:effectLst/>
                <a:latin typeface="Calibri" panose="020F0502020204030204" pitchFamily="34" charset="0"/>
                <a:sym typeface=""/>
              </a:rPr>
              <a:t>The final reason is called the winner’s curse. The winner’s curse is a form of adverse election that happens in auctions. The winner’s curse is the general result that the auctions’ winner, which is the highest bidder, very likely overestimated the object’s value it is </a:t>
            </a:r>
            <a:r>
              <a:rPr lang="en-US" dirty="0" err="1">
                <a:solidFill>
                  <a:srgbClr val="000000"/>
                </a:solidFill>
                <a:effectLst/>
                <a:latin typeface="Calibri" panose="020F0502020204030204" pitchFamily="34" charset="0"/>
                <a:sym typeface=""/>
              </a:rPr>
              <a:t>biddin</a:t>
            </a:r>
            <a:r>
              <a:rPr lang="en-US" dirty="0">
                <a:solidFill>
                  <a:srgbClr val="000000"/>
                </a:solidFill>
                <a:effectLst/>
                <a:latin typeface="Calibri" panose="020F0502020204030204" pitchFamily="34" charset="0"/>
                <a:sym typeface=""/>
              </a:rPr>
              <a:t> for, okay? Applying this result to IPOs, it suggests that if you do win in an IPO, meaning if you do get a lot of the shares you bid, it's because the overall demand for these shares is actually low and therefore the IPO is likely to not be a good deal.</a:t>
            </a:r>
            <a:endParaRPr lang="en-GB" dirty="0">
              <a:solidFill>
                <a:srgbClr val="000000"/>
              </a:solidFill>
              <a:latin typeface="Calibri" panose="020F0502020204030204" pitchFamily="34" charset="0"/>
              <a:sym typeface=""/>
            </a:endParaRPr>
          </a:p>
        </p:txBody>
      </p:sp>
      <p:sp>
        <p:nvSpPr>
          <p:cNvPr id="4" name="Slide Number Placeholder 3"/>
          <p:cNvSpPr>
            <a:spLocks noGrp="1"/>
          </p:cNvSpPr>
          <p:nvPr>
            <p:ph type="sldNum" sz="quarter" idx="5"/>
          </p:nvPr>
        </p:nvSpPr>
        <p:spPr/>
        <p:txBody>
          <a:bodyPr/>
          <a:lstStyle/>
          <a:p>
            <a:fld id="{1E389441-0B75-4126-AB49-687288B408A4}" type="slidenum">
              <a:rPr lang="en-GB" smtClean="0"/>
              <a:t>5</a:t>
            </a:fld>
            <a:endParaRPr lang="en-GB"/>
          </a:p>
        </p:txBody>
      </p:sp>
    </p:spTree>
    <p:extLst>
      <p:ext uri="{BB962C8B-B14F-4D97-AF65-F5344CB8AC3E}">
        <p14:creationId xmlns:p14="http://schemas.microsoft.com/office/powerpoint/2010/main" val="397900935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IPO happened in early March 2017</a:t>
            </a:r>
          </a:p>
        </p:txBody>
      </p:sp>
      <p:sp>
        <p:nvSpPr>
          <p:cNvPr id="4" name="Slide Number Placeholder 3"/>
          <p:cNvSpPr>
            <a:spLocks noGrp="1"/>
          </p:cNvSpPr>
          <p:nvPr>
            <p:ph type="sldNum" sz="quarter" idx="5"/>
          </p:nvPr>
        </p:nvSpPr>
        <p:spPr/>
        <p:txBody>
          <a:bodyPr/>
          <a:lstStyle/>
          <a:p>
            <a:fld id="{1E389441-0B75-4126-AB49-687288B408A4}" type="slidenum">
              <a:rPr lang="en-GB" smtClean="0"/>
              <a:t>6</a:t>
            </a:fld>
            <a:endParaRPr lang="en-GB"/>
          </a:p>
        </p:txBody>
      </p:sp>
    </p:spTree>
    <p:extLst>
      <p:ext uri="{BB962C8B-B14F-4D97-AF65-F5344CB8AC3E}">
        <p14:creationId xmlns:p14="http://schemas.microsoft.com/office/powerpoint/2010/main" val="256760576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1. 26% drop. Uncertainty about the employment status of riders. The dual class share which gives higher power to CEO. Probably the fact that the IPO market is cooling down – more on this on question 3.</a:t>
            </a:r>
          </a:p>
          <a:p>
            <a:endParaRPr lang="en-GB" dirty="0"/>
          </a:p>
          <a:p>
            <a:r>
              <a:rPr lang="en-GB" dirty="0"/>
              <a:t>2. Yes, since it now has a reputation for having been a flop. Also, the fact that some firms have decided not to do IPOs “</a:t>
            </a:r>
            <a:r>
              <a:rPr lang="en-GB" b="0" i="0" dirty="0">
                <a:solidFill>
                  <a:srgbClr val="33302E"/>
                </a:solidFill>
                <a:effectLst/>
                <a:latin typeface="Georgia" panose="02040502050405020303" pitchFamily="18" charset="0"/>
              </a:rPr>
              <a:t>Steak joint Hawksmoor has put plans to list on ice. </a:t>
            </a:r>
            <a:r>
              <a:rPr lang="en-GB" b="0" i="0" dirty="0" err="1">
                <a:solidFill>
                  <a:srgbClr val="33302E"/>
                </a:solidFill>
                <a:effectLst/>
                <a:latin typeface="Georgia" panose="02040502050405020303" pitchFamily="18" charset="0"/>
              </a:rPr>
              <a:t>PureGym</a:t>
            </a:r>
            <a:r>
              <a:rPr lang="en-GB" b="0" i="0" dirty="0">
                <a:solidFill>
                  <a:srgbClr val="33302E"/>
                </a:solidFill>
                <a:effectLst/>
                <a:latin typeface="Georgia" panose="02040502050405020303" pitchFamily="18" charset="0"/>
              </a:rPr>
              <a:t> looks likely to join it, among others. ”</a:t>
            </a:r>
          </a:p>
          <a:p>
            <a:endParaRPr lang="en-GB" b="0" i="0" dirty="0">
              <a:solidFill>
                <a:srgbClr val="33302E"/>
              </a:solidFill>
              <a:effectLst/>
              <a:latin typeface="Georgia" panose="02040502050405020303" pitchFamily="18" charset="0"/>
            </a:endParaRPr>
          </a:p>
          <a:p>
            <a:r>
              <a:rPr lang="en-GB" b="0" i="0" dirty="0">
                <a:solidFill>
                  <a:srgbClr val="33302E"/>
                </a:solidFill>
                <a:effectLst/>
                <a:latin typeface="Georgia" panose="02040502050405020303" pitchFamily="18" charset="0"/>
              </a:rPr>
              <a:t>3. What do you think affects IPO activity trends? The value investors are going to be willing to pay for a share must reflect the present value of growth opportunities investors believe exist for the company. If the factors mentioned affect the number of positive NPV projects available, then they will be willing to pay less for the IPO. Furthermore, it may be the case they believe there are few reasons for raising that much capital at all.</a:t>
            </a:r>
            <a:endParaRPr lang="en-GB" dirty="0"/>
          </a:p>
        </p:txBody>
      </p:sp>
      <p:sp>
        <p:nvSpPr>
          <p:cNvPr id="4" name="Slide Number Placeholder 3"/>
          <p:cNvSpPr>
            <a:spLocks noGrp="1"/>
          </p:cNvSpPr>
          <p:nvPr>
            <p:ph type="sldNum" sz="quarter" idx="5"/>
          </p:nvPr>
        </p:nvSpPr>
        <p:spPr/>
        <p:txBody>
          <a:bodyPr/>
          <a:lstStyle/>
          <a:p>
            <a:fld id="{68D7228F-BCA7-491E-8C82-96316AB8B979}" type="slidenum">
              <a:rPr lang="en-GB" smtClean="0"/>
              <a:t>8</a:t>
            </a:fld>
            <a:endParaRPr lang="en-GB"/>
          </a:p>
        </p:txBody>
      </p:sp>
    </p:spTree>
    <p:extLst>
      <p:ext uri="{BB962C8B-B14F-4D97-AF65-F5344CB8AC3E}">
        <p14:creationId xmlns:p14="http://schemas.microsoft.com/office/powerpoint/2010/main" val="145765943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adela</a:t>
            </a:r>
            <a:endParaRPr lang="en-US" dirty="0"/>
          </a:p>
        </p:txBody>
      </p:sp>
      <p:sp>
        <p:nvSpPr>
          <p:cNvPr id="4" name="Slide Number Placeholder 3"/>
          <p:cNvSpPr>
            <a:spLocks noGrp="1"/>
          </p:cNvSpPr>
          <p:nvPr>
            <p:ph type="sldNum" sz="quarter" idx="5"/>
          </p:nvPr>
        </p:nvSpPr>
        <p:spPr/>
        <p:txBody>
          <a:bodyPr/>
          <a:lstStyle/>
          <a:p>
            <a:fld id="{68D7228F-BCA7-491E-8C82-96316AB8B979}" type="slidenum">
              <a:rPr lang="en-GB" smtClean="0"/>
              <a:t>14</a:t>
            </a:fld>
            <a:endParaRPr lang="en-GB"/>
          </a:p>
        </p:txBody>
      </p:sp>
    </p:spTree>
    <p:extLst>
      <p:ext uri="{BB962C8B-B14F-4D97-AF65-F5344CB8AC3E}">
        <p14:creationId xmlns:p14="http://schemas.microsoft.com/office/powerpoint/2010/main" val="8274428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01CF4CF-78F1-7A31-29E6-43B771CD16F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065D337-AB7C-4800-EAAF-DDCD18069F7E}"/>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582A011-360F-FC73-6614-57D88DBBBA94}"/>
              </a:ext>
            </a:extLst>
          </p:cNvPr>
          <p:cNvSpPr>
            <a:spLocks noGrp="1"/>
          </p:cNvSpPr>
          <p:nvPr>
            <p:ph type="body" idx="1"/>
          </p:nvPr>
        </p:nvSpPr>
        <p:spPr/>
        <p:txBody>
          <a:bodyPr/>
          <a:lstStyle/>
          <a:p>
            <a:r>
              <a:rPr lang="en-US" dirty="0" err="1"/>
              <a:t>adela</a:t>
            </a:r>
            <a:endParaRPr lang="en-US" dirty="0"/>
          </a:p>
        </p:txBody>
      </p:sp>
      <p:sp>
        <p:nvSpPr>
          <p:cNvPr id="4" name="Slide Number Placeholder 3">
            <a:extLst>
              <a:ext uri="{FF2B5EF4-FFF2-40B4-BE49-F238E27FC236}">
                <a16:creationId xmlns:a16="http://schemas.microsoft.com/office/drawing/2014/main" id="{F08D5810-A62F-951D-9320-03CEC1007723}"/>
              </a:ext>
            </a:extLst>
          </p:cNvPr>
          <p:cNvSpPr>
            <a:spLocks noGrp="1"/>
          </p:cNvSpPr>
          <p:nvPr>
            <p:ph type="sldNum" sz="quarter" idx="5"/>
          </p:nvPr>
        </p:nvSpPr>
        <p:spPr/>
        <p:txBody>
          <a:bodyPr/>
          <a:lstStyle/>
          <a:p>
            <a:fld id="{68D7228F-BCA7-491E-8C82-96316AB8B979}" type="slidenum">
              <a:rPr lang="en-GB" smtClean="0"/>
              <a:t>15</a:t>
            </a:fld>
            <a:endParaRPr lang="en-GB"/>
          </a:p>
        </p:txBody>
      </p:sp>
    </p:spTree>
    <p:extLst>
      <p:ext uri="{BB962C8B-B14F-4D97-AF65-F5344CB8AC3E}">
        <p14:creationId xmlns:p14="http://schemas.microsoft.com/office/powerpoint/2010/main" val="307925544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235231C-A044-0C8E-3398-FD8FCFD20A8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F268D57-5621-CA09-93EA-94EE6E63B688}"/>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B1D55EAF-82EE-2DC1-5FE6-2C99ECD9347A}"/>
              </a:ext>
            </a:extLst>
          </p:cNvPr>
          <p:cNvSpPr>
            <a:spLocks noGrp="1"/>
          </p:cNvSpPr>
          <p:nvPr>
            <p:ph type="body" idx="1"/>
          </p:nvPr>
        </p:nvSpPr>
        <p:spPr/>
        <p:txBody>
          <a:bodyPr/>
          <a:lstStyle/>
          <a:p>
            <a:r>
              <a:rPr lang="en-US" dirty="0" err="1"/>
              <a:t>adela</a:t>
            </a:r>
            <a:endParaRPr lang="en-US" dirty="0"/>
          </a:p>
        </p:txBody>
      </p:sp>
      <p:sp>
        <p:nvSpPr>
          <p:cNvPr id="4" name="Slide Number Placeholder 3">
            <a:extLst>
              <a:ext uri="{FF2B5EF4-FFF2-40B4-BE49-F238E27FC236}">
                <a16:creationId xmlns:a16="http://schemas.microsoft.com/office/drawing/2014/main" id="{E7CD3950-491A-FB92-A419-16E250496825}"/>
              </a:ext>
            </a:extLst>
          </p:cNvPr>
          <p:cNvSpPr>
            <a:spLocks noGrp="1"/>
          </p:cNvSpPr>
          <p:nvPr>
            <p:ph type="sldNum" sz="quarter" idx="5"/>
          </p:nvPr>
        </p:nvSpPr>
        <p:spPr/>
        <p:txBody>
          <a:bodyPr/>
          <a:lstStyle/>
          <a:p>
            <a:fld id="{68D7228F-BCA7-491E-8C82-96316AB8B979}" type="slidenum">
              <a:rPr lang="en-GB" smtClean="0"/>
              <a:t>16</a:t>
            </a:fld>
            <a:endParaRPr lang="en-GB"/>
          </a:p>
        </p:txBody>
      </p:sp>
    </p:spTree>
    <p:extLst>
      <p:ext uri="{BB962C8B-B14F-4D97-AF65-F5344CB8AC3E}">
        <p14:creationId xmlns:p14="http://schemas.microsoft.com/office/powerpoint/2010/main" val="388762592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Master" Target="../slideMasters/slideMaster1.xml"/><Relationship Id="rId1" Type="http://schemas.openxmlformats.org/officeDocument/2006/relationships/tags" Target="../tags/tag1.xml"/><Relationship Id="rId6" Type="http://schemas.openxmlformats.org/officeDocument/2006/relationships/image" Target="../media/image4.png"/><Relationship Id="rId5" Type="http://schemas.openxmlformats.org/officeDocument/2006/relationships/image" Target="../media/image3.emf"/><Relationship Id="rId4" Type="http://schemas.openxmlformats.org/officeDocument/2006/relationships/oleObject" Target="../embeddings/oleObject1.bin"/></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Master" Target="../slideMasters/slideMaster2.xml"/><Relationship Id="rId1" Type="http://schemas.openxmlformats.org/officeDocument/2006/relationships/tags" Target="../tags/tag8.xml"/><Relationship Id="rId4" Type="http://schemas.openxmlformats.org/officeDocument/2006/relationships/image" Target="../media/image3.emf"/></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Master" Target="../slideMasters/slideMaster2.xml"/><Relationship Id="rId1" Type="http://schemas.openxmlformats.org/officeDocument/2006/relationships/tags" Target="../tags/tag9.xml"/><Relationship Id="rId4" Type="http://schemas.openxmlformats.org/officeDocument/2006/relationships/image" Target="../media/image3.emf"/></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oleObject" Target="../embeddings/oleObject1.bin"/><Relationship Id="rId7" Type="http://schemas.openxmlformats.org/officeDocument/2006/relationships/image" Target="../media/image7.png"/><Relationship Id="rId2" Type="http://schemas.openxmlformats.org/officeDocument/2006/relationships/slideMaster" Target="../slideMasters/slideMaster1.xml"/><Relationship Id="rId1" Type="http://schemas.openxmlformats.org/officeDocument/2006/relationships/tags" Target="../tags/tag2.xml"/><Relationship Id="rId6" Type="http://schemas.openxmlformats.org/officeDocument/2006/relationships/image" Target="../media/image6.jpg"/><Relationship Id="rId5" Type="http://schemas.openxmlformats.org/officeDocument/2006/relationships/image" Target="../media/image5.png"/><Relationship Id="rId4" Type="http://schemas.openxmlformats.org/officeDocument/2006/relationships/image" Target="../media/image3.emf"/></Relationships>
</file>

<file path=ppt/slideLayouts/_rels/slideLayout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Master" Target="../slideMasters/slideMaster1.xml"/><Relationship Id="rId1" Type="http://schemas.openxmlformats.org/officeDocument/2006/relationships/tags" Target="../tags/tag3.xml"/><Relationship Id="rId4" Type="http://schemas.openxmlformats.org/officeDocument/2006/relationships/image" Target="../media/image3.emf"/></Relationships>
</file>

<file path=ppt/slideLayouts/_rels/slideLayout4.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Master" Target="../slideMasters/slideMaster1.xml"/><Relationship Id="rId1" Type="http://schemas.openxmlformats.org/officeDocument/2006/relationships/tags" Target="../tags/tag4.xml"/><Relationship Id="rId5" Type="http://schemas.openxmlformats.org/officeDocument/2006/relationships/image" Target="../media/image7.png"/><Relationship Id="rId4" Type="http://schemas.openxmlformats.org/officeDocument/2006/relationships/image" Target="../media/image3.emf"/></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Master" Target="../slideMasters/slideMaster1.xml"/><Relationship Id="rId1" Type="http://schemas.openxmlformats.org/officeDocument/2006/relationships/tags" Target="../tags/tag5.xml"/><Relationship Id="rId4" Type="http://schemas.openxmlformats.org/officeDocument/2006/relationships/image" Target="../media/image3.emf"/></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Master" Target="../slideMasters/slideMaster2.xml"/><Relationship Id="rId1" Type="http://schemas.openxmlformats.org/officeDocument/2006/relationships/tags" Target="../tags/tag7.xml"/><Relationship Id="rId5" Type="http://schemas.openxmlformats.org/officeDocument/2006/relationships/image" Target="../media/image9.png"/><Relationship Id="rId4" Type="http://schemas.openxmlformats.org/officeDocument/2006/relationships/image" Target="../media/image3.emf"/></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E0673574-F6C1-4E6E-A93D-DCF5BD65BC9B}"/>
              </a:ext>
            </a:extLst>
          </p:cNvPr>
          <p:cNvPicPr>
            <a:picLocks noChangeAspect="1"/>
          </p:cNvPicPr>
          <p:nvPr userDrawn="1"/>
        </p:nvPicPr>
        <p:blipFill rotWithShape="1">
          <a:blip r:embed="rId3">
            <a:extLst>
              <a:ext uri="{28A0092B-C50C-407E-A947-70E740481C1C}">
                <a14:useLocalDpi xmlns:a14="http://schemas.microsoft.com/office/drawing/2010/main" val="0"/>
              </a:ext>
            </a:extLst>
          </a:blip>
          <a:srcRect/>
          <a:stretch/>
        </p:blipFill>
        <p:spPr>
          <a:xfrm>
            <a:off x="4942482" y="874979"/>
            <a:ext cx="6914556" cy="5400000"/>
          </a:xfrm>
          <a:prstGeom prst="rect">
            <a:avLst/>
          </a:prstGeom>
        </p:spPr>
      </p:pic>
      <p:graphicFrame>
        <p:nvGraphicFramePr>
          <p:cNvPr id="2" name="Object 1" hidden="1"/>
          <p:cNvGraphicFramePr>
            <a:graphicFrameLocks noChangeAspect="1"/>
          </p:cNvGraphicFramePr>
          <p:nvPr userDrawn="1">
            <p:custDataLst>
              <p:tags r:id="rId1"/>
            </p:custDataLst>
            <p:extLst>
              <p:ext uri="{D42A27DB-BD31-4B8C-83A1-F6EECF244321}">
                <p14:modId xmlns:p14="http://schemas.microsoft.com/office/powerpoint/2010/main" val="4266905076"/>
              </p:ext>
            </p:extLst>
          </p:nvPr>
        </p:nvGraphicFramePr>
        <p:xfrm>
          <a:off x="1956" y="1590"/>
          <a:ext cx="1953" cy="1587"/>
        </p:xfrm>
        <a:graphic>
          <a:graphicData uri="http://schemas.openxmlformats.org/presentationml/2006/ole">
            <mc:AlternateContent xmlns:mc="http://schemas.openxmlformats.org/markup-compatibility/2006">
              <mc:Choice xmlns:v="urn:schemas-microsoft-com:vml" Requires="v">
                <p:oleObj name="think-cell Slide" r:id="rId4" imgW="443" imgH="444" progId="TCLayout.ActiveDocument.1">
                  <p:embed/>
                </p:oleObj>
              </mc:Choice>
              <mc:Fallback>
                <p:oleObj name="think-cell Slide" r:id="rId4" imgW="443" imgH="444" progId="TCLayout.ActiveDocument.1">
                  <p:embed/>
                  <p:pic>
                    <p:nvPicPr>
                      <p:cNvPr id="2" name="Object 1" hidden="1"/>
                      <p:cNvPicPr/>
                      <p:nvPr/>
                    </p:nvPicPr>
                    <p:blipFill>
                      <a:blip r:embed="rId5"/>
                      <a:stretch>
                        <a:fillRect/>
                      </a:stretch>
                    </p:blipFill>
                    <p:spPr>
                      <a:xfrm>
                        <a:off x="1956" y="1590"/>
                        <a:ext cx="1953" cy="1587"/>
                      </a:xfrm>
                      <a:prstGeom prst="rect">
                        <a:avLst/>
                      </a:prstGeom>
                    </p:spPr>
                  </p:pic>
                </p:oleObj>
              </mc:Fallback>
            </mc:AlternateContent>
          </a:graphicData>
        </a:graphic>
      </p:graphicFrame>
      <p:sp>
        <p:nvSpPr>
          <p:cNvPr id="7" name="Text Placeholder 6"/>
          <p:cNvSpPr>
            <a:spLocks noGrp="1"/>
          </p:cNvSpPr>
          <p:nvPr>
            <p:ph type="body" sz="quarter" idx="10" hasCustomPrompt="1"/>
          </p:nvPr>
        </p:nvSpPr>
        <p:spPr>
          <a:xfrm>
            <a:off x="334963" y="1280685"/>
            <a:ext cx="8225143" cy="2002337"/>
          </a:xfrm>
          <a:prstGeom prst="rect">
            <a:avLst/>
          </a:prstGeom>
          <a:ln w="12700">
            <a:miter lim="400000"/>
          </a:ln>
        </p:spPr>
        <p:txBody>
          <a:bodyPr wrap="none" lIns="36000" tIns="36000" rIns="36000" bIns="36000" anchor="t">
            <a:noAutofit/>
          </a:bodyPr>
          <a:lstStyle>
            <a:lvl1pPr marL="0" indent="0">
              <a:buNone/>
              <a:defRPr lang="pt-PT" sz="5600" noProof="0" dirty="0" smtClean="0">
                <a:latin typeface="Playfair Display"/>
                <a:ea typeface="Playfair Display"/>
                <a:cs typeface="Playfair Display"/>
              </a:defRPr>
            </a:lvl1pPr>
          </a:lstStyle>
          <a:p>
            <a:pPr lvl="0" defTabSz="457154">
              <a:spcBef>
                <a:spcPct val="0"/>
              </a:spcBef>
            </a:pPr>
            <a:r>
              <a:rPr lang="pt-PT" noProof="0"/>
              <a:t>Título</a:t>
            </a:r>
          </a:p>
        </p:txBody>
      </p:sp>
      <p:sp>
        <p:nvSpPr>
          <p:cNvPr id="37" name="Text Placeholder 34">
            <a:extLst>
              <a:ext uri="{FF2B5EF4-FFF2-40B4-BE49-F238E27FC236}">
                <a16:creationId xmlns:a16="http://schemas.microsoft.com/office/drawing/2014/main" id="{C4AF4BDE-D063-45F5-8E92-712C36CB696C}"/>
              </a:ext>
            </a:extLst>
          </p:cNvPr>
          <p:cNvSpPr>
            <a:spLocks noGrp="1"/>
          </p:cNvSpPr>
          <p:nvPr>
            <p:ph type="body" sz="quarter" idx="13" hasCustomPrompt="1"/>
          </p:nvPr>
        </p:nvSpPr>
        <p:spPr>
          <a:xfrm>
            <a:off x="334963" y="4107835"/>
            <a:ext cx="5400000" cy="274562"/>
          </a:xfrm>
          <a:prstGeom prst="rect">
            <a:avLst/>
          </a:prstGeom>
          <a:ln w="12700">
            <a:miter lim="400000"/>
          </a:ln>
        </p:spPr>
        <p:txBody>
          <a:bodyPr lIns="36000" tIns="36000" rIns="36000" bIns="36000" anchor="ctr">
            <a:noAutofit/>
          </a:bodyPr>
          <a:lstStyle>
            <a:lvl1pPr marL="0" indent="0">
              <a:buNone/>
              <a:defRPr lang="en-US" sz="1600" b="0" dirty="0" smtClean="0">
                <a:latin typeface="Open Sans" panose="020B0606030504020204" pitchFamily="34" charset="0"/>
                <a:ea typeface="Open Sans" panose="020B0606030504020204" pitchFamily="34" charset="0"/>
                <a:cs typeface="Open Sans" panose="020B0606030504020204" pitchFamily="34" charset="0"/>
              </a:defRPr>
            </a:lvl1pPr>
          </a:lstStyle>
          <a:p>
            <a:pPr lvl="0" defTabSz="457154">
              <a:spcBef>
                <a:spcPct val="0"/>
              </a:spcBef>
            </a:pPr>
            <a:r>
              <a:rPr lang="en-US"/>
              <a:t>COURSE</a:t>
            </a:r>
          </a:p>
        </p:txBody>
      </p:sp>
      <p:sp>
        <p:nvSpPr>
          <p:cNvPr id="9" name="Text Placeholder 34">
            <a:extLst>
              <a:ext uri="{FF2B5EF4-FFF2-40B4-BE49-F238E27FC236}">
                <a16:creationId xmlns:a16="http://schemas.microsoft.com/office/drawing/2014/main" id="{36072A28-4101-4549-8D50-581847C1A422}"/>
              </a:ext>
            </a:extLst>
          </p:cNvPr>
          <p:cNvSpPr txBox="1">
            <a:spLocks/>
          </p:cNvSpPr>
          <p:nvPr userDrawn="1"/>
        </p:nvSpPr>
        <p:spPr>
          <a:xfrm>
            <a:off x="334962" y="4450217"/>
            <a:ext cx="5400000" cy="274562"/>
          </a:xfrm>
          <a:prstGeom prst="rect">
            <a:avLst/>
          </a:prstGeom>
          <a:ln w="12700">
            <a:miter lim="400000"/>
          </a:ln>
        </p:spPr>
        <p:txBody>
          <a:bodyPr lIns="36000" tIns="36000" rIns="36000" bIns="36000" anchor="ctr">
            <a:noAutofit/>
          </a:bodyPr>
          <a:lstStyle>
            <a:defPPr>
              <a:defRPr lang="pt-PT"/>
            </a:defPPr>
            <a:lvl1pPr marL="0" indent="0" algn="r" eaLnBrk="0" hangingPunct="0">
              <a:buFont typeface="Arial" pitchFamily="34" charset="0"/>
              <a:buNone/>
              <a:defRPr sz="1000" b="0">
                <a:solidFill>
                  <a:schemeClr val="tx1">
                    <a:lumMod val="50000"/>
                    <a:lumOff val="50000"/>
                  </a:schemeClr>
                </a:solidFill>
                <a:latin typeface="Open Sans Light"/>
                <a:ea typeface="Open Sans Light"/>
                <a:cs typeface="Open Sans Light"/>
              </a:defRPr>
            </a:lvl1pPr>
            <a:lvl2pPr marL="742874" indent="-285721" algn="just" eaLnBrk="0" hangingPunct="0">
              <a:spcBef>
                <a:spcPct val="20000"/>
              </a:spcBef>
              <a:buFont typeface="Arial" pitchFamily="34" charset="0"/>
              <a:buChar char="–"/>
              <a:defRPr sz="2800">
                <a:latin typeface="+mn-lt"/>
              </a:defRPr>
            </a:lvl2pPr>
            <a:lvl3pPr marL="1142884" indent="-228577" algn="just" eaLnBrk="0" hangingPunct="0">
              <a:spcBef>
                <a:spcPct val="20000"/>
              </a:spcBef>
              <a:buFont typeface="Arial" pitchFamily="34" charset="0"/>
              <a:buChar char="•"/>
              <a:defRPr sz="2400">
                <a:latin typeface="+mn-lt"/>
              </a:defRPr>
            </a:lvl3pPr>
            <a:lvl4pPr marL="1600037" indent="-228577" algn="just" eaLnBrk="0" hangingPunct="0">
              <a:spcBef>
                <a:spcPct val="20000"/>
              </a:spcBef>
              <a:buFont typeface="Arial" pitchFamily="34" charset="0"/>
              <a:buChar char="–"/>
              <a:defRPr sz="2000">
                <a:latin typeface="+mn-lt"/>
              </a:defRPr>
            </a:lvl4pPr>
            <a:lvl5pPr marL="2057191" indent="-228577" algn="just" eaLnBrk="0" hangingPunct="0">
              <a:spcBef>
                <a:spcPct val="20000"/>
              </a:spcBef>
              <a:buFont typeface="Arial" pitchFamily="34" charset="0"/>
              <a:buChar char="»"/>
              <a:defRPr sz="2000">
                <a:latin typeface="+mn-lt"/>
              </a:defRPr>
            </a:lvl5pPr>
            <a:lvl6pPr marL="2514344" indent="-228577" defTabSz="457154">
              <a:spcBef>
                <a:spcPct val="20000"/>
              </a:spcBef>
              <a:buFont typeface="Arial"/>
              <a:buChar char="•"/>
              <a:defRPr sz="2000">
                <a:latin typeface="+mn-lt"/>
                <a:ea typeface="+mn-ea"/>
              </a:defRPr>
            </a:lvl6pPr>
            <a:lvl7pPr marL="2971497" indent="-228577" defTabSz="457154">
              <a:spcBef>
                <a:spcPct val="20000"/>
              </a:spcBef>
              <a:buFont typeface="Arial"/>
              <a:buChar char="•"/>
              <a:defRPr sz="2000">
                <a:latin typeface="+mn-lt"/>
                <a:ea typeface="+mn-ea"/>
              </a:defRPr>
            </a:lvl7pPr>
            <a:lvl8pPr marL="3428650" indent="-228577" defTabSz="457154">
              <a:spcBef>
                <a:spcPct val="20000"/>
              </a:spcBef>
              <a:buFont typeface="Arial"/>
              <a:buChar char="•"/>
              <a:defRPr sz="2000">
                <a:latin typeface="+mn-lt"/>
                <a:ea typeface="+mn-ea"/>
              </a:defRPr>
            </a:lvl8pPr>
            <a:lvl9pPr marL="3885804" indent="-228577" defTabSz="457154">
              <a:spcBef>
                <a:spcPct val="20000"/>
              </a:spcBef>
              <a:buFont typeface="Arial"/>
              <a:buChar char="•"/>
              <a:defRPr sz="2000">
                <a:latin typeface="+mn-lt"/>
                <a:ea typeface="+mn-ea"/>
              </a:defRPr>
            </a:lvl9pPr>
          </a:lstStyle>
          <a:p>
            <a:pPr lvl="0" algn="l"/>
            <a:r>
              <a:rPr lang="pt-PT" sz="1000">
                <a:solidFill>
                  <a:schemeClr val="tx1"/>
                </a:solidFill>
                <a:latin typeface="Open Sans" panose="020B0606030504020204" pitchFamily="34" charset="0"/>
                <a:ea typeface="Open Sans" panose="020B0606030504020204" pitchFamily="34" charset="0"/>
                <a:cs typeface="Open Sans" panose="020B0606030504020204" pitchFamily="34" charset="0"/>
              </a:rPr>
              <a:t>Margarida Soares &amp; Fábio Soares Santos</a:t>
            </a:r>
          </a:p>
        </p:txBody>
      </p:sp>
      <p:grpSp>
        <p:nvGrpSpPr>
          <p:cNvPr id="8" name="Group 7">
            <a:extLst>
              <a:ext uri="{FF2B5EF4-FFF2-40B4-BE49-F238E27FC236}">
                <a16:creationId xmlns:a16="http://schemas.microsoft.com/office/drawing/2014/main" id="{01AD1050-3CD3-4CF2-B8DC-780CDB1F7939}"/>
              </a:ext>
            </a:extLst>
          </p:cNvPr>
          <p:cNvGrpSpPr/>
          <p:nvPr userDrawn="1"/>
        </p:nvGrpSpPr>
        <p:grpSpPr>
          <a:xfrm>
            <a:off x="10488003" y="285585"/>
            <a:ext cx="1369035" cy="720001"/>
            <a:chOff x="10488003" y="285585"/>
            <a:chExt cx="1369035" cy="720001"/>
          </a:xfrm>
        </p:grpSpPr>
        <p:pic>
          <p:nvPicPr>
            <p:cNvPr id="11" name="Picture 10" descr="A close up of a logo&#10;&#10;Description automatically generated">
              <a:extLst>
                <a:ext uri="{FF2B5EF4-FFF2-40B4-BE49-F238E27FC236}">
                  <a16:creationId xmlns:a16="http://schemas.microsoft.com/office/drawing/2014/main" id="{AFE2A44E-E0E5-4D6E-85DD-A18848997151}"/>
                </a:ext>
              </a:extLst>
            </p:cNvPr>
            <p:cNvPicPr>
              <a:picLocks/>
            </p:cNvPicPr>
            <p:nvPr/>
          </p:nvPicPr>
          <p:blipFill>
            <a:blip r:embed="rId6"/>
            <a:stretch>
              <a:fillRect/>
            </a:stretch>
          </p:blipFill>
          <p:spPr>
            <a:xfrm>
              <a:off x="10488003" y="285586"/>
              <a:ext cx="720000" cy="720000"/>
            </a:xfrm>
            <a:prstGeom prst="rect">
              <a:avLst/>
            </a:prstGeom>
          </p:spPr>
        </p:pic>
        <p:sp>
          <p:nvSpPr>
            <p:cNvPr id="12" name="Rectangle 12">
              <a:extLst>
                <a:ext uri="{FF2B5EF4-FFF2-40B4-BE49-F238E27FC236}">
                  <a16:creationId xmlns:a16="http://schemas.microsoft.com/office/drawing/2014/main" id="{F8896B9C-643B-46E1-9B2D-F74B40981545}"/>
                </a:ext>
              </a:extLst>
            </p:cNvPr>
            <p:cNvSpPr>
              <a:spLocks/>
            </p:cNvSpPr>
            <p:nvPr/>
          </p:nvSpPr>
          <p:spPr bwMode="auto">
            <a:xfrm>
              <a:off x="10489038" y="285585"/>
              <a:ext cx="1368000" cy="72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rnd">
                  <a:solidFill>
                    <a:schemeClr val="tx1"/>
                  </a:solidFill>
                  <a:round/>
                  <a:headEnd/>
                  <a:tailEnd/>
                </a14:hiddenLine>
              </a:ext>
            </a:extLst>
          </p:spPr>
          <p:txBody>
            <a:bodyPr wrap="square" lIns="720000" tIns="72000" rIns="0" bIns="72000" anchor="ctr">
              <a:noAutofit/>
            </a:bodyPr>
            <a:lstStyle>
              <a:defPPr>
                <a:defRPr lang="pt-PT"/>
              </a:defPPr>
              <a:lvl1pPr algn="l" defTabSz="457154" rtl="0" fontAlgn="base">
                <a:spcBef>
                  <a:spcPct val="0"/>
                </a:spcBef>
                <a:spcAft>
                  <a:spcPct val="0"/>
                </a:spcAft>
                <a:defRPr kern="1200">
                  <a:solidFill>
                    <a:schemeClr val="tx1"/>
                  </a:solidFill>
                  <a:latin typeface="Arial" pitchFamily="34" charset="0"/>
                  <a:ea typeface="Geneva" pitchFamily="-112" charset="-128"/>
                  <a:cs typeface="+mn-cs"/>
                </a:defRPr>
              </a:lvl1pPr>
              <a:lvl2pPr marL="457154" algn="l" defTabSz="457154" rtl="0" fontAlgn="base">
                <a:spcBef>
                  <a:spcPct val="0"/>
                </a:spcBef>
                <a:spcAft>
                  <a:spcPct val="0"/>
                </a:spcAft>
                <a:defRPr kern="1200">
                  <a:solidFill>
                    <a:schemeClr val="tx1"/>
                  </a:solidFill>
                  <a:latin typeface="Arial" pitchFamily="34" charset="0"/>
                  <a:ea typeface="Geneva" pitchFamily="-112" charset="-128"/>
                  <a:cs typeface="+mn-cs"/>
                </a:defRPr>
              </a:lvl2pPr>
              <a:lvl3pPr marL="914307" algn="l" defTabSz="457154" rtl="0" fontAlgn="base">
                <a:spcBef>
                  <a:spcPct val="0"/>
                </a:spcBef>
                <a:spcAft>
                  <a:spcPct val="0"/>
                </a:spcAft>
                <a:defRPr kern="1200">
                  <a:solidFill>
                    <a:schemeClr val="tx1"/>
                  </a:solidFill>
                  <a:latin typeface="Arial" pitchFamily="34" charset="0"/>
                  <a:ea typeface="Geneva" pitchFamily="-112" charset="-128"/>
                  <a:cs typeface="+mn-cs"/>
                </a:defRPr>
              </a:lvl3pPr>
              <a:lvl4pPr marL="1371461" algn="l" defTabSz="457154" rtl="0" fontAlgn="base">
                <a:spcBef>
                  <a:spcPct val="0"/>
                </a:spcBef>
                <a:spcAft>
                  <a:spcPct val="0"/>
                </a:spcAft>
                <a:defRPr kern="1200">
                  <a:solidFill>
                    <a:schemeClr val="tx1"/>
                  </a:solidFill>
                  <a:latin typeface="Arial" pitchFamily="34" charset="0"/>
                  <a:ea typeface="Geneva" pitchFamily="-112" charset="-128"/>
                  <a:cs typeface="+mn-cs"/>
                </a:defRPr>
              </a:lvl4pPr>
              <a:lvl5pPr marL="1828614" algn="l" defTabSz="457154" rtl="0" fontAlgn="base">
                <a:spcBef>
                  <a:spcPct val="0"/>
                </a:spcBef>
                <a:spcAft>
                  <a:spcPct val="0"/>
                </a:spcAft>
                <a:defRPr kern="1200">
                  <a:solidFill>
                    <a:schemeClr val="tx1"/>
                  </a:solidFill>
                  <a:latin typeface="Arial" pitchFamily="34" charset="0"/>
                  <a:ea typeface="Geneva" pitchFamily="-112" charset="-128"/>
                  <a:cs typeface="+mn-cs"/>
                </a:defRPr>
              </a:lvl5pPr>
              <a:lvl6pPr marL="2285768" algn="l" defTabSz="914307" rtl="0" eaLnBrk="1" latinLnBrk="0" hangingPunct="1">
                <a:defRPr kern="1200">
                  <a:solidFill>
                    <a:schemeClr val="tx1"/>
                  </a:solidFill>
                  <a:latin typeface="Arial" pitchFamily="34" charset="0"/>
                  <a:ea typeface="Geneva" pitchFamily="-112" charset="-128"/>
                  <a:cs typeface="+mn-cs"/>
                </a:defRPr>
              </a:lvl6pPr>
              <a:lvl7pPr marL="2742921" algn="l" defTabSz="914307" rtl="0" eaLnBrk="1" latinLnBrk="0" hangingPunct="1">
                <a:defRPr kern="1200">
                  <a:solidFill>
                    <a:schemeClr val="tx1"/>
                  </a:solidFill>
                  <a:latin typeface="Arial" pitchFamily="34" charset="0"/>
                  <a:ea typeface="Geneva" pitchFamily="-112" charset="-128"/>
                  <a:cs typeface="+mn-cs"/>
                </a:defRPr>
              </a:lvl7pPr>
              <a:lvl8pPr marL="3200074" algn="l" defTabSz="914307" rtl="0" eaLnBrk="1" latinLnBrk="0" hangingPunct="1">
                <a:defRPr kern="1200">
                  <a:solidFill>
                    <a:schemeClr val="tx1"/>
                  </a:solidFill>
                  <a:latin typeface="Arial" pitchFamily="34" charset="0"/>
                  <a:ea typeface="Geneva" pitchFamily="-112" charset="-128"/>
                  <a:cs typeface="+mn-cs"/>
                </a:defRPr>
              </a:lvl8pPr>
              <a:lvl9pPr marL="3657227" algn="l" defTabSz="914307" rtl="0" eaLnBrk="1" latinLnBrk="0" hangingPunct="1">
                <a:defRPr kern="1200">
                  <a:solidFill>
                    <a:schemeClr val="tx1"/>
                  </a:solidFill>
                  <a:latin typeface="Arial" pitchFamily="34" charset="0"/>
                  <a:ea typeface="Geneva" pitchFamily="-112" charset="-128"/>
                  <a:cs typeface="+mn-cs"/>
                </a:defRPr>
              </a:lvl9pPr>
            </a:lstStyle>
            <a:p>
              <a:pPr>
                <a:lnSpc>
                  <a:spcPct val="80000"/>
                </a:lnSpc>
              </a:pPr>
              <a:r>
                <a:rPr lang="pt-PT" sz="1200" i="1" dirty="0">
                  <a:latin typeface="Open Sans" panose="020B0606030504020204" pitchFamily="34" charset="0"/>
                  <a:ea typeface="Open Sans" panose="020B0606030504020204" pitchFamily="34" charset="0"/>
                  <a:cs typeface="Open Sans" panose="020B0606030504020204" pitchFamily="34" charset="0"/>
                  <a:sym typeface="Helvetica Neue UltraLight"/>
                </a:rPr>
                <a:t>Video Lecture</a:t>
              </a:r>
            </a:p>
          </p:txBody>
        </p:sp>
      </p:grpSp>
    </p:spTree>
    <p:extLst>
      <p:ext uri="{BB962C8B-B14F-4D97-AF65-F5344CB8AC3E}">
        <p14:creationId xmlns:p14="http://schemas.microsoft.com/office/powerpoint/2010/main" val="17422608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F7FB93CF-E120-4C23-84DF-C2FBA4A76B9F}"/>
              </a:ext>
            </a:extLst>
          </p:cNvPr>
          <p:cNvSpPr>
            <a:spLocks noGrp="1"/>
          </p:cNvSpPr>
          <p:nvPr>
            <p:ph sz="half" idx="2"/>
          </p:nvPr>
        </p:nvSpPr>
        <p:spPr>
          <a:xfrm>
            <a:off x="336000" y="2094271"/>
            <a:ext cx="5661575" cy="4095392"/>
          </a:xfrm>
          <a:prstGeom prst="rect">
            <a:avLst/>
          </a:prstGeom>
        </p:spPr>
        <p:txBody>
          <a:bodyPr/>
          <a:lstStyle>
            <a:lvl1pPr marL="228600" indent="-228600">
              <a:lnSpc>
                <a:spcPct val="100000"/>
              </a:lnSpc>
              <a:spcBef>
                <a:spcPts val="600"/>
              </a:spcBef>
              <a:buFont typeface="Wingdings" panose="05000000000000000000" pitchFamily="2" charset="2"/>
              <a:buChar char="§"/>
              <a:defRPr sz="2000">
                <a:latin typeface="Open Sans Light" panose="020B0306030504020204" pitchFamily="34" charset="0"/>
                <a:ea typeface="Open Sans Light" panose="020B0306030504020204" pitchFamily="34" charset="0"/>
                <a:cs typeface="Open Sans Light" panose="020B0306030504020204" pitchFamily="34" charset="0"/>
              </a:defRPr>
            </a:lvl1pPr>
            <a:lvl2pPr marL="685800" indent="-228600">
              <a:lnSpc>
                <a:spcPct val="100000"/>
              </a:lnSpc>
              <a:spcBef>
                <a:spcPts val="600"/>
              </a:spcBef>
              <a:buFont typeface="Calibri" panose="020F0502020204030204" pitchFamily="34" charset="0"/>
              <a:buChar char="▫"/>
              <a:defRPr sz="1800">
                <a:latin typeface="Open Sans Light" panose="020B0306030504020204" pitchFamily="34" charset="0"/>
                <a:ea typeface="Open Sans Light" panose="020B0306030504020204" pitchFamily="34" charset="0"/>
                <a:cs typeface="Open Sans Light" panose="020B0306030504020204" pitchFamily="34" charset="0"/>
              </a:defRPr>
            </a:lvl2pPr>
            <a:lvl3pPr>
              <a:lnSpc>
                <a:spcPct val="100000"/>
              </a:lnSpc>
              <a:spcBef>
                <a:spcPts val="600"/>
              </a:spcBef>
              <a:defRPr sz="1600">
                <a:latin typeface="Open Sans Light" panose="020B0306030504020204" pitchFamily="34" charset="0"/>
                <a:ea typeface="Open Sans Light" panose="020B0306030504020204" pitchFamily="34" charset="0"/>
                <a:cs typeface="Open Sans Light" panose="020B0306030504020204" pitchFamily="34" charset="0"/>
              </a:defRPr>
            </a:lvl3pPr>
            <a:lvl4pPr marL="1600200" indent="-228600">
              <a:lnSpc>
                <a:spcPct val="100000"/>
              </a:lnSpc>
              <a:spcBef>
                <a:spcPts val="600"/>
              </a:spcBef>
              <a:buFont typeface="Calibri" panose="020F0502020204030204" pitchFamily="34" charset="0"/>
              <a:buChar char="◦"/>
              <a:defRPr sz="1400">
                <a:latin typeface="Open Sans Light" panose="020B0306030504020204" pitchFamily="34" charset="0"/>
                <a:ea typeface="Open Sans Light" panose="020B0306030504020204" pitchFamily="34" charset="0"/>
                <a:cs typeface="Open Sans Light" panose="020B0306030504020204" pitchFamily="34" charset="0"/>
              </a:defRPr>
            </a:lvl4pPr>
            <a:lvl5pPr>
              <a:lnSpc>
                <a:spcPct val="100000"/>
              </a:lnSpc>
              <a:spcBef>
                <a:spcPts val="600"/>
              </a:spcBef>
              <a:defRPr sz="1200">
                <a:latin typeface="Open Sans Light" panose="020B0306030504020204" pitchFamily="34" charset="0"/>
                <a:ea typeface="Open Sans Light" panose="020B0306030504020204" pitchFamily="34" charset="0"/>
                <a:cs typeface="Open Sans Light" panose="020B0306030504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Content Placeholder 5">
            <a:extLst>
              <a:ext uri="{FF2B5EF4-FFF2-40B4-BE49-F238E27FC236}">
                <a16:creationId xmlns:a16="http://schemas.microsoft.com/office/drawing/2014/main" id="{F0D54E4C-DE0C-4640-98C4-A5045C7DD6D5}"/>
              </a:ext>
            </a:extLst>
          </p:cNvPr>
          <p:cNvSpPr>
            <a:spLocks noGrp="1"/>
          </p:cNvSpPr>
          <p:nvPr>
            <p:ph sz="quarter" idx="4"/>
          </p:nvPr>
        </p:nvSpPr>
        <p:spPr>
          <a:xfrm>
            <a:off x="6172199" y="2094271"/>
            <a:ext cx="5683799" cy="4095392"/>
          </a:xfrm>
          <a:prstGeom prst="rect">
            <a:avLst/>
          </a:prstGeom>
        </p:spPr>
        <p:txBody>
          <a:bodyPr/>
          <a:lstStyle>
            <a:lvl1pPr>
              <a:lnSpc>
                <a:spcPct val="100000"/>
              </a:lnSpc>
              <a:spcBef>
                <a:spcPts val="600"/>
              </a:spcBef>
              <a:defRPr sz="2000">
                <a:latin typeface="Open Sans Light" panose="020B0306030504020204" pitchFamily="34" charset="0"/>
                <a:ea typeface="Open Sans Light" panose="020B0306030504020204" pitchFamily="34" charset="0"/>
                <a:cs typeface="Open Sans Light" panose="020B0306030504020204" pitchFamily="34" charset="0"/>
              </a:defRPr>
            </a:lvl1pPr>
            <a:lvl2pPr>
              <a:lnSpc>
                <a:spcPct val="100000"/>
              </a:lnSpc>
              <a:spcBef>
                <a:spcPts val="600"/>
              </a:spcBef>
              <a:defRPr sz="1800">
                <a:latin typeface="Open Sans Light" panose="020B0306030504020204" pitchFamily="34" charset="0"/>
                <a:ea typeface="Open Sans Light" panose="020B0306030504020204" pitchFamily="34" charset="0"/>
                <a:cs typeface="Open Sans Light" panose="020B0306030504020204" pitchFamily="34" charset="0"/>
              </a:defRPr>
            </a:lvl2pPr>
            <a:lvl3pPr>
              <a:lnSpc>
                <a:spcPct val="100000"/>
              </a:lnSpc>
              <a:spcBef>
                <a:spcPts val="600"/>
              </a:spcBef>
              <a:defRPr sz="1600">
                <a:latin typeface="Open Sans Light" panose="020B0306030504020204" pitchFamily="34" charset="0"/>
                <a:ea typeface="Open Sans Light" panose="020B0306030504020204" pitchFamily="34" charset="0"/>
                <a:cs typeface="Open Sans Light" panose="020B0306030504020204" pitchFamily="34" charset="0"/>
              </a:defRPr>
            </a:lvl3pPr>
            <a:lvl4pPr>
              <a:lnSpc>
                <a:spcPct val="100000"/>
              </a:lnSpc>
              <a:spcBef>
                <a:spcPts val="600"/>
              </a:spcBef>
              <a:defRPr sz="1400">
                <a:latin typeface="Open Sans Light" panose="020B0306030504020204" pitchFamily="34" charset="0"/>
                <a:ea typeface="Open Sans Light" panose="020B0306030504020204" pitchFamily="34" charset="0"/>
                <a:cs typeface="Open Sans Light" panose="020B0306030504020204" pitchFamily="34" charset="0"/>
              </a:defRPr>
            </a:lvl4pPr>
            <a:lvl5pPr>
              <a:lnSpc>
                <a:spcPct val="100000"/>
              </a:lnSpc>
              <a:spcBef>
                <a:spcPts val="600"/>
              </a:spcBef>
              <a:defRPr sz="1200">
                <a:latin typeface="Open Sans Light" panose="020B0306030504020204" pitchFamily="34" charset="0"/>
                <a:ea typeface="Open Sans Light" panose="020B0306030504020204" pitchFamily="34" charset="0"/>
                <a:cs typeface="Open Sans Light" panose="020B0306030504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4" name="Text Placeholder 11">
            <a:extLst>
              <a:ext uri="{FF2B5EF4-FFF2-40B4-BE49-F238E27FC236}">
                <a16:creationId xmlns:a16="http://schemas.microsoft.com/office/drawing/2014/main" id="{2B97CFA7-6D8C-4B36-BA58-C9139CBC293F}"/>
              </a:ext>
            </a:extLst>
          </p:cNvPr>
          <p:cNvSpPr>
            <a:spLocks noGrp="1"/>
          </p:cNvSpPr>
          <p:nvPr>
            <p:ph type="body" sz="quarter" idx="13" hasCustomPrompt="1"/>
          </p:nvPr>
        </p:nvSpPr>
        <p:spPr>
          <a:xfrm>
            <a:off x="336000" y="251206"/>
            <a:ext cx="11520000" cy="324000"/>
          </a:xfrm>
          <a:prstGeom prst="rect">
            <a:avLst/>
          </a:prstGeom>
          <a:noFill/>
          <a:ln w="9525">
            <a:noFill/>
            <a:miter lim="800000"/>
            <a:headEnd/>
            <a:tailEnd/>
          </a:ln>
        </p:spPr>
        <p:txBody>
          <a:bodyPr lIns="0" tIns="0" rIns="0" bIns="0" anchor="ctr"/>
          <a:lstStyle>
            <a:lvl1pPr marL="0" indent="0">
              <a:buFont typeface="Arial" panose="020B0604020202020204" pitchFamily="34" charset="0"/>
              <a:buNone/>
              <a:defRPr lang="pt-PT" sz="1400" b="0" noProof="0" dirty="0">
                <a:solidFill>
                  <a:sysClr val="windowText" lastClr="000000"/>
                </a:solidFill>
                <a:latin typeface="Open Sans" panose="020B0606030504020204" pitchFamily="34" charset="0"/>
                <a:ea typeface="Open Sans" panose="020B0606030504020204" pitchFamily="34" charset="0"/>
                <a:cs typeface="Open Sans" panose="020B0606030504020204" pitchFamily="34" charset="0"/>
              </a:defRPr>
            </a:lvl1pPr>
          </a:lstStyle>
          <a:p>
            <a:pPr marL="0" lvl="0" indent="0" algn="l">
              <a:spcBef>
                <a:spcPct val="0"/>
              </a:spcBef>
              <a:spcAft>
                <a:spcPts val="1500"/>
              </a:spcAft>
            </a:pPr>
            <a:r>
              <a:rPr lang="en-US" noProof="0" dirty="0"/>
              <a:t>Click to edit sub-title</a:t>
            </a:r>
          </a:p>
        </p:txBody>
      </p:sp>
      <p:sp>
        <p:nvSpPr>
          <p:cNvPr id="15" name="Title 1">
            <a:extLst>
              <a:ext uri="{FF2B5EF4-FFF2-40B4-BE49-F238E27FC236}">
                <a16:creationId xmlns:a16="http://schemas.microsoft.com/office/drawing/2014/main" id="{06F3D59A-10EB-4D6D-A37C-A07C3BE0F87C}"/>
              </a:ext>
            </a:extLst>
          </p:cNvPr>
          <p:cNvSpPr>
            <a:spLocks noGrp="1"/>
          </p:cNvSpPr>
          <p:nvPr>
            <p:ph type="title" hasCustomPrompt="1"/>
          </p:nvPr>
        </p:nvSpPr>
        <p:spPr>
          <a:xfrm>
            <a:off x="336001" y="636792"/>
            <a:ext cx="11520000" cy="690564"/>
          </a:xfrm>
          <a:prstGeom prst="rect">
            <a:avLst/>
          </a:prstGeom>
        </p:spPr>
        <p:txBody>
          <a:bodyPr anchor="b"/>
          <a:lstStyle>
            <a:lvl1pPr algn="just">
              <a:defRPr lang="en-US" sz="3200" b="0" kern="1200" dirty="0">
                <a:solidFill>
                  <a:schemeClr val="tx1"/>
                </a:solidFill>
                <a:latin typeface="Playfair Display" panose="00000500000000000000" pitchFamily="50" charset="0"/>
                <a:ea typeface="Geneva" pitchFamily="-112" charset="-128"/>
                <a:cs typeface="Arial" panose="020B0604020202020204" pitchFamily="34" charset="0"/>
              </a:defRPr>
            </a:lvl1pPr>
          </a:lstStyle>
          <a:p>
            <a:pPr marL="0" lvl="0" indent="0" algn="just" defTabSz="457154" rtl="0" eaLnBrk="0" fontAlgn="base" hangingPunct="0">
              <a:spcBef>
                <a:spcPts val="0"/>
              </a:spcBef>
              <a:spcAft>
                <a:spcPct val="0"/>
              </a:spcAft>
              <a:buFont typeface="Arial" pitchFamily="34" charset="0"/>
              <a:buNone/>
            </a:pPr>
            <a:r>
              <a:rPr lang="en-US" dirty="0"/>
              <a:t>Click to edit Master text styles</a:t>
            </a:r>
          </a:p>
        </p:txBody>
      </p:sp>
      <p:sp>
        <p:nvSpPr>
          <p:cNvPr id="8" name="Text Placeholder 2">
            <a:extLst>
              <a:ext uri="{FF2B5EF4-FFF2-40B4-BE49-F238E27FC236}">
                <a16:creationId xmlns:a16="http://schemas.microsoft.com/office/drawing/2014/main" id="{33C51137-4914-47B5-9DBA-B8255B37366C}"/>
              </a:ext>
            </a:extLst>
          </p:cNvPr>
          <p:cNvSpPr>
            <a:spLocks noGrp="1"/>
          </p:cNvSpPr>
          <p:nvPr>
            <p:ph type="body" idx="1"/>
          </p:nvPr>
        </p:nvSpPr>
        <p:spPr>
          <a:xfrm>
            <a:off x="346588" y="1351383"/>
            <a:ext cx="5650988" cy="657225"/>
          </a:xfrm>
          <a:prstGeom prst="rect">
            <a:avLst/>
          </a:prstGeom>
        </p:spPr>
        <p:txBody>
          <a:bodyPr anchor="b"/>
          <a:lstStyle>
            <a:lvl1pPr marL="0" indent="0" algn="ctr">
              <a:buNone/>
              <a:defRPr sz="1800" b="1">
                <a:latin typeface="Open Sans" panose="020B0606030504020204" pitchFamily="34" charset="0"/>
                <a:ea typeface="Open Sans" panose="020B0606030504020204" pitchFamily="34" charset="0"/>
                <a:cs typeface="Open Sans" panose="020B0606030504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9" name="Text Placeholder 4">
            <a:extLst>
              <a:ext uri="{FF2B5EF4-FFF2-40B4-BE49-F238E27FC236}">
                <a16:creationId xmlns:a16="http://schemas.microsoft.com/office/drawing/2014/main" id="{B090E41E-4E56-486F-9C19-CBC429716C01}"/>
              </a:ext>
            </a:extLst>
          </p:cNvPr>
          <p:cNvSpPr>
            <a:spLocks noGrp="1"/>
          </p:cNvSpPr>
          <p:nvPr>
            <p:ph type="body" sz="quarter" idx="3"/>
          </p:nvPr>
        </p:nvSpPr>
        <p:spPr>
          <a:xfrm>
            <a:off x="6172200" y="1351383"/>
            <a:ext cx="5683800" cy="657225"/>
          </a:xfrm>
          <a:prstGeom prst="rect">
            <a:avLst/>
          </a:prstGeom>
        </p:spPr>
        <p:txBody>
          <a:bodyPr anchor="b"/>
          <a:lstStyle>
            <a:lvl1pPr marL="0" indent="0" algn="ctr">
              <a:buNone/>
              <a:defRPr sz="1800" b="1">
                <a:latin typeface="Open Sans" panose="020B0606030504020204" pitchFamily="34" charset="0"/>
                <a:ea typeface="Open Sans" panose="020B0606030504020204" pitchFamily="34" charset="0"/>
                <a:cs typeface="Open Sans" panose="020B0606030504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cxnSp>
        <p:nvCxnSpPr>
          <p:cNvPr id="10" name="Straight Connector 9">
            <a:extLst>
              <a:ext uri="{FF2B5EF4-FFF2-40B4-BE49-F238E27FC236}">
                <a16:creationId xmlns:a16="http://schemas.microsoft.com/office/drawing/2014/main" id="{0EDEC249-2FA7-4552-A9EE-E528E5E1383F}"/>
              </a:ext>
            </a:extLst>
          </p:cNvPr>
          <p:cNvCxnSpPr/>
          <p:nvPr userDrawn="1"/>
        </p:nvCxnSpPr>
        <p:spPr>
          <a:xfrm>
            <a:off x="336000" y="2008608"/>
            <a:ext cx="5661575" cy="0"/>
          </a:xfrm>
          <a:prstGeom prst="line">
            <a:avLst/>
          </a:prstGeom>
          <a:ln w="12700">
            <a:solidFill>
              <a:schemeClr val="tx1"/>
            </a:solidFill>
          </a:ln>
        </p:spPr>
        <p:style>
          <a:lnRef idx="1">
            <a:schemeClr val="accent6"/>
          </a:lnRef>
          <a:fillRef idx="0">
            <a:schemeClr val="accent6"/>
          </a:fillRef>
          <a:effectRef idx="0">
            <a:schemeClr val="accent6"/>
          </a:effectRef>
          <a:fontRef idx="minor">
            <a:schemeClr val="tx1"/>
          </a:fontRef>
        </p:style>
      </p:cxnSp>
      <p:cxnSp>
        <p:nvCxnSpPr>
          <p:cNvPr id="11" name="Straight Connector 10">
            <a:extLst>
              <a:ext uri="{FF2B5EF4-FFF2-40B4-BE49-F238E27FC236}">
                <a16:creationId xmlns:a16="http://schemas.microsoft.com/office/drawing/2014/main" id="{7ACAF9FE-FE9B-410F-8BEE-FEAF9F777C8C}"/>
              </a:ext>
            </a:extLst>
          </p:cNvPr>
          <p:cNvCxnSpPr/>
          <p:nvPr userDrawn="1"/>
        </p:nvCxnSpPr>
        <p:spPr>
          <a:xfrm>
            <a:off x="6199663" y="2011108"/>
            <a:ext cx="5661575" cy="0"/>
          </a:xfrm>
          <a:prstGeom prst="line">
            <a:avLst/>
          </a:prstGeom>
          <a:ln w="12700">
            <a:solidFill>
              <a:schemeClr val="tx1"/>
            </a:solidFill>
          </a:ln>
        </p:spPr>
        <p:style>
          <a:lnRef idx="1">
            <a:schemeClr val="accent6"/>
          </a:lnRef>
          <a:fillRef idx="0">
            <a:schemeClr val="accent6"/>
          </a:fillRef>
          <a:effectRef idx="0">
            <a:schemeClr val="accent6"/>
          </a:effectRef>
          <a:fontRef idx="minor">
            <a:schemeClr val="tx1"/>
          </a:fontRef>
        </p:style>
      </p:cxnSp>
    </p:spTree>
    <p:extLst>
      <p:ext uri="{BB962C8B-B14F-4D97-AF65-F5344CB8AC3E}">
        <p14:creationId xmlns:p14="http://schemas.microsoft.com/office/powerpoint/2010/main" val="34890318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Main">
    <p:spTree>
      <p:nvGrpSpPr>
        <p:cNvPr id="1" name=""/>
        <p:cNvGrpSpPr/>
        <p:nvPr/>
      </p:nvGrpSpPr>
      <p:grpSpPr>
        <a:xfrm>
          <a:off x="0" y="0"/>
          <a:ext cx="0" cy="0"/>
          <a:chOff x="0" y="0"/>
          <a:chExt cx="0" cy="0"/>
        </a:xfrm>
      </p:grpSpPr>
      <p:graphicFrame>
        <p:nvGraphicFramePr>
          <p:cNvPr id="13" name="Object 12" hidden="1"/>
          <p:cNvGraphicFramePr>
            <a:graphicFrameLocks noChangeAspect="1"/>
          </p:cNvGraphicFramePr>
          <p:nvPr userDrawn="1">
            <p:custDataLst>
              <p:tags r:id="rId1"/>
            </p:custDataLst>
            <p:extLst>
              <p:ext uri="{D42A27DB-BD31-4B8C-83A1-F6EECF244321}">
                <p14:modId xmlns:p14="http://schemas.microsoft.com/office/powerpoint/2010/main" val="4258573686"/>
              </p:ext>
            </p:extLst>
          </p:nvPr>
        </p:nvGraphicFramePr>
        <p:xfrm>
          <a:off x="2120" y="1591"/>
          <a:ext cx="2116" cy="1587"/>
        </p:xfrm>
        <a:graphic>
          <a:graphicData uri="http://schemas.openxmlformats.org/presentationml/2006/ole">
            <mc:AlternateContent xmlns:mc="http://schemas.openxmlformats.org/markup-compatibility/2006">
              <mc:Choice xmlns:v="urn:schemas-microsoft-com:vml" Requires="v">
                <p:oleObj name="think-cell Slide" r:id="rId3" imgW="443" imgH="444" progId="TCLayout.ActiveDocument.1">
                  <p:embed/>
                </p:oleObj>
              </mc:Choice>
              <mc:Fallback>
                <p:oleObj name="think-cell Slide" r:id="rId3" imgW="443" imgH="444" progId="TCLayout.ActiveDocument.1">
                  <p:embed/>
                  <p:pic>
                    <p:nvPicPr>
                      <p:cNvPr id="13" name="Object 12" hidden="1"/>
                      <p:cNvPicPr/>
                      <p:nvPr/>
                    </p:nvPicPr>
                    <p:blipFill>
                      <a:blip r:embed="rId4"/>
                      <a:stretch>
                        <a:fillRect/>
                      </a:stretch>
                    </p:blipFill>
                    <p:spPr>
                      <a:xfrm>
                        <a:off x="2120" y="1591"/>
                        <a:ext cx="2116" cy="1587"/>
                      </a:xfrm>
                      <a:prstGeom prst="rect">
                        <a:avLst/>
                      </a:prstGeom>
                    </p:spPr>
                  </p:pic>
                </p:oleObj>
              </mc:Fallback>
            </mc:AlternateContent>
          </a:graphicData>
        </a:graphic>
      </p:graphicFrame>
      <p:sp>
        <p:nvSpPr>
          <p:cNvPr id="6" name="Text Placeholder 11"/>
          <p:cNvSpPr>
            <a:spLocks noGrp="1"/>
          </p:cNvSpPr>
          <p:nvPr>
            <p:ph type="body" sz="quarter" idx="12" hasCustomPrompt="1"/>
          </p:nvPr>
        </p:nvSpPr>
        <p:spPr>
          <a:xfrm>
            <a:off x="336000" y="273328"/>
            <a:ext cx="11520000" cy="324000"/>
          </a:xfrm>
          <a:prstGeom prst="rect">
            <a:avLst/>
          </a:prstGeom>
          <a:noFill/>
          <a:ln w="9525">
            <a:noFill/>
            <a:miter lim="800000"/>
            <a:headEnd/>
            <a:tailEnd/>
          </a:ln>
        </p:spPr>
        <p:txBody>
          <a:bodyPr lIns="0" tIns="0" rIns="0" bIns="0" anchor="ctr"/>
          <a:lstStyle>
            <a:lvl1pPr marL="0" indent="0">
              <a:buFont typeface="Arial" panose="020B0604020202020204" pitchFamily="34" charset="0"/>
              <a:buNone/>
              <a:defRPr lang="pt-PT" sz="1400" b="0" noProof="0" dirty="0">
                <a:solidFill>
                  <a:sysClr val="windowText" lastClr="000000"/>
                </a:solidFill>
                <a:latin typeface="Open Sans" panose="020B0606030504020204" pitchFamily="34" charset="0"/>
                <a:ea typeface="Open Sans" panose="020B0606030504020204" pitchFamily="34" charset="0"/>
                <a:cs typeface="Open Sans" panose="020B0606030504020204" pitchFamily="34" charset="0"/>
              </a:defRPr>
            </a:lvl1pPr>
          </a:lstStyle>
          <a:p>
            <a:pPr marL="0" lvl="0" indent="0" algn="l">
              <a:spcBef>
                <a:spcPct val="0"/>
              </a:spcBef>
              <a:spcAft>
                <a:spcPts val="1500"/>
              </a:spcAft>
            </a:pPr>
            <a:r>
              <a:rPr lang="en-US" noProof="0" dirty="0"/>
              <a:t>Click to edit sub-title</a:t>
            </a:r>
          </a:p>
        </p:txBody>
      </p:sp>
      <p:sp>
        <p:nvSpPr>
          <p:cNvPr id="3" name="Text Placeholder 2"/>
          <p:cNvSpPr>
            <a:spLocks noGrp="1"/>
          </p:cNvSpPr>
          <p:nvPr>
            <p:ph type="body" sz="quarter" idx="16"/>
          </p:nvPr>
        </p:nvSpPr>
        <p:spPr>
          <a:xfrm>
            <a:off x="336000" y="604500"/>
            <a:ext cx="11520000" cy="720000"/>
          </a:xfrm>
          <a:prstGeom prst="rect">
            <a:avLst/>
          </a:prstGeom>
        </p:spPr>
        <p:txBody>
          <a:bodyPr lIns="0" tIns="0" rIns="0" bIns="0" anchor="b"/>
          <a:lstStyle>
            <a:lvl1pPr marL="0" indent="0">
              <a:spcBef>
                <a:spcPts val="0"/>
              </a:spcBef>
              <a:buNone/>
              <a:defRPr sz="3200" b="0">
                <a:latin typeface="Playfair Display" panose="00000500000000000000" pitchFamily="50" charset="0"/>
                <a:cs typeface="Arial" panose="020B0604020202020204" pitchFamily="34" charset="0"/>
              </a:defRPr>
            </a:lvl1pPr>
            <a:lvl2pPr marL="457153" indent="0">
              <a:buNone/>
              <a:defRPr sz="2200">
                <a:latin typeface="Arial" panose="020B0604020202020204" pitchFamily="34" charset="0"/>
                <a:cs typeface="Arial" panose="020B0604020202020204" pitchFamily="34" charset="0"/>
              </a:defRPr>
            </a:lvl2pPr>
            <a:lvl3pPr>
              <a:defRPr sz="2200">
                <a:latin typeface="Arial" panose="020B0604020202020204" pitchFamily="34" charset="0"/>
                <a:cs typeface="Arial" panose="020B0604020202020204" pitchFamily="34" charset="0"/>
              </a:defRPr>
            </a:lvl3pPr>
            <a:lvl4pPr>
              <a:defRPr sz="2200">
                <a:latin typeface="Arial" panose="020B0604020202020204" pitchFamily="34" charset="0"/>
                <a:cs typeface="Arial" panose="020B0604020202020204" pitchFamily="34" charset="0"/>
              </a:defRPr>
            </a:lvl4pPr>
            <a:lvl5pPr>
              <a:defRPr sz="2200">
                <a:latin typeface="Arial" panose="020B0604020202020204" pitchFamily="34" charset="0"/>
                <a:cs typeface="Arial" panose="020B0604020202020204" pitchFamily="34" charset="0"/>
              </a:defRPr>
            </a:lvl5pPr>
          </a:lstStyle>
          <a:p>
            <a:pPr lvl="0"/>
            <a:r>
              <a:rPr lang="en-US" dirty="0"/>
              <a:t>Click to edit Master text styles</a:t>
            </a:r>
          </a:p>
        </p:txBody>
      </p:sp>
    </p:spTree>
    <p:extLst>
      <p:ext uri="{BB962C8B-B14F-4D97-AF65-F5344CB8AC3E}">
        <p14:creationId xmlns:p14="http://schemas.microsoft.com/office/powerpoint/2010/main" val="2631864575"/>
      </p:ext>
    </p:extLst>
  </p:cSld>
  <p:clrMapOvr>
    <a:masterClrMapping/>
  </p:clrMapOvr>
  <p:extLst>
    <p:ext uri="{DCECCB84-F9BA-43D5-87BE-67443E8EF086}">
      <p15:sldGuideLst xmlns:p15="http://schemas.microsoft.com/office/powerpoint/2012/main"/>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ontent with Caption">
    <p:spTree>
      <p:nvGrpSpPr>
        <p:cNvPr id="1" name=""/>
        <p:cNvGrpSpPr/>
        <p:nvPr/>
      </p:nvGrpSpPr>
      <p:grpSpPr>
        <a:xfrm>
          <a:off x="0" y="0"/>
          <a:ext cx="0" cy="0"/>
          <a:chOff x="0" y="0"/>
          <a:chExt cx="0" cy="0"/>
        </a:xfrm>
      </p:grpSpPr>
      <p:sp>
        <p:nvSpPr>
          <p:cNvPr id="14" name="Picture Placeholder 2"/>
          <p:cNvSpPr>
            <a:spLocks noGrp="1"/>
          </p:cNvSpPr>
          <p:nvPr>
            <p:ph type="pic" sz="quarter" idx="18" hasCustomPrompt="1"/>
          </p:nvPr>
        </p:nvSpPr>
        <p:spPr>
          <a:xfrm>
            <a:off x="6195060" y="-3809"/>
            <a:ext cx="5996940" cy="6411984"/>
          </a:xfrm>
          <a:prstGeom prst="rect">
            <a:avLst/>
          </a:prstGeom>
          <a:solidFill>
            <a:schemeClr val="bg1">
              <a:lumMod val="95000"/>
            </a:schemeClr>
          </a:solidFill>
        </p:spPr>
        <p:txBody>
          <a:bodyPr anchor="ctr"/>
          <a:lstStyle>
            <a:lvl1pPr marL="0" indent="0" algn="ctr">
              <a:buNone/>
              <a:defRPr sz="1800" b="0" i="0" baseline="0">
                <a:solidFill>
                  <a:schemeClr val="tx1"/>
                </a:solidFill>
                <a:latin typeface="Open Sans "/>
                <a:ea typeface="Open Sans Light" panose="020B0306030504020204" pitchFamily="34" charset="0"/>
                <a:cs typeface="Open Sans Light" panose="020B0306030504020204" pitchFamily="34" charset="0"/>
              </a:defRPr>
            </a:lvl1pPr>
          </a:lstStyle>
          <a:p>
            <a:r>
              <a:rPr lang="en-GB" dirty="0"/>
              <a:t>Double click to add </a:t>
            </a:r>
            <a:br>
              <a:rPr lang="en-GB" dirty="0"/>
            </a:br>
            <a:r>
              <a:rPr lang="en-GB" dirty="0"/>
              <a:t>your picture here</a:t>
            </a:r>
          </a:p>
        </p:txBody>
      </p:sp>
      <p:sp>
        <p:nvSpPr>
          <p:cNvPr id="9" name="Text Placeholder 2"/>
          <p:cNvSpPr>
            <a:spLocks noGrp="1"/>
          </p:cNvSpPr>
          <p:nvPr>
            <p:ph type="body" sz="quarter" idx="14" hasCustomPrompt="1"/>
          </p:nvPr>
        </p:nvSpPr>
        <p:spPr>
          <a:xfrm>
            <a:off x="311340" y="1253592"/>
            <a:ext cx="5415090" cy="540306"/>
          </a:xfrm>
          <a:prstGeom prst="rect">
            <a:avLst/>
          </a:prstGeom>
        </p:spPr>
        <p:txBody>
          <a:bodyPr/>
          <a:lstStyle>
            <a:lvl1pPr marL="0" marR="0" indent="0" algn="l" defTabSz="412750" rtl="0" fontAlgn="auto" latinLnBrk="0" hangingPunct="0">
              <a:lnSpc>
                <a:spcPct val="80000"/>
              </a:lnSpc>
              <a:spcBef>
                <a:spcPts val="0"/>
              </a:spcBef>
              <a:spcAft>
                <a:spcPts val="0"/>
              </a:spcAft>
              <a:buClrTx/>
              <a:buSzTx/>
              <a:buFontTx/>
              <a:buNone/>
              <a:tabLst/>
              <a:defRPr kumimoji="0" lang="en-US" sz="3600" b="0" i="0" u="none" strike="noStrike" cap="none" spc="0" normalizeH="0" baseline="0" dirty="0" smtClean="0">
                <a:ln>
                  <a:noFill/>
                </a:ln>
                <a:solidFill>
                  <a:srgbClr val="000000"/>
                </a:solidFill>
                <a:effectLst/>
                <a:uFillTx/>
                <a:latin typeface="Playfair Display"/>
                <a:ea typeface="Playfair Display"/>
                <a:cs typeface="Playfair Display"/>
                <a:sym typeface="Helvetica Neue"/>
              </a:defRPr>
            </a:lvl1pPr>
          </a:lstStyle>
          <a:p>
            <a:pPr lvl="0"/>
            <a:r>
              <a:rPr lang="en-US" dirty="0"/>
              <a:t>Title goes here</a:t>
            </a:r>
          </a:p>
        </p:txBody>
      </p:sp>
      <p:sp>
        <p:nvSpPr>
          <p:cNvPr id="10" name="Text Placeholder 2"/>
          <p:cNvSpPr>
            <a:spLocks noGrp="1"/>
          </p:cNvSpPr>
          <p:nvPr>
            <p:ph type="body" sz="quarter" idx="15" hasCustomPrompt="1"/>
          </p:nvPr>
        </p:nvSpPr>
        <p:spPr>
          <a:xfrm>
            <a:off x="311340" y="1885345"/>
            <a:ext cx="5415090" cy="290042"/>
          </a:xfrm>
          <a:prstGeom prst="rect">
            <a:avLst/>
          </a:prstGeom>
        </p:spPr>
        <p:txBody>
          <a:bodyPr/>
          <a:lstStyle>
            <a:lvl1pPr marL="0" marR="0" indent="0" algn="l" defTabSz="412750" rtl="0" fontAlgn="auto" latinLnBrk="0" hangingPunct="0">
              <a:lnSpc>
                <a:spcPct val="80000"/>
              </a:lnSpc>
              <a:spcBef>
                <a:spcPts val="0"/>
              </a:spcBef>
              <a:spcAft>
                <a:spcPts val="0"/>
              </a:spcAft>
              <a:buClrTx/>
              <a:buSzTx/>
              <a:buFontTx/>
              <a:buNone/>
              <a:tabLst/>
              <a:defRPr kumimoji="0" lang="en-US" sz="2000" b="0" i="0" u="none" strike="noStrike" cap="all" spc="0" normalizeH="0" baseline="0" dirty="0" smtClean="0">
                <a:ln>
                  <a:noFill/>
                </a:ln>
                <a:solidFill>
                  <a:srgbClr val="000000"/>
                </a:solidFill>
                <a:effectLst/>
                <a:uFillTx/>
                <a:latin typeface="Open Sans" panose="020B0606030504020204" pitchFamily="34" charset="0"/>
                <a:ea typeface="Open Sans" panose="020B0606030504020204" pitchFamily="34" charset="0"/>
                <a:cs typeface="Open Sans" panose="020B0606030504020204" pitchFamily="34" charset="0"/>
                <a:sym typeface="Helvetica Neue"/>
              </a:defRPr>
            </a:lvl1pPr>
          </a:lstStyle>
          <a:p>
            <a:pPr lvl="0"/>
            <a:r>
              <a:rPr lang="en-US" dirty="0"/>
              <a:t>SUBTITLE GOES HERE</a:t>
            </a:r>
          </a:p>
        </p:txBody>
      </p:sp>
      <p:sp>
        <p:nvSpPr>
          <p:cNvPr id="17" name="Content Placeholder 3">
            <a:extLst>
              <a:ext uri="{FF2B5EF4-FFF2-40B4-BE49-F238E27FC236}">
                <a16:creationId xmlns:a16="http://schemas.microsoft.com/office/drawing/2014/main" id="{69CEE18D-3377-4BFB-9971-BC7C112EA477}"/>
              </a:ext>
            </a:extLst>
          </p:cNvPr>
          <p:cNvSpPr>
            <a:spLocks noGrp="1"/>
          </p:cNvSpPr>
          <p:nvPr>
            <p:ph sz="half" idx="2"/>
          </p:nvPr>
        </p:nvSpPr>
        <p:spPr>
          <a:xfrm>
            <a:off x="311340" y="2505075"/>
            <a:ext cx="5415091" cy="3684588"/>
          </a:xfrm>
          <a:prstGeom prst="rect">
            <a:avLst/>
          </a:prstGeom>
        </p:spPr>
        <p:txBody>
          <a:bodyPr/>
          <a:lstStyle>
            <a:lvl1pPr marL="228600" indent="-228600">
              <a:spcBef>
                <a:spcPts val="600"/>
              </a:spcBef>
              <a:buFont typeface="Wingdings" panose="05000000000000000000" pitchFamily="2" charset="2"/>
              <a:buChar char="§"/>
              <a:defRPr sz="2000">
                <a:latin typeface="Open Sans Light" panose="020B0306030504020204" pitchFamily="34" charset="0"/>
                <a:ea typeface="Open Sans Light" panose="020B0306030504020204" pitchFamily="34" charset="0"/>
                <a:cs typeface="Open Sans Light" panose="020B0306030504020204" pitchFamily="34" charset="0"/>
              </a:defRPr>
            </a:lvl1pPr>
            <a:lvl2pPr marL="685800" indent="-228600">
              <a:spcBef>
                <a:spcPts val="600"/>
              </a:spcBef>
              <a:buFont typeface="Calibri" panose="020F0502020204030204" pitchFamily="34" charset="0"/>
              <a:buChar char="▫"/>
              <a:defRPr sz="1800">
                <a:latin typeface="Open Sans Light" panose="020B0306030504020204" pitchFamily="34" charset="0"/>
                <a:ea typeface="Open Sans Light" panose="020B0306030504020204" pitchFamily="34" charset="0"/>
                <a:cs typeface="Open Sans Light" panose="020B0306030504020204" pitchFamily="34" charset="0"/>
              </a:defRPr>
            </a:lvl2pPr>
            <a:lvl3pPr marL="1144800">
              <a:spcBef>
                <a:spcPts val="600"/>
              </a:spcBef>
              <a:defRPr sz="1600">
                <a:latin typeface="Open Sans Light" panose="020B0306030504020204" pitchFamily="34" charset="0"/>
                <a:ea typeface="Open Sans Light" panose="020B0306030504020204" pitchFamily="34" charset="0"/>
                <a:cs typeface="Open Sans Light" panose="020B0306030504020204" pitchFamily="34" charset="0"/>
              </a:defRPr>
            </a:lvl3pPr>
            <a:lvl4pPr marL="1600200" indent="-228600">
              <a:spcBef>
                <a:spcPts val="600"/>
              </a:spcBef>
              <a:buFont typeface="Calibri" panose="020F0502020204030204" pitchFamily="34" charset="0"/>
              <a:buChar char="◦"/>
              <a:defRPr sz="1400">
                <a:latin typeface="Open Sans Light" panose="020B0306030504020204" pitchFamily="34" charset="0"/>
                <a:ea typeface="Open Sans Light" panose="020B0306030504020204" pitchFamily="34" charset="0"/>
                <a:cs typeface="Open Sans Light" panose="020B0306030504020204" pitchFamily="34" charset="0"/>
              </a:defRPr>
            </a:lvl4pPr>
            <a:lvl5pPr marL="2059200">
              <a:spcBef>
                <a:spcPts val="600"/>
              </a:spcBef>
              <a:defRPr sz="1200">
                <a:latin typeface="Open Sans Light" panose="020B0306030504020204" pitchFamily="34" charset="0"/>
                <a:ea typeface="Open Sans Light" panose="020B0306030504020204" pitchFamily="34" charset="0"/>
                <a:cs typeface="Open Sans Light" panose="020B0306030504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8" name="Text Placeholder 11">
            <a:extLst>
              <a:ext uri="{FF2B5EF4-FFF2-40B4-BE49-F238E27FC236}">
                <a16:creationId xmlns:a16="http://schemas.microsoft.com/office/drawing/2014/main" id="{397E3387-408C-4338-B044-37486BF07DDE}"/>
              </a:ext>
            </a:extLst>
          </p:cNvPr>
          <p:cNvSpPr>
            <a:spLocks noGrp="1"/>
          </p:cNvSpPr>
          <p:nvPr>
            <p:ph type="body" sz="quarter" idx="13" hasCustomPrompt="1"/>
          </p:nvPr>
        </p:nvSpPr>
        <p:spPr>
          <a:xfrm>
            <a:off x="336000" y="251206"/>
            <a:ext cx="11520000" cy="324000"/>
          </a:xfrm>
          <a:prstGeom prst="rect">
            <a:avLst/>
          </a:prstGeom>
          <a:noFill/>
          <a:ln w="9525">
            <a:noFill/>
            <a:miter lim="800000"/>
            <a:headEnd/>
            <a:tailEnd/>
          </a:ln>
        </p:spPr>
        <p:txBody>
          <a:bodyPr lIns="0" tIns="0" rIns="0" bIns="0" anchor="ctr"/>
          <a:lstStyle>
            <a:lvl1pPr marL="0" indent="0">
              <a:buFont typeface="Arial" panose="020B0604020202020204" pitchFamily="34" charset="0"/>
              <a:buNone/>
              <a:defRPr lang="pt-PT" sz="1600" b="0" noProof="0" dirty="0">
                <a:solidFill>
                  <a:sysClr val="windowText" lastClr="000000"/>
                </a:solidFill>
                <a:latin typeface="Playfair Display" panose="00000500000000000000" pitchFamily="50" charset="0"/>
                <a:ea typeface="Playfair Display" panose="00000500000000000000" pitchFamily="50" charset="0"/>
                <a:cs typeface="Arial" pitchFamily="34" charset="0"/>
              </a:defRPr>
            </a:lvl1pPr>
          </a:lstStyle>
          <a:p>
            <a:pPr marL="0" lvl="0" indent="0" algn="l">
              <a:spcBef>
                <a:spcPct val="0"/>
              </a:spcBef>
              <a:spcAft>
                <a:spcPts val="1500"/>
              </a:spcAft>
            </a:pPr>
            <a:r>
              <a:rPr lang="en-US" noProof="0" dirty="0"/>
              <a:t>Click to edit sub-title</a:t>
            </a:r>
          </a:p>
        </p:txBody>
      </p:sp>
      <p:pic>
        <p:nvPicPr>
          <p:cNvPr id="8" name="Image" descr="Image">
            <a:extLst>
              <a:ext uri="{FF2B5EF4-FFF2-40B4-BE49-F238E27FC236}">
                <a16:creationId xmlns:a16="http://schemas.microsoft.com/office/drawing/2014/main" id="{FDE0AAA7-6478-4074-975E-B65D9765DCAD}"/>
              </a:ext>
            </a:extLst>
          </p:cNvPr>
          <p:cNvPicPr>
            <a:picLocks noChangeAspect="1"/>
          </p:cNvPicPr>
          <p:nvPr userDrawn="1"/>
        </p:nvPicPr>
        <p:blipFill>
          <a:blip r:embed="rId2"/>
          <a:stretch>
            <a:fillRect/>
          </a:stretch>
        </p:blipFill>
        <p:spPr>
          <a:xfrm>
            <a:off x="10561243" y="289605"/>
            <a:ext cx="1294207" cy="216000"/>
          </a:xfrm>
          <a:prstGeom prst="rect">
            <a:avLst/>
          </a:prstGeom>
          <a:ln w="12700">
            <a:miter lim="400000"/>
          </a:ln>
        </p:spPr>
      </p:pic>
    </p:spTree>
    <p:extLst>
      <p:ext uri="{BB962C8B-B14F-4D97-AF65-F5344CB8AC3E}">
        <p14:creationId xmlns:p14="http://schemas.microsoft.com/office/powerpoint/2010/main" val="166362549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graphicFrame>
        <p:nvGraphicFramePr>
          <p:cNvPr id="13" name="Object 12" hidden="1"/>
          <p:cNvGraphicFramePr>
            <a:graphicFrameLocks noChangeAspect="1"/>
          </p:cNvGraphicFramePr>
          <p:nvPr>
            <p:custDataLst>
              <p:tags r:id="rId1"/>
            </p:custDataLst>
            <p:extLst>
              <p:ext uri="{D42A27DB-BD31-4B8C-83A1-F6EECF244321}">
                <p14:modId xmlns:p14="http://schemas.microsoft.com/office/powerpoint/2010/main" val="3080832305"/>
              </p:ext>
            </p:extLst>
          </p:nvPr>
        </p:nvGraphicFramePr>
        <p:xfrm>
          <a:off x="2120" y="1591"/>
          <a:ext cx="2116" cy="1587"/>
        </p:xfrm>
        <a:graphic>
          <a:graphicData uri="http://schemas.openxmlformats.org/presentationml/2006/ole">
            <mc:AlternateContent xmlns:mc="http://schemas.openxmlformats.org/markup-compatibility/2006">
              <mc:Choice xmlns:v="urn:schemas-microsoft-com:vml" Requires="v">
                <p:oleObj name="think-cell Slide" r:id="rId3" imgW="443" imgH="444" progId="TCLayout.ActiveDocument.1">
                  <p:embed/>
                </p:oleObj>
              </mc:Choice>
              <mc:Fallback>
                <p:oleObj name="think-cell Slide" r:id="rId3" imgW="443" imgH="444" progId="TCLayout.ActiveDocument.1">
                  <p:embed/>
                  <p:pic>
                    <p:nvPicPr>
                      <p:cNvPr id="13" name="Object 12" hidden="1"/>
                      <p:cNvPicPr/>
                      <p:nvPr/>
                    </p:nvPicPr>
                    <p:blipFill>
                      <a:blip r:embed="rId4"/>
                      <a:stretch>
                        <a:fillRect/>
                      </a:stretch>
                    </p:blipFill>
                    <p:spPr>
                      <a:xfrm>
                        <a:off x="2120" y="1591"/>
                        <a:ext cx="2116" cy="1587"/>
                      </a:xfrm>
                      <a:prstGeom prst="rect">
                        <a:avLst/>
                      </a:prstGeom>
                    </p:spPr>
                  </p:pic>
                </p:oleObj>
              </mc:Fallback>
            </mc:AlternateContent>
          </a:graphicData>
        </a:graphic>
      </p:graphicFrame>
    </p:spTree>
    <p:extLst>
      <p:ext uri="{BB962C8B-B14F-4D97-AF65-F5344CB8AC3E}">
        <p14:creationId xmlns:p14="http://schemas.microsoft.com/office/powerpoint/2010/main" val="94137916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3B6389-65A4-42AD-AA7A-CBDDF223ED32}"/>
              </a:ext>
            </a:extLst>
          </p:cNvPr>
          <p:cNvSpPr>
            <a:spLocks noGrp="1"/>
          </p:cNvSpPr>
          <p:nvPr>
            <p:ph type="title"/>
          </p:nvPr>
        </p:nvSpPr>
        <p:spPr>
          <a:xfrm>
            <a:off x="838200" y="343004"/>
            <a:ext cx="10515600" cy="1050720"/>
          </a:xfrm>
        </p:spPr>
        <p:txBody>
          <a:bodyPr/>
          <a:lstStyle/>
          <a:p>
            <a:r>
              <a:rPr lang="en-US"/>
              <a:t>Click to edit Master title style</a:t>
            </a:r>
            <a:endParaRPr lang="en-GB" dirty="0"/>
          </a:p>
        </p:txBody>
      </p:sp>
      <p:sp>
        <p:nvSpPr>
          <p:cNvPr id="3" name="Content Placeholder 2">
            <a:extLst>
              <a:ext uri="{FF2B5EF4-FFF2-40B4-BE49-F238E27FC236}">
                <a16:creationId xmlns:a16="http://schemas.microsoft.com/office/drawing/2014/main" id="{D112466C-C663-4914-9756-58FE89AA215E}"/>
              </a:ext>
            </a:extLst>
          </p:cNvPr>
          <p:cNvSpPr>
            <a:spLocks noGrp="1"/>
          </p:cNvSpPr>
          <p:nvPr>
            <p:ph idx="1"/>
          </p:nvPr>
        </p:nvSpPr>
        <p:spPr/>
        <p:txBody>
          <a:bodyPr/>
          <a:lstStyle>
            <a:lvl1pPr marL="228600" indent="-228600">
              <a:buFont typeface="Wingdings" panose="05000000000000000000" pitchFamily="2" charset="2"/>
              <a:buChar char="§"/>
              <a:defRPr/>
            </a:lvl1pPr>
            <a:lvl2pPr marL="685800" indent="-228600">
              <a:buClr>
                <a:schemeClr val="tx1"/>
              </a:buClr>
              <a:buFont typeface="Calibri" panose="020F0502020204030204" pitchFamily="34" charset="0"/>
              <a:buChar char="▫"/>
              <a:defRPr/>
            </a:lvl2pPr>
            <a:lvl4pPr marL="1600200" indent="-228600">
              <a:buFont typeface="Calibri" panose="020F0502020204030204" pitchFamily="34" charset="0"/>
              <a:buChar char="◦"/>
              <a:defRPr/>
            </a:lvl4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Date Placeholder 3">
            <a:extLst>
              <a:ext uri="{FF2B5EF4-FFF2-40B4-BE49-F238E27FC236}">
                <a16:creationId xmlns:a16="http://schemas.microsoft.com/office/drawing/2014/main" id="{62EB0C4B-4AD3-4E35-AA25-925760AC1043}"/>
              </a:ext>
            </a:extLst>
          </p:cNvPr>
          <p:cNvSpPr>
            <a:spLocks noGrp="1"/>
          </p:cNvSpPr>
          <p:nvPr>
            <p:ph type="dt" sz="half" idx="10"/>
          </p:nvPr>
        </p:nvSpPr>
        <p:spPr/>
        <p:txBody>
          <a:bodyPr/>
          <a:lstStyle/>
          <a:p>
            <a:r>
              <a:rPr lang="en-US"/>
              <a:t>Lecture 9 - Raising Equity Capital</a:t>
            </a:r>
            <a:endParaRPr lang="en-GB" dirty="0"/>
          </a:p>
        </p:txBody>
      </p:sp>
      <p:sp>
        <p:nvSpPr>
          <p:cNvPr id="6" name="Slide Number Placeholder 5">
            <a:extLst>
              <a:ext uri="{FF2B5EF4-FFF2-40B4-BE49-F238E27FC236}">
                <a16:creationId xmlns:a16="http://schemas.microsoft.com/office/drawing/2014/main" id="{BD179795-4FF5-480B-B3E7-2068354D257F}"/>
              </a:ext>
            </a:extLst>
          </p:cNvPr>
          <p:cNvSpPr>
            <a:spLocks noGrp="1"/>
          </p:cNvSpPr>
          <p:nvPr>
            <p:ph type="sldNum" sz="quarter" idx="12"/>
          </p:nvPr>
        </p:nvSpPr>
        <p:spPr/>
        <p:txBody>
          <a:bodyPr/>
          <a:lstStyle/>
          <a:p>
            <a:fld id="{C5030DA6-901F-4ED5-8D15-B9C2CBE3A70E}" type="slidenum">
              <a:rPr lang="en-GB" smtClean="0"/>
              <a:t>‹#›</a:t>
            </a:fld>
            <a:endParaRPr lang="en-GB" dirty="0"/>
          </a:p>
        </p:txBody>
      </p:sp>
      <p:sp>
        <p:nvSpPr>
          <p:cNvPr id="7" name="Rectangle 6">
            <a:extLst>
              <a:ext uri="{FF2B5EF4-FFF2-40B4-BE49-F238E27FC236}">
                <a16:creationId xmlns:a16="http://schemas.microsoft.com/office/drawing/2014/main" id="{8AE32642-1609-4B66-B7B3-AC7B7D13FCDA}"/>
              </a:ext>
            </a:extLst>
          </p:cNvPr>
          <p:cNvSpPr/>
          <p:nvPr userDrawn="1"/>
        </p:nvSpPr>
        <p:spPr>
          <a:xfrm>
            <a:off x="840661" y="1393723"/>
            <a:ext cx="10513139" cy="110611"/>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9957312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Cover">
    <p:bg>
      <p:bgPr>
        <a:solidFill>
          <a:srgbClr val="18497F"/>
        </a:solidFill>
        <a:effectLst/>
      </p:bgPr>
    </p:bg>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FEAC02AB-17C0-44EE-9D22-0D4D19FD4AB4}"/>
              </a:ext>
            </a:extLst>
          </p:cNvPr>
          <p:cNvSpPr/>
          <p:nvPr userDrawn="1"/>
        </p:nvSpPr>
        <p:spPr>
          <a:xfrm>
            <a:off x="-1" y="5964851"/>
            <a:ext cx="12192001" cy="913816"/>
          </a:xfrm>
          <a:prstGeom prst="rect">
            <a:avLst/>
          </a:prstGeom>
          <a:solidFill>
            <a:srgbClr val="18497F"/>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GB" sz="3200" b="0" i="0" u="none" strike="noStrike" cap="none" spc="0" normalizeH="0" baseline="0">
              <a:ln>
                <a:noFill/>
              </a:ln>
              <a:solidFill>
                <a:srgbClr val="FFFFFF"/>
              </a:solidFill>
              <a:effectLst/>
              <a:uFillTx/>
              <a:latin typeface="+mn-lt"/>
              <a:ea typeface="+mn-ea"/>
              <a:cs typeface="+mn-cs"/>
              <a:sym typeface="Helvetica Neue Medium"/>
            </a:endParaRPr>
          </a:p>
        </p:txBody>
      </p:sp>
      <p:graphicFrame>
        <p:nvGraphicFramePr>
          <p:cNvPr id="2" name="Object 1" hidden="1"/>
          <p:cNvGraphicFramePr>
            <a:graphicFrameLocks noChangeAspect="1"/>
          </p:cNvGraphicFramePr>
          <p:nvPr userDrawn="1">
            <p:custDataLst>
              <p:tags r:id="rId1"/>
            </p:custDataLst>
            <p:extLst>
              <p:ext uri="{D42A27DB-BD31-4B8C-83A1-F6EECF244321}">
                <p14:modId xmlns:p14="http://schemas.microsoft.com/office/powerpoint/2010/main" val="2851020898"/>
              </p:ext>
            </p:extLst>
          </p:nvPr>
        </p:nvGraphicFramePr>
        <p:xfrm>
          <a:off x="1956" y="1590"/>
          <a:ext cx="1953" cy="1587"/>
        </p:xfrm>
        <a:graphic>
          <a:graphicData uri="http://schemas.openxmlformats.org/presentationml/2006/ole">
            <mc:AlternateContent xmlns:mc="http://schemas.openxmlformats.org/markup-compatibility/2006">
              <mc:Choice xmlns:v="urn:schemas-microsoft-com:vml" Requires="v">
                <p:oleObj name="think-cell Slide" r:id="rId3" imgW="443" imgH="444" progId="TCLayout.ActiveDocument.1">
                  <p:embed/>
                </p:oleObj>
              </mc:Choice>
              <mc:Fallback>
                <p:oleObj name="think-cell Slide" r:id="rId3" imgW="443" imgH="444" progId="TCLayout.ActiveDocument.1">
                  <p:embed/>
                  <p:pic>
                    <p:nvPicPr>
                      <p:cNvPr id="2" name="Object 1" hidden="1"/>
                      <p:cNvPicPr/>
                      <p:nvPr/>
                    </p:nvPicPr>
                    <p:blipFill>
                      <a:blip r:embed="rId4"/>
                      <a:stretch>
                        <a:fillRect/>
                      </a:stretch>
                    </p:blipFill>
                    <p:spPr>
                      <a:xfrm>
                        <a:off x="1956" y="1590"/>
                        <a:ext cx="1953" cy="1587"/>
                      </a:xfrm>
                      <a:prstGeom prst="rect">
                        <a:avLst/>
                      </a:prstGeom>
                    </p:spPr>
                  </p:pic>
                </p:oleObj>
              </mc:Fallback>
            </mc:AlternateContent>
          </a:graphicData>
        </a:graphic>
      </p:graphicFrame>
      <p:sp>
        <p:nvSpPr>
          <p:cNvPr id="7" name="Text Placeholder 6"/>
          <p:cNvSpPr>
            <a:spLocks noGrp="1"/>
          </p:cNvSpPr>
          <p:nvPr>
            <p:ph type="body" sz="quarter" idx="10" hasCustomPrompt="1"/>
          </p:nvPr>
        </p:nvSpPr>
        <p:spPr>
          <a:xfrm>
            <a:off x="334963" y="1280685"/>
            <a:ext cx="8225143" cy="2002337"/>
          </a:xfrm>
          <a:prstGeom prst="rect">
            <a:avLst/>
          </a:prstGeom>
          <a:ln w="12700">
            <a:miter lim="400000"/>
          </a:ln>
        </p:spPr>
        <p:txBody>
          <a:bodyPr wrap="none" lIns="36000" tIns="36000" rIns="36000" bIns="36000" anchor="t">
            <a:noAutofit/>
          </a:bodyPr>
          <a:lstStyle>
            <a:lvl1pPr marL="0" indent="0">
              <a:buNone/>
              <a:defRPr lang="pt-PT" sz="5600" noProof="0" dirty="0" smtClean="0">
                <a:solidFill>
                  <a:schemeClr val="bg1"/>
                </a:solidFill>
                <a:latin typeface="Playfair Display"/>
                <a:ea typeface="Playfair Display"/>
                <a:cs typeface="Playfair Display"/>
              </a:defRPr>
            </a:lvl1pPr>
          </a:lstStyle>
          <a:p>
            <a:pPr lvl="0" defTabSz="457154">
              <a:spcBef>
                <a:spcPct val="0"/>
              </a:spcBef>
            </a:pPr>
            <a:r>
              <a:rPr lang="pt-PT" noProof="0"/>
              <a:t>Título</a:t>
            </a:r>
          </a:p>
        </p:txBody>
      </p:sp>
      <p:sp>
        <p:nvSpPr>
          <p:cNvPr id="37" name="Text Placeholder 34">
            <a:extLst>
              <a:ext uri="{FF2B5EF4-FFF2-40B4-BE49-F238E27FC236}">
                <a16:creationId xmlns:a16="http://schemas.microsoft.com/office/drawing/2014/main" id="{C4AF4BDE-D063-45F5-8E92-712C36CB696C}"/>
              </a:ext>
            </a:extLst>
          </p:cNvPr>
          <p:cNvSpPr>
            <a:spLocks noGrp="1"/>
          </p:cNvSpPr>
          <p:nvPr>
            <p:ph type="body" sz="quarter" idx="13" hasCustomPrompt="1"/>
          </p:nvPr>
        </p:nvSpPr>
        <p:spPr>
          <a:xfrm>
            <a:off x="334963" y="4107835"/>
            <a:ext cx="5400000" cy="274562"/>
          </a:xfrm>
          <a:prstGeom prst="rect">
            <a:avLst/>
          </a:prstGeom>
          <a:ln w="12700">
            <a:miter lim="400000"/>
          </a:ln>
        </p:spPr>
        <p:txBody>
          <a:bodyPr lIns="36000" tIns="36000" rIns="36000" bIns="36000" anchor="ctr">
            <a:noAutofit/>
          </a:bodyPr>
          <a:lstStyle>
            <a:lvl1pPr marL="0" indent="0">
              <a:buNone/>
              <a:defRPr lang="en-US" sz="1600" b="0" dirty="0" smtClean="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stStyle>
          <a:p>
            <a:pPr lvl="0" defTabSz="457154">
              <a:spcBef>
                <a:spcPct val="0"/>
              </a:spcBef>
            </a:pPr>
            <a:r>
              <a:rPr lang="en-US"/>
              <a:t>COURSE</a:t>
            </a:r>
          </a:p>
        </p:txBody>
      </p:sp>
      <p:sp>
        <p:nvSpPr>
          <p:cNvPr id="9" name="Text Placeholder 34">
            <a:extLst>
              <a:ext uri="{FF2B5EF4-FFF2-40B4-BE49-F238E27FC236}">
                <a16:creationId xmlns:a16="http://schemas.microsoft.com/office/drawing/2014/main" id="{36072A28-4101-4549-8D50-581847C1A422}"/>
              </a:ext>
            </a:extLst>
          </p:cNvPr>
          <p:cNvSpPr txBox="1">
            <a:spLocks/>
          </p:cNvSpPr>
          <p:nvPr userDrawn="1"/>
        </p:nvSpPr>
        <p:spPr>
          <a:xfrm>
            <a:off x="334962" y="4450217"/>
            <a:ext cx="5400000" cy="274562"/>
          </a:xfrm>
          <a:prstGeom prst="rect">
            <a:avLst/>
          </a:prstGeom>
          <a:ln w="12700">
            <a:miter lim="400000"/>
          </a:ln>
        </p:spPr>
        <p:txBody>
          <a:bodyPr lIns="36000" tIns="36000" rIns="36000" bIns="36000" anchor="ctr">
            <a:noAutofit/>
          </a:bodyPr>
          <a:lstStyle>
            <a:defPPr>
              <a:defRPr lang="pt-PT"/>
            </a:defPPr>
            <a:lvl1pPr marL="0" indent="0" algn="r" eaLnBrk="0" hangingPunct="0">
              <a:buFont typeface="Arial" pitchFamily="34" charset="0"/>
              <a:buNone/>
              <a:defRPr sz="1000" b="0">
                <a:solidFill>
                  <a:schemeClr val="tx1">
                    <a:lumMod val="50000"/>
                    <a:lumOff val="50000"/>
                  </a:schemeClr>
                </a:solidFill>
                <a:latin typeface="Open Sans Light"/>
                <a:ea typeface="Open Sans Light"/>
                <a:cs typeface="Open Sans Light"/>
              </a:defRPr>
            </a:lvl1pPr>
            <a:lvl2pPr marL="742874" indent="-285721" algn="just" eaLnBrk="0" hangingPunct="0">
              <a:spcBef>
                <a:spcPct val="20000"/>
              </a:spcBef>
              <a:buFont typeface="Arial" pitchFamily="34" charset="0"/>
              <a:buChar char="–"/>
              <a:defRPr sz="2800">
                <a:latin typeface="+mn-lt"/>
              </a:defRPr>
            </a:lvl2pPr>
            <a:lvl3pPr marL="1142884" indent="-228577" algn="just" eaLnBrk="0" hangingPunct="0">
              <a:spcBef>
                <a:spcPct val="20000"/>
              </a:spcBef>
              <a:buFont typeface="Arial" pitchFamily="34" charset="0"/>
              <a:buChar char="•"/>
              <a:defRPr sz="2400">
                <a:latin typeface="+mn-lt"/>
              </a:defRPr>
            </a:lvl3pPr>
            <a:lvl4pPr marL="1600037" indent="-228577" algn="just" eaLnBrk="0" hangingPunct="0">
              <a:spcBef>
                <a:spcPct val="20000"/>
              </a:spcBef>
              <a:buFont typeface="Arial" pitchFamily="34" charset="0"/>
              <a:buChar char="–"/>
              <a:defRPr sz="2000">
                <a:latin typeface="+mn-lt"/>
              </a:defRPr>
            </a:lvl4pPr>
            <a:lvl5pPr marL="2057191" indent="-228577" algn="just" eaLnBrk="0" hangingPunct="0">
              <a:spcBef>
                <a:spcPct val="20000"/>
              </a:spcBef>
              <a:buFont typeface="Arial" pitchFamily="34" charset="0"/>
              <a:buChar char="»"/>
              <a:defRPr sz="2000">
                <a:latin typeface="+mn-lt"/>
              </a:defRPr>
            </a:lvl5pPr>
            <a:lvl6pPr marL="2514344" indent="-228577" defTabSz="457154">
              <a:spcBef>
                <a:spcPct val="20000"/>
              </a:spcBef>
              <a:buFont typeface="Arial"/>
              <a:buChar char="•"/>
              <a:defRPr sz="2000">
                <a:latin typeface="+mn-lt"/>
                <a:ea typeface="+mn-ea"/>
              </a:defRPr>
            </a:lvl6pPr>
            <a:lvl7pPr marL="2971497" indent="-228577" defTabSz="457154">
              <a:spcBef>
                <a:spcPct val="20000"/>
              </a:spcBef>
              <a:buFont typeface="Arial"/>
              <a:buChar char="•"/>
              <a:defRPr sz="2000">
                <a:latin typeface="+mn-lt"/>
                <a:ea typeface="+mn-ea"/>
              </a:defRPr>
            </a:lvl7pPr>
            <a:lvl8pPr marL="3428650" indent="-228577" defTabSz="457154">
              <a:spcBef>
                <a:spcPct val="20000"/>
              </a:spcBef>
              <a:buFont typeface="Arial"/>
              <a:buChar char="•"/>
              <a:defRPr sz="2000">
                <a:latin typeface="+mn-lt"/>
                <a:ea typeface="+mn-ea"/>
              </a:defRPr>
            </a:lvl8pPr>
            <a:lvl9pPr marL="3885804" indent="-228577" defTabSz="457154">
              <a:spcBef>
                <a:spcPct val="20000"/>
              </a:spcBef>
              <a:buFont typeface="Arial"/>
              <a:buChar char="•"/>
              <a:defRPr sz="2000">
                <a:latin typeface="+mn-lt"/>
                <a:ea typeface="+mn-ea"/>
              </a:defRPr>
            </a:lvl9pPr>
          </a:lstStyle>
          <a:p>
            <a:pPr lvl="0" algn="l"/>
            <a:r>
              <a:rPr lang="pt-PT" sz="1000" dirty="0">
                <a:solidFill>
                  <a:schemeClr val="bg1"/>
                </a:solidFill>
                <a:latin typeface="Open Sans" panose="020B0606030504020204" pitchFamily="34" charset="0"/>
                <a:ea typeface="Open Sans" panose="020B0606030504020204" pitchFamily="34" charset="0"/>
                <a:cs typeface="Open Sans" panose="020B0606030504020204" pitchFamily="34" charset="0"/>
              </a:rPr>
              <a:t>Julio Crego</a:t>
            </a:r>
          </a:p>
        </p:txBody>
      </p:sp>
      <p:sp>
        <p:nvSpPr>
          <p:cNvPr id="12" name="Rectangle 12">
            <a:extLst>
              <a:ext uri="{FF2B5EF4-FFF2-40B4-BE49-F238E27FC236}">
                <a16:creationId xmlns:a16="http://schemas.microsoft.com/office/drawing/2014/main" id="{F8896B9C-643B-46E1-9B2D-F74B40981545}"/>
              </a:ext>
            </a:extLst>
          </p:cNvPr>
          <p:cNvSpPr>
            <a:spLocks/>
          </p:cNvSpPr>
          <p:nvPr/>
        </p:nvSpPr>
        <p:spPr bwMode="auto">
          <a:xfrm>
            <a:off x="10489038" y="285585"/>
            <a:ext cx="1368000" cy="72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rnd">
                <a:solidFill>
                  <a:schemeClr val="tx1"/>
                </a:solidFill>
                <a:round/>
                <a:headEnd/>
                <a:tailEnd/>
              </a14:hiddenLine>
            </a:ext>
          </a:extLst>
        </p:spPr>
        <p:txBody>
          <a:bodyPr wrap="square" lIns="720000" tIns="72000" rIns="0" bIns="72000" anchor="ctr">
            <a:noAutofit/>
          </a:bodyPr>
          <a:lstStyle>
            <a:defPPr>
              <a:defRPr lang="pt-PT"/>
            </a:defPPr>
            <a:lvl1pPr algn="l" defTabSz="457154" rtl="0" fontAlgn="base">
              <a:spcBef>
                <a:spcPct val="0"/>
              </a:spcBef>
              <a:spcAft>
                <a:spcPct val="0"/>
              </a:spcAft>
              <a:defRPr kern="1200">
                <a:solidFill>
                  <a:schemeClr val="tx1"/>
                </a:solidFill>
                <a:latin typeface="Arial" pitchFamily="34" charset="0"/>
                <a:ea typeface="Geneva" pitchFamily="-112" charset="-128"/>
                <a:cs typeface="+mn-cs"/>
              </a:defRPr>
            </a:lvl1pPr>
            <a:lvl2pPr marL="457154" algn="l" defTabSz="457154" rtl="0" fontAlgn="base">
              <a:spcBef>
                <a:spcPct val="0"/>
              </a:spcBef>
              <a:spcAft>
                <a:spcPct val="0"/>
              </a:spcAft>
              <a:defRPr kern="1200">
                <a:solidFill>
                  <a:schemeClr val="tx1"/>
                </a:solidFill>
                <a:latin typeface="Arial" pitchFamily="34" charset="0"/>
                <a:ea typeface="Geneva" pitchFamily="-112" charset="-128"/>
                <a:cs typeface="+mn-cs"/>
              </a:defRPr>
            </a:lvl2pPr>
            <a:lvl3pPr marL="914307" algn="l" defTabSz="457154" rtl="0" fontAlgn="base">
              <a:spcBef>
                <a:spcPct val="0"/>
              </a:spcBef>
              <a:spcAft>
                <a:spcPct val="0"/>
              </a:spcAft>
              <a:defRPr kern="1200">
                <a:solidFill>
                  <a:schemeClr val="tx1"/>
                </a:solidFill>
                <a:latin typeface="Arial" pitchFamily="34" charset="0"/>
                <a:ea typeface="Geneva" pitchFamily="-112" charset="-128"/>
                <a:cs typeface="+mn-cs"/>
              </a:defRPr>
            </a:lvl3pPr>
            <a:lvl4pPr marL="1371461" algn="l" defTabSz="457154" rtl="0" fontAlgn="base">
              <a:spcBef>
                <a:spcPct val="0"/>
              </a:spcBef>
              <a:spcAft>
                <a:spcPct val="0"/>
              </a:spcAft>
              <a:defRPr kern="1200">
                <a:solidFill>
                  <a:schemeClr val="tx1"/>
                </a:solidFill>
                <a:latin typeface="Arial" pitchFamily="34" charset="0"/>
                <a:ea typeface="Geneva" pitchFamily="-112" charset="-128"/>
                <a:cs typeface="+mn-cs"/>
              </a:defRPr>
            </a:lvl4pPr>
            <a:lvl5pPr marL="1828614" algn="l" defTabSz="457154" rtl="0" fontAlgn="base">
              <a:spcBef>
                <a:spcPct val="0"/>
              </a:spcBef>
              <a:spcAft>
                <a:spcPct val="0"/>
              </a:spcAft>
              <a:defRPr kern="1200">
                <a:solidFill>
                  <a:schemeClr val="tx1"/>
                </a:solidFill>
                <a:latin typeface="Arial" pitchFamily="34" charset="0"/>
                <a:ea typeface="Geneva" pitchFamily="-112" charset="-128"/>
                <a:cs typeface="+mn-cs"/>
              </a:defRPr>
            </a:lvl5pPr>
            <a:lvl6pPr marL="2285768" algn="l" defTabSz="914307" rtl="0" eaLnBrk="1" latinLnBrk="0" hangingPunct="1">
              <a:defRPr kern="1200">
                <a:solidFill>
                  <a:schemeClr val="tx1"/>
                </a:solidFill>
                <a:latin typeface="Arial" pitchFamily="34" charset="0"/>
                <a:ea typeface="Geneva" pitchFamily="-112" charset="-128"/>
                <a:cs typeface="+mn-cs"/>
              </a:defRPr>
            </a:lvl6pPr>
            <a:lvl7pPr marL="2742921" algn="l" defTabSz="914307" rtl="0" eaLnBrk="1" latinLnBrk="0" hangingPunct="1">
              <a:defRPr kern="1200">
                <a:solidFill>
                  <a:schemeClr val="tx1"/>
                </a:solidFill>
                <a:latin typeface="Arial" pitchFamily="34" charset="0"/>
                <a:ea typeface="Geneva" pitchFamily="-112" charset="-128"/>
                <a:cs typeface="+mn-cs"/>
              </a:defRPr>
            </a:lvl7pPr>
            <a:lvl8pPr marL="3200074" algn="l" defTabSz="914307" rtl="0" eaLnBrk="1" latinLnBrk="0" hangingPunct="1">
              <a:defRPr kern="1200">
                <a:solidFill>
                  <a:schemeClr val="tx1"/>
                </a:solidFill>
                <a:latin typeface="Arial" pitchFamily="34" charset="0"/>
                <a:ea typeface="Geneva" pitchFamily="-112" charset="-128"/>
                <a:cs typeface="+mn-cs"/>
              </a:defRPr>
            </a:lvl8pPr>
            <a:lvl9pPr marL="3657227" algn="l" defTabSz="914307" rtl="0" eaLnBrk="1" latinLnBrk="0" hangingPunct="1">
              <a:defRPr kern="1200">
                <a:solidFill>
                  <a:schemeClr val="tx1"/>
                </a:solidFill>
                <a:latin typeface="Arial" pitchFamily="34" charset="0"/>
                <a:ea typeface="Geneva" pitchFamily="-112" charset="-128"/>
                <a:cs typeface="+mn-cs"/>
              </a:defRPr>
            </a:lvl9pPr>
          </a:lstStyle>
          <a:p>
            <a:pPr>
              <a:lnSpc>
                <a:spcPct val="80000"/>
              </a:lnSpc>
            </a:pPr>
            <a:r>
              <a:rPr lang="pt-PT" sz="1200" i="1"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Helvetica Neue UltraLight"/>
              </a:rPr>
              <a:t>In-Class Lecture</a:t>
            </a:r>
          </a:p>
        </p:txBody>
      </p:sp>
      <p:pic>
        <p:nvPicPr>
          <p:cNvPr id="4" name="Picture 3" descr="A close up of a logo&#10;&#10;Description automatically generated">
            <a:extLst>
              <a:ext uri="{FF2B5EF4-FFF2-40B4-BE49-F238E27FC236}">
                <a16:creationId xmlns:a16="http://schemas.microsoft.com/office/drawing/2014/main" id="{25DB9709-0CAF-4EA1-BF85-6217835C77E4}"/>
              </a:ext>
            </a:extLst>
          </p:cNvPr>
          <p:cNvPicPr>
            <a:picLocks noChangeAspect="1"/>
          </p:cNvPicPr>
          <p:nvPr userDrawn="1"/>
        </p:nvPicPr>
        <p:blipFill>
          <a:blip r:embed="rId5">
            <a:lum bright="70000" contrast="-70000"/>
          </a:blip>
          <a:stretch>
            <a:fillRect/>
          </a:stretch>
        </p:blipFill>
        <p:spPr>
          <a:xfrm>
            <a:off x="10488003" y="285585"/>
            <a:ext cx="720000" cy="720000"/>
          </a:xfrm>
          <a:prstGeom prst="rect">
            <a:avLst/>
          </a:prstGeom>
        </p:spPr>
      </p:pic>
      <p:pic>
        <p:nvPicPr>
          <p:cNvPr id="13" name="Picture 12">
            <a:extLst>
              <a:ext uri="{FF2B5EF4-FFF2-40B4-BE49-F238E27FC236}">
                <a16:creationId xmlns:a16="http://schemas.microsoft.com/office/drawing/2014/main" id="{CC4F7C1C-3865-4E26-8D49-14941ECB6EF2}"/>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4942482" y="874979"/>
            <a:ext cx="7067775" cy="5400000"/>
          </a:xfrm>
          <a:prstGeom prst="rect">
            <a:avLst/>
          </a:prstGeom>
        </p:spPr>
      </p:pic>
      <p:pic>
        <p:nvPicPr>
          <p:cNvPr id="17" name="Image" descr="Image">
            <a:extLst>
              <a:ext uri="{FF2B5EF4-FFF2-40B4-BE49-F238E27FC236}">
                <a16:creationId xmlns:a16="http://schemas.microsoft.com/office/drawing/2014/main" id="{8A49B686-C675-4089-BC63-26C977AA2B8A}"/>
              </a:ext>
            </a:extLst>
          </p:cNvPr>
          <p:cNvPicPr>
            <a:picLocks noChangeAspect="1"/>
          </p:cNvPicPr>
          <p:nvPr userDrawn="1"/>
        </p:nvPicPr>
        <p:blipFill>
          <a:blip r:embed="rId7"/>
          <a:stretch>
            <a:fillRect/>
          </a:stretch>
        </p:blipFill>
        <p:spPr>
          <a:xfrm>
            <a:off x="283940" y="6227989"/>
            <a:ext cx="11624120" cy="371798"/>
          </a:xfrm>
          <a:prstGeom prst="rect">
            <a:avLst/>
          </a:prstGeom>
          <a:ln w="12700">
            <a:miter lim="400000"/>
          </a:ln>
        </p:spPr>
      </p:pic>
    </p:spTree>
    <p:extLst>
      <p:ext uri="{BB962C8B-B14F-4D97-AF65-F5344CB8AC3E}">
        <p14:creationId xmlns:p14="http://schemas.microsoft.com/office/powerpoint/2010/main" val="4028384686"/>
      </p:ext>
    </p:extLst>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Cover_2">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1"/>
            </p:custDataLst>
            <p:extLst>
              <p:ext uri="{D42A27DB-BD31-4B8C-83A1-F6EECF244321}">
                <p14:modId xmlns:p14="http://schemas.microsoft.com/office/powerpoint/2010/main" val="4016125436"/>
              </p:ext>
            </p:extLst>
          </p:nvPr>
        </p:nvGraphicFramePr>
        <p:xfrm>
          <a:off x="1956" y="1590"/>
          <a:ext cx="1953" cy="1587"/>
        </p:xfrm>
        <a:graphic>
          <a:graphicData uri="http://schemas.openxmlformats.org/presentationml/2006/ole">
            <mc:AlternateContent xmlns:mc="http://schemas.openxmlformats.org/markup-compatibility/2006">
              <mc:Choice xmlns:v="urn:schemas-microsoft-com:vml" Requires="v">
                <p:oleObj name="think-cell Slide" r:id="rId3" imgW="443" imgH="444" progId="TCLayout.ActiveDocument.1">
                  <p:embed/>
                </p:oleObj>
              </mc:Choice>
              <mc:Fallback>
                <p:oleObj name="think-cell Slide" r:id="rId3" imgW="443" imgH="444" progId="TCLayout.ActiveDocument.1">
                  <p:embed/>
                  <p:pic>
                    <p:nvPicPr>
                      <p:cNvPr id="2" name="Object 1" hidden="1"/>
                      <p:cNvPicPr/>
                      <p:nvPr/>
                    </p:nvPicPr>
                    <p:blipFill>
                      <a:blip r:embed="rId4"/>
                      <a:stretch>
                        <a:fillRect/>
                      </a:stretch>
                    </p:blipFill>
                    <p:spPr>
                      <a:xfrm>
                        <a:off x="1956" y="1590"/>
                        <a:ext cx="1953" cy="1587"/>
                      </a:xfrm>
                      <a:prstGeom prst="rect">
                        <a:avLst/>
                      </a:prstGeom>
                    </p:spPr>
                  </p:pic>
                </p:oleObj>
              </mc:Fallback>
            </mc:AlternateContent>
          </a:graphicData>
        </a:graphic>
      </p:graphicFrame>
      <p:sp>
        <p:nvSpPr>
          <p:cNvPr id="7" name="Text Placeholder 6"/>
          <p:cNvSpPr>
            <a:spLocks noGrp="1"/>
          </p:cNvSpPr>
          <p:nvPr>
            <p:ph type="body" sz="quarter" idx="10" hasCustomPrompt="1"/>
          </p:nvPr>
        </p:nvSpPr>
        <p:spPr>
          <a:xfrm>
            <a:off x="334963" y="4366329"/>
            <a:ext cx="9000000" cy="934478"/>
          </a:xfrm>
          <a:prstGeom prst="rect">
            <a:avLst/>
          </a:prstGeom>
          <a:ln w="12700">
            <a:miter lim="400000"/>
          </a:ln>
        </p:spPr>
        <p:txBody>
          <a:bodyPr wrap="none" lIns="36000" tIns="36000" rIns="36000" bIns="36000" anchor="ctr">
            <a:noAutofit/>
          </a:bodyPr>
          <a:lstStyle>
            <a:lvl1pPr marL="0" indent="0">
              <a:buNone/>
              <a:defRPr lang="pt-PT" sz="5600" noProof="0" dirty="0" smtClean="0">
                <a:latin typeface="Playfair Display"/>
                <a:ea typeface="Playfair Display"/>
                <a:cs typeface="Playfair Display"/>
              </a:defRPr>
            </a:lvl1pPr>
          </a:lstStyle>
          <a:p>
            <a:pPr lvl="0" defTabSz="457154">
              <a:spcBef>
                <a:spcPct val="0"/>
              </a:spcBef>
            </a:pPr>
            <a:r>
              <a:rPr lang="pt-PT" noProof="0" dirty="0"/>
              <a:t>Título</a:t>
            </a:r>
          </a:p>
        </p:txBody>
      </p:sp>
      <p:sp>
        <p:nvSpPr>
          <p:cNvPr id="31" name="Line">
            <a:extLst>
              <a:ext uri="{FF2B5EF4-FFF2-40B4-BE49-F238E27FC236}">
                <a16:creationId xmlns:a16="http://schemas.microsoft.com/office/drawing/2014/main" id="{1E64D972-03A1-474A-A7B7-B286A11AEF5B}"/>
              </a:ext>
            </a:extLst>
          </p:cNvPr>
          <p:cNvSpPr/>
          <p:nvPr/>
        </p:nvSpPr>
        <p:spPr>
          <a:xfrm>
            <a:off x="334963" y="691600"/>
            <a:ext cx="571696" cy="0"/>
          </a:xfrm>
          <a:prstGeom prst="line">
            <a:avLst/>
          </a:prstGeom>
          <a:ln w="25400">
            <a:solidFill>
              <a:srgbClr val="000000"/>
            </a:solidFill>
            <a:miter lim="400000"/>
          </a:ln>
        </p:spPr>
        <p:txBody>
          <a:bodyPr lIns="0" tIns="0" rIns="0" bIns="0" anchor="ctr"/>
          <a:lstStyle/>
          <a:p>
            <a:pPr>
              <a:defRPr sz="3200" b="0">
                <a:solidFill>
                  <a:srgbClr val="FFFFFF"/>
                </a:solidFill>
                <a:latin typeface="+mn-lt"/>
                <a:ea typeface="+mn-ea"/>
                <a:cs typeface="+mn-cs"/>
                <a:sym typeface="Helvetica Neue Medium"/>
              </a:defRPr>
            </a:pPr>
            <a:endParaRPr sz="1600"/>
          </a:p>
        </p:txBody>
      </p:sp>
      <p:sp>
        <p:nvSpPr>
          <p:cNvPr id="34" name="Line">
            <a:extLst>
              <a:ext uri="{FF2B5EF4-FFF2-40B4-BE49-F238E27FC236}">
                <a16:creationId xmlns:a16="http://schemas.microsoft.com/office/drawing/2014/main" id="{278A290D-5D0B-45A5-B4AF-E2252598C632}"/>
              </a:ext>
            </a:extLst>
          </p:cNvPr>
          <p:cNvSpPr/>
          <p:nvPr/>
        </p:nvSpPr>
        <p:spPr>
          <a:xfrm>
            <a:off x="11285341" y="691600"/>
            <a:ext cx="571696" cy="0"/>
          </a:xfrm>
          <a:prstGeom prst="line">
            <a:avLst/>
          </a:prstGeom>
          <a:ln w="25400">
            <a:solidFill>
              <a:srgbClr val="000000"/>
            </a:solidFill>
            <a:miter lim="400000"/>
          </a:ln>
        </p:spPr>
        <p:txBody>
          <a:bodyPr lIns="0" tIns="0" rIns="0" bIns="0" anchor="ctr"/>
          <a:lstStyle/>
          <a:p>
            <a:pPr>
              <a:defRPr sz="3200" b="0">
                <a:solidFill>
                  <a:srgbClr val="FFFFFF"/>
                </a:solidFill>
                <a:latin typeface="+mn-lt"/>
                <a:ea typeface="+mn-ea"/>
                <a:cs typeface="+mn-cs"/>
                <a:sym typeface="Helvetica Neue Medium"/>
              </a:defRPr>
            </a:pPr>
            <a:endParaRPr sz="1600"/>
          </a:p>
        </p:txBody>
      </p:sp>
      <p:sp>
        <p:nvSpPr>
          <p:cNvPr id="35" name="Text Placeholder 34">
            <a:extLst>
              <a:ext uri="{FF2B5EF4-FFF2-40B4-BE49-F238E27FC236}">
                <a16:creationId xmlns:a16="http://schemas.microsoft.com/office/drawing/2014/main" id="{509B5C12-4FA4-4196-9321-47AEAE3B8821}"/>
              </a:ext>
            </a:extLst>
          </p:cNvPr>
          <p:cNvSpPr>
            <a:spLocks noGrp="1"/>
          </p:cNvSpPr>
          <p:nvPr>
            <p:ph type="body" sz="quarter" idx="11" hasCustomPrompt="1"/>
          </p:nvPr>
        </p:nvSpPr>
        <p:spPr>
          <a:xfrm>
            <a:off x="334963" y="5370115"/>
            <a:ext cx="5400000" cy="328295"/>
          </a:xfrm>
          <a:prstGeom prst="rect">
            <a:avLst/>
          </a:prstGeom>
          <a:ln w="12700">
            <a:miter lim="400000"/>
          </a:ln>
        </p:spPr>
        <p:txBody>
          <a:bodyPr lIns="36000" tIns="36000" rIns="36000" bIns="36000" anchor="ctr">
            <a:noAutofit/>
          </a:bodyPr>
          <a:lstStyle>
            <a:lvl1pPr marL="0" indent="0">
              <a:buNone/>
              <a:defRPr lang="en-US" sz="1800" b="0" cap="all" smtClean="0">
                <a:latin typeface="Open Sans Light"/>
                <a:ea typeface="Open Sans Light"/>
                <a:cs typeface="Open Sans Light"/>
              </a:defRPr>
            </a:lvl1pPr>
            <a:lvl2pPr>
              <a:defRPr lang="en-US" smtClean="0">
                <a:latin typeface="Arial" pitchFamily="34" charset="0"/>
                <a:ea typeface="Geneva" pitchFamily="-112" charset="-128"/>
              </a:defRPr>
            </a:lvl2pPr>
            <a:lvl3pPr>
              <a:defRPr lang="en-US" smtClean="0">
                <a:latin typeface="Arial" pitchFamily="34" charset="0"/>
                <a:ea typeface="Geneva" pitchFamily="-112" charset="-128"/>
              </a:defRPr>
            </a:lvl3pPr>
            <a:lvl4pPr>
              <a:defRPr lang="en-US" smtClean="0">
                <a:latin typeface="Arial" pitchFamily="34" charset="0"/>
                <a:ea typeface="Geneva" pitchFamily="-112" charset="-128"/>
              </a:defRPr>
            </a:lvl4pPr>
            <a:lvl5pPr>
              <a:defRPr lang="pt-PT">
                <a:latin typeface="Arial" pitchFamily="34" charset="0"/>
                <a:ea typeface="Geneva" pitchFamily="-112" charset="-128"/>
              </a:defRPr>
            </a:lvl5pPr>
          </a:lstStyle>
          <a:p>
            <a:pPr lvl="0" defTabSz="457154">
              <a:spcBef>
                <a:spcPct val="0"/>
              </a:spcBef>
            </a:pPr>
            <a:r>
              <a:rPr lang="en-US" dirty="0" err="1"/>
              <a:t>Subtítulo</a:t>
            </a:r>
            <a:endParaRPr lang="en-US" dirty="0"/>
          </a:p>
        </p:txBody>
      </p:sp>
      <p:sp>
        <p:nvSpPr>
          <p:cNvPr id="37" name="Text Placeholder 34">
            <a:extLst>
              <a:ext uri="{FF2B5EF4-FFF2-40B4-BE49-F238E27FC236}">
                <a16:creationId xmlns:a16="http://schemas.microsoft.com/office/drawing/2014/main" id="{C4AF4BDE-D063-45F5-8E92-712C36CB696C}"/>
              </a:ext>
            </a:extLst>
          </p:cNvPr>
          <p:cNvSpPr>
            <a:spLocks noGrp="1"/>
          </p:cNvSpPr>
          <p:nvPr>
            <p:ph type="body" sz="quarter" idx="13" hasCustomPrompt="1"/>
          </p:nvPr>
        </p:nvSpPr>
        <p:spPr>
          <a:xfrm>
            <a:off x="334963" y="262948"/>
            <a:ext cx="5400000" cy="274562"/>
          </a:xfrm>
          <a:prstGeom prst="rect">
            <a:avLst/>
          </a:prstGeom>
          <a:ln w="12700">
            <a:miter lim="400000"/>
          </a:ln>
        </p:spPr>
        <p:txBody>
          <a:bodyPr lIns="36000" tIns="36000" rIns="36000" bIns="36000" anchor="ctr">
            <a:noAutofit/>
          </a:bodyPr>
          <a:lstStyle>
            <a:lvl1pPr marL="0" indent="0">
              <a:buNone/>
              <a:defRPr lang="en-US" sz="1451" b="0" dirty="0" smtClean="0">
                <a:latin typeface="Playfair Display"/>
                <a:ea typeface="Playfair Display"/>
                <a:cs typeface="Playfair Display"/>
              </a:defRPr>
            </a:lvl1pPr>
          </a:lstStyle>
          <a:p>
            <a:pPr lvl="0" defTabSz="457154">
              <a:spcBef>
                <a:spcPct val="0"/>
              </a:spcBef>
            </a:pPr>
            <a:r>
              <a:rPr lang="en-US" dirty="0"/>
              <a:t>Nome</a:t>
            </a:r>
          </a:p>
        </p:txBody>
      </p:sp>
      <p:sp>
        <p:nvSpPr>
          <p:cNvPr id="38" name="Text Placeholder 34">
            <a:extLst>
              <a:ext uri="{FF2B5EF4-FFF2-40B4-BE49-F238E27FC236}">
                <a16:creationId xmlns:a16="http://schemas.microsoft.com/office/drawing/2014/main" id="{A974A6AE-E99E-4260-B472-77FDDA779689}"/>
              </a:ext>
            </a:extLst>
          </p:cNvPr>
          <p:cNvSpPr>
            <a:spLocks noGrp="1"/>
          </p:cNvSpPr>
          <p:nvPr>
            <p:ph type="body" sz="quarter" idx="14" hasCustomPrompt="1"/>
          </p:nvPr>
        </p:nvSpPr>
        <p:spPr>
          <a:xfrm>
            <a:off x="6457037" y="262948"/>
            <a:ext cx="5400000" cy="274562"/>
          </a:xfrm>
          <a:prstGeom prst="rect">
            <a:avLst/>
          </a:prstGeom>
          <a:ln w="12700">
            <a:miter lim="400000"/>
          </a:ln>
        </p:spPr>
        <p:txBody>
          <a:bodyPr lIns="36000" tIns="36000" rIns="36000" bIns="36000" anchor="ctr">
            <a:noAutofit/>
          </a:bodyPr>
          <a:lstStyle>
            <a:lvl1pPr marL="0" indent="0" algn="r">
              <a:buNone/>
              <a:defRPr lang="en-US" sz="1000" b="0" dirty="0" smtClean="0">
                <a:latin typeface="Open Sans Light"/>
                <a:ea typeface="Open Sans Light"/>
                <a:cs typeface="Open Sans Light"/>
              </a:defRPr>
            </a:lvl1pPr>
          </a:lstStyle>
          <a:p>
            <a:pPr lvl="0" defTabSz="457154">
              <a:spcBef>
                <a:spcPct val="0"/>
              </a:spcBef>
            </a:pPr>
            <a:r>
              <a:rPr lang="en-US" dirty="0"/>
              <a:t>DATA | LOCAL</a:t>
            </a:r>
          </a:p>
        </p:txBody>
      </p:sp>
    </p:spTree>
    <p:extLst>
      <p:ext uri="{BB962C8B-B14F-4D97-AF65-F5344CB8AC3E}">
        <p14:creationId xmlns:p14="http://schemas.microsoft.com/office/powerpoint/2010/main" val="33487305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End">
    <p:spTree>
      <p:nvGrpSpPr>
        <p:cNvPr id="1" name=""/>
        <p:cNvGrpSpPr/>
        <p:nvPr/>
      </p:nvGrpSpPr>
      <p:grpSpPr>
        <a:xfrm>
          <a:off x="0" y="0"/>
          <a:ext cx="0" cy="0"/>
          <a:chOff x="0" y="0"/>
          <a:chExt cx="0" cy="0"/>
        </a:xfrm>
      </p:grpSpPr>
      <p:graphicFrame>
        <p:nvGraphicFramePr>
          <p:cNvPr id="13" name="Object 12" hidden="1"/>
          <p:cNvGraphicFramePr>
            <a:graphicFrameLocks noChangeAspect="1"/>
          </p:cNvGraphicFramePr>
          <p:nvPr>
            <p:custDataLst>
              <p:tags r:id="rId1"/>
            </p:custDataLst>
            <p:extLst>
              <p:ext uri="{D42A27DB-BD31-4B8C-83A1-F6EECF244321}">
                <p14:modId xmlns:p14="http://schemas.microsoft.com/office/powerpoint/2010/main" val="1961124659"/>
              </p:ext>
            </p:extLst>
          </p:nvPr>
        </p:nvGraphicFramePr>
        <p:xfrm>
          <a:off x="2120" y="1591"/>
          <a:ext cx="2116" cy="1587"/>
        </p:xfrm>
        <a:graphic>
          <a:graphicData uri="http://schemas.openxmlformats.org/presentationml/2006/ole">
            <mc:AlternateContent xmlns:mc="http://schemas.openxmlformats.org/markup-compatibility/2006">
              <mc:Choice xmlns:v="urn:schemas-microsoft-com:vml" Requires="v">
                <p:oleObj name="think-cell Slide" r:id="rId3" imgW="443" imgH="444" progId="TCLayout.ActiveDocument.1">
                  <p:embed/>
                </p:oleObj>
              </mc:Choice>
              <mc:Fallback>
                <p:oleObj name="think-cell Slide" r:id="rId3" imgW="443" imgH="444" progId="TCLayout.ActiveDocument.1">
                  <p:embed/>
                  <p:pic>
                    <p:nvPicPr>
                      <p:cNvPr id="13" name="Object 12" hidden="1"/>
                      <p:cNvPicPr/>
                      <p:nvPr/>
                    </p:nvPicPr>
                    <p:blipFill>
                      <a:blip r:embed="rId4"/>
                      <a:stretch>
                        <a:fillRect/>
                      </a:stretch>
                    </p:blipFill>
                    <p:spPr>
                      <a:xfrm>
                        <a:off x="2120" y="1591"/>
                        <a:ext cx="2116" cy="1587"/>
                      </a:xfrm>
                      <a:prstGeom prst="rect">
                        <a:avLst/>
                      </a:prstGeom>
                    </p:spPr>
                  </p:pic>
                </p:oleObj>
              </mc:Fallback>
            </mc:AlternateContent>
          </a:graphicData>
        </a:graphic>
      </p:graphicFrame>
      <p:sp>
        <p:nvSpPr>
          <p:cNvPr id="8" name="Rectangle">
            <a:extLst>
              <a:ext uri="{FF2B5EF4-FFF2-40B4-BE49-F238E27FC236}">
                <a16:creationId xmlns:a16="http://schemas.microsoft.com/office/drawing/2014/main" id="{DA2B5D46-25C4-41D0-B81B-D8BC22BE0013}"/>
              </a:ext>
            </a:extLst>
          </p:cNvPr>
          <p:cNvSpPr/>
          <p:nvPr/>
        </p:nvSpPr>
        <p:spPr>
          <a:xfrm>
            <a:off x="-26182" y="-43483"/>
            <a:ext cx="12244363" cy="6944965"/>
          </a:xfrm>
          <a:prstGeom prst="rect">
            <a:avLst/>
          </a:prstGeom>
          <a:solidFill>
            <a:srgbClr val="000000"/>
          </a:solidFill>
          <a:ln w="12700">
            <a:miter lim="400000"/>
          </a:ln>
        </p:spPr>
        <p:txBody>
          <a:bodyPr lIns="0" tIns="0" rIns="0" bIns="0" anchor="ctr"/>
          <a:lstStyle/>
          <a:p>
            <a:pPr>
              <a:defRPr sz="3200" b="0">
                <a:solidFill>
                  <a:srgbClr val="FFFFFF"/>
                </a:solidFill>
                <a:latin typeface="+mn-lt"/>
                <a:ea typeface="+mn-ea"/>
                <a:cs typeface="+mn-cs"/>
                <a:sym typeface="Helvetica Neue Medium"/>
              </a:defRPr>
            </a:pPr>
            <a:endParaRPr sz="1600"/>
          </a:p>
        </p:txBody>
      </p:sp>
      <p:pic>
        <p:nvPicPr>
          <p:cNvPr id="9" name="Image" descr="Image">
            <a:extLst>
              <a:ext uri="{FF2B5EF4-FFF2-40B4-BE49-F238E27FC236}">
                <a16:creationId xmlns:a16="http://schemas.microsoft.com/office/drawing/2014/main" id="{A3CCC234-F686-4C31-925A-5DC7C31846E0}"/>
              </a:ext>
            </a:extLst>
          </p:cNvPr>
          <p:cNvPicPr>
            <a:picLocks noChangeAspect="1"/>
          </p:cNvPicPr>
          <p:nvPr/>
        </p:nvPicPr>
        <p:blipFill>
          <a:blip r:embed="rId5"/>
          <a:stretch>
            <a:fillRect/>
          </a:stretch>
        </p:blipFill>
        <p:spPr>
          <a:xfrm>
            <a:off x="283940" y="6242503"/>
            <a:ext cx="11624120" cy="371798"/>
          </a:xfrm>
          <a:prstGeom prst="rect">
            <a:avLst/>
          </a:prstGeom>
          <a:ln w="12700">
            <a:miter lim="400000"/>
          </a:ln>
        </p:spPr>
      </p:pic>
    </p:spTree>
    <p:extLst>
      <p:ext uri="{BB962C8B-B14F-4D97-AF65-F5344CB8AC3E}">
        <p14:creationId xmlns:p14="http://schemas.microsoft.com/office/powerpoint/2010/main" val="3409476956"/>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3B6389-65A4-42AD-AA7A-CBDDF223ED32}"/>
              </a:ext>
            </a:extLst>
          </p:cNvPr>
          <p:cNvSpPr>
            <a:spLocks noGrp="1"/>
          </p:cNvSpPr>
          <p:nvPr>
            <p:ph type="title"/>
          </p:nvPr>
        </p:nvSpPr>
        <p:spPr>
          <a:xfrm>
            <a:off x="838200" y="343004"/>
            <a:ext cx="10515600" cy="1050720"/>
          </a:xfrm>
        </p:spPr>
        <p:txBody>
          <a:bodyPr/>
          <a:lstStyle/>
          <a:p>
            <a:r>
              <a:rPr lang="en-US"/>
              <a:t>Click to edit Master title style</a:t>
            </a:r>
            <a:endParaRPr lang="en-GB" dirty="0"/>
          </a:p>
        </p:txBody>
      </p:sp>
      <p:sp>
        <p:nvSpPr>
          <p:cNvPr id="3" name="Content Placeholder 2">
            <a:extLst>
              <a:ext uri="{FF2B5EF4-FFF2-40B4-BE49-F238E27FC236}">
                <a16:creationId xmlns:a16="http://schemas.microsoft.com/office/drawing/2014/main" id="{D112466C-C663-4914-9756-58FE89AA215E}"/>
              </a:ext>
            </a:extLst>
          </p:cNvPr>
          <p:cNvSpPr>
            <a:spLocks noGrp="1"/>
          </p:cNvSpPr>
          <p:nvPr>
            <p:ph idx="1"/>
          </p:nvPr>
        </p:nvSpPr>
        <p:spPr/>
        <p:txBody>
          <a:bodyPr/>
          <a:lstStyle>
            <a:lvl1pPr marL="228600" indent="-228600">
              <a:buFont typeface="Wingdings" panose="05000000000000000000" pitchFamily="2" charset="2"/>
              <a:buChar char="§"/>
              <a:defRPr/>
            </a:lvl1pPr>
            <a:lvl2pPr marL="685800" indent="-228600">
              <a:buClr>
                <a:schemeClr val="tx1"/>
              </a:buClr>
              <a:buFont typeface="Calibri" panose="020F0502020204030204" pitchFamily="34" charset="0"/>
              <a:buChar char="▫"/>
              <a:defRPr/>
            </a:lvl2pPr>
            <a:lvl4pPr marL="1600200" indent="-228600">
              <a:buFont typeface="Calibri" panose="020F0502020204030204" pitchFamily="34" charset="0"/>
              <a:buChar char="◦"/>
              <a:defRPr/>
            </a:lvl4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Date Placeholder 3">
            <a:extLst>
              <a:ext uri="{FF2B5EF4-FFF2-40B4-BE49-F238E27FC236}">
                <a16:creationId xmlns:a16="http://schemas.microsoft.com/office/drawing/2014/main" id="{62EB0C4B-4AD3-4E35-AA25-925760AC1043}"/>
              </a:ext>
            </a:extLst>
          </p:cNvPr>
          <p:cNvSpPr>
            <a:spLocks noGrp="1"/>
          </p:cNvSpPr>
          <p:nvPr>
            <p:ph type="dt" sz="half" idx="10"/>
          </p:nvPr>
        </p:nvSpPr>
        <p:spPr/>
        <p:txBody>
          <a:bodyPr/>
          <a:lstStyle/>
          <a:p>
            <a:r>
              <a:rPr lang="en-US"/>
              <a:t>Lecture 9 - Raising Equity Capital</a:t>
            </a:r>
            <a:endParaRPr lang="en-GB" dirty="0"/>
          </a:p>
        </p:txBody>
      </p:sp>
      <p:sp>
        <p:nvSpPr>
          <p:cNvPr id="6" name="Slide Number Placeholder 5">
            <a:extLst>
              <a:ext uri="{FF2B5EF4-FFF2-40B4-BE49-F238E27FC236}">
                <a16:creationId xmlns:a16="http://schemas.microsoft.com/office/drawing/2014/main" id="{BD179795-4FF5-480B-B3E7-2068354D257F}"/>
              </a:ext>
            </a:extLst>
          </p:cNvPr>
          <p:cNvSpPr>
            <a:spLocks noGrp="1"/>
          </p:cNvSpPr>
          <p:nvPr>
            <p:ph type="sldNum" sz="quarter" idx="12"/>
          </p:nvPr>
        </p:nvSpPr>
        <p:spPr/>
        <p:txBody>
          <a:bodyPr/>
          <a:lstStyle/>
          <a:p>
            <a:fld id="{C5030DA6-901F-4ED5-8D15-B9C2CBE3A70E}" type="slidenum">
              <a:rPr lang="en-GB" smtClean="0"/>
              <a:t>‹#›</a:t>
            </a:fld>
            <a:endParaRPr lang="en-GB" dirty="0"/>
          </a:p>
        </p:txBody>
      </p:sp>
      <p:sp>
        <p:nvSpPr>
          <p:cNvPr id="7" name="Rectangle 6">
            <a:extLst>
              <a:ext uri="{FF2B5EF4-FFF2-40B4-BE49-F238E27FC236}">
                <a16:creationId xmlns:a16="http://schemas.microsoft.com/office/drawing/2014/main" id="{8AE32642-1609-4B66-B7B3-AC7B7D13FCDA}"/>
              </a:ext>
            </a:extLst>
          </p:cNvPr>
          <p:cNvSpPr/>
          <p:nvPr userDrawn="1"/>
        </p:nvSpPr>
        <p:spPr>
          <a:xfrm>
            <a:off x="840661" y="1393723"/>
            <a:ext cx="10513139" cy="110611"/>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5747511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1_Main">
    <p:spTree>
      <p:nvGrpSpPr>
        <p:cNvPr id="1" name=""/>
        <p:cNvGrpSpPr/>
        <p:nvPr/>
      </p:nvGrpSpPr>
      <p:grpSpPr>
        <a:xfrm>
          <a:off x="0" y="0"/>
          <a:ext cx="0" cy="0"/>
          <a:chOff x="0" y="0"/>
          <a:chExt cx="0" cy="0"/>
        </a:xfrm>
      </p:grpSpPr>
      <p:graphicFrame>
        <p:nvGraphicFramePr>
          <p:cNvPr id="13" name="Object 12" hidden="1"/>
          <p:cNvGraphicFramePr>
            <a:graphicFrameLocks noChangeAspect="1"/>
          </p:cNvGraphicFramePr>
          <p:nvPr userDrawn="1">
            <p:custDataLst>
              <p:tags r:id="rId1"/>
            </p:custDataLst>
            <p:extLst>
              <p:ext uri="{D42A27DB-BD31-4B8C-83A1-F6EECF244321}">
                <p14:modId xmlns:p14="http://schemas.microsoft.com/office/powerpoint/2010/main" val="3791122392"/>
              </p:ext>
            </p:extLst>
          </p:nvPr>
        </p:nvGraphicFramePr>
        <p:xfrm>
          <a:off x="2120" y="1591"/>
          <a:ext cx="2116" cy="1587"/>
        </p:xfrm>
        <a:graphic>
          <a:graphicData uri="http://schemas.openxmlformats.org/presentationml/2006/ole">
            <mc:AlternateContent xmlns:mc="http://schemas.openxmlformats.org/markup-compatibility/2006">
              <mc:Choice xmlns:v="urn:schemas-microsoft-com:vml" Requires="v">
                <p:oleObj name="think-cell Slide" r:id="rId3" imgW="443" imgH="444" progId="TCLayout.ActiveDocument.1">
                  <p:embed/>
                </p:oleObj>
              </mc:Choice>
              <mc:Fallback>
                <p:oleObj name="think-cell Slide" r:id="rId3" imgW="443" imgH="444" progId="TCLayout.ActiveDocument.1">
                  <p:embed/>
                  <p:pic>
                    <p:nvPicPr>
                      <p:cNvPr id="13" name="Object 12" hidden="1"/>
                      <p:cNvPicPr/>
                      <p:nvPr/>
                    </p:nvPicPr>
                    <p:blipFill>
                      <a:blip r:embed="rId4"/>
                      <a:stretch>
                        <a:fillRect/>
                      </a:stretch>
                    </p:blipFill>
                    <p:spPr>
                      <a:xfrm>
                        <a:off x="2120" y="1591"/>
                        <a:ext cx="2116" cy="1587"/>
                      </a:xfrm>
                      <a:prstGeom prst="rect">
                        <a:avLst/>
                      </a:prstGeom>
                    </p:spPr>
                  </p:pic>
                </p:oleObj>
              </mc:Fallback>
            </mc:AlternateContent>
          </a:graphicData>
        </a:graphic>
      </p:graphicFrame>
      <p:sp>
        <p:nvSpPr>
          <p:cNvPr id="6" name="Text Placeholder 11"/>
          <p:cNvSpPr>
            <a:spLocks noGrp="1"/>
          </p:cNvSpPr>
          <p:nvPr>
            <p:ph type="body" sz="quarter" idx="12" hasCustomPrompt="1"/>
          </p:nvPr>
        </p:nvSpPr>
        <p:spPr>
          <a:xfrm>
            <a:off x="336000" y="273328"/>
            <a:ext cx="11520000" cy="324000"/>
          </a:xfrm>
          <a:prstGeom prst="rect">
            <a:avLst/>
          </a:prstGeom>
          <a:noFill/>
          <a:ln w="9525">
            <a:noFill/>
            <a:miter lim="800000"/>
            <a:headEnd/>
            <a:tailEnd/>
          </a:ln>
        </p:spPr>
        <p:txBody>
          <a:bodyPr lIns="0" tIns="0" rIns="0" bIns="0" anchor="ctr"/>
          <a:lstStyle>
            <a:lvl1pPr marL="0" indent="0">
              <a:buFont typeface="Arial" panose="020B0604020202020204" pitchFamily="34" charset="0"/>
              <a:buNone/>
              <a:defRPr lang="pt-PT" sz="1400" b="0" noProof="0" dirty="0">
                <a:solidFill>
                  <a:sysClr val="windowText" lastClr="000000"/>
                </a:solidFill>
                <a:latin typeface="Open Sans" panose="020B0606030504020204" pitchFamily="34" charset="0"/>
                <a:ea typeface="Open Sans" panose="020B0606030504020204" pitchFamily="34" charset="0"/>
                <a:cs typeface="Open Sans" panose="020B0606030504020204" pitchFamily="34" charset="0"/>
              </a:defRPr>
            </a:lvl1pPr>
          </a:lstStyle>
          <a:p>
            <a:pPr marL="0" lvl="0" indent="0" algn="l">
              <a:spcBef>
                <a:spcPct val="0"/>
              </a:spcBef>
              <a:spcAft>
                <a:spcPts val="1500"/>
              </a:spcAft>
            </a:pPr>
            <a:r>
              <a:rPr lang="en-US" noProof="0" dirty="0"/>
              <a:t>Click to edit sub-title</a:t>
            </a:r>
          </a:p>
        </p:txBody>
      </p:sp>
      <p:sp>
        <p:nvSpPr>
          <p:cNvPr id="3" name="Text Placeholder 2"/>
          <p:cNvSpPr>
            <a:spLocks noGrp="1"/>
          </p:cNvSpPr>
          <p:nvPr>
            <p:ph type="body" sz="quarter" idx="16"/>
          </p:nvPr>
        </p:nvSpPr>
        <p:spPr>
          <a:xfrm>
            <a:off x="336000" y="604500"/>
            <a:ext cx="11520000" cy="720000"/>
          </a:xfrm>
          <a:prstGeom prst="rect">
            <a:avLst/>
          </a:prstGeom>
        </p:spPr>
        <p:txBody>
          <a:bodyPr lIns="0" tIns="0" rIns="0" bIns="0" anchor="b"/>
          <a:lstStyle>
            <a:lvl1pPr marL="0" indent="0">
              <a:spcBef>
                <a:spcPts val="0"/>
              </a:spcBef>
              <a:buNone/>
              <a:defRPr sz="3200" b="0">
                <a:latin typeface="Playfair Display" panose="00000500000000000000" pitchFamily="50" charset="0"/>
                <a:cs typeface="Arial" panose="020B0604020202020204" pitchFamily="34" charset="0"/>
              </a:defRPr>
            </a:lvl1pPr>
            <a:lvl2pPr marL="457153" indent="0">
              <a:buNone/>
              <a:defRPr sz="2200">
                <a:latin typeface="Arial" panose="020B0604020202020204" pitchFamily="34" charset="0"/>
                <a:cs typeface="Arial" panose="020B0604020202020204" pitchFamily="34" charset="0"/>
              </a:defRPr>
            </a:lvl2pPr>
            <a:lvl3pPr>
              <a:defRPr sz="2200">
                <a:latin typeface="Arial" panose="020B0604020202020204" pitchFamily="34" charset="0"/>
                <a:cs typeface="Arial" panose="020B0604020202020204" pitchFamily="34" charset="0"/>
              </a:defRPr>
            </a:lvl3pPr>
            <a:lvl4pPr>
              <a:defRPr sz="2200">
                <a:latin typeface="Arial" panose="020B0604020202020204" pitchFamily="34" charset="0"/>
                <a:cs typeface="Arial" panose="020B0604020202020204" pitchFamily="34" charset="0"/>
              </a:defRPr>
            </a:lvl4pPr>
            <a:lvl5pPr>
              <a:defRPr sz="2200">
                <a:latin typeface="Arial" panose="020B0604020202020204" pitchFamily="34" charset="0"/>
                <a:cs typeface="Arial" panose="020B0604020202020204" pitchFamily="34" charset="0"/>
              </a:defRPr>
            </a:lvl5pPr>
          </a:lstStyle>
          <a:p>
            <a:pPr lvl="0"/>
            <a:r>
              <a:rPr lang="en-US" dirty="0"/>
              <a:t>Click to edit Master text styles</a:t>
            </a:r>
          </a:p>
        </p:txBody>
      </p:sp>
    </p:spTree>
    <p:extLst>
      <p:ext uri="{BB962C8B-B14F-4D97-AF65-F5344CB8AC3E}">
        <p14:creationId xmlns:p14="http://schemas.microsoft.com/office/powerpoint/2010/main" val="1179667269"/>
      </p:ext>
    </p:extLst>
  </p:cSld>
  <p:clrMapOvr>
    <a:masterClrMapping/>
  </p:clrMapOvr>
  <p:extLst>
    <p:ext uri="{DCECCB84-F9BA-43D5-87BE-67443E8EF086}">
      <p15:sldGuideLst xmlns:p15="http://schemas.microsoft.com/office/powerpoint/2012/main"/>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Mai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3B6389-65A4-42AD-AA7A-CBDDF223ED32}"/>
              </a:ext>
            </a:extLst>
          </p:cNvPr>
          <p:cNvSpPr>
            <a:spLocks noGrp="1"/>
          </p:cNvSpPr>
          <p:nvPr>
            <p:ph type="title" hasCustomPrompt="1"/>
          </p:nvPr>
        </p:nvSpPr>
        <p:spPr>
          <a:xfrm>
            <a:off x="336001" y="636792"/>
            <a:ext cx="11520000" cy="690564"/>
          </a:xfrm>
          <a:prstGeom prst="rect">
            <a:avLst/>
          </a:prstGeom>
        </p:spPr>
        <p:txBody>
          <a:bodyPr anchor="b"/>
          <a:lstStyle>
            <a:lvl1pPr algn="just">
              <a:defRPr lang="en-US" sz="3200" b="0" kern="1200" dirty="0">
                <a:solidFill>
                  <a:schemeClr val="tx1"/>
                </a:solidFill>
                <a:latin typeface="Playfair Display" panose="00000500000000000000" pitchFamily="50" charset="0"/>
                <a:ea typeface="Geneva" pitchFamily="-112" charset="-128"/>
                <a:cs typeface="Arial" panose="020B0604020202020204" pitchFamily="34" charset="0"/>
              </a:defRPr>
            </a:lvl1pPr>
          </a:lstStyle>
          <a:p>
            <a:pPr marL="0" lvl="0" indent="0" algn="just" defTabSz="457154" rtl="0" eaLnBrk="0" fontAlgn="base" hangingPunct="0">
              <a:spcBef>
                <a:spcPts val="0"/>
              </a:spcBef>
              <a:spcAft>
                <a:spcPct val="0"/>
              </a:spcAft>
              <a:buFont typeface="Arial" pitchFamily="34" charset="0"/>
              <a:buNone/>
            </a:pPr>
            <a:r>
              <a:rPr lang="en-US" dirty="0"/>
              <a:t>Click to edit Master text styles</a:t>
            </a:r>
          </a:p>
        </p:txBody>
      </p:sp>
      <p:sp>
        <p:nvSpPr>
          <p:cNvPr id="3" name="Content Placeholder 2">
            <a:extLst>
              <a:ext uri="{FF2B5EF4-FFF2-40B4-BE49-F238E27FC236}">
                <a16:creationId xmlns:a16="http://schemas.microsoft.com/office/drawing/2014/main" id="{D112466C-C663-4914-9756-58FE89AA215E}"/>
              </a:ext>
            </a:extLst>
          </p:cNvPr>
          <p:cNvSpPr>
            <a:spLocks noGrp="1"/>
          </p:cNvSpPr>
          <p:nvPr>
            <p:ph idx="1"/>
          </p:nvPr>
        </p:nvSpPr>
        <p:spPr>
          <a:xfrm>
            <a:off x="336000" y="1563329"/>
            <a:ext cx="11519999" cy="4613634"/>
          </a:xfrm>
          <a:prstGeom prst="rect">
            <a:avLst/>
          </a:prstGeom>
        </p:spPr>
        <p:txBody>
          <a:bodyPr/>
          <a:lstStyle>
            <a:lvl1pPr marL="228600" indent="-228600">
              <a:buFont typeface="Wingdings" panose="05000000000000000000" pitchFamily="2" charset="2"/>
              <a:buChar char="§"/>
              <a:defRPr sz="2000">
                <a:latin typeface="Open Sans Light" panose="020B0306030504020204" pitchFamily="34" charset="0"/>
                <a:ea typeface="Open Sans Light" panose="020B0306030504020204" pitchFamily="34" charset="0"/>
                <a:cs typeface="Open Sans Light" panose="020B0306030504020204" pitchFamily="34" charset="0"/>
              </a:defRPr>
            </a:lvl1pPr>
            <a:lvl2pPr marL="685800" indent="-228600">
              <a:buClr>
                <a:schemeClr val="tx1"/>
              </a:buClr>
              <a:buFont typeface="Calibri" panose="020F0502020204030204" pitchFamily="34" charset="0"/>
              <a:buChar char="▫"/>
              <a:defRPr sz="1800">
                <a:latin typeface="Open Sans Light" panose="020B0306030504020204" pitchFamily="34" charset="0"/>
                <a:ea typeface="Open Sans Light" panose="020B0306030504020204" pitchFamily="34" charset="0"/>
                <a:cs typeface="Open Sans Light" panose="020B0306030504020204" pitchFamily="34" charset="0"/>
              </a:defRPr>
            </a:lvl2pPr>
            <a:lvl3pPr>
              <a:defRPr sz="1600">
                <a:latin typeface="Open Sans Light" panose="020B0306030504020204" pitchFamily="34" charset="0"/>
                <a:ea typeface="Open Sans Light" panose="020B0306030504020204" pitchFamily="34" charset="0"/>
                <a:cs typeface="Open Sans Light" panose="020B0306030504020204" pitchFamily="34" charset="0"/>
              </a:defRPr>
            </a:lvl3pPr>
            <a:lvl4pPr marL="1600200" indent="-228600">
              <a:buFont typeface="Calibri" panose="020F0502020204030204" pitchFamily="34" charset="0"/>
              <a:buChar char="◦"/>
              <a:defRPr sz="1400">
                <a:latin typeface="Open Sans Light" panose="020B0306030504020204" pitchFamily="34" charset="0"/>
                <a:ea typeface="Open Sans Light" panose="020B0306030504020204" pitchFamily="34" charset="0"/>
                <a:cs typeface="Open Sans Light" panose="020B0306030504020204" pitchFamily="34" charset="0"/>
              </a:defRPr>
            </a:lvl4pPr>
            <a:lvl5pPr>
              <a:defRPr sz="1200">
                <a:latin typeface="Open Sans Light" panose="020B0306030504020204" pitchFamily="34" charset="0"/>
                <a:ea typeface="Open Sans Light" panose="020B0306030504020204" pitchFamily="34" charset="0"/>
                <a:cs typeface="Open Sans Light" panose="020B0306030504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8" name="Text Placeholder 11">
            <a:extLst>
              <a:ext uri="{FF2B5EF4-FFF2-40B4-BE49-F238E27FC236}">
                <a16:creationId xmlns:a16="http://schemas.microsoft.com/office/drawing/2014/main" id="{A9DA4660-A039-409B-AA51-DEBF1C404C4E}"/>
              </a:ext>
            </a:extLst>
          </p:cNvPr>
          <p:cNvSpPr>
            <a:spLocks noGrp="1"/>
          </p:cNvSpPr>
          <p:nvPr>
            <p:ph type="body" sz="quarter" idx="13" hasCustomPrompt="1"/>
          </p:nvPr>
        </p:nvSpPr>
        <p:spPr>
          <a:xfrm>
            <a:off x="336000" y="251206"/>
            <a:ext cx="11520000" cy="324000"/>
          </a:xfrm>
          <a:prstGeom prst="rect">
            <a:avLst/>
          </a:prstGeom>
          <a:noFill/>
          <a:ln w="9525">
            <a:noFill/>
            <a:miter lim="800000"/>
            <a:headEnd/>
            <a:tailEnd/>
          </a:ln>
        </p:spPr>
        <p:txBody>
          <a:bodyPr lIns="0" tIns="0" rIns="0" bIns="0" anchor="ctr"/>
          <a:lstStyle>
            <a:lvl1pPr marL="0" indent="0">
              <a:buFont typeface="Arial" panose="020B0604020202020204" pitchFamily="34" charset="0"/>
              <a:buNone/>
              <a:defRPr lang="pt-PT" sz="1400" b="0" noProof="0" dirty="0">
                <a:solidFill>
                  <a:sysClr val="windowText" lastClr="000000"/>
                </a:solidFill>
                <a:latin typeface="Open Sans" panose="020B0606030504020204" pitchFamily="34" charset="0"/>
                <a:ea typeface="Open Sans" panose="020B0606030504020204" pitchFamily="34" charset="0"/>
                <a:cs typeface="Open Sans" panose="020B0606030504020204" pitchFamily="34" charset="0"/>
              </a:defRPr>
            </a:lvl1pPr>
          </a:lstStyle>
          <a:p>
            <a:pPr marL="0" lvl="0" indent="0" algn="l">
              <a:spcBef>
                <a:spcPct val="0"/>
              </a:spcBef>
              <a:spcAft>
                <a:spcPts val="1500"/>
              </a:spcAft>
            </a:pPr>
            <a:r>
              <a:rPr lang="en-US" noProof="0" dirty="0"/>
              <a:t>Click to edit sub-title</a:t>
            </a:r>
          </a:p>
        </p:txBody>
      </p:sp>
    </p:spTree>
    <p:extLst>
      <p:ext uri="{BB962C8B-B14F-4D97-AF65-F5344CB8AC3E}">
        <p14:creationId xmlns:p14="http://schemas.microsoft.com/office/powerpoint/2010/main" val="20074326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Separator">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B7E8C51C-5CE1-4C30-BD2B-2ED4ECEE61E6}"/>
              </a:ext>
            </a:extLst>
          </p:cNvPr>
          <p:cNvSpPr>
            <a:spLocks noGrp="1"/>
          </p:cNvSpPr>
          <p:nvPr>
            <p:ph type="body" sz="quarter" idx="16" hasCustomPrompt="1"/>
          </p:nvPr>
        </p:nvSpPr>
        <p:spPr>
          <a:xfrm>
            <a:off x="336000" y="4195950"/>
            <a:ext cx="11519450" cy="612000"/>
          </a:xfrm>
          <a:prstGeom prst="rect">
            <a:avLst/>
          </a:prstGeom>
        </p:spPr>
        <p:txBody>
          <a:bodyPr lIns="0" tIns="0" rIns="0" bIns="0" anchor="b"/>
          <a:lstStyle>
            <a:lvl1pPr marL="0" indent="0">
              <a:spcBef>
                <a:spcPts val="0"/>
              </a:spcBef>
              <a:buNone/>
              <a:defRPr sz="2800" b="0">
                <a:latin typeface="Playfair Display" panose="00000500000000000000" pitchFamily="50" charset="0"/>
                <a:cs typeface="Arial" panose="020B0604020202020204" pitchFamily="34" charset="0"/>
              </a:defRPr>
            </a:lvl1pPr>
            <a:lvl2pPr marL="457153" indent="0">
              <a:buNone/>
              <a:defRPr sz="2200">
                <a:latin typeface="Arial" panose="020B0604020202020204" pitchFamily="34" charset="0"/>
                <a:cs typeface="Arial" panose="020B0604020202020204" pitchFamily="34" charset="0"/>
              </a:defRPr>
            </a:lvl2pPr>
            <a:lvl3pPr>
              <a:defRPr sz="2200">
                <a:latin typeface="Arial" panose="020B0604020202020204" pitchFamily="34" charset="0"/>
                <a:cs typeface="Arial" panose="020B0604020202020204" pitchFamily="34" charset="0"/>
              </a:defRPr>
            </a:lvl3pPr>
            <a:lvl4pPr>
              <a:defRPr sz="2200">
                <a:latin typeface="Arial" panose="020B0604020202020204" pitchFamily="34" charset="0"/>
                <a:cs typeface="Arial" panose="020B0604020202020204" pitchFamily="34" charset="0"/>
              </a:defRPr>
            </a:lvl4pPr>
            <a:lvl5pPr>
              <a:defRPr sz="2200">
                <a:latin typeface="Arial" panose="020B0604020202020204" pitchFamily="34" charset="0"/>
                <a:cs typeface="Arial" panose="020B0604020202020204" pitchFamily="34" charset="0"/>
              </a:defRPr>
            </a:lvl5pPr>
          </a:lstStyle>
          <a:p>
            <a:pPr lvl="0"/>
            <a:r>
              <a:rPr lang="en-US" dirty="0"/>
              <a:t>Click to edit chapter name</a:t>
            </a:r>
          </a:p>
        </p:txBody>
      </p:sp>
      <p:sp>
        <p:nvSpPr>
          <p:cNvPr id="4" name="Text Placeholder 11">
            <a:extLst>
              <a:ext uri="{FF2B5EF4-FFF2-40B4-BE49-F238E27FC236}">
                <a16:creationId xmlns:a16="http://schemas.microsoft.com/office/drawing/2014/main" id="{0F594DF0-F4B5-46C6-855F-5A3DEF370B51}"/>
              </a:ext>
            </a:extLst>
          </p:cNvPr>
          <p:cNvSpPr>
            <a:spLocks noGrp="1"/>
          </p:cNvSpPr>
          <p:nvPr>
            <p:ph type="body" sz="quarter" idx="12" hasCustomPrompt="1"/>
          </p:nvPr>
        </p:nvSpPr>
        <p:spPr>
          <a:xfrm>
            <a:off x="336000" y="3645178"/>
            <a:ext cx="11520000" cy="324000"/>
          </a:xfrm>
          <a:prstGeom prst="rect">
            <a:avLst/>
          </a:prstGeom>
          <a:noFill/>
          <a:ln w="9525">
            <a:noFill/>
            <a:miter lim="800000"/>
            <a:headEnd/>
            <a:tailEnd/>
          </a:ln>
        </p:spPr>
        <p:txBody>
          <a:bodyPr lIns="0" tIns="0" rIns="0" bIns="0" anchor="ctr"/>
          <a:lstStyle>
            <a:lvl1pPr marL="0" indent="0">
              <a:buFont typeface="Arial" panose="020B0604020202020204" pitchFamily="34" charset="0"/>
              <a:buNone/>
              <a:defRPr lang="pt-PT" sz="1800" b="0" noProof="0" dirty="0">
                <a:solidFill>
                  <a:sysClr val="windowText" lastClr="000000"/>
                </a:solidFill>
                <a:latin typeface="Playfair Display" panose="00000500000000000000" pitchFamily="50" charset="0"/>
                <a:ea typeface="Playfair Display" panose="00000500000000000000" pitchFamily="50" charset="0"/>
                <a:cs typeface="Arial" pitchFamily="34" charset="0"/>
              </a:defRPr>
            </a:lvl1pPr>
          </a:lstStyle>
          <a:p>
            <a:pPr marL="0" lvl="0" indent="0" algn="l">
              <a:spcBef>
                <a:spcPct val="0"/>
              </a:spcBef>
              <a:spcAft>
                <a:spcPts val="1500"/>
              </a:spcAft>
            </a:pPr>
            <a:r>
              <a:rPr lang="en-US" noProof="0" dirty="0"/>
              <a:t>Click to edit document title</a:t>
            </a:r>
          </a:p>
        </p:txBody>
      </p:sp>
      <p:sp>
        <p:nvSpPr>
          <p:cNvPr id="5" name="Line">
            <a:extLst>
              <a:ext uri="{FF2B5EF4-FFF2-40B4-BE49-F238E27FC236}">
                <a16:creationId xmlns:a16="http://schemas.microsoft.com/office/drawing/2014/main" id="{3F5866F4-05A4-4B38-B61D-1E029C5E31EA}"/>
              </a:ext>
            </a:extLst>
          </p:cNvPr>
          <p:cNvSpPr/>
          <p:nvPr/>
        </p:nvSpPr>
        <p:spPr>
          <a:xfrm>
            <a:off x="336550" y="4082563"/>
            <a:ext cx="632619" cy="0"/>
          </a:xfrm>
          <a:prstGeom prst="line">
            <a:avLst/>
          </a:prstGeom>
          <a:ln w="25400">
            <a:solidFill>
              <a:srgbClr val="000000"/>
            </a:solidFill>
            <a:miter lim="400000"/>
          </a:ln>
        </p:spPr>
        <p:txBody>
          <a:bodyPr lIns="0" tIns="0" rIns="0" bIns="0" anchor="ctr"/>
          <a:lstStyle/>
          <a:p>
            <a:pPr>
              <a:defRPr sz="3200" b="0">
                <a:solidFill>
                  <a:srgbClr val="FFFFFF"/>
                </a:solidFill>
                <a:latin typeface="+mn-lt"/>
                <a:ea typeface="+mn-ea"/>
                <a:cs typeface="+mn-cs"/>
                <a:sym typeface="Helvetica Neue Medium"/>
              </a:defRPr>
            </a:pPr>
            <a:endParaRPr/>
          </a:p>
        </p:txBody>
      </p:sp>
    </p:spTree>
    <p:extLst>
      <p:ext uri="{BB962C8B-B14F-4D97-AF65-F5344CB8AC3E}">
        <p14:creationId xmlns:p14="http://schemas.microsoft.com/office/powerpoint/2010/main" val="8491179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Quiz">
    <p:spTree>
      <p:nvGrpSpPr>
        <p:cNvPr id="1" name=""/>
        <p:cNvGrpSpPr/>
        <p:nvPr/>
      </p:nvGrpSpPr>
      <p:grpSpPr>
        <a:xfrm>
          <a:off x="0" y="0"/>
          <a:ext cx="0" cy="0"/>
          <a:chOff x="0" y="0"/>
          <a:chExt cx="0" cy="0"/>
        </a:xfrm>
      </p:grpSpPr>
      <p:graphicFrame>
        <p:nvGraphicFramePr>
          <p:cNvPr id="13" name="Object 12" hidden="1"/>
          <p:cNvGraphicFramePr>
            <a:graphicFrameLocks noChangeAspect="1"/>
          </p:cNvGraphicFramePr>
          <p:nvPr userDrawn="1">
            <p:custDataLst>
              <p:tags r:id="rId1"/>
            </p:custDataLst>
            <p:extLst>
              <p:ext uri="{D42A27DB-BD31-4B8C-83A1-F6EECF244321}">
                <p14:modId xmlns:p14="http://schemas.microsoft.com/office/powerpoint/2010/main" val="9760289"/>
              </p:ext>
            </p:extLst>
          </p:nvPr>
        </p:nvGraphicFramePr>
        <p:xfrm>
          <a:off x="2120" y="1591"/>
          <a:ext cx="2116" cy="1587"/>
        </p:xfrm>
        <a:graphic>
          <a:graphicData uri="http://schemas.openxmlformats.org/presentationml/2006/ole">
            <mc:AlternateContent xmlns:mc="http://schemas.openxmlformats.org/markup-compatibility/2006">
              <mc:Choice xmlns:v="urn:schemas-microsoft-com:vml" Requires="v">
                <p:oleObj name="think-cell Slide" r:id="rId3" imgW="443" imgH="444" progId="TCLayout.ActiveDocument.1">
                  <p:embed/>
                </p:oleObj>
              </mc:Choice>
              <mc:Fallback>
                <p:oleObj name="think-cell Slide" r:id="rId3" imgW="443" imgH="444" progId="TCLayout.ActiveDocument.1">
                  <p:embed/>
                  <p:pic>
                    <p:nvPicPr>
                      <p:cNvPr id="13" name="Object 12" hidden="1"/>
                      <p:cNvPicPr/>
                      <p:nvPr/>
                    </p:nvPicPr>
                    <p:blipFill>
                      <a:blip r:embed="rId4"/>
                      <a:stretch>
                        <a:fillRect/>
                      </a:stretch>
                    </p:blipFill>
                    <p:spPr>
                      <a:xfrm>
                        <a:off x="2120" y="1591"/>
                        <a:ext cx="2116" cy="1587"/>
                      </a:xfrm>
                      <a:prstGeom prst="rect">
                        <a:avLst/>
                      </a:prstGeom>
                    </p:spPr>
                  </p:pic>
                </p:oleObj>
              </mc:Fallback>
            </mc:AlternateContent>
          </a:graphicData>
        </a:graphic>
      </p:graphicFrame>
      <p:sp>
        <p:nvSpPr>
          <p:cNvPr id="6" name="Text Placeholder 11"/>
          <p:cNvSpPr>
            <a:spLocks noGrp="1"/>
          </p:cNvSpPr>
          <p:nvPr>
            <p:ph type="body" sz="quarter" idx="12" hasCustomPrompt="1"/>
          </p:nvPr>
        </p:nvSpPr>
        <p:spPr>
          <a:xfrm>
            <a:off x="336000" y="273328"/>
            <a:ext cx="11520000" cy="324000"/>
          </a:xfrm>
          <a:prstGeom prst="rect">
            <a:avLst/>
          </a:prstGeom>
          <a:noFill/>
          <a:ln w="9525">
            <a:noFill/>
            <a:miter lim="800000"/>
            <a:headEnd/>
            <a:tailEnd/>
          </a:ln>
        </p:spPr>
        <p:txBody>
          <a:bodyPr lIns="0" tIns="0" rIns="0" bIns="0" anchor="ctr"/>
          <a:lstStyle>
            <a:lvl1pPr marL="0" indent="0">
              <a:buFont typeface="Arial" panose="020B0604020202020204" pitchFamily="34" charset="0"/>
              <a:buNone/>
              <a:defRPr lang="pt-PT" sz="1400" b="0" noProof="0" dirty="0">
                <a:solidFill>
                  <a:sysClr val="windowText" lastClr="000000"/>
                </a:solidFill>
                <a:latin typeface="Open Sans" panose="020B0606030504020204" pitchFamily="34" charset="0"/>
                <a:ea typeface="Open Sans" panose="020B0606030504020204" pitchFamily="34" charset="0"/>
                <a:cs typeface="Open Sans" panose="020B0606030504020204" pitchFamily="34" charset="0"/>
              </a:defRPr>
            </a:lvl1pPr>
          </a:lstStyle>
          <a:p>
            <a:pPr marL="0" lvl="0" indent="0" algn="l">
              <a:spcBef>
                <a:spcPct val="0"/>
              </a:spcBef>
              <a:spcAft>
                <a:spcPts val="1500"/>
              </a:spcAft>
            </a:pPr>
            <a:r>
              <a:rPr lang="en-US" noProof="0"/>
              <a:t>Click to edit sub-title</a:t>
            </a:r>
          </a:p>
        </p:txBody>
      </p:sp>
      <p:pic>
        <p:nvPicPr>
          <p:cNvPr id="5" name="ISPRING_QUIZ_SHAPE3">
            <a:extLst>
              <a:ext uri="{FF2B5EF4-FFF2-40B4-BE49-F238E27FC236}">
                <a16:creationId xmlns:a16="http://schemas.microsoft.com/office/drawing/2014/main" id="{960E605E-404E-4319-9CB9-08963B17227B}"/>
              </a:ext>
            </a:extLst>
          </p:cNvPr>
          <p:cNvPicPr>
            <a:picLocks/>
          </p:cNvPicPr>
          <p:nvPr userDrawn="1"/>
        </p:nvPicPr>
        <p:blipFill>
          <a:blip r:embed="rId5">
            <a:duotone>
              <a:prstClr val="black"/>
              <a:schemeClr val="accent1">
                <a:tint val="45000"/>
                <a:satMod val="400000"/>
              </a:schemeClr>
            </a:duotone>
          </a:blip>
          <a:srcRect/>
          <a:stretch>
            <a:fillRect/>
          </a:stretch>
        </p:blipFill>
        <p:spPr>
          <a:xfrm>
            <a:off x="336000" y="947585"/>
            <a:ext cx="432000" cy="432000"/>
          </a:xfrm>
          <a:prstGeom prst="rect">
            <a:avLst/>
          </a:prstGeom>
          <a:effectLst>
            <a:innerShdw>
              <a:scrgbClr r="0" g="0" b="0">
                <a:alpha val="0"/>
              </a:scrgbClr>
            </a:innerShdw>
          </a:effectLst>
        </p:spPr>
      </p:pic>
      <p:sp>
        <p:nvSpPr>
          <p:cNvPr id="2" name="Rectangle 1">
            <a:extLst>
              <a:ext uri="{FF2B5EF4-FFF2-40B4-BE49-F238E27FC236}">
                <a16:creationId xmlns:a16="http://schemas.microsoft.com/office/drawing/2014/main" id="{E56A0C22-B9B3-4244-9FA2-07670AB35833}"/>
              </a:ext>
            </a:extLst>
          </p:cNvPr>
          <p:cNvSpPr/>
          <p:nvPr userDrawn="1"/>
        </p:nvSpPr>
        <p:spPr bwMode="auto">
          <a:xfrm>
            <a:off x="336549" y="604500"/>
            <a:ext cx="11520000" cy="720000"/>
          </a:xfrm>
          <a:prstGeom prst="rect">
            <a:avLst/>
          </a:prstGeom>
        </p:spPr>
        <p:txBody>
          <a:bodyPr lIns="540000" tIns="0" rIns="0" bIns="0" anchor="b"/>
          <a:lstStyle/>
          <a:p>
            <a:pPr marL="0" lvl="0" indent="0" algn="just" eaLnBrk="0" hangingPunct="0">
              <a:spcBef>
                <a:spcPts val="0"/>
              </a:spcBef>
              <a:buFont typeface="Arial" pitchFamily="34" charset="0"/>
              <a:buNone/>
            </a:pPr>
            <a:r>
              <a:rPr lang="en-US" sz="2400" b="0" dirty="0">
                <a:latin typeface="Playfair Display" panose="00000500000000000000" pitchFamily="50" charset="0"/>
                <a:cs typeface="Arial" panose="020B0604020202020204" pitchFamily="34" charset="0"/>
                <a:sym typeface="Arial" charset="0"/>
              </a:rPr>
              <a:t>Quiz</a:t>
            </a:r>
            <a:endParaRPr lang="pt-PT" sz="2400" b="0" dirty="0">
              <a:latin typeface="Playfair Display" panose="00000500000000000000" pitchFamily="50" charset="0"/>
              <a:cs typeface="Arial" panose="020B0604020202020204" pitchFamily="34" charset="0"/>
              <a:sym typeface="Arial" charset="0"/>
            </a:endParaRPr>
          </a:p>
        </p:txBody>
      </p:sp>
    </p:spTree>
    <p:extLst>
      <p:ext uri="{BB962C8B-B14F-4D97-AF65-F5344CB8AC3E}">
        <p14:creationId xmlns:p14="http://schemas.microsoft.com/office/powerpoint/2010/main" val="90837750"/>
      </p:ext>
    </p:extLst>
  </p:cSld>
  <p:clrMapOvr>
    <a:masterClrMapping/>
  </p:clrMapOvr>
  <p:extLst>
    <p:ext uri="{DCECCB84-F9BA-43D5-87BE-67443E8EF086}">
      <p15:sldGuideLst xmlns:p15="http://schemas.microsoft.com/office/powerpoint/2012/main"/>
    </p:ext>
  </p:extLst>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4.xml"/><Relationship Id="rId13" Type="http://schemas.openxmlformats.org/officeDocument/2006/relationships/image" Target="../media/image8.png"/><Relationship Id="rId3" Type="http://schemas.openxmlformats.org/officeDocument/2006/relationships/slideLayout" Target="../slideLayouts/slideLayout9.xml"/><Relationship Id="rId7" Type="http://schemas.openxmlformats.org/officeDocument/2006/relationships/slideLayout" Target="../slideLayouts/slideLayout13.xml"/><Relationship Id="rId12" Type="http://schemas.openxmlformats.org/officeDocument/2006/relationships/image" Target="../media/image3.emf"/><Relationship Id="rId2" Type="http://schemas.openxmlformats.org/officeDocument/2006/relationships/slideLayout" Target="../slideLayouts/slideLayout8.xml"/><Relationship Id="rId1" Type="http://schemas.openxmlformats.org/officeDocument/2006/relationships/slideLayout" Target="../slideLayouts/slideLayout7.xml"/><Relationship Id="rId6" Type="http://schemas.openxmlformats.org/officeDocument/2006/relationships/slideLayout" Target="../slideLayouts/slideLayout12.xml"/><Relationship Id="rId11" Type="http://schemas.openxmlformats.org/officeDocument/2006/relationships/oleObject" Target="../embeddings/oleObject3.bin"/><Relationship Id="rId5" Type="http://schemas.openxmlformats.org/officeDocument/2006/relationships/slideLayout" Target="../slideLayouts/slideLayout11.xml"/><Relationship Id="rId10" Type="http://schemas.openxmlformats.org/officeDocument/2006/relationships/tags" Target="../tags/tag6.xml"/><Relationship Id="rId4" Type="http://schemas.openxmlformats.org/officeDocument/2006/relationships/slideLayout" Target="../slideLayouts/slideLayout10.xml"/><Relationship Id="rId9"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Image" descr="Image">
            <a:extLst>
              <a:ext uri="{FF2B5EF4-FFF2-40B4-BE49-F238E27FC236}">
                <a16:creationId xmlns:a16="http://schemas.microsoft.com/office/drawing/2014/main" id="{49862464-1843-4B6F-AAF2-DAC45429C089}"/>
              </a:ext>
            </a:extLst>
          </p:cNvPr>
          <p:cNvPicPr>
            <a:picLocks noChangeAspect="1"/>
          </p:cNvPicPr>
          <p:nvPr/>
        </p:nvPicPr>
        <p:blipFill>
          <a:blip r:embed="rId8"/>
          <a:stretch>
            <a:fillRect/>
          </a:stretch>
        </p:blipFill>
        <p:spPr>
          <a:xfrm>
            <a:off x="336000" y="6105724"/>
            <a:ext cx="11520000" cy="360000"/>
          </a:xfrm>
          <a:prstGeom prst="rect">
            <a:avLst/>
          </a:prstGeom>
          <a:ln w="12700">
            <a:miter lim="400000"/>
          </a:ln>
        </p:spPr>
      </p:pic>
    </p:spTree>
  </p:cSld>
  <p:clrMap bg1="lt1" tx1="dk1" bg2="lt2" tx2="dk2" accent1="accent1" accent2="accent2" accent3="accent3" accent4="accent4" accent5="accent5" accent6="accent6" hlink="hlink" folHlink="folHlink"/>
  <p:sldLayoutIdLst>
    <p:sldLayoutId id="2147483667" r:id="rId1"/>
    <p:sldLayoutId id="2147483668" r:id="rId2"/>
    <p:sldLayoutId id="2147483659" r:id="rId3"/>
    <p:sldLayoutId id="2147483663" r:id="rId4"/>
    <p:sldLayoutId id="2147483674" r:id="rId5"/>
    <p:sldLayoutId id="2147483676" r:id="rId6"/>
  </p:sldLayoutIdLst>
  <p:hf hdr="0" dt="0"/>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154" algn="ctr" rtl="0" eaLnBrk="1" fontAlgn="base" hangingPunct="1">
        <a:spcBef>
          <a:spcPct val="0"/>
        </a:spcBef>
        <a:spcAft>
          <a:spcPct val="0"/>
        </a:spcAft>
        <a:defRPr sz="4400">
          <a:solidFill>
            <a:schemeClr val="tx1"/>
          </a:solidFill>
          <a:latin typeface="Calibri" pitchFamily="34" charset="0"/>
        </a:defRPr>
      </a:lvl6pPr>
      <a:lvl7pPr marL="914307" algn="ctr" rtl="0" eaLnBrk="1" fontAlgn="base" hangingPunct="1">
        <a:spcBef>
          <a:spcPct val="0"/>
        </a:spcBef>
        <a:spcAft>
          <a:spcPct val="0"/>
        </a:spcAft>
        <a:defRPr sz="4400">
          <a:solidFill>
            <a:schemeClr val="tx1"/>
          </a:solidFill>
          <a:latin typeface="Calibri" pitchFamily="34" charset="0"/>
        </a:defRPr>
      </a:lvl7pPr>
      <a:lvl8pPr marL="1371461" algn="ctr" rtl="0" eaLnBrk="1" fontAlgn="base" hangingPunct="1">
        <a:spcBef>
          <a:spcPct val="0"/>
        </a:spcBef>
        <a:spcAft>
          <a:spcPct val="0"/>
        </a:spcAft>
        <a:defRPr sz="4400">
          <a:solidFill>
            <a:schemeClr val="tx1"/>
          </a:solidFill>
          <a:latin typeface="Calibri" pitchFamily="34" charset="0"/>
        </a:defRPr>
      </a:lvl8pPr>
      <a:lvl9pPr marL="1828614" algn="ctr" rtl="0" eaLnBrk="1" fontAlgn="base" hangingPunct="1">
        <a:spcBef>
          <a:spcPct val="0"/>
        </a:spcBef>
        <a:spcAft>
          <a:spcPct val="0"/>
        </a:spcAft>
        <a:defRPr sz="4400">
          <a:solidFill>
            <a:schemeClr val="tx1"/>
          </a:solidFill>
          <a:latin typeface="Calibri" pitchFamily="34" charset="0"/>
        </a:defRPr>
      </a:lvl9pPr>
    </p:titleStyle>
    <p:bodyStyle>
      <a:lvl1pPr marL="342865" indent="-342865" algn="l" rtl="0" eaLnBrk="1" fontAlgn="base" hangingPunct="1">
        <a:spcBef>
          <a:spcPct val="20000"/>
        </a:spcBef>
        <a:spcAft>
          <a:spcPct val="0"/>
        </a:spcAft>
        <a:buFont typeface="Arial" pitchFamily="34" charset="0"/>
        <a:buChar char="•"/>
        <a:defRPr sz="3200" kern="1200">
          <a:solidFill>
            <a:schemeClr val="tx1"/>
          </a:solidFill>
          <a:latin typeface="+mn-lt"/>
          <a:ea typeface="+mn-ea"/>
          <a:cs typeface="+mn-cs"/>
        </a:defRPr>
      </a:lvl1pPr>
      <a:lvl2pPr marL="742874" indent="-285721" algn="l" rtl="0" eaLnBrk="1" fontAlgn="base" hangingPunct="1">
        <a:spcBef>
          <a:spcPct val="20000"/>
        </a:spcBef>
        <a:spcAft>
          <a:spcPct val="0"/>
        </a:spcAft>
        <a:buFont typeface="Arial" pitchFamily="34" charset="0"/>
        <a:buChar char="–"/>
        <a:defRPr sz="2800" kern="1200">
          <a:solidFill>
            <a:schemeClr val="tx1"/>
          </a:solidFill>
          <a:latin typeface="+mn-lt"/>
          <a:ea typeface="+mn-ea"/>
          <a:cs typeface="+mn-cs"/>
        </a:defRPr>
      </a:lvl2pPr>
      <a:lvl3pPr marL="1142884" indent="-228577" algn="l" rtl="0" eaLnBrk="1" fontAlgn="base" hangingPunct="1">
        <a:spcBef>
          <a:spcPct val="20000"/>
        </a:spcBef>
        <a:spcAft>
          <a:spcPct val="0"/>
        </a:spcAft>
        <a:buFont typeface="Arial" pitchFamily="34" charset="0"/>
        <a:buChar char="•"/>
        <a:defRPr sz="2400" kern="1200">
          <a:solidFill>
            <a:schemeClr val="tx1"/>
          </a:solidFill>
          <a:latin typeface="+mn-lt"/>
          <a:ea typeface="+mn-ea"/>
          <a:cs typeface="+mn-cs"/>
        </a:defRPr>
      </a:lvl3pPr>
      <a:lvl4pPr marL="1600037" indent="-228577" algn="l" rtl="0" eaLnBrk="1" fontAlgn="base" hangingPunct="1">
        <a:spcBef>
          <a:spcPct val="20000"/>
        </a:spcBef>
        <a:spcAft>
          <a:spcPct val="0"/>
        </a:spcAft>
        <a:buFont typeface="Arial" pitchFamily="34" charset="0"/>
        <a:buChar char="–"/>
        <a:defRPr sz="2000" kern="1200">
          <a:solidFill>
            <a:schemeClr val="tx1"/>
          </a:solidFill>
          <a:latin typeface="+mn-lt"/>
          <a:ea typeface="+mn-ea"/>
          <a:cs typeface="+mn-cs"/>
        </a:defRPr>
      </a:lvl4pPr>
      <a:lvl5pPr marL="2057191" indent="-228577" algn="l" rtl="0" eaLnBrk="1" fontAlgn="base" hangingPunct="1">
        <a:spcBef>
          <a:spcPct val="20000"/>
        </a:spcBef>
        <a:spcAft>
          <a:spcPct val="0"/>
        </a:spcAft>
        <a:buFont typeface="Arial" pitchFamily="34" charset="0"/>
        <a:buChar char="»"/>
        <a:defRPr sz="2000" kern="1200">
          <a:solidFill>
            <a:schemeClr val="tx1"/>
          </a:solidFill>
          <a:latin typeface="+mn-lt"/>
          <a:ea typeface="+mn-ea"/>
          <a:cs typeface="+mn-cs"/>
        </a:defRPr>
      </a:lvl5pPr>
      <a:lvl6pPr marL="2514344" indent="-228577" algn="l" defTabSz="914307"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497" indent="-228577" algn="l" defTabSz="914307"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650" indent="-228577" algn="l" defTabSz="914307"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5804" indent="-228577" algn="l" defTabSz="914307"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t-PT"/>
      </a:defPPr>
      <a:lvl1pPr marL="0" algn="l" defTabSz="914307" rtl="0" eaLnBrk="1" latinLnBrk="0" hangingPunct="1">
        <a:defRPr sz="1800" kern="1200">
          <a:solidFill>
            <a:schemeClr val="tx1"/>
          </a:solidFill>
          <a:latin typeface="+mn-lt"/>
          <a:ea typeface="+mn-ea"/>
          <a:cs typeface="+mn-cs"/>
        </a:defRPr>
      </a:lvl1pPr>
      <a:lvl2pPr marL="457154" algn="l" defTabSz="914307" rtl="0" eaLnBrk="1" latinLnBrk="0" hangingPunct="1">
        <a:defRPr sz="1800" kern="1200">
          <a:solidFill>
            <a:schemeClr val="tx1"/>
          </a:solidFill>
          <a:latin typeface="+mn-lt"/>
          <a:ea typeface="+mn-ea"/>
          <a:cs typeface="+mn-cs"/>
        </a:defRPr>
      </a:lvl2pPr>
      <a:lvl3pPr marL="914307" algn="l" defTabSz="914307" rtl="0" eaLnBrk="1" latinLnBrk="0" hangingPunct="1">
        <a:defRPr sz="1800" kern="1200">
          <a:solidFill>
            <a:schemeClr val="tx1"/>
          </a:solidFill>
          <a:latin typeface="+mn-lt"/>
          <a:ea typeface="+mn-ea"/>
          <a:cs typeface="+mn-cs"/>
        </a:defRPr>
      </a:lvl3pPr>
      <a:lvl4pPr marL="1371461" algn="l" defTabSz="914307" rtl="0" eaLnBrk="1" latinLnBrk="0" hangingPunct="1">
        <a:defRPr sz="1800" kern="1200">
          <a:solidFill>
            <a:schemeClr val="tx1"/>
          </a:solidFill>
          <a:latin typeface="+mn-lt"/>
          <a:ea typeface="+mn-ea"/>
          <a:cs typeface="+mn-cs"/>
        </a:defRPr>
      </a:lvl4pPr>
      <a:lvl5pPr marL="1828614" algn="l" defTabSz="914307" rtl="0" eaLnBrk="1" latinLnBrk="0" hangingPunct="1">
        <a:defRPr sz="1800" kern="1200">
          <a:solidFill>
            <a:schemeClr val="tx1"/>
          </a:solidFill>
          <a:latin typeface="+mn-lt"/>
          <a:ea typeface="+mn-ea"/>
          <a:cs typeface="+mn-cs"/>
        </a:defRPr>
      </a:lvl5pPr>
      <a:lvl6pPr marL="2285768" algn="l" defTabSz="914307" rtl="0" eaLnBrk="1" latinLnBrk="0" hangingPunct="1">
        <a:defRPr sz="1800" kern="1200">
          <a:solidFill>
            <a:schemeClr val="tx1"/>
          </a:solidFill>
          <a:latin typeface="+mn-lt"/>
          <a:ea typeface="+mn-ea"/>
          <a:cs typeface="+mn-cs"/>
        </a:defRPr>
      </a:lvl6pPr>
      <a:lvl7pPr marL="2742921" algn="l" defTabSz="914307" rtl="0" eaLnBrk="1" latinLnBrk="0" hangingPunct="1">
        <a:defRPr sz="1800" kern="1200">
          <a:solidFill>
            <a:schemeClr val="tx1"/>
          </a:solidFill>
          <a:latin typeface="+mn-lt"/>
          <a:ea typeface="+mn-ea"/>
          <a:cs typeface="+mn-cs"/>
        </a:defRPr>
      </a:lvl7pPr>
      <a:lvl8pPr marL="3200074" algn="l" defTabSz="914307" rtl="0" eaLnBrk="1" latinLnBrk="0" hangingPunct="1">
        <a:defRPr sz="1800" kern="1200">
          <a:solidFill>
            <a:schemeClr val="tx1"/>
          </a:solidFill>
          <a:latin typeface="+mn-lt"/>
          <a:ea typeface="+mn-ea"/>
          <a:cs typeface="+mn-cs"/>
        </a:defRPr>
      </a:lvl8pPr>
      <a:lvl9pPr marL="3657227" algn="l" defTabSz="914307"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guide id="3" pos="7469">
          <p15:clr>
            <a:srgbClr val="F26B43"/>
          </p15:clr>
        </p15:guide>
        <p15:guide id="4" pos="21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10"/>
            </p:custDataLst>
            <p:extLst>
              <p:ext uri="{D42A27DB-BD31-4B8C-83A1-F6EECF244321}">
                <p14:modId xmlns:p14="http://schemas.microsoft.com/office/powerpoint/2010/main" val="1615431333"/>
              </p:ext>
            </p:extLst>
          </p:nvPr>
        </p:nvGraphicFramePr>
        <p:xfrm>
          <a:off x="1956" y="1590"/>
          <a:ext cx="1953" cy="1587"/>
        </p:xfrm>
        <a:graphic>
          <a:graphicData uri="http://schemas.openxmlformats.org/presentationml/2006/ole">
            <mc:AlternateContent xmlns:mc="http://schemas.openxmlformats.org/markup-compatibility/2006">
              <mc:Choice xmlns:v="urn:schemas-microsoft-com:vml" Requires="v">
                <p:oleObj name="think-cell Slide" r:id="rId11" imgW="443" imgH="444" progId="TCLayout.ActiveDocument.1">
                  <p:embed/>
                </p:oleObj>
              </mc:Choice>
              <mc:Fallback>
                <p:oleObj name="think-cell Slide" r:id="rId11" imgW="443" imgH="444" progId="TCLayout.ActiveDocument.1">
                  <p:embed/>
                  <p:pic>
                    <p:nvPicPr>
                      <p:cNvPr id="2" name="Object 1" hidden="1"/>
                      <p:cNvPicPr/>
                      <p:nvPr/>
                    </p:nvPicPr>
                    <p:blipFill>
                      <a:blip r:embed="rId12"/>
                      <a:stretch>
                        <a:fillRect/>
                      </a:stretch>
                    </p:blipFill>
                    <p:spPr>
                      <a:xfrm>
                        <a:off x="1956" y="1590"/>
                        <a:ext cx="1953" cy="1587"/>
                      </a:xfrm>
                      <a:prstGeom prst="rect">
                        <a:avLst/>
                      </a:prstGeom>
                    </p:spPr>
                  </p:pic>
                </p:oleObj>
              </mc:Fallback>
            </mc:AlternateContent>
          </a:graphicData>
        </a:graphic>
      </p:graphicFrame>
      <p:sp>
        <p:nvSpPr>
          <p:cNvPr id="4" name="Rectangle 3"/>
          <p:cNvSpPr/>
          <p:nvPr/>
        </p:nvSpPr>
        <p:spPr bwMode="auto">
          <a:xfrm>
            <a:off x="11375938" y="6565800"/>
            <a:ext cx="480000" cy="216000"/>
          </a:xfrm>
          <a:prstGeom prst="rect">
            <a:avLst/>
          </a:prstGeom>
          <a:noFill/>
          <a:ln>
            <a:noFill/>
          </a:ln>
        </p:spPr>
        <p:txBody>
          <a:bodyPr lIns="0" tIns="0" rIns="0" bIns="0" anchor="ctr" anchorCtr="0"/>
          <a:lstStyle/>
          <a:p>
            <a:pPr marL="342865" lvl="0" indent="-342865" algn="r" eaLnBrk="0" hangingPunct="0">
              <a:spcBef>
                <a:spcPct val="20000"/>
              </a:spcBef>
              <a:buFont typeface="Arial" pitchFamily="34" charset="0"/>
              <a:buNone/>
            </a:pPr>
            <a:fld id="{77DE0158-972D-403A-B6DD-1A7CD6BBD9B1}" type="slidenum">
              <a:rPr lang="pt-PT" sz="1000" b="0" cap="none" baseline="0" noProof="0" smtClean="0">
                <a:solidFill>
                  <a:schemeClr val="tx1"/>
                </a:solidFill>
                <a:latin typeface="Open Sans Light"/>
                <a:cs typeface="Arial" pitchFamily="34" charset="0"/>
              </a:rPr>
              <a:pPr marL="342865" lvl="0" indent="-342865" algn="r" eaLnBrk="0" hangingPunct="0">
                <a:spcBef>
                  <a:spcPct val="20000"/>
                </a:spcBef>
                <a:buFont typeface="Arial" pitchFamily="34" charset="0"/>
                <a:buNone/>
              </a:pPr>
              <a:t>‹#›</a:t>
            </a:fld>
            <a:endParaRPr lang="pt-PT" sz="1000" b="0" cap="none" baseline="0" noProof="0" dirty="0">
              <a:solidFill>
                <a:schemeClr val="tx1"/>
              </a:solidFill>
              <a:latin typeface="Open Sans Light"/>
              <a:cs typeface="Arial" pitchFamily="34" charset="0"/>
            </a:endParaRPr>
          </a:p>
        </p:txBody>
      </p:sp>
      <p:sp>
        <p:nvSpPr>
          <p:cNvPr id="3" name="Rectangle 2">
            <a:extLst>
              <a:ext uri="{FF2B5EF4-FFF2-40B4-BE49-F238E27FC236}">
                <a16:creationId xmlns:a16="http://schemas.microsoft.com/office/drawing/2014/main" id="{A976C39B-BEA3-4755-B55A-633348E47235}"/>
              </a:ext>
            </a:extLst>
          </p:cNvPr>
          <p:cNvSpPr/>
          <p:nvPr/>
        </p:nvSpPr>
        <p:spPr bwMode="auto">
          <a:xfrm>
            <a:off x="3908" y="6429425"/>
            <a:ext cx="12188091" cy="108000"/>
          </a:xfrm>
          <a:prstGeom prst="rect">
            <a:avLst/>
          </a:prstGeom>
          <a:solidFill>
            <a:schemeClr val="tx1"/>
          </a:solidFill>
          <a:ln w="127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pt-PT" sz="1600" b="0" i="0" u="none" strike="noStrike" cap="none" normalizeH="0" baseline="0" dirty="0">
              <a:ln>
                <a:noFill/>
              </a:ln>
              <a:solidFill>
                <a:srgbClr val="000000"/>
              </a:solidFill>
              <a:effectLst/>
              <a:latin typeface="Arial" charset="0"/>
              <a:ea typeface="ヒラギノ角ゴ ProN W3" charset="0"/>
              <a:cs typeface="ヒラギノ角ゴ ProN W3" charset="0"/>
              <a:sym typeface="Arial" charset="0"/>
            </a:endParaRPr>
          </a:p>
        </p:txBody>
      </p:sp>
      <p:pic>
        <p:nvPicPr>
          <p:cNvPr id="6" name="Image" descr="Image">
            <a:extLst>
              <a:ext uri="{FF2B5EF4-FFF2-40B4-BE49-F238E27FC236}">
                <a16:creationId xmlns:a16="http://schemas.microsoft.com/office/drawing/2014/main" id="{A3A91A08-17A2-49CA-8D7B-0F5F75227E4A}"/>
              </a:ext>
            </a:extLst>
          </p:cNvPr>
          <p:cNvPicPr>
            <a:picLocks noChangeAspect="1"/>
          </p:cNvPicPr>
          <p:nvPr userDrawn="1"/>
        </p:nvPicPr>
        <p:blipFill>
          <a:blip r:embed="rId13"/>
          <a:stretch>
            <a:fillRect/>
          </a:stretch>
        </p:blipFill>
        <p:spPr>
          <a:xfrm>
            <a:off x="10561243" y="289605"/>
            <a:ext cx="1294207" cy="216000"/>
          </a:xfrm>
          <a:prstGeom prst="rect">
            <a:avLst/>
          </a:prstGeom>
          <a:ln w="12700">
            <a:miter lim="400000"/>
          </a:ln>
        </p:spPr>
      </p:pic>
    </p:spTree>
  </p:cSld>
  <p:clrMap bg1="lt1" tx1="dk1" bg2="lt2" tx2="dk2" accent1="accent1" accent2="accent2" accent3="accent3" accent4="accent4" accent5="accent5" accent6="accent6" hlink="hlink" folHlink="folHlink"/>
  <p:sldLayoutIdLst>
    <p:sldLayoutId id="2147483669" r:id="rId1"/>
    <p:sldLayoutId id="2147483664" r:id="rId2"/>
    <p:sldLayoutId id="2147483670" r:id="rId3"/>
    <p:sldLayoutId id="2147483673" r:id="rId4"/>
    <p:sldLayoutId id="2147483672" r:id="rId5"/>
    <p:sldLayoutId id="2147483666" r:id="rId6"/>
    <p:sldLayoutId id="2147483662" r:id="rId7"/>
    <p:sldLayoutId id="2147483675" r:id="rId8"/>
  </p:sldLayoutIdLst>
  <p:hf hdr="0" dt="0"/>
  <p:txStyles>
    <p:titleStyle>
      <a:lvl1pPr algn="ctr" defTabSz="457154" rtl="0" eaLnBrk="0" fontAlgn="base" hangingPunct="0">
        <a:spcBef>
          <a:spcPct val="0"/>
        </a:spcBef>
        <a:spcAft>
          <a:spcPct val="0"/>
        </a:spcAft>
        <a:defRPr sz="4400" kern="1200">
          <a:solidFill>
            <a:schemeClr val="tx1"/>
          </a:solidFill>
          <a:latin typeface="+mj-lt"/>
          <a:ea typeface="Geneva" pitchFamily="-112" charset="-128"/>
          <a:cs typeface="Geneva" pitchFamily="-112" charset="-128"/>
        </a:defRPr>
      </a:lvl1pPr>
      <a:lvl2pPr algn="ctr" defTabSz="457154" rtl="0" eaLnBrk="0" fontAlgn="base" hangingPunct="0">
        <a:spcBef>
          <a:spcPct val="0"/>
        </a:spcBef>
        <a:spcAft>
          <a:spcPct val="0"/>
        </a:spcAft>
        <a:defRPr sz="4400">
          <a:solidFill>
            <a:schemeClr val="tx1"/>
          </a:solidFill>
          <a:latin typeface="Calibri" pitchFamily="-112" charset="0"/>
          <a:ea typeface="Geneva" pitchFamily="-112" charset="-128"/>
          <a:cs typeface="Geneva" pitchFamily="-112" charset="-128"/>
        </a:defRPr>
      </a:lvl2pPr>
      <a:lvl3pPr algn="ctr" defTabSz="457154" rtl="0" eaLnBrk="0" fontAlgn="base" hangingPunct="0">
        <a:spcBef>
          <a:spcPct val="0"/>
        </a:spcBef>
        <a:spcAft>
          <a:spcPct val="0"/>
        </a:spcAft>
        <a:defRPr sz="4400">
          <a:solidFill>
            <a:schemeClr val="tx1"/>
          </a:solidFill>
          <a:latin typeface="Calibri" pitchFamily="-112" charset="0"/>
          <a:ea typeface="Geneva" pitchFamily="-112" charset="-128"/>
          <a:cs typeface="Geneva" pitchFamily="-112" charset="-128"/>
        </a:defRPr>
      </a:lvl3pPr>
      <a:lvl4pPr algn="ctr" defTabSz="457154" rtl="0" eaLnBrk="0" fontAlgn="base" hangingPunct="0">
        <a:spcBef>
          <a:spcPct val="0"/>
        </a:spcBef>
        <a:spcAft>
          <a:spcPct val="0"/>
        </a:spcAft>
        <a:defRPr sz="4400">
          <a:solidFill>
            <a:schemeClr val="tx1"/>
          </a:solidFill>
          <a:latin typeface="Calibri" pitchFamily="-112" charset="0"/>
          <a:ea typeface="Geneva" pitchFamily="-112" charset="-128"/>
          <a:cs typeface="Geneva" pitchFamily="-112" charset="-128"/>
        </a:defRPr>
      </a:lvl4pPr>
      <a:lvl5pPr algn="ctr" defTabSz="457154" rtl="0" eaLnBrk="0" fontAlgn="base" hangingPunct="0">
        <a:spcBef>
          <a:spcPct val="0"/>
        </a:spcBef>
        <a:spcAft>
          <a:spcPct val="0"/>
        </a:spcAft>
        <a:defRPr sz="4400">
          <a:solidFill>
            <a:schemeClr val="tx1"/>
          </a:solidFill>
          <a:latin typeface="Calibri" pitchFamily="-112" charset="0"/>
          <a:ea typeface="Geneva" pitchFamily="-112" charset="-128"/>
          <a:cs typeface="Geneva" pitchFamily="-112" charset="-128"/>
        </a:defRPr>
      </a:lvl5pPr>
      <a:lvl6pPr marL="457154" algn="ctr" defTabSz="457154" rtl="0" fontAlgn="base">
        <a:spcBef>
          <a:spcPct val="0"/>
        </a:spcBef>
        <a:spcAft>
          <a:spcPct val="0"/>
        </a:spcAft>
        <a:defRPr sz="4400">
          <a:solidFill>
            <a:schemeClr val="tx1"/>
          </a:solidFill>
          <a:latin typeface="Calibri" pitchFamily="-112" charset="0"/>
          <a:ea typeface="Geneva" pitchFamily="-112" charset="-128"/>
          <a:cs typeface="Geneva" pitchFamily="-112" charset="-128"/>
        </a:defRPr>
      </a:lvl6pPr>
      <a:lvl7pPr marL="914307" algn="ctr" defTabSz="457154" rtl="0" fontAlgn="base">
        <a:spcBef>
          <a:spcPct val="0"/>
        </a:spcBef>
        <a:spcAft>
          <a:spcPct val="0"/>
        </a:spcAft>
        <a:defRPr sz="4400">
          <a:solidFill>
            <a:schemeClr val="tx1"/>
          </a:solidFill>
          <a:latin typeface="Calibri" pitchFamily="-112" charset="0"/>
          <a:ea typeface="Geneva" pitchFamily="-112" charset="-128"/>
          <a:cs typeface="Geneva" pitchFamily="-112" charset="-128"/>
        </a:defRPr>
      </a:lvl7pPr>
      <a:lvl8pPr marL="1371461" algn="ctr" defTabSz="457154" rtl="0" fontAlgn="base">
        <a:spcBef>
          <a:spcPct val="0"/>
        </a:spcBef>
        <a:spcAft>
          <a:spcPct val="0"/>
        </a:spcAft>
        <a:defRPr sz="4400">
          <a:solidFill>
            <a:schemeClr val="tx1"/>
          </a:solidFill>
          <a:latin typeface="Calibri" pitchFamily="-112" charset="0"/>
          <a:ea typeface="Geneva" pitchFamily="-112" charset="-128"/>
          <a:cs typeface="Geneva" pitchFamily="-112" charset="-128"/>
        </a:defRPr>
      </a:lvl8pPr>
      <a:lvl9pPr marL="1828614" algn="ctr" defTabSz="457154" rtl="0" fontAlgn="base">
        <a:spcBef>
          <a:spcPct val="0"/>
        </a:spcBef>
        <a:spcAft>
          <a:spcPct val="0"/>
        </a:spcAft>
        <a:defRPr sz="4400">
          <a:solidFill>
            <a:schemeClr val="tx1"/>
          </a:solidFill>
          <a:latin typeface="Calibri" pitchFamily="-112" charset="0"/>
          <a:ea typeface="Geneva" pitchFamily="-112" charset="-128"/>
          <a:cs typeface="Geneva" pitchFamily="-112" charset="-128"/>
        </a:defRPr>
      </a:lvl9pPr>
    </p:titleStyle>
    <p:bodyStyle>
      <a:lvl1pPr marL="342865" indent="-342865" algn="just" defTabSz="457154" rtl="0" eaLnBrk="0" fontAlgn="base" hangingPunct="0">
        <a:spcBef>
          <a:spcPct val="20000"/>
        </a:spcBef>
        <a:spcAft>
          <a:spcPct val="0"/>
        </a:spcAft>
        <a:buFont typeface="Arial" pitchFamily="34" charset="0"/>
        <a:buChar char="•"/>
        <a:defRPr sz="3200" kern="1200">
          <a:solidFill>
            <a:schemeClr val="tx1"/>
          </a:solidFill>
          <a:latin typeface="+mn-lt"/>
          <a:ea typeface="Geneva" pitchFamily="-112" charset="-128"/>
          <a:cs typeface="Geneva" pitchFamily="-112" charset="-128"/>
        </a:defRPr>
      </a:lvl1pPr>
      <a:lvl2pPr marL="742874" indent="-285721" algn="just" defTabSz="457154" rtl="0" eaLnBrk="0" fontAlgn="base" hangingPunct="0">
        <a:spcBef>
          <a:spcPct val="20000"/>
        </a:spcBef>
        <a:spcAft>
          <a:spcPct val="0"/>
        </a:spcAft>
        <a:buFont typeface="Arial" pitchFamily="34" charset="0"/>
        <a:buChar char="–"/>
        <a:defRPr sz="2800" kern="1200">
          <a:solidFill>
            <a:schemeClr val="tx1"/>
          </a:solidFill>
          <a:latin typeface="+mn-lt"/>
          <a:ea typeface="Geneva" pitchFamily="-112" charset="-128"/>
          <a:cs typeface="+mn-cs"/>
        </a:defRPr>
      </a:lvl2pPr>
      <a:lvl3pPr marL="1142884" indent="-228577" algn="just" defTabSz="457154" rtl="0" eaLnBrk="0" fontAlgn="base" hangingPunct="0">
        <a:spcBef>
          <a:spcPct val="20000"/>
        </a:spcBef>
        <a:spcAft>
          <a:spcPct val="0"/>
        </a:spcAft>
        <a:buFont typeface="Arial" pitchFamily="34" charset="0"/>
        <a:buChar char="•"/>
        <a:defRPr sz="2400" kern="1200">
          <a:solidFill>
            <a:schemeClr val="tx1"/>
          </a:solidFill>
          <a:latin typeface="+mn-lt"/>
          <a:ea typeface="Geneva" pitchFamily="-112" charset="-128"/>
          <a:cs typeface="+mn-cs"/>
        </a:defRPr>
      </a:lvl3pPr>
      <a:lvl4pPr marL="1600037" indent="-228577" algn="just" defTabSz="457154" rtl="0" eaLnBrk="0" fontAlgn="base" hangingPunct="0">
        <a:spcBef>
          <a:spcPct val="20000"/>
        </a:spcBef>
        <a:spcAft>
          <a:spcPct val="0"/>
        </a:spcAft>
        <a:buFont typeface="Arial" pitchFamily="34" charset="0"/>
        <a:buChar char="–"/>
        <a:defRPr sz="2000" kern="1200">
          <a:solidFill>
            <a:schemeClr val="tx1"/>
          </a:solidFill>
          <a:latin typeface="+mn-lt"/>
          <a:ea typeface="Geneva" pitchFamily="-112" charset="-128"/>
          <a:cs typeface="+mn-cs"/>
        </a:defRPr>
      </a:lvl4pPr>
      <a:lvl5pPr marL="2057191" indent="-228577" algn="just" defTabSz="457154" rtl="0" eaLnBrk="0" fontAlgn="base" hangingPunct="0">
        <a:spcBef>
          <a:spcPct val="20000"/>
        </a:spcBef>
        <a:spcAft>
          <a:spcPct val="0"/>
        </a:spcAft>
        <a:buFont typeface="Arial" pitchFamily="34" charset="0"/>
        <a:buChar char="»"/>
        <a:defRPr sz="2000" kern="1200">
          <a:solidFill>
            <a:schemeClr val="tx1"/>
          </a:solidFill>
          <a:latin typeface="+mn-lt"/>
          <a:ea typeface="Geneva" pitchFamily="-112" charset="-128"/>
          <a:cs typeface="+mn-cs"/>
        </a:defRPr>
      </a:lvl5pPr>
      <a:lvl6pPr marL="2514344" indent="-228577" algn="l" defTabSz="457154" rtl="0" eaLnBrk="1" latinLnBrk="0" hangingPunct="1">
        <a:spcBef>
          <a:spcPct val="20000"/>
        </a:spcBef>
        <a:buFont typeface="Arial"/>
        <a:buChar char="•"/>
        <a:defRPr sz="2000" kern="1200">
          <a:solidFill>
            <a:schemeClr val="tx1"/>
          </a:solidFill>
          <a:latin typeface="+mn-lt"/>
          <a:ea typeface="+mn-ea"/>
          <a:cs typeface="+mn-cs"/>
        </a:defRPr>
      </a:lvl6pPr>
      <a:lvl7pPr marL="2971497" indent="-228577" algn="l" defTabSz="457154" rtl="0" eaLnBrk="1" latinLnBrk="0" hangingPunct="1">
        <a:spcBef>
          <a:spcPct val="20000"/>
        </a:spcBef>
        <a:buFont typeface="Arial"/>
        <a:buChar char="•"/>
        <a:defRPr sz="2000" kern="1200">
          <a:solidFill>
            <a:schemeClr val="tx1"/>
          </a:solidFill>
          <a:latin typeface="+mn-lt"/>
          <a:ea typeface="+mn-ea"/>
          <a:cs typeface="+mn-cs"/>
        </a:defRPr>
      </a:lvl7pPr>
      <a:lvl8pPr marL="3428650" indent="-228577" algn="l" defTabSz="457154" rtl="0" eaLnBrk="1" latinLnBrk="0" hangingPunct="1">
        <a:spcBef>
          <a:spcPct val="20000"/>
        </a:spcBef>
        <a:buFont typeface="Arial"/>
        <a:buChar char="•"/>
        <a:defRPr sz="2000" kern="1200">
          <a:solidFill>
            <a:schemeClr val="tx1"/>
          </a:solidFill>
          <a:latin typeface="+mn-lt"/>
          <a:ea typeface="+mn-ea"/>
          <a:cs typeface="+mn-cs"/>
        </a:defRPr>
      </a:lvl8pPr>
      <a:lvl9pPr marL="3885804" indent="-228577" algn="l" defTabSz="457154"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pt-PT"/>
      </a:defPPr>
      <a:lvl1pPr marL="0" algn="l" defTabSz="457154" rtl="0" eaLnBrk="1" latinLnBrk="0" hangingPunct="1">
        <a:defRPr sz="1800" kern="1200">
          <a:solidFill>
            <a:schemeClr val="tx1"/>
          </a:solidFill>
          <a:latin typeface="+mn-lt"/>
          <a:ea typeface="+mn-ea"/>
          <a:cs typeface="+mn-cs"/>
        </a:defRPr>
      </a:lvl1pPr>
      <a:lvl2pPr marL="457154" algn="l" defTabSz="457154" rtl="0" eaLnBrk="1" latinLnBrk="0" hangingPunct="1">
        <a:defRPr sz="1800" kern="1200">
          <a:solidFill>
            <a:schemeClr val="tx1"/>
          </a:solidFill>
          <a:latin typeface="+mn-lt"/>
          <a:ea typeface="+mn-ea"/>
          <a:cs typeface="+mn-cs"/>
        </a:defRPr>
      </a:lvl2pPr>
      <a:lvl3pPr marL="914307" algn="l" defTabSz="457154" rtl="0" eaLnBrk="1" latinLnBrk="0" hangingPunct="1">
        <a:defRPr sz="1800" kern="1200">
          <a:solidFill>
            <a:schemeClr val="tx1"/>
          </a:solidFill>
          <a:latin typeface="+mn-lt"/>
          <a:ea typeface="+mn-ea"/>
          <a:cs typeface="+mn-cs"/>
        </a:defRPr>
      </a:lvl3pPr>
      <a:lvl4pPr marL="1371461" algn="l" defTabSz="457154" rtl="0" eaLnBrk="1" latinLnBrk="0" hangingPunct="1">
        <a:defRPr sz="1800" kern="1200">
          <a:solidFill>
            <a:schemeClr val="tx1"/>
          </a:solidFill>
          <a:latin typeface="+mn-lt"/>
          <a:ea typeface="+mn-ea"/>
          <a:cs typeface="+mn-cs"/>
        </a:defRPr>
      </a:lvl4pPr>
      <a:lvl5pPr marL="1828614" algn="l" defTabSz="457154" rtl="0" eaLnBrk="1" latinLnBrk="0" hangingPunct="1">
        <a:defRPr sz="1800" kern="1200">
          <a:solidFill>
            <a:schemeClr val="tx1"/>
          </a:solidFill>
          <a:latin typeface="+mn-lt"/>
          <a:ea typeface="+mn-ea"/>
          <a:cs typeface="+mn-cs"/>
        </a:defRPr>
      </a:lvl5pPr>
      <a:lvl6pPr marL="2285768" algn="l" defTabSz="457154" rtl="0" eaLnBrk="1" latinLnBrk="0" hangingPunct="1">
        <a:defRPr sz="1800" kern="1200">
          <a:solidFill>
            <a:schemeClr val="tx1"/>
          </a:solidFill>
          <a:latin typeface="+mn-lt"/>
          <a:ea typeface="+mn-ea"/>
          <a:cs typeface="+mn-cs"/>
        </a:defRPr>
      </a:lvl6pPr>
      <a:lvl7pPr marL="2742921" algn="l" defTabSz="457154" rtl="0" eaLnBrk="1" latinLnBrk="0" hangingPunct="1">
        <a:defRPr sz="1800" kern="1200">
          <a:solidFill>
            <a:schemeClr val="tx1"/>
          </a:solidFill>
          <a:latin typeface="+mn-lt"/>
          <a:ea typeface="+mn-ea"/>
          <a:cs typeface="+mn-cs"/>
        </a:defRPr>
      </a:lvl7pPr>
      <a:lvl8pPr marL="3200074" algn="l" defTabSz="457154" rtl="0" eaLnBrk="1" latinLnBrk="0" hangingPunct="1">
        <a:defRPr sz="1800" kern="1200">
          <a:solidFill>
            <a:schemeClr val="tx1"/>
          </a:solidFill>
          <a:latin typeface="+mn-lt"/>
          <a:ea typeface="+mn-ea"/>
          <a:cs typeface="+mn-cs"/>
        </a:defRPr>
      </a:lvl8pPr>
      <a:lvl9pPr marL="3657227" algn="l" defTabSz="457154"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guide id="3" pos="7468">
          <p15:clr>
            <a:srgbClr val="F26B43"/>
          </p15:clr>
        </p15:guide>
        <p15:guide id="4" pos="212">
          <p15:clr>
            <a:srgbClr val="F26B43"/>
          </p15:clr>
        </p15:guide>
        <p15:guide id="5" orient="horz" pos="4042">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1.xml"/><Relationship Id="rId1" Type="http://schemas.openxmlformats.org/officeDocument/2006/relationships/tags" Target="../tags/tag10.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1.xml"/><Relationship Id="rId1" Type="http://schemas.openxmlformats.org/officeDocument/2006/relationships/tags" Target="../tags/tag11.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7.xml"/><Relationship Id="rId1" Type="http://schemas.openxmlformats.org/officeDocument/2006/relationships/tags" Target="../tags/tag12.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7.xml"/><Relationship Id="rId1" Type="http://schemas.openxmlformats.org/officeDocument/2006/relationships/tags" Target="../tags/tag13.xml"/></Relationships>
</file>

<file path=ppt/slides/_rels/slide6.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5.xml"/><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36A1CDF0-AC66-4A80-9ED5-F92352426323}"/>
              </a:ext>
            </a:extLst>
          </p:cNvPr>
          <p:cNvSpPr>
            <a:spLocks noGrp="1"/>
          </p:cNvSpPr>
          <p:nvPr>
            <p:ph type="body" sz="quarter" idx="10"/>
          </p:nvPr>
        </p:nvSpPr>
        <p:spPr/>
        <p:txBody>
          <a:bodyPr/>
          <a:lstStyle/>
          <a:p>
            <a:r>
              <a:rPr lang="en-US" dirty="0"/>
              <a:t>Raising Equity Capital</a:t>
            </a:r>
            <a:endParaRPr lang="en-GB" dirty="0"/>
          </a:p>
        </p:txBody>
      </p:sp>
      <p:sp>
        <p:nvSpPr>
          <p:cNvPr id="3" name="Text Placeholder 2">
            <a:extLst>
              <a:ext uri="{FF2B5EF4-FFF2-40B4-BE49-F238E27FC236}">
                <a16:creationId xmlns:a16="http://schemas.microsoft.com/office/drawing/2014/main" id="{7D50D584-E838-4B97-8A96-63C432B425F2}"/>
              </a:ext>
            </a:extLst>
          </p:cNvPr>
          <p:cNvSpPr>
            <a:spLocks noGrp="1"/>
          </p:cNvSpPr>
          <p:nvPr>
            <p:ph type="body" sz="quarter" idx="13"/>
          </p:nvPr>
        </p:nvSpPr>
        <p:spPr/>
        <p:txBody>
          <a:bodyPr/>
          <a:lstStyle/>
          <a:p>
            <a:r>
              <a:rPr lang="en-US" dirty="0"/>
              <a:t>Advanced Financial Management</a:t>
            </a:r>
            <a:endParaRPr lang="en-GB" dirty="0"/>
          </a:p>
        </p:txBody>
      </p:sp>
    </p:spTree>
    <p:extLst>
      <p:ext uri="{BB962C8B-B14F-4D97-AF65-F5344CB8AC3E}">
        <p14:creationId xmlns:p14="http://schemas.microsoft.com/office/powerpoint/2010/main" val="22574374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4B3135-CE07-49A1-A543-4569ED13BF48}"/>
              </a:ext>
            </a:extLst>
          </p:cNvPr>
          <p:cNvSpPr>
            <a:spLocks noGrp="1"/>
          </p:cNvSpPr>
          <p:nvPr>
            <p:ph type="title"/>
          </p:nvPr>
        </p:nvSpPr>
        <p:spPr/>
        <p:txBody>
          <a:bodyPr/>
          <a:lstStyle/>
          <a:p>
            <a:r>
              <a:rPr lang="en-GB" dirty="0"/>
              <a:t>Exercise - solutions</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96074128-C32B-4B83-B33E-690703645F5D}"/>
                  </a:ext>
                </a:extLst>
              </p:cNvPr>
              <p:cNvSpPr>
                <a:spLocks noGrp="1"/>
              </p:cNvSpPr>
              <p:nvPr>
                <p:ph idx="1"/>
              </p:nvPr>
            </p:nvSpPr>
            <p:spPr/>
            <p:txBody>
              <a:bodyPr>
                <a:normAutofit/>
              </a:bodyPr>
              <a:lstStyle/>
              <a:p>
                <a:pPr marL="514350" indent="-514350">
                  <a:buFont typeface="+mj-lt"/>
                  <a:buAutoNum type="alphaLcPeriod"/>
                </a:pPr>
                <a:r>
                  <a:rPr lang="en-US" b="1" dirty="0"/>
                  <a:t>Your investment banker advises you that the prices of other recent IPOs have been set such that the P/E ratios based on 2011 forecasted earnings average 20. Assuming that your IPO is set at a price that implies a similar multiple, what will your IPO price </a:t>
                </a:r>
                <a:r>
                  <a:rPr lang="en-GB" b="1" dirty="0"/>
                  <a:t>per share be?</a:t>
                </a:r>
                <a:endParaRPr lang="en-US" b="1" dirty="0"/>
              </a:p>
              <a:p>
                <a:pPr marL="0" indent="0">
                  <a:spcBef>
                    <a:spcPts val="1200"/>
                  </a:spcBef>
                  <a:buNone/>
                </a:pPr>
                <a:r>
                  <a:rPr lang="en-US" dirty="0"/>
                  <a:t>        With a P/E ratio of 20, and forecasted earnings of $7.5 million, the total value of the firm post IPO should be:</a:t>
                </a:r>
              </a:p>
              <a:p>
                <a:pPr marL="0" indent="0">
                  <a:buNone/>
                </a:pPr>
                <a14:m>
                  <m:oMathPara xmlns:m="http://schemas.openxmlformats.org/officeDocument/2006/math">
                    <m:oMathParaPr>
                      <m:jc m:val="centerGroup"/>
                    </m:oMathParaPr>
                    <m:oMath xmlns:m="http://schemas.openxmlformats.org/officeDocument/2006/math">
                      <m:f>
                        <m:fPr>
                          <m:ctrlPr>
                            <a:rPr lang="en-GB" b="0" i="1" smtClean="0">
                              <a:latin typeface="Cambria Math" panose="02040503050406030204" pitchFamily="18" charset="0"/>
                            </a:rPr>
                          </m:ctrlPr>
                        </m:fPr>
                        <m:num>
                          <m:r>
                            <a:rPr lang="en-GB" b="0" i="1" smtClean="0">
                              <a:latin typeface="Cambria Math" panose="02040503050406030204" pitchFamily="18" charset="0"/>
                            </a:rPr>
                            <m:t>𝑃</m:t>
                          </m:r>
                        </m:num>
                        <m:den>
                          <m:r>
                            <a:rPr lang="en-GB" b="0" i="1" smtClean="0">
                              <a:latin typeface="Cambria Math" panose="02040503050406030204" pitchFamily="18" charset="0"/>
                            </a:rPr>
                            <m:t>𝐸𝑃𝑆</m:t>
                          </m:r>
                        </m:den>
                      </m:f>
                      <m:r>
                        <a:rPr lang="en-GB" b="0" i="1" smtClean="0">
                          <a:latin typeface="Cambria Math" panose="02040503050406030204" pitchFamily="18" charset="0"/>
                        </a:rPr>
                        <m:t>=</m:t>
                      </m:r>
                      <m:f>
                        <m:fPr>
                          <m:ctrlPr>
                            <a:rPr lang="en-GB" b="0" i="1" smtClean="0">
                              <a:latin typeface="Cambria Math" panose="02040503050406030204" pitchFamily="18" charset="0"/>
                            </a:rPr>
                          </m:ctrlPr>
                        </m:fPr>
                        <m:num>
                          <m:r>
                            <a:rPr lang="en-GB" b="0" i="1" smtClean="0">
                              <a:latin typeface="Cambria Math" panose="02040503050406030204" pitchFamily="18" charset="0"/>
                            </a:rPr>
                            <m:t>𝐸</m:t>
                          </m:r>
                        </m:num>
                        <m:den>
                          <m:r>
                            <a:rPr lang="en-GB" b="0" i="1" smtClean="0">
                              <a:latin typeface="Cambria Math" panose="02040503050406030204" pitchFamily="18" charset="0"/>
                            </a:rPr>
                            <m:t>𝐸𝑎𝑟𝑛𝑖𝑛𝑔𝑠</m:t>
                          </m:r>
                        </m:den>
                      </m:f>
                      <m:r>
                        <a:rPr lang="en-GB" b="0" i="1" smtClean="0">
                          <a:latin typeface="Cambria Math" panose="02040503050406030204" pitchFamily="18" charset="0"/>
                        </a:rPr>
                        <m:t>=20</m:t>
                      </m:r>
                      <m:r>
                        <a:rPr lang="en-GB" i="1">
                          <a:latin typeface="Cambria Math" panose="02040503050406030204" pitchFamily="18" charset="0"/>
                          <a:ea typeface="Cambria Math" panose="02040503050406030204" pitchFamily="18" charset="0"/>
                        </a:rPr>
                        <m:t>↔</m:t>
                      </m:r>
                      <m:f>
                        <m:fPr>
                          <m:ctrlPr>
                            <a:rPr lang="en-GB" b="0" i="1" smtClean="0">
                              <a:latin typeface="Cambria Math" panose="02040503050406030204" pitchFamily="18" charset="0"/>
                              <a:ea typeface="Cambria Math" panose="02040503050406030204" pitchFamily="18" charset="0"/>
                            </a:rPr>
                          </m:ctrlPr>
                        </m:fPr>
                        <m:num>
                          <m:r>
                            <a:rPr lang="en-GB" b="0" i="1" smtClean="0">
                              <a:latin typeface="Cambria Math" panose="02040503050406030204" pitchFamily="18" charset="0"/>
                              <a:ea typeface="Cambria Math" panose="02040503050406030204" pitchFamily="18" charset="0"/>
                            </a:rPr>
                            <m:t>𝐸</m:t>
                          </m:r>
                        </m:num>
                        <m:den>
                          <m:r>
                            <a:rPr lang="en-GB" b="0" i="1" smtClean="0">
                              <a:latin typeface="Cambria Math" panose="02040503050406030204" pitchFamily="18" charset="0"/>
                              <a:ea typeface="Cambria Math" panose="02040503050406030204" pitchFamily="18" charset="0"/>
                            </a:rPr>
                            <m:t>$7.5</m:t>
                          </m:r>
                          <m:r>
                            <a:rPr lang="en-GB" b="0" i="1" smtClean="0">
                              <a:latin typeface="Cambria Math" panose="02040503050406030204" pitchFamily="18" charset="0"/>
                              <a:ea typeface="Cambria Math" panose="02040503050406030204" pitchFamily="18" charset="0"/>
                            </a:rPr>
                            <m:t>𝑀</m:t>
                          </m:r>
                        </m:den>
                      </m:f>
                      <m:r>
                        <a:rPr lang="en-GB" b="0" i="1" smtClean="0">
                          <a:latin typeface="Cambria Math" panose="02040503050406030204" pitchFamily="18" charset="0"/>
                          <a:ea typeface="Cambria Math" panose="02040503050406030204" pitchFamily="18" charset="0"/>
                        </a:rPr>
                        <m:t>=20↔</m:t>
                      </m:r>
                      <m:r>
                        <a:rPr lang="en-GB" b="0" i="1" smtClean="0">
                          <a:latin typeface="Cambria Math" panose="02040503050406030204" pitchFamily="18" charset="0"/>
                          <a:ea typeface="Cambria Math" panose="02040503050406030204" pitchFamily="18" charset="0"/>
                        </a:rPr>
                        <m:t>𝐸</m:t>
                      </m:r>
                      <m:r>
                        <a:rPr lang="en-GB" b="0" i="1" smtClean="0">
                          <a:latin typeface="Cambria Math" panose="02040503050406030204" pitchFamily="18" charset="0"/>
                          <a:ea typeface="Cambria Math" panose="02040503050406030204" pitchFamily="18" charset="0"/>
                        </a:rPr>
                        <m:t>=$150</m:t>
                      </m:r>
                      <m:r>
                        <a:rPr lang="en-GB" b="0" i="1" smtClean="0">
                          <a:latin typeface="Cambria Math" panose="02040503050406030204" pitchFamily="18" charset="0"/>
                          <a:ea typeface="Cambria Math" panose="02040503050406030204" pitchFamily="18" charset="0"/>
                        </a:rPr>
                        <m:t>𝑀</m:t>
                      </m:r>
                    </m:oMath>
                  </m:oMathPara>
                </a14:m>
                <a:endParaRPr lang="en-GB" dirty="0"/>
              </a:p>
              <a:p>
                <a:pPr marL="0" indent="0">
                  <a:buNone/>
                </a:pPr>
                <a:r>
                  <a:rPr lang="en-GB" dirty="0"/>
                  <a:t>      </a:t>
                </a:r>
              </a:p>
              <a:p>
                <a:pPr marL="0" indent="0">
                  <a:buNone/>
                </a:pPr>
                <a:r>
                  <a:rPr lang="en-GB" dirty="0"/>
                  <a:t>There </a:t>
                </a:r>
                <a:r>
                  <a:rPr lang="en-US" dirty="0"/>
                  <a:t>are currently (0.5M + 1M + 2M) = 3.5M shares outstanding (before the IPO). At the IPO, the firm will issue an additional 6.5 million shares, so there will be 10 million shares outstanding immediately after the IPO. With a total market value of $150 million, each share </a:t>
                </a:r>
                <a:r>
                  <a:rPr lang="en-GB" dirty="0"/>
                  <a:t>should be worth:</a:t>
                </a:r>
              </a:p>
              <a:p>
                <a:pPr marL="0" indent="0">
                  <a:buNone/>
                </a:pPr>
                <a14:m>
                  <m:oMathPara xmlns:m="http://schemas.openxmlformats.org/officeDocument/2006/math">
                    <m:oMathParaPr>
                      <m:jc m:val="centerGroup"/>
                    </m:oMathParaPr>
                    <m:oMath xmlns:m="http://schemas.openxmlformats.org/officeDocument/2006/math">
                      <m:f>
                        <m:fPr>
                          <m:ctrlPr>
                            <a:rPr lang="en-GB" i="1">
                              <a:latin typeface="Cambria Math" panose="02040503050406030204" pitchFamily="18" charset="0"/>
                              <a:ea typeface="Cambria Math" panose="02040503050406030204" pitchFamily="18" charset="0"/>
                            </a:rPr>
                          </m:ctrlPr>
                        </m:fPr>
                        <m:num>
                          <m:r>
                            <a:rPr lang="en-GB" b="0" i="1" smtClean="0">
                              <a:latin typeface="Cambria Math" panose="02040503050406030204" pitchFamily="18" charset="0"/>
                              <a:ea typeface="Cambria Math" panose="02040503050406030204" pitchFamily="18" charset="0"/>
                            </a:rPr>
                            <m:t>𝐸</m:t>
                          </m:r>
                        </m:num>
                        <m:den>
                          <m:r>
                            <a:rPr lang="en-GB" b="0" i="1" smtClean="0">
                              <a:latin typeface="Cambria Math" panose="02040503050406030204" pitchFamily="18" charset="0"/>
                              <a:ea typeface="Cambria Math" panose="02040503050406030204" pitchFamily="18" charset="0"/>
                            </a:rPr>
                            <m:t>𝑁</m:t>
                          </m:r>
                        </m:den>
                      </m:f>
                      <m:r>
                        <a:rPr lang="en-GB" b="0" i="1" smtClean="0">
                          <a:latin typeface="Cambria Math" panose="02040503050406030204" pitchFamily="18" charset="0"/>
                          <a:ea typeface="Cambria Math" panose="02040503050406030204" pitchFamily="18" charset="0"/>
                        </a:rPr>
                        <m:t>=</m:t>
                      </m:r>
                      <m:f>
                        <m:fPr>
                          <m:ctrlPr>
                            <a:rPr lang="en-GB" b="0" i="1" smtClean="0">
                              <a:latin typeface="Cambria Math" panose="02040503050406030204" pitchFamily="18" charset="0"/>
                              <a:ea typeface="Cambria Math" panose="02040503050406030204" pitchFamily="18" charset="0"/>
                            </a:rPr>
                          </m:ctrlPr>
                        </m:fPr>
                        <m:num>
                          <m:r>
                            <a:rPr lang="en-GB" b="0" i="1" smtClean="0">
                              <a:latin typeface="Cambria Math" panose="02040503050406030204" pitchFamily="18" charset="0"/>
                              <a:ea typeface="Cambria Math" panose="02040503050406030204" pitchFamily="18" charset="0"/>
                            </a:rPr>
                            <m:t>$150</m:t>
                          </m:r>
                          <m:r>
                            <a:rPr lang="en-GB" b="0" i="1" smtClean="0">
                              <a:latin typeface="Cambria Math" panose="02040503050406030204" pitchFamily="18" charset="0"/>
                              <a:ea typeface="Cambria Math" panose="02040503050406030204" pitchFamily="18" charset="0"/>
                            </a:rPr>
                            <m:t>𝑀</m:t>
                          </m:r>
                        </m:num>
                        <m:den>
                          <m:r>
                            <a:rPr lang="en-GB" b="0" i="1" smtClean="0">
                              <a:latin typeface="Cambria Math" panose="02040503050406030204" pitchFamily="18" charset="0"/>
                              <a:ea typeface="Cambria Math" panose="02040503050406030204" pitchFamily="18" charset="0"/>
                            </a:rPr>
                            <m:t>10</m:t>
                          </m:r>
                          <m:r>
                            <a:rPr lang="en-GB" b="0" i="1" smtClean="0">
                              <a:latin typeface="Cambria Math" panose="02040503050406030204" pitchFamily="18" charset="0"/>
                              <a:ea typeface="Cambria Math" panose="02040503050406030204" pitchFamily="18" charset="0"/>
                            </a:rPr>
                            <m:t>𝑀</m:t>
                          </m:r>
                        </m:den>
                      </m:f>
                      <m:r>
                        <a:rPr lang="en-GB" i="1">
                          <a:latin typeface="Cambria Math" panose="02040503050406030204" pitchFamily="18" charset="0"/>
                          <a:ea typeface="Cambria Math" panose="02040503050406030204" pitchFamily="18" charset="0"/>
                        </a:rPr>
                        <m:t>=</m:t>
                      </m:r>
                      <m:r>
                        <a:rPr lang="en-GB" b="0" i="1" smtClean="0">
                          <a:latin typeface="Cambria Math" panose="02040503050406030204" pitchFamily="18" charset="0"/>
                          <a:ea typeface="Cambria Math" panose="02040503050406030204" pitchFamily="18" charset="0"/>
                        </a:rPr>
                        <m:t>$15</m:t>
                      </m:r>
                    </m:oMath>
                  </m:oMathPara>
                </a14:m>
                <a:endParaRPr lang="en-GB" dirty="0"/>
              </a:p>
            </p:txBody>
          </p:sp>
        </mc:Choice>
        <mc:Fallback xmlns="">
          <p:sp>
            <p:nvSpPr>
              <p:cNvPr id="3" name="Content Placeholder 2">
                <a:extLst>
                  <a:ext uri="{FF2B5EF4-FFF2-40B4-BE49-F238E27FC236}">
                    <a16:creationId xmlns:a16="http://schemas.microsoft.com/office/drawing/2014/main" id="{96074128-C32B-4B83-B33E-690703645F5D}"/>
                  </a:ext>
                </a:extLst>
              </p:cNvPr>
              <p:cNvSpPr>
                <a:spLocks noGrp="1" noRot="1" noChangeAspect="1" noMove="1" noResize="1" noEditPoints="1" noAdjustHandles="1" noChangeArrowheads="1" noChangeShapeType="1" noTextEdit="1"/>
              </p:cNvSpPr>
              <p:nvPr>
                <p:ph idx="1"/>
              </p:nvPr>
            </p:nvSpPr>
            <p:spPr>
              <a:blipFill>
                <a:blip r:embed="rId2"/>
                <a:stretch>
                  <a:fillRect l="-741" t="-1717" r="-582"/>
                </a:stretch>
              </a:blipFill>
            </p:spPr>
            <p:txBody>
              <a:bodyPr/>
              <a:lstStyle/>
              <a:p>
                <a:r>
                  <a:rPr lang="en-GB">
                    <a:noFill/>
                  </a:rPr>
                  <a:t> </a:t>
                </a:r>
              </a:p>
            </p:txBody>
          </p:sp>
        </mc:Fallback>
      </mc:AlternateContent>
      <p:sp>
        <p:nvSpPr>
          <p:cNvPr id="6" name="Text Placeholder 5">
            <a:extLst>
              <a:ext uri="{FF2B5EF4-FFF2-40B4-BE49-F238E27FC236}">
                <a16:creationId xmlns:a16="http://schemas.microsoft.com/office/drawing/2014/main" id="{D74D7036-4FC8-48B0-861C-4536C11E96C3}"/>
              </a:ext>
            </a:extLst>
          </p:cNvPr>
          <p:cNvSpPr>
            <a:spLocks noGrp="1"/>
          </p:cNvSpPr>
          <p:nvPr>
            <p:ph type="body" sz="quarter" idx="13"/>
          </p:nvPr>
        </p:nvSpPr>
        <p:spPr/>
        <p:txBody>
          <a:bodyPr/>
          <a:lstStyle/>
          <a:p>
            <a:r>
              <a:rPr lang="en-GB" dirty="0"/>
              <a:t>Advanced Financial Management | Raising Equity Capital</a:t>
            </a:r>
          </a:p>
        </p:txBody>
      </p:sp>
    </p:spTree>
    <p:extLst>
      <p:ext uri="{BB962C8B-B14F-4D97-AF65-F5344CB8AC3E}">
        <p14:creationId xmlns:p14="http://schemas.microsoft.com/office/powerpoint/2010/main" val="8895197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5CFE8E-139E-428E-8EC5-34F5ADE66319}"/>
              </a:ext>
            </a:extLst>
          </p:cNvPr>
          <p:cNvSpPr>
            <a:spLocks noGrp="1"/>
          </p:cNvSpPr>
          <p:nvPr>
            <p:ph type="title"/>
          </p:nvPr>
        </p:nvSpPr>
        <p:spPr/>
        <p:txBody>
          <a:bodyPr/>
          <a:lstStyle/>
          <a:p>
            <a:r>
              <a:rPr lang="en-GB" dirty="0"/>
              <a:t>Exercise - solutions</a:t>
            </a:r>
          </a:p>
        </p:txBody>
      </p:sp>
      <p:sp>
        <p:nvSpPr>
          <p:cNvPr id="3" name="Content Placeholder 2">
            <a:extLst>
              <a:ext uri="{FF2B5EF4-FFF2-40B4-BE49-F238E27FC236}">
                <a16:creationId xmlns:a16="http://schemas.microsoft.com/office/drawing/2014/main" id="{E1B2DA32-1A13-4EB0-A1BE-8D5734B80DE3}"/>
              </a:ext>
            </a:extLst>
          </p:cNvPr>
          <p:cNvSpPr>
            <a:spLocks noGrp="1"/>
          </p:cNvSpPr>
          <p:nvPr>
            <p:ph idx="1"/>
          </p:nvPr>
        </p:nvSpPr>
        <p:spPr/>
        <p:txBody>
          <a:bodyPr/>
          <a:lstStyle/>
          <a:p>
            <a:pPr marL="514350" indent="-514350">
              <a:buFont typeface="+mj-lt"/>
              <a:buAutoNum type="alphaLcPeriod" startAt="2"/>
            </a:pPr>
            <a:r>
              <a:rPr lang="en-US" sz="2000" b="1" dirty="0"/>
              <a:t>What percentage of the firm will you own after the IPO?</a:t>
            </a:r>
            <a:endParaRPr lang="en-US" b="1" dirty="0"/>
          </a:p>
          <a:p>
            <a:pPr marL="0" indent="0">
              <a:buNone/>
            </a:pPr>
            <a:r>
              <a:rPr lang="en-US" dirty="0"/>
              <a:t>      </a:t>
            </a:r>
          </a:p>
          <a:p>
            <a:pPr marL="0" indent="0">
              <a:buNone/>
            </a:pPr>
            <a:r>
              <a:rPr lang="en-US" dirty="0"/>
              <a:t>        After the IPO, you will own 500,000 of the 10 million shares outstanding, or 5% of the firm.</a:t>
            </a:r>
            <a:endParaRPr lang="en-GB" dirty="0"/>
          </a:p>
        </p:txBody>
      </p:sp>
      <p:sp>
        <p:nvSpPr>
          <p:cNvPr id="6" name="Text Placeholder 5">
            <a:extLst>
              <a:ext uri="{FF2B5EF4-FFF2-40B4-BE49-F238E27FC236}">
                <a16:creationId xmlns:a16="http://schemas.microsoft.com/office/drawing/2014/main" id="{11C6B0BF-D55E-40A8-9219-485C614C9F89}"/>
              </a:ext>
            </a:extLst>
          </p:cNvPr>
          <p:cNvSpPr>
            <a:spLocks noGrp="1"/>
          </p:cNvSpPr>
          <p:nvPr>
            <p:ph type="body" sz="quarter" idx="13"/>
          </p:nvPr>
        </p:nvSpPr>
        <p:spPr/>
        <p:txBody>
          <a:bodyPr/>
          <a:lstStyle/>
          <a:p>
            <a:r>
              <a:rPr lang="en-GB" dirty="0"/>
              <a:t>Advanced Financial Management | Raising Equity Capital</a:t>
            </a:r>
          </a:p>
        </p:txBody>
      </p:sp>
    </p:spTree>
    <p:extLst>
      <p:ext uri="{BB962C8B-B14F-4D97-AF65-F5344CB8AC3E}">
        <p14:creationId xmlns:p14="http://schemas.microsoft.com/office/powerpoint/2010/main" val="23557604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B29C9AD-FA3B-9141-AA74-A9684D59DF3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0A4F420-AD7C-D601-3E71-DECD29CC0D4D}"/>
              </a:ext>
            </a:extLst>
          </p:cNvPr>
          <p:cNvSpPr>
            <a:spLocks noGrp="1"/>
          </p:cNvSpPr>
          <p:nvPr>
            <p:ph type="title"/>
          </p:nvPr>
        </p:nvSpPr>
        <p:spPr/>
        <p:txBody>
          <a:bodyPr/>
          <a:lstStyle/>
          <a:p>
            <a:r>
              <a:rPr lang="en-GB" dirty="0"/>
              <a:t>Exercise</a:t>
            </a:r>
          </a:p>
        </p:txBody>
      </p:sp>
      <p:sp>
        <p:nvSpPr>
          <p:cNvPr id="3" name="Content Placeholder 2">
            <a:extLst>
              <a:ext uri="{FF2B5EF4-FFF2-40B4-BE49-F238E27FC236}">
                <a16:creationId xmlns:a16="http://schemas.microsoft.com/office/drawing/2014/main" id="{63707C09-BAAA-B042-ECA3-A112DF27BE5E}"/>
              </a:ext>
            </a:extLst>
          </p:cNvPr>
          <p:cNvSpPr>
            <a:spLocks noGrp="1"/>
          </p:cNvSpPr>
          <p:nvPr>
            <p:ph idx="1"/>
          </p:nvPr>
        </p:nvSpPr>
        <p:spPr>
          <a:xfrm>
            <a:off x="336000" y="1327356"/>
            <a:ext cx="11519999" cy="4613634"/>
          </a:xfrm>
        </p:spPr>
        <p:txBody>
          <a:bodyPr>
            <a:normAutofit/>
          </a:bodyPr>
          <a:lstStyle/>
          <a:p>
            <a:pPr marL="0" indent="0">
              <a:buNone/>
            </a:pPr>
            <a:r>
              <a:rPr lang="en-US" sz="1800" dirty="0"/>
              <a:t>Firm G will become public. After the issuance, the debt-to-value ratio of the firm will be 30%. Currently Firm H, which has similar operations is trading at $5 and has a debt-to-value ratio of 60%. Firm G has 10M shares and firm H has 3M shares. Firm G reported earnings of 10 while Firm H reported earnings of 15.  Using market value over earnings as the multiple, what is the IPO price of Firm G?</a:t>
            </a:r>
          </a:p>
          <a:p>
            <a:pPr marL="0" indent="0">
              <a:buNone/>
            </a:pPr>
            <a:endParaRPr lang="en-US" sz="1800" dirty="0"/>
          </a:p>
        </p:txBody>
      </p:sp>
      <p:sp>
        <p:nvSpPr>
          <p:cNvPr id="7" name="Text Placeholder 6">
            <a:extLst>
              <a:ext uri="{FF2B5EF4-FFF2-40B4-BE49-F238E27FC236}">
                <a16:creationId xmlns:a16="http://schemas.microsoft.com/office/drawing/2014/main" id="{55179710-83FC-9D74-1F42-41BD4692743A}"/>
              </a:ext>
            </a:extLst>
          </p:cNvPr>
          <p:cNvSpPr>
            <a:spLocks noGrp="1"/>
          </p:cNvSpPr>
          <p:nvPr>
            <p:ph type="body" sz="quarter" idx="13"/>
          </p:nvPr>
        </p:nvSpPr>
        <p:spPr/>
        <p:txBody>
          <a:bodyPr/>
          <a:lstStyle/>
          <a:p>
            <a:r>
              <a:rPr lang="en-GB" dirty="0"/>
              <a:t>Advanced Financial Management | Raising Equity Capital</a:t>
            </a:r>
          </a:p>
        </p:txBody>
      </p:sp>
    </p:spTree>
    <p:extLst>
      <p:ext uri="{BB962C8B-B14F-4D97-AF65-F5344CB8AC3E}">
        <p14:creationId xmlns:p14="http://schemas.microsoft.com/office/powerpoint/2010/main" val="16589508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19D958B-B931-32F3-3A5B-4BB2CFA15EB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E758C79-580E-03FA-1996-DFFC002E0C10}"/>
              </a:ext>
            </a:extLst>
          </p:cNvPr>
          <p:cNvSpPr>
            <a:spLocks noGrp="1"/>
          </p:cNvSpPr>
          <p:nvPr>
            <p:ph type="title"/>
          </p:nvPr>
        </p:nvSpPr>
        <p:spPr/>
        <p:txBody>
          <a:bodyPr/>
          <a:lstStyle/>
          <a:p>
            <a:r>
              <a:rPr lang="en-GB" dirty="0"/>
              <a:t>Exercise</a:t>
            </a:r>
          </a:p>
        </p:txBody>
      </p:sp>
      <p:sp>
        <p:nvSpPr>
          <p:cNvPr id="3" name="Content Placeholder 2">
            <a:extLst>
              <a:ext uri="{FF2B5EF4-FFF2-40B4-BE49-F238E27FC236}">
                <a16:creationId xmlns:a16="http://schemas.microsoft.com/office/drawing/2014/main" id="{0629C6D3-AF19-E712-D2C9-A3F777614821}"/>
              </a:ext>
            </a:extLst>
          </p:cNvPr>
          <p:cNvSpPr>
            <a:spLocks noGrp="1"/>
          </p:cNvSpPr>
          <p:nvPr>
            <p:ph idx="1"/>
          </p:nvPr>
        </p:nvSpPr>
        <p:spPr>
          <a:xfrm>
            <a:off x="336000" y="1327356"/>
            <a:ext cx="11519999" cy="4613634"/>
          </a:xfrm>
        </p:spPr>
        <p:txBody>
          <a:bodyPr>
            <a:normAutofit/>
          </a:bodyPr>
          <a:lstStyle/>
          <a:p>
            <a:pPr marL="0" indent="0">
              <a:buNone/>
            </a:pPr>
            <a:r>
              <a:rPr lang="en-US" sz="1800" dirty="0"/>
              <a:t>Firm G will become public. After the issuance, the debt-to-value ratio of the firm will be 30%. Currently Firm H, which has similar operations is trading at $5 and has a debt-to-value ratio of 60%. Firm G has 10M shares and firm H has 3M shares. Firm G reported earnings of 10 while Firm H reported earnings of 15.  Using market value over earnings as the multiple, what is the IPO price of Firm G?</a:t>
            </a:r>
          </a:p>
          <a:p>
            <a:pPr marL="0" indent="0">
              <a:buNone/>
            </a:pPr>
            <a:endParaRPr lang="en-US" sz="1800" dirty="0"/>
          </a:p>
        </p:txBody>
      </p:sp>
      <p:sp>
        <p:nvSpPr>
          <p:cNvPr id="7" name="Text Placeholder 6">
            <a:extLst>
              <a:ext uri="{FF2B5EF4-FFF2-40B4-BE49-F238E27FC236}">
                <a16:creationId xmlns:a16="http://schemas.microsoft.com/office/drawing/2014/main" id="{F700439C-A979-97E8-8B29-CD9081C80ABF}"/>
              </a:ext>
            </a:extLst>
          </p:cNvPr>
          <p:cNvSpPr>
            <a:spLocks noGrp="1"/>
          </p:cNvSpPr>
          <p:nvPr>
            <p:ph type="body" sz="quarter" idx="13"/>
          </p:nvPr>
        </p:nvSpPr>
        <p:spPr/>
        <p:txBody>
          <a:bodyPr/>
          <a:lstStyle/>
          <a:p>
            <a:r>
              <a:rPr lang="en-GB" dirty="0"/>
              <a:t>Advanced Financial Management | Raising Equity Capital</a:t>
            </a:r>
          </a:p>
        </p:txBody>
      </p:sp>
      <mc:AlternateContent xmlns:mc="http://schemas.openxmlformats.org/markup-compatibility/2006" xmlns:a14="http://schemas.microsoft.com/office/drawing/2010/main">
        <mc:Choice Requires="a14">
          <p:sp>
            <p:nvSpPr>
              <p:cNvPr id="4" name="TextBox 3">
                <a:extLst>
                  <a:ext uri="{FF2B5EF4-FFF2-40B4-BE49-F238E27FC236}">
                    <a16:creationId xmlns:a16="http://schemas.microsoft.com/office/drawing/2014/main" id="{1F6E28B7-85A0-7D95-50C5-38D6CCC091B2}"/>
                  </a:ext>
                </a:extLst>
              </p:cNvPr>
              <p:cNvSpPr txBox="1"/>
              <p:nvPr/>
            </p:nvSpPr>
            <p:spPr>
              <a:xfrm>
                <a:off x="496955" y="2661323"/>
                <a:ext cx="10505660" cy="3700115"/>
              </a:xfrm>
              <a:prstGeom prst="rect">
                <a:avLst/>
              </a:prstGeom>
              <a:noFill/>
            </p:spPr>
            <p:txBody>
              <a:bodyPr wrap="square" rtlCol="0">
                <a:spAutoFit/>
              </a:bodyPr>
              <a:lstStyle/>
              <a:p>
                <a:r>
                  <a:rPr lang="en-US" dirty="0"/>
                  <a:t>We start computing the market value of Firm H:</a:t>
                </a:r>
              </a:p>
              <a:p>
                <a:endParaRPr lang="en-US" dirty="0"/>
              </a:p>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𝑉</m:t>
                      </m:r>
                      <m:r>
                        <a:rPr lang="en-US" b="0" i="1" smtClean="0">
                          <a:latin typeface="Cambria Math" panose="02040503050406030204" pitchFamily="18" charset="0"/>
                        </a:rPr>
                        <m:t>=</m:t>
                      </m:r>
                      <m:r>
                        <a:rPr lang="en-US" b="0" i="1" smtClean="0">
                          <a:latin typeface="Cambria Math" panose="02040503050406030204" pitchFamily="18" charset="0"/>
                        </a:rPr>
                        <m:t>𝐸</m:t>
                      </m:r>
                      <m:r>
                        <a:rPr lang="en-US" b="0" i="1" smtClean="0">
                          <a:latin typeface="Cambria Math" panose="02040503050406030204" pitchFamily="18" charset="0"/>
                        </a:rPr>
                        <m:t>+</m:t>
                      </m:r>
                      <m:r>
                        <a:rPr lang="en-US" b="0" i="1" smtClean="0">
                          <a:latin typeface="Cambria Math" panose="02040503050406030204" pitchFamily="18" charset="0"/>
                        </a:rPr>
                        <m:t>𝐷</m:t>
                      </m:r>
                      <m:r>
                        <a:rPr lang="en-US" b="0" i="1" smtClean="0">
                          <a:latin typeface="Cambria Math" panose="02040503050406030204" pitchFamily="18" charset="0"/>
                        </a:rPr>
                        <m:t>=</m:t>
                      </m:r>
                      <m:r>
                        <a:rPr lang="en-US" b="0" i="1" smtClean="0">
                          <a:latin typeface="Cambria Math" panose="02040503050406030204" pitchFamily="18" charset="0"/>
                        </a:rPr>
                        <m:t>𝐸</m:t>
                      </m:r>
                      <m:r>
                        <a:rPr lang="en-US" b="0" i="1" smtClean="0">
                          <a:latin typeface="Cambria Math" panose="02040503050406030204" pitchFamily="18" charset="0"/>
                        </a:rPr>
                        <m:t>+0.6</m:t>
                      </m:r>
                      <m:r>
                        <a:rPr lang="en-US" b="0" i="1" smtClean="0">
                          <a:latin typeface="Cambria Math" panose="02040503050406030204" pitchFamily="18" charset="0"/>
                        </a:rPr>
                        <m:t>𝑉</m:t>
                      </m:r>
                      <m:r>
                        <a:rPr lang="en-US" b="0" i="1" smtClean="0">
                          <a:latin typeface="Cambria Math" panose="02040503050406030204" pitchFamily="18" charset="0"/>
                        </a:rPr>
                        <m:t>⇒</m:t>
                      </m:r>
                      <m:r>
                        <a:rPr lang="en-US" b="0" i="1" smtClean="0">
                          <a:latin typeface="Cambria Math" panose="02040503050406030204" pitchFamily="18" charset="0"/>
                        </a:rPr>
                        <m:t>𝑉</m:t>
                      </m:r>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rPr>
                            <m:t>𝐸</m:t>
                          </m:r>
                        </m:num>
                        <m:den>
                          <m:r>
                            <a:rPr lang="en-US" b="0" i="1" smtClean="0">
                              <a:latin typeface="Cambria Math" panose="02040503050406030204" pitchFamily="18" charset="0"/>
                            </a:rPr>
                            <m:t>1−0.6</m:t>
                          </m:r>
                        </m:den>
                      </m:f>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rPr>
                            <m:t>3×5</m:t>
                          </m:r>
                        </m:num>
                        <m:den>
                          <m:r>
                            <a:rPr lang="en-US" b="0" i="1" smtClean="0">
                              <a:latin typeface="Cambria Math" panose="02040503050406030204" pitchFamily="18" charset="0"/>
                            </a:rPr>
                            <m:t>0.4</m:t>
                          </m:r>
                        </m:den>
                      </m:f>
                      <m:r>
                        <a:rPr lang="en-US" b="0" i="1" smtClean="0">
                          <a:latin typeface="Cambria Math" panose="02040503050406030204" pitchFamily="18" charset="0"/>
                        </a:rPr>
                        <m:t>=37.5</m:t>
                      </m:r>
                    </m:oMath>
                  </m:oMathPara>
                </a14:m>
                <a:endParaRPr lang="en-US" dirty="0"/>
              </a:p>
              <a:p>
                <a:endParaRPr lang="en-US" dirty="0"/>
              </a:p>
              <a:p>
                <a:r>
                  <a:rPr lang="en-US" dirty="0"/>
                  <a:t>Therefore, </a:t>
                </a:r>
                <a14:m>
                  <m:oMath xmlns:m="http://schemas.openxmlformats.org/officeDocument/2006/math">
                    <m:f>
                      <m:fPr>
                        <m:ctrlPr>
                          <a:rPr lang="en-US" b="0" i="1" smtClean="0">
                            <a:latin typeface="Cambria Math" panose="02040503050406030204" pitchFamily="18" charset="0"/>
                          </a:rPr>
                        </m:ctrlPr>
                      </m:fPr>
                      <m:num>
                        <m:r>
                          <a:rPr lang="en-US" b="0" i="1" smtClean="0">
                            <a:latin typeface="Cambria Math" panose="02040503050406030204" pitchFamily="18" charset="0"/>
                          </a:rPr>
                          <m:t>𝑉</m:t>
                        </m:r>
                      </m:num>
                      <m:den>
                        <m:r>
                          <a:rPr lang="en-US" b="0" i="1" smtClean="0">
                            <a:latin typeface="Cambria Math" panose="02040503050406030204" pitchFamily="18" charset="0"/>
                          </a:rPr>
                          <m:t>𝐸𝐵𝐼𝑇</m:t>
                        </m:r>
                      </m:den>
                    </m:f>
                    <m:r>
                      <a:rPr lang="en-US" b="0" i="1" smtClean="0">
                        <a:latin typeface="Cambria Math" panose="02040503050406030204" pitchFamily="18" charset="0"/>
                      </a:rPr>
                      <m:t>=2.5.</m:t>
                    </m:r>
                  </m:oMath>
                </a14:m>
                <a:r>
                  <a:rPr lang="en-US" dirty="0"/>
                  <a:t> It is now easy to find the value of G:</a:t>
                </a:r>
              </a:p>
              <a:p>
                <a:endParaRPr lang="en-US" dirty="0"/>
              </a:p>
              <a:p>
                <a:pPr/>
                <a14:m>
                  <m:oMathPara xmlns:m="http://schemas.openxmlformats.org/officeDocument/2006/math">
                    <m:oMathParaPr>
                      <m:jc m:val="centerGroup"/>
                    </m:oMathParaPr>
                    <m:oMath xmlns:m="http://schemas.openxmlformats.org/officeDocument/2006/math">
                      <m:sSup>
                        <m:sSupPr>
                          <m:ctrlPr>
                            <a:rPr lang="en-US" b="0" i="1" smtClean="0">
                              <a:latin typeface="Cambria Math" panose="02040503050406030204" pitchFamily="18" charset="0"/>
                            </a:rPr>
                          </m:ctrlPr>
                        </m:sSupPr>
                        <m:e>
                          <m:r>
                            <a:rPr lang="en-US" b="0" i="1" smtClean="0">
                              <a:latin typeface="Cambria Math" panose="02040503050406030204" pitchFamily="18" charset="0"/>
                            </a:rPr>
                            <m:t>𝑉</m:t>
                          </m:r>
                        </m:e>
                        <m:sup>
                          <m:r>
                            <a:rPr lang="en-US" b="0" i="1" smtClean="0">
                              <a:latin typeface="Cambria Math" panose="02040503050406030204" pitchFamily="18" charset="0"/>
                            </a:rPr>
                            <m:t>𝐺</m:t>
                          </m:r>
                        </m:sup>
                      </m:sSup>
                      <m:r>
                        <a:rPr lang="en-US" b="0" i="1" smtClean="0">
                          <a:latin typeface="Cambria Math" panose="02040503050406030204" pitchFamily="18" charset="0"/>
                        </a:rPr>
                        <m:t>=2.5×10=25</m:t>
                      </m:r>
                    </m:oMath>
                  </m:oMathPara>
                </a14:m>
                <a:endParaRPr lang="en-US" dirty="0"/>
              </a:p>
              <a:p>
                <a:r>
                  <a:rPr lang="en-US" dirty="0"/>
                  <a:t>We need the equity value:</a:t>
                </a:r>
              </a:p>
              <a:p>
                <a:pPr/>
                <a14:m>
                  <m:oMathPara xmlns:m="http://schemas.openxmlformats.org/officeDocument/2006/math">
                    <m:oMathParaPr>
                      <m:jc m:val="centerGroup"/>
                    </m:oMathParaPr>
                    <m:oMath xmlns:m="http://schemas.openxmlformats.org/officeDocument/2006/math">
                      <m:sSup>
                        <m:sSupPr>
                          <m:ctrlPr>
                            <a:rPr lang="en-US" b="0" i="1" smtClean="0">
                              <a:latin typeface="Cambria Math" panose="02040503050406030204" pitchFamily="18" charset="0"/>
                            </a:rPr>
                          </m:ctrlPr>
                        </m:sSupPr>
                        <m:e>
                          <m:r>
                            <a:rPr lang="en-US" b="0" i="1" smtClean="0">
                              <a:latin typeface="Cambria Math" panose="02040503050406030204" pitchFamily="18" charset="0"/>
                            </a:rPr>
                            <m:t>𝐸</m:t>
                          </m:r>
                        </m:e>
                        <m:sup>
                          <m:r>
                            <a:rPr lang="en-US" b="0" i="1" smtClean="0">
                              <a:latin typeface="Cambria Math" panose="02040503050406030204" pitchFamily="18" charset="0"/>
                            </a:rPr>
                            <m:t>𝐺</m:t>
                          </m:r>
                        </m:sup>
                      </m:sSup>
                      <m:r>
                        <a:rPr lang="en-US" b="0" i="1" smtClean="0">
                          <a:latin typeface="Cambria Math" panose="02040503050406030204" pitchFamily="18" charset="0"/>
                        </a:rPr>
                        <m:t>=</m:t>
                      </m:r>
                      <m:d>
                        <m:dPr>
                          <m:ctrlPr>
                            <a:rPr lang="en-US" b="0" i="1" smtClean="0">
                              <a:latin typeface="Cambria Math" panose="02040503050406030204" pitchFamily="18" charset="0"/>
                            </a:rPr>
                          </m:ctrlPr>
                        </m:dPr>
                        <m:e>
                          <m:r>
                            <a:rPr lang="en-US" b="0" i="1" smtClean="0">
                              <a:latin typeface="Cambria Math" panose="02040503050406030204" pitchFamily="18" charset="0"/>
                            </a:rPr>
                            <m:t>1−</m:t>
                          </m:r>
                          <m:f>
                            <m:fPr>
                              <m:ctrlPr>
                                <a:rPr lang="en-US" b="0" i="1" smtClean="0">
                                  <a:latin typeface="Cambria Math" panose="02040503050406030204" pitchFamily="18" charset="0"/>
                                </a:rPr>
                              </m:ctrlPr>
                            </m:fPr>
                            <m:num>
                              <m:sSup>
                                <m:sSupPr>
                                  <m:ctrlPr>
                                    <a:rPr lang="en-US" b="0" i="1" smtClean="0">
                                      <a:latin typeface="Cambria Math" panose="02040503050406030204" pitchFamily="18" charset="0"/>
                                    </a:rPr>
                                  </m:ctrlPr>
                                </m:sSupPr>
                                <m:e>
                                  <m:r>
                                    <a:rPr lang="en-US" b="0" i="1" smtClean="0">
                                      <a:latin typeface="Cambria Math" panose="02040503050406030204" pitchFamily="18" charset="0"/>
                                    </a:rPr>
                                    <m:t>𝐷</m:t>
                                  </m:r>
                                </m:e>
                                <m:sup>
                                  <m:r>
                                    <a:rPr lang="en-US" b="0" i="1" smtClean="0">
                                      <a:latin typeface="Cambria Math" panose="02040503050406030204" pitchFamily="18" charset="0"/>
                                    </a:rPr>
                                    <m:t>𝐺</m:t>
                                  </m:r>
                                </m:sup>
                              </m:sSup>
                            </m:num>
                            <m:den>
                              <m:sSup>
                                <m:sSupPr>
                                  <m:ctrlPr>
                                    <a:rPr lang="en-US" b="0" i="1" smtClean="0">
                                      <a:latin typeface="Cambria Math" panose="02040503050406030204" pitchFamily="18" charset="0"/>
                                    </a:rPr>
                                  </m:ctrlPr>
                                </m:sSupPr>
                                <m:e>
                                  <m:r>
                                    <a:rPr lang="en-US" b="0" i="1" smtClean="0">
                                      <a:latin typeface="Cambria Math" panose="02040503050406030204" pitchFamily="18" charset="0"/>
                                    </a:rPr>
                                    <m:t>𝑉</m:t>
                                  </m:r>
                                </m:e>
                                <m:sup>
                                  <m:r>
                                    <a:rPr lang="en-US" b="0" i="1" smtClean="0">
                                      <a:latin typeface="Cambria Math" panose="02040503050406030204" pitchFamily="18" charset="0"/>
                                    </a:rPr>
                                    <m:t>𝐺</m:t>
                                  </m:r>
                                </m:sup>
                              </m:sSup>
                            </m:den>
                          </m:f>
                        </m:e>
                      </m:d>
                      <m:sSup>
                        <m:sSupPr>
                          <m:ctrlPr>
                            <a:rPr lang="en-US" b="0" i="1" smtClean="0">
                              <a:latin typeface="Cambria Math" panose="02040503050406030204" pitchFamily="18" charset="0"/>
                            </a:rPr>
                          </m:ctrlPr>
                        </m:sSupPr>
                        <m:e>
                          <m:r>
                            <a:rPr lang="en-US" b="0" i="1" smtClean="0">
                              <a:latin typeface="Cambria Math" panose="02040503050406030204" pitchFamily="18" charset="0"/>
                            </a:rPr>
                            <m:t>𝑉</m:t>
                          </m:r>
                        </m:e>
                        <m:sup>
                          <m:r>
                            <a:rPr lang="en-US" b="0" i="1" smtClean="0">
                              <a:latin typeface="Cambria Math" panose="02040503050406030204" pitchFamily="18" charset="0"/>
                            </a:rPr>
                            <m:t>𝐺</m:t>
                          </m:r>
                        </m:sup>
                      </m:sSup>
                      <m:r>
                        <a:rPr lang="en-US" b="0" i="1" smtClean="0">
                          <a:latin typeface="Cambria Math" panose="02040503050406030204" pitchFamily="18" charset="0"/>
                        </a:rPr>
                        <m:t>=0.7×25=17.5</m:t>
                      </m:r>
                    </m:oMath>
                  </m:oMathPara>
                </a14:m>
                <a:endParaRPr lang="en-US" dirty="0"/>
              </a:p>
              <a:p>
                <a:r>
                  <a:rPr lang="en-US" dirty="0"/>
                  <a:t>Therefore, </a:t>
                </a:r>
                <a14:m>
                  <m:oMath xmlns:m="http://schemas.openxmlformats.org/officeDocument/2006/math">
                    <m:r>
                      <a:rPr lang="en-US" b="0" i="1" smtClean="0">
                        <a:latin typeface="Cambria Math" panose="02040503050406030204" pitchFamily="18" charset="0"/>
                      </a:rPr>
                      <m:t>𝑝</m:t>
                    </m:r>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rPr>
                          <m:t>17.5</m:t>
                        </m:r>
                      </m:num>
                      <m:den>
                        <m:r>
                          <a:rPr lang="en-US" b="0" i="1" smtClean="0">
                            <a:latin typeface="Cambria Math" panose="02040503050406030204" pitchFamily="18" charset="0"/>
                          </a:rPr>
                          <m:t>10</m:t>
                        </m:r>
                      </m:den>
                    </m:f>
                    <m:r>
                      <a:rPr lang="en-US" b="0" i="1" smtClean="0">
                        <a:latin typeface="Cambria Math" panose="02040503050406030204" pitchFamily="18" charset="0"/>
                      </a:rPr>
                      <m:t>=1.75.</m:t>
                    </m:r>
                  </m:oMath>
                </a14:m>
                <a:endParaRPr lang="en-US" dirty="0"/>
              </a:p>
            </p:txBody>
          </p:sp>
        </mc:Choice>
        <mc:Fallback xmlns="">
          <p:sp>
            <p:nvSpPr>
              <p:cNvPr id="4" name="TextBox 3">
                <a:extLst>
                  <a:ext uri="{FF2B5EF4-FFF2-40B4-BE49-F238E27FC236}">
                    <a16:creationId xmlns:a16="http://schemas.microsoft.com/office/drawing/2014/main" id="{1F6E28B7-85A0-7D95-50C5-38D6CCC091B2}"/>
                  </a:ext>
                </a:extLst>
              </p:cNvPr>
              <p:cNvSpPr txBox="1">
                <a:spLocks noRot="1" noChangeAspect="1" noMove="1" noResize="1" noEditPoints="1" noAdjustHandles="1" noChangeArrowheads="1" noChangeShapeType="1" noTextEdit="1"/>
              </p:cNvSpPr>
              <p:nvPr/>
            </p:nvSpPr>
            <p:spPr>
              <a:xfrm>
                <a:off x="496955" y="2661323"/>
                <a:ext cx="10505660" cy="3700115"/>
              </a:xfrm>
              <a:prstGeom prst="rect">
                <a:avLst/>
              </a:prstGeom>
              <a:blipFill>
                <a:blip r:embed="rId2"/>
                <a:stretch>
                  <a:fillRect l="-522" t="-988"/>
                </a:stretch>
              </a:blipFill>
            </p:spPr>
            <p:txBody>
              <a:bodyPr/>
              <a:lstStyle/>
              <a:p>
                <a:r>
                  <a:rPr lang="en-US">
                    <a:noFill/>
                  </a:rPr>
                  <a:t> </a:t>
                </a:r>
              </a:p>
            </p:txBody>
          </p:sp>
        </mc:Fallback>
      </mc:AlternateContent>
    </p:spTree>
    <p:extLst>
      <p:ext uri="{BB962C8B-B14F-4D97-AF65-F5344CB8AC3E}">
        <p14:creationId xmlns:p14="http://schemas.microsoft.com/office/powerpoint/2010/main" val="38062556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A5CBA91-25B3-E71A-D2B6-4D40BD732C1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BA50C5E-28FA-8681-BF11-D433253E7D93}"/>
              </a:ext>
            </a:extLst>
          </p:cNvPr>
          <p:cNvSpPr>
            <a:spLocks noGrp="1"/>
          </p:cNvSpPr>
          <p:nvPr>
            <p:ph type="title"/>
          </p:nvPr>
        </p:nvSpPr>
        <p:spPr/>
        <p:txBody>
          <a:bodyPr/>
          <a:lstStyle/>
          <a:p>
            <a:r>
              <a:rPr lang="en-GB" dirty="0"/>
              <a:t>Exercise</a:t>
            </a:r>
          </a:p>
        </p:txBody>
      </p:sp>
      <p:sp>
        <p:nvSpPr>
          <p:cNvPr id="3" name="Content Placeholder 2">
            <a:extLst>
              <a:ext uri="{FF2B5EF4-FFF2-40B4-BE49-F238E27FC236}">
                <a16:creationId xmlns:a16="http://schemas.microsoft.com/office/drawing/2014/main" id="{BF365613-11EC-38D5-30EA-4A4D73BF0439}"/>
              </a:ext>
            </a:extLst>
          </p:cNvPr>
          <p:cNvSpPr>
            <a:spLocks noGrp="1"/>
          </p:cNvSpPr>
          <p:nvPr>
            <p:ph idx="1"/>
          </p:nvPr>
        </p:nvSpPr>
        <p:spPr>
          <a:xfrm>
            <a:off x="336000" y="1327356"/>
            <a:ext cx="11519999" cy="4613634"/>
          </a:xfrm>
        </p:spPr>
        <p:txBody>
          <a:bodyPr>
            <a:normAutofit/>
          </a:bodyPr>
          <a:lstStyle/>
          <a:p>
            <a:pPr marL="0" indent="0">
              <a:buNone/>
            </a:pPr>
            <a:r>
              <a:rPr lang="en-US" sz="1800" dirty="0"/>
              <a:t>Consider you want to bid in an auction IPO. You know that the firm might be worth 1 million dollars or 10 million dollars. Several investors know the actual value, but you do not. Nonetheless, you know they are equally likely. What would be your maximum bid if the risk-free is 0?</a:t>
            </a:r>
          </a:p>
          <a:p>
            <a:pPr marL="0" indent="0">
              <a:buNone/>
            </a:pPr>
            <a:endParaRPr lang="en-US" sz="1800" dirty="0"/>
          </a:p>
          <a:p>
            <a:pPr marL="0" indent="0">
              <a:buNone/>
            </a:pPr>
            <a:endParaRPr lang="en-US" sz="1800" dirty="0"/>
          </a:p>
          <a:p>
            <a:pPr marL="342900" indent="-342900">
              <a:buFont typeface="+mj-lt"/>
              <a:buAutoNum type="alphaUcPeriod"/>
            </a:pPr>
            <a:endParaRPr lang="en-US" sz="1800" dirty="0"/>
          </a:p>
          <a:p>
            <a:pPr marL="342900" indent="-342900">
              <a:buFont typeface="+mj-lt"/>
              <a:buAutoNum type="alphaUcPeriod"/>
            </a:pPr>
            <a:r>
              <a:rPr lang="en-US" sz="1800" dirty="0"/>
              <a:t>10 million dollars</a:t>
            </a:r>
          </a:p>
          <a:p>
            <a:pPr marL="342900" indent="-342900">
              <a:buFont typeface="+mj-lt"/>
              <a:buAutoNum type="alphaUcPeriod"/>
            </a:pPr>
            <a:r>
              <a:rPr lang="en-US" sz="1800" dirty="0"/>
              <a:t>0 million dollars</a:t>
            </a:r>
          </a:p>
          <a:p>
            <a:pPr marL="342900" indent="-342900">
              <a:buFont typeface="+mj-lt"/>
              <a:buAutoNum type="alphaUcPeriod"/>
            </a:pPr>
            <a:r>
              <a:rPr lang="en-US" sz="1800" dirty="0"/>
              <a:t>5.5 million dollars</a:t>
            </a:r>
          </a:p>
          <a:p>
            <a:pPr marL="342900" indent="-342900">
              <a:buFont typeface="+mj-lt"/>
              <a:buAutoNum type="alphaUcPeriod"/>
            </a:pPr>
            <a:r>
              <a:rPr lang="en-US" sz="1800" dirty="0"/>
              <a:t>1 million dollars</a:t>
            </a:r>
          </a:p>
        </p:txBody>
      </p:sp>
      <p:sp>
        <p:nvSpPr>
          <p:cNvPr id="7" name="Text Placeholder 6">
            <a:extLst>
              <a:ext uri="{FF2B5EF4-FFF2-40B4-BE49-F238E27FC236}">
                <a16:creationId xmlns:a16="http://schemas.microsoft.com/office/drawing/2014/main" id="{98F2100C-5581-8A4D-C144-FB0C7AC0FEE7}"/>
              </a:ext>
            </a:extLst>
          </p:cNvPr>
          <p:cNvSpPr>
            <a:spLocks noGrp="1"/>
          </p:cNvSpPr>
          <p:nvPr>
            <p:ph type="body" sz="quarter" idx="13"/>
          </p:nvPr>
        </p:nvSpPr>
        <p:spPr/>
        <p:txBody>
          <a:bodyPr/>
          <a:lstStyle/>
          <a:p>
            <a:r>
              <a:rPr lang="en-GB" dirty="0"/>
              <a:t>Advanced Financial Management | Raising Equity Capital</a:t>
            </a:r>
          </a:p>
        </p:txBody>
      </p:sp>
    </p:spTree>
    <p:extLst>
      <p:ext uri="{BB962C8B-B14F-4D97-AF65-F5344CB8AC3E}">
        <p14:creationId xmlns:p14="http://schemas.microsoft.com/office/powerpoint/2010/main" val="32927967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22DFE87-A950-E719-7F02-D4712DBBAA2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9D4BB60-A66F-E72D-61E5-55412F16F399}"/>
              </a:ext>
            </a:extLst>
          </p:cNvPr>
          <p:cNvSpPr>
            <a:spLocks noGrp="1"/>
          </p:cNvSpPr>
          <p:nvPr>
            <p:ph type="title"/>
          </p:nvPr>
        </p:nvSpPr>
        <p:spPr/>
        <p:txBody>
          <a:bodyPr/>
          <a:lstStyle/>
          <a:p>
            <a:r>
              <a:rPr lang="en-GB" dirty="0"/>
              <a:t>Exercise</a:t>
            </a:r>
          </a:p>
        </p:txBody>
      </p:sp>
      <p:sp>
        <p:nvSpPr>
          <p:cNvPr id="3" name="Content Placeholder 2">
            <a:extLst>
              <a:ext uri="{FF2B5EF4-FFF2-40B4-BE49-F238E27FC236}">
                <a16:creationId xmlns:a16="http://schemas.microsoft.com/office/drawing/2014/main" id="{37EFBD15-8E89-3795-A2C3-4EB695F57C55}"/>
              </a:ext>
            </a:extLst>
          </p:cNvPr>
          <p:cNvSpPr>
            <a:spLocks noGrp="1"/>
          </p:cNvSpPr>
          <p:nvPr>
            <p:ph idx="1"/>
          </p:nvPr>
        </p:nvSpPr>
        <p:spPr>
          <a:xfrm>
            <a:off x="336000" y="1327356"/>
            <a:ext cx="11519999" cy="4613634"/>
          </a:xfrm>
        </p:spPr>
        <p:txBody>
          <a:bodyPr>
            <a:normAutofit/>
          </a:bodyPr>
          <a:lstStyle/>
          <a:p>
            <a:pPr marL="0" indent="0">
              <a:buNone/>
            </a:pPr>
            <a:r>
              <a:rPr lang="en-US" sz="1800" dirty="0"/>
              <a:t>Consider you want to bid in an auction IPO. You know that the firm might be worth 1 million dollars or 10 million dollars. Several investors know the actual value, but you do not. Nonetheless, you know they are equally likely. What would be your maximum bid if the risk-free is 0?</a:t>
            </a:r>
          </a:p>
          <a:p>
            <a:pPr marL="0" indent="0">
              <a:buNone/>
            </a:pPr>
            <a:endParaRPr lang="en-US" sz="1800" dirty="0"/>
          </a:p>
          <a:p>
            <a:pPr marL="0" indent="0">
              <a:buNone/>
            </a:pPr>
            <a:endParaRPr lang="en-US" sz="1800" dirty="0"/>
          </a:p>
          <a:p>
            <a:pPr marL="342900" indent="-342900">
              <a:buFont typeface="+mj-lt"/>
              <a:buAutoNum type="alphaUcPeriod"/>
            </a:pPr>
            <a:endParaRPr lang="en-US" sz="1800" dirty="0"/>
          </a:p>
          <a:p>
            <a:pPr marL="342900" indent="-342900">
              <a:buFont typeface="+mj-lt"/>
              <a:buAutoNum type="alphaUcPeriod"/>
            </a:pPr>
            <a:r>
              <a:rPr lang="en-US" sz="1800" dirty="0"/>
              <a:t>10 million dollars</a:t>
            </a:r>
          </a:p>
          <a:p>
            <a:pPr marL="342900" indent="-342900">
              <a:buFont typeface="+mj-lt"/>
              <a:buAutoNum type="alphaUcPeriod"/>
            </a:pPr>
            <a:r>
              <a:rPr lang="en-US" sz="1800" dirty="0"/>
              <a:t>0 million dollars</a:t>
            </a:r>
          </a:p>
          <a:p>
            <a:pPr marL="342900" indent="-342900">
              <a:buFont typeface="+mj-lt"/>
              <a:buAutoNum type="alphaUcPeriod"/>
            </a:pPr>
            <a:r>
              <a:rPr lang="en-US" sz="1800" dirty="0"/>
              <a:t>5.5 million dollars</a:t>
            </a:r>
          </a:p>
          <a:p>
            <a:pPr marL="342900" indent="-342900">
              <a:buFont typeface="+mj-lt"/>
              <a:buAutoNum type="alphaUcPeriod"/>
            </a:pPr>
            <a:r>
              <a:rPr lang="en-US" sz="1800" dirty="0"/>
              <a:t>1 million dollars</a:t>
            </a:r>
          </a:p>
        </p:txBody>
      </p:sp>
      <p:sp>
        <p:nvSpPr>
          <p:cNvPr id="7" name="Text Placeholder 6">
            <a:extLst>
              <a:ext uri="{FF2B5EF4-FFF2-40B4-BE49-F238E27FC236}">
                <a16:creationId xmlns:a16="http://schemas.microsoft.com/office/drawing/2014/main" id="{217EC4B7-3EBF-169B-E870-506FE17025D4}"/>
              </a:ext>
            </a:extLst>
          </p:cNvPr>
          <p:cNvSpPr>
            <a:spLocks noGrp="1"/>
          </p:cNvSpPr>
          <p:nvPr>
            <p:ph type="body" sz="quarter" idx="13"/>
          </p:nvPr>
        </p:nvSpPr>
        <p:spPr/>
        <p:txBody>
          <a:bodyPr/>
          <a:lstStyle/>
          <a:p>
            <a:r>
              <a:rPr lang="en-GB" dirty="0"/>
              <a:t>Advanced Financial Management | Raising Equity Capital</a:t>
            </a:r>
          </a:p>
        </p:txBody>
      </p:sp>
      <p:sp>
        <p:nvSpPr>
          <p:cNvPr id="4" name="Rectangle 3">
            <a:extLst>
              <a:ext uri="{FF2B5EF4-FFF2-40B4-BE49-F238E27FC236}">
                <a16:creationId xmlns:a16="http://schemas.microsoft.com/office/drawing/2014/main" id="{04DCA534-70CB-0F69-9C94-C7C5D9D93FF9}"/>
              </a:ext>
            </a:extLst>
          </p:cNvPr>
          <p:cNvSpPr/>
          <p:nvPr/>
        </p:nvSpPr>
        <p:spPr bwMode="auto">
          <a:xfrm>
            <a:off x="336000" y="4204252"/>
            <a:ext cx="2476774" cy="367748"/>
          </a:xfrm>
          <a:prstGeom prst="rect">
            <a:avLst/>
          </a:prstGeom>
          <a:noFill/>
          <a:ln w="38100" cap="flat" cmpd="sng" algn="ctr">
            <a:solidFill>
              <a:srgbClr val="00206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dirty="0">
              <a:ln>
                <a:noFill/>
              </a:ln>
              <a:solidFill>
                <a:srgbClr val="000000"/>
              </a:solidFill>
              <a:effectLst/>
              <a:latin typeface="Arial" charset="0"/>
              <a:ea typeface="ヒラギノ角ゴ ProN W3" charset="0"/>
              <a:cs typeface="ヒラギノ角ゴ ProN W3" charset="0"/>
              <a:sym typeface="Arial" charset="0"/>
            </a:endParaRPr>
          </a:p>
        </p:txBody>
      </p:sp>
      <p:sp>
        <p:nvSpPr>
          <p:cNvPr id="5" name="TextBox 4">
            <a:extLst>
              <a:ext uri="{FF2B5EF4-FFF2-40B4-BE49-F238E27FC236}">
                <a16:creationId xmlns:a16="http://schemas.microsoft.com/office/drawing/2014/main" id="{6C6D4F6E-9ED2-9D93-B9E2-B7FEC6293CA9}"/>
              </a:ext>
            </a:extLst>
          </p:cNvPr>
          <p:cNvSpPr txBox="1"/>
          <p:nvPr/>
        </p:nvSpPr>
        <p:spPr>
          <a:xfrm>
            <a:off x="4393096" y="3031434"/>
            <a:ext cx="6798365" cy="1477328"/>
          </a:xfrm>
          <a:prstGeom prst="rect">
            <a:avLst/>
          </a:prstGeom>
          <a:noFill/>
        </p:spPr>
        <p:txBody>
          <a:bodyPr wrap="square" rtlCol="0">
            <a:spAutoFit/>
          </a:bodyPr>
          <a:lstStyle/>
          <a:p>
            <a:r>
              <a:rPr lang="en-US" dirty="0"/>
              <a:t>If you bid 10 million, you lose money if the firm is bad and break even if it is good. On average, you lose.</a:t>
            </a:r>
            <a:br>
              <a:rPr lang="en-US" dirty="0"/>
            </a:br>
            <a:br>
              <a:rPr lang="en-US" dirty="0"/>
            </a:br>
            <a:r>
              <a:rPr lang="en-US" dirty="0"/>
              <a:t>If you bid between 1 and 10, you only win the auction if the firm is bad. Hence, you lose money </a:t>
            </a:r>
            <a:r>
              <a:rPr lang="en-US" dirty="0" err="1"/>
              <a:t>everytime</a:t>
            </a:r>
            <a:r>
              <a:rPr lang="en-US" dirty="0"/>
              <a:t>. </a:t>
            </a:r>
          </a:p>
        </p:txBody>
      </p:sp>
    </p:spTree>
    <p:extLst>
      <p:ext uri="{BB962C8B-B14F-4D97-AF65-F5344CB8AC3E}">
        <p14:creationId xmlns:p14="http://schemas.microsoft.com/office/powerpoint/2010/main" val="34914077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008F824-881B-E59A-A2B1-123E2465CF7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89EF1E3-CC1B-3F77-7345-BBA66B1BB66F}"/>
              </a:ext>
            </a:extLst>
          </p:cNvPr>
          <p:cNvSpPr>
            <a:spLocks noGrp="1"/>
          </p:cNvSpPr>
          <p:nvPr>
            <p:ph type="title"/>
          </p:nvPr>
        </p:nvSpPr>
        <p:spPr/>
        <p:txBody>
          <a:bodyPr/>
          <a:lstStyle/>
          <a:p>
            <a:r>
              <a:rPr lang="en-GB" dirty="0"/>
              <a:t>Exercise</a:t>
            </a:r>
          </a:p>
        </p:txBody>
      </p:sp>
      <p:sp>
        <p:nvSpPr>
          <p:cNvPr id="3" name="Content Placeholder 2">
            <a:extLst>
              <a:ext uri="{FF2B5EF4-FFF2-40B4-BE49-F238E27FC236}">
                <a16:creationId xmlns:a16="http://schemas.microsoft.com/office/drawing/2014/main" id="{117AEB2E-0DDA-5D09-4FC0-3933A28CCAD1}"/>
              </a:ext>
            </a:extLst>
          </p:cNvPr>
          <p:cNvSpPr>
            <a:spLocks noGrp="1"/>
          </p:cNvSpPr>
          <p:nvPr>
            <p:ph idx="1"/>
          </p:nvPr>
        </p:nvSpPr>
        <p:spPr>
          <a:xfrm>
            <a:off x="336000" y="1327356"/>
            <a:ext cx="11519999" cy="4613634"/>
          </a:xfrm>
        </p:spPr>
        <p:txBody>
          <a:bodyPr>
            <a:normAutofit/>
          </a:bodyPr>
          <a:lstStyle/>
          <a:p>
            <a:pPr marL="0" indent="0">
              <a:buNone/>
            </a:pPr>
            <a:r>
              <a:rPr lang="en-US" sz="1800" dirty="0"/>
              <a:t>Mark established his firm using 500,000 from his own capital and creating 1 million shares. Two years later, an angel investor invested 1.5 million in exchange for 2 million of new shares. Nowadays, Mark is considering raising even more capital from venture capital. The venture capital firm offers 2 million in exchange for 1 million shares. If Mark decides to raise the extra capital on these terms, what percentage of the firm will Mark end up owning?</a:t>
            </a:r>
          </a:p>
          <a:p>
            <a:pPr marL="0" indent="0">
              <a:buNone/>
            </a:pPr>
            <a:endParaRPr lang="en-US" sz="1800" dirty="0"/>
          </a:p>
          <a:p>
            <a:pPr marL="0" indent="0">
              <a:buNone/>
            </a:pPr>
            <a:endParaRPr lang="en-US" sz="1800" dirty="0"/>
          </a:p>
          <a:p>
            <a:pPr marL="342900" indent="-342900">
              <a:buFont typeface="+mj-lt"/>
              <a:buAutoNum type="alphaUcPeriod"/>
            </a:pPr>
            <a:endParaRPr lang="en-US" sz="1800" dirty="0"/>
          </a:p>
          <a:p>
            <a:pPr marL="342900" indent="-342900">
              <a:buFont typeface="+mj-lt"/>
              <a:buAutoNum type="alphaUcPeriod"/>
            </a:pPr>
            <a:r>
              <a:rPr lang="en-US" sz="1800" dirty="0"/>
              <a:t>50%</a:t>
            </a:r>
          </a:p>
          <a:p>
            <a:pPr marL="342900" indent="-342900">
              <a:buFont typeface="+mj-lt"/>
              <a:buAutoNum type="alphaUcPeriod"/>
            </a:pPr>
            <a:r>
              <a:rPr lang="en-US" sz="1800" dirty="0"/>
              <a:t>12.5%</a:t>
            </a:r>
          </a:p>
          <a:p>
            <a:pPr marL="342900" indent="-342900">
              <a:buFont typeface="+mj-lt"/>
              <a:buAutoNum type="alphaUcPeriod"/>
            </a:pPr>
            <a:r>
              <a:rPr lang="en-US" sz="1800" dirty="0"/>
              <a:t>9%</a:t>
            </a:r>
          </a:p>
          <a:p>
            <a:pPr marL="342900" indent="-342900">
              <a:buFont typeface="+mj-lt"/>
              <a:buAutoNum type="alphaUcPeriod"/>
            </a:pPr>
            <a:r>
              <a:rPr lang="en-US" sz="1800" dirty="0"/>
              <a:t>25%</a:t>
            </a:r>
          </a:p>
        </p:txBody>
      </p:sp>
      <p:sp>
        <p:nvSpPr>
          <p:cNvPr id="7" name="Text Placeholder 6">
            <a:extLst>
              <a:ext uri="{FF2B5EF4-FFF2-40B4-BE49-F238E27FC236}">
                <a16:creationId xmlns:a16="http://schemas.microsoft.com/office/drawing/2014/main" id="{CEA811E9-D985-6BBF-40AD-D4D4B64596AC}"/>
              </a:ext>
            </a:extLst>
          </p:cNvPr>
          <p:cNvSpPr>
            <a:spLocks noGrp="1"/>
          </p:cNvSpPr>
          <p:nvPr>
            <p:ph type="body" sz="quarter" idx="13"/>
          </p:nvPr>
        </p:nvSpPr>
        <p:spPr/>
        <p:txBody>
          <a:bodyPr/>
          <a:lstStyle/>
          <a:p>
            <a:r>
              <a:rPr lang="en-GB" dirty="0"/>
              <a:t>Advanced Financial Management | Raising Equity Capital</a:t>
            </a:r>
          </a:p>
        </p:txBody>
      </p:sp>
    </p:spTree>
    <p:extLst>
      <p:ext uri="{BB962C8B-B14F-4D97-AF65-F5344CB8AC3E}">
        <p14:creationId xmlns:p14="http://schemas.microsoft.com/office/powerpoint/2010/main" val="7653447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6B27F7-EB60-D207-E90D-CA0E98FBFE1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C614BF6-8BFF-B97E-DE77-7A79C568C60B}"/>
              </a:ext>
            </a:extLst>
          </p:cNvPr>
          <p:cNvSpPr>
            <a:spLocks noGrp="1"/>
          </p:cNvSpPr>
          <p:nvPr>
            <p:ph type="title"/>
          </p:nvPr>
        </p:nvSpPr>
        <p:spPr/>
        <p:txBody>
          <a:bodyPr/>
          <a:lstStyle/>
          <a:p>
            <a:r>
              <a:rPr lang="en-GB" dirty="0"/>
              <a:t>Exercise</a:t>
            </a:r>
          </a:p>
        </p:txBody>
      </p:sp>
      <p:sp>
        <p:nvSpPr>
          <p:cNvPr id="3" name="Content Placeholder 2">
            <a:extLst>
              <a:ext uri="{FF2B5EF4-FFF2-40B4-BE49-F238E27FC236}">
                <a16:creationId xmlns:a16="http://schemas.microsoft.com/office/drawing/2014/main" id="{4D24E4B5-296E-3CA2-B806-F4976FD643D2}"/>
              </a:ext>
            </a:extLst>
          </p:cNvPr>
          <p:cNvSpPr>
            <a:spLocks noGrp="1"/>
          </p:cNvSpPr>
          <p:nvPr>
            <p:ph idx="1"/>
          </p:nvPr>
        </p:nvSpPr>
        <p:spPr>
          <a:xfrm>
            <a:off x="336000" y="1327356"/>
            <a:ext cx="11519999" cy="4613634"/>
          </a:xfrm>
        </p:spPr>
        <p:txBody>
          <a:bodyPr>
            <a:normAutofit/>
          </a:bodyPr>
          <a:lstStyle/>
          <a:p>
            <a:pPr marL="0" indent="0">
              <a:buNone/>
            </a:pPr>
            <a:r>
              <a:rPr lang="en-US" sz="1800" dirty="0"/>
              <a:t>Mark established his firm using 500,000 from his own capital and creating 1 million shares. Two years later, an angel investor invested 1.5 million in exchange for 2 million of new shares. Nowadays, Mark is considering raising even more capital from venture capital. The venture capital firm offers 2 million in exchange for 1 million shares. If Mark decides to raise the extra capital on these terms, what percentage of the firm will Mark end up owning?</a:t>
            </a:r>
          </a:p>
          <a:p>
            <a:pPr marL="0" indent="0">
              <a:buNone/>
            </a:pPr>
            <a:endParaRPr lang="en-US" sz="1800" dirty="0"/>
          </a:p>
          <a:p>
            <a:pPr marL="0" indent="0">
              <a:buNone/>
            </a:pPr>
            <a:endParaRPr lang="en-US" sz="1800" dirty="0"/>
          </a:p>
          <a:p>
            <a:pPr marL="342900" indent="-342900">
              <a:buFont typeface="+mj-lt"/>
              <a:buAutoNum type="alphaUcPeriod"/>
            </a:pPr>
            <a:endParaRPr lang="en-US" sz="1800" dirty="0"/>
          </a:p>
          <a:p>
            <a:pPr marL="342900" indent="-342900">
              <a:buFont typeface="+mj-lt"/>
              <a:buAutoNum type="alphaUcPeriod"/>
            </a:pPr>
            <a:r>
              <a:rPr lang="en-US" sz="1800" dirty="0"/>
              <a:t>50%</a:t>
            </a:r>
          </a:p>
          <a:p>
            <a:pPr marL="342900" indent="-342900">
              <a:buFont typeface="+mj-lt"/>
              <a:buAutoNum type="alphaUcPeriod"/>
            </a:pPr>
            <a:r>
              <a:rPr lang="en-US" sz="1800" dirty="0"/>
              <a:t>12.5%</a:t>
            </a:r>
          </a:p>
          <a:p>
            <a:pPr marL="342900" indent="-342900">
              <a:buFont typeface="+mj-lt"/>
              <a:buAutoNum type="alphaUcPeriod"/>
            </a:pPr>
            <a:r>
              <a:rPr lang="en-US" sz="1800" dirty="0"/>
              <a:t>9%</a:t>
            </a:r>
          </a:p>
          <a:p>
            <a:pPr marL="342900" indent="-342900">
              <a:buFont typeface="+mj-lt"/>
              <a:buAutoNum type="alphaUcPeriod"/>
            </a:pPr>
            <a:r>
              <a:rPr lang="en-US" sz="1800" dirty="0"/>
              <a:t>25%</a:t>
            </a:r>
          </a:p>
        </p:txBody>
      </p:sp>
      <p:sp>
        <p:nvSpPr>
          <p:cNvPr id="7" name="Text Placeholder 6">
            <a:extLst>
              <a:ext uri="{FF2B5EF4-FFF2-40B4-BE49-F238E27FC236}">
                <a16:creationId xmlns:a16="http://schemas.microsoft.com/office/drawing/2014/main" id="{46017208-CF41-F5F4-2B50-3C013509F6EA}"/>
              </a:ext>
            </a:extLst>
          </p:cNvPr>
          <p:cNvSpPr>
            <a:spLocks noGrp="1"/>
          </p:cNvSpPr>
          <p:nvPr>
            <p:ph type="body" sz="quarter" idx="13"/>
          </p:nvPr>
        </p:nvSpPr>
        <p:spPr/>
        <p:txBody>
          <a:bodyPr/>
          <a:lstStyle/>
          <a:p>
            <a:r>
              <a:rPr lang="en-GB" dirty="0"/>
              <a:t>Advanced Financial Management | Raising Equity Capital</a:t>
            </a:r>
          </a:p>
        </p:txBody>
      </p:sp>
      <mc:AlternateContent xmlns:mc="http://schemas.openxmlformats.org/markup-compatibility/2006" xmlns:a14="http://schemas.microsoft.com/office/drawing/2010/main">
        <mc:Choice Requires="a14">
          <p:sp>
            <p:nvSpPr>
              <p:cNvPr id="4" name="TextBox 3">
                <a:extLst>
                  <a:ext uri="{FF2B5EF4-FFF2-40B4-BE49-F238E27FC236}">
                    <a16:creationId xmlns:a16="http://schemas.microsoft.com/office/drawing/2014/main" id="{837C6F06-293C-DC15-5307-59A35E884A62}"/>
                  </a:ext>
                </a:extLst>
              </p:cNvPr>
              <p:cNvSpPr txBox="1"/>
              <p:nvPr/>
            </p:nvSpPr>
            <p:spPr>
              <a:xfrm>
                <a:off x="3523421" y="4124739"/>
                <a:ext cx="1734449" cy="525016"/>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f>
                        <m:fPr>
                          <m:ctrlPr>
                            <a:rPr lang="en-US" b="0" i="1" smtClean="0">
                              <a:latin typeface="Cambria Math" panose="02040503050406030204" pitchFamily="18" charset="0"/>
                            </a:rPr>
                          </m:ctrlPr>
                        </m:fPr>
                        <m:num>
                          <m:r>
                            <a:rPr lang="en-US" b="0" i="1" smtClean="0">
                              <a:latin typeface="Cambria Math" panose="02040503050406030204" pitchFamily="18" charset="0"/>
                            </a:rPr>
                            <m:t>1</m:t>
                          </m:r>
                        </m:num>
                        <m:den>
                          <m:r>
                            <a:rPr lang="en-US" b="0" i="1" smtClean="0">
                              <a:latin typeface="Cambria Math" panose="02040503050406030204" pitchFamily="18" charset="0"/>
                            </a:rPr>
                            <m:t>1+2+1</m:t>
                          </m:r>
                        </m:den>
                      </m:f>
                      <m:r>
                        <a:rPr lang="en-US" b="0" i="1" smtClean="0">
                          <a:latin typeface="Cambria Math" panose="02040503050406030204" pitchFamily="18" charset="0"/>
                        </a:rPr>
                        <m:t>=0.25</m:t>
                      </m:r>
                    </m:oMath>
                  </m:oMathPara>
                </a14:m>
                <a:endParaRPr lang="en-US" dirty="0"/>
              </a:p>
            </p:txBody>
          </p:sp>
        </mc:Choice>
        <mc:Fallback xmlns="">
          <p:sp>
            <p:nvSpPr>
              <p:cNvPr id="4" name="TextBox 3">
                <a:extLst>
                  <a:ext uri="{FF2B5EF4-FFF2-40B4-BE49-F238E27FC236}">
                    <a16:creationId xmlns:a16="http://schemas.microsoft.com/office/drawing/2014/main" id="{837C6F06-293C-DC15-5307-59A35E884A62}"/>
                  </a:ext>
                </a:extLst>
              </p:cNvPr>
              <p:cNvSpPr txBox="1">
                <a:spLocks noRot="1" noChangeAspect="1" noMove="1" noResize="1" noEditPoints="1" noAdjustHandles="1" noChangeArrowheads="1" noChangeShapeType="1" noTextEdit="1"/>
              </p:cNvSpPr>
              <p:nvPr/>
            </p:nvSpPr>
            <p:spPr>
              <a:xfrm>
                <a:off x="3523421" y="4124739"/>
                <a:ext cx="1734449" cy="525016"/>
              </a:xfrm>
              <a:prstGeom prst="rect">
                <a:avLst/>
              </a:prstGeom>
              <a:blipFill>
                <a:blip r:embed="rId3"/>
                <a:stretch>
                  <a:fillRect/>
                </a:stretch>
              </a:blipFill>
            </p:spPr>
            <p:txBody>
              <a:bodyPr/>
              <a:lstStyle/>
              <a:p>
                <a:r>
                  <a:rPr lang="en-US">
                    <a:noFill/>
                  </a:rPr>
                  <a:t> </a:t>
                </a:r>
              </a:p>
            </p:txBody>
          </p:sp>
        </mc:Fallback>
      </mc:AlternateContent>
      <p:sp>
        <p:nvSpPr>
          <p:cNvPr id="5" name="Rectangle 4">
            <a:extLst>
              <a:ext uri="{FF2B5EF4-FFF2-40B4-BE49-F238E27FC236}">
                <a16:creationId xmlns:a16="http://schemas.microsoft.com/office/drawing/2014/main" id="{8C019242-4DF7-765C-E560-5A8EECE0C276}"/>
              </a:ext>
            </a:extLst>
          </p:cNvPr>
          <p:cNvSpPr/>
          <p:nvPr/>
        </p:nvSpPr>
        <p:spPr bwMode="auto">
          <a:xfrm>
            <a:off x="336000" y="4721087"/>
            <a:ext cx="1184687" cy="397565"/>
          </a:xfrm>
          <a:prstGeom prst="rect">
            <a:avLst/>
          </a:prstGeom>
          <a:no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dirty="0">
              <a:ln>
                <a:noFill/>
              </a:ln>
              <a:solidFill>
                <a:srgbClr val="000000"/>
              </a:solidFill>
              <a:effectLst/>
              <a:latin typeface="Arial" charset="0"/>
              <a:ea typeface="ヒラギノ角ゴ ProN W3" charset="0"/>
              <a:cs typeface="ヒラギノ角ゴ ProN W3" charset="0"/>
              <a:sym typeface="Arial" charset="0"/>
            </a:endParaRPr>
          </a:p>
        </p:txBody>
      </p:sp>
    </p:spTree>
    <p:extLst>
      <p:ext uri="{BB962C8B-B14F-4D97-AF65-F5344CB8AC3E}">
        <p14:creationId xmlns:p14="http://schemas.microsoft.com/office/powerpoint/2010/main" val="10169027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3CDDF00B-052D-4C4B-97FA-96D626BC2121}"/>
              </a:ext>
            </a:extLst>
          </p:cNvPr>
          <p:cNvSpPr>
            <a:spLocks noGrp="1"/>
          </p:cNvSpPr>
          <p:nvPr>
            <p:ph type="body" sz="quarter" idx="12"/>
          </p:nvPr>
        </p:nvSpPr>
        <p:spPr/>
        <p:txBody>
          <a:bodyPr/>
          <a:lstStyle/>
          <a:p>
            <a:r>
              <a:rPr lang="en-US" dirty="0"/>
              <a:t>Advanced Financial Management | Raising Equity Capital</a:t>
            </a:r>
            <a:endParaRPr lang="pt-PT" dirty="0"/>
          </a:p>
        </p:txBody>
      </p:sp>
      <p:sp>
        <p:nvSpPr>
          <p:cNvPr id="5" name="Text Placeholder 4">
            <a:extLst>
              <a:ext uri="{FF2B5EF4-FFF2-40B4-BE49-F238E27FC236}">
                <a16:creationId xmlns:a16="http://schemas.microsoft.com/office/drawing/2014/main" id="{CDAD13B6-5E9C-4D3C-98BF-8142C8E64C3F}"/>
              </a:ext>
            </a:extLst>
          </p:cNvPr>
          <p:cNvSpPr>
            <a:spLocks noGrp="1"/>
          </p:cNvSpPr>
          <p:nvPr>
            <p:ph type="body" sz="quarter" idx="16"/>
          </p:nvPr>
        </p:nvSpPr>
        <p:spPr/>
        <p:txBody>
          <a:bodyPr/>
          <a:lstStyle/>
          <a:p>
            <a:r>
              <a:rPr lang="pt-PT" dirty="0"/>
              <a:t>Key takeaways</a:t>
            </a:r>
          </a:p>
        </p:txBody>
      </p:sp>
      <p:grpSp>
        <p:nvGrpSpPr>
          <p:cNvPr id="2" name="Group 1">
            <a:extLst>
              <a:ext uri="{FF2B5EF4-FFF2-40B4-BE49-F238E27FC236}">
                <a16:creationId xmlns:a16="http://schemas.microsoft.com/office/drawing/2014/main" id="{8C762606-BD97-490F-B743-81820B0B3898}"/>
              </a:ext>
            </a:extLst>
          </p:cNvPr>
          <p:cNvGrpSpPr/>
          <p:nvPr/>
        </p:nvGrpSpPr>
        <p:grpSpPr>
          <a:xfrm>
            <a:off x="336550" y="2077371"/>
            <a:ext cx="11518899" cy="720000"/>
            <a:chOff x="336550" y="2077371"/>
            <a:chExt cx="11518899" cy="720000"/>
          </a:xfrm>
        </p:grpSpPr>
        <p:sp>
          <p:nvSpPr>
            <p:cNvPr id="18" name="Text 6">
              <a:extLst>
                <a:ext uri="{FF2B5EF4-FFF2-40B4-BE49-F238E27FC236}">
                  <a16:creationId xmlns:a16="http://schemas.microsoft.com/office/drawing/2014/main" id="{FA9F12C3-766B-4A0B-9ED8-40BDB292A38E}"/>
                </a:ext>
              </a:extLst>
            </p:cNvPr>
            <p:cNvSpPr txBox="1"/>
            <p:nvPr/>
          </p:nvSpPr>
          <p:spPr>
            <a:xfrm>
              <a:off x="336550" y="2077371"/>
              <a:ext cx="720000" cy="720000"/>
            </a:xfrm>
            <a:prstGeom prst="rect">
              <a:avLst/>
            </a:prstGeom>
            <a:noFill/>
          </p:spPr>
          <p:txBody>
            <a:bodyPr wrap="none" rtlCol="0">
              <a:noAutofit/>
            </a:bodyPr>
            <a:lstStyle/>
            <a:p>
              <a:r>
                <a:rPr lang="ru-RU" sz="4000">
                  <a:solidFill>
                    <a:srgbClr val="002060"/>
                  </a:solidFill>
                  <a:latin typeface="Open Sans" panose="020B0606030504020204" pitchFamily="34" charset="0"/>
                  <a:ea typeface="Open Sans" panose="020B0606030504020204" pitchFamily="34" charset="0"/>
                  <a:cs typeface="Open Sans" panose="020B0606030504020204" pitchFamily="34" charset="0"/>
                </a:rPr>
                <a:t>01</a:t>
              </a:r>
            </a:p>
          </p:txBody>
        </p:sp>
        <p:sp>
          <p:nvSpPr>
            <p:cNvPr id="6" name="Rectangle 5">
              <a:extLst>
                <a:ext uri="{FF2B5EF4-FFF2-40B4-BE49-F238E27FC236}">
                  <a16:creationId xmlns:a16="http://schemas.microsoft.com/office/drawing/2014/main" id="{F729FD3F-B033-4316-8984-0FD1CF020EB8}"/>
                </a:ext>
              </a:extLst>
            </p:cNvPr>
            <p:cNvSpPr/>
            <p:nvPr/>
          </p:nvSpPr>
          <p:spPr>
            <a:xfrm>
              <a:off x="1050720" y="2077371"/>
              <a:ext cx="10804729" cy="720000"/>
            </a:xfrm>
            <a:prstGeom prst="rect">
              <a:avLst/>
            </a:prstGeom>
          </p:spPr>
          <p:txBody>
            <a:bodyPr wrap="square" lIns="36000" tIns="36000" rIns="36000" bIns="36000" anchor="ctr">
              <a:noAutofit/>
            </a:bodyPr>
            <a:lstStyle/>
            <a:p>
              <a:pPr algn="just">
                <a:spcAft>
                  <a:spcPts val="0"/>
                </a:spcAft>
              </a:pPr>
              <a:r>
                <a:rPr lang="en-US" altLang="en-US" sz="1600" b="1" dirty="0">
                  <a:latin typeface="Open Sans" panose="020B0606030504020204" pitchFamily="34" charset="0"/>
                  <a:ea typeface="Open Sans" panose="020B0606030504020204" pitchFamily="34" charset="0"/>
                  <a:cs typeface="Open Sans" panose="020B0606030504020204" pitchFamily="34" charset="0"/>
                </a:rPr>
                <a:t>Equity is the basic form of capital in any company and although its main characteristics are common across all companies, each company’s shares might have its own specific rights and characteristics</a:t>
              </a:r>
            </a:p>
          </p:txBody>
        </p:sp>
      </p:grpSp>
      <p:grpSp>
        <p:nvGrpSpPr>
          <p:cNvPr id="3" name="Group 2">
            <a:extLst>
              <a:ext uri="{FF2B5EF4-FFF2-40B4-BE49-F238E27FC236}">
                <a16:creationId xmlns:a16="http://schemas.microsoft.com/office/drawing/2014/main" id="{08E6238A-0EA1-4091-B5A3-361996FDEC3E}"/>
              </a:ext>
            </a:extLst>
          </p:cNvPr>
          <p:cNvGrpSpPr/>
          <p:nvPr/>
        </p:nvGrpSpPr>
        <p:grpSpPr>
          <a:xfrm>
            <a:off x="336550" y="3069000"/>
            <a:ext cx="11518899" cy="720000"/>
            <a:chOff x="336550" y="3069000"/>
            <a:chExt cx="11518899" cy="720000"/>
          </a:xfrm>
        </p:grpSpPr>
        <p:sp>
          <p:nvSpPr>
            <p:cNvPr id="7" name="Text 6">
              <a:extLst>
                <a:ext uri="{FF2B5EF4-FFF2-40B4-BE49-F238E27FC236}">
                  <a16:creationId xmlns:a16="http://schemas.microsoft.com/office/drawing/2014/main" id="{A87C61DA-0D0E-40FD-8925-6BBB685C4046}"/>
                </a:ext>
              </a:extLst>
            </p:cNvPr>
            <p:cNvSpPr txBox="1"/>
            <p:nvPr/>
          </p:nvSpPr>
          <p:spPr>
            <a:xfrm>
              <a:off x="336550" y="3069000"/>
              <a:ext cx="720000" cy="720000"/>
            </a:xfrm>
            <a:prstGeom prst="rect">
              <a:avLst/>
            </a:prstGeom>
            <a:noFill/>
          </p:spPr>
          <p:txBody>
            <a:bodyPr wrap="none" rtlCol="0">
              <a:noAutofit/>
            </a:bodyPr>
            <a:lstStyle/>
            <a:p>
              <a:r>
                <a:rPr lang="pt-PT" sz="4000" dirty="0">
                  <a:solidFill>
                    <a:srgbClr val="002060"/>
                  </a:solidFill>
                  <a:latin typeface="Open Sans" panose="020B0606030504020204" pitchFamily="34" charset="0"/>
                  <a:ea typeface="Open Sans" panose="020B0606030504020204" pitchFamily="34" charset="0"/>
                  <a:cs typeface="Open Sans" panose="020B0606030504020204" pitchFamily="34" charset="0"/>
                </a:rPr>
                <a:t>02</a:t>
              </a:r>
              <a:endParaRPr lang="ru-RU" sz="4000" dirty="0">
                <a:solidFill>
                  <a:srgbClr val="002060"/>
                </a:solidFill>
                <a:latin typeface="Open Sans" panose="020B0606030504020204" pitchFamily="34" charset="0"/>
                <a:ea typeface="Open Sans" panose="020B0606030504020204" pitchFamily="34" charset="0"/>
                <a:cs typeface="Open Sans" panose="020B0606030504020204" pitchFamily="34" charset="0"/>
              </a:endParaRPr>
            </a:p>
          </p:txBody>
        </p:sp>
        <p:sp>
          <p:nvSpPr>
            <p:cNvPr id="8" name="Rectangle 7">
              <a:extLst>
                <a:ext uri="{FF2B5EF4-FFF2-40B4-BE49-F238E27FC236}">
                  <a16:creationId xmlns:a16="http://schemas.microsoft.com/office/drawing/2014/main" id="{1F60DF7E-584F-432B-9881-73D7CF02324E}"/>
                </a:ext>
              </a:extLst>
            </p:cNvPr>
            <p:cNvSpPr/>
            <p:nvPr/>
          </p:nvSpPr>
          <p:spPr>
            <a:xfrm>
              <a:off x="1050720" y="3069000"/>
              <a:ext cx="10804729" cy="720000"/>
            </a:xfrm>
            <a:prstGeom prst="rect">
              <a:avLst/>
            </a:prstGeom>
          </p:spPr>
          <p:txBody>
            <a:bodyPr wrap="square" lIns="36000" tIns="36000" rIns="36000" bIns="36000" anchor="ctr">
              <a:noAutofit/>
            </a:bodyPr>
            <a:lstStyle/>
            <a:p>
              <a:pPr algn="just">
                <a:spcAft>
                  <a:spcPts val="0"/>
                </a:spcAft>
              </a:pPr>
              <a:r>
                <a:rPr lang="en-US" altLang="en-US" sz="1600" b="1" dirty="0">
                  <a:latin typeface="Open Sans" panose="020B0606030504020204" pitchFamily="34" charset="0"/>
                  <a:ea typeface="Open Sans" panose="020B0606030504020204" pitchFamily="34" charset="0"/>
                  <a:cs typeface="Open Sans" panose="020B0606030504020204" pitchFamily="34" charset="0"/>
                </a:rPr>
                <a:t>Raising Equity is a key component of Financial Management since its an available capital source at any stage of the company’s maturity</a:t>
              </a:r>
            </a:p>
          </p:txBody>
        </p:sp>
      </p:grpSp>
      <p:grpSp>
        <p:nvGrpSpPr>
          <p:cNvPr id="13" name="Group 12">
            <a:extLst>
              <a:ext uri="{FF2B5EF4-FFF2-40B4-BE49-F238E27FC236}">
                <a16:creationId xmlns:a16="http://schemas.microsoft.com/office/drawing/2014/main" id="{0B702AD5-FCDE-4288-9BC8-584416ACD1AE}"/>
              </a:ext>
            </a:extLst>
          </p:cNvPr>
          <p:cNvGrpSpPr/>
          <p:nvPr/>
        </p:nvGrpSpPr>
        <p:grpSpPr>
          <a:xfrm>
            <a:off x="336550" y="4060629"/>
            <a:ext cx="11518899" cy="720000"/>
            <a:chOff x="336550" y="4060629"/>
            <a:chExt cx="11518899" cy="720000"/>
          </a:xfrm>
        </p:grpSpPr>
        <p:sp>
          <p:nvSpPr>
            <p:cNvPr id="9" name="Text 6">
              <a:extLst>
                <a:ext uri="{FF2B5EF4-FFF2-40B4-BE49-F238E27FC236}">
                  <a16:creationId xmlns:a16="http://schemas.microsoft.com/office/drawing/2014/main" id="{860901DF-BA02-4812-82AB-2FD38EEC86B5}"/>
                </a:ext>
              </a:extLst>
            </p:cNvPr>
            <p:cNvSpPr txBox="1"/>
            <p:nvPr/>
          </p:nvSpPr>
          <p:spPr>
            <a:xfrm>
              <a:off x="336550" y="4060629"/>
              <a:ext cx="720000" cy="720000"/>
            </a:xfrm>
            <a:prstGeom prst="rect">
              <a:avLst/>
            </a:prstGeom>
            <a:noFill/>
          </p:spPr>
          <p:txBody>
            <a:bodyPr wrap="none" rtlCol="0">
              <a:noAutofit/>
            </a:bodyPr>
            <a:lstStyle/>
            <a:p>
              <a:r>
                <a:rPr lang="ru-RU" sz="4000" dirty="0">
                  <a:solidFill>
                    <a:srgbClr val="002060"/>
                  </a:solidFill>
                  <a:latin typeface="Open Sans" panose="020B0606030504020204" pitchFamily="34" charset="0"/>
                  <a:ea typeface="Open Sans" panose="020B0606030504020204" pitchFamily="34" charset="0"/>
                  <a:cs typeface="Open Sans" panose="020B0606030504020204" pitchFamily="34" charset="0"/>
                </a:rPr>
                <a:t>0</a:t>
              </a:r>
              <a:r>
                <a:rPr lang="pt-PT" sz="4000" dirty="0">
                  <a:solidFill>
                    <a:srgbClr val="002060"/>
                  </a:solidFill>
                  <a:latin typeface="Open Sans" panose="020B0606030504020204" pitchFamily="34" charset="0"/>
                  <a:ea typeface="Open Sans" panose="020B0606030504020204" pitchFamily="34" charset="0"/>
                  <a:cs typeface="Open Sans" panose="020B0606030504020204" pitchFamily="34" charset="0"/>
                </a:rPr>
                <a:t>3</a:t>
              </a:r>
              <a:endParaRPr lang="ru-RU" sz="4000" dirty="0">
                <a:solidFill>
                  <a:srgbClr val="002060"/>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0" name="Rectangle 9">
              <a:extLst>
                <a:ext uri="{FF2B5EF4-FFF2-40B4-BE49-F238E27FC236}">
                  <a16:creationId xmlns:a16="http://schemas.microsoft.com/office/drawing/2014/main" id="{A74CB986-C789-4FB3-AF21-EAC21E9C7BAB}"/>
                </a:ext>
              </a:extLst>
            </p:cNvPr>
            <p:cNvSpPr/>
            <p:nvPr/>
          </p:nvSpPr>
          <p:spPr>
            <a:xfrm>
              <a:off x="1050720" y="4060629"/>
              <a:ext cx="10804729" cy="720000"/>
            </a:xfrm>
            <a:prstGeom prst="rect">
              <a:avLst/>
            </a:prstGeom>
          </p:spPr>
          <p:txBody>
            <a:bodyPr wrap="square" lIns="36000" tIns="36000" rIns="36000" bIns="36000" anchor="ctr">
              <a:noAutofit/>
            </a:bodyPr>
            <a:lstStyle/>
            <a:p>
              <a:pPr algn="just">
                <a:spcAft>
                  <a:spcPts val="0"/>
                </a:spcAft>
              </a:pPr>
              <a:r>
                <a:rPr lang="en-US" altLang="en-US" sz="1600" b="1" dirty="0">
                  <a:latin typeface="Open Sans" panose="020B0606030504020204" pitchFamily="34" charset="0"/>
                  <a:ea typeface="Open Sans" panose="020B0606030504020204" pitchFamily="34" charset="0"/>
                  <a:cs typeface="Open Sans" panose="020B0606030504020204" pitchFamily="34" charset="0"/>
                </a:rPr>
                <a:t>There are many options to raise equity, from Venture Capital in the early stages of the company to access to the general financial markets through Initial Public Offerings in later stages</a:t>
              </a:r>
            </a:p>
          </p:txBody>
        </p:sp>
      </p:grpSp>
    </p:spTree>
    <p:custDataLst>
      <p:tags r:id="rId1"/>
    </p:custDataLst>
    <p:extLst>
      <p:ext uri="{BB962C8B-B14F-4D97-AF65-F5344CB8AC3E}">
        <p14:creationId xmlns:p14="http://schemas.microsoft.com/office/powerpoint/2010/main" val="1722467139"/>
      </p:ext>
    </p:extLst>
  </p:cSld>
  <p:clrMapOvr>
    <a:masterClrMapping/>
  </p:clrMapOvr>
  <mc:AlternateContent xmlns:mc="http://schemas.openxmlformats.org/markup-compatibility/2006">
    <mc:Choice xmlns:p14="http://schemas.microsoft.com/office/powerpoint/2010/main" Requires="p14">
      <p:transition spd="med" p14:dur="700" advClick="0" advTm="30000">
        <p:fade/>
      </p:transition>
    </mc:Choice>
    <mc:Fallback>
      <p:transition spd="med" advClick="0" advTm="30000">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60FD1F6D-AA2D-41A0-B697-B089B5D3EB68}"/>
              </a:ext>
            </a:extLst>
          </p:cNvPr>
          <p:cNvSpPr>
            <a:spLocks noGrp="1"/>
          </p:cNvSpPr>
          <p:nvPr>
            <p:ph type="body" sz="quarter" idx="12"/>
          </p:nvPr>
        </p:nvSpPr>
        <p:spPr/>
        <p:txBody>
          <a:bodyPr/>
          <a:lstStyle/>
          <a:p>
            <a:r>
              <a:rPr lang="en-US" dirty="0"/>
              <a:t>Advanced Financial Management | Raising Equity Capital</a:t>
            </a:r>
            <a:endParaRPr lang="pt-PT" dirty="0"/>
          </a:p>
        </p:txBody>
      </p:sp>
      <p:sp>
        <p:nvSpPr>
          <p:cNvPr id="3" name="Text Placeholder 2">
            <a:extLst>
              <a:ext uri="{FF2B5EF4-FFF2-40B4-BE49-F238E27FC236}">
                <a16:creationId xmlns:a16="http://schemas.microsoft.com/office/drawing/2014/main" id="{74EAE36A-10C4-4AB7-9DD5-20E4FA5C8F30}"/>
              </a:ext>
            </a:extLst>
          </p:cNvPr>
          <p:cNvSpPr>
            <a:spLocks noGrp="1"/>
          </p:cNvSpPr>
          <p:nvPr>
            <p:ph type="body" sz="quarter" idx="16"/>
          </p:nvPr>
        </p:nvSpPr>
        <p:spPr/>
        <p:txBody>
          <a:bodyPr/>
          <a:lstStyle/>
          <a:p>
            <a:r>
              <a:rPr lang="en-US" dirty="0"/>
              <a:t>Raising Equity</a:t>
            </a:r>
            <a:endParaRPr lang="pt-PT" dirty="0"/>
          </a:p>
        </p:txBody>
      </p:sp>
      <p:grpSp>
        <p:nvGrpSpPr>
          <p:cNvPr id="131" name="Group 130">
            <a:extLst>
              <a:ext uri="{FF2B5EF4-FFF2-40B4-BE49-F238E27FC236}">
                <a16:creationId xmlns:a16="http://schemas.microsoft.com/office/drawing/2014/main" id="{C3995613-6B85-4157-BE30-33F2F4923A27}"/>
              </a:ext>
            </a:extLst>
          </p:cNvPr>
          <p:cNvGrpSpPr/>
          <p:nvPr/>
        </p:nvGrpSpPr>
        <p:grpSpPr>
          <a:xfrm>
            <a:off x="335258" y="1584000"/>
            <a:ext cx="2220742" cy="1847850"/>
            <a:chOff x="335258" y="1584000"/>
            <a:chExt cx="2220742" cy="1847850"/>
          </a:xfrm>
        </p:grpSpPr>
        <p:sp>
          <p:nvSpPr>
            <p:cNvPr id="6" name="Rectangle 5">
              <a:extLst>
                <a:ext uri="{FF2B5EF4-FFF2-40B4-BE49-F238E27FC236}">
                  <a16:creationId xmlns:a16="http://schemas.microsoft.com/office/drawing/2014/main" id="{DBB00449-810B-414B-B234-40785420D723}"/>
                </a:ext>
              </a:extLst>
            </p:cNvPr>
            <p:cNvSpPr>
              <a:spLocks noChangeArrowheads="1"/>
            </p:cNvSpPr>
            <p:nvPr/>
          </p:nvSpPr>
          <p:spPr bwMode="auto">
            <a:xfrm>
              <a:off x="335258" y="1584000"/>
              <a:ext cx="1080000" cy="1847850"/>
            </a:xfrm>
            <a:prstGeom prst="rect">
              <a:avLst/>
            </a:prstGeom>
            <a:solidFill>
              <a:srgbClr val="18497F">
                <a:alpha val="20000"/>
              </a:srgbClr>
            </a:solidFill>
            <a:ln>
              <a:solidFill>
                <a:srgbClr val="18497F"/>
              </a:solidFill>
              <a:headEnd/>
              <a:tailEnd/>
            </a:ln>
          </p:spPr>
          <p:style>
            <a:lnRef idx="2">
              <a:schemeClr val="dk1"/>
            </a:lnRef>
            <a:fillRef idx="1">
              <a:schemeClr val="lt1"/>
            </a:fillRef>
            <a:effectRef idx="0">
              <a:schemeClr val="dk1"/>
            </a:effectRef>
            <a:fontRef idx="minor">
              <a:schemeClr val="dk1"/>
            </a:fontRef>
          </p:style>
          <p:txBody>
            <a:bodyPr wrap="square" lIns="72000" tIns="0" rIns="72000" bIns="0" anchor="ctr"/>
            <a:lstStyle/>
            <a:p>
              <a:pPr algn="ctr" eaLnBrk="0" hangingPunct="0">
                <a:defRPr/>
              </a:pPr>
              <a:r>
                <a:rPr lang="pt-PT" altLang="zh-CN" sz="1400" b="1" dirty="0">
                  <a:solidFill>
                    <a:srgbClr val="18497F"/>
                  </a:solidFill>
                  <a:latin typeface="Open Sans" panose="020B0606030504020204" pitchFamily="34" charset="0"/>
                  <a:ea typeface="Open Sans" panose="020B0606030504020204" pitchFamily="34" charset="0"/>
                  <a:cs typeface="Open Sans" panose="020B0606030504020204" pitchFamily="34" charset="0"/>
                </a:rPr>
                <a:t>Assets</a:t>
              </a:r>
              <a:endParaRPr lang="zh-CN" altLang="en-US" sz="1400" b="1" dirty="0">
                <a:solidFill>
                  <a:srgbClr val="18497F"/>
                </a:solidFill>
                <a:latin typeface="Open Sans" panose="020B0606030504020204" pitchFamily="34" charset="0"/>
                <a:ea typeface="SimSun" pitchFamily="2" charset="-122"/>
                <a:cs typeface="Open Sans" panose="020B0606030504020204" pitchFamily="34" charset="0"/>
              </a:endParaRPr>
            </a:p>
          </p:txBody>
        </p:sp>
        <p:sp>
          <p:nvSpPr>
            <p:cNvPr id="11" name="Rectangle 10">
              <a:extLst>
                <a:ext uri="{FF2B5EF4-FFF2-40B4-BE49-F238E27FC236}">
                  <a16:creationId xmlns:a16="http://schemas.microsoft.com/office/drawing/2014/main" id="{47157D6D-A4D9-486F-94E4-E919346B645C}"/>
                </a:ext>
              </a:extLst>
            </p:cNvPr>
            <p:cNvSpPr>
              <a:spLocks noChangeArrowheads="1"/>
            </p:cNvSpPr>
            <p:nvPr/>
          </p:nvSpPr>
          <p:spPr bwMode="auto">
            <a:xfrm>
              <a:off x="1476000" y="2484000"/>
              <a:ext cx="1080000" cy="947850"/>
            </a:xfrm>
            <a:prstGeom prst="rect">
              <a:avLst/>
            </a:prstGeom>
            <a:solidFill>
              <a:srgbClr val="18497F">
                <a:alpha val="20000"/>
              </a:srgbClr>
            </a:solidFill>
            <a:ln>
              <a:solidFill>
                <a:srgbClr val="18497F"/>
              </a:solidFill>
              <a:headEnd/>
              <a:tailEnd/>
            </a:ln>
          </p:spPr>
          <p:style>
            <a:lnRef idx="2">
              <a:schemeClr val="dk1"/>
            </a:lnRef>
            <a:fillRef idx="1">
              <a:schemeClr val="lt1"/>
            </a:fillRef>
            <a:effectRef idx="0">
              <a:schemeClr val="dk1"/>
            </a:effectRef>
            <a:fontRef idx="minor">
              <a:schemeClr val="dk1"/>
            </a:fontRef>
          </p:style>
          <p:txBody>
            <a:bodyPr wrap="square" lIns="72000" tIns="144000" rIns="72000" bIns="144000" anchor="t"/>
            <a:lstStyle/>
            <a:p>
              <a:pPr algn="ctr" eaLnBrk="0" hangingPunct="0"/>
              <a:r>
                <a:rPr lang="pt-PT" altLang="zh-CN" sz="1400" b="1" dirty="0">
                  <a:solidFill>
                    <a:srgbClr val="18497F"/>
                  </a:solidFill>
                  <a:latin typeface="Open Sans" panose="020B0606030504020204" pitchFamily="34" charset="0"/>
                  <a:ea typeface="Open Sans" panose="020B0606030504020204" pitchFamily="34" charset="0"/>
                  <a:cs typeface="Open Sans" panose="020B0606030504020204" pitchFamily="34" charset="0"/>
                </a:rPr>
                <a:t>Equity</a:t>
              </a:r>
              <a:endParaRPr lang="zh-CN" altLang="en-US" sz="1400" b="1" dirty="0">
                <a:solidFill>
                  <a:srgbClr val="18497F"/>
                </a:solidFill>
                <a:latin typeface="Open Sans" panose="020B0606030504020204" pitchFamily="34" charset="0"/>
                <a:ea typeface="SimSun" pitchFamily="2" charset="-122"/>
                <a:cs typeface="Open Sans" panose="020B0606030504020204" pitchFamily="34" charset="0"/>
              </a:endParaRPr>
            </a:p>
          </p:txBody>
        </p:sp>
        <p:sp>
          <p:nvSpPr>
            <p:cNvPr id="13" name="Rectangle 12">
              <a:extLst>
                <a:ext uri="{FF2B5EF4-FFF2-40B4-BE49-F238E27FC236}">
                  <a16:creationId xmlns:a16="http://schemas.microsoft.com/office/drawing/2014/main" id="{A2A6D649-51D3-47DB-8BAC-B22D6C86982C}"/>
                </a:ext>
              </a:extLst>
            </p:cNvPr>
            <p:cNvSpPr>
              <a:spLocks noChangeArrowheads="1"/>
            </p:cNvSpPr>
            <p:nvPr/>
          </p:nvSpPr>
          <p:spPr bwMode="auto">
            <a:xfrm>
              <a:off x="1476000" y="1584000"/>
              <a:ext cx="1080000" cy="828000"/>
            </a:xfrm>
            <a:prstGeom prst="rect">
              <a:avLst/>
            </a:prstGeom>
            <a:solidFill>
              <a:srgbClr val="18497F">
                <a:alpha val="20000"/>
              </a:srgbClr>
            </a:solidFill>
            <a:ln>
              <a:solidFill>
                <a:srgbClr val="18497F"/>
              </a:solidFill>
              <a:headEnd/>
              <a:tailEnd/>
            </a:ln>
          </p:spPr>
          <p:style>
            <a:lnRef idx="2">
              <a:schemeClr val="dk1"/>
            </a:lnRef>
            <a:fillRef idx="1">
              <a:schemeClr val="lt1"/>
            </a:fillRef>
            <a:effectRef idx="0">
              <a:schemeClr val="dk1"/>
            </a:effectRef>
            <a:fontRef idx="minor">
              <a:schemeClr val="dk1"/>
            </a:fontRef>
          </p:style>
          <p:txBody>
            <a:bodyPr wrap="square" lIns="72000" tIns="144000" rIns="72000" bIns="144000" anchor="t"/>
            <a:lstStyle/>
            <a:p>
              <a:pPr algn="ctr" eaLnBrk="0" hangingPunct="0"/>
              <a:r>
                <a:rPr lang="pt-PT" altLang="zh-CN" sz="1400" b="1">
                  <a:solidFill>
                    <a:srgbClr val="18497F"/>
                  </a:solidFill>
                  <a:latin typeface="Open Sans" panose="020B0606030504020204" pitchFamily="34" charset="0"/>
                  <a:ea typeface="Open Sans" panose="020B0606030504020204" pitchFamily="34" charset="0"/>
                  <a:cs typeface="Open Sans" panose="020B0606030504020204" pitchFamily="34" charset="0"/>
                </a:rPr>
                <a:t>Debt</a:t>
              </a:r>
              <a:endParaRPr lang="zh-CN" altLang="en-US" sz="1400" b="1" dirty="0">
                <a:solidFill>
                  <a:srgbClr val="18497F"/>
                </a:solidFill>
                <a:latin typeface="Open Sans" panose="020B0606030504020204" pitchFamily="34" charset="0"/>
                <a:ea typeface="SimSun" pitchFamily="2" charset="-122"/>
                <a:cs typeface="Open Sans" panose="020B0606030504020204" pitchFamily="34" charset="0"/>
              </a:endParaRPr>
            </a:p>
          </p:txBody>
        </p:sp>
      </p:grpSp>
      <p:sp>
        <p:nvSpPr>
          <p:cNvPr id="23" name="Rectangle 22">
            <a:extLst>
              <a:ext uri="{FF2B5EF4-FFF2-40B4-BE49-F238E27FC236}">
                <a16:creationId xmlns:a16="http://schemas.microsoft.com/office/drawing/2014/main" id="{45062A07-77FC-4F17-8C4A-F353DBA7733E}"/>
              </a:ext>
            </a:extLst>
          </p:cNvPr>
          <p:cNvSpPr>
            <a:spLocks noChangeArrowheads="1"/>
          </p:cNvSpPr>
          <p:nvPr/>
        </p:nvSpPr>
        <p:spPr bwMode="auto">
          <a:xfrm>
            <a:off x="1476000" y="3393228"/>
            <a:ext cx="1080000" cy="453336"/>
          </a:xfrm>
          <a:prstGeom prst="rect">
            <a:avLst/>
          </a:prstGeom>
          <a:solidFill>
            <a:srgbClr val="FFFFFF"/>
          </a:solidFill>
          <a:ln>
            <a:solidFill>
              <a:srgbClr val="006600"/>
            </a:solidFill>
            <a:prstDash val="dash"/>
            <a:headEnd/>
            <a:tailEnd/>
          </a:ln>
        </p:spPr>
        <p:style>
          <a:lnRef idx="2">
            <a:schemeClr val="dk1"/>
          </a:lnRef>
          <a:fillRef idx="1">
            <a:schemeClr val="lt1"/>
          </a:fillRef>
          <a:effectRef idx="0">
            <a:schemeClr val="dk1"/>
          </a:effectRef>
          <a:fontRef idx="minor">
            <a:schemeClr val="dk1"/>
          </a:fontRef>
        </p:style>
        <p:txBody>
          <a:bodyPr wrap="square" lIns="72000" tIns="0" rIns="72000" bIns="0" anchor="ctr"/>
          <a:lstStyle/>
          <a:p>
            <a:pPr algn="ctr" eaLnBrk="0" hangingPunct="0">
              <a:defRPr/>
            </a:pPr>
            <a:r>
              <a:rPr lang="pt-PT" altLang="zh-CN" sz="1400" b="1" dirty="0">
                <a:solidFill>
                  <a:sysClr val="windowText" lastClr="000000"/>
                </a:solidFill>
                <a:latin typeface="Open Sans" panose="020B0606030504020204" pitchFamily="34" charset="0"/>
                <a:ea typeface="Open Sans" panose="020B0606030504020204" pitchFamily="34" charset="0"/>
                <a:cs typeface="Open Sans" panose="020B0606030504020204" pitchFamily="34" charset="0"/>
              </a:rPr>
              <a:t>+ Equity</a:t>
            </a:r>
            <a:endParaRPr lang="zh-CN" altLang="en-US" sz="1400" b="1" i="1" dirty="0">
              <a:solidFill>
                <a:sysClr val="windowText" lastClr="000000"/>
              </a:solidFill>
              <a:latin typeface="Open Sans" panose="020B0606030504020204" pitchFamily="34" charset="0"/>
              <a:ea typeface="SimSun" pitchFamily="2" charset="-122"/>
              <a:cs typeface="Open Sans" panose="020B0606030504020204" pitchFamily="34" charset="0"/>
            </a:endParaRPr>
          </a:p>
        </p:txBody>
      </p:sp>
      <p:sp>
        <p:nvSpPr>
          <p:cNvPr id="24" name="Rectangle 23">
            <a:extLst>
              <a:ext uri="{FF2B5EF4-FFF2-40B4-BE49-F238E27FC236}">
                <a16:creationId xmlns:a16="http://schemas.microsoft.com/office/drawing/2014/main" id="{EF752D24-6C48-4011-9689-A4AA1DCC3283}"/>
              </a:ext>
            </a:extLst>
          </p:cNvPr>
          <p:cNvSpPr>
            <a:spLocks noChangeArrowheads="1"/>
          </p:cNvSpPr>
          <p:nvPr/>
        </p:nvSpPr>
        <p:spPr bwMode="auto">
          <a:xfrm>
            <a:off x="335258" y="3393228"/>
            <a:ext cx="1080000" cy="453336"/>
          </a:xfrm>
          <a:prstGeom prst="rect">
            <a:avLst/>
          </a:prstGeom>
          <a:solidFill>
            <a:srgbClr val="FFFFFF"/>
          </a:solidFill>
          <a:ln>
            <a:solidFill>
              <a:srgbClr val="006600"/>
            </a:solidFill>
            <a:prstDash val="dash"/>
            <a:headEnd/>
            <a:tailEnd/>
          </a:ln>
        </p:spPr>
        <p:style>
          <a:lnRef idx="2">
            <a:schemeClr val="dk1"/>
          </a:lnRef>
          <a:fillRef idx="1">
            <a:schemeClr val="lt1"/>
          </a:fillRef>
          <a:effectRef idx="0">
            <a:schemeClr val="dk1"/>
          </a:effectRef>
          <a:fontRef idx="minor">
            <a:schemeClr val="dk1"/>
          </a:fontRef>
        </p:style>
        <p:txBody>
          <a:bodyPr wrap="square" lIns="72000" tIns="0" rIns="72000" bIns="0" anchor="ctr"/>
          <a:lstStyle/>
          <a:p>
            <a:pPr algn="ctr" eaLnBrk="0" hangingPunct="0">
              <a:defRPr/>
            </a:pPr>
            <a:r>
              <a:rPr lang="pt-PT" altLang="zh-CN" sz="1400" b="1" dirty="0">
                <a:solidFill>
                  <a:sysClr val="windowText" lastClr="000000"/>
                </a:solidFill>
                <a:latin typeface="Open Sans" panose="020B0606030504020204" pitchFamily="34" charset="0"/>
                <a:ea typeface="Open Sans" panose="020B0606030504020204" pitchFamily="34" charset="0"/>
                <a:cs typeface="Open Sans" panose="020B0606030504020204" pitchFamily="34" charset="0"/>
              </a:rPr>
              <a:t>+ Cash</a:t>
            </a:r>
            <a:endParaRPr lang="zh-CN" altLang="en-US" sz="1400" b="1" i="1" dirty="0">
              <a:solidFill>
                <a:sysClr val="windowText" lastClr="000000"/>
              </a:solidFill>
              <a:latin typeface="Open Sans" panose="020B0606030504020204" pitchFamily="34" charset="0"/>
              <a:ea typeface="SimSun" pitchFamily="2" charset="-122"/>
              <a:cs typeface="Open Sans" panose="020B0606030504020204" pitchFamily="34" charset="0"/>
            </a:endParaRPr>
          </a:p>
        </p:txBody>
      </p:sp>
      <p:grpSp>
        <p:nvGrpSpPr>
          <p:cNvPr id="119" name="Group 118">
            <a:extLst>
              <a:ext uri="{FF2B5EF4-FFF2-40B4-BE49-F238E27FC236}">
                <a16:creationId xmlns:a16="http://schemas.microsoft.com/office/drawing/2014/main" id="{D85150B1-513F-4F6B-B9A1-22DEF61888CA}"/>
              </a:ext>
            </a:extLst>
          </p:cNvPr>
          <p:cNvGrpSpPr/>
          <p:nvPr/>
        </p:nvGrpSpPr>
        <p:grpSpPr>
          <a:xfrm>
            <a:off x="2016000" y="3846564"/>
            <a:ext cx="1109258" cy="2483868"/>
            <a:chOff x="2016000" y="3846564"/>
            <a:chExt cx="1109258" cy="2483868"/>
          </a:xfrm>
        </p:grpSpPr>
        <p:sp>
          <p:nvSpPr>
            <p:cNvPr id="32" name="Rectangle 31">
              <a:extLst>
                <a:ext uri="{FF2B5EF4-FFF2-40B4-BE49-F238E27FC236}">
                  <a16:creationId xmlns:a16="http://schemas.microsoft.com/office/drawing/2014/main" id="{F4B1D59C-E780-4DA5-9C32-93E8D58AE197}"/>
                </a:ext>
              </a:extLst>
            </p:cNvPr>
            <p:cNvSpPr>
              <a:spLocks noChangeArrowheads="1"/>
            </p:cNvSpPr>
            <p:nvPr/>
          </p:nvSpPr>
          <p:spPr bwMode="auto">
            <a:xfrm>
              <a:off x="2225258" y="5898432"/>
              <a:ext cx="900000" cy="432000"/>
            </a:xfrm>
            <a:prstGeom prst="rect">
              <a:avLst/>
            </a:prstGeom>
            <a:solidFill>
              <a:srgbClr val="006600">
                <a:alpha val="20000"/>
              </a:srgbClr>
            </a:solidFill>
            <a:ln>
              <a:noFill/>
              <a:prstDash val="dash"/>
              <a:headEnd/>
              <a:tailEnd/>
            </a:ln>
          </p:spPr>
          <p:style>
            <a:lnRef idx="2">
              <a:schemeClr val="dk1"/>
            </a:lnRef>
            <a:fillRef idx="1">
              <a:schemeClr val="lt1"/>
            </a:fillRef>
            <a:effectRef idx="0">
              <a:schemeClr val="dk1"/>
            </a:effectRef>
            <a:fontRef idx="minor">
              <a:schemeClr val="dk1"/>
            </a:fontRef>
          </p:style>
          <p:txBody>
            <a:bodyPr wrap="square" lIns="72000" tIns="0" rIns="72000" bIns="0" anchor="ctr"/>
            <a:lstStyle/>
            <a:p>
              <a:pPr eaLnBrk="0" hangingPunct="0">
                <a:defRPr/>
              </a:pPr>
              <a:r>
                <a:rPr lang="pt-PT" altLang="zh-CN" sz="1200" b="1" dirty="0">
                  <a:solidFill>
                    <a:schemeClr val="tx1"/>
                  </a:solidFill>
                  <a:latin typeface="Open Sans" panose="020B0606030504020204" pitchFamily="34" charset="0"/>
                  <a:ea typeface="Open Sans" panose="020B0606030504020204" pitchFamily="34" charset="0"/>
                  <a:cs typeface="Open Sans" panose="020B0606030504020204" pitchFamily="34" charset="0"/>
                </a:rPr>
                <a:t>Public</a:t>
              </a:r>
              <a:endParaRPr lang="zh-CN" altLang="en-US" sz="1200" b="1" i="1" dirty="0">
                <a:solidFill>
                  <a:schemeClr val="tx1"/>
                </a:solidFill>
                <a:latin typeface="Open Sans" panose="020B0606030504020204" pitchFamily="34" charset="0"/>
                <a:ea typeface="SimSun" pitchFamily="2" charset="-122"/>
                <a:cs typeface="Open Sans" panose="020B0606030504020204" pitchFamily="34" charset="0"/>
              </a:endParaRPr>
            </a:p>
          </p:txBody>
        </p:sp>
        <p:cxnSp>
          <p:nvCxnSpPr>
            <p:cNvPr id="34" name="Connector: Elbow 33">
              <a:extLst>
                <a:ext uri="{FF2B5EF4-FFF2-40B4-BE49-F238E27FC236}">
                  <a16:creationId xmlns:a16="http://schemas.microsoft.com/office/drawing/2014/main" id="{E1F5F533-84C5-415E-BE5C-CE7B60760D6E}"/>
                </a:ext>
              </a:extLst>
            </p:cNvPr>
            <p:cNvCxnSpPr>
              <a:cxnSpLocks/>
              <a:stCxn id="23" idx="2"/>
              <a:endCxn id="32" idx="1"/>
            </p:cNvCxnSpPr>
            <p:nvPr/>
          </p:nvCxnSpPr>
          <p:spPr>
            <a:xfrm rot="16200000" flipH="1">
              <a:off x="986695" y="4875869"/>
              <a:ext cx="2267868" cy="209258"/>
            </a:xfrm>
            <a:prstGeom prst="bentConnector2">
              <a:avLst/>
            </a:prstGeom>
            <a:ln w="12700">
              <a:solidFill>
                <a:srgbClr val="006600"/>
              </a:solidFill>
              <a:tailEnd type="triangle"/>
            </a:ln>
          </p:spPr>
          <p:style>
            <a:lnRef idx="1">
              <a:schemeClr val="dk1"/>
            </a:lnRef>
            <a:fillRef idx="0">
              <a:schemeClr val="dk1"/>
            </a:fillRef>
            <a:effectRef idx="0">
              <a:schemeClr val="dk1"/>
            </a:effectRef>
            <a:fontRef idx="minor">
              <a:schemeClr val="tx1"/>
            </a:fontRef>
          </p:style>
        </p:cxnSp>
      </p:grpSp>
      <p:grpSp>
        <p:nvGrpSpPr>
          <p:cNvPr id="118" name="Group 117">
            <a:extLst>
              <a:ext uri="{FF2B5EF4-FFF2-40B4-BE49-F238E27FC236}">
                <a16:creationId xmlns:a16="http://schemas.microsoft.com/office/drawing/2014/main" id="{109C6645-D59B-400C-861E-C857DC224E8B}"/>
              </a:ext>
            </a:extLst>
          </p:cNvPr>
          <p:cNvGrpSpPr/>
          <p:nvPr/>
        </p:nvGrpSpPr>
        <p:grpSpPr>
          <a:xfrm>
            <a:off x="2016000" y="3846564"/>
            <a:ext cx="1109258" cy="1027170"/>
            <a:chOff x="2016000" y="3846564"/>
            <a:chExt cx="1109258" cy="1027170"/>
          </a:xfrm>
        </p:grpSpPr>
        <p:sp>
          <p:nvSpPr>
            <p:cNvPr id="31" name="Rectangle 30">
              <a:extLst>
                <a:ext uri="{FF2B5EF4-FFF2-40B4-BE49-F238E27FC236}">
                  <a16:creationId xmlns:a16="http://schemas.microsoft.com/office/drawing/2014/main" id="{F3067381-6925-48EB-874A-6EB8A748699F}"/>
                </a:ext>
              </a:extLst>
            </p:cNvPr>
            <p:cNvSpPr>
              <a:spLocks noChangeArrowheads="1"/>
            </p:cNvSpPr>
            <p:nvPr/>
          </p:nvSpPr>
          <p:spPr bwMode="auto">
            <a:xfrm>
              <a:off x="2225258" y="4441734"/>
              <a:ext cx="900000" cy="432000"/>
            </a:xfrm>
            <a:prstGeom prst="rect">
              <a:avLst/>
            </a:prstGeom>
            <a:solidFill>
              <a:srgbClr val="006600">
                <a:alpha val="20000"/>
              </a:srgbClr>
            </a:solidFill>
            <a:ln>
              <a:noFill/>
              <a:prstDash val="dash"/>
              <a:headEnd/>
              <a:tailEnd/>
            </a:ln>
          </p:spPr>
          <p:style>
            <a:lnRef idx="2">
              <a:schemeClr val="dk1"/>
            </a:lnRef>
            <a:fillRef idx="1">
              <a:schemeClr val="lt1"/>
            </a:fillRef>
            <a:effectRef idx="0">
              <a:schemeClr val="dk1"/>
            </a:effectRef>
            <a:fontRef idx="minor">
              <a:schemeClr val="dk1"/>
            </a:fontRef>
          </p:style>
          <p:txBody>
            <a:bodyPr wrap="square" lIns="72000" tIns="0" rIns="72000" bIns="0" anchor="ctr"/>
            <a:lstStyle/>
            <a:p>
              <a:pPr eaLnBrk="0" hangingPunct="0">
                <a:defRPr/>
              </a:pPr>
              <a:r>
                <a:rPr lang="pt-PT" altLang="zh-CN" sz="1200" b="1" dirty="0">
                  <a:solidFill>
                    <a:schemeClr val="tx1"/>
                  </a:solidFill>
                  <a:latin typeface="Open Sans" panose="020B0606030504020204" pitchFamily="34" charset="0"/>
                  <a:ea typeface="Open Sans" panose="020B0606030504020204" pitchFamily="34" charset="0"/>
                  <a:cs typeface="Open Sans" panose="020B0606030504020204" pitchFamily="34" charset="0"/>
                </a:rPr>
                <a:t>Private</a:t>
              </a:r>
              <a:endParaRPr lang="zh-CN" altLang="en-US" sz="1200" b="1" i="1" dirty="0">
                <a:solidFill>
                  <a:schemeClr val="tx1"/>
                </a:solidFill>
                <a:latin typeface="Open Sans" panose="020B0606030504020204" pitchFamily="34" charset="0"/>
                <a:ea typeface="SimSun" pitchFamily="2" charset="-122"/>
                <a:cs typeface="Open Sans" panose="020B0606030504020204" pitchFamily="34" charset="0"/>
              </a:endParaRPr>
            </a:p>
          </p:txBody>
        </p:sp>
        <p:cxnSp>
          <p:nvCxnSpPr>
            <p:cNvPr id="51" name="Connector: Elbow 50">
              <a:extLst>
                <a:ext uri="{FF2B5EF4-FFF2-40B4-BE49-F238E27FC236}">
                  <a16:creationId xmlns:a16="http://schemas.microsoft.com/office/drawing/2014/main" id="{9CA381AD-08F5-4886-8A77-48EF56B60C7C}"/>
                </a:ext>
              </a:extLst>
            </p:cNvPr>
            <p:cNvCxnSpPr>
              <a:cxnSpLocks/>
              <a:stCxn id="23" idx="2"/>
              <a:endCxn id="31" idx="1"/>
            </p:cNvCxnSpPr>
            <p:nvPr/>
          </p:nvCxnSpPr>
          <p:spPr>
            <a:xfrm rot="16200000" flipH="1">
              <a:off x="1715044" y="4147520"/>
              <a:ext cx="811170" cy="209258"/>
            </a:xfrm>
            <a:prstGeom prst="bentConnector2">
              <a:avLst/>
            </a:prstGeom>
            <a:ln w="12700">
              <a:solidFill>
                <a:srgbClr val="006600"/>
              </a:solidFill>
              <a:tailEnd type="triangle"/>
            </a:ln>
          </p:spPr>
          <p:style>
            <a:lnRef idx="1">
              <a:schemeClr val="dk1"/>
            </a:lnRef>
            <a:fillRef idx="0">
              <a:schemeClr val="dk1"/>
            </a:fillRef>
            <a:effectRef idx="0">
              <a:schemeClr val="dk1"/>
            </a:effectRef>
            <a:fontRef idx="minor">
              <a:schemeClr val="tx1"/>
            </a:fontRef>
          </p:style>
        </p:cxnSp>
      </p:grpSp>
      <p:grpSp>
        <p:nvGrpSpPr>
          <p:cNvPr id="121" name="Group 120">
            <a:extLst>
              <a:ext uri="{FF2B5EF4-FFF2-40B4-BE49-F238E27FC236}">
                <a16:creationId xmlns:a16="http://schemas.microsoft.com/office/drawing/2014/main" id="{4C32D743-7E28-4391-9534-2716476EB757}"/>
              </a:ext>
            </a:extLst>
          </p:cNvPr>
          <p:cNvGrpSpPr/>
          <p:nvPr/>
        </p:nvGrpSpPr>
        <p:grpSpPr>
          <a:xfrm>
            <a:off x="3125258" y="4657734"/>
            <a:ext cx="2715048" cy="242783"/>
            <a:chOff x="3125258" y="4657734"/>
            <a:chExt cx="2715048" cy="242783"/>
          </a:xfrm>
        </p:grpSpPr>
        <p:sp>
          <p:nvSpPr>
            <p:cNvPr id="43" name="Rectangle 42">
              <a:extLst>
                <a:ext uri="{FF2B5EF4-FFF2-40B4-BE49-F238E27FC236}">
                  <a16:creationId xmlns:a16="http://schemas.microsoft.com/office/drawing/2014/main" id="{5DB2DED8-3012-48BE-B902-B5102AADA559}"/>
                </a:ext>
              </a:extLst>
            </p:cNvPr>
            <p:cNvSpPr>
              <a:spLocks noChangeArrowheads="1"/>
            </p:cNvSpPr>
            <p:nvPr/>
          </p:nvSpPr>
          <p:spPr bwMode="auto">
            <a:xfrm>
              <a:off x="3464306" y="4684517"/>
              <a:ext cx="2376000" cy="216000"/>
            </a:xfrm>
            <a:prstGeom prst="rect">
              <a:avLst/>
            </a:prstGeom>
            <a:solidFill>
              <a:schemeClr val="bg1">
                <a:alpha val="20000"/>
              </a:schemeClr>
            </a:solidFill>
            <a:ln>
              <a:noFill/>
              <a:prstDash val="dash"/>
              <a:headEnd/>
              <a:tailEnd/>
            </a:ln>
          </p:spPr>
          <p:style>
            <a:lnRef idx="2">
              <a:schemeClr val="dk1"/>
            </a:lnRef>
            <a:fillRef idx="1">
              <a:schemeClr val="lt1"/>
            </a:fillRef>
            <a:effectRef idx="0">
              <a:schemeClr val="dk1"/>
            </a:effectRef>
            <a:fontRef idx="minor">
              <a:schemeClr val="dk1"/>
            </a:fontRef>
          </p:style>
          <p:txBody>
            <a:bodyPr wrap="square" lIns="72000" tIns="0" rIns="72000" bIns="0" anchor="ctr"/>
            <a:lstStyle/>
            <a:p>
              <a:pPr eaLnBrk="0" hangingPunct="0"/>
              <a:r>
                <a:rPr lang="pt-PT" altLang="zh-CN" sz="1100" b="1" dirty="0">
                  <a:solidFill>
                    <a:schemeClr val="tx1"/>
                  </a:solidFill>
                  <a:latin typeface="Open Sans" panose="020B0606030504020204" pitchFamily="34" charset="0"/>
                  <a:ea typeface="Open Sans" panose="020B0606030504020204" pitchFamily="34" charset="0"/>
                  <a:cs typeface="Open Sans" panose="020B0606030504020204" pitchFamily="34" charset="0"/>
                </a:rPr>
                <a:t>FFF: family, friends and “fools”</a:t>
              </a:r>
              <a:endParaRPr lang="zh-CN" altLang="en-US" sz="1100" b="1" dirty="0">
                <a:solidFill>
                  <a:schemeClr val="tx1"/>
                </a:solidFill>
                <a:latin typeface="Open Sans" panose="020B0606030504020204" pitchFamily="34" charset="0"/>
                <a:ea typeface="SimSun" pitchFamily="2" charset="-122"/>
                <a:cs typeface="Open Sans" panose="020B0606030504020204" pitchFamily="34" charset="0"/>
              </a:endParaRPr>
            </a:p>
          </p:txBody>
        </p:sp>
        <p:cxnSp>
          <p:nvCxnSpPr>
            <p:cNvPr id="55" name="Connector: Elbow 54">
              <a:extLst>
                <a:ext uri="{FF2B5EF4-FFF2-40B4-BE49-F238E27FC236}">
                  <a16:creationId xmlns:a16="http://schemas.microsoft.com/office/drawing/2014/main" id="{FF3FA4D4-36EA-4EA0-9C16-9F0E14928A4D}"/>
                </a:ext>
              </a:extLst>
            </p:cNvPr>
            <p:cNvCxnSpPr>
              <a:cxnSpLocks/>
              <a:stCxn id="31" idx="3"/>
              <a:endCxn id="43" idx="1"/>
            </p:cNvCxnSpPr>
            <p:nvPr/>
          </p:nvCxnSpPr>
          <p:spPr>
            <a:xfrm>
              <a:off x="3125258" y="4657734"/>
              <a:ext cx="339048" cy="134783"/>
            </a:xfrm>
            <a:prstGeom prst="bentConnector3">
              <a:avLst>
                <a:gd name="adj1" fmla="val 50000"/>
              </a:avLst>
            </a:prstGeom>
            <a:ln w="12700">
              <a:solidFill>
                <a:srgbClr val="006600"/>
              </a:solidFill>
              <a:tailEnd type="triangle"/>
            </a:ln>
          </p:spPr>
          <p:style>
            <a:lnRef idx="1">
              <a:schemeClr val="dk1"/>
            </a:lnRef>
            <a:fillRef idx="0">
              <a:schemeClr val="dk1"/>
            </a:fillRef>
            <a:effectRef idx="0">
              <a:schemeClr val="dk1"/>
            </a:effectRef>
            <a:fontRef idx="minor">
              <a:schemeClr val="tx1"/>
            </a:fontRef>
          </p:style>
        </p:cxnSp>
      </p:grpSp>
      <p:grpSp>
        <p:nvGrpSpPr>
          <p:cNvPr id="120" name="Group 119">
            <a:extLst>
              <a:ext uri="{FF2B5EF4-FFF2-40B4-BE49-F238E27FC236}">
                <a16:creationId xmlns:a16="http://schemas.microsoft.com/office/drawing/2014/main" id="{666793DC-8CE5-4B6E-B953-782890E753A5}"/>
              </a:ext>
            </a:extLst>
          </p:cNvPr>
          <p:cNvGrpSpPr/>
          <p:nvPr/>
        </p:nvGrpSpPr>
        <p:grpSpPr>
          <a:xfrm>
            <a:off x="3125258" y="4441734"/>
            <a:ext cx="2535048" cy="216000"/>
            <a:chOff x="3125258" y="4441734"/>
            <a:chExt cx="2535048" cy="216000"/>
          </a:xfrm>
        </p:grpSpPr>
        <p:sp>
          <p:nvSpPr>
            <p:cNvPr id="42" name="Rectangle 41">
              <a:extLst>
                <a:ext uri="{FF2B5EF4-FFF2-40B4-BE49-F238E27FC236}">
                  <a16:creationId xmlns:a16="http://schemas.microsoft.com/office/drawing/2014/main" id="{28D73789-4368-4868-9CD6-E19BBC1DF443}"/>
                </a:ext>
              </a:extLst>
            </p:cNvPr>
            <p:cNvSpPr>
              <a:spLocks noChangeArrowheads="1"/>
            </p:cNvSpPr>
            <p:nvPr/>
          </p:nvSpPr>
          <p:spPr bwMode="auto">
            <a:xfrm>
              <a:off x="3464306" y="4441734"/>
              <a:ext cx="2196000" cy="216000"/>
            </a:xfrm>
            <a:prstGeom prst="rect">
              <a:avLst/>
            </a:prstGeom>
            <a:solidFill>
              <a:schemeClr val="bg1">
                <a:alpha val="20000"/>
              </a:schemeClr>
            </a:solidFill>
            <a:ln>
              <a:noFill/>
              <a:prstDash val="dash"/>
              <a:headEnd/>
              <a:tailEnd/>
            </a:ln>
          </p:spPr>
          <p:style>
            <a:lnRef idx="2">
              <a:schemeClr val="dk1"/>
            </a:lnRef>
            <a:fillRef idx="1">
              <a:schemeClr val="lt1"/>
            </a:fillRef>
            <a:effectRef idx="0">
              <a:schemeClr val="dk1"/>
            </a:effectRef>
            <a:fontRef idx="minor">
              <a:schemeClr val="dk1"/>
            </a:fontRef>
          </p:style>
          <p:txBody>
            <a:bodyPr wrap="square" lIns="72000" tIns="0" rIns="72000" bIns="0" anchor="ctr"/>
            <a:lstStyle/>
            <a:p>
              <a:pPr eaLnBrk="0" hangingPunct="0"/>
              <a:r>
                <a:rPr lang="pt-PT" altLang="zh-CN" sz="1100" b="1" dirty="0">
                  <a:solidFill>
                    <a:schemeClr val="tx1"/>
                  </a:solidFill>
                  <a:latin typeface="Open Sans" panose="020B0606030504020204" pitchFamily="34" charset="0"/>
                  <a:ea typeface="Open Sans" panose="020B0606030504020204" pitchFamily="34" charset="0"/>
                  <a:cs typeface="Open Sans" panose="020B0606030504020204" pitchFamily="34" charset="0"/>
                </a:rPr>
                <a:t>Personal savings</a:t>
              </a:r>
              <a:endParaRPr lang="zh-CN" altLang="en-US" sz="1100" b="1" dirty="0">
                <a:solidFill>
                  <a:schemeClr val="tx1"/>
                </a:solidFill>
                <a:latin typeface="Open Sans" panose="020B0606030504020204" pitchFamily="34" charset="0"/>
                <a:ea typeface="SimSun" pitchFamily="2" charset="-122"/>
                <a:cs typeface="Open Sans" panose="020B0606030504020204" pitchFamily="34" charset="0"/>
              </a:endParaRPr>
            </a:p>
          </p:txBody>
        </p:sp>
        <p:cxnSp>
          <p:nvCxnSpPr>
            <p:cNvPr id="58" name="Connector: Elbow 57">
              <a:extLst>
                <a:ext uri="{FF2B5EF4-FFF2-40B4-BE49-F238E27FC236}">
                  <a16:creationId xmlns:a16="http://schemas.microsoft.com/office/drawing/2014/main" id="{36990C86-6DD3-4B45-AD08-B569D1FAC962}"/>
                </a:ext>
              </a:extLst>
            </p:cNvPr>
            <p:cNvCxnSpPr>
              <a:cxnSpLocks/>
              <a:stCxn id="31" idx="3"/>
              <a:endCxn id="42" idx="1"/>
            </p:cNvCxnSpPr>
            <p:nvPr/>
          </p:nvCxnSpPr>
          <p:spPr>
            <a:xfrm flipV="1">
              <a:off x="3125258" y="4549734"/>
              <a:ext cx="339048" cy="108000"/>
            </a:xfrm>
            <a:prstGeom prst="bentConnector3">
              <a:avLst>
                <a:gd name="adj1" fmla="val 50000"/>
              </a:avLst>
            </a:prstGeom>
            <a:ln w="12700">
              <a:solidFill>
                <a:srgbClr val="006600"/>
              </a:solidFill>
              <a:tailEnd type="triangle"/>
            </a:ln>
          </p:spPr>
          <p:style>
            <a:lnRef idx="1">
              <a:schemeClr val="dk1"/>
            </a:lnRef>
            <a:fillRef idx="0">
              <a:schemeClr val="dk1"/>
            </a:fillRef>
            <a:effectRef idx="0">
              <a:schemeClr val="dk1"/>
            </a:effectRef>
            <a:fontRef idx="minor">
              <a:schemeClr val="tx1"/>
            </a:fontRef>
          </p:style>
        </p:cxnSp>
      </p:grpSp>
      <p:grpSp>
        <p:nvGrpSpPr>
          <p:cNvPr id="123" name="Group 122">
            <a:extLst>
              <a:ext uri="{FF2B5EF4-FFF2-40B4-BE49-F238E27FC236}">
                <a16:creationId xmlns:a16="http://schemas.microsoft.com/office/drawing/2014/main" id="{534F601F-E7FD-450A-8FDE-024EA052C490}"/>
              </a:ext>
            </a:extLst>
          </p:cNvPr>
          <p:cNvGrpSpPr/>
          <p:nvPr/>
        </p:nvGrpSpPr>
        <p:grpSpPr>
          <a:xfrm>
            <a:off x="3125258" y="4657734"/>
            <a:ext cx="2535048" cy="485566"/>
            <a:chOff x="3125258" y="4657734"/>
            <a:chExt cx="2535048" cy="485566"/>
          </a:xfrm>
        </p:grpSpPr>
        <p:sp>
          <p:nvSpPr>
            <p:cNvPr id="44" name="Rectangle 43">
              <a:extLst>
                <a:ext uri="{FF2B5EF4-FFF2-40B4-BE49-F238E27FC236}">
                  <a16:creationId xmlns:a16="http://schemas.microsoft.com/office/drawing/2014/main" id="{36C7687B-E0F2-41BB-86D6-BA760E3F0FC9}"/>
                </a:ext>
              </a:extLst>
            </p:cNvPr>
            <p:cNvSpPr>
              <a:spLocks noChangeArrowheads="1"/>
            </p:cNvSpPr>
            <p:nvPr/>
          </p:nvSpPr>
          <p:spPr bwMode="auto">
            <a:xfrm>
              <a:off x="3464306" y="4927300"/>
              <a:ext cx="2196000" cy="216000"/>
            </a:xfrm>
            <a:prstGeom prst="rect">
              <a:avLst/>
            </a:prstGeom>
            <a:solidFill>
              <a:schemeClr val="bg1">
                <a:alpha val="20000"/>
              </a:schemeClr>
            </a:solidFill>
            <a:ln>
              <a:noFill/>
              <a:prstDash val="dash"/>
              <a:headEnd/>
              <a:tailEnd/>
            </a:ln>
          </p:spPr>
          <p:style>
            <a:lnRef idx="2">
              <a:schemeClr val="dk1"/>
            </a:lnRef>
            <a:fillRef idx="1">
              <a:schemeClr val="lt1"/>
            </a:fillRef>
            <a:effectRef idx="0">
              <a:schemeClr val="dk1"/>
            </a:effectRef>
            <a:fontRef idx="minor">
              <a:schemeClr val="dk1"/>
            </a:fontRef>
          </p:style>
          <p:txBody>
            <a:bodyPr wrap="square" lIns="72000" tIns="0" rIns="72000" bIns="0" anchor="ctr"/>
            <a:lstStyle/>
            <a:p>
              <a:pPr eaLnBrk="0" hangingPunct="0"/>
              <a:r>
                <a:rPr lang="pt-PT" altLang="zh-CN" sz="1100" b="1" dirty="0">
                  <a:solidFill>
                    <a:schemeClr val="tx1"/>
                  </a:solidFill>
                  <a:latin typeface="Open Sans" panose="020B0606030504020204" pitchFamily="34" charset="0"/>
                  <a:ea typeface="Open Sans" panose="020B0606030504020204" pitchFamily="34" charset="0"/>
                  <a:cs typeface="Open Sans" panose="020B0606030504020204" pitchFamily="34" charset="0"/>
                </a:rPr>
                <a:t>Business angels</a:t>
              </a:r>
              <a:endParaRPr lang="zh-CN" altLang="en-US" sz="1100" b="1" dirty="0">
                <a:solidFill>
                  <a:schemeClr val="tx1"/>
                </a:solidFill>
                <a:latin typeface="Open Sans" panose="020B0606030504020204" pitchFamily="34" charset="0"/>
                <a:ea typeface="SimSun" pitchFamily="2" charset="-122"/>
                <a:cs typeface="Open Sans" panose="020B0606030504020204" pitchFamily="34" charset="0"/>
              </a:endParaRPr>
            </a:p>
          </p:txBody>
        </p:sp>
        <p:cxnSp>
          <p:nvCxnSpPr>
            <p:cNvPr id="60" name="Connector: Elbow 59">
              <a:extLst>
                <a:ext uri="{FF2B5EF4-FFF2-40B4-BE49-F238E27FC236}">
                  <a16:creationId xmlns:a16="http://schemas.microsoft.com/office/drawing/2014/main" id="{145B0B6E-084D-4A03-89D4-74A3CA56744A}"/>
                </a:ext>
              </a:extLst>
            </p:cNvPr>
            <p:cNvCxnSpPr>
              <a:cxnSpLocks/>
              <a:stCxn id="31" idx="3"/>
              <a:endCxn id="44" idx="1"/>
            </p:cNvCxnSpPr>
            <p:nvPr/>
          </p:nvCxnSpPr>
          <p:spPr>
            <a:xfrm>
              <a:off x="3125258" y="4657734"/>
              <a:ext cx="339048" cy="377566"/>
            </a:xfrm>
            <a:prstGeom prst="bentConnector3">
              <a:avLst>
                <a:gd name="adj1" fmla="val 50000"/>
              </a:avLst>
            </a:prstGeom>
            <a:ln w="12700">
              <a:solidFill>
                <a:srgbClr val="006600"/>
              </a:solidFill>
              <a:tailEnd type="triangle"/>
            </a:ln>
          </p:spPr>
          <p:style>
            <a:lnRef idx="1">
              <a:schemeClr val="dk1"/>
            </a:lnRef>
            <a:fillRef idx="0">
              <a:schemeClr val="dk1"/>
            </a:fillRef>
            <a:effectRef idx="0">
              <a:schemeClr val="dk1"/>
            </a:effectRef>
            <a:fontRef idx="minor">
              <a:schemeClr val="tx1"/>
            </a:fontRef>
          </p:style>
        </p:cxnSp>
      </p:grpSp>
      <p:grpSp>
        <p:nvGrpSpPr>
          <p:cNvPr id="124" name="Group 123">
            <a:extLst>
              <a:ext uri="{FF2B5EF4-FFF2-40B4-BE49-F238E27FC236}">
                <a16:creationId xmlns:a16="http://schemas.microsoft.com/office/drawing/2014/main" id="{9C605B6E-FE06-43FF-B003-7454BE07A5CA}"/>
              </a:ext>
            </a:extLst>
          </p:cNvPr>
          <p:cNvGrpSpPr/>
          <p:nvPr/>
        </p:nvGrpSpPr>
        <p:grpSpPr>
          <a:xfrm>
            <a:off x="3125258" y="4657734"/>
            <a:ext cx="2535048" cy="728349"/>
            <a:chOff x="3125258" y="4657734"/>
            <a:chExt cx="2535048" cy="728349"/>
          </a:xfrm>
        </p:grpSpPr>
        <p:sp>
          <p:nvSpPr>
            <p:cNvPr id="45" name="Rectangle 44">
              <a:extLst>
                <a:ext uri="{FF2B5EF4-FFF2-40B4-BE49-F238E27FC236}">
                  <a16:creationId xmlns:a16="http://schemas.microsoft.com/office/drawing/2014/main" id="{3800722B-0D8D-48C4-9628-9C83944D2948}"/>
                </a:ext>
              </a:extLst>
            </p:cNvPr>
            <p:cNvSpPr>
              <a:spLocks noChangeArrowheads="1"/>
            </p:cNvSpPr>
            <p:nvPr/>
          </p:nvSpPr>
          <p:spPr bwMode="auto">
            <a:xfrm>
              <a:off x="3464306" y="5170083"/>
              <a:ext cx="2196000" cy="216000"/>
            </a:xfrm>
            <a:prstGeom prst="rect">
              <a:avLst/>
            </a:prstGeom>
            <a:solidFill>
              <a:schemeClr val="bg1">
                <a:alpha val="20000"/>
              </a:schemeClr>
            </a:solidFill>
            <a:ln>
              <a:noFill/>
              <a:prstDash val="dash"/>
              <a:headEnd/>
              <a:tailEnd/>
            </a:ln>
          </p:spPr>
          <p:style>
            <a:lnRef idx="2">
              <a:schemeClr val="dk1"/>
            </a:lnRef>
            <a:fillRef idx="1">
              <a:schemeClr val="lt1"/>
            </a:fillRef>
            <a:effectRef idx="0">
              <a:schemeClr val="dk1"/>
            </a:effectRef>
            <a:fontRef idx="minor">
              <a:schemeClr val="dk1"/>
            </a:fontRef>
          </p:style>
          <p:txBody>
            <a:bodyPr wrap="square" lIns="72000" tIns="0" rIns="72000" bIns="0" anchor="ctr"/>
            <a:lstStyle/>
            <a:p>
              <a:pPr eaLnBrk="0" hangingPunct="0"/>
              <a:r>
                <a:rPr lang="pt-PT" altLang="zh-CN" sz="1100" b="1" dirty="0">
                  <a:solidFill>
                    <a:schemeClr val="tx1"/>
                  </a:solidFill>
                  <a:latin typeface="Open Sans" panose="020B0606030504020204" pitchFamily="34" charset="0"/>
                  <a:ea typeface="Open Sans" panose="020B0606030504020204" pitchFamily="34" charset="0"/>
                  <a:cs typeface="Open Sans" panose="020B0606030504020204" pitchFamily="34" charset="0"/>
                </a:rPr>
                <a:t>Venture capital</a:t>
              </a:r>
              <a:endParaRPr lang="zh-CN" altLang="en-US" sz="1100" b="1" dirty="0">
                <a:solidFill>
                  <a:schemeClr val="tx1"/>
                </a:solidFill>
                <a:latin typeface="Open Sans" panose="020B0606030504020204" pitchFamily="34" charset="0"/>
                <a:ea typeface="SimSun" pitchFamily="2" charset="-122"/>
                <a:cs typeface="Open Sans" panose="020B0606030504020204" pitchFamily="34" charset="0"/>
              </a:endParaRPr>
            </a:p>
          </p:txBody>
        </p:sp>
        <p:cxnSp>
          <p:nvCxnSpPr>
            <p:cNvPr id="61" name="Connector: Elbow 60">
              <a:extLst>
                <a:ext uri="{FF2B5EF4-FFF2-40B4-BE49-F238E27FC236}">
                  <a16:creationId xmlns:a16="http://schemas.microsoft.com/office/drawing/2014/main" id="{20F9B731-6C7F-4FF2-951E-BB5D0CADE549}"/>
                </a:ext>
              </a:extLst>
            </p:cNvPr>
            <p:cNvCxnSpPr>
              <a:cxnSpLocks/>
              <a:stCxn id="31" idx="3"/>
              <a:endCxn id="45" idx="1"/>
            </p:cNvCxnSpPr>
            <p:nvPr/>
          </p:nvCxnSpPr>
          <p:spPr>
            <a:xfrm>
              <a:off x="3125258" y="4657734"/>
              <a:ext cx="339048" cy="620349"/>
            </a:xfrm>
            <a:prstGeom prst="bentConnector3">
              <a:avLst>
                <a:gd name="adj1" fmla="val 50000"/>
              </a:avLst>
            </a:prstGeom>
            <a:ln w="12700">
              <a:solidFill>
                <a:srgbClr val="006600"/>
              </a:solidFill>
              <a:tailEnd type="triangle"/>
            </a:ln>
          </p:spPr>
          <p:style>
            <a:lnRef idx="1">
              <a:schemeClr val="dk1"/>
            </a:lnRef>
            <a:fillRef idx="0">
              <a:schemeClr val="dk1"/>
            </a:fillRef>
            <a:effectRef idx="0">
              <a:schemeClr val="dk1"/>
            </a:effectRef>
            <a:fontRef idx="minor">
              <a:schemeClr val="tx1"/>
            </a:fontRef>
          </p:style>
        </p:cxnSp>
      </p:grpSp>
      <p:grpSp>
        <p:nvGrpSpPr>
          <p:cNvPr id="125" name="Group 124">
            <a:extLst>
              <a:ext uri="{FF2B5EF4-FFF2-40B4-BE49-F238E27FC236}">
                <a16:creationId xmlns:a16="http://schemas.microsoft.com/office/drawing/2014/main" id="{086F2377-2AB6-4C3E-9225-77BA76E23DE2}"/>
              </a:ext>
            </a:extLst>
          </p:cNvPr>
          <p:cNvGrpSpPr/>
          <p:nvPr/>
        </p:nvGrpSpPr>
        <p:grpSpPr>
          <a:xfrm>
            <a:off x="3125258" y="4657734"/>
            <a:ext cx="2535048" cy="971132"/>
            <a:chOff x="3125258" y="4657734"/>
            <a:chExt cx="2535048" cy="971132"/>
          </a:xfrm>
        </p:grpSpPr>
        <p:sp>
          <p:nvSpPr>
            <p:cNvPr id="46" name="Rectangle 45">
              <a:extLst>
                <a:ext uri="{FF2B5EF4-FFF2-40B4-BE49-F238E27FC236}">
                  <a16:creationId xmlns:a16="http://schemas.microsoft.com/office/drawing/2014/main" id="{B17741B7-1F49-47B2-9360-045F226C6BD3}"/>
                </a:ext>
              </a:extLst>
            </p:cNvPr>
            <p:cNvSpPr>
              <a:spLocks noChangeArrowheads="1"/>
            </p:cNvSpPr>
            <p:nvPr/>
          </p:nvSpPr>
          <p:spPr bwMode="auto">
            <a:xfrm>
              <a:off x="3464306" y="5412866"/>
              <a:ext cx="2196000" cy="216000"/>
            </a:xfrm>
            <a:prstGeom prst="rect">
              <a:avLst/>
            </a:prstGeom>
            <a:solidFill>
              <a:schemeClr val="bg1">
                <a:alpha val="20000"/>
              </a:schemeClr>
            </a:solidFill>
            <a:ln>
              <a:noFill/>
              <a:prstDash val="dash"/>
              <a:headEnd/>
              <a:tailEnd/>
            </a:ln>
          </p:spPr>
          <p:style>
            <a:lnRef idx="2">
              <a:schemeClr val="dk1"/>
            </a:lnRef>
            <a:fillRef idx="1">
              <a:schemeClr val="lt1"/>
            </a:fillRef>
            <a:effectRef idx="0">
              <a:schemeClr val="dk1"/>
            </a:effectRef>
            <a:fontRef idx="minor">
              <a:schemeClr val="dk1"/>
            </a:fontRef>
          </p:style>
          <p:txBody>
            <a:bodyPr wrap="square" lIns="72000" tIns="0" rIns="72000" bIns="0" anchor="ctr"/>
            <a:lstStyle/>
            <a:p>
              <a:pPr eaLnBrk="0" hangingPunct="0"/>
              <a:r>
                <a:rPr lang="pt-PT" altLang="zh-CN" sz="1100" b="1" dirty="0">
                  <a:solidFill>
                    <a:schemeClr val="tx1"/>
                  </a:solidFill>
                  <a:latin typeface="Open Sans" panose="020B0606030504020204" pitchFamily="34" charset="0"/>
                  <a:ea typeface="Open Sans" panose="020B0606030504020204" pitchFamily="34" charset="0"/>
                  <a:cs typeface="Open Sans" panose="020B0606030504020204" pitchFamily="34" charset="0"/>
                </a:rPr>
                <a:t>Institutional partners</a:t>
              </a:r>
              <a:endParaRPr lang="zh-CN" altLang="en-US" sz="1100" b="1" dirty="0">
                <a:solidFill>
                  <a:schemeClr val="tx1"/>
                </a:solidFill>
                <a:latin typeface="Open Sans" panose="020B0606030504020204" pitchFamily="34" charset="0"/>
                <a:ea typeface="SimSun" pitchFamily="2" charset="-122"/>
                <a:cs typeface="Open Sans" panose="020B0606030504020204" pitchFamily="34" charset="0"/>
              </a:endParaRPr>
            </a:p>
          </p:txBody>
        </p:sp>
        <p:cxnSp>
          <p:nvCxnSpPr>
            <p:cNvPr id="62" name="Connector: Elbow 61">
              <a:extLst>
                <a:ext uri="{FF2B5EF4-FFF2-40B4-BE49-F238E27FC236}">
                  <a16:creationId xmlns:a16="http://schemas.microsoft.com/office/drawing/2014/main" id="{82F9D66F-CD24-4B2F-BD13-232ED1F984C5}"/>
                </a:ext>
              </a:extLst>
            </p:cNvPr>
            <p:cNvCxnSpPr>
              <a:cxnSpLocks/>
              <a:stCxn id="31" idx="3"/>
              <a:endCxn id="46" idx="1"/>
            </p:cNvCxnSpPr>
            <p:nvPr/>
          </p:nvCxnSpPr>
          <p:spPr>
            <a:xfrm>
              <a:off x="3125258" y="4657734"/>
              <a:ext cx="339048" cy="863132"/>
            </a:xfrm>
            <a:prstGeom prst="bentConnector3">
              <a:avLst>
                <a:gd name="adj1" fmla="val 50000"/>
              </a:avLst>
            </a:prstGeom>
            <a:ln w="12700">
              <a:solidFill>
                <a:srgbClr val="006600"/>
              </a:solidFill>
              <a:tailEnd type="triangle"/>
            </a:ln>
          </p:spPr>
          <p:style>
            <a:lnRef idx="1">
              <a:schemeClr val="dk1"/>
            </a:lnRef>
            <a:fillRef idx="0">
              <a:schemeClr val="dk1"/>
            </a:fillRef>
            <a:effectRef idx="0">
              <a:schemeClr val="dk1"/>
            </a:effectRef>
            <a:fontRef idx="minor">
              <a:schemeClr val="tx1"/>
            </a:fontRef>
          </p:style>
        </p:cxnSp>
      </p:grpSp>
      <p:grpSp>
        <p:nvGrpSpPr>
          <p:cNvPr id="128" name="Group 127">
            <a:extLst>
              <a:ext uri="{FF2B5EF4-FFF2-40B4-BE49-F238E27FC236}">
                <a16:creationId xmlns:a16="http://schemas.microsoft.com/office/drawing/2014/main" id="{BE7D0AF1-F1B7-4E70-AD5C-8FB7E3FBB7E1}"/>
              </a:ext>
            </a:extLst>
          </p:cNvPr>
          <p:cNvGrpSpPr/>
          <p:nvPr/>
        </p:nvGrpSpPr>
        <p:grpSpPr>
          <a:xfrm>
            <a:off x="3125258" y="6114432"/>
            <a:ext cx="2535048" cy="242781"/>
            <a:chOff x="3125258" y="6114432"/>
            <a:chExt cx="2535048" cy="242781"/>
          </a:xfrm>
        </p:grpSpPr>
        <p:sp>
          <p:nvSpPr>
            <p:cNvPr id="73" name="Rectangle 72">
              <a:extLst>
                <a:ext uri="{FF2B5EF4-FFF2-40B4-BE49-F238E27FC236}">
                  <a16:creationId xmlns:a16="http://schemas.microsoft.com/office/drawing/2014/main" id="{37A35F7B-23D3-4EC5-9E6C-E3CBD8400E5A}"/>
                </a:ext>
              </a:extLst>
            </p:cNvPr>
            <p:cNvSpPr>
              <a:spLocks noChangeArrowheads="1"/>
            </p:cNvSpPr>
            <p:nvPr/>
          </p:nvSpPr>
          <p:spPr bwMode="auto">
            <a:xfrm>
              <a:off x="3464306" y="6141213"/>
              <a:ext cx="2196000" cy="216000"/>
            </a:xfrm>
            <a:prstGeom prst="rect">
              <a:avLst/>
            </a:prstGeom>
            <a:solidFill>
              <a:schemeClr val="bg1">
                <a:alpha val="20000"/>
              </a:schemeClr>
            </a:solidFill>
            <a:ln>
              <a:noFill/>
              <a:prstDash val="dash"/>
              <a:headEnd/>
              <a:tailEnd/>
            </a:ln>
          </p:spPr>
          <p:style>
            <a:lnRef idx="2">
              <a:schemeClr val="dk1"/>
            </a:lnRef>
            <a:fillRef idx="1">
              <a:schemeClr val="lt1"/>
            </a:fillRef>
            <a:effectRef idx="0">
              <a:schemeClr val="dk1"/>
            </a:effectRef>
            <a:fontRef idx="minor">
              <a:schemeClr val="dk1"/>
            </a:fontRef>
          </p:style>
          <p:txBody>
            <a:bodyPr wrap="square" lIns="72000" tIns="0" rIns="72000" bIns="0" anchor="ctr"/>
            <a:lstStyle/>
            <a:p>
              <a:pPr eaLnBrk="0" hangingPunct="0"/>
              <a:r>
                <a:rPr lang="pt-PT" altLang="zh-CN" sz="1100" b="1" dirty="0">
                  <a:solidFill>
                    <a:schemeClr val="tx1"/>
                  </a:solidFill>
                  <a:latin typeface="Open Sans" panose="020B0606030504020204" pitchFamily="34" charset="0"/>
                  <a:ea typeface="Open Sans" panose="020B0606030504020204" pitchFamily="34" charset="0"/>
                  <a:cs typeface="Open Sans" panose="020B0606030504020204" pitchFamily="34" charset="0"/>
                </a:rPr>
                <a:t>Secondary Offering</a:t>
              </a:r>
              <a:endParaRPr lang="zh-CN" altLang="en-US" sz="1100" b="1" dirty="0">
                <a:solidFill>
                  <a:schemeClr val="tx1"/>
                </a:solidFill>
                <a:latin typeface="Open Sans" panose="020B0606030504020204" pitchFamily="34" charset="0"/>
                <a:ea typeface="SimSun" pitchFamily="2" charset="-122"/>
                <a:cs typeface="Open Sans" panose="020B0606030504020204" pitchFamily="34" charset="0"/>
              </a:endParaRPr>
            </a:p>
          </p:txBody>
        </p:sp>
        <p:cxnSp>
          <p:nvCxnSpPr>
            <p:cNvPr id="74" name="Connector: Elbow 73">
              <a:extLst>
                <a:ext uri="{FF2B5EF4-FFF2-40B4-BE49-F238E27FC236}">
                  <a16:creationId xmlns:a16="http://schemas.microsoft.com/office/drawing/2014/main" id="{88644BAC-09BD-4B49-92DD-53492BD24F17}"/>
                </a:ext>
              </a:extLst>
            </p:cNvPr>
            <p:cNvCxnSpPr>
              <a:cxnSpLocks/>
              <a:stCxn id="32" idx="3"/>
              <a:endCxn id="73" idx="1"/>
            </p:cNvCxnSpPr>
            <p:nvPr/>
          </p:nvCxnSpPr>
          <p:spPr>
            <a:xfrm>
              <a:off x="3125258" y="6114432"/>
              <a:ext cx="339048" cy="134781"/>
            </a:xfrm>
            <a:prstGeom prst="bentConnector3">
              <a:avLst>
                <a:gd name="adj1" fmla="val 50000"/>
              </a:avLst>
            </a:prstGeom>
            <a:ln w="12700">
              <a:solidFill>
                <a:srgbClr val="006600"/>
              </a:solidFill>
              <a:tailEnd type="triangle"/>
            </a:ln>
          </p:spPr>
          <p:style>
            <a:lnRef idx="1">
              <a:schemeClr val="dk1"/>
            </a:lnRef>
            <a:fillRef idx="0">
              <a:schemeClr val="dk1"/>
            </a:fillRef>
            <a:effectRef idx="0">
              <a:schemeClr val="dk1"/>
            </a:effectRef>
            <a:fontRef idx="minor">
              <a:schemeClr val="tx1"/>
            </a:fontRef>
          </p:style>
        </p:cxnSp>
      </p:grpSp>
      <p:grpSp>
        <p:nvGrpSpPr>
          <p:cNvPr id="127" name="Group 126">
            <a:extLst>
              <a:ext uri="{FF2B5EF4-FFF2-40B4-BE49-F238E27FC236}">
                <a16:creationId xmlns:a16="http://schemas.microsoft.com/office/drawing/2014/main" id="{BED4B81A-48EC-4459-A1DA-9173BA6206DE}"/>
              </a:ext>
            </a:extLst>
          </p:cNvPr>
          <p:cNvGrpSpPr/>
          <p:nvPr/>
        </p:nvGrpSpPr>
        <p:grpSpPr>
          <a:xfrm>
            <a:off x="3125258" y="5898432"/>
            <a:ext cx="2535048" cy="216000"/>
            <a:chOff x="3125258" y="5898432"/>
            <a:chExt cx="2535048" cy="216000"/>
          </a:xfrm>
        </p:grpSpPr>
        <p:sp>
          <p:nvSpPr>
            <p:cNvPr id="72" name="Rectangle 71">
              <a:extLst>
                <a:ext uri="{FF2B5EF4-FFF2-40B4-BE49-F238E27FC236}">
                  <a16:creationId xmlns:a16="http://schemas.microsoft.com/office/drawing/2014/main" id="{B69C4D6B-C66F-4C34-88A1-5D0781F15241}"/>
                </a:ext>
              </a:extLst>
            </p:cNvPr>
            <p:cNvSpPr>
              <a:spLocks noChangeArrowheads="1"/>
            </p:cNvSpPr>
            <p:nvPr/>
          </p:nvSpPr>
          <p:spPr bwMode="auto">
            <a:xfrm>
              <a:off x="3464306" y="5898432"/>
              <a:ext cx="2196000" cy="216000"/>
            </a:xfrm>
            <a:prstGeom prst="rect">
              <a:avLst/>
            </a:prstGeom>
            <a:solidFill>
              <a:schemeClr val="bg1">
                <a:alpha val="20000"/>
              </a:schemeClr>
            </a:solidFill>
            <a:ln>
              <a:noFill/>
              <a:prstDash val="dash"/>
              <a:headEnd/>
              <a:tailEnd/>
            </a:ln>
          </p:spPr>
          <p:style>
            <a:lnRef idx="2">
              <a:schemeClr val="dk1"/>
            </a:lnRef>
            <a:fillRef idx="1">
              <a:schemeClr val="lt1"/>
            </a:fillRef>
            <a:effectRef idx="0">
              <a:schemeClr val="dk1"/>
            </a:effectRef>
            <a:fontRef idx="minor">
              <a:schemeClr val="dk1"/>
            </a:fontRef>
          </p:style>
          <p:txBody>
            <a:bodyPr wrap="square" lIns="72000" tIns="0" rIns="72000" bIns="0" anchor="ctr"/>
            <a:lstStyle/>
            <a:p>
              <a:pPr eaLnBrk="0" hangingPunct="0"/>
              <a:r>
                <a:rPr lang="pt-PT" altLang="zh-CN" sz="1100" b="1" dirty="0">
                  <a:solidFill>
                    <a:schemeClr val="tx1"/>
                  </a:solidFill>
                  <a:latin typeface="Open Sans" panose="020B0606030504020204" pitchFamily="34" charset="0"/>
                  <a:ea typeface="Open Sans" panose="020B0606030504020204" pitchFamily="34" charset="0"/>
                  <a:cs typeface="Open Sans" panose="020B0606030504020204" pitchFamily="34" charset="0"/>
                </a:rPr>
                <a:t>Initial Public Offering (IPO)</a:t>
              </a:r>
              <a:endParaRPr lang="zh-CN" altLang="en-US" sz="1100" b="1" dirty="0">
                <a:solidFill>
                  <a:schemeClr val="tx1"/>
                </a:solidFill>
                <a:latin typeface="Open Sans" panose="020B0606030504020204" pitchFamily="34" charset="0"/>
                <a:ea typeface="SimSun" pitchFamily="2" charset="-122"/>
                <a:cs typeface="Open Sans" panose="020B0606030504020204" pitchFamily="34" charset="0"/>
              </a:endParaRPr>
            </a:p>
          </p:txBody>
        </p:sp>
        <p:cxnSp>
          <p:nvCxnSpPr>
            <p:cNvPr id="77" name="Connector: Elbow 76">
              <a:extLst>
                <a:ext uri="{FF2B5EF4-FFF2-40B4-BE49-F238E27FC236}">
                  <a16:creationId xmlns:a16="http://schemas.microsoft.com/office/drawing/2014/main" id="{EC3E5C13-4DBC-4E72-ACDA-ACF458CBEDEE}"/>
                </a:ext>
              </a:extLst>
            </p:cNvPr>
            <p:cNvCxnSpPr>
              <a:cxnSpLocks/>
              <a:stCxn id="32" idx="3"/>
              <a:endCxn id="72" idx="1"/>
            </p:cNvCxnSpPr>
            <p:nvPr/>
          </p:nvCxnSpPr>
          <p:spPr>
            <a:xfrm flipV="1">
              <a:off x="3125258" y="6006432"/>
              <a:ext cx="339048" cy="108000"/>
            </a:xfrm>
            <a:prstGeom prst="bentConnector3">
              <a:avLst>
                <a:gd name="adj1" fmla="val 50000"/>
              </a:avLst>
            </a:prstGeom>
            <a:ln w="12700">
              <a:solidFill>
                <a:srgbClr val="006600"/>
              </a:solidFill>
              <a:tailEnd type="triangle"/>
            </a:ln>
          </p:spPr>
          <p:style>
            <a:lnRef idx="1">
              <a:schemeClr val="dk1"/>
            </a:lnRef>
            <a:fillRef idx="0">
              <a:schemeClr val="dk1"/>
            </a:fillRef>
            <a:effectRef idx="0">
              <a:schemeClr val="dk1"/>
            </a:effectRef>
            <a:fontRef idx="minor">
              <a:schemeClr val="tx1"/>
            </a:fontRef>
          </p:style>
        </p:cxnSp>
      </p:grpSp>
      <p:grpSp>
        <p:nvGrpSpPr>
          <p:cNvPr id="126" name="Group 125">
            <a:extLst>
              <a:ext uri="{FF2B5EF4-FFF2-40B4-BE49-F238E27FC236}">
                <a16:creationId xmlns:a16="http://schemas.microsoft.com/office/drawing/2014/main" id="{15CC64A4-A72C-4E70-8A3F-10DED52206DC}"/>
              </a:ext>
            </a:extLst>
          </p:cNvPr>
          <p:cNvGrpSpPr/>
          <p:nvPr/>
        </p:nvGrpSpPr>
        <p:grpSpPr>
          <a:xfrm>
            <a:off x="3125258" y="4657734"/>
            <a:ext cx="2535048" cy="1213915"/>
            <a:chOff x="3125258" y="4657734"/>
            <a:chExt cx="2535048" cy="1213915"/>
          </a:xfrm>
        </p:grpSpPr>
        <p:sp>
          <p:nvSpPr>
            <p:cNvPr id="40" name="Rectangle 39">
              <a:extLst>
                <a:ext uri="{FF2B5EF4-FFF2-40B4-BE49-F238E27FC236}">
                  <a16:creationId xmlns:a16="http://schemas.microsoft.com/office/drawing/2014/main" id="{B2E270A1-633A-46D7-9D7B-98A28CFD8FD8}"/>
                </a:ext>
              </a:extLst>
            </p:cNvPr>
            <p:cNvSpPr>
              <a:spLocks noChangeArrowheads="1"/>
            </p:cNvSpPr>
            <p:nvPr/>
          </p:nvSpPr>
          <p:spPr bwMode="auto">
            <a:xfrm>
              <a:off x="3464306" y="5655649"/>
              <a:ext cx="2196000" cy="216000"/>
            </a:xfrm>
            <a:prstGeom prst="rect">
              <a:avLst/>
            </a:prstGeom>
            <a:solidFill>
              <a:schemeClr val="bg1">
                <a:alpha val="20000"/>
              </a:schemeClr>
            </a:solidFill>
            <a:ln>
              <a:noFill/>
              <a:prstDash val="dash"/>
              <a:headEnd/>
              <a:tailEnd/>
            </a:ln>
          </p:spPr>
          <p:style>
            <a:lnRef idx="2">
              <a:schemeClr val="dk1"/>
            </a:lnRef>
            <a:fillRef idx="1">
              <a:schemeClr val="lt1"/>
            </a:fillRef>
            <a:effectRef idx="0">
              <a:schemeClr val="dk1"/>
            </a:effectRef>
            <a:fontRef idx="minor">
              <a:schemeClr val="dk1"/>
            </a:fontRef>
          </p:style>
          <p:txBody>
            <a:bodyPr wrap="square" lIns="72000" tIns="0" rIns="72000" bIns="0" anchor="ctr"/>
            <a:lstStyle/>
            <a:p>
              <a:pPr eaLnBrk="0" hangingPunct="0"/>
              <a:r>
                <a:rPr lang="pt-PT" altLang="zh-CN" sz="1100" b="1" dirty="0">
                  <a:solidFill>
                    <a:schemeClr val="tx1"/>
                  </a:solidFill>
                  <a:latin typeface="Open Sans" panose="020B0606030504020204" pitchFamily="34" charset="0"/>
                  <a:ea typeface="Open Sans" panose="020B0606030504020204" pitchFamily="34" charset="0"/>
                  <a:cs typeface="Open Sans" panose="020B0606030504020204" pitchFamily="34" charset="0"/>
                </a:rPr>
                <a:t>(…) other</a:t>
              </a:r>
              <a:endParaRPr lang="zh-CN" altLang="en-US" sz="1100" b="1" dirty="0">
                <a:solidFill>
                  <a:schemeClr val="tx1"/>
                </a:solidFill>
                <a:latin typeface="Open Sans" panose="020B0606030504020204" pitchFamily="34" charset="0"/>
                <a:ea typeface="SimSun" pitchFamily="2" charset="-122"/>
                <a:cs typeface="Open Sans" panose="020B0606030504020204" pitchFamily="34" charset="0"/>
              </a:endParaRPr>
            </a:p>
          </p:txBody>
        </p:sp>
        <p:cxnSp>
          <p:nvCxnSpPr>
            <p:cNvPr id="41" name="Connector: Elbow 40">
              <a:extLst>
                <a:ext uri="{FF2B5EF4-FFF2-40B4-BE49-F238E27FC236}">
                  <a16:creationId xmlns:a16="http://schemas.microsoft.com/office/drawing/2014/main" id="{7F548488-A9BC-4EA4-B257-0655C824C50F}"/>
                </a:ext>
              </a:extLst>
            </p:cNvPr>
            <p:cNvCxnSpPr>
              <a:cxnSpLocks/>
              <a:stCxn id="31" idx="3"/>
              <a:endCxn id="40" idx="1"/>
            </p:cNvCxnSpPr>
            <p:nvPr/>
          </p:nvCxnSpPr>
          <p:spPr>
            <a:xfrm>
              <a:off x="3125258" y="4657734"/>
              <a:ext cx="339048" cy="1105915"/>
            </a:xfrm>
            <a:prstGeom prst="bentConnector3">
              <a:avLst>
                <a:gd name="adj1" fmla="val 50000"/>
              </a:avLst>
            </a:prstGeom>
            <a:ln w="12700">
              <a:solidFill>
                <a:srgbClr val="006600"/>
              </a:solidFill>
              <a:tailEnd type="triangle"/>
            </a:ln>
          </p:spPr>
          <p:style>
            <a:lnRef idx="1">
              <a:schemeClr val="dk1"/>
            </a:lnRef>
            <a:fillRef idx="0">
              <a:schemeClr val="dk1"/>
            </a:fillRef>
            <a:effectRef idx="0">
              <a:schemeClr val="dk1"/>
            </a:effectRef>
            <a:fontRef idx="minor">
              <a:schemeClr val="tx1"/>
            </a:fontRef>
          </p:style>
        </p:cxnSp>
      </p:grpSp>
      <p:grpSp>
        <p:nvGrpSpPr>
          <p:cNvPr id="129" name="Group 128">
            <a:extLst>
              <a:ext uri="{FF2B5EF4-FFF2-40B4-BE49-F238E27FC236}">
                <a16:creationId xmlns:a16="http://schemas.microsoft.com/office/drawing/2014/main" id="{D9B0E92E-D6DA-4139-8487-E12C81BCEF6E}"/>
              </a:ext>
            </a:extLst>
          </p:cNvPr>
          <p:cNvGrpSpPr/>
          <p:nvPr/>
        </p:nvGrpSpPr>
        <p:grpSpPr>
          <a:xfrm>
            <a:off x="5836512" y="4441733"/>
            <a:ext cx="2311392" cy="1915479"/>
            <a:chOff x="5836512" y="4441733"/>
            <a:chExt cx="2311392" cy="1915479"/>
          </a:xfrm>
        </p:grpSpPr>
        <p:grpSp>
          <p:nvGrpSpPr>
            <p:cNvPr id="70" name="Group 69">
              <a:extLst>
                <a:ext uri="{FF2B5EF4-FFF2-40B4-BE49-F238E27FC236}">
                  <a16:creationId xmlns:a16="http://schemas.microsoft.com/office/drawing/2014/main" id="{53226DEA-360A-4BCC-A815-4632068E4A4A}"/>
                </a:ext>
              </a:extLst>
            </p:cNvPr>
            <p:cNvGrpSpPr/>
            <p:nvPr/>
          </p:nvGrpSpPr>
          <p:grpSpPr>
            <a:xfrm>
              <a:off x="5836512" y="4441733"/>
              <a:ext cx="205138" cy="1915479"/>
              <a:chOff x="6105826" y="6002622"/>
              <a:chExt cx="144000" cy="1336235"/>
            </a:xfrm>
          </p:grpSpPr>
          <p:cxnSp>
            <p:nvCxnSpPr>
              <p:cNvPr id="75" name="Connector: Elbow 24">
                <a:extLst>
                  <a:ext uri="{FF2B5EF4-FFF2-40B4-BE49-F238E27FC236}">
                    <a16:creationId xmlns:a16="http://schemas.microsoft.com/office/drawing/2014/main" id="{13B48B70-B90C-4096-A4A7-31E6DF8022BA}"/>
                  </a:ext>
                </a:extLst>
              </p:cNvPr>
              <p:cNvCxnSpPr>
                <a:cxnSpLocks/>
              </p:cNvCxnSpPr>
              <p:nvPr/>
            </p:nvCxnSpPr>
            <p:spPr>
              <a:xfrm>
                <a:off x="6105826" y="6670739"/>
                <a:ext cx="144000" cy="0"/>
              </a:xfrm>
              <a:prstGeom prst="straightConnector1">
                <a:avLst/>
              </a:prstGeom>
              <a:ln>
                <a:solidFill>
                  <a:schemeClr val="tx1"/>
                </a:solidFill>
                <a:tailEnd type="triangle"/>
              </a:ln>
            </p:spPr>
            <p:style>
              <a:lnRef idx="1">
                <a:schemeClr val="dk1"/>
              </a:lnRef>
              <a:fillRef idx="0">
                <a:schemeClr val="dk1"/>
              </a:fillRef>
              <a:effectRef idx="0">
                <a:schemeClr val="dk1"/>
              </a:effectRef>
              <a:fontRef idx="minor">
                <a:schemeClr val="tx1"/>
              </a:fontRef>
            </p:style>
          </p:cxnSp>
          <p:cxnSp>
            <p:nvCxnSpPr>
              <p:cNvPr id="76" name="Straight Connector 75">
                <a:extLst>
                  <a:ext uri="{FF2B5EF4-FFF2-40B4-BE49-F238E27FC236}">
                    <a16:creationId xmlns:a16="http://schemas.microsoft.com/office/drawing/2014/main" id="{B3068E30-BD20-48CA-9C6B-C0D3307EE22E}"/>
                  </a:ext>
                </a:extLst>
              </p:cNvPr>
              <p:cNvCxnSpPr>
                <a:cxnSpLocks/>
              </p:cNvCxnSpPr>
              <p:nvPr/>
            </p:nvCxnSpPr>
            <p:spPr>
              <a:xfrm flipV="1">
                <a:off x="6105826" y="6002622"/>
                <a:ext cx="0" cy="1336235"/>
              </a:xfrm>
              <a:prstGeom prst="line">
                <a:avLst/>
              </a:prstGeom>
              <a:ln>
                <a:solidFill>
                  <a:schemeClr val="tx1"/>
                </a:solidFill>
              </a:ln>
            </p:spPr>
            <p:style>
              <a:lnRef idx="1">
                <a:schemeClr val="dk1"/>
              </a:lnRef>
              <a:fillRef idx="0">
                <a:schemeClr val="dk1"/>
              </a:fillRef>
              <a:effectRef idx="0">
                <a:schemeClr val="dk1"/>
              </a:effectRef>
              <a:fontRef idx="minor">
                <a:schemeClr val="tx1"/>
              </a:fontRef>
            </p:style>
          </p:cxnSp>
        </p:grpSp>
        <p:sp>
          <p:nvSpPr>
            <p:cNvPr id="71" name="Rectangle 70">
              <a:extLst>
                <a:ext uri="{FF2B5EF4-FFF2-40B4-BE49-F238E27FC236}">
                  <a16:creationId xmlns:a16="http://schemas.microsoft.com/office/drawing/2014/main" id="{24D85D6B-AC59-4F31-8FEB-ACFBF7B5CA1B}"/>
                </a:ext>
              </a:extLst>
            </p:cNvPr>
            <p:cNvSpPr/>
            <p:nvPr/>
          </p:nvSpPr>
          <p:spPr bwMode="auto">
            <a:xfrm>
              <a:off x="6347904" y="4441733"/>
              <a:ext cx="1800000" cy="1915478"/>
            </a:xfrm>
            <a:prstGeom prst="rect">
              <a:avLst/>
            </a:prstGeom>
            <a:noFill/>
            <a:ln w="12700" cap="flat" cmpd="sng" algn="ctr">
              <a:no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just" defTabSz="914400" rtl="0" eaLnBrk="1" fontAlgn="base" latinLnBrk="0" hangingPunct="1">
                <a:lnSpc>
                  <a:spcPct val="100000"/>
                </a:lnSpc>
                <a:spcBef>
                  <a:spcPct val="0"/>
                </a:spcBef>
                <a:spcAft>
                  <a:spcPct val="0"/>
                </a:spcAft>
                <a:buClrTx/>
                <a:buSzTx/>
                <a:buFontTx/>
                <a:buNone/>
                <a:tabLst/>
              </a:pPr>
              <a:r>
                <a:rPr kumimoji="0" lang="en-US" sz="1400" b="0" u="none" strike="noStrike" cap="none" normalizeH="0" baseline="0" dirty="0">
                  <a:ln>
                    <a:noFill/>
                  </a:ln>
                  <a:effectLst/>
                  <a:latin typeface="Open Sans" panose="020B0606030504020204" pitchFamily="34" charset="0"/>
                  <a:ea typeface="Open Sans" panose="020B0606030504020204" pitchFamily="34" charset="0"/>
                  <a:cs typeface="Open Sans" panose="020B0606030504020204" pitchFamily="34" charset="0"/>
                  <a:sym typeface="Arial" charset="0"/>
                </a:rPr>
                <a:t>Choice depends on several factors, mainly: sector, maturity stage, total amount needed and control</a:t>
              </a:r>
              <a:endParaRPr kumimoji="0" lang="pt-PT" sz="1400" b="0" u="none" strike="noStrike" cap="none" normalizeH="0" dirty="0">
                <a:ln>
                  <a:noFill/>
                </a:ln>
                <a:effectLst/>
                <a:latin typeface="Open Sans" panose="020B0606030504020204" pitchFamily="34" charset="0"/>
                <a:ea typeface="Open Sans" panose="020B0606030504020204" pitchFamily="34" charset="0"/>
                <a:cs typeface="Open Sans" panose="020B0606030504020204" pitchFamily="34" charset="0"/>
                <a:sym typeface="Arial" charset="0"/>
              </a:endParaRPr>
            </a:p>
          </p:txBody>
        </p:sp>
      </p:grpSp>
      <p:grpSp>
        <p:nvGrpSpPr>
          <p:cNvPr id="130" name="Group 129">
            <a:extLst>
              <a:ext uri="{FF2B5EF4-FFF2-40B4-BE49-F238E27FC236}">
                <a16:creationId xmlns:a16="http://schemas.microsoft.com/office/drawing/2014/main" id="{D156F9F2-1D8F-4FC1-B8B1-12B5BFE47912}"/>
              </a:ext>
            </a:extLst>
          </p:cNvPr>
          <p:cNvGrpSpPr/>
          <p:nvPr/>
        </p:nvGrpSpPr>
        <p:grpSpPr>
          <a:xfrm>
            <a:off x="5469280" y="1823874"/>
            <a:ext cx="6409531" cy="2228449"/>
            <a:chOff x="5469280" y="1823874"/>
            <a:chExt cx="6409531" cy="2228449"/>
          </a:xfrm>
        </p:grpSpPr>
        <p:cxnSp>
          <p:nvCxnSpPr>
            <p:cNvPr id="26" name="Straight Arrow Connector 25">
              <a:extLst>
                <a:ext uri="{FF2B5EF4-FFF2-40B4-BE49-F238E27FC236}">
                  <a16:creationId xmlns:a16="http://schemas.microsoft.com/office/drawing/2014/main" id="{2A29336C-88DC-4FBE-8043-C89F14D69B59}"/>
                </a:ext>
              </a:extLst>
            </p:cNvPr>
            <p:cNvCxnSpPr/>
            <p:nvPr/>
          </p:nvCxnSpPr>
          <p:spPr>
            <a:xfrm>
              <a:off x="6096000" y="3120833"/>
              <a:ext cx="5401456"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78" name="Rectangle 77">
              <a:extLst>
                <a:ext uri="{FF2B5EF4-FFF2-40B4-BE49-F238E27FC236}">
                  <a16:creationId xmlns:a16="http://schemas.microsoft.com/office/drawing/2014/main" id="{27D31594-A151-45AF-8083-9441ABA7DF8A}"/>
                </a:ext>
              </a:extLst>
            </p:cNvPr>
            <p:cNvSpPr/>
            <p:nvPr/>
          </p:nvSpPr>
          <p:spPr bwMode="auto">
            <a:xfrm>
              <a:off x="11317062" y="2949090"/>
              <a:ext cx="561749" cy="316334"/>
            </a:xfrm>
            <a:prstGeom prst="rect">
              <a:avLst/>
            </a:prstGeom>
            <a:noFill/>
            <a:ln w="12700" cap="flat" cmpd="sng" algn="ctr">
              <a:no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r" defTabSz="914400" rtl="0" eaLnBrk="1" fontAlgn="base" latinLnBrk="0" hangingPunct="1">
                <a:lnSpc>
                  <a:spcPct val="100000"/>
                </a:lnSpc>
                <a:spcBef>
                  <a:spcPct val="0"/>
                </a:spcBef>
                <a:spcAft>
                  <a:spcPct val="0"/>
                </a:spcAft>
                <a:buClrTx/>
                <a:buSzTx/>
                <a:buFontTx/>
                <a:buNone/>
                <a:tabLst/>
              </a:pPr>
              <a:r>
                <a:rPr kumimoji="0" lang="en-US" sz="1400" b="0" i="1" u="none" strike="noStrike" cap="none" normalizeH="0" baseline="0" dirty="0">
                  <a:ln>
                    <a:noFill/>
                  </a:ln>
                  <a:effectLst/>
                  <a:latin typeface="Open Sans" panose="020B0606030504020204" pitchFamily="34" charset="0"/>
                  <a:ea typeface="Open Sans" panose="020B0606030504020204" pitchFamily="34" charset="0"/>
                  <a:cs typeface="Open Sans" panose="020B0606030504020204" pitchFamily="34" charset="0"/>
                  <a:sym typeface="Arial" charset="0"/>
                </a:rPr>
                <a:t>Time</a:t>
              </a:r>
              <a:endParaRPr kumimoji="0" lang="pt-PT" sz="1400" b="0" i="1" u="none" strike="noStrike" cap="none" normalizeH="0" dirty="0">
                <a:ln>
                  <a:noFill/>
                </a:ln>
                <a:effectLst/>
                <a:latin typeface="Open Sans" panose="020B0606030504020204" pitchFamily="34" charset="0"/>
                <a:ea typeface="Open Sans" panose="020B0606030504020204" pitchFamily="34" charset="0"/>
                <a:cs typeface="Open Sans" panose="020B0606030504020204" pitchFamily="34" charset="0"/>
                <a:sym typeface="Arial" charset="0"/>
              </a:endParaRPr>
            </a:p>
          </p:txBody>
        </p:sp>
        <p:cxnSp>
          <p:nvCxnSpPr>
            <p:cNvPr id="79" name="Straight Arrow Connector 78">
              <a:extLst>
                <a:ext uri="{FF2B5EF4-FFF2-40B4-BE49-F238E27FC236}">
                  <a16:creationId xmlns:a16="http://schemas.microsoft.com/office/drawing/2014/main" id="{A0B9CB79-5D6B-4AD5-93E7-DC6FE2DEBAE9}"/>
                </a:ext>
              </a:extLst>
            </p:cNvPr>
            <p:cNvCxnSpPr>
              <a:cxnSpLocks/>
            </p:cNvCxnSpPr>
            <p:nvPr/>
          </p:nvCxnSpPr>
          <p:spPr>
            <a:xfrm flipV="1">
              <a:off x="6093503" y="1823874"/>
              <a:ext cx="0" cy="2228449"/>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85" name="Rectangle 84">
              <a:extLst>
                <a:ext uri="{FF2B5EF4-FFF2-40B4-BE49-F238E27FC236}">
                  <a16:creationId xmlns:a16="http://schemas.microsoft.com/office/drawing/2014/main" id="{A283BCBD-1FA6-40FB-8244-DBF931588B79}"/>
                </a:ext>
              </a:extLst>
            </p:cNvPr>
            <p:cNvSpPr/>
            <p:nvPr/>
          </p:nvSpPr>
          <p:spPr bwMode="auto">
            <a:xfrm>
              <a:off x="5469280" y="1842160"/>
              <a:ext cx="561749" cy="720065"/>
            </a:xfrm>
            <a:prstGeom prst="rect">
              <a:avLst/>
            </a:prstGeom>
            <a:noFill/>
            <a:ln w="12700" cap="flat" cmpd="sng" algn="ctr">
              <a:no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r" defTabSz="914400" rtl="0" eaLnBrk="1" fontAlgn="base" latinLnBrk="0" hangingPunct="1">
                <a:lnSpc>
                  <a:spcPct val="100000"/>
                </a:lnSpc>
                <a:spcBef>
                  <a:spcPct val="0"/>
                </a:spcBef>
                <a:spcAft>
                  <a:spcPct val="0"/>
                </a:spcAft>
                <a:buClrTx/>
                <a:buSzTx/>
                <a:buFontTx/>
                <a:buNone/>
                <a:tabLst/>
              </a:pPr>
              <a:r>
                <a:rPr kumimoji="0" lang="en-US" sz="1400" b="0" i="1" u="none" strike="noStrike" cap="none" normalizeH="0" baseline="0" dirty="0">
                  <a:ln>
                    <a:noFill/>
                  </a:ln>
                  <a:effectLst/>
                  <a:latin typeface="Open Sans" panose="020B0606030504020204" pitchFamily="34" charset="0"/>
                  <a:ea typeface="Open Sans" panose="020B0606030504020204" pitchFamily="34" charset="0"/>
                  <a:cs typeface="Open Sans" panose="020B0606030504020204" pitchFamily="34" charset="0"/>
                  <a:sym typeface="Arial" charset="0"/>
                </a:rPr>
                <a:t>Profit</a:t>
              </a:r>
              <a:endParaRPr kumimoji="0" lang="pt-PT" sz="1400" b="0" i="1" u="none" strike="noStrike" cap="none" normalizeH="0" dirty="0">
                <a:ln>
                  <a:noFill/>
                </a:ln>
                <a:effectLst/>
                <a:latin typeface="Open Sans" panose="020B0606030504020204" pitchFamily="34" charset="0"/>
                <a:ea typeface="Open Sans" panose="020B0606030504020204" pitchFamily="34" charset="0"/>
                <a:cs typeface="Open Sans" panose="020B0606030504020204" pitchFamily="34" charset="0"/>
                <a:sym typeface="Arial" charset="0"/>
              </a:endParaRPr>
            </a:p>
          </p:txBody>
        </p:sp>
      </p:grpSp>
      <p:sp>
        <p:nvSpPr>
          <p:cNvPr id="28" name="Freeform: Shape 27">
            <a:extLst>
              <a:ext uri="{FF2B5EF4-FFF2-40B4-BE49-F238E27FC236}">
                <a16:creationId xmlns:a16="http://schemas.microsoft.com/office/drawing/2014/main" id="{9641E3AE-2CB5-47D7-A4C2-63466247259E}"/>
              </a:ext>
            </a:extLst>
          </p:cNvPr>
          <p:cNvSpPr/>
          <p:nvPr/>
        </p:nvSpPr>
        <p:spPr bwMode="auto">
          <a:xfrm>
            <a:off x="6115986" y="1905728"/>
            <a:ext cx="5250033" cy="1876532"/>
          </a:xfrm>
          <a:custGeom>
            <a:avLst/>
            <a:gdLst>
              <a:gd name="connsiteX0" fmla="*/ 0 w 5302209"/>
              <a:gd name="connsiteY0" fmla="*/ 1538442 h 2055613"/>
              <a:gd name="connsiteX1" fmla="*/ 404734 w 5302209"/>
              <a:gd name="connsiteY1" fmla="*/ 1958167 h 2055613"/>
              <a:gd name="connsiteX2" fmla="*/ 1019331 w 5302209"/>
              <a:gd name="connsiteY2" fmla="*/ 2048108 h 2055613"/>
              <a:gd name="connsiteX3" fmla="*/ 1543987 w 5302209"/>
              <a:gd name="connsiteY3" fmla="*/ 1823255 h 2055613"/>
              <a:gd name="connsiteX4" fmla="*/ 1993692 w 5302209"/>
              <a:gd name="connsiteY4" fmla="*/ 1433511 h 2055613"/>
              <a:gd name="connsiteX5" fmla="*/ 2563318 w 5302209"/>
              <a:gd name="connsiteY5" fmla="*/ 878875 h 2055613"/>
              <a:gd name="connsiteX6" fmla="*/ 3762531 w 5302209"/>
              <a:gd name="connsiteY6" fmla="*/ 324239 h 2055613"/>
              <a:gd name="connsiteX7" fmla="*/ 5096656 w 5302209"/>
              <a:gd name="connsiteY7" fmla="*/ 39426 h 2055613"/>
              <a:gd name="connsiteX8" fmla="*/ 5276538 w 5302209"/>
              <a:gd name="connsiteY8" fmla="*/ 9445 h 2055613"/>
              <a:gd name="connsiteX0" fmla="*/ 0 w 5276538"/>
              <a:gd name="connsiteY0" fmla="*/ 1528997 h 2046168"/>
              <a:gd name="connsiteX1" fmla="*/ 404734 w 5276538"/>
              <a:gd name="connsiteY1" fmla="*/ 1948722 h 2046168"/>
              <a:gd name="connsiteX2" fmla="*/ 1019331 w 5276538"/>
              <a:gd name="connsiteY2" fmla="*/ 2038663 h 2046168"/>
              <a:gd name="connsiteX3" fmla="*/ 1543987 w 5276538"/>
              <a:gd name="connsiteY3" fmla="*/ 1813810 h 2046168"/>
              <a:gd name="connsiteX4" fmla="*/ 1993692 w 5276538"/>
              <a:gd name="connsiteY4" fmla="*/ 1424066 h 2046168"/>
              <a:gd name="connsiteX5" fmla="*/ 2563318 w 5276538"/>
              <a:gd name="connsiteY5" fmla="*/ 869430 h 2046168"/>
              <a:gd name="connsiteX6" fmla="*/ 3762531 w 5276538"/>
              <a:gd name="connsiteY6" fmla="*/ 314794 h 2046168"/>
              <a:gd name="connsiteX7" fmla="*/ 5276538 w 5276538"/>
              <a:gd name="connsiteY7" fmla="*/ 0 h 2046168"/>
              <a:gd name="connsiteX0" fmla="*/ 0 w 5276538"/>
              <a:gd name="connsiteY0" fmla="*/ 1528997 h 2046168"/>
              <a:gd name="connsiteX1" fmla="*/ 404734 w 5276538"/>
              <a:gd name="connsiteY1" fmla="*/ 1948722 h 2046168"/>
              <a:gd name="connsiteX2" fmla="*/ 1019331 w 5276538"/>
              <a:gd name="connsiteY2" fmla="*/ 2038663 h 2046168"/>
              <a:gd name="connsiteX3" fmla="*/ 1543987 w 5276538"/>
              <a:gd name="connsiteY3" fmla="*/ 1813810 h 2046168"/>
              <a:gd name="connsiteX4" fmla="*/ 2563318 w 5276538"/>
              <a:gd name="connsiteY4" fmla="*/ 869430 h 2046168"/>
              <a:gd name="connsiteX5" fmla="*/ 3762531 w 5276538"/>
              <a:gd name="connsiteY5" fmla="*/ 314794 h 2046168"/>
              <a:gd name="connsiteX6" fmla="*/ 5276538 w 5276538"/>
              <a:gd name="connsiteY6" fmla="*/ 0 h 2046168"/>
              <a:gd name="connsiteX0" fmla="*/ 0 w 5250033"/>
              <a:gd name="connsiteY0" fmla="*/ 1356719 h 1873890"/>
              <a:gd name="connsiteX1" fmla="*/ 404734 w 5250033"/>
              <a:gd name="connsiteY1" fmla="*/ 1776444 h 1873890"/>
              <a:gd name="connsiteX2" fmla="*/ 1019331 w 5250033"/>
              <a:gd name="connsiteY2" fmla="*/ 1866385 h 1873890"/>
              <a:gd name="connsiteX3" fmla="*/ 1543987 w 5250033"/>
              <a:gd name="connsiteY3" fmla="*/ 1641532 h 1873890"/>
              <a:gd name="connsiteX4" fmla="*/ 2563318 w 5250033"/>
              <a:gd name="connsiteY4" fmla="*/ 697152 h 1873890"/>
              <a:gd name="connsiteX5" fmla="*/ 3762531 w 5250033"/>
              <a:gd name="connsiteY5" fmla="*/ 142516 h 1873890"/>
              <a:gd name="connsiteX6" fmla="*/ 5250033 w 5250033"/>
              <a:gd name="connsiteY6" fmla="*/ 0 h 1873890"/>
              <a:gd name="connsiteX0" fmla="*/ 0 w 5250033"/>
              <a:gd name="connsiteY0" fmla="*/ 1373779 h 1890950"/>
              <a:gd name="connsiteX1" fmla="*/ 404734 w 5250033"/>
              <a:gd name="connsiteY1" fmla="*/ 1793504 h 1890950"/>
              <a:gd name="connsiteX2" fmla="*/ 1019331 w 5250033"/>
              <a:gd name="connsiteY2" fmla="*/ 1883445 h 1890950"/>
              <a:gd name="connsiteX3" fmla="*/ 1543987 w 5250033"/>
              <a:gd name="connsiteY3" fmla="*/ 1658592 h 1890950"/>
              <a:gd name="connsiteX4" fmla="*/ 2563318 w 5250033"/>
              <a:gd name="connsiteY4" fmla="*/ 714212 h 1890950"/>
              <a:gd name="connsiteX5" fmla="*/ 3762531 w 5250033"/>
              <a:gd name="connsiteY5" fmla="*/ 159576 h 1890950"/>
              <a:gd name="connsiteX6" fmla="*/ 5250033 w 5250033"/>
              <a:gd name="connsiteY6" fmla="*/ 17060 h 1890950"/>
              <a:gd name="connsiteX0" fmla="*/ 0 w 5250033"/>
              <a:gd name="connsiteY0" fmla="*/ 1373779 h 1890950"/>
              <a:gd name="connsiteX1" fmla="*/ 404734 w 5250033"/>
              <a:gd name="connsiteY1" fmla="*/ 1793504 h 1890950"/>
              <a:gd name="connsiteX2" fmla="*/ 1019331 w 5250033"/>
              <a:gd name="connsiteY2" fmla="*/ 1883445 h 1890950"/>
              <a:gd name="connsiteX3" fmla="*/ 1543987 w 5250033"/>
              <a:gd name="connsiteY3" fmla="*/ 1658592 h 1890950"/>
              <a:gd name="connsiteX4" fmla="*/ 2563318 w 5250033"/>
              <a:gd name="connsiteY4" fmla="*/ 714212 h 1890950"/>
              <a:gd name="connsiteX5" fmla="*/ 3762531 w 5250033"/>
              <a:gd name="connsiteY5" fmla="*/ 159576 h 1890950"/>
              <a:gd name="connsiteX6" fmla="*/ 5250033 w 5250033"/>
              <a:gd name="connsiteY6" fmla="*/ 17060 h 1890950"/>
              <a:gd name="connsiteX0" fmla="*/ 0 w 5250033"/>
              <a:gd name="connsiteY0" fmla="*/ 1359361 h 1876532"/>
              <a:gd name="connsiteX1" fmla="*/ 404734 w 5250033"/>
              <a:gd name="connsiteY1" fmla="*/ 1779086 h 1876532"/>
              <a:gd name="connsiteX2" fmla="*/ 1019331 w 5250033"/>
              <a:gd name="connsiteY2" fmla="*/ 1869027 h 1876532"/>
              <a:gd name="connsiteX3" fmla="*/ 1543987 w 5250033"/>
              <a:gd name="connsiteY3" fmla="*/ 1644174 h 1876532"/>
              <a:gd name="connsiteX4" fmla="*/ 2563318 w 5250033"/>
              <a:gd name="connsiteY4" fmla="*/ 699794 h 1876532"/>
              <a:gd name="connsiteX5" fmla="*/ 3762531 w 5250033"/>
              <a:gd name="connsiteY5" fmla="*/ 145158 h 1876532"/>
              <a:gd name="connsiteX6" fmla="*/ 5250033 w 5250033"/>
              <a:gd name="connsiteY6" fmla="*/ 2642 h 18765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250033" h="1876532">
                <a:moveTo>
                  <a:pt x="0" y="1359361"/>
                </a:moveTo>
                <a:cubicBezTo>
                  <a:pt x="117423" y="1526751"/>
                  <a:pt x="234846" y="1694142"/>
                  <a:pt x="404734" y="1779086"/>
                </a:cubicBezTo>
                <a:cubicBezTo>
                  <a:pt x="574622" y="1864030"/>
                  <a:pt x="829456" y="1891512"/>
                  <a:pt x="1019331" y="1869027"/>
                </a:cubicBezTo>
                <a:cubicBezTo>
                  <a:pt x="1209207" y="1846542"/>
                  <a:pt x="1286656" y="1839046"/>
                  <a:pt x="1543987" y="1644174"/>
                </a:cubicBezTo>
                <a:cubicBezTo>
                  <a:pt x="1801318" y="1449302"/>
                  <a:pt x="2193561" y="949630"/>
                  <a:pt x="2563318" y="699794"/>
                </a:cubicBezTo>
                <a:cubicBezTo>
                  <a:pt x="2858125" y="514915"/>
                  <a:pt x="3314745" y="261350"/>
                  <a:pt x="3762531" y="145158"/>
                </a:cubicBezTo>
                <a:cubicBezTo>
                  <a:pt x="4210317" y="28966"/>
                  <a:pt x="4775589" y="-11290"/>
                  <a:pt x="5250033" y="2642"/>
                </a:cubicBezTo>
              </a:path>
            </a:pathLst>
          </a:custGeom>
          <a:noFill/>
          <a:ln w="28575" cap="flat" cmpd="sng" algn="ctr">
            <a:solidFill>
              <a:srgbClr val="18497F"/>
            </a:solidFill>
            <a:prstDash val="solid"/>
            <a:round/>
            <a:headEnd type="none" w="med" len="med"/>
            <a:tailEnd type="none" w="med" len="med"/>
          </a:ln>
          <a:effectLst/>
        </p:spPr>
        <p:txBody>
          <a:bodyPr rtlCol="0" anchor="ctr"/>
          <a:lstStyle/>
          <a:p>
            <a:pPr algn="ctr"/>
            <a:endParaRPr lang="pt-PT">
              <a:latin typeface="Open Sans" panose="020B0606030504020204" pitchFamily="34" charset="0"/>
              <a:ea typeface="Open Sans" panose="020B0606030504020204" pitchFamily="34" charset="0"/>
              <a:cs typeface="Open Sans" panose="020B0606030504020204" pitchFamily="34" charset="0"/>
            </a:endParaRPr>
          </a:p>
        </p:txBody>
      </p:sp>
      <p:sp>
        <p:nvSpPr>
          <p:cNvPr id="91" name="Rectangle 90">
            <a:extLst>
              <a:ext uri="{FF2B5EF4-FFF2-40B4-BE49-F238E27FC236}">
                <a16:creationId xmlns:a16="http://schemas.microsoft.com/office/drawing/2014/main" id="{7DD5F4C6-8B15-4DA0-A315-79BF210F5642}"/>
              </a:ext>
            </a:extLst>
          </p:cNvPr>
          <p:cNvSpPr/>
          <p:nvPr/>
        </p:nvSpPr>
        <p:spPr bwMode="auto">
          <a:xfrm>
            <a:off x="6115987" y="3735989"/>
            <a:ext cx="561749" cy="316334"/>
          </a:xfrm>
          <a:prstGeom prst="rect">
            <a:avLst/>
          </a:prstGeom>
          <a:noFill/>
          <a:ln w="12700" cap="flat" cmpd="sng" algn="ctr">
            <a:no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400" b="1" u="none" strike="noStrike" cap="none" normalizeH="0" baseline="0" dirty="0">
                <a:ln>
                  <a:noFill/>
                </a:ln>
                <a:effectLst/>
                <a:latin typeface="Open Sans" panose="020B0606030504020204" pitchFamily="34" charset="0"/>
                <a:ea typeface="Open Sans" panose="020B0606030504020204" pitchFamily="34" charset="0"/>
                <a:cs typeface="Open Sans" panose="020B0606030504020204" pitchFamily="34" charset="0"/>
                <a:sym typeface="Arial" charset="0"/>
              </a:rPr>
              <a:t>Seed stage</a:t>
            </a:r>
            <a:endParaRPr kumimoji="0" lang="pt-PT" sz="1400" b="1" u="none" strike="noStrike" cap="none" normalizeH="0" dirty="0">
              <a:ln>
                <a:noFill/>
              </a:ln>
              <a:effectLst/>
              <a:latin typeface="Open Sans" panose="020B0606030504020204" pitchFamily="34" charset="0"/>
              <a:ea typeface="Open Sans" panose="020B0606030504020204" pitchFamily="34" charset="0"/>
              <a:cs typeface="Open Sans" panose="020B0606030504020204" pitchFamily="34" charset="0"/>
              <a:sym typeface="Arial" charset="0"/>
            </a:endParaRPr>
          </a:p>
        </p:txBody>
      </p:sp>
      <p:sp>
        <p:nvSpPr>
          <p:cNvPr id="92" name="Rectangle 91">
            <a:extLst>
              <a:ext uri="{FF2B5EF4-FFF2-40B4-BE49-F238E27FC236}">
                <a16:creationId xmlns:a16="http://schemas.microsoft.com/office/drawing/2014/main" id="{70FF326C-B89B-4964-A5ED-9434142EEF90}"/>
              </a:ext>
            </a:extLst>
          </p:cNvPr>
          <p:cNvSpPr/>
          <p:nvPr/>
        </p:nvSpPr>
        <p:spPr bwMode="auto">
          <a:xfrm>
            <a:off x="6927403" y="3315474"/>
            <a:ext cx="747688" cy="316334"/>
          </a:xfrm>
          <a:prstGeom prst="rect">
            <a:avLst/>
          </a:prstGeom>
          <a:noFill/>
          <a:ln w="12700" cap="flat" cmpd="sng" algn="ctr">
            <a:no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400" b="1" u="none" strike="noStrike" cap="none" normalizeH="0" baseline="0" dirty="0">
                <a:ln>
                  <a:noFill/>
                </a:ln>
                <a:effectLst/>
                <a:latin typeface="Open Sans" panose="020B0606030504020204" pitchFamily="34" charset="0"/>
                <a:ea typeface="Open Sans" panose="020B0606030504020204" pitchFamily="34" charset="0"/>
                <a:cs typeface="Open Sans" panose="020B0606030504020204" pitchFamily="34" charset="0"/>
                <a:sym typeface="Arial" charset="0"/>
              </a:rPr>
              <a:t>Start-up</a:t>
            </a:r>
            <a:endParaRPr kumimoji="0" lang="pt-PT" sz="1400" b="1" u="none" strike="noStrike" cap="none" normalizeH="0" dirty="0">
              <a:ln>
                <a:noFill/>
              </a:ln>
              <a:effectLst/>
              <a:latin typeface="Open Sans" panose="020B0606030504020204" pitchFamily="34" charset="0"/>
              <a:ea typeface="Open Sans" panose="020B0606030504020204" pitchFamily="34" charset="0"/>
              <a:cs typeface="Open Sans" panose="020B0606030504020204" pitchFamily="34" charset="0"/>
              <a:sym typeface="Arial" charset="0"/>
            </a:endParaRPr>
          </a:p>
        </p:txBody>
      </p:sp>
      <p:sp>
        <p:nvSpPr>
          <p:cNvPr id="93" name="Rectangle 92">
            <a:extLst>
              <a:ext uri="{FF2B5EF4-FFF2-40B4-BE49-F238E27FC236}">
                <a16:creationId xmlns:a16="http://schemas.microsoft.com/office/drawing/2014/main" id="{D5C3D79D-DC66-4D98-B0A3-4C6AFBED3369}"/>
              </a:ext>
            </a:extLst>
          </p:cNvPr>
          <p:cNvSpPr/>
          <p:nvPr/>
        </p:nvSpPr>
        <p:spPr bwMode="auto">
          <a:xfrm>
            <a:off x="8539572" y="2621764"/>
            <a:ext cx="968491" cy="316334"/>
          </a:xfrm>
          <a:prstGeom prst="rect">
            <a:avLst/>
          </a:prstGeom>
          <a:noFill/>
          <a:ln w="12700" cap="flat" cmpd="sng" algn="ctr">
            <a:no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400" b="1" u="none" strike="noStrike" cap="none" normalizeH="0" baseline="0" dirty="0">
                <a:ln>
                  <a:noFill/>
                </a:ln>
                <a:effectLst/>
                <a:latin typeface="Open Sans" panose="020B0606030504020204" pitchFamily="34" charset="0"/>
                <a:ea typeface="Open Sans" panose="020B0606030504020204" pitchFamily="34" charset="0"/>
                <a:cs typeface="Open Sans" panose="020B0606030504020204" pitchFamily="34" charset="0"/>
                <a:sym typeface="Arial" charset="0"/>
              </a:rPr>
              <a:t>Expansion</a:t>
            </a:r>
            <a:endParaRPr kumimoji="0" lang="pt-PT" sz="1400" b="1" u="none" strike="noStrike" cap="none" normalizeH="0" dirty="0">
              <a:ln>
                <a:noFill/>
              </a:ln>
              <a:effectLst/>
              <a:latin typeface="Open Sans" panose="020B0606030504020204" pitchFamily="34" charset="0"/>
              <a:ea typeface="Open Sans" panose="020B0606030504020204" pitchFamily="34" charset="0"/>
              <a:cs typeface="Open Sans" panose="020B0606030504020204" pitchFamily="34" charset="0"/>
              <a:sym typeface="Arial" charset="0"/>
            </a:endParaRPr>
          </a:p>
        </p:txBody>
      </p:sp>
      <p:sp>
        <p:nvSpPr>
          <p:cNvPr id="94" name="Rectangle 93">
            <a:extLst>
              <a:ext uri="{FF2B5EF4-FFF2-40B4-BE49-F238E27FC236}">
                <a16:creationId xmlns:a16="http://schemas.microsoft.com/office/drawing/2014/main" id="{48AED5CD-081F-45CA-B695-F4C61C0D1BE2}"/>
              </a:ext>
            </a:extLst>
          </p:cNvPr>
          <p:cNvSpPr/>
          <p:nvPr/>
        </p:nvSpPr>
        <p:spPr bwMode="auto">
          <a:xfrm>
            <a:off x="10403989" y="1586747"/>
            <a:ext cx="880446" cy="316334"/>
          </a:xfrm>
          <a:prstGeom prst="rect">
            <a:avLst/>
          </a:prstGeom>
          <a:noFill/>
          <a:ln w="12700" cap="flat" cmpd="sng" algn="ctr">
            <a:no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400" b="1" u="none" strike="noStrike" cap="none" normalizeH="0" baseline="0" dirty="0">
                <a:ln>
                  <a:noFill/>
                </a:ln>
                <a:effectLst/>
                <a:latin typeface="Open Sans" panose="020B0606030504020204" pitchFamily="34" charset="0"/>
                <a:ea typeface="Open Sans" panose="020B0606030504020204" pitchFamily="34" charset="0"/>
                <a:cs typeface="Open Sans" panose="020B0606030504020204" pitchFamily="34" charset="0"/>
                <a:sym typeface="Arial" charset="0"/>
              </a:rPr>
              <a:t>Maturity</a:t>
            </a:r>
            <a:endParaRPr kumimoji="0" lang="pt-PT" sz="1400" b="1" u="none" strike="noStrike" cap="none" normalizeH="0" dirty="0">
              <a:ln>
                <a:noFill/>
              </a:ln>
              <a:effectLst/>
              <a:latin typeface="Open Sans" panose="020B0606030504020204" pitchFamily="34" charset="0"/>
              <a:ea typeface="Open Sans" panose="020B0606030504020204" pitchFamily="34" charset="0"/>
              <a:cs typeface="Open Sans" panose="020B0606030504020204" pitchFamily="34" charset="0"/>
              <a:sym typeface="Arial" charset="0"/>
            </a:endParaRPr>
          </a:p>
        </p:txBody>
      </p:sp>
      <p:sp>
        <p:nvSpPr>
          <p:cNvPr id="95" name="Rectangle 94">
            <a:extLst>
              <a:ext uri="{FF2B5EF4-FFF2-40B4-BE49-F238E27FC236}">
                <a16:creationId xmlns:a16="http://schemas.microsoft.com/office/drawing/2014/main" id="{3FD86DA5-17B2-4302-9EB0-4A5B1A5FF403}"/>
              </a:ext>
            </a:extLst>
          </p:cNvPr>
          <p:cNvSpPr>
            <a:spLocks noChangeArrowheads="1"/>
          </p:cNvSpPr>
          <p:nvPr/>
        </p:nvSpPr>
        <p:spPr bwMode="auto">
          <a:xfrm>
            <a:off x="6131117" y="2860626"/>
            <a:ext cx="1267615" cy="180000"/>
          </a:xfrm>
          <a:prstGeom prst="rect">
            <a:avLst/>
          </a:prstGeom>
          <a:solidFill>
            <a:srgbClr val="FFFFFF"/>
          </a:solidFill>
          <a:ln w="12700">
            <a:solidFill>
              <a:schemeClr val="tx1"/>
            </a:solidFill>
            <a:prstDash val="dash"/>
            <a:headEnd/>
            <a:tailEnd/>
          </a:ln>
        </p:spPr>
        <p:style>
          <a:lnRef idx="2">
            <a:schemeClr val="dk1"/>
          </a:lnRef>
          <a:fillRef idx="1">
            <a:schemeClr val="lt1"/>
          </a:fillRef>
          <a:effectRef idx="0">
            <a:schemeClr val="dk1"/>
          </a:effectRef>
          <a:fontRef idx="minor">
            <a:schemeClr val="dk1"/>
          </a:fontRef>
        </p:style>
        <p:txBody>
          <a:bodyPr wrap="square" lIns="72000" tIns="0" rIns="72000" bIns="0" anchor="ctr"/>
          <a:lstStyle/>
          <a:p>
            <a:pPr algn="ctr" eaLnBrk="0" hangingPunct="0"/>
            <a:r>
              <a:rPr lang="pt-PT" altLang="zh-CN" sz="1000" dirty="0">
                <a:solidFill>
                  <a:schemeClr val="tx1"/>
                </a:solidFill>
                <a:latin typeface="Open Sans" panose="020B0606030504020204" pitchFamily="34" charset="0"/>
                <a:ea typeface="Open Sans" panose="020B0606030504020204" pitchFamily="34" charset="0"/>
                <a:cs typeface="Open Sans" panose="020B0606030504020204" pitchFamily="34" charset="0"/>
              </a:rPr>
              <a:t>Pers. Savings + FFF</a:t>
            </a:r>
            <a:endParaRPr lang="zh-CN" altLang="en-US" sz="1000" dirty="0">
              <a:solidFill>
                <a:schemeClr val="tx1"/>
              </a:solidFill>
              <a:latin typeface="Open Sans" panose="020B0606030504020204" pitchFamily="34" charset="0"/>
              <a:ea typeface="SimSun" pitchFamily="2" charset="-122"/>
              <a:cs typeface="Open Sans" panose="020B0606030504020204" pitchFamily="34" charset="0"/>
            </a:endParaRPr>
          </a:p>
        </p:txBody>
      </p:sp>
      <p:sp>
        <p:nvSpPr>
          <p:cNvPr id="96" name="Rectangle 95">
            <a:extLst>
              <a:ext uri="{FF2B5EF4-FFF2-40B4-BE49-F238E27FC236}">
                <a16:creationId xmlns:a16="http://schemas.microsoft.com/office/drawing/2014/main" id="{8F6BDF71-3FDD-46B4-863A-109273D7259E}"/>
              </a:ext>
            </a:extLst>
          </p:cNvPr>
          <p:cNvSpPr>
            <a:spLocks noChangeArrowheads="1"/>
          </p:cNvSpPr>
          <p:nvPr/>
        </p:nvSpPr>
        <p:spPr bwMode="auto">
          <a:xfrm>
            <a:off x="7044232" y="3140918"/>
            <a:ext cx="2520000" cy="180000"/>
          </a:xfrm>
          <a:prstGeom prst="rect">
            <a:avLst/>
          </a:prstGeom>
          <a:solidFill>
            <a:srgbClr val="FFFFFF"/>
          </a:solidFill>
          <a:ln w="12700">
            <a:solidFill>
              <a:schemeClr val="tx1"/>
            </a:solidFill>
            <a:prstDash val="dash"/>
            <a:headEnd/>
            <a:tailEnd/>
          </a:ln>
        </p:spPr>
        <p:style>
          <a:lnRef idx="2">
            <a:schemeClr val="dk1"/>
          </a:lnRef>
          <a:fillRef idx="1">
            <a:schemeClr val="lt1"/>
          </a:fillRef>
          <a:effectRef idx="0">
            <a:schemeClr val="dk1"/>
          </a:effectRef>
          <a:fontRef idx="minor">
            <a:schemeClr val="dk1"/>
          </a:fontRef>
        </p:style>
        <p:txBody>
          <a:bodyPr wrap="square" lIns="72000" tIns="0" rIns="72000" bIns="0" anchor="ctr"/>
          <a:lstStyle/>
          <a:p>
            <a:pPr algn="ctr" eaLnBrk="0" hangingPunct="0"/>
            <a:r>
              <a:rPr lang="pt-PT" altLang="zh-CN" sz="1000" dirty="0">
                <a:solidFill>
                  <a:schemeClr val="tx1"/>
                </a:solidFill>
                <a:latin typeface="Open Sans" panose="020B0606030504020204" pitchFamily="34" charset="0"/>
                <a:ea typeface="Open Sans" panose="020B0606030504020204" pitchFamily="34" charset="0"/>
                <a:cs typeface="Open Sans" panose="020B0606030504020204" pitchFamily="34" charset="0"/>
              </a:rPr>
              <a:t>Venture capital / Business Angels</a:t>
            </a:r>
            <a:endParaRPr lang="zh-CN" altLang="en-US" sz="1000" dirty="0">
              <a:solidFill>
                <a:schemeClr val="tx1"/>
              </a:solidFill>
              <a:latin typeface="Open Sans" panose="020B0606030504020204" pitchFamily="34" charset="0"/>
              <a:ea typeface="SimSun" pitchFamily="2" charset="-122"/>
              <a:cs typeface="Open Sans" panose="020B0606030504020204" pitchFamily="34" charset="0"/>
            </a:endParaRPr>
          </a:p>
        </p:txBody>
      </p:sp>
      <p:sp>
        <p:nvSpPr>
          <p:cNvPr id="97" name="Rectangle 96">
            <a:extLst>
              <a:ext uri="{FF2B5EF4-FFF2-40B4-BE49-F238E27FC236}">
                <a16:creationId xmlns:a16="http://schemas.microsoft.com/office/drawing/2014/main" id="{D224E2B1-EE40-4679-A849-320C9A44000C}"/>
              </a:ext>
            </a:extLst>
          </p:cNvPr>
          <p:cNvSpPr>
            <a:spLocks noChangeArrowheads="1"/>
          </p:cNvSpPr>
          <p:nvPr/>
        </p:nvSpPr>
        <p:spPr bwMode="auto">
          <a:xfrm>
            <a:off x="9586714" y="3140918"/>
            <a:ext cx="1744195" cy="180000"/>
          </a:xfrm>
          <a:prstGeom prst="rect">
            <a:avLst/>
          </a:prstGeom>
          <a:solidFill>
            <a:srgbClr val="FFFFFF"/>
          </a:solidFill>
          <a:ln w="12700">
            <a:solidFill>
              <a:schemeClr val="tx1"/>
            </a:solidFill>
            <a:prstDash val="dash"/>
            <a:headEnd/>
            <a:tailEnd/>
          </a:ln>
        </p:spPr>
        <p:style>
          <a:lnRef idx="2">
            <a:schemeClr val="dk1"/>
          </a:lnRef>
          <a:fillRef idx="1">
            <a:schemeClr val="lt1"/>
          </a:fillRef>
          <a:effectRef idx="0">
            <a:schemeClr val="dk1"/>
          </a:effectRef>
          <a:fontRef idx="minor">
            <a:schemeClr val="dk1"/>
          </a:fontRef>
        </p:style>
        <p:txBody>
          <a:bodyPr wrap="square" lIns="72000" tIns="0" rIns="72000" bIns="0" anchor="ctr"/>
          <a:lstStyle/>
          <a:p>
            <a:pPr algn="ctr" eaLnBrk="0" hangingPunct="0"/>
            <a:r>
              <a:rPr lang="en-US" altLang="zh-CN" sz="1000" dirty="0">
                <a:solidFill>
                  <a:schemeClr val="tx1"/>
                </a:solidFill>
                <a:latin typeface="Open Sans" panose="020B0606030504020204" pitchFamily="34" charset="0"/>
                <a:ea typeface="Open Sans" panose="020B0606030504020204" pitchFamily="34" charset="0"/>
                <a:cs typeface="Open Sans" panose="020B0606030504020204" pitchFamily="34" charset="0"/>
              </a:rPr>
              <a:t>Public Offerings (e.g. IPO)</a:t>
            </a:r>
            <a:endParaRPr lang="zh-CN" altLang="en-US" sz="1000" dirty="0">
              <a:solidFill>
                <a:schemeClr val="tx1"/>
              </a:solidFill>
              <a:latin typeface="Open Sans" panose="020B0606030504020204" pitchFamily="34" charset="0"/>
              <a:ea typeface="SimSun" pitchFamily="2" charset="-122"/>
              <a:cs typeface="Open Sans" panose="020B0606030504020204" pitchFamily="34" charset="0"/>
            </a:endParaRPr>
          </a:p>
        </p:txBody>
      </p:sp>
      <p:sp>
        <p:nvSpPr>
          <p:cNvPr id="98" name="Rectangle 97">
            <a:extLst>
              <a:ext uri="{FF2B5EF4-FFF2-40B4-BE49-F238E27FC236}">
                <a16:creationId xmlns:a16="http://schemas.microsoft.com/office/drawing/2014/main" id="{7DF978B0-38BE-4E0F-A749-6C5AD69A881F}"/>
              </a:ext>
            </a:extLst>
          </p:cNvPr>
          <p:cNvSpPr>
            <a:spLocks noChangeArrowheads="1"/>
          </p:cNvSpPr>
          <p:nvPr/>
        </p:nvSpPr>
        <p:spPr bwMode="auto">
          <a:xfrm>
            <a:off x="7044232" y="2399284"/>
            <a:ext cx="4104000" cy="180000"/>
          </a:xfrm>
          <a:prstGeom prst="rect">
            <a:avLst/>
          </a:prstGeom>
          <a:solidFill>
            <a:schemeClr val="bg1">
              <a:alpha val="20000"/>
            </a:schemeClr>
          </a:solidFill>
          <a:ln w="12700">
            <a:solidFill>
              <a:schemeClr val="tx1"/>
            </a:solidFill>
            <a:prstDash val="dash"/>
            <a:headEnd/>
            <a:tailEnd/>
          </a:ln>
        </p:spPr>
        <p:style>
          <a:lnRef idx="2">
            <a:schemeClr val="dk1"/>
          </a:lnRef>
          <a:fillRef idx="1">
            <a:schemeClr val="lt1"/>
          </a:fillRef>
          <a:effectRef idx="0">
            <a:schemeClr val="dk1"/>
          </a:effectRef>
          <a:fontRef idx="minor">
            <a:schemeClr val="dk1"/>
          </a:fontRef>
        </p:style>
        <p:txBody>
          <a:bodyPr wrap="square" lIns="72000" tIns="0" rIns="72000" bIns="0" anchor="ctr"/>
          <a:lstStyle/>
          <a:p>
            <a:pPr algn="r" eaLnBrk="0" hangingPunct="0"/>
            <a:r>
              <a:rPr lang="en-US" altLang="zh-CN" sz="1000" dirty="0">
                <a:solidFill>
                  <a:schemeClr val="tx1"/>
                </a:solidFill>
                <a:latin typeface="Open Sans" panose="020B0606030504020204" pitchFamily="34" charset="0"/>
                <a:ea typeface="Open Sans" panose="020B0606030504020204" pitchFamily="34" charset="0"/>
                <a:cs typeface="Open Sans" panose="020B0606030504020204" pitchFamily="34" charset="0"/>
              </a:rPr>
              <a:t>Institutional Partners</a:t>
            </a:r>
            <a:endParaRPr lang="zh-CN" altLang="en-US" sz="1000" dirty="0">
              <a:solidFill>
                <a:schemeClr val="tx1"/>
              </a:solidFill>
              <a:latin typeface="Open Sans" panose="020B0606030504020204" pitchFamily="34" charset="0"/>
              <a:ea typeface="SimSun" pitchFamily="2" charset="-122"/>
              <a:cs typeface="Open Sans" panose="020B0606030504020204" pitchFamily="34" charset="0"/>
            </a:endParaRPr>
          </a:p>
        </p:txBody>
      </p:sp>
      <p:grpSp>
        <p:nvGrpSpPr>
          <p:cNvPr id="99" name="Group 11">
            <a:extLst>
              <a:ext uri="{FF2B5EF4-FFF2-40B4-BE49-F238E27FC236}">
                <a16:creationId xmlns:a16="http://schemas.microsoft.com/office/drawing/2014/main" id="{F9163EE5-6BD9-4F81-8241-FECDFD173BEE}"/>
              </a:ext>
            </a:extLst>
          </p:cNvPr>
          <p:cNvGrpSpPr/>
          <p:nvPr/>
        </p:nvGrpSpPr>
        <p:grpSpPr>
          <a:xfrm>
            <a:off x="5469280" y="1231399"/>
            <a:ext cx="6386720" cy="288000"/>
            <a:chOff x="5133000" y="1154855"/>
            <a:chExt cx="4500000" cy="296205"/>
          </a:xfrm>
        </p:grpSpPr>
        <p:sp>
          <p:nvSpPr>
            <p:cNvPr id="100" name="Rectangle 12">
              <a:extLst>
                <a:ext uri="{FF2B5EF4-FFF2-40B4-BE49-F238E27FC236}">
                  <a16:creationId xmlns:a16="http://schemas.microsoft.com/office/drawing/2014/main" id="{1CF49339-E162-4D76-B982-E9EE060F7ECE}"/>
                </a:ext>
              </a:extLst>
            </p:cNvPr>
            <p:cNvSpPr>
              <a:spLocks/>
            </p:cNvSpPr>
            <p:nvPr/>
          </p:nvSpPr>
          <p:spPr bwMode="auto">
            <a:xfrm>
              <a:off x="5133000" y="1154855"/>
              <a:ext cx="4500000" cy="2962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rnd">
                  <a:solidFill>
                    <a:schemeClr val="tx1"/>
                  </a:solidFill>
                  <a:round/>
                  <a:headEnd/>
                  <a:tailEnd/>
                </a14:hiddenLine>
              </a:ext>
            </a:extLst>
          </p:spPr>
          <p:txBody>
            <a:bodyPr wrap="square" lIns="0" tIns="0" rIns="0" bIns="36000" anchor="b">
              <a:noAutofit/>
            </a:bodyPr>
            <a:lstStyle>
              <a:defPPr>
                <a:defRPr lang="pt-PT"/>
              </a:defPPr>
              <a:lvl1pPr algn="l" defTabSz="457154" rtl="0" fontAlgn="base">
                <a:spcBef>
                  <a:spcPct val="0"/>
                </a:spcBef>
                <a:spcAft>
                  <a:spcPct val="0"/>
                </a:spcAft>
                <a:defRPr kern="1200">
                  <a:solidFill>
                    <a:schemeClr val="tx1"/>
                  </a:solidFill>
                  <a:latin typeface="Arial" pitchFamily="34" charset="0"/>
                  <a:ea typeface="Geneva" pitchFamily="-112" charset="-128"/>
                  <a:cs typeface="+mn-cs"/>
                </a:defRPr>
              </a:lvl1pPr>
              <a:lvl2pPr marL="457154" algn="l" defTabSz="457154" rtl="0" fontAlgn="base">
                <a:spcBef>
                  <a:spcPct val="0"/>
                </a:spcBef>
                <a:spcAft>
                  <a:spcPct val="0"/>
                </a:spcAft>
                <a:defRPr kern="1200">
                  <a:solidFill>
                    <a:schemeClr val="tx1"/>
                  </a:solidFill>
                  <a:latin typeface="Arial" pitchFamily="34" charset="0"/>
                  <a:ea typeface="Geneva" pitchFamily="-112" charset="-128"/>
                  <a:cs typeface="+mn-cs"/>
                </a:defRPr>
              </a:lvl2pPr>
              <a:lvl3pPr marL="914307" algn="l" defTabSz="457154" rtl="0" fontAlgn="base">
                <a:spcBef>
                  <a:spcPct val="0"/>
                </a:spcBef>
                <a:spcAft>
                  <a:spcPct val="0"/>
                </a:spcAft>
                <a:defRPr kern="1200">
                  <a:solidFill>
                    <a:schemeClr val="tx1"/>
                  </a:solidFill>
                  <a:latin typeface="Arial" pitchFamily="34" charset="0"/>
                  <a:ea typeface="Geneva" pitchFamily="-112" charset="-128"/>
                  <a:cs typeface="+mn-cs"/>
                </a:defRPr>
              </a:lvl3pPr>
              <a:lvl4pPr marL="1371461" algn="l" defTabSz="457154" rtl="0" fontAlgn="base">
                <a:spcBef>
                  <a:spcPct val="0"/>
                </a:spcBef>
                <a:spcAft>
                  <a:spcPct val="0"/>
                </a:spcAft>
                <a:defRPr kern="1200">
                  <a:solidFill>
                    <a:schemeClr val="tx1"/>
                  </a:solidFill>
                  <a:latin typeface="Arial" pitchFamily="34" charset="0"/>
                  <a:ea typeface="Geneva" pitchFamily="-112" charset="-128"/>
                  <a:cs typeface="+mn-cs"/>
                </a:defRPr>
              </a:lvl4pPr>
              <a:lvl5pPr marL="1828614" algn="l" defTabSz="457154" rtl="0" fontAlgn="base">
                <a:spcBef>
                  <a:spcPct val="0"/>
                </a:spcBef>
                <a:spcAft>
                  <a:spcPct val="0"/>
                </a:spcAft>
                <a:defRPr kern="1200">
                  <a:solidFill>
                    <a:schemeClr val="tx1"/>
                  </a:solidFill>
                  <a:latin typeface="Arial" pitchFamily="34" charset="0"/>
                  <a:ea typeface="Geneva" pitchFamily="-112" charset="-128"/>
                  <a:cs typeface="+mn-cs"/>
                </a:defRPr>
              </a:lvl5pPr>
              <a:lvl6pPr marL="2285768" algn="l" defTabSz="914307" rtl="0" eaLnBrk="1" latinLnBrk="0" hangingPunct="1">
                <a:defRPr kern="1200">
                  <a:solidFill>
                    <a:schemeClr val="tx1"/>
                  </a:solidFill>
                  <a:latin typeface="Arial" pitchFamily="34" charset="0"/>
                  <a:ea typeface="Geneva" pitchFamily="-112" charset="-128"/>
                  <a:cs typeface="+mn-cs"/>
                </a:defRPr>
              </a:lvl6pPr>
              <a:lvl7pPr marL="2742921" algn="l" defTabSz="914307" rtl="0" eaLnBrk="1" latinLnBrk="0" hangingPunct="1">
                <a:defRPr kern="1200">
                  <a:solidFill>
                    <a:schemeClr val="tx1"/>
                  </a:solidFill>
                  <a:latin typeface="Arial" pitchFamily="34" charset="0"/>
                  <a:ea typeface="Geneva" pitchFamily="-112" charset="-128"/>
                  <a:cs typeface="+mn-cs"/>
                </a:defRPr>
              </a:lvl7pPr>
              <a:lvl8pPr marL="3200074" algn="l" defTabSz="914307" rtl="0" eaLnBrk="1" latinLnBrk="0" hangingPunct="1">
                <a:defRPr kern="1200">
                  <a:solidFill>
                    <a:schemeClr val="tx1"/>
                  </a:solidFill>
                  <a:latin typeface="Arial" pitchFamily="34" charset="0"/>
                  <a:ea typeface="Geneva" pitchFamily="-112" charset="-128"/>
                  <a:cs typeface="+mn-cs"/>
                </a:defRPr>
              </a:lvl8pPr>
              <a:lvl9pPr marL="3657227" algn="l" defTabSz="914307" rtl="0" eaLnBrk="1" latinLnBrk="0" hangingPunct="1">
                <a:defRPr kern="1200">
                  <a:solidFill>
                    <a:schemeClr val="tx1"/>
                  </a:solidFill>
                  <a:latin typeface="Arial" pitchFamily="34" charset="0"/>
                  <a:ea typeface="Geneva" pitchFamily="-112" charset="-128"/>
                  <a:cs typeface="+mn-cs"/>
                </a:defRPr>
              </a:lvl9pPr>
            </a:lstStyle>
            <a:p>
              <a:pPr algn="ctr">
                <a:lnSpc>
                  <a:spcPct val="80000"/>
                </a:lnSpc>
              </a:pPr>
              <a:r>
                <a:rPr lang="pt-PT" sz="1400" b="1" dirty="0">
                  <a:latin typeface="Open Sans" panose="020B0606030504020204" pitchFamily="34" charset="0"/>
                  <a:ea typeface="Open Sans" panose="020B0606030504020204" pitchFamily="34" charset="0"/>
                  <a:cs typeface="Open Sans" panose="020B0606030504020204" pitchFamily="34" charset="0"/>
                  <a:sym typeface="Helvetica Neue UltraLight"/>
                </a:rPr>
                <a:t>Typical equity financing timeline</a:t>
              </a:r>
              <a:endParaRPr lang="pt-PT" sz="1100" dirty="0">
                <a:latin typeface="Open Sans" panose="020B0606030504020204" pitchFamily="34" charset="0"/>
                <a:ea typeface="Open Sans" panose="020B0606030504020204" pitchFamily="34" charset="0"/>
                <a:cs typeface="Open Sans" panose="020B0606030504020204" pitchFamily="34" charset="0"/>
                <a:sym typeface="Helvetica Neue UltraLight"/>
              </a:endParaRPr>
            </a:p>
          </p:txBody>
        </p:sp>
        <p:cxnSp>
          <p:nvCxnSpPr>
            <p:cNvPr id="101" name="Straight Connector 13">
              <a:extLst>
                <a:ext uri="{FF2B5EF4-FFF2-40B4-BE49-F238E27FC236}">
                  <a16:creationId xmlns:a16="http://schemas.microsoft.com/office/drawing/2014/main" id="{7A9A9CBE-7E7C-4132-B936-A9C9D2C54FA9}"/>
                </a:ext>
              </a:extLst>
            </p:cNvPr>
            <p:cNvCxnSpPr/>
            <p:nvPr/>
          </p:nvCxnSpPr>
          <p:spPr bwMode="auto">
            <a:xfrm>
              <a:off x="5133000" y="1451060"/>
              <a:ext cx="4500000" cy="0"/>
            </a:xfrm>
            <a:prstGeom prst="line">
              <a:avLst/>
            </a:prstGeom>
            <a:solidFill>
              <a:srgbClr val="BBE0E3"/>
            </a:solidFill>
            <a:ln w="1905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grpSp>
      <p:grpSp>
        <p:nvGrpSpPr>
          <p:cNvPr id="117" name="Group 116">
            <a:extLst>
              <a:ext uri="{FF2B5EF4-FFF2-40B4-BE49-F238E27FC236}">
                <a16:creationId xmlns:a16="http://schemas.microsoft.com/office/drawing/2014/main" id="{BF4D39FD-6A34-4DC4-B227-C83A8229F011}"/>
              </a:ext>
            </a:extLst>
          </p:cNvPr>
          <p:cNvGrpSpPr/>
          <p:nvPr/>
        </p:nvGrpSpPr>
        <p:grpSpPr>
          <a:xfrm>
            <a:off x="2016000" y="3846564"/>
            <a:ext cx="1109258" cy="511014"/>
            <a:chOff x="2016000" y="3846564"/>
            <a:chExt cx="1109258" cy="511014"/>
          </a:xfrm>
        </p:grpSpPr>
        <p:cxnSp>
          <p:nvCxnSpPr>
            <p:cNvPr id="106" name="Connector: Elbow 105">
              <a:extLst>
                <a:ext uri="{FF2B5EF4-FFF2-40B4-BE49-F238E27FC236}">
                  <a16:creationId xmlns:a16="http://schemas.microsoft.com/office/drawing/2014/main" id="{DFC5C076-28BC-4FD3-A880-69B880FCAEDA}"/>
                </a:ext>
              </a:extLst>
            </p:cNvPr>
            <p:cNvCxnSpPr>
              <a:cxnSpLocks/>
              <a:stCxn id="23" idx="2"/>
              <a:endCxn id="115" idx="1"/>
            </p:cNvCxnSpPr>
            <p:nvPr/>
          </p:nvCxnSpPr>
          <p:spPr>
            <a:xfrm rot="16200000" flipH="1">
              <a:off x="1973122" y="3889442"/>
              <a:ext cx="295014" cy="209258"/>
            </a:xfrm>
            <a:prstGeom prst="bentConnector2">
              <a:avLst/>
            </a:prstGeom>
            <a:ln w="12700">
              <a:solidFill>
                <a:srgbClr val="006600"/>
              </a:solidFill>
              <a:tailEnd type="triangle"/>
            </a:ln>
          </p:spPr>
          <p:style>
            <a:lnRef idx="1">
              <a:schemeClr val="dk1"/>
            </a:lnRef>
            <a:fillRef idx="0">
              <a:schemeClr val="dk1"/>
            </a:fillRef>
            <a:effectRef idx="0">
              <a:schemeClr val="dk1"/>
            </a:effectRef>
            <a:fontRef idx="minor">
              <a:schemeClr val="tx1"/>
            </a:fontRef>
          </p:style>
        </p:cxnSp>
        <p:sp>
          <p:nvSpPr>
            <p:cNvPr id="115" name="Rectangle 114">
              <a:extLst>
                <a:ext uri="{FF2B5EF4-FFF2-40B4-BE49-F238E27FC236}">
                  <a16:creationId xmlns:a16="http://schemas.microsoft.com/office/drawing/2014/main" id="{D8D03E66-2E42-49AE-B3F1-0E95366C6628}"/>
                </a:ext>
              </a:extLst>
            </p:cNvPr>
            <p:cNvSpPr>
              <a:spLocks noChangeArrowheads="1"/>
            </p:cNvSpPr>
            <p:nvPr/>
          </p:nvSpPr>
          <p:spPr bwMode="auto">
            <a:xfrm>
              <a:off x="2225258" y="3925578"/>
              <a:ext cx="900000" cy="432000"/>
            </a:xfrm>
            <a:prstGeom prst="rect">
              <a:avLst/>
            </a:prstGeom>
            <a:solidFill>
              <a:srgbClr val="006600">
                <a:alpha val="20000"/>
              </a:srgbClr>
            </a:solidFill>
            <a:ln>
              <a:noFill/>
              <a:prstDash val="dash"/>
              <a:headEnd/>
              <a:tailEnd/>
            </a:ln>
          </p:spPr>
          <p:style>
            <a:lnRef idx="2">
              <a:schemeClr val="dk1"/>
            </a:lnRef>
            <a:fillRef idx="1">
              <a:schemeClr val="lt1"/>
            </a:fillRef>
            <a:effectRef idx="0">
              <a:schemeClr val="dk1"/>
            </a:effectRef>
            <a:fontRef idx="minor">
              <a:schemeClr val="dk1"/>
            </a:fontRef>
          </p:style>
          <p:txBody>
            <a:bodyPr wrap="square" lIns="72000" tIns="0" rIns="72000" bIns="0" anchor="ctr"/>
            <a:lstStyle/>
            <a:p>
              <a:pPr eaLnBrk="0" hangingPunct="0">
                <a:defRPr/>
              </a:pPr>
              <a:r>
                <a:rPr lang="pt-PT" altLang="zh-CN" sz="1200" b="1" dirty="0">
                  <a:solidFill>
                    <a:schemeClr val="tx1"/>
                  </a:solidFill>
                  <a:latin typeface="Open Sans" panose="020B0606030504020204" pitchFamily="34" charset="0"/>
                  <a:ea typeface="Open Sans" panose="020B0606030504020204" pitchFamily="34" charset="0"/>
                  <a:cs typeface="Open Sans" panose="020B0606030504020204" pitchFamily="34" charset="0"/>
                </a:rPr>
                <a:t>Retained earnings</a:t>
              </a:r>
              <a:endParaRPr lang="zh-CN" altLang="en-US" sz="1200" b="1" i="1" dirty="0">
                <a:solidFill>
                  <a:schemeClr val="tx1"/>
                </a:solidFill>
                <a:latin typeface="Open Sans" panose="020B0606030504020204" pitchFamily="34" charset="0"/>
                <a:ea typeface="SimSun" pitchFamily="2" charset="-122"/>
                <a:cs typeface="Open Sans" panose="020B0606030504020204" pitchFamily="34" charset="0"/>
              </a:endParaRPr>
            </a:p>
          </p:txBody>
        </p:sp>
      </p:grpSp>
      <p:sp>
        <p:nvSpPr>
          <p:cNvPr id="132" name="Rectangle 131">
            <a:extLst>
              <a:ext uri="{FF2B5EF4-FFF2-40B4-BE49-F238E27FC236}">
                <a16:creationId xmlns:a16="http://schemas.microsoft.com/office/drawing/2014/main" id="{2C90A043-20A5-4D8C-A6C4-C2807A09776F}"/>
              </a:ext>
            </a:extLst>
          </p:cNvPr>
          <p:cNvSpPr>
            <a:spLocks noChangeArrowheads="1"/>
          </p:cNvSpPr>
          <p:nvPr/>
        </p:nvSpPr>
        <p:spPr bwMode="auto">
          <a:xfrm>
            <a:off x="8270909" y="2912083"/>
            <a:ext cx="3060000" cy="180000"/>
          </a:xfrm>
          <a:prstGeom prst="rect">
            <a:avLst/>
          </a:prstGeom>
          <a:solidFill>
            <a:schemeClr val="bg1">
              <a:alpha val="20000"/>
            </a:schemeClr>
          </a:solidFill>
          <a:ln w="12700">
            <a:solidFill>
              <a:schemeClr val="tx1"/>
            </a:solidFill>
            <a:prstDash val="dash"/>
            <a:headEnd/>
            <a:tailEnd/>
          </a:ln>
        </p:spPr>
        <p:style>
          <a:lnRef idx="2">
            <a:schemeClr val="dk1"/>
          </a:lnRef>
          <a:fillRef idx="1">
            <a:schemeClr val="lt1"/>
          </a:fillRef>
          <a:effectRef idx="0">
            <a:schemeClr val="dk1"/>
          </a:effectRef>
          <a:fontRef idx="minor">
            <a:schemeClr val="dk1"/>
          </a:fontRef>
        </p:style>
        <p:txBody>
          <a:bodyPr wrap="square" lIns="72000" tIns="0" rIns="72000" bIns="0" anchor="ctr"/>
          <a:lstStyle/>
          <a:p>
            <a:pPr algn="r" eaLnBrk="0" hangingPunct="0"/>
            <a:r>
              <a:rPr lang="en-US" altLang="zh-CN" sz="1000" dirty="0">
                <a:solidFill>
                  <a:schemeClr val="tx1"/>
                </a:solidFill>
                <a:latin typeface="Open Sans" panose="020B0606030504020204" pitchFamily="34" charset="0"/>
                <a:ea typeface="Open Sans" panose="020B0606030504020204" pitchFamily="34" charset="0"/>
                <a:cs typeface="Open Sans" panose="020B0606030504020204" pitchFamily="34" charset="0"/>
              </a:rPr>
              <a:t>Retained earnings</a:t>
            </a:r>
            <a:endParaRPr lang="zh-CN" altLang="en-US" sz="1000" dirty="0">
              <a:solidFill>
                <a:schemeClr val="tx1"/>
              </a:solidFill>
              <a:latin typeface="Open Sans" panose="020B0606030504020204" pitchFamily="34" charset="0"/>
              <a:ea typeface="SimSun" pitchFamily="2" charset="-122"/>
              <a:cs typeface="Open Sans" panose="020B0606030504020204" pitchFamily="34" charset="0"/>
            </a:endParaRPr>
          </a:p>
        </p:txBody>
      </p:sp>
    </p:spTree>
    <p:custDataLst>
      <p:tags r:id="rId1"/>
    </p:custDataLst>
    <p:extLst>
      <p:ext uri="{BB962C8B-B14F-4D97-AF65-F5344CB8AC3E}">
        <p14:creationId xmlns:p14="http://schemas.microsoft.com/office/powerpoint/2010/main" val="19581516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31"/>
                                        </p:tgtEl>
                                        <p:attrNameLst>
                                          <p:attrName>style.visibility</p:attrName>
                                        </p:attrNameLst>
                                      </p:cBhvr>
                                      <p:to>
                                        <p:strVal val="visible"/>
                                      </p:to>
                                    </p:set>
                                    <p:animEffect transition="in" filter="fade">
                                      <p:cBhvr>
                                        <p:cTn id="7" dur="500"/>
                                        <p:tgtEl>
                                          <p:spTgt spid="131"/>
                                        </p:tgtEl>
                                      </p:cBhvr>
                                    </p:animEffect>
                                  </p:childTnLst>
                                </p:cTn>
                              </p:par>
                              <p:par>
                                <p:cTn id="8" presetID="42" presetClass="entr" presetSubtype="0" fill="hold" grpId="0" nodeType="withEffect">
                                  <p:stCondLst>
                                    <p:cond delay="0"/>
                                  </p:stCondLst>
                                  <p:childTnLst>
                                    <p:set>
                                      <p:cBhvr>
                                        <p:cTn id="9" dur="1" fill="hold">
                                          <p:stCondLst>
                                            <p:cond delay="0"/>
                                          </p:stCondLst>
                                        </p:cTn>
                                        <p:tgtEl>
                                          <p:spTgt spid="24"/>
                                        </p:tgtEl>
                                        <p:attrNameLst>
                                          <p:attrName>style.visibility</p:attrName>
                                        </p:attrNameLst>
                                      </p:cBhvr>
                                      <p:to>
                                        <p:strVal val="visible"/>
                                      </p:to>
                                    </p:set>
                                    <p:animEffect transition="in" filter="fade">
                                      <p:cBhvr>
                                        <p:cTn id="10" dur="1000"/>
                                        <p:tgtEl>
                                          <p:spTgt spid="24"/>
                                        </p:tgtEl>
                                      </p:cBhvr>
                                    </p:animEffect>
                                    <p:anim calcmode="lin" valueType="num">
                                      <p:cBhvr>
                                        <p:cTn id="11" dur="1000" fill="hold"/>
                                        <p:tgtEl>
                                          <p:spTgt spid="24"/>
                                        </p:tgtEl>
                                        <p:attrNameLst>
                                          <p:attrName>ppt_x</p:attrName>
                                        </p:attrNameLst>
                                      </p:cBhvr>
                                      <p:tavLst>
                                        <p:tav tm="0">
                                          <p:val>
                                            <p:strVal val="#ppt_x"/>
                                          </p:val>
                                        </p:tav>
                                        <p:tav tm="100000">
                                          <p:val>
                                            <p:strVal val="#ppt_x"/>
                                          </p:val>
                                        </p:tav>
                                      </p:tavLst>
                                    </p:anim>
                                    <p:anim calcmode="lin" valueType="num">
                                      <p:cBhvr>
                                        <p:cTn id="12" dur="1000" fill="hold"/>
                                        <p:tgtEl>
                                          <p:spTgt spid="24"/>
                                        </p:tgtEl>
                                        <p:attrNameLst>
                                          <p:attrName>ppt_y</p:attrName>
                                        </p:attrNameLst>
                                      </p:cBhvr>
                                      <p:tavLst>
                                        <p:tav tm="0">
                                          <p:val>
                                            <p:strVal val="#ppt_y+.1"/>
                                          </p:val>
                                        </p:tav>
                                        <p:tav tm="100000">
                                          <p:val>
                                            <p:strVal val="#ppt_y"/>
                                          </p:val>
                                        </p:tav>
                                      </p:tavLst>
                                    </p:anim>
                                  </p:childTnLst>
                                </p:cTn>
                              </p:par>
                              <p:par>
                                <p:cTn id="13" presetID="42" presetClass="entr" presetSubtype="0" fill="hold" grpId="0" nodeType="withEffect">
                                  <p:stCondLst>
                                    <p:cond delay="0"/>
                                  </p:stCondLst>
                                  <p:childTnLst>
                                    <p:set>
                                      <p:cBhvr>
                                        <p:cTn id="14" dur="1" fill="hold">
                                          <p:stCondLst>
                                            <p:cond delay="0"/>
                                          </p:stCondLst>
                                        </p:cTn>
                                        <p:tgtEl>
                                          <p:spTgt spid="23"/>
                                        </p:tgtEl>
                                        <p:attrNameLst>
                                          <p:attrName>style.visibility</p:attrName>
                                        </p:attrNameLst>
                                      </p:cBhvr>
                                      <p:to>
                                        <p:strVal val="visible"/>
                                      </p:to>
                                    </p:set>
                                    <p:animEffect transition="in" filter="fade">
                                      <p:cBhvr>
                                        <p:cTn id="15" dur="1000"/>
                                        <p:tgtEl>
                                          <p:spTgt spid="23"/>
                                        </p:tgtEl>
                                      </p:cBhvr>
                                    </p:animEffect>
                                    <p:anim calcmode="lin" valueType="num">
                                      <p:cBhvr>
                                        <p:cTn id="16" dur="1000" fill="hold"/>
                                        <p:tgtEl>
                                          <p:spTgt spid="23"/>
                                        </p:tgtEl>
                                        <p:attrNameLst>
                                          <p:attrName>ppt_x</p:attrName>
                                        </p:attrNameLst>
                                      </p:cBhvr>
                                      <p:tavLst>
                                        <p:tav tm="0">
                                          <p:val>
                                            <p:strVal val="#ppt_x"/>
                                          </p:val>
                                        </p:tav>
                                        <p:tav tm="100000">
                                          <p:val>
                                            <p:strVal val="#ppt_x"/>
                                          </p:val>
                                        </p:tav>
                                      </p:tavLst>
                                    </p:anim>
                                    <p:anim calcmode="lin" valueType="num">
                                      <p:cBhvr>
                                        <p:cTn id="17" dur="1000" fill="hold"/>
                                        <p:tgtEl>
                                          <p:spTgt spid="23"/>
                                        </p:tgtEl>
                                        <p:attrNameLst>
                                          <p:attrName>ppt_y</p:attrName>
                                        </p:attrNameLst>
                                      </p:cBhvr>
                                      <p:tavLst>
                                        <p:tav tm="0">
                                          <p:val>
                                            <p:strVal val="#ppt_y+.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17"/>
                                        </p:tgtEl>
                                        <p:attrNameLst>
                                          <p:attrName>style.visibility</p:attrName>
                                        </p:attrNameLst>
                                      </p:cBhvr>
                                      <p:to>
                                        <p:strVal val="visible"/>
                                      </p:to>
                                    </p:set>
                                    <p:animEffect transition="in" filter="fade">
                                      <p:cBhvr>
                                        <p:cTn id="22" dur="500"/>
                                        <p:tgtEl>
                                          <p:spTgt spid="117"/>
                                        </p:tgtEl>
                                      </p:cBhvr>
                                    </p:animEffect>
                                  </p:childTnLst>
                                </p:cTn>
                              </p:par>
                              <p:par>
                                <p:cTn id="23" presetID="10" presetClass="entr" presetSubtype="0" fill="hold" nodeType="withEffect">
                                  <p:stCondLst>
                                    <p:cond delay="0"/>
                                  </p:stCondLst>
                                  <p:childTnLst>
                                    <p:set>
                                      <p:cBhvr>
                                        <p:cTn id="24" dur="1" fill="hold">
                                          <p:stCondLst>
                                            <p:cond delay="0"/>
                                          </p:stCondLst>
                                        </p:cTn>
                                        <p:tgtEl>
                                          <p:spTgt spid="118"/>
                                        </p:tgtEl>
                                        <p:attrNameLst>
                                          <p:attrName>style.visibility</p:attrName>
                                        </p:attrNameLst>
                                      </p:cBhvr>
                                      <p:to>
                                        <p:strVal val="visible"/>
                                      </p:to>
                                    </p:set>
                                    <p:animEffect transition="in" filter="fade">
                                      <p:cBhvr>
                                        <p:cTn id="25" dur="500"/>
                                        <p:tgtEl>
                                          <p:spTgt spid="118"/>
                                        </p:tgtEl>
                                      </p:cBhvr>
                                    </p:animEffect>
                                  </p:childTnLst>
                                </p:cTn>
                              </p:par>
                              <p:par>
                                <p:cTn id="26" presetID="1" presetClass="entr" presetSubtype="0" fill="hold" nodeType="withEffect">
                                  <p:stCondLst>
                                    <p:cond delay="0"/>
                                  </p:stCondLst>
                                  <p:childTnLst>
                                    <p:set>
                                      <p:cBhvr>
                                        <p:cTn id="27" dur="1" fill="hold">
                                          <p:stCondLst>
                                            <p:cond delay="0"/>
                                          </p:stCondLst>
                                        </p:cTn>
                                        <p:tgtEl>
                                          <p:spTgt spid="119"/>
                                        </p:tgtEl>
                                        <p:attrNameLst>
                                          <p:attrName>style.visibility</p:attrName>
                                        </p:attrNameLst>
                                      </p:cBhvr>
                                      <p:to>
                                        <p:strVal val="visible"/>
                                      </p:to>
                                    </p:se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130"/>
                                        </p:tgtEl>
                                        <p:attrNameLst>
                                          <p:attrName>style.visibility</p:attrName>
                                        </p:attrNameLst>
                                      </p:cBhvr>
                                      <p:to>
                                        <p:strVal val="visible"/>
                                      </p:to>
                                    </p:set>
                                    <p:animEffect transition="in" filter="fade">
                                      <p:cBhvr>
                                        <p:cTn id="32" dur="500"/>
                                        <p:tgtEl>
                                          <p:spTgt spid="130"/>
                                        </p:tgtEl>
                                      </p:cBhvr>
                                    </p:animEffect>
                                  </p:childTnLst>
                                </p:cTn>
                              </p:par>
                              <p:par>
                                <p:cTn id="33" presetID="10" presetClass="entr" presetSubtype="0" fill="hold" nodeType="withEffect">
                                  <p:stCondLst>
                                    <p:cond delay="0"/>
                                  </p:stCondLst>
                                  <p:childTnLst>
                                    <p:set>
                                      <p:cBhvr>
                                        <p:cTn id="34" dur="1" fill="hold">
                                          <p:stCondLst>
                                            <p:cond delay="0"/>
                                          </p:stCondLst>
                                        </p:cTn>
                                        <p:tgtEl>
                                          <p:spTgt spid="99"/>
                                        </p:tgtEl>
                                        <p:attrNameLst>
                                          <p:attrName>style.visibility</p:attrName>
                                        </p:attrNameLst>
                                      </p:cBhvr>
                                      <p:to>
                                        <p:strVal val="visible"/>
                                      </p:to>
                                    </p:set>
                                    <p:animEffect transition="in" filter="fade">
                                      <p:cBhvr>
                                        <p:cTn id="35" dur="500"/>
                                        <p:tgtEl>
                                          <p:spTgt spid="99"/>
                                        </p:tgtEl>
                                      </p:cBhvr>
                                    </p:animEffect>
                                  </p:childTnLst>
                                </p:cTn>
                              </p:par>
                              <p:par>
                                <p:cTn id="36" presetID="10" presetClass="entr" presetSubtype="0" fill="hold" grpId="0" nodeType="withEffect">
                                  <p:stCondLst>
                                    <p:cond delay="0"/>
                                  </p:stCondLst>
                                  <p:childTnLst>
                                    <p:set>
                                      <p:cBhvr>
                                        <p:cTn id="37" dur="1" fill="hold">
                                          <p:stCondLst>
                                            <p:cond delay="0"/>
                                          </p:stCondLst>
                                        </p:cTn>
                                        <p:tgtEl>
                                          <p:spTgt spid="28"/>
                                        </p:tgtEl>
                                        <p:attrNameLst>
                                          <p:attrName>style.visibility</p:attrName>
                                        </p:attrNameLst>
                                      </p:cBhvr>
                                      <p:to>
                                        <p:strVal val="visible"/>
                                      </p:to>
                                    </p:set>
                                    <p:animEffect transition="in" filter="fade">
                                      <p:cBhvr>
                                        <p:cTn id="38" dur="500"/>
                                        <p:tgtEl>
                                          <p:spTgt spid="28"/>
                                        </p:tgtEl>
                                      </p:cBhvr>
                                    </p:animEffect>
                                  </p:childTnLst>
                                </p:cTn>
                              </p:par>
                            </p:childTnLst>
                          </p:cTn>
                        </p:par>
                      </p:childTnLst>
                    </p:cTn>
                  </p:par>
                  <p:par>
                    <p:cTn id="39" fill="hold">
                      <p:stCondLst>
                        <p:cond delay="indefinite"/>
                      </p:stCondLst>
                      <p:childTnLst>
                        <p:par>
                          <p:cTn id="40" fill="hold">
                            <p:stCondLst>
                              <p:cond delay="0"/>
                            </p:stCondLst>
                            <p:childTnLst>
                              <p:par>
                                <p:cTn id="41" presetID="10" presetClass="entr" presetSubtype="0" fill="hold" grpId="0" nodeType="clickEffect">
                                  <p:stCondLst>
                                    <p:cond delay="0"/>
                                  </p:stCondLst>
                                  <p:childTnLst>
                                    <p:set>
                                      <p:cBhvr>
                                        <p:cTn id="42" dur="1" fill="hold">
                                          <p:stCondLst>
                                            <p:cond delay="0"/>
                                          </p:stCondLst>
                                        </p:cTn>
                                        <p:tgtEl>
                                          <p:spTgt spid="91"/>
                                        </p:tgtEl>
                                        <p:attrNameLst>
                                          <p:attrName>style.visibility</p:attrName>
                                        </p:attrNameLst>
                                      </p:cBhvr>
                                      <p:to>
                                        <p:strVal val="visible"/>
                                      </p:to>
                                    </p:set>
                                    <p:animEffect transition="in" filter="fade">
                                      <p:cBhvr>
                                        <p:cTn id="43" dur="500"/>
                                        <p:tgtEl>
                                          <p:spTgt spid="91"/>
                                        </p:tgtEl>
                                      </p:cBhvr>
                                    </p:animEffect>
                                  </p:childTnLst>
                                </p:cTn>
                              </p:par>
                            </p:childTnLst>
                          </p:cTn>
                        </p:par>
                      </p:childTnLst>
                    </p:cTn>
                  </p:par>
                  <p:par>
                    <p:cTn id="44" fill="hold">
                      <p:stCondLst>
                        <p:cond delay="indefinite"/>
                      </p:stCondLst>
                      <p:childTnLst>
                        <p:par>
                          <p:cTn id="45" fill="hold">
                            <p:stCondLst>
                              <p:cond delay="0"/>
                            </p:stCondLst>
                            <p:childTnLst>
                              <p:par>
                                <p:cTn id="46" presetID="10" presetClass="entr" presetSubtype="0" fill="hold" grpId="0" nodeType="clickEffect">
                                  <p:stCondLst>
                                    <p:cond delay="0"/>
                                  </p:stCondLst>
                                  <p:childTnLst>
                                    <p:set>
                                      <p:cBhvr>
                                        <p:cTn id="47" dur="1" fill="hold">
                                          <p:stCondLst>
                                            <p:cond delay="0"/>
                                          </p:stCondLst>
                                        </p:cTn>
                                        <p:tgtEl>
                                          <p:spTgt spid="95"/>
                                        </p:tgtEl>
                                        <p:attrNameLst>
                                          <p:attrName>style.visibility</p:attrName>
                                        </p:attrNameLst>
                                      </p:cBhvr>
                                      <p:to>
                                        <p:strVal val="visible"/>
                                      </p:to>
                                    </p:set>
                                    <p:animEffect transition="in" filter="fade">
                                      <p:cBhvr>
                                        <p:cTn id="48" dur="500"/>
                                        <p:tgtEl>
                                          <p:spTgt spid="95"/>
                                        </p:tgtEl>
                                      </p:cBhvr>
                                    </p:animEffect>
                                  </p:childTnLst>
                                </p:cTn>
                              </p:par>
                              <p:par>
                                <p:cTn id="49" presetID="10" presetClass="entr" presetSubtype="0" fill="hold" nodeType="withEffect">
                                  <p:stCondLst>
                                    <p:cond delay="0"/>
                                  </p:stCondLst>
                                  <p:childTnLst>
                                    <p:set>
                                      <p:cBhvr>
                                        <p:cTn id="50" dur="1" fill="hold">
                                          <p:stCondLst>
                                            <p:cond delay="0"/>
                                          </p:stCondLst>
                                        </p:cTn>
                                        <p:tgtEl>
                                          <p:spTgt spid="120"/>
                                        </p:tgtEl>
                                        <p:attrNameLst>
                                          <p:attrName>style.visibility</p:attrName>
                                        </p:attrNameLst>
                                      </p:cBhvr>
                                      <p:to>
                                        <p:strVal val="visible"/>
                                      </p:to>
                                    </p:set>
                                    <p:animEffect transition="in" filter="fade">
                                      <p:cBhvr>
                                        <p:cTn id="51" dur="500"/>
                                        <p:tgtEl>
                                          <p:spTgt spid="120"/>
                                        </p:tgtEl>
                                      </p:cBhvr>
                                    </p:animEffect>
                                  </p:childTnLst>
                                </p:cTn>
                              </p:par>
                              <p:par>
                                <p:cTn id="52" presetID="10" presetClass="entr" presetSubtype="0" fill="hold" nodeType="withEffect">
                                  <p:stCondLst>
                                    <p:cond delay="0"/>
                                  </p:stCondLst>
                                  <p:childTnLst>
                                    <p:set>
                                      <p:cBhvr>
                                        <p:cTn id="53" dur="1" fill="hold">
                                          <p:stCondLst>
                                            <p:cond delay="0"/>
                                          </p:stCondLst>
                                        </p:cTn>
                                        <p:tgtEl>
                                          <p:spTgt spid="121"/>
                                        </p:tgtEl>
                                        <p:attrNameLst>
                                          <p:attrName>style.visibility</p:attrName>
                                        </p:attrNameLst>
                                      </p:cBhvr>
                                      <p:to>
                                        <p:strVal val="visible"/>
                                      </p:to>
                                    </p:set>
                                    <p:animEffect transition="in" filter="fade">
                                      <p:cBhvr>
                                        <p:cTn id="54" dur="500"/>
                                        <p:tgtEl>
                                          <p:spTgt spid="121"/>
                                        </p:tgtEl>
                                      </p:cBhvr>
                                    </p:animEffect>
                                  </p:childTnLst>
                                </p:cTn>
                              </p:par>
                            </p:childTnLst>
                          </p:cTn>
                        </p:par>
                      </p:childTnLst>
                    </p:cTn>
                  </p:par>
                  <p:par>
                    <p:cTn id="55" fill="hold">
                      <p:stCondLst>
                        <p:cond delay="indefinite"/>
                      </p:stCondLst>
                      <p:childTnLst>
                        <p:par>
                          <p:cTn id="56" fill="hold">
                            <p:stCondLst>
                              <p:cond delay="0"/>
                            </p:stCondLst>
                            <p:childTnLst>
                              <p:par>
                                <p:cTn id="57" presetID="10" presetClass="entr" presetSubtype="0" fill="hold" grpId="0" nodeType="clickEffect">
                                  <p:stCondLst>
                                    <p:cond delay="0"/>
                                  </p:stCondLst>
                                  <p:childTnLst>
                                    <p:set>
                                      <p:cBhvr>
                                        <p:cTn id="58" dur="1" fill="hold">
                                          <p:stCondLst>
                                            <p:cond delay="0"/>
                                          </p:stCondLst>
                                        </p:cTn>
                                        <p:tgtEl>
                                          <p:spTgt spid="92"/>
                                        </p:tgtEl>
                                        <p:attrNameLst>
                                          <p:attrName>style.visibility</p:attrName>
                                        </p:attrNameLst>
                                      </p:cBhvr>
                                      <p:to>
                                        <p:strVal val="visible"/>
                                      </p:to>
                                    </p:set>
                                    <p:animEffect transition="in" filter="fade">
                                      <p:cBhvr>
                                        <p:cTn id="59" dur="500"/>
                                        <p:tgtEl>
                                          <p:spTgt spid="92"/>
                                        </p:tgtEl>
                                      </p:cBhvr>
                                    </p:animEffect>
                                  </p:childTnLst>
                                </p:cTn>
                              </p:par>
                            </p:childTnLst>
                          </p:cTn>
                        </p:par>
                      </p:childTnLst>
                    </p:cTn>
                  </p:par>
                  <p:par>
                    <p:cTn id="60" fill="hold">
                      <p:stCondLst>
                        <p:cond delay="indefinite"/>
                      </p:stCondLst>
                      <p:childTnLst>
                        <p:par>
                          <p:cTn id="61" fill="hold">
                            <p:stCondLst>
                              <p:cond delay="0"/>
                            </p:stCondLst>
                            <p:childTnLst>
                              <p:par>
                                <p:cTn id="62" presetID="1" presetClass="entr" presetSubtype="0" fill="hold" grpId="0" nodeType="clickEffect">
                                  <p:stCondLst>
                                    <p:cond delay="0"/>
                                  </p:stCondLst>
                                  <p:childTnLst>
                                    <p:set>
                                      <p:cBhvr>
                                        <p:cTn id="63" dur="1" fill="hold">
                                          <p:stCondLst>
                                            <p:cond delay="0"/>
                                          </p:stCondLst>
                                        </p:cTn>
                                        <p:tgtEl>
                                          <p:spTgt spid="96"/>
                                        </p:tgtEl>
                                        <p:attrNameLst>
                                          <p:attrName>style.visibility</p:attrName>
                                        </p:attrNameLst>
                                      </p:cBhvr>
                                      <p:to>
                                        <p:strVal val="visible"/>
                                      </p:to>
                                    </p:set>
                                  </p:childTnLst>
                                </p:cTn>
                              </p:par>
                              <p:par>
                                <p:cTn id="64" presetID="10" presetClass="entr" presetSubtype="0" fill="hold" nodeType="withEffect">
                                  <p:stCondLst>
                                    <p:cond delay="0"/>
                                  </p:stCondLst>
                                  <p:childTnLst>
                                    <p:set>
                                      <p:cBhvr>
                                        <p:cTn id="65" dur="1" fill="hold">
                                          <p:stCondLst>
                                            <p:cond delay="0"/>
                                          </p:stCondLst>
                                        </p:cTn>
                                        <p:tgtEl>
                                          <p:spTgt spid="124"/>
                                        </p:tgtEl>
                                        <p:attrNameLst>
                                          <p:attrName>style.visibility</p:attrName>
                                        </p:attrNameLst>
                                      </p:cBhvr>
                                      <p:to>
                                        <p:strVal val="visible"/>
                                      </p:to>
                                    </p:set>
                                    <p:animEffect transition="in" filter="fade">
                                      <p:cBhvr>
                                        <p:cTn id="66" dur="500"/>
                                        <p:tgtEl>
                                          <p:spTgt spid="124"/>
                                        </p:tgtEl>
                                      </p:cBhvr>
                                    </p:animEffect>
                                  </p:childTnLst>
                                </p:cTn>
                              </p:par>
                              <p:par>
                                <p:cTn id="67" presetID="10" presetClass="entr" presetSubtype="0" fill="hold" nodeType="withEffect">
                                  <p:stCondLst>
                                    <p:cond delay="0"/>
                                  </p:stCondLst>
                                  <p:childTnLst>
                                    <p:set>
                                      <p:cBhvr>
                                        <p:cTn id="68" dur="1" fill="hold">
                                          <p:stCondLst>
                                            <p:cond delay="0"/>
                                          </p:stCondLst>
                                        </p:cTn>
                                        <p:tgtEl>
                                          <p:spTgt spid="123"/>
                                        </p:tgtEl>
                                        <p:attrNameLst>
                                          <p:attrName>style.visibility</p:attrName>
                                        </p:attrNameLst>
                                      </p:cBhvr>
                                      <p:to>
                                        <p:strVal val="visible"/>
                                      </p:to>
                                    </p:set>
                                    <p:animEffect transition="in" filter="fade">
                                      <p:cBhvr>
                                        <p:cTn id="69" dur="500"/>
                                        <p:tgtEl>
                                          <p:spTgt spid="123"/>
                                        </p:tgtEl>
                                      </p:cBhvr>
                                    </p:animEffect>
                                  </p:childTnLst>
                                </p:cTn>
                              </p:par>
                            </p:childTnLst>
                          </p:cTn>
                        </p:par>
                      </p:childTnLst>
                    </p:cTn>
                  </p:par>
                  <p:par>
                    <p:cTn id="70" fill="hold">
                      <p:stCondLst>
                        <p:cond delay="indefinite"/>
                      </p:stCondLst>
                      <p:childTnLst>
                        <p:par>
                          <p:cTn id="71" fill="hold">
                            <p:stCondLst>
                              <p:cond delay="0"/>
                            </p:stCondLst>
                            <p:childTnLst>
                              <p:par>
                                <p:cTn id="72" presetID="10" presetClass="entr" presetSubtype="0" fill="hold" grpId="0" nodeType="clickEffect">
                                  <p:stCondLst>
                                    <p:cond delay="0"/>
                                  </p:stCondLst>
                                  <p:childTnLst>
                                    <p:set>
                                      <p:cBhvr>
                                        <p:cTn id="73" dur="1" fill="hold">
                                          <p:stCondLst>
                                            <p:cond delay="0"/>
                                          </p:stCondLst>
                                        </p:cTn>
                                        <p:tgtEl>
                                          <p:spTgt spid="98"/>
                                        </p:tgtEl>
                                        <p:attrNameLst>
                                          <p:attrName>style.visibility</p:attrName>
                                        </p:attrNameLst>
                                      </p:cBhvr>
                                      <p:to>
                                        <p:strVal val="visible"/>
                                      </p:to>
                                    </p:set>
                                    <p:animEffect transition="in" filter="fade">
                                      <p:cBhvr>
                                        <p:cTn id="74" dur="500"/>
                                        <p:tgtEl>
                                          <p:spTgt spid="98"/>
                                        </p:tgtEl>
                                      </p:cBhvr>
                                    </p:animEffect>
                                  </p:childTnLst>
                                </p:cTn>
                              </p:par>
                              <p:par>
                                <p:cTn id="75" presetID="10" presetClass="entr" presetSubtype="0" fill="hold" nodeType="withEffect">
                                  <p:stCondLst>
                                    <p:cond delay="0"/>
                                  </p:stCondLst>
                                  <p:childTnLst>
                                    <p:set>
                                      <p:cBhvr>
                                        <p:cTn id="76" dur="1" fill="hold">
                                          <p:stCondLst>
                                            <p:cond delay="0"/>
                                          </p:stCondLst>
                                        </p:cTn>
                                        <p:tgtEl>
                                          <p:spTgt spid="126"/>
                                        </p:tgtEl>
                                        <p:attrNameLst>
                                          <p:attrName>style.visibility</p:attrName>
                                        </p:attrNameLst>
                                      </p:cBhvr>
                                      <p:to>
                                        <p:strVal val="visible"/>
                                      </p:to>
                                    </p:set>
                                    <p:animEffect transition="in" filter="fade">
                                      <p:cBhvr>
                                        <p:cTn id="77" dur="500"/>
                                        <p:tgtEl>
                                          <p:spTgt spid="126"/>
                                        </p:tgtEl>
                                      </p:cBhvr>
                                    </p:animEffect>
                                  </p:childTnLst>
                                </p:cTn>
                              </p:par>
                              <p:par>
                                <p:cTn id="78" presetID="10" presetClass="entr" presetSubtype="0" fill="hold" nodeType="withEffect">
                                  <p:stCondLst>
                                    <p:cond delay="0"/>
                                  </p:stCondLst>
                                  <p:childTnLst>
                                    <p:set>
                                      <p:cBhvr>
                                        <p:cTn id="79" dur="1" fill="hold">
                                          <p:stCondLst>
                                            <p:cond delay="0"/>
                                          </p:stCondLst>
                                        </p:cTn>
                                        <p:tgtEl>
                                          <p:spTgt spid="125"/>
                                        </p:tgtEl>
                                        <p:attrNameLst>
                                          <p:attrName>style.visibility</p:attrName>
                                        </p:attrNameLst>
                                      </p:cBhvr>
                                      <p:to>
                                        <p:strVal val="visible"/>
                                      </p:to>
                                    </p:set>
                                    <p:animEffect transition="in" filter="fade">
                                      <p:cBhvr>
                                        <p:cTn id="80" dur="500"/>
                                        <p:tgtEl>
                                          <p:spTgt spid="125"/>
                                        </p:tgtEl>
                                      </p:cBhvr>
                                    </p:animEffect>
                                  </p:childTnLst>
                                </p:cTn>
                              </p:par>
                            </p:childTnLst>
                          </p:cTn>
                        </p:par>
                      </p:childTnLst>
                    </p:cTn>
                  </p:par>
                  <p:par>
                    <p:cTn id="81" fill="hold">
                      <p:stCondLst>
                        <p:cond delay="indefinite"/>
                      </p:stCondLst>
                      <p:childTnLst>
                        <p:par>
                          <p:cTn id="82" fill="hold">
                            <p:stCondLst>
                              <p:cond delay="0"/>
                            </p:stCondLst>
                            <p:childTnLst>
                              <p:par>
                                <p:cTn id="83" presetID="10" presetClass="entr" presetSubtype="0" fill="hold" grpId="0" nodeType="clickEffect">
                                  <p:stCondLst>
                                    <p:cond delay="0"/>
                                  </p:stCondLst>
                                  <p:childTnLst>
                                    <p:set>
                                      <p:cBhvr>
                                        <p:cTn id="84" dur="1" fill="hold">
                                          <p:stCondLst>
                                            <p:cond delay="0"/>
                                          </p:stCondLst>
                                        </p:cTn>
                                        <p:tgtEl>
                                          <p:spTgt spid="93"/>
                                        </p:tgtEl>
                                        <p:attrNameLst>
                                          <p:attrName>style.visibility</p:attrName>
                                        </p:attrNameLst>
                                      </p:cBhvr>
                                      <p:to>
                                        <p:strVal val="visible"/>
                                      </p:to>
                                    </p:set>
                                    <p:animEffect transition="in" filter="fade">
                                      <p:cBhvr>
                                        <p:cTn id="85" dur="500"/>
                                        <p:tgtEl>
                                          <p:spTgt spid="93"/>
                                        </p:tgtEl>
                                      </p:cBhvr>
                                    </p:animEffect>
                                  </p:childTnLst>
                                </p:cTn>
                              </p:par>
                            </p:childTnLst>
                          </p:cTn>
                        </p:par>
                      </p:childTnLst>
                    </p:cTn>
                  </p:par>
                  <p:par>
                    <p:cTn id="86" fill="hold">
                      <p:stCondLst>
                        <p:cond delay="indefinite"/>
                      </p:stCondLst>
                      <p:childTnLst>
                        <p:par>
                          <p:cTn id="87" fill="hold">
                            <p:stCondLst>
                              <p:cond delay="0"/>
                            </p:stCondLst>
                            <p:childTnLst>
                              <p:par>
                                <p:cTn id="88" presetID="10" presetClass="entr" presetSubtype="0" fill="hold" grpId="0" nodeType="clickEffect">
                                  <p:stCondLst>
                                    <p:cond delay="0"/>
                                  </p:stCondLst>
                                  <p:childTnLst>
                                    <p:set>
                                      <p:cBhvr>
                                        <p:cTn id="89" dur="1" fill="hold">
                                          <p:stCondLst>
                                            <p:cond delay="0"/>
                                          </p:stCondLst>
                                        </p:cTn>
                                        <p:tgtEl>
                                          <p:spTgt spid="132"/>
                                        </p:tgtEl>
                                        <p:attrNameLst>
                                          <p:attrName>style.visibility</p:attrName>
                                        </p:attrNameLst>
                                      </p:cBhvr>
                                      <p:to>
                                        <p:strVal val="visible"/>
                                      </p:to>
                                    </p:set>
                                    <p:animEffect transition="in" filter="fade">
                                      <p:cBhvr>
                                        <p:cTn id="90" dur="500"/>
                                        <p:tgtEl>
                                          <p:spTgt spid="132"/>
                                        </p:tgtEl>
                                      </p:cBhvr>
                                    </p:animEffect>
                                  </p:childTnLst>
                                </p:cTn>
                              </p:par>
                            </p:childTnLst>
                          </p:cTn>
                        </p:par>
                      </p:childTnLst>
                    </p:cTn>
                  </p:par>
                  <p:par>
                    <p:cTn id="91" fill="hold">
                      <p:stCondLst>
                        <p:cond delay="indefinite"/>
                      </p:stCondLst>
                      <p:childTnLst>
                        <p:par>
                          <p:cTn id="92" fill="hold">
                            <p:stCondLst>
                              <p:cond delay="0"/>
                            </p:stCondLst>
                            <p:childTnLst>
                              <p:par>
                                <p:cTn id="93" presetID="10" presetClass="entr" presetSubtype="0" fill="hold" grpId="0" nodeType="clickEffect">
                                  <p:stCondLst>
                                    <p:cond delay="0"/>
                                  </p:stCondLst>
                                  <p:childTnLst>
                                    <p:set>
                                      <p:cBhvr>
                                        <p:cTn id="94" dur="1" fill="hold">
                                          <p:stCondLst>
                                            <p:cond delay="0"/>
                                          </p:stCondLst>
                                        </p:cTn>
                                        <p:tgtEl>
                                          <p:spTgt spid="94"/>
                                        </p:tgtEl>
                                        <p:attrNameLst>
                                          <p:attrName>style.visibility</p:attrName>
                                        </p:attrNameLst>
                                      </p:cBhvr>
                                      <p:to>
                                        <p:strVal val="visible"/>
                                      </p:to>
                                    </p:set>
                                    <p:animEffect transition="in" filter="fade">
                                      <p:cBhvr>
                                        <p:cTn id="95" dur="500"/>
                                        <p:tgtEl>
                                          <p:spTgt spid="94"/>
                                        </p:tgtEl>
                                      </p:cBhvr>
                                    </p:animEffect>
                                  </p:childTnLst>
                                </p:cTn>
                              </p:par>
                            </p:childTnLst>
                          </p:cTn>
                        </p:par>
                      </p:childTnLst>
                    </p:cTn>
                  </p:par>
                  <p:par>
                    <p:cTn id="96" fill="hold">
                      <p:stCondLst>
                        <p:cond delay="indefinite"/>
                      </p:stCondLst>
                      <p:childTnLst>
                        <p:par>
                          <p:cTn id="97" fill="hold">
                            <p:stCondLst>
                              <p:cond delay="0"/>
                            </p:stCondLst>
                            <p:childTnLst>
                              <p:par>
                                <p:cTn id="98" presetID="10" presetClass="entr" presetSubtype="0" fill="hold" grpId="0" nodeType="clickEffect">
                                  <p:stCondLst>
                                    <p:cond delay="0"/>
                                  </p:stCondLst>
                                  <p:childTnLst>
                                    <p:set>
                                      <p:cBhvr>
                                        <p:cTn id="99" dur="1" fill="hold">
                                          <p:stCondLst>
                                            <p:cond delay="0"/>
                                          </p:stCondLst>
                                        </p:cTn>
                                        <p:tgtEl>
                                          <p:spTgt spid="97"/>
                                        </p:tgtEl>
                                        <p:attrNameLst>
                                          <p:attrName>style.visibility</p:attrName>
                                        </p:attrNameLst>
                                      </p:cBhvr>
                                      <p:to>
                                        <p:strVal val="visible"/>
                                      </p:to>
                                    </p:set>
                                    <p:animEffect transition="in" filter="fade">
                                      <p:cBhvr>
                                        <p:cTn id="100" dur="500"/>
                                        <p:tgtEl>
                                          <p:spTgt spid="97"/>
                                        </p:tgtEl>
                                      </p:cBhvr>
                                    </p:animEffect>
                                  </p:childTnLst>
                                </p:cTn>
                              </p:par>
                              <p:par>
                                <p:cTn id="101" presetID="10" presetClass="entr" presetSubtype="0" fill="hold" nodeType="withEffect">
                                  <p:stCondLst>
                                    <p:cond delay="0"/>
                                  </p:stCondLst>
                                  <p:childTnLst>
                                    <p:set>
                                      <p:cBhvr>
                                        <p:cTn id="102" dur="1" fill="hold">
                                          <p:stCondLst>
                                            <p:cond delay="0"/>
                                          </p:stCondLst>
                                        </p:cTn>
                                        <p:tgtEl>
                                          <p:spTgt spid="128"/>
                                        </p:tgtEl>
                                        <p:attrNameLst>
                                          <p:attrName>style.visibility</p:attrName>
                                        </p:attrNameLst>
                                      </p:cBhvr>
                                      <p:to>
                                        <p:strVal val="visible"/>
                                      </p:to>
                                    </p:set>
                                    <p:animEffect transition="in" filter="fade">
                                      <p:cBhvr>
                                        <p:cTn id="103" dur="500"/>
                                        <p:tgtEl>
                                          <p:spTgt spid="128"/>
                                        </p:tgtEl>
                                      </p:cBhvr>
                                    </p:animEffect>
                                  </p:childTnLst>
                                </p:cTn>
                              </p:par>
                              <p:par>
                                <p:cTn id="104" presetID="10" presetClass="entr" presetSubtype="0" fill="hold" nodeType="withEffect">
                                  <p:stCondLst>
                                    <p:cond delay="0"/>
                                  </p:stCondLst>
                                  <p:childTnLst>
                                    <p:set>
                                      <p:cBhvr>
                                        <p:cTn id="105" dur="1" fill="hold">
                                          <p:stCondLst>
                                            <p:cond delay="0"/>
                                          </p:stCondLst>
                                        </p:cTn>
                                        <p:tgtEl>
                                          <p:spTgt spid="127"/>
                                        </p:tgtEl>
                                        <p:attrNameLst>
                                          <p:attrName>style.visibility</p:attrName>
                                        </p:attrNameLst>
                                      </p:cBhvr>
                                      <p:to>
                                        <p:strVal val="visible"/>
                                      </p:to>
                                    </p:set>
                                    <p:animEffect transition="in" filter="fade">
                                      <p:cBhvr>
                                        <p:cTn id="106" dur="500"/>
                                        <p:tgtEl>
                                          <p:spTgt spid="127"/>
                                        </p:tgtEl>
                                      </p:cBhvr>
                                    </p:animEffect>
                                  </p:childTnLst>
                                </p:cTn>
                              </p:par>
                            </p:childTnLst>
                          </p:cTn>
                        </p:par>
                      </p:childTnLst>
                    </p:cTn>
                  </p:par>
                  <p:par>
                    <p:cTn id="107" fill="hold">
                      <p:stCondLst>
                        <p:cond delay="indefinite"/>
                      </p:stCondLst>
                      <p:childTnLst>
                        <p:par>
                          <p:cTn id="108" fill="hold">
                            <p:stCondLst>
                              <p:cond delay="0"/>
                            </p:stCondLst>
                            <p:childTnLst>
                              <p:par>
                                <p:cTn id="109" presetID="10" presetClass="entr" presetSubtype="0" fill="hold" nodeType="clickEffect">
                                  <p:stCondLst>
                                    <p:cond delay="0"/>
                                  </p:stCondLst>
                                  <p:childTnLst>
                                    <p:set>
                                      <p:cBhvr>
                                        <p:cTn id="110" dur="1" fill="hold">
                                          <p:stCondLst>
                                            <p:cond delay="0"/>
                                          </p:stCondLst>
                                        </p:cTn>
                                        <p:tgtEl>
                                          <p:spTgt spid="129"/>
                                        </p:tgtEl>
                                        <p:attrNameLst>
                                          <p:attrName>style.visibility</p:attrName>
                                        </p:attrNameLst>
                                      </p:cBhvr>
                                      <p:to>
                                        <p:strVal val="visible"/>
                                      </p:to>
                                    </p:set>
                                    <p:animEffect transition="in" filter="fade">
                                      <p:cBhvr>
                                        <p:cTn id="111" dur="500"/>
                                        <p:tgtEl>
                                          <p:spTgt spid="1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4" grpId="0" animBg="1"/>
      <p:bldP spid="28" grpId="0" animBg="1"/>
      <p:bldP spid="91" grpId="0"/>
      <p:bldP spid="92" grpId="0"/>
      <p:bldP spid="93" grpId="0"/>
      <p:bldP spid="94" grpId="0"/>
      <p:bldP spid="95" grpId="0" animBg="1"/>
      <p:bldP spid="96" grpId="0" animBg="1"/>
      <p:bldP spid="97" grpId="0" animBg="1"/>
      <p:bldP spid="98" grpId="0" animBg="1"/>
      <p:bldP spid="132"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8ED1BA-A76D-460B-A5B5-8837C5EBE034}"/>
              </a:ext>
            </a:extLst>
          </p:cNvPr>
          <p:cNvSpPr>
            <a:spLocks noGrp="1"/>
          </p:cNvSpPr>
          <p:nvPr>
            <p:ph type="title"/>
          </p:nvPr>
        </p:nvSpPr>
        <p:spPr/>
        <p:txBody>
          <a:bodyPr/>
          <a:lstStyle/>
          <a:p>
            <a:r>
              <a:rPr lang="en-GB" dirty="0"/>
              <a:t>IPOs costs</a:t>
            </a:r>
          </a:p>
        </p:txBody>
      </p:sp>
      <p:sp>
        <p:nvSpPr>
          <p:cNvPr id="4" name="Text Placeholder 3">
            <a:extLst>
              <a:ext uri="{FF2B5EF4-FFF2-40B4-BE49-F238E27FC236}">
                <a16:creationId xmlns:a16="http://schemas.microsoft.com/office/drawing/2014/main" id="{666867DA-E936-46CF-AC58-353FD03CBE2A}"/>
              </a:ext>
            </a:extLst>
          </p:cNvPr>
          <p:cNvSpPr>
            <a:spLocks noGrp="1"/>
          </p:cNvSpPr>
          <p:nvPr>
            <p:ph type="body" sz="quarter" idx="13"/>
          </p:nvPr>
        </p:nvSpPr>
        <p:spPr/>
        <p:txBody>
          <a:bodyPr/>
          <a:lstStyle/>
          <a:p>
            <a:r>
              <a:rPr lang="en-GB" dirty="0"/>
              <a:t>Advanced Financial Management | Raising Equity Capital</a:t>
            </a:r>
          </a:p>
        </p:txBody>
      </p:sp>
      <p:sp>
        <p:nvSpPr>
          <p:cNvPr id="7" name="Rectangle 6">
            <a:extLst>
              <a:ext uri="{FF2B5EF4-FFF2-40B4-BE49-F238E27FC236}">
                <a16:creationId xmlns:a16="http://schemas.microsoft.com/office/drawing/2014/main" id="{006A96F7-A790-417F-ADFA-46C0072858C6}"/>
              </a:ext>
            </a:extLst>
          </p:cNvPr>
          <p:cNvSpPr/>
          <p:nvPr/>
        </p:nvSpPr>
        <p:spPr bwMode="auto">
          <a:xfrm>
            <a:off x="1045028" y="1997849"/>
            <a:ext cx="3611496" cy="1690487"/>
          </a:xfrm>
          <a:prstGeom prst="rect">
            <a:avLst/>
          </a:prstGeom>
          <a:solidFill>
            <a:schemeClr val="accent1">
              <a:lumMod val="20000"/>
              <a:lumOff val="80000"/>
            </a:schemeClr>
          </a:solidFill>
          <a:ln w="12700" cap="flat" cmpd="sng" algn="ctr">
            <a:solidFill>
              <a:schemeClr val="accent1">
                <a:lumMod val="20000"/>
                <a:lumOff val="80000"/>
              </a:schemeClr>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GB" sz="2000" b="0" i="0" u="none" strike="noStrike" cap="none" normalizeH="0" baseline="0" dirty="0">
                <a:ln>
                  <a:noFill/>
                </a:ln>
                <a:solidFill>
                  <a:srgbClr val="000000"/>
                </a:solidFill>
                <a:effectLst/>
                <a:latin typeface="+mn-lt"/>
                <a:ea typeface="ヒラギノ角ゴ ProN W3" charset="0"/>
                <a:cs typeface="ヒラギノ角ゴ ProN W3" charset="0"/>
                <a:sym typeface="Arial" charset="0"/>
              </a:rPr>
              <a:t>Direct Costs</a:t>
            </a:r>
          </a:p>
        </p:txBody>
      </p:sp>
      <p:sp>
        <p:nvSpPr>
          <p:cNvPr id="9" name="Rectangle 8">
            <a:extLst>
              <a:ext uri="{FF2B5EF4-FFF2-40B4-BE49-F238E27FC236}">
                <a16:creationId xmlns:a16="http://schemas.microsoft.com/office/drawing/2014/main" id="{BB656D21-88FB-42F5-97D1-8AB01A4E66FA}"/>
              </a:ext>
            </a:extLst>
          </p:cNvPr>
          <p:cNvSpPr/>
          <p:nvPr/>
        </p:nvSpPr>
        <p:spPr bwMode="auto">
          <a:xfrm>
            <a:off x="1051432" y="4101985"/>
            <a:ext cx="3611496" cy="1690487"/>
          </a:xfrm>
          <a:prstGeom prst="rect">
            <a:avLst/>
          </a:prstGeom>
          <a:solidFill>
            <a:schemeClr val="accent1">
              <a:lumMod val="20000"/>
              <a:lumOff val="80000"/>
            </a:schemeClr>
          </a:solidFill>
          <a:ln w="12700" cap="flat" cmpd="sng" algn="ctr">
            <a:solidFill>
              <a:schemeClr val="accent1">
                <a:lumMod val="20000"/>
                <a:lumOff val="80000"/>
              </a:schemeClr>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GB" sz="2000" b="0" i="0" u="none" strike="noStrike" cap="none" normalizeH="0" baseline="0" dirty="0">
                <a:ln>
                  <a:noFill/>
                </a:ln>
                <a:solidFill>
                  <a:srgbClr val="000000"/>
                </a:solidFill>
                <a:effectLst/>
                <a:latin typeface="+mn-lt"/>
                <a:ea typeface="ヒラギノ角ゴ ProN W3" charset="0"/>
                <a:cs typeface="ヒラギノ角ゴ ProN W3" charset="0"/>
                <a:sym typeface="Arial" charset="0"/>
              </a:rPr>
              <a:t>Costs due to IPO </a:t>
            </a:r>
            <a:r>
              <a:rPr kumimoji="0" lang="en-GB" sz="2000" b="0" i="0" u="none" strike="noStrike" cap="none" normalizeH="0" baseline="0" dirty="0" err="1">
                <a:ln>
                  <a:noFill/>
                </a:ln>
                <a:solidFill>
                  <a:srgbClr val="000000"/>
                </a:solidFill>
                <a:effectLst/>
                <a:latin typeface="+mn-lt"/>
                <a:ea typeface="ヒラギノ角ゴ ProN W3" charset="0"/>
                <a:cs typeface="ヒラギノ角ゴ ProN W3" charset="0"/>
                <a:sym typeface="Arial" charset="0"/>
              </a:rPr>
              <a:t>underpricing</a:t>
            </a:r>
            <a:endParaRPr kumimoji="0" lang="en-GB" sz="2000" b="0" i="0" u="none" strike="noStrike" cap="none" normalizeH="0" baseline="0" dirty="0">
              <a:ln>
                <a:noFill/>
              </a:ln>
              <a:solidFill>
                <a:srgbClr val="000000"/>
              </a:solidFill>
              <a:effectLst/>
              <a:latin typeface="+mn-lt"/>
              <a:ea typeface="ヒラギノ角ゴ ProN W3" charset="0"/>
              <a:cs typeface="ヒラギノ角ゴ ProN W3" charset="0"/>
              <a:sym typeface="Arial" charset="0"/>
            </a:endParaRPr>
          </a:p>
        </p:txBody>
      </p:sp>
      <p:sp>
        <p:nvSpPr>
          <p:cNvPr id="10" name="Isosceles Triangle 9">
            <a:extLst>
              <a:ext uri="{FF2B5EF4-FFF2-40B4-BE49-F238E27FC236}">
                <a16:creationId xmlns:a16="http://schemas.microsoft.com/office/drawing/2014/main" id="{6D3AB091-F6A7-403F-A391-C885D5F73C4B}"/>
              </a:ext>
            </a:extLst>
          </p:cNvPr>
          <p:cNvSpPr/>
          <p:nvPr/>
        </p:nvSpPr>
        <p:spPr bwMode="auto">
          <a:xfrm rot="5400000">
            <a:off x="4355095" y="2783374"/>
            <a:ext cx="1548000" cy="138312"/>
          </a:xfrm>
          <a:prstGeom prst="triangle">
            <a:avLst/>
          </a:prstGeom>
          <a:solidFill>
            <a:schemeClr val="tx2">
              <a:lumMod val="75000"/>
            </a:schemeClr>
          </a:solidFill>
          <a:ln w="12700" cap="flat" cmpd="sng" algn="ctr">
            <a:solidFill>
              <a:schemeClr val="tx2">
                <a:lumMod val="75000"/>
              </a:schemeClr>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GB" sz="1600" b="0" i="0" u="none" strike="noStrike" cap="none" normalizeH="0" baseline="0" dirty="0">
              <a:ln>
                <a:noFill/>
              </a:ln>
              <a:solidFill>
                <a:srgbClr val="000000"/>
              </a:solidFill>
              <a:effectLst/>
              <a:latin typeface="Arial" charset="0"/>
              <a:ea typeface="ヒラギノ角ゴ ProN W3" charset="0"/>
              <a:cs typeface="ヒラギノ角ゴ ProN W3" charset="0"/>
              <a:sym typeface="Arial" charset="0"/>
            </a:endParaRPr>
          </a:p>
        </p:txBody>
      </p:sp>
      <p:sp>
        <p:nvSpPr>
          <p:cNvPr id="12" name="Isosceles Triangle 11">
            <a:extLst>
              <a:ext uri="{FF2B5EF4-FFF2-40B4-BE49-F238E27FC236}">
                <a16:creationId xmlns:a16="http://schemas.microsoft.com/office/drawing/2014/main" id="{B6EEE15B-421F-4C89-B636-D36FB2286D8B}"/>
              </a:ext>
            </a:extLst>
          </p:cNvPr>
          <p:cNvSpPr/>
          <p:nvPr/>
        </p:nvSpPr>
        <p:spPr bwMode="auto">
          <a:xfrm rot="5400000">
            <a:off x="4361499" y="4887510"/>
            <a:ext cx="1548000" cy="138312"/>
          </a:xfrm>
          <a:prstGeom prst="triangle">
            <a:avLst/>
          </a:prstGeom>
          <a:solidFill>
            <a:schemeClr val="tx2">
              <a:lumMod val="75000"/>
            </a:schemeClr>
          </a:solidFill>
          <a:ln w="12700" cap="flat" cmpd="sng" algn="ctr">
            <a:solidFill>
              <a:schemeClr val="tx2">
                <a:lumMod val="75000"/>
              </a:schemeClr>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GB" sz="1600" b="0" i="0" u="none" strike="noStrike" cap="none" normalizeH="0" baseline="0" dirty="0">
              <a:ln>
                <a:noFill/>
              </a:ln>
              <a:solidFill>
                <a:srgbClr val="000000"/>
              </a:solidFill>
              <a:effectLst/>
              <a:latin typeface="Arial" charset="0"/>
              <a:ea typeface="ヒラギノ角ゴ ProN W3" charset="0"/>
              <a:cs typeface="ヒラギノ角ゴ ProN W3" charset="0"/>
              <a:sym typeface="Arial" charset="0"/>
            </a:endParaRPr>
          </a:p>
        </p:txBody>
      </p:sp>
      <p:sp>
        <p:nvSpPr>
          <p:cNvPr id="13" name="Rectangle 12">
            <a:extLst>
              <a:ext uri="{FF2B5EF4-FFF2-40B4-BE49-F238E27FC236}">
                <a16:creationId xmlns:a16="http://schemas.microsoft.com/office/drawing/2014/main" id="{6507973E-5EBE-4E37-8AB9-74EE4503B43C}"/>
              </a:ext>
            </a:extLst>
          </p:cNvPr>
          <p:cNvSpPr/>
          <p:nvPr/>
        </p:nvSpPr>
        <p:spPr bwMode="auto">
          <a:xfrm>
            <a:off x="5609340" y="1997849"/>
            <a:ext cx="5537632" cy="1690487"/>
          </a:xfrm>
          <a:prstGeom prst="rect">
            <a:avLst/>
          </a:prstGeom>
          <a:solidFill>
            <a:schemeClr val="bg1">
              <a:lumMod val="95000"/>
            </a:schemeClr>
          </a:solidFill>
          <a:ln w="127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defTabSz="914400" rtl="0" eaLnBrk="1" fontAlgn="base" latinLnBrk="0" hangingPunct="1">
              <a:lnSpc>
                <a:spcPct val="100000"/>
              </a:lnSpc>
              <a:spcBef>
                <a:spcPct val="0"/>
              </a:spcBef>
              <a:spcAft>
                <a:spcPct val="0"/>
              </a:spcAft>
              <a:buClrTx/>
              <a:buSzTx/>
              <a:buFontTx/>
              <a:buNone/>
              <a:tabLst/>
            </a:pPr>
            <a:r>
              <a:rPr kumimoji="0" lang="en-GB" sz="2000" b="0" i="0" u="none" strike="noStrike" cap="none" normalizeH="0" baseline="0" dirty="0">
                <a:ln>
                  <a:noFill/>
                </a:ln>
                <a:solidFill>
                  <a:srgbClr val="000000"/>
                </a:solidFill>
                <a:effectLst/>
                <a:latin typeface="+mn-lt"/>
                <a:ea typeface="ヒラギノ角ゴ ProN W3" charset="0"/>
                <a:cs typeface="ヒラギノ角ゴ ProN W3" charset="0"/>
                <a:sym typeface="Arial" charset="0"/>
              </a:rPr>
              <a:t>The underwriting spread:</a:t>
            </a:r>
          </a:p>
          <a:p>
            <a:pPr marL="342900" indent="-342900" defTabSz="914400">
              <a:spcBef>
                <a:spcPts val="600"/>
              </a:spcBef>
              <a:buFont typeface="Wingdings" panose="05000000000000000000" pitchFamily="2" charset="2"/>
              <a:buChar char="§"/>
            </a:pPr>
            <a:r>
              <a:rPr lang="en-GB" sz="2000" dirty="0">
                <a:latin typeface="+mn-lt"/>
              </a:rPr>
              <a:t>The underwriting spread is the fee paid by the firm to the underwriters.</a:t>
            </a:r>
          </a:p>
          <a:p>
            <a:pPr marL="342900" indent="-342900" defTabSz="914400">
              <a:spcBef>
                <a:spcPts val="600"/>
              </a:spcBef>
              <a:buFont typeface="Wingdings" panose="05000000000000000000" pitchFamily="2" charset="2"/>
              <a:buChar char="§"/>
            </a:pPr>
            <a:r>
              <a:rPr lang="en-GB" sz="2000" dirty="0">
                <a:latin typeface="+mn-lt"/>
              </a:rPr>
              <a:t>Typically this about 7% of the issue price.</a:t>
            </a:r>
          </a:p>
          <a:p>
            <a:pPr marL="0" marR="0" indent="0" algn="ctr" defTabSz="914400" rtl="0" eaLnBrk="1" fontAlgn="base" latinLnBrk="0" hangingPunct="1">
              <a:lnSpc>
                <a:spcPct val="100000"/>
              </a:lnSpc>
              <a:spcBef>
                <a:spcPct val="0"/>
              </a:spcBef>
              <a:spcAft>
                <a:spcPct val="0"/>
              </a:spcAft>
              <a:buClrTx/>
              <a:buSzTx/>
              <a:buFontTx/>
              <a:buNone/>
              <a:tabLst/>
            </a:pPr>
            <a:endParaRPr kumimoji="0" lang="en-GB" sz="1600" b="0" i="0" u="none" strike="noStrike" cap="none" normalizeH="0" baseline="0" dirty="0">
              <a:ln>
                <a:noFill/>
              </a:ln>
              <a:solidFill>
                <a:srgbClr val="000000"/>
              </a:solidFill>
              <a:effectLst/>
              <a:latin typeface="Arial" charset="0"/>
              <a:ea typeface="ヒラギノ角ゴ ProN W3" charset="0"/>
              <a:cs typeface="ヒラギノ角ゴ ProN W3" charset="0"/>
              <a:sym typeface="Arial" charset="0"/>
            </a:endParaRPr>
          </a:p>
        </p:txBody>
      </p:sp>
      <p:sp>
        <p:nvSpPr>
          <p:cNvPr id="15" name="Rectangle 14">
            <a:extLst>
              <a:ext uri="{FF2B5EF4-FFF2-40B4-BE49-F238E27FC236}">
                <a16:creationId xmlns:a16="http://schemas.microsoft.com/office/drawing/2014/main" id="{335B9939-34D6-4C42-B434-184411DEA97C}"/>
              </a:ext>
            </a:extLst>
          </p:cNvPr>
          <p:cNvSpPr/>
          <p:nvPr/>
        </p:nvSpPr>
        <p:spPr bwMode="auto">
          <a:xfrm>
            <a:off x="5609340" y="4101984"/>
            <a:ext cx="5537632" cy="1690487"/>
          </a:xfrm>
          <a:prstGeom prst="rect">
            <a:avLst/>
          </a:prstGeom>
          <a:solidFill>
            <a:schemeClr val="bg1">
              <a:lumMod val="95000"/>
            </a:schemeClr>
          </a:solidFill>
          <a:ln w="127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342900" indent="-342900" defTabSz="914400">
              <a:spcBef>
                <a:spcPts val="600"/>
              </a:spcBef>
              <a:buFont typeface="Wingdings" panose="05000000000000000000" pitchFamily="2" charset="2"/>
              <a:buChar char="§"/>
            </a:pPr>
            <a:r>
              <a:rPr lang="en-GB" sz="2000" dirty="0">
                <a:latin typeface="+mn-lt"/>
              </a:rPr>
              <a:t>IPOs issue prices tend to be below the closing price on that day.</a:t>
            </a:r>
          </a:p>
          <a:p>
            <a:pPr marL="342900" indent="-342900" defTabSz="914400">
              <a:spcBef>
                <a:spcPts val="600"/>
              </a:spcBef>
              <a:buFont typeface="Wingdings" panose="05000000000000000000" pitchFamily="2" charset="2"/>
              <a:buChar char="§"/>
            </a:pPr>
            <a:r>
              <a:rPr lang="en-GB" sz="2000" dirty="0">
                <a:latin typeface="+mn-lt"/>
              </a:rPr>
              <a:t>The difference between closing price and issue price is lost by issuers.</a:t>
            </a:r>
          </a:p>
          <a:p>
            <a:pPr marL="0" marR="0" indent="0" algn="ctr" defTabSz="914400" rtl="0" eaLnBrk="1" fontAlgn="base" latinLnBrk="0" hangingPunct="1">
              <a:lnSpc>
                <a:spcPct val="100000"/>
              </a:lnSpc>
              <a:spcBef>
                <a:spcPct val="0"/>
              </a:spcBef>
              <a:spcAft>
                <a:spcPct val="0"/>
              </a:spcAft>
              <a:buClrTx/>
              <a:buSzTx/>
              <a:buFontTx/>
              <a:buNone/>
              <a:tabLst/>
            </a:pPr>
            <a:endParaRPr kumimoji="0" lang="en-GB" sz="1600" b="0" i="0" u="none" strike="noStrike" cap="none" normalizeH="0" baseline="0" dirty="0">
              <a:ln>
                <a:noFill/>
              </a:ln>
              <a:solidFill>
                <a:srgbClr val="000000"/>
              </a:solidFill>
              <a:effectLst/>
              <a:latin typeface="Arial" charset="0"/>
              <a:ea typeface="ヒラギノ角ゴ ProN W3" charset="0"/>
              <a:cs typeface="ヒラギノ角ゴ ProN W3" charset="0"/>
              <a:sym typeface="Arial" charset="0"/>
            </a:endParaRPr>
          </a:p>
        </p:txBody>
      </p:sp>
    </p:spTree>
    <p:custDataLst>
      <p:tags r:id="rId1"/>
    </p:custDataLst>
    <p:extLst>
      <p:ext uri="{BB962C8B-B14F-4D97-AF65-F5344CB8AC3E}">
        <p14:creationId xmlns:p14="http://schemas.microsoft.com/office/powerpoint/2010/main" val="1108596461"/>
      </p:ext>
    </p:extLst>
  </p:cSld>
  <p:clrMapOvr>
    <a:masterClrMapping/>
  </p:clrMapOvr>
  <mc:AlternateContent xmlns:mc="http://schemas.openxmlformats.org/markup-compatibility/2006">
    <mc:Choice xmlns:p14="http://schemas.microsoft.com/office/powerpoint/2010/main" Requires="p14">
      <p:transition spd="slow" p14:dur="2000" advTm="67210"/>
    </mc:Choice>
    <mc:Fallback>
      <p:transition spd="slow" advTm="6721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2"/>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9" grpId="0" animBg="1"/>
      <p:bldP spid="10" grpId="0" animBg="1"/>
      <p:bldP spid="12" grpId="0" animBg="1"/>
      <p:bldP spid="13" grpId="0" animBg="1"/>
      <p:bldP spid="15"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CEEF7A-E066-4CA6-AFC2-7812C273C5D7}"/>
              </a:ext>
            </a:extLst>
          </p:cNvPr>
          <p:cNvSpPr>
            <a:spLocks noGrp="1"/>
          </p:cNvSpPr>
          <p:nvPr>
            <p:ph type="title"/>
          </p:nvPr>
        </p:nvSpPr>
        <p:spPr/>
        <p:txBody>
          <a:bodyPr/>
          <a:lstStyle/>
          <a:p>
            <a:r>
              <a:rPr lang="en-GB" dirty="0"/>
              <a:t>Why are IPOs </a:t>
            </a:r>
            <a:r>
              <a:rPr lang="en-GB" dirty="0" err="1"/>
              <a:t>underpriced</a:t>
            </a:r>
            <a:r>
              <a:rPr lang="en-GB" dirty="0"/>
              <a:t>?</a:t>
            </a:r>
          </a:p>
        </p:txBody>
      </p:sp>
      <p:sp>
        <p:nvSpPr>
          <p:cNvPr id="3" name="Content Placeholder 2">
            <a:extLst>
              <a:ext uri="{FF2B5EF4-FFF2-40B4-BE49-F238E27FC236}">
                <a16:creationId xmlns:a16="http://schemas.microsoft.com/office/drawing/2014/main" id="{9631B647-92F6-484A-B633-F75CFC6E19E1}"/>
              </a:ext>
            </a:extLst>
          </p:cNvPr>
          <p:cNvSpPr>
            <a:spLocks noGrp="1"/>
          </p:cNvSpPr>
          <p:nvPr>
            <p:ph idx="1"/>
          </p:nvPr>
        </p:nvSpPr>
        <p:spPr/>
        <p:txBody>
          <a:bodyPr>
            <a:normAutofit/>
          </a:bodyPr>
          <a:lstStyle/>
          <a:p>
            <a:pPr>
              <a:spcBef>
                <a:spcPts val="1200"/>
              </a:spcBef>
            </a:pPr>
            <a:r>
              <a:rPr lang="en-GB" b="1" dirty="0"/>
              <a:t>Underwriter price supports</a:t>
            </a:r>
          </a:p>
          <a:p>
            <a:pPr lvl="1"/>
            <a:r>
              <a:rPr lang="en-US" dirty="0"/>
              <a:t>Underwriters can support the price of an IPO by buying shares at IPO price or lower</a:t>
            </a:r>
          </a:p>
          <a:p>
            <a:pPr>
              <a:spcBef>
                <a:spcPts val="1200"/>
              </a:spcBef>
            </a:pPr>
            <a:r>
              <a:rPr lang="en-GB" b="1" dirty="0"/>
              <a:t>Benefit the underwriter</a:t>
            </a:r>
          </a:p>
          <a:p>
            <a:pPr lvl="1"/>
            <a:r>
              <a:rPr lang="en-US" dirty="0"/>
              <a:t>Favors for the clients of the underwriters</a:t>
            </a:r>
          </a:p>
          <a:p>
            <a:pPr>
              <a:spcBef>
                <a:spcPts val="1200"/>
              </a:spcBef>
            </a:pPr>
            <a:r>
              <a:rPr lang="en-GB" b="1" dirty="0"/>
              <a:t>Risk averse owners</a:t>
            </a:r>
          </a:p>
          <a:p>
            <a:pPr lvl="1"/>
            <a:r>
              <a:rPr lang="en-US" dirty="0"/>
              <a:t>Once-in-a-lifetime very positive NPV project</a:t>
            </a:r>
          </a:p>
          <a:p>
            <a:pPr>
              <a:spcBef>
                <a:spcPts val="1200"/>
              </a:spcBef>
            </a:pPr>
            <a:r>
              <a:rPr lang="en-GB" b="1" dirty="0"/>
              <a:t>Information asymmetry (Winner's curse)</a:t>
            </a:r>
          </a:p>
          <a:p>
            <a:pPr lvl="1"/>
            <a:r>
              <a:rPr lang="en-GB" dirty="0"/>
              <a:t>Form of adverse selection: an auction’s winner (i.e. the highest bidder) may have overestimated the object’s value</a:t>
            </a:r>
          </a:p>
          <a:p>
            <a:pPr lvl="1"/>
            <a:r>
              <a:rPr lang="en-GB" dirty="0"/>
              <a:t>You win (get all the shares you requested) when demand for the shares by others is low and the IPO is more likely to perform poorly.</a:t>
            </a:r>
          </a:p>
          <a:p>
            <a:pPr lvl="1"/>
            <a:r>
              <a:rPr lang="en-GB" dirty="0"/>
              <a:t>We need all types of investors to buy the shares of an IPO, otherwise there may not be enough demand for the issues.</a:t>
            </a:r>
          </a:p>
        </p:txBody>
      </p:sp>
      <p:sp>
        <p:nvSpPr>
          <p:cNvPr id="6" name="Text Placeholder 5">
            <a:extLst>
              <a:ext uri="{FF2B5EF4-FFF2-40B4-BE49-F238E27FC236}">
                <a16:creationId xmlns:a16="http://schemas.microsoft.com/office/drawing/2014/main" id="{0AE7ACEF-0BF3-46D7-90D2-FF175C9A353F}"/>
              </a:ext>
            </a:extLst>
          </p:cNvPr>
          <p:cNvSpPr>
            <a:spLocks noGrp="1"/>
          </p:cNvSpPr>
          <p:nvPr>
            <p:ph type="body" sz="quarter" idx="13"/>
          </p:nvPr>
        </p:nvSpPr>
        <p:spPr/>
        <p:txBody>
          <a:bodyPr/>
          <a:lstStyle/>
          <a:p>
            <a:r>
              <a:rPr lang="en-GB" dirty="0"/>
              <a:t>Advanced Financial Management | Raising Equity Capital</a:t>
            </a:r>
          </a:p>
        </p:txBody>
      </p:sp>
    </p:spTree>
    <p:custDataLst>
      <p:tags r:id="rId1"/>
    </p:custDataLst>
    <p:extLst>
      <p:ext uri="{BB962C8B-B14F-4D97-AF65-F5344CB8AC3E}">
        <p14:creationId xmlns:p14="http://schemas.microsoft.com/office/powerpoint/2010/main" val="3607660858"/>
      </p:ext>
    </p:extLst>
  </p:cSld>
  <p:clrMapOvr>
    <a:masterClrMapping/>
  </p:clrMapOvr>
  <mc:AlternateContent xmlns:mc="http://schemas.openxmlformats.org/markup-compatibility/2006">
    <mc:Choice xmlns:p14="http://schemas.microsoft.com/office/powerpoint/2010/main" Requires="p14">
      <p:transition spd="slow" p14:dur="2000" advTm="142116"/>
    </mc:Choice>
    <mc:Fallback>
      <p:transition spd="slow" advTm="142116"/>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a:extLst>
              <a:ext uri="{FF2B5EF4-FFF2-40B4-BE49-F238E27FC236}">
                <a16:creationId xmlns:a16="http://schemas.microsoft.com/office/drawing/2014/main" id="{6A595F86-F43D-4DC2-9267-5C3EC0E555F5}"/>
              </a:ext>
            </a:extLst>
          </p:cNvPr>
          <p:cNvSpPr>
            <a:spLocks noGrp="1"/>
          </p:cNvSpPr>
          <p:nvPr>
            <p:ph type="body" sz="quarter" idx="12"/>
          </p:nvPr>
        </p:nvSpPr>
        <p:spPr/>
        <p:txBody>
          <a:bodyPr/>
          <a:lstStyle/>
          <a:p>
            <a:r>
              <a:rPr lang="en-GB" dirty="0"/>
              <a:t>Advanced Financial Management | Raising Equity Capital</a:t>
            </a:r>
          </a:p>
        </p:txBody>
      </p:sp>
      <p:sp>
        <p:nvSpPr>
          <p:cNvPr id="8" name="Text Placeholder 7">
            <a:extLst>
              <a:ext uri="{FF2B5EF4-FFF2-40B4-BE49-F238E27FC236}">
                <a16:creationId xmlns:a16="http://schemas.microsoft.com/office/drawing/2014/main" id="{19B4FF7F-01A9-4BB7-B607-671B300A3190}"/>
              </a:ext>
            </a:extLst>
          </p:cNvPr>
          <p:cNvSpPr>
            <a:spLocks noGrp="1"/>
          </p:cNvSpPr>
          <p:nvPr>
            <p:ph type="body" sz="quarter" idx="16"/>
          </p:nvPr>
        </p:nvSpPr>
        <p:spPr/>
        <p:txBody>
          <a:bodyPr/>
          <a:lstStyle/>
          <a:p>
            <a:r>
              <a:rPr lang="en-GB" dirty="0"/>
              <a:t>Example: Snap funding rounds</a:t>
            </a:r>
          </a:p>
        </p:txBody>
      </p:sp>
      <p:pic>
        <p:nvPicPr>
          <p:cNvPr id="6" name="Picture 3" descr="H:\BSc Finance P\Snap valuation chart.jpg">
            <a:extLst>
              <a:ext uri="{FF2B5EF4-FFF2-40B4-BE49-F238E27FC236}">
                <a16:creationId xmlns:a16="http://schemas.microsoft.com/office/drawing/2014/main" id="{1C68564F-D5D5-45EE-9DEC-62FA71C837E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58136" y="1548043"/>
            <a:ext cx="8675728" cy="46299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363186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453A1150-8A5B-47EA-8D05-08B321F04B0A}"/>
              </a:ext>
            </a:extLst>
          </p:cNvPr>
          <p:cNvSpPr>
            <a:spLocks noGrp="1"/>
          </p:cNvSpPr>
          <p:nvPr>
            <p:ph type="body" sz="quarter" idx="12"/>
          </p:nvPr>
        </p:nvSpPr>
        <p:spPr/>
        <p:txBody>
          <a:bodyPr/>
          <a:lstStyle/>
          <a:p>
            <a:r>
              <a:rPr lang="en-GB" dirty="0"/>
              <a:t>Advanced Financial Management | Raising Equity Capital</a:t>
            </a:r>
          </a:p>
        </p:txBody>
      </p:sp>
      <p:sp>
        <p:nvSpPr>
          <p:cNvPr id="6" name="Text Placeholder 5">
            <a:extLst>
              <a:ext uri="{FF2B5EF4-FFF2-40B4-BE49-F238E27FC236}">
                <a16:creationId xmlns:a16="http://schemas.microsoft.com/office/drawing/2014/main" id="{35B0FE9C-B5DA-4943-BBD1-1F184F7CC0F7}"/>
              </a:ext>
            </a:extLst>
          </p:cNvPr>
          <p:cNvSpPr>
            <a:spLocks noGrp="1"/>
          </p:cNvSpPr>
          <p:nvPr>
            <p:ph type="body" sz="quarter" idx="16"/>
          </p:nvPr>
        </p:nvSpPr>
        <p:spPr/>
        <p:txBody>
          <a:bodyPr/>
          <a:lstStyle/>
          <a:p>
            <a:r>
              <a:rPr lang="en-US" dirty="0"/>
              <a:t>Example: Snap stock price over time</a:t>
            </a:r>
            <a:endParaRPr lang="en-GB" dirty="0"/>
          </a:p>
        </p:txBody>
      </p:sp>
      <p:graphicFrame>
        <p:nvGraphicFramePr>
          <p:cNvPr id="8" name="Content Placeholder 7">
            <a:extLst>
              <a:ext uri="{FF2B5EF4-FFF2-40B4-BE49-F238E27FC236}">
                <a16:creationId xmlns:a16="http://schemas.microsoft.com/office/drawing/2014/main" id="{45152D8D-E9EC-4CF1-AF7D-E3AD94BAC138}"/>
              </a:ext>
            </a:extLst>
          </p:cNvPr>
          <p:cNvGraphicFramePr>
            <a:graphicFrameLocks noGrp="1"/>
          </p:cNvGraphicFramePr>
          <p:nvPr>
            <p:ph idx="4294967295"/>
            <p:extLst>
              <p:ext uri="{D42A27DB-BD31-4B8C-83A1-F6EECF244321}">
                <p14:modId xmlns:p14="http://schemas.microsoft.com/office/powerpoint/2010/main" val="483965566"/>
              </p:ext>
            </p:extLst>
          </p:nvPr>
        </p:nvGraphicFramePr>
        <p:xfrm>
          <a:off x="660825" y="1779520"/>
          <a:ext cx="10515600" cy="4351338"/>
        </p:xfrm>
        <a:graphic>
          <a:graphicData uri="http://schemas.openxmlformats.org/drawingml/2006/chart">
            <c:chart xmlns:c="http://schemas.openxmlformats.org/drawingml/2006/chart" xmlns:r="http://schemas.openxmlformats.org/officeDocument/2006/relationships" r:id="rId2"/>
          </a:graphicData>
        </a:graphic>
      </p:graphicFrame>
      <p:sp>
        <p:nvSpPr>
          <p:cNvPr id="9" name="Speech Bubble: Rectangle 8">
            <a:extLst>
              <a:ext uri="{FF2B5EF4-FFF2-40B4-BE49-F238E27FC236}">
                <a16:creationId xmlns:a16="http://schemas.microsoft.com/office/drawing/2014/main" id="{8D59D42C-BD51-4AE4-8365-60285E8FD999}"/>
              </a:ext>
            </a:extLst>
          </p:cNvPr>
          <p:cNvSpPr/>
          <p:nvPr/>
        </p:nvSpPr>
        <p:spPr>
          <a:xfrm>
            <a:off x="1657388" y="1570801"/>
            <a:ext cx="1359674" cy="746924"/>
          </a:xfrm>
          <a:prstGeom prst="wedgeRectCallout">
            <a:avLst>
              <a:gd name="adj1" fmla="val -58367"/>
              <a:gd name="adj2" fmla="val 94554"/>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US" sz="1600" b="1" dirty="0">
                <a:solidFill>
                  <a:sysClr val="windowText" lastClr="000000"/>
                </a:solidFill>
              </a:rPr>
              <a:t>First day return = 44%</a:t>
            </a:r>
            <a:endParaRPr lang="en-GB" sz="1600" b="1" dirty="0">
              <a:solidFill>
                <a:sysClr val="windowText" lastClr="000000"/>
              </a:solidFill>
            </a:endParaRPr>
          </a:p>
        </p:txBody>
      </p:sp>
      <p:sp>
        <p:nvSpPr>
          <p:cNvPr id="10" name="TextBox 9">
            <a:extLst>
              <a:ext uri="{FF2B5EF4-FFF2-40B4-BE49-F238E27FC236}">
                <a16:creationId xmlns:a16="http://schemas.microsoft.com/office/drawing/2014/main" id="{9FB407E5-B5CD-4108-A184-6AAF4D68B374}"/>
              </a:ext>
            </a:extLst>
          </p:cNvPr>
          <p:cNvSpPr txBox="1"/>
          <p:nvPr/>
        </p:nvSpPr>
        <p:spPr>
          <a:xfrm>
            <a:off x="10909522" y="3308858"/>
            <a:ext cx="1282478" cy="584775"/>
          </a:xfrm>
          <a:prstGeom prst="rect">
            <a:avLst/>
          </a:prstGeom>
          <a:noFill/>
        </p:spPr>
        <p:txBody>
          <a:bodyPr wrap="square" rtlCol="0">
            <a:spAutoFit/>
          </a:bodyPr>
          <a:lstStyle/>
          <a:p>
            <a:r>
              <a:rPr lang="en-US" sz="1600" b="1" dirty="0">
                <a:latin typeface="+mn-lt"/>
              </a:rPr>
              <a:t>Issue price</a:t>
            </a:r>
          </a:p>
          <a:p>
            <a:r>
              <a:rPr lang="en-US" sz="1600" b="1" dirty="0">
                <a:latin typeface="+mn-lt"/>
              </a:rPr>
              <a:t>$17</a:t>
            </a:r>
            <a:endParaRPr lang="en-GB" sz="1600" b="1" dirty="0">
              <a:latin typeface="+mn-lt"/>
            </a:endParaRPr>
          </a:p>
        </p:txBody>
      </p:sp>
    </p:spTree>
    <p:extLst>
      <p:ext uri="{BB962C8B-B14F-4D97-AF65-F5344CB8AC3E}">
        <p14:creationId xmlns:p14="http://schemas.microsoft.com/office/powerpoint/2010/main" val="7095247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6D96AD-A36C-4B14-AA94-72E97A5CF147}"/>
              </a:ext>
            </a:extLst>
          </p:cNvPr>
          <p:cNvSpPr>
            <a:spLocks noGrp="1"/>
          </p:cNvSpPr>
          <p:nvPr>
            <p:ph type="title"/>
          </p:nvPr>
        </p:nvSpPr>
        <p:spPr/>
        <p:txBody>
          <a:bodyPr/>
          <a:lstStyle/>
          <a:p>
            <a:r>
              <a:rPr lang="en-GB" dirty="0"/>
              <a:t>News discussion</a:t>
            </a:r>
          </a:p>
        </p:txBody>
      </p:sp>
      <p:sp>
        <p:nvSpPr>
          <p:cNvPr id="3" name="Content Placeholder 2">
            <a:extLst>
              <a:ext uri="{FF2B5EF4-FFF2-40B4-BE49-F238E27FC236}">
                <a16:creationId xmlns:a16="http://schemas.microsoft.com/office/drawing/2014/main" id="{C8C899CF-8D3D-420F-B5DB-A51C4E79FD06}"/>
              </a:ext>
            </a:extLst>
          </p:cNvPr>
          <p:cNvSpPr>
            <a:spLocks noGrp="1"/>
          </p:cNvSpPr>
          <p:nvPr>
            <p:ph idx="1"/>
          </p:nvPr>
        </p:nvSpPr>
        <p:spPr/>
        <p:txBody>
          <a:bodyPr/>
          <a:lstStyle/>
          <a:p>
            <a:pPr marL="0" indent="0">
              <a:buNone/>
            </a:pPr>
            <a:r>
              <a:rPr lang="en-GB" b="1" dirty="0"/>
              <a:t>FT Article</a:t>
            </a:r>
            <a:r>
              <a:rPr lang="en-GB" b="1"/>
              <a:t>: “Why Deliveroo's IPO might not be the dud it seemed”</a:t>
            </a:r>
            <a:endParaRPr lang="en-GB" b="1" dirty="0"/>
          </a:p>
          <a:p>
            <a:pPr marL="0" indent="0">
              <a:buNone/>
            </a:pPr>
            <a:endParaRPr lang="en-GB" b="1" dirty="0"/>
          </a:p>
          <a:p>
            <a:pPr marL="457200" indent="-457200">
              <a:buFont typeface="+mj-lt"/>
              <a:buAutoNum type="arabicPeriod"/>
            </a:pPr>
            <a:r>
              <a:rPr lang="en-GB" dirty="0"/>
              <a:t>Do you think the main reason Deliveroo’s IPO was a flop was the lack of profits?</a:t>
            </a:r>
          </a:p>
          <a:p>
            <a:pPr marL="457200" indent="-457200">
              <a:buFont typeface="+mj-lt"/>
              <a:buAutoNum type="arabicPeriod"/>
            </a:pPr>
            <a:endParaRPr lang="en-GB" dirty="0"/>
          </a:p>
          <a:p>
            <a:pPr marL="457200" indent="-457200">
              <a:buFont typeface="+mj-lt"/>
              <a:buAutoNum type="arabicPeriod"/>
            </a:pPr>
            <a:r>
              <a:rPr lang="en-GB" dirty="0"/>
              <a:t>Does the article suggest there is a risk for IPO overpricing? </a:t>
            </a:r>
          </a:p>
          <a:p>
            <a:pPr marL="457200" indent="-457200">
              <a:buFont typeface="+mj-lt"/>
              <a:buAutoNum type="arabicPeriod"/>
            </a:pPr>
            <a:endParaRPr lang="en-GB" dirty="0"/>
          </a:p>
          <a:p>
            <a:pPr marL="0" indent="0">
              <a:buNone/>
            </a:pPr>
            <a:r>
              <a:rPr lang="en-GB" dirty="0"/>
              <a:t>“It is supply chain shortages, soaring inflation and spooked central banks that are ending the IPO party.”</a:t>
            </a:r>
          </a:p>
          <a:p>
            <a:pPr marL="457200" indent="-457200">
              <a:buFont typeface="+mj-lt"/>
              <a:buAutoNum type="arabicPeriod" startAt="3"/>
            </a:pPr>
            <a:r>
              <a:rPr lang="en-GB" dirty="0"/>
              <a:t>Why do you think the quoted factors may affect IPO activity trends?</a:t>
            </a:r>
          </a:p>
          <a:p>
            <a:pPr marL="0" indent="0">
              <a:buNone/>
            </a:pPr>
            <a:endParaRPr lang="en-GB" dirty="0"/>
          </a:p>
        </p:txBody>
      </p:sp>
      <p:sp>
        <p:nvSpPr>
          <p:cNvPr id="4" name="Text Placeholder 3">
            <a:extLst>
              <a:ext uri="{FF2B5EF4-FFF2-40B4-BE49-F238E27FC236}">
                <a16:creationId xmlns:a16="http://schemas.microsoft.com/office/drawing/2014/main" id="{6F6B28A9-9722-4BF2-A38F-F93AC47FB3A0}"/>
              </a:ext>
            </a:extLst>
          </p:cNvPr>
          <p:cNvSpPr>
            <a:spLocks noGrp="1"/>
          </p:cNvSpPr>
          <p:nvPr>
            <p:ph type="body" sz="quarter" idx="13"/>
          </p:nvPr>
        </p:nvSpPr>
        <p:spPr/>
        <p:txBody>
          <a:bodyPr/>
          <a:lstStyle/>
          <a:p>
            <a:r>
              <a:rPr lang="en-GB" dirty="0"/>
              <a:t>Advanced Financial Management | Raising Equity Capital</a:t>
            </a:r>
          </a:p>
        </p:txBody>
      </p:sp>
    </p:spTree>
    <p:extLst>
      <p:ext uri="{BB962C8B-B14F-4D97-AF65-F5344CB8AC3E}">
        <p14:creationId xmlns:p14="http://schemas.microsoft.com/office/powerpoint/2010/main" val="31046149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3A791A-0968-4DD7-84A2-C8D0DAC3D689}"/>
              </a:ext>
            </a:extLst>
          </p:cNvPr>
          <p:cNvSpPr>
            <a:spLocks noGrp="1"/>
          </p:cNvSpPr>
          <p:nvPr>
            <p:ph type="title"/>
          </p:nvPr>
        </p:nvSpPr>
        <p:spPr/>
        <p:txBody>
          <a:bodyPr/>
          <a:lstStyle/>
          <a:p>
            <a:r>
              <a:rPr lang="en-GB" dirty="0"/>
              <a:t>Exercise</a:t>
            </a:r>
          </a:p>
        </p:txBody>
      </p:sp>
      <p:sp>
        <p:nvSpPr>
          <p:cNvPr id="3" name="Content Placeholder 2">
            <a:extLst>
              <a:ext uri="{FF2B5EF4-FFF2-40B4-BE49-F238E27FC236}">
                <a16:creationId xmlns:a16="http://schemas.microsoft.com/office/drawing/2014/main" id="{7B017CD0-60A9-4CCE-BEF9-5E5DC56C1498}"/>
              </a:ext>
            </a:extLst>
          </p:cNvPr>
          <p:cNvSpPr>
            <a:spLocks noGrp="1"/>
          </p:cNvSpPr>
          <p:nvPr>
            <p:ph idx="1"/>
          </p:nvPr>
        </p:nvSpPr>
        <p:spPr/>
        <p:txBody>
          <a:bodyPr>
            <a:normAutofit/>
          </a:bodyPr>
          <a:lstStyle/>
          <a:p>
            <a:pPr marL="0" indent="0">
              <a:buNone/>
            </a:pPr>
            <a:r>
              <a:rPr lang="en-US" sz="1800" dirty="0"/>
              <a:t>Three years ago, you founded Outdoor Recreation, Inc., a retailer specializing in the sale of equipment and clothing for recreational activities such as camping, skiing, and hiking. So far, your company has gone through three funding rounds:</a:t>
            </a:r>
          </a:p>
          <a:p>
            <a:pPr marL="0" indent="0">
              <a:buNone/>
            </a:pPr>
            <a:endParaRPr lang="en-US" sz="1800" dirty="0"/>
          </a:p>
          <a:p>
            <a:pPr marL="0" indent="0">
              <a:buNone/>
            </a:pPr>
            <a:endParaRPr lang="en-US" sz="1800" dirty="0"/>
          </a:p>
          <a:p>
            <a:pPr marL="0" indent="0">
              <a:buNone/>
            </a:pPr>
            <a:endParaRPr lang="en-US" sz="1800" dirty="0"/>
          </a:p>
          <a:p>
            <a:pPr marL="0" indent="0">
              <a:buNone/>
            </a:pPr>
            <a:endParaRPr lang="en-US" sz="1800" dirty="0"/>
          </a:p>
          <a:p>
            <a:pPr marL="0" indent="0">
              <a:spcBef>
                <a:spcPts val="1200"/>
              </a:spcBef>
              <a:buNone/>
            </a:pPr>
            <a:r>
              <a:rPr lang="en-US" sz="1800" dirty="0"/>
              <a:t>It is currently 2011 and you need to raise additional capital to expand your business. You have decided to take your firm public through an IPO. You would like to issue an additional 6.5 million shares through this IPO. Assuming that your firm successfully completes its IPO, you forecast that 2011 net income will be $7.5 million.</a:t>
            </a:r>
          </a:p>
          <a:p>
            <a:pPr marL="342900" indent="-342900">
              <a:buFont typeface="+mj-lt"/>
              <a:buAutoNum type="alphaLcPeriod"/>
            </a:pPr>
            <a:r>
              <a:rPr lang="en-US" sz="1800" dirty="0"/>
              <a:t>Your investment banker advises you that the prices of other recent IPOs have been set such that the P/E ratios based on 2011 forecasted earnings average 20. Assuming that your IPO is set at a price that implies a similar multiple, what will your IPO price </a:t>
            </a:r>
            <a:r>
              <a:rPr lang="en-GB" sz="1800" dirty="0"/>
              <a:t>per share be?</a:t>
            </a:r>
          </a:p>
          <a:p>
            <a:pPr marL="342900" indent="-342900">
              <a:buFont typeface="+mj-lt"/>
              <a:buAutoNum type="alphaLcPeriod"/>
            </a:pPr>
            <a:r>
              <a:rPr lang="en-US" sz="1800" dirty="0"/>
              <a:t>What percentage of the firm will you own after the IPO?</a:t>
            </a:r>
            <a:endParaRPr lang="en-GB" sz="1800" dirty="0"/>
          </a:p>
        </p:txBody>
      </p:sp>
      <p:sp>
        <p:nvSpPr>
          <p:cNvPr id="7" name="Text Placeholder 6">
            <a:extLst>
              <a:ext uri="{FF2B5EF4-FFF2-40B4-BE49-F238E27FC236}">
                <a16:creationId xmlns:a16="http://schemas.microsoft.com/office/drawing/2014/main" id="{CD24B986-837B-4384-ACF9-5602AF8F583D}"/>
              </a:ext>
            </a:extLst>
          </p:cNvPr>
          <p:cNvSpPr>
            <a:spLocks noGrp="1"/>
          </p:cNvSpPr>
          <p:nvPr>
            <p:ph type="body" sz="quarter" idx="13"/>
          </p:nvPr>
        </p:nvSpPr>
        <p:spPr/>
        <p:txBody>
          <a:bodyPr/>
          <a:lstStyle/>
          <a:p>
            <a:r>
              <a:rPr lang="en-GB" dirty="0"/>
              <a:t>Advanced Financial Management | Raising Equity Capital</a:t>
            </a:r>
          </a:p>
        </p:txBody>
      </p:sp>
      <p:graphicFrame>
        <p:nvGraphicFramePr>
          <p:cNvPr id="6" name="Table 5">
            <a:extLst>
              <a:ext uri="{FF2B5EF4-FFF2-40B4-BE49-F238E27FC236}">
                <a16:creationId xmlns:a16="http://schemas.microsoft.com/office/drawing/2014/main" id="{11CEDA2A-EDE5-4178-B94E-163EF8CE7CF4}"/>
              </a:ext>
            </a:extLst>
          </p:cNvPr>
          <p:cNvGraphicFramePr>
            <a:graphicFrameLocks noGrp="1"/>
          </p:cNvGraphicFramePr>
          <p:nvPr/>
        </p:nvGraphicFramePr>
        <p:xfrm>
          <a:off x="1174376" y="2444502"/>
          <a:ext cx="9843245" cy="1341120"/>
        </p:xfrm>
        <a:graphic>
          <a:graphicData uri="http://schemas.openxmlformats.org/drawingml/2006/table">
            <a:tbl>
              <a:tblPr firstRow="1" bandRow="1">
                <a:tableStyleId>{5C22544A-7EE6-4342-B048-85BDC9FD1C3A}</a:tableStyleId>
              </a:tblPr>
              <a:tblGrid>
                <a:gridCol w="1968649">
                  <a:extLst>
                    <a:ext uri="{9D8B030D-6E8A-4147-A177-3AD203B41FA5}">
                      <a16:colId xmlns:a16="http://schemas.microsoft.com/office/drawing/2014/main" val="588468616"/>
                    </a:ext>
                  </a:extLst>
                </a:gridCol>
                <a:gridCol w="1968649">
                  <a:extLst>
                    <a:ext uri="{9D8B030D-6E8A-4147-A177-3AD203B41FA5}">
                      <a16:colId xmlns:a16="http://schemas.microsoft.com/office/drawing/2014/main" val="1954571629"/>
                    </a:ext>
                  </a:extLst>
                </a:gridCol>
                <a:gridCol w="1968649">
                  <a:extLst>
                    <a:ext uri="{9D8B030D-6E8A-4147-A177-3AD203B41FA5}">
                      <a16:colId xmlns:a16="http://schemas.microsoft.com/office/drawing/2014/main" val="3566386748"/>
                    </a:ext>
                  </a:extLst>
                </a:gridCol>
                <a:gridCol w="1968649">
                  <a:extLst>
                    <a:ext uri="{9D8B030D-6E8A-4147-A177-3AD203B41FA5}">
                      <a16:colId xmlns:a16="http://schemas.microsoft.com/office/drawing/2014/main" val="4243312414"/>
                    </a:ext>
                  </a:extLst>
                </a:gridCol>
                <a:gridCol w="1968649">
                  <a:extLst>
                    <a:ext uri="{9D8B030D-6E8A-4147-A177-3AD203B41FA5}">
                      <a16:colId xmlns:a16="http://schemas.microsoft.com/office/drawing/2014/main" val="266879809"/>
                    </a:ext>
                  </a:extLst>
                </a:gridCol>
              </a:tblGrid>
              <a:tr h="261994">
                <a:tc>
                  <a:txBody>
                    <a:bodyPr/>
                    <a:lstStyle/>
                    <a:p>
                      <a:r>
                        <a:rPr lang="en-GB" sz="1600" dirty="0">
                          <a:solidFill>
                            <a:sysClr val="windowText" lastClr="000000"/>
                          </a:solidFill>
                          <a:latin typeface="+mj-lt"/>
                        </a:rPr>
                        <a:t>Round</a:t>
                      </a:r>
                    </a:p>
                  </a:txBody>
                  <a:tcPr>
                    <a:lnB w="19050" cap="flat" cmpd="sng" algn="ctr">
                      <a:solidFill>
                        <a:srgbClr val="C00000"/>
                      </a:solidFill>
                      <a:prstDash val="solid"/>
                      <a:round/>
                      <a:headEnd type="none" w="med" len="med"/>
                      <a:tailEnd type="none" w="med" len="med"/>
                    </a:lnB>
                    <a:noFill/>
                  </a:tcPr>
                </a:tc>
                <a:tc>
                  <a:txBody>
                    <a:bodyPr/>
                    <a:lstStyle/>
                    <a:p>
                      <a:r>
                        <a:rPr lang="en-GB" sz="1600" dirty="0">
                          <a:solidFill>
                            <a:sysClr val="windowText" lastClr="000000"/>
                          </a:solidFill>
                          <a:latin typeface="+mj-lt"/>
                        </a:rPr>
                        <a:t>Date</a:t>
                      </a:r>
                    </a:p>
                  </a:txBody>
                  <a:tcPr>
                    <a:lnB w="19050" cap="flat" cmpd="sng" algn="ctr">
                      <a:solidFill>
                        <a:srgbClr val="C00000"/>
                      </a:solidFill>
                      <a:prstDash val="solid"/>
                      <a:round/>
                      <a:headEnd type="none" w="med" len="med"/>
                      <a:tailEnd type="none" w="med" len="med"/>
                    </a:lnB>
                    <a:noFill/>
                  </a:tcPr>
                </a:tc>
                <a:tc>
                  <a:txBody>
                    <a:bodyPr/>
                    <a:lstStyle/>
                    <a:p>
                      <a:r>
                        <a:rPr lang="en-GB" sz="1600" dirty="0">
                          <a:solidFill>
                            <a:sysClr val="windowText" lastClr="000000"/>
                          </a:solidFill>
                          <a:latin typeface="+mj-lt"/>
                        </a:rPr>
                        <a:t>Investor</a:t>
                      </a:r>
                    </a:p>
                  </a:txBody>
                  <a:tcPr>
                    <a:lnB w="19050" cap="flat" cmpd="sng" algn="ctr">
                      <a:solidFill>
                        <a:srgbClr val="C00000"/>
                      </a:solidFill>
                      <a:prstDash val="solid"/>
                      <a:round/>
                      <a:headEnd type="none" w="med" len="med"/>
                      <a:tailEnd type="none" w="med" len="med"/>
                    </a:lnB>
                    <a:noFill/>
                  </a:tcPr>
                </a:tc>
                <a:tc>
                  <a:txBody>
                    <a:bodyPr/>
                    <a:lstStyle/>
                    <a:p>
                      <a:r>
                        <a:rPr lang="en-GB" sz="1600" dirty="0">
                          <a:solidFill>
                            <a:sysClr val="windowText" lastClr="000000"/>
                          </a:solidFill>
                          <a:latin typeface="+mj-lt"/>
                        </a:rPr>
                        <a:t>Shares Issued</a:t>
                      </a:r>
                    </a:p>
                  </a:txBody>
                  <a:tcPr>
                    <a:lnB w="19050" cap="flat" cmpd="sng" algn="ctr">
                      <a:solidFill>
                        <a:srgbClr val="C00000"/>
                      </a:solidFill>
                      <a:prstDash val="solid"/>
                      <a:round/>
                      <a:headEnd type="none" w="med" len="med"/>
                      <a:tailEnd type="none" w="med" len="med"/>
                    </a:lnB>
                    <a:noFill/>
                  </a:tcPr>
                </a:tc>
                <a:tc>
                  <a:txBody>
                    <a:bodyPr/>
                    <a:lstStyle/>
                    <a:p>
                      <a:r>
                        <a:rPr lang="en-GB" sz="1600" dirty="0">
                          <a:solidFill>
                            <a:sysClr val="windowText" lastClr="000000"/>
                          </a:solidFill>
                          <a:latin typeface="+mj-lt"/>
                        </a:rPr>
                        <a:t>Share Price ($)</a:t>
                      </a:r>
                    </a:p>
                  </a:txBody>
                  <a:tcPr>
                    <a:lnB w="19050" cap="flat" cmpd="sng" algn="ctr">
                      <a:solidFill>
                        <a:srgbClr val="C00000"/>
                      </a:solidFill>
                      <a:prstDash val="solid"/>
                      <a:round/>
                      <a:headEnd type="none" w="med" len="med"/>
                      <a:tailEnd type="none" w="med" len="med"/>
                    </a:lnB>
                    <a:noFill/>
                  </a:tcPr>
                </a:tc>
                <a:extLst>
                  <a:ext uri="{0D108BD9-81ED-4DB2-BD59-A6C34878D82A}">
                    <a16:rowId xmlns:a16="http://schemas.microsoft.com/office/drawing/2014/main" val="47635323"/>
                  </a:ext>
                </a:extLst>
              </a:tr>
              <a:tr h="261994">
                <a:tc>
                  <a:txBody>
                    <a:bodyPr/>
                    <a:lstStyle/>
                    <a:p>
                      <a:r>
                        <a:rPr lang="en-GB" sz="1600" dirty="0"/>
                        <a:t>Series A</a:t>
                      </a:r>
                    </a:p>
                  </a:txBody>
                  <a:tcPr>
                    <a:lnT w="19050" cap="flat" cmpd="sng" algn="ctr">
                      <a:solidFill>
                        <a:srgbClr val="C00000"/>
                      </a:solidFill>
                      <a:prstDash val="solid"/>
                      <a:round/>
                      <a:headEnd type="none" w="med" len="med"/>
                      <a:tailEnd type="none" w="med" len="med"/>
                    </a:lnT>
                    <a:noFill/>
                  </a:tcPr>
                </a:tc>
                <a:tc>
                  <a:txBody>
                    <a:bodyPr/>
                    <a:lstStyle/>
                    <a:p>
                      <a:r>
                        <a:rPr lang="en-GB" sz="1600" dirty="0"/>
                        <a:t>Feb 2007</a:t>
                      </a:r>
                    </a:p>
                  </a:txBody>
                  <a:tcPr>
                    <a:lnT w="19050" cap="flat" cmpd="sng" algn="ctr">
                      <a:solidFill>
                        <a:srgbClr val="C00000"/>
                      </a:solidFill>
                      <a:prstDash val="solid"/>
                      <a:round/>
                      <a:headEnd type="none" w="med" len="med"/>
                      <a:tailEnd type="none" w="med" len="med"/>
                    </a:lnT>
                    <a:noFill/>
                  </a:tcPr>
                </a:tc>
                <a:tc>
                  <a:txBody>
                    <a:bodyPr/>
                    <a:lstStyle/>
                    <a:p>
                      <a:r>
                        <a:rPr lang="en-GB" sz="1600" dirty="0"/>
                        <a:t>You</a:t>
                      </a:r>
                    </a:p>
                  </a:txBody>
                  <a:tcPr>
                    <a:lnT w="19050" cap="flat" cmpd="sng" algn="ctr">
                      <a:solidFill>
                        <a:srgbClr val="C00000"/>
                      </a:solidFill>
                      <a:prstDash val="solid"/>
                      <a:round/>
                      <a:headEnd type="none" w="med" len="med"/>
                      <a:tailEnd type="none" w="med" len="med"/>
                    </a:lnT>
                    <a:noFill/>
                  </a:tcPr>
                </a:tc>
                <a:tc>
                  <a:txBody>
                    <a:bodyPr/>
                    <a:lstStyle/>
                    <a:p>
                      <a:r>
                        <a:rPr lang="en-GB" sz="1600" dirty="0"/>
                        <a:t>500,000</a:t>
                      </a:r>
                    </a:p>
                  </a:txBody>
                  <a:tcPr>
                    <a:lnT w="19050" cap="flat" cmpd="sng" algn="ctr">
                      <a:solidFill>
                        <a:srgbClr val="C00000"/>
                      </a:solidFill>
                      <a:prstDash val="solid"/>
                      <a:round/>
                      <a:headEnd type="none" w="med" len="med"/>
                      <a:tailEnd type="none" w="med" len="med"/>
                    </a:lnT>
                    <a:noFill/>
                  </a:tcPr>
                </a:tc>
                <a:tc>
                  <a:txBody>
                    <a:bodyPr/>
                    <a:lstStyle/>
                    <a:p>
                      <a:r>
                        <a:rPr lang="en-GB" sz="1600" dirty="0"/>
                        <a:t>1</a:t>
                      </a:r>
                    </a:p>
                  </a:txBody>
                  <a:tcPr>
                    <a:lnT w="19050" cap="flat" cmpd="sng" algn="ctr">
                      <a:solidFill>
                        <a:srgbClr val="C00000"/>
                      </a:solidFill>
                      <a:prstDash val="solid"/>
                      <a:round/>
                      <a:headEnd type="none" w="med" len="med"/>
                      <a:tailEnd type="none" w="med" len="med"/>
                    </a:lnT>
                    <a:noFill/>
                  </a:tcPr>
                </a:tc>
                <a:extLst>
                  <a:ext uri="{0D108BD9-81ED-4DB2-BD59-A6C34878D82A}">
                    <a16:rowId xmlns:a16="http://schemas.microsoft.com/office/drawing/2014/main" val="1783000701"/>
                  </a:ext>
                </a:extLst>
              </a:tr>
              <a:tr h="261994">
                <a:tc>
                  <a:txBody>
                    <a:bodyPr/>
                    <a:lstStyle/>
                    <a:p>
                      <a:r>
                        <a:rPr lang="en-GB" sz="1600" dirty="0"/>
                        <a:t>Series B</a:t>
                      </a:r>
                    </a:p>
                  </a:txBody>
                  <a:tcPr>
                    <a:noFill/>
                  </a:tcPr>
                </a:tc>
                <a:tc>
                  <a:txBody>
                    <a:bodyPr/>
                    <a:lstStyle/>
                    <a:p>
                      <a:r>
                        <a:rPr lang="en-GB" sz="1600" dirty="0"/>
                        <a:t>Aug 2008</a:t>
                      </a:r>
                    </a:p>
                  </a:txBody>
                  <a:tcPr>
                    <a:noFill/>
                  </a:tcPr>
                </a:tc>
                <a:tc>
                  <a:txBody>
                    <a:bodyPr/>
                    <a:lstStyle/>
                    <a:p>
                      <a:r>
                        <a:rPr lang="en-GB" sz="1600" dirty="0"/>
                        <a:t>Angels</a:t>
                      </a:r>
                    </a:p>
                  </a:txBody>
                  <a:tcPr>
                    <a:noFill/>
                  </a:tcPr>
                </a:tc>
                <a:tc>
                  <a:txBody>
                    <a:bodyPr/>
                    <a:lstStyle/>
                    <a:p>
                      <a:r>
                        <a:rPr lang="en-GB" sz="1600" dirty="0"/>
                        <a:t>1,000,000</a:t>
                      </a:r>
                    </a:p>
                  </a:txBody>
                  <a:tcPr>
                    <a:noFill/>
                  </a:tcPr>
                </a:tc>
                <a:tc>
                  <a:txBody>
                    <a:bodyPr/>
                    <a:lstStyle/>
                    <a:p>
                      <a:r>
                        <a:rPr lang="en-GB" sz="1600" dirty="0"/>
                        <a:t>2</a:t>
                      </a:r>
                    </a:p>
                  </a:txBody>
                  <a:tcPr>
                    <a:noFill/>
                  </a:tcPr>
                </a:tc>
                <a:extLst>
                  <a:ext uri="{0D108BD9-81ED-4DB2-BD59-A6C34878D82A}">
                    <a16:rowId xmlns:a16="http://schemas.microsoft.com/office/drawing/2014/main" val="1106380732"/>
                  </a:ext>
                </a:extLst>
              </a:tr>
              <a:tr h="261994">
                <a:tc>
                  <a:txBody>
                    <a:bodyPr/>
                    <a:lstStyle/>
                    <a:p>
                      <a:r>
                        <a:rPr lang="en-GB" sz="1600" dirty="0"/>
                        <a:t>Series C</a:t>
                      </a:r>
                    </a:p>
                  </a:txBody>
                  <a:tcPr>
                    <a:lnB w="12700" cap="flat" cmpd="sng" algn="ctr">
                      <a:solidFill>
                        <a:schemeClr val="tx1"/>
                      </a:solidFill>
                      <a:prstDash val="solid"/>
                      <a:round/>
                      <a:headEnd type="none" w="med" len="med"/>
                      <a:tailEnd type="none" w="med" len="med"/>
                    </a:lnB>
                    <a:noFill/>
                  </a:tcPr>
                </a:tc>
                <a:tc>
                  <a:txBody>
                    <a:bodyPr/>
                    <a:lstStyle/>
                    <a:p>
                      <a:r>
                        <a:rPr lang="en-GB" sz="1600" dirty="0"/>
                        <a:t>Sept 2009</a:t>
                      </a:r>
                    </a:p>
                  </a:txBody>
                  <a:tcPr>
                    <a:lnB w="12700" cap="flat" cmpd="sng" algn="ctr">
                      <a:solidFill>
                        <a:schemeClr val="tx1"/>
                      </a:solidFill>
                      <a:prstDash val="solid"/>
                      <a:round/>
                      <a:headEnd type="none" w="med" len="med"/>
                      <a:tailEnd type="none" w="med" len="med"/>
                    </a:lnB>
                    <a:noFill/>
                  </a:tcPr>
                </a:tc>
                <a:tc>
                  <a:txBody>
                    <a:bodyPr/>
                    <a:lstStyle/>
                    <a:p>
                      <a:r>
                        <a:rPr lang="en-GB" sz="1600" dirty="0"/>
                        <a:t>Venture Capital</a:t>
                      </a:r>
                    </a:p>
                  </a:txBody>
                  <a:tcPr>
                    <a:lnB w="12700" cap="flat" cmpd="sng" algn="ctr">
                      <a:solidFill>
                        <a:schemeClr val="tx1"/>
                      </a:solidFill>
                      <a:prstDash val="solid"/>
                      <a:round/>
                      <a:headEnd type="none" w="med" len="med"/>
                      <a:tailEnd type="none" w="med" len="med"/>
                    </a:lnB>
                    <a:noFill/>
                  </a:tcPr>
                </a:tc>
                <a:tc>
                  <a:txBody>
                    <a:bodyPr/>
                    <a:lstStyle/>
                    <a:p>
                      <a:r>
                        <a:rPr lang="en-GB" sz="1600" dirty="0"/>
                        <a:t>2,000,000</a:t>
                      </a:r>
                    </a:p>
                  </a:txBody>
                  <a:tcPr>
                    <a:lnB w="12700" cap="flat" cmpd="sng" algn="ctr">
                      <a:solidFill>
                        <a:schemeClr val="tx1"/>
                      </a:solidFill>
                      <a:prstDash val="solid"/>
                      <a:round/>
                      <a:headEnd type="none" w="med" len="med"/>
                      <a:tailEnd type="none" w="med" len="med"/>
                    </a:lnB>
                    <a:noFill/>
                  </a:tcPr>
                </a:tc>
                <a:tc>
                  <a:txBody>
                    <a:bodyPr/>
                    <a:lstStyle/>
                    <a:p>
                      <a:r>
                        <a:rPr lang="en-GB" sz="1600" dirty="0"/>
                        <a:t>3.5</a:t>
                      </a:r>
                    </a:p>
                  </a:txBody>
                  <a:tcPr>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83317789"/>
                  </a:ext>
                </a:extLst>
              </a:tr>
            </a:tbl>
          </a:graphicData>
        </a:graphic>
      </p:graphicFrame>
    </p:spTree>
    <p:extLst>
      <p:ext uri="{BB962C8B-B14F-4D97-AF65-F5344CB8AC3E}">
        <p14:creationId xmlns:p14="http://schemas.microsoft.com/office/powerpoint/2010/main" val="292313233"/>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0.xml><?xml version="1.0" encoding="utf-8"?>
<p:tagLst xmlns:a="http://schemas.openxmlformats.org/drawingml/2006/main" xmlns:r="http://schemas.openxmlformats.org/officeDocument/2006/relationships" xmlns:p="http://schemas.openxmlformats.org/presentationml/2006/main">
  <p:tag name="ISPRING_CUSTOM_TIMING_USED" val="1"/>
  <p:tag name="GENSWF_SLIDE_TITLE" val="Key Takeaways"/>
  <p:tag name="ISPRING_SLIDE_INDENT_LEVEL" val="0"/>
  <p:tag name="GENSWF_ADVANCE_TIME" val="30.000"/>
  <p:tag name="ISPRING_SLIDE_ID_2" val="{581FD74D-E2E3-4BC1-ABF1-AD56428DDB7B}"/>
</p:tagLst>
</file>

<file path=ppt/tags/tag11.xml><?xml version="1.0" encoding="utf-8"?>
<p:tagLst xmlns:a="http://schemas.openxmlformats.org/drawingml/2006/main" xmlns:r="http://schemas.openxmlformats.org/officeDocument/2006/relationships" xmlns:p="http://schemas.openxmlformats.org/presentationml/2006/main">
  <p:tag name="GENSWF_SLIDE_TITLE" val="Raising Equity"/>
  <p:tag name="ISPRING_SLIDE_INDENT_LEVEL" val="0"/>
  <p:tag name="GENSWF_ADVANCE_TIME" val="596.325"/>
  <p:tag name="ISPRING_CUSTOM_TIMING_USED" val="1"/>
  <p:tag name="TIMING" val="|18.037|13.148|14.887|49.24|120.381|33.757|50.798|38.22|54.503|51.241|19.161|9.435|15.184|36.527"/>
  <p:tag name="ISPRING_SLIDE_ID_2" val="{99A76F5F-B6BE-4D6C-ABE6-809E74EBD948}"/>
</p:tagLst>
</file>

<file path=ppt/tags/tag12.xml><?xml version="1.0" encoding="utf-8"?>
<p:tagLst xmlns:a="http://schemas.openxmlformats.org/drawingml/2006/main" xmlns:r="http://schemas.openxmlformats.org/officeDocument/2006/relationships" xmlns:p="http://schemas.openxmlformats.org/presentationml/2006/main">
  <p:tag name="ISPRING_CUSTOM_TIMING_USED" val="1"/>
  <p:tag name="GENSWF_ADVANCE_TIME" val="67.210"/>
  <p:tag name="TIMING" val="|5.736|3.609|14.672|5.922"/>
  <p:tag name="ISPRING_SLIDE_ID_2" val="{9844CC7E-985B-4BF7-9269-B33772C85FBE}"/>
  <p:tag name="ISPRING_SLIDE_INDENT_LEVEL" val="0"/>
</p:tagLst>
</file>

<file path=ppt/tags/tag13.xml><?xml version="1.0" encoding="utf-8"?>
<p:tagLst xmlns:a="http://schemas.openxmlformats.org/drawingml/2006/main" xmlns:r="http://schemas.openxmlformats.org/officeDocument/2006/relationships" xmlns:p="http://schemas.openxmlformats.org/presentationml/2006/main">
  <p:tag name="ISPRING_CUSTOM_TIMING_USED" val="1"/>
  <p:tag name="GENSWF_ADVANCE_TIME" val="142.116"/>
  <p:tag name="TIMING" val="|73.134|20.796|16.187|18.444"/>
  <p:tag name="ISPRING_SLIDE_ID_2" val="{821B4012-7651-4FA0-8555-A87EA149DC27}"/>
  <p:tag name="ISPRING_SLIDE_INDENT_LEVEL" val="0"/>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Nova - FS">
  <a:themeElements>
    <a:clrScheme name="Nova FS">
      <a:dk1>
        <a:sysClr val="windowText" lastClr="000000"/>
      </a:dk1>
      <a:lt1>
        <a:sysClr val="window" lastClr="FFFFFF"/>
      </a:lt1>
      <a:dk2>
        <a:srgbClr val="005AA9"/>
      </a:dk2>
      <a:lt2>
        <a:srgbClr val="EEECE1"/>
      </a:lt2>
      <a:accent1>
        <a:srgbClr val="4F81BD"/>
      </a:accent1>
      <a:accent2>
        <a:srgbClr val="A45355"/>
      </a:accent2>
      <a:accent3>
        <a:srgbClr val="B1B7B3"/>
      </a:accent3>
      <a:accent4>
        <a:srgbClr val="415E50"/>
      </a:accent4>
      <a:accent5>
        <a:srgbClr val="636965"/>
      </a:accent5>
      <a:accent6>
        <a:srgbClr val="9E0927"/>
      </a:accent6>
      <a:hlink>
        <a:srgbClr val="0000FF"/>
      </a:hlink>
      <a:folHlink>
        <a:srgbClr val="800080"/>
      </a:folHlink>
    </a:clrScheme>
    <a:fontScheme name="Nova FS">
      <a:majorFont>
        <a:latin typeface="PlayFair"/>
        <a:ea typeface="Helvetica Neue Medium"/>
        <a:cs typeface="Helvetica Neue Medium"/>
      </a:majorFont>
      <a:minorFont>
        <a:latin typeface="Open Sans Light"/>
        <a:ea typeface="Helvetica Neue Medium"/>
        <a:cs typeface="Helvetica Neue Medium"/>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Nova SBE lectures" id="{B4C2F531-9F58-4221-A636-24753EC4F29B}" vid="{655F7426-5416-406A-9D35-9D5AEE0F8E30}"/>
    </a:ext>
  </a:extLst>
</a:theme>
</file>

<file path=ppt/theme/theme2.xml><?xml version="1.0" encoding="utf-8"?>
<a:theme xmlns:a="http://schemas.openxmlformats.org/drawingml/2006/main" name="Content">
  <a:themeElements>
    <a:clrScheme name="A NF">
      <a:dk1>
        <a:sysClr val="windowText" lastClr="000000"/>
      </a:dk1>
      <a:lt1>
        <a:sysClr val="window" lastClr="FFFFFF"/>
      </a:lt1>
      <a:dk2>
        <a:srgbClr val="005AA9"/>
      </a:dk2>
      <a:lt2>
        <a:srgbClr val="EEECE1"/>
      </a:lt2>
      <a:accent1>
        <a:srgbClr val="4F81BD"/>
      </a:accent1>
      <a:accent2>
        <a:srgbClr val="A45355"/>
      </a:accent2>
      <a:accent3>
        <a:srgbClr val="B1B7B3"/>
      </a:accent3>
      <a:accent4>
        <a:srgbClr val="415E50"/>
      </a:accent4>
      <a:accent5>
        <a:srgbClr val="636965"/>
      </a:accent5>
      <a:accent6>
        <a:srgbClr val="9E0927"/>
      </a:accent6>
      <a:hlink>
        <a:srgbClr val="0000FF"/>
      </a:hlink>
      <a:folHlink>
        <a:srgbClr val="800080"/>
      </a:folHlink>
    </a:clrScheme>
    <a:fontScheme name="Nova FS">
      <a:majorFont>
        <a:latin typeface="PlayFair"/>
        <a:ea typeface="Helvetica Neue Medium"/>
        <a:cs typeface="Helvetica Neue Medium"/>
      </a:majorFont>
      <a:minorFont>
        <a:latin typeface="Open Sans Light"/>
        <a:ea typeface="Helvetica Neue Medium"/>
        <a:cs typeface="Helvetica Neue Medium"/>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rgbClr val="E00026"/>
        </a:solidFill>
        <a:ln w="12700" cap="flat" cmpd="sng" algn="ctr">
          <a:noFill/>
          <a:prstDash val="solid"/>
          <a:round/>
          <a:headEnd type="none" w="med" len="med"/>
          <a:tailEnd type="none" w="med" len="med"/>
        </a:ln>
        <a:effectLst/>
      </a:spPr>
      <a:bodyPr vert="horz" wrap="square" lIns="91440" tIns="45720" rIns="91440" bIns="45720" numCol="1" rtlCol="0"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sz="1600" b="0" i="0" u="none" strike="noStrike" cap="none" normalizeH="0" baseline="0" dirty="0" smtClean="0">
            <a:ln>
              <a:noFill/>
            </a:ln>
            <a:solidFill>
              <a:srgbClr val="000000"/>
            </a:solidFill>
            <a:effectLst/>
            <a:latin typeface="Arial" charset="0"/>
            <a:ea typeface="ヒラギノ角ゴ ProN W3" charset="0"/>
            <a:cs typeface="ヒラギノ角ゴ ProN W3" charset="0"/>
            <a:sym typeface="Arial" charset="0"/>
          </a:defRPr>
        </a:defPPr>
      </a:lst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Nova SBE lectures" id="{B4C2F531-9F58-4221-A636-24753EC4F29B}" vid="{2AD40D23-A621-4A11-8549-82627BCB3BA9}"/>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Nova SBE lectures</Template>
  <TotalTime>706</TotalTime>
  <Words>2579</Words>
  <Application>Microsoft Office PowerPoint</Application>
  <PresentationFormat>Widescreen</PresentationFormat>
  <Paragraphs>216</Paragraphs>
  <Slides>17</Slides>
  <Notes>10</Notes>
  <HiddenSlides>0</HiddenSlides>
  <MMClips>0</MMClips>
  <ScaleCrop>false</ScaleCrop>
  <HeadingPairs>
    <vt:vector size="8" baseType="variant">
      <vt:variant>
        <vt:lpstr>Fonts Used</vt:lpstr>
      </vt:variant>
      <vt:variant>
        <vt:i4>9</vt:i4>
      </vt:variant>
      <vt:variant>
        <vt:lpstr>Theme</vt:lpstr>
      </vt:variant>
      <vt:variant>
        <vt:i4>2</vt:i4>
      </vt:variant>
      <vt:variant>
        <vt:lpstr>Embedded OLE Servers</vt:lpstr>
      </vt:variant>
      <vt:variant>
        <vt:i4>1</vt:i4>
      </vt:variant>
      <vt:variant>
        <vt:lpstr>Slide Titles</vt:lpstr>
      </vt:variant>
      <vt:variant>
        <vt:i4>17</vt:i4>
      </vt:variant>
    </vt:vector>
  </HeadingPairs>
  <TitlesOfParts>
    <vt:vector size="29" baseType="lpstr">
      <vt:lpstr>Arial</vt:lpstr>
      <vt:lpstr>Calibri</vt:lpstr>
      <vt:lpstr>Cambria Math</vt:lpstr>
      <vt:lpstr>Georgia</vt:lpstr>
      <vt:lpstr>Open Sans</vt:lpstr>
      <vt:lpstr>Open Sans </vt:lpstr>
      <vt:lpstr>Open Sans Light</vt:lpstr>
      <vt:lpstr>Playfair Display</vt:lpstr>
      <vt:lpstr>Wingdings</vt:lpstr>
      <vt:lpstr>Nova - FS</vt:lpstr>
      <vt:lpstr>Content</vt:lpstr>
      <vt:lpstr>think-cell Slide</vt:lpstr>
      <vt:lpstr>PowerPoint Presentation</vt:lpstr>
      <vt:lpstr>PowerPoint Presentation</vt:lpstr>
      <vt:lpstr>PowerPoint Presentation</vt:lpstr>
      <vt:lpstr>IPOs costs</vt:lpstr>
      <vt:lpstr>Why are IPOs underpriced?</vt:lpstr>
      <vt:lpstr>PowerPoint Presentation</vt:lpstr>
      <vt:lpstr>PowerPoint Presentation</vt:lpstr>
      <vt:lpstr>News discussion</vt:lpstr>
      <vt:lpstr>Exercise</vt:lpstr>
      <vt:lpstr>Exercise - solutions</vt:lpstr>
      <vt:lpstr>Exercise - solutions</vt:lpstr>
      <vt:lpstr>Exercise</vt:lpstr>
      <vt:lpstr>Exercise</vt:lpstr>
      <vt:lpstr>Exercise</vt:lpstr>
      <vt:lpstr>Exercise</vt:lpstr>
      <vt:lpstr>Exercise</vt:lpstr>
      <vt:lpstr>Exercise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Margarida Soares</dc:creator>
  <cp:lastModifiedBy>Julio Crego</cp:lastModifiedBy>
  <cp:revision>19</cp:revision>
  <dcterms:created xsi:type="dcterms:W3CDTF">2020-11-10T14:33:21Z</dcterms:created>
  <dcterms:modified xsi:type="dcterms:W3CDTF">2025-05-03T03:33:53Z</dcterms:modified>
</cp:coreProperties>
</file>