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3.xml" ContentType="application/vnd.openxmlformats-officedocument.theme+xml"/>
  <Override PartName="/ppt/tags/tag10.xml" ContentType="application/vnd.openxmlformats-officedocument.presentationml.tags+xml"/>
  <Override PartName="/ppt/notesSlides/notesSlide1.xml" ContentType="application/vnd.openxmlformats-officedocument.presentationml.notesSlide+xml"/>
  <Override PartName="/ppt/tags/tag11.xml" ContentType="application/vnd.openxmlformats-officedocument.presentationml.tags+xml"/>
  <Override PartName="/ppt/notesSlides/notesSlide2.xml" ContentType="application/vnd.openxmlformats-officedocument.presentationml.notesSlide+xml"/>
  <Override PartName="/ppt/tags/tag12.xml" ContentType="application/vnd.openxmlformats-officedocument.presentationml.tags+xml"/>
  <Override PartName="/ppt/notesSlides/notesSlide3.xml" ContentType="application/vnd.openxmlformats-officedocument.presentationml.notesSlide+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notesSlides/notesSlide5.xml" ContentType="application/vnd.openxmlformats-officedocument.presentationml.notesSlide+xml"/>
  <Override PartName="/ppt/tags/tag15.xml" ContentType="application/vnd.openxmlformats-officedocument.presentationml.tags+xml"/>
  <Override PartName="/ppt/notesSlides/notesSlide6.xml" ContentType="application/vnd.openxmlformats-officedocument.presentationml.notesSlide+xml"/>
  <Override PartName="/ppt/tags/tag16.xml" ContentType="application/vnd.openxmlformats-officedocument.presentationml.tags+xml"/>
  <Override PartName="/ppt/notesSlides/notesSlide7.xml" ContentType="application/vnd.openxmlformats-officedocument.presentationml.notesSlide+xml"/>
  <Override PartName="/ppt/tags/tag17.xml" ContentType="application/vnd.openxmlformats-officedocument.presentationml.tags+xml"/>
  <Override PartName="/ppt/notesSlides/notesSlide8.xml" ContentType="application/vnd.openxmlformats-officedocument.presentationml.notesSlide+xml"/>
  <Override PartName="/ppt/tags/tag18.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1"/>
    <p:sldMasterId id="2147483648" r:id="rId2"/>
  </p:sldMasterIdLst>
  <p:notesMasterIdLst>
    <p:notesMasterId r:id="rId14"/>
  </p:notesMasterIdLst>
  <p:sldIdLst>
    <p:sldId id="256" r:id="rId3"/>
    <p:sldId id="262" r:id="rId4"/>
    <p:sldId id="326" r:id="rId5"/>
    <p:sldId id="327" r:id="rId6"/>
    <p:sldId id="328" r:id="rId7"/>
    <p:sldId id="329" r:id="rId8"/>
    <p:sldId id="429" r:id="rId9"/>
    <p:sldId id="430" r:id="rId10"/>
    <p:sldId id="334" r:id="rId11"/>
    <p:sldId id="335" r:id="rId12"/>
    <p:sldId id="428" r:id="rId13"/>
  </p:sldIdLst>
  <p:sldSz cx="12192000" cy="6858000"/>
  <p:notesSz cx="7315200" cy="9601200"/>
  <p:custDataLst>
    <p:tags r:id="rId15"/>
  </p:custDataLst>
  <p:defaultTextStyle>
    <a:defPPr>
      <a:defRPr lang="pt-PT"/>
    </a:defPPr>
    <a:lvl1pPr algn="l" defTabSz="457154" rtl="0" fontAlgn="base">
      <a:spcBef>
        <a:spcPct val="0"/>
      </a:spcBef>
      <a:spcAft>
        <a:spcPct val="0"/>
      </a:spcAft>
      <a:defRPr kern="1200">
        <a:solidFill>
          <a:schemeClr val="tx1"/>
        </a:solidFill>
        <a:latin typeface="Arial" pitchFamily="34" charset="0"/>
        <a:ea typeface="Geneva" pitchFamily="-112" charset="-128"/>
        <a:cs typeface="+mn-cs"/>
      </a:defRPr>
    </a:lvl1pPr>
    <a:lvl2pPr marL="457154" algn="l" defTabSz="457154" rtl="0" fontAlgn="base">
      <a:spcBef>
        <a:spcPct val="0"/>
      </a:spcBef>
      <a:spcAft>
        <a:spcPct val="0"/>
      </a:spcAft>
      <a:defRPr kern="1200">
        <a:solidFill>
          <a:schemeClr val="tx1"/>
        </a:solidFill>
        <a:latin typeface="Arial" pitchFamily="34" charset="0"/>
        <a:ea typeface="Geneva" pitchFamily="-112" charset="-128"/>
        <a:cs typeface="+mn-cs"/>
      </a:defRPr>
    </a:lvl2pPr>
    <a:lvl3pPr marL="914307" algn="l" defTabSz="457154" rtl="0" fontAlgn="base">
      <a:spcBef>
        <a:spcPct val="0"/>
      </a:spcBef>
      <a:spcAft>
        <a:spcPct val="0"/>
      </a:spcAft>
      <a:defRPr kern="1200">
        <a:solidFill>
          <a:schemeClr val="tx1"/>
        </a:solidFill>
        <a:latin typeface="Arial" pitchFamily="34" charset="0"/>
        <a:ea typeface="Geneva" pitchFamily="-112" charset="-128"/>
        <a:cs typeface="+mn-cs"/>
      </a:defRPr>
    </a:lvl3pPr>
    <a:lvl4pPr marL="1371461" algn="l" defTabSz="457154" rtl="0" fontAlgn="base">
      <a:spcBef>
        <a:spcPct val="0"/>
      </a:spcBef>
      <a:spcAft>
        <a:spcPct val="0"/>
      </a:spcAft>
      <a:defRPr kern="1200">
        <a:solidFill>
          <a:schemeClr val="tx1"/>
        </a:solidFill>
        <a:latin typeface="Arial" pitchFamily="34" charset="0"/>
        <a:ea typeface="Geneva" pitchFamily="-112" charset="-128"/>
        <a:cs typeface="+mn-cs"/>
      </a:defRPr>
    </a:lvl4pPr>
    <a:lvl5pPr marL="1828614" algn="l" defTabSz="457154" rtl="0" fontAlgn="base">
      <a:spcBef>
        <a:spcPct val="0"/>
      </a:spcBef>
      <a:spcAft>
        <a:spcPct val="0"/>
      </a:spcAft>
      <a:defRPr kern="1200">
        <a:solidFill>
          <a:schemeClr val="tx1"/>
        </a:solidFill>
        <a:latin typeface="Arial" pitchFamily="34" charset="0"/>
        <a:ea typeface="Geneva" pitchFamily="-112" charset="-128"/>
        <a:cs typeface="+mn-cs"/>
      </a:defRPr>
    </a:lvl5pPr>
    <a:lvl6pPr marL="2285768" algn="l" defTabSz="914307" rtl="0" eaLnBrk="1" latinLnBrk="0" hangingPunct="1">
      <a:defRPr kern="1200">
        <a:solidFill>
          <a:schemeClr val="tx1"/>
        </a:solidFill>
        <a:latin typeface="Arial" pitchFamily="34" charset="0"/>
        <a:ea typeface="Geneva" pitchFamily="-112" charset="-128"/>
        <a:cs typeface="+mn-cs"/>
      </a:defRPr>
    </a:lvl6pPr>
    <a:lvl7pPr marL="2742921" algn="l" defTabSz="914307" rtl="0" eaLnBrk="1" latinLnBrk="0" hangingPunct="1">
      <a:defRPr kern="1200">
        <a:solidFill>
          <a:schemeClr val="tx1"/>
        </a:solidFill>
        <a:latin typeface="Arial" pitchFamily="34" charset="0"/>
        <a:ea typeface="Geneva" pitchFamily="-112" charset="-128"/>
        <a:cs typeface="+mn-cs"/>
      </a:defRPr>
    </a:lvl7pPr>
    <a:lvl8pPr marL="3200074" algn="l" defTabSz="914307" rtl="0" eaLnBrk="1" latinLnBrk="0" hangingPunct="1">
      <a:defRPr kern="1200">
        <a:solidFill>
          <a:schemeClr val="tx1"/>
        </a:solidFill>
        <a:latin typeface="Arial" pitchFamily="34" charset="0"/>
        <a:ea typeface="Geneva" pitchFamily="-112" charset="-128"/>
        <a:cs typeface="+mn-cs"/>
      </a:defRPr>
    </a:lvl8pPr>
    <a:lvl9pPr marL="3657227" algn="l" defTabSz="914307" rtl="0" eaLnBrk="1" latinLnBrk="0" hangingPunct="1">
      <a:defRPr kern="1200">
        <a:solidFill>
          <a:schemeClr val="tx1"/>
        </a:solidFill>
        <a:latin typeface="Arial" pitchFamily="34" charset="0"/>
        <a:ea typeface="Geneva" pitchFamily="-112"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72738" autoAdjust="0"/>
  </p:normalViewPr>
  <p:slideViewPr>
    <p:cSldViewPr snapToGrid="0">
      <p:cViewPr varScale="1">
        <p:scale>
          <a:sx n="50" d="100"/>
          <a:sy n="50" d="100"/>
        </p:scale>
        <p:origin x="1020" y="48"/>
      </p:cViewPr>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081C3FF9-D00C-4FA2-BFB8-961E993FD15B}" type="datetimeFigureOut">
              <a:rPr lang="en-GB" smtClean="0"/>
              <a:t>03/05/2025</a:t>
            </a:fld>
            <a:endParaRPr lang="en-GB"/>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F70A8511-ECC1-42CC-8387-C6AAFF9579AD}" type="slidenum">
              <a:rPr lang="en-GB" smtClean="0"/>
              <a:t>‹#›</a:t>
            </a:fld>
            <a:endParaRPr lang="en-GB"/>
          </a:p>
        </p:txBody>
      </p:sp>
    </p:spTree>
    <p:extLst>
      <p:ext uri="{BB962C8B-B14F-4D97-AF65-F5344CB8AC3E}">
        <p14:creationId xmlns:p14="http://schemas.microsoft.com/office/powerpoint/2010/main" val="3007818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70A8511-ECC1-42CC-8387-C6AAFF9579AD}" type="slidenum">
              <a:rPr lang="en-GB" smtClean="0"/>
              <a:t>1</a:t>
            </a:fld>
            <a:endParaRPr lang="en-GB"/>
          </a:p>
        </p:txBody>
      </p:sp>
    </p:spTree>
    <p:extLst>
      <p:ext uri="{BB962C8B-B14F-4D97-AF65-F5344CB8AC3E}">
        <p14:creationId xmlns:p14="http://schemas.microsoft.com/office/powerpoint/2010/main" val="3048790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Let's consider the options available if the firm decides to pay dividends or if the firm decides to repurchase shares.</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If the firm decides to pay dividends, it can pay a cash dividend and in that case the firm directly pays cash to its shareholders on a pro rata basis, which means that shareholders receive a certain amount of cash for each share that they hold and these cash dividends are typically regular. Dividends can be annual or quarterly or semi annual.</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Sometimes firms decide to give a one off dividend as well, and this would be called a special cash dividend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Alternatively, firms can decide to pay dividends as a stock dividend. In this case the firm pays additional stock instead of cash to shareholders, again on a pro rata basis. So this means that, for example, a 10% stock dividend would imply that shareholders that have 100 shares would receive 10 shares. In this case, there is actually no transfer of cash from the firm to shareholders and it is works as a stock split, but with a much smaller split factor. So in a typical stock split, each share you have would be split into a certain number of shares, whereas in this case you receive a few extra shares when you hold a certain number of shares. </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If the firm decides to do a share repurchase as a way to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payout</a:t>
            </a:r>
            <a:r>
              <a:rPr lang="en-GB" sz="1800" dirty="0">
                <a:effectLst/>
                <a:latin typeface="Calibri" panose="020F0502020204030204" pitchFamily="34" charset="0"/>
                <a:ea typeface="Calibri" panose="020F0502020204030204" pitchFamily="34" charset="0"/>
                <a:cs typeface="Times New Roman" panose="02020603050405020304" pitchFamily="18" charset="0"/>
              </a:rPr>
              <a:t> to its shareholders, then the firm uses its cash to buy stock from its shareholders and this can this can be done either by doing an open market repurchase which is the most common way to do this. This means the firm goes to the to the secondary market (which is the stock market) and buys the shares from whoever wants to sell them to the firm and does this anonymously. This usually lasts up to three years. Alternatively, the fund can extend the tender offer. In this case the firm, pre specifies the number of shares and the price it will offer. This offer price is typically at a premium of the current share price.</a:t>
            </a:r>
            <a:endParaRPr lang="en-GB" dirty="0"/>
          </a:p>
        </p:txBody>
      </p:sp>
      <p:sp>
        <p:nvSpPr>
          <p:cNvPr id="4" name="Slide Number Placeholder 3"/>
          <p:cNvSpPr>
            <a:spLocks noGrp="1"/>
          </p:cNvSpPr>
          <p:nvPr>
            <p:ph type="sldNum" sz="quarter" idx="5"/>
          </p:nvPr>
        </p:nvSpPr>
        <p:spPr/>
        <p:txBody>
          <a:bodyPr/>
          <a:lstStyle/>
          <a:p>
            <a:fld id="{F70A8511-ECC1-42CC-8387-C6AAFF9579AD}" type="slidenum">
              <a:rPr lang="en-GB" smtClean="0"/>
              <a:t>2</a:t>
            </a:fld>
            <a:endParaRPr lang="en-GB"/>
          </a:p>
        </p:txBody>
      </p:sp>
    </p:spTree>
    <p:extLst>
      <p:ext uri="{BB962C8B-B14F-4D97-AF65-F5344CB8AC3E}">
        <p14:creationId xmlns:p14="http://schemas.microsoft.com/office/powerpoint/2010/main" val="2669599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To understand the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payout</a:t>
            </a:r>
            <a:r>
              <a:rPr lang="en-GB" sz="1800" dirty="0">
                <a:effectLst/>
                <a:latin typeface="Calibri" panose="020F0502020204030204" pitchFamily="34" charset="0"/>
                <a:ea typeface="Calibri" panose="020F0502020204030204" pitchFamily="34" charset="0"/>
                <a:cs typeface="Times New Roman" panose="02020603050405020304" pitchFamily="18" charset="0"/>
              </a:rPr>
              <a:t> policy decisions of firms, we start by thinking about how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payout</a:t>
            </a:r>
            <a:r>
              <a:rPr lang="en-GB" sz="1800" dirty="0">
                <a:effectLst/>
                <a:latin typeface="Calibri" panose="020F0502020204030204" pitchFamily="34" charset="0"/>
                <a:ea typeface="Calibri" panose="020F0502020204030204" pitchFamily="34" charset="0"/>
                <a:cs typeface="Times New Roman" panose="02020603050405020304" pitchFamily="18" charset="0"/>
              </a:rPr>
              <a:t> policy may affect the firm value under a certain set of assumptions, as before as we did previously in the course. Modigliani Miller also developed an irrelevance theorem about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payout</a:t>
            </a:r>
            <a:r>
              <a:rPr lang="en-GB" sz="1800" dirty="0">
                <a:effectLst/>
                <a:latin typeface="Calibri" panose="020F0502020204030204" pitchFamily="34" charset="0"/>
                <a:ea typeface="Calibri" panose="020F0502020204030204" pitchFamily="34" charset="0"/>
                <a:cs typeface="Times New Roman" panose="02020603050405020304" pitchFamily="18" charset="0"/>
              </a:rPr>
              <a:t> policy. Under these five assumptions which are 1) an investment is held constant, there are no transaction costs, the markets are efficient, that is, all prices are fair, managers maximise shareholders wealth, and there is no differential tax treatment, they find that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payout</a:t>
            </a:r>
            <a:r>
              <a:rPr lang="en-GB" sz="1800" dirty="0">
                <a:effectLst/>
                <a:latin typeface="Calibri" panose="020F0502020204030204" pitchFamily="34" charset="0"/>
                <a:ea typeface="Calibri" panose="020F0502020204030204" pitchFamily="34" charset="0"/>
                <a:cs typeface="Times New Roman" panose="02020603050405020304" pitchFamily="18" charset="0"/>
              </a:rPr>
              <a:t> policy should not affect the value of the firm and also should not affect the wealth of the shareholders. This implies that shareholders should be indifferent between different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payout</a:t>
            </a:r>
            <a:r>
              <a:rPr lang="en-GB" sz="1800" dirty="0">
                <a:effectLst/>
                <a:latin typeface="Calibri" panose="020F0502020204030204" pitchFamily="34" charset="0"/>
                <a:ea typeface="Calibri" panose="020F0502020204030204" pitchFamily="34" charset="0"/>
                <a:cs typeface="Times New Roman" panose="02020603050405020304" pitchFamily="18" charset="0"/>
              </a:rPr>
              <a:t> policies the firm may propose okay </a:t>
            </a:r>
            <a:endParaRPr lang="en-US" dirty="0">
              <a:effectLst/>
            </a:endParaRPr>
          </a:p>
        </p:txBody>
      </p:sp>
      <p:sp>
        <p:nvSpPr>
          <p:cNvPr id="4" name="Slide Number Placeholder 3"/>
          <p:cNvSpPr>
            <a:spLocks noGrp="1"/>
          </p:cNvSpPr>
          <p:nvPr>
            <p:ph type="sldNum" sz="quarter" idx="5"/>
          </p:nvPr>
        </p:nvSpPr>
        <p:spPr/>
        <p:txBody>
          <a:bodyPr/>
          <a:lstStyle/>
          <a:p>
            <a:fld id="{522B8F53-2A45-41F7-83A1-ED7797B288BC}" type="slidenum">
              <a:rPr lang="en-GB" smtClean="0"/>
              <a:t>3</a:t>
            </a:fld>
            <a:endParaRPr lang="en-GB"/>
          </a:p>
        </p:txBody>
      </p:sp>
    </p:spTree>
    <p:extLst>
      <p:ext uri="{BB962C8B-B14F-4D97-AF65-F5344CB8AC3E}">
        <p14:creationId xmlns:p14="http://schemas.microsoft.com/office/powerpoint/2010/main" val="3444544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Let me show you this result with an example.</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Consider farm D&amp;R with free cash flows of 50,000,000 every year in perpetuity starting next year. It has 10,000,000 shares and an excess cash today of 20 million euro's. Assume also that it has an unlevered cost of capital of 10% and that the future free cash flows will be paid as future dividends every year, okay? So D&amp;R is considering three possible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payout</a:t>
            </a:r>
            <a:r>
              <a:rPr lang="en-GB" sz="1800" dirty="0">
                <a:effectLst/>
                <a:latin typeface="Calibri" panose="020F0502020204030204" pitchFamily="34" charset="0"/>
                <a:ea typeface="Calibri" panose="020F0502020204030204" pitchFamily="34" charset="0"/>
                <a:cs typeface="Times New Roman" panose="02020603050405020304" pitchFamily="18" charset="0"/>
              </a:rPr>
              <a:t> strategies: the first one is to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payout</a:t>
            </a:r>
            <a:r>
              <a:rPr lang="en-GB" sz="1800" dirty="0">
                <a:effectLst/>
                <a:latin typeface="Calibri" panose="020F0502020204030204" pitchFamily="34" charset="0"/>
                <a:ea typeface="Calibri" panose="020F0502020204030204" pitchFamily="34" charset="0"/>
                <a:cs typeface="Times New Roman" panose="02020603050405020304" pitchFamily="18" charset="0"/>
              </a:rPr>
              <a:t> all of its excess cash today as a special dividend, which would imply dividend per share of two euro's. The second policy is to use the excess cash to repurchase shares and the third policy is to issue equity to pay an even higher dividend today.</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On the right we can see the initial balance sheet of this firm: it has assets worth 500 million euros, which is just the present value of the free cash flows generated by the firm. It also has cash reserves which are the excess cash of 20m euros. Thus the value of the firm and of equity is 520m euros which implies an initial stock price of 52 years of share.</a:t>
            </a:r>
            <a:endParaRPr lang="en-GB" dirty="0"/>
          </a:p>
        </p:txBody>
      </p:sp>
      <p:sp>
        <p:nvSpPr>
          <p:cNvPr id="4" name="Slide Number Placeholder 3"/>
          <p:cNvSpPr>
            <a:spLocks noGrp="1"/>
          </p:cNvSpPr>
          <p:nvPr>
            <p:ph type="sldNum" sz="quarter" idx="5"/>
          </p:nvPr>
        </p:nvSpPr>
        <p:spPr/>
        <p:txBody>
          <a:bodyPr/>
          <a:lstStyle/>
          <a:p>
            <a:fld id="{F70A8511-ECC1-42CC-8387-C6AAFF9579AD}" type="slidenum">
              <a:rPr lang="en-GB" smtClean="0"/>
              <a:t>4</a:t>
            </a:fld>
            <a:endParaRPr lang="en-GB"/>
          </a:p>
        </p:txBody>
      </p:sp>
    </p:spTree>
    <p:extLst>
      <p:ext uri="{BB962C8B-B14F-4D97-AF65-F5344CB8AC3E}">
        <p14:creationId xmlns:p14="http://schemas.microsoft.com/office/powerpoint/2010/main" val="2879377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000000"/>
                </a:solidFill>
                <a:effectLst/>
                <a:latin typeface="Calibri" panose="020F0502020204030204" pitchFamily="34" charset="0"/>
                <a:sym typeface=""/>
              </a:rPr>
              <a:t>Now let's see what the impact on the initial price of the shares is of each from the three policies. Note that we are looking at the initial price because that reflects the value of holding the stock for the current shareholders in under each of the three policies.</a:t>
            </a:r>
          </a:p>
          <a:p>
            <a:r>
              <a:rPr lang="en-US">
                <a:solidFill>
                  <a:srgbClr val="000000"/>
                </a:solidFill>
                <a:effectLst/>
                <a:latin typeface="Calibri" panose="020F0502020204030204" pitchFamily="34" charset="0"/>
                <a:sym typeface=""/>
              </a:rPr>
              <a:t>Policy one consists in paying out all of the excess cash as a special dividend right now and that implies a dividend per share of two euro's. So the initial price can be understood as the present value of all dividends including the current one, also known as the cum-dividend price the cum-dividend price is equal to the current dividend plus the price ex-dividend, which is the one we have been talking about until now and assumes the first dividend occurs one period from now, okay? We know that the firm commits to paying the free cash flow it generates of 50,000,000 every year forever as dividends. Since there are 10,000,000 shares in the firm, the future dividends per share will be 50,000,000 / 10,000,000 shares, which is 5 euros per share. Then the initial price is 2 euros per share plus the present value of all future dividends you will receive if you hold the share right now which is 5 euro's divided by the discount rate of 10%, right? We're just applying the perpetuity formula. And means the initial price is 52 euro's under policy one.</a:t>
            </a:r>
          </a:p>
          <a:p>
            <a:r>
              <a:rPr lang="en-US">
                <a:solidFill>
                  <a:srgbClr val="000000"/>
                </a:solidFill>
                <a:effectLst/>
                <a:latin typeface="Calibri" panose="020F0502020204030204" pitchFamily="34" charset="0"/>
                <a:sym typeface=""/>
              </a:rPr>
              <a:t>For policy two, the firm is considering to use the excess cash of 20 million euro's to repurchase shares. So in this case, the firm will repurchase shares at the initial share price. To find the number of shares repurchased, we take the 20m euros and divide by the initial price. Therefore the firm repurchases 20,000,000 / 52 euro's, which is equal to 0.385 million shares. Then the number of shares outstanding becomes 10,000,000 shares minus 0.385 million shares, or 9.615 million shares outstanding. This has an implication for future dividends per share. The firm is still going to be paying the 50 million euros every year but now there are fewer shares. We need to compute the new future dividends per share  by dividing 50,000,000 by the new number of shares outstanding in the firm to get that the firm will be paying 5.2 euro's per share in the future. As a result, the initial price is now equal to the present value of the future dividends since there is no current dividend, and equal to 52 euros. So we get the same initial price under policy 2.</a:t>
            </a:r>
          </a:p>
          <a:p>
            <a:r>
              <a:rPr lang="en-US">
                <a:solidFill>
                  <a:srgbClr val="000000"/>
                </a:solidFill>
                <a:effectLst/>
                <a:latin typeface="Calibri" panose="020F0502020204030204" pitchFamily="34" charset="0"/>
                <a:sym typeface=""/>
              </a:rPr>
              <a:t>Finally, let's consider policy #3. In this case the firm wants to pay a higher dividend today than two euro's per share. In particular, the firm will want to pay a total amount of 50 million euro's as dividends so as to maintain the level of dividends paid starting today throughout the future. They will finance the higher dividends with an issue of equity. So that means the firm needs to raise 30 million euros today. Thus, it will issue shares today at a price of 52 and that implies that the firm will issue 0.577 million shares and have 10.577 million shares outstanding. The current and future dividends per share are now the same value. In particular, dividends per share are 50 million by 10.577 million shares to get that the dividend per share is 4.73 euro's. When we calculate the present value of all future dividends and add the current dividen we get that initial price is again 52 euros a share.</a:t>
            </a:r>
            <a:endParaRPr lang="en-GB" dirty="0">
              <a:solidFill>
                <a:srgbClr val="000000"/>
              </a:solidFill>
              <a:latin typeface="Calibri" panose="020F0502020204030204" pitchFamily="34" charset="0"/>
              <a:sym typeface=""/>
            </a:endParaRPr>
          </a:p>
        </p:txBody>
      </p:sp>
      <p:sp>
        <p:nvSpPr>
          <p:cNvPr id="4" name="Slide Number Placeholder 3"/>
          <p:cNvSpPr>
            <a:spLocks noGrp="1"/>
          </p:cNvSpPr>
          <p:nvPr>
            <p:ph type="sldNum" sz="quarter" idx="5"/>
          </p:nvPr>
        </p:nvSpPr>
        <p:spPr/>
        <p:txBody>
          <a:bodyPr/>
          <a:lstStyle/>
          <a:p>
            <a:fld id="{F70A8511-ECC1-42CC-8387-C6AAFF9579AD}" type="slidenum">
              <a:rPr lang="en-GB" smtClean="0"/>
              <a:t>5</a:t>
            </a:fld>
            <a:endParaRPr lang="en-GB"/>
          </a:p>
        </p:txBody>
      </p:sp>
    </p:spTree>
    <p:extLst>
      <p:ext uri="{BB962C8B-B14F-4D97-AF65-F5344CB8AC3E}">
        <p14:creationId xmlns:p14="http://schemas.microsoft.com/office/powerpoint/2010/main" val="1507455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table on the top left shows the dividend payments for each of the three policy policies and the initial price for all three policies that we just computed in the previous slide. In addition, you can see also the post balance market value balance sheet, after the excess cash has been paid out. The value of the firm goes down because the firm paid out the excess cash, but is the same under the three policies, okay? So the firm goes down because the cash is no longer in the hands of the firm and not due to the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payout</a:t>
            </a:r>
            <a:r>
              <a:rPr lang="en-GB" sz="1800" dirty="0">
                <a:effectLst/>
                <a:latin typeface="Calibri" panose="020F0502020204030204" pitchFamily="34" charset="0"/>
                <a:ea typeface="Calibri" panose="020F0502020204030204" pitchFamily="34" charset="0"/>
                <a:cs typeface="Times New Roman" panose="02020603050405020304" pitchFamily="18" charset="0"/>
              </a:rPr>
              <a:t> policy, per se. Looking at the ex dividend price for the three policies we now see that the price differs for the three policies. That is, if we do the present value of the dividends, when dividends start in year one we get a price of 50 euro's under 1. For policy two, the price is 52 and the price in policy three is 47.3.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What conclusion can be drawn from the example. First, all three policies have the same initial price, which means all policies have the same present value for the shareholder. And therefore shareholders should be indifferent between the three policies.</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However, the ex-dividend price did change. Does that mean that the shareholders are not as well off under the three policies? No. In order to see if shareholders are indeed indifferent we can also compute the wealth of holding one share under the three policies. The wealth of shareholders from holding one share is the dividend they received plus the value of the share they hold, okay? And this is basically the initial price. But let’s double check it: under policy one, the shareholder receives two euros as dividend today plus the value of the shares under policy one, which is 50. So the wealth of holding one share under policy one is 52. When we consider policy two, the shareholder receives no dividends but holds a share worth 52. And under policy 3 the shareholder receives a dividend of four point 73 and has a share worth 47.3, and that is means that shareholder has a wealth of 52 euros under policy 3. So shareholders are indifferent between the three policies and the value of the firm is the same under the three policies, after the cash is paid out. That is, it doesn't really matter how the firm pays out, the policy will not affect the value of the firm.</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Now, the question is do is that true in reality? Are shareholders indifferent between different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payout</a:t>
            </a:r>
            <a:r>
              <a:rPr lang="en-GB" sz="1800" dirty="0">
                <a:effectLst/>
                <a:latin typeface="Calibri" panose="020F0502020204030204" pitchFamily="34" charset="0"/>
                <a:ea typeface="Calibri" panose="020F0502020204030204" pitchFamily="34" charset="0"/>
                <a:cs typeface="Times New Roman" panose="02020603050405020304" pitchFamily="18" charset="0"/>
              </a:rPr>
              <a:t> policies? So let's see what the evidence is an what are possible explanations for what we see in practise next.</a:t>
            </a:r>
            <a:endParaRPr lang="en-GB" dirty="0"/>
          </a:p>
        </p:txBody>
      </p:sp>
      <p:sp>
        <p:nvSpPr>
          <p:cNvPr id="4" name="Slide Number Placeholder 3"/>
          <p:cNvSpPr>
            <a:spLocks noGrp="1"/>
          </p:cNvSpPr>
          <p:nvPr>
            <p:ph type="sldNum" sz="quarter" idx="5"/>
          </p:nvPr>
        </p:nvSpPr>
        <p:spPr/>
        <p:txBody>
          <a:bodyPr/>
          <a:lstStyle/>
          <a:p>
            <a:fld id="{F70A8511-ECC1-42CC-8387-C6AAFF9579AD}" type="slidenum">
              <a:rPr lang="en-GB" smtClean="0"/>
              <a:t>6</a:t>
            </a:fld>
            <a:endParaRPr lang="en-GB"/>
          </a:p>
        </p:txBody>
      </p:sp>
    </p:spTree>
    <p:extLst>
      <p:ext uri="{BB962C8B-B14F-4D97-AF65-F5344CB8AC3E}">
        <p14:creationId xmlns:p14="http://schemas.microsoft.com/office/powerpoint/2010/main" val="1022049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In reality, managers believe that dividends could convey information about the firm's future prospects to investors. In particular, we see that over 80% of managers say that dividend and repurchase decisions communicate information about the firm and 88% believe that there are negative consequences to reducing dividends, which is consistent with the graph that I showed you, although there is no similar belief around repurchasing decisions.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Furthermore, managers believe that investors prefer stable dividends with sustained growth. Since managers believe that investors prefer stable dividends, they are reluctant to cut dividends and so they will only raise their dividends when they think that the level of earnings is expected to grow sustainably.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These beliefs and behaviours by managers suggest that managers think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payout</a:t>
            </a:r>
            <a:r>
              <a:rPr lang="en-GB" sz="1800" dirty="0">
                <a:effectLst/>
                <a:latin typeface="Calibri" panose="020F0502020204030204" pitchFamily="34" charset="0"/>
                <a:ea typeface="Calibri" panose="020F0502020204030204" pitchFamily="34" charset="0"/>
                <a:cs typeface="Times New Roman" panose="02020603050405020304" pitchFamily="18" charset="0"/>
              </a:rPr>
              <a:t> policy may affect stock value and therefore firm value. What are possible reasons why managers decide to pay and how much that are not fully captured by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modigliani</a:t>
            </a:r>
            <a:r>
              <a:rPr lang="en-GB" sz="1800" dirty="0">
                <a:effectLst/>
                <a:latin typeface="Calibri" panose="020F0502020204030204" pitchFamily="34" charset="0"/>
                <a:ea typeface="Calibri" panose="020F0502020204030204" pitchFamily="34" charset="0"/>
                <a:cs typeface="Times New Roman" panose="02020603050405020304" pitchFamily="18" charset="0"/>
              </a:rPr>
              <a:t> Millers theory?</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One important theory that may drive these beliefs is the existence of asymmetric information. Investors do not have all the information that is available to managers and so the decision to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payout</a:t>
            </a:r>
            <a:r>
              <a:rPr lang="en-GB" sz="1800" dirty="0">
                <a:effectLst/>
                <a:latin typeface="Calibri" panose="020F0502020204030204" pitchFamily="34" charset="0"/>
                <a:ea typeface="Calibri" panose="020F0502020204030204" pitchFamily="34" charset="0"/>
                <a:cs typeface="Times New Roman" panose="02020603050405020304" pitchFamily="18" charset="0"/>
              </a:rPr>
              <a:t> dividends is read by investors as a way for managers to signal something about the firm’s future earnings prospects. In particular, the dividend signalling hypothesis says that when a firm increases its dividend it is sending a positive signal to investors that managers expect the firm to be able to afford those higher dividends. And then obviously when the firm decreases its dividend it is signalling that the management is hopeless about the possibility that earnings will rebound to the level that would sustain that level of dividends the previous level of difference, okay?</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You can also think that this may actually be sending mixed signals because if a firm is committing itself to paying dividends, isn't it suggesting that it has no good use for the money? Well this may be true, but in practise the evidence is that announcement of dividends and buy back programmes actually have a positive effect on stock price, which is consistent with changes in dividend policy conveying information.</a:t>
            </a:r>
            <a:endParaRPr lang="en-GB" dirty="0"/>
          </a:p>
        </p:txBody>
      </p:sp>
      <p:sp>
        <p:nvSpPr>
          <p:cNvPr id="4" name="Slide Number Placeholder 3"/>
          <p:cNvSpPr>
            <a:spLocks noGrp="1"/>
          </p:cNvSpPr>
          <p:nvPr>
            <p:ph type="sldNum" sz="quarter" idx="5"/>
          </p:nvPr>
        </p:nvSpPr>
        <p:spPr/>
        <p:txBody>
          <a:bodyPr/>
          <a:lstStyle/>
          <a:p>
            <a:fld id="{F70A8511-ECC1-42CC-8387-C6AAFF9579AD}" type="slidenum">
              <a:rPr lang="en-GB" smtClean="0"/>
              <a:t>9</a:t>
            </a:fld>
            <a:endParaRPr lang="en-GB"/>
          </a:p>
        </p:txBody>
      </p:sp>
    </p:spTree>
    <p:extLst>
      <p:ext uri="{BB962C8B-B14F-4D97-AF65-F5344CB8AC3E}">
        <p14:creationId xmlns:p14="http://schemas.microsoft.com/office/powerpoint/2010/main" val="2507906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There a more reasons for why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payout</a:t>
            </a:r>
            <a:r>
              <a:rPr lang="en-GB" sz="1800" dirty="0">
                <a:effectLst/>
                <a:latin typeface="Calibri" panose="020F0502020204030204" pitchFamily="34" charset="0"/>
                <a:ea typeface="Calibri" panose="020F0502020204030204" pitchFamily="34" charset="0"/>
                <a:cs typeface="Times New Roman" panose="02020603050405020304" pitchFamily="18" charset="0"/>
              </a:rPr>
              <a:t> policy may affect the value of the firm but I will discuss two more that seem to be important.</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One is tax preferences. Modigliani Miller’s irrelevance theorem suggests that you are indifferent between receiving from the firm either as dividends or as stock repurchases, but in reality there are different tax rates between dividends and capital gains. More specifically, typically capital gains have much lower taxes, which leads to a stronger preference by shareholders to receive from the firm it the forms of buybacks instead of dividends.</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Another reason are precautionary motives. In reality, there are financing frictions in the market and means the firm may have a hard time finding cash to finance its projects. If managers believe that is the case, then you may want to hold cash to be able to finance the firm’s projects in case it has a hard time raising funds to finance them. So we would expect firms to keep more cash when external financing is costly or when investment opportunities may disappear quickly if external financing is not secured.</a:t>
            </a:r>
          </a:p>
          <a:p>
            <a:endParaRPr lang="en-GB" dirty="0"/>
          </a:p>
        </p:txBody>
      </p:sp>
      <p:sp>
        <p:nvSpPr>
          <p:cNvPr id="4" name="Slide Number Placeholder 3"/>
          <p:cNvSpPr>
            <a:spLocks noGrp="1"/>
          </p:cNvSpPr>
          <p:nvPr>
            <p:ph type="sldNum" sz="quarter" idx="5"/>
          </p:nvPr>
        </p:nvSpPr>
        <p:spPr/>
        <p:txBody>
          <a:bodyPr/>
          <a:lstStyle/>
          <a:p>
            <a:fld id="{F70A8511-ECC1-42CC-8387-C6AAFF9579AD}" type="slidenum">
              <a:rPr lang="en-GB" smtClean="0"/>
              <a:t>10</a:t>
            </a:fld>
            <a:endParaRPr lang="en-GB"/>
          </a:p>
        </p:txBody>
      </p:sp>
    </p:spTree>
    <p:extLst>
      <p:ext uri="{BB962C8B-B14F-4D97-AF65-F5344CB8AC3E}">
        <p14:creationId xmlns:p14="http://schemas.microsoft.com/office/powerpoint/2010/main" val="28289211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1740B2-E8A0-4654-BA00-664B056866CB}" type="slidenum">
              <a:rPr lang="en-GB" smtClean="0"/>
              <a:t>11</a:t>
            </a:fld>
            <a:endParaRPr lang="en-GB"/>
          </a:p>
        </p:txBody>
      </p:sp>
    </p:spTree>
    <p:extLst>
      <p:ext uri="{BB962C8B-B14F-4D97-AF65-F5344CB8AC3E}">
        <p14:creationId xmlns:p14="http://schemas.microsoft.com/office/powerpoint/2010/main" val="18138222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1.bin"/></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tags" Target="../tags/tag8.xml"/><Relationship Id="rId4" Type="http://schemas.openxmlformats.org/officeDocument/2006/relationships/image" Target="../media/image3.emf"/></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tags" Target="../tags/tag9.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3.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3.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7.png"/><Relationship Id="rId4" Type="http://schemas.openxmlformats.org/officeDocument/2006/relationships/image" Target="../media/image3.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tags" Target="../tags/tag7.xml"/><Relationship Id="rId5" Type="http://schemas.openxmlformats.org/officeDocument/2006/relationships/image" Target="../media/image9.png"/><Relationship Id="rId4" Type="http://schemas.openxmlformats.org/officeDocument/2006/relationships/image" Target="../media/image3.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0673574-F6C1-4E6E-A93D-DCF5BD65BC9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4942482" y="874979"/>
            <a:ext cx="6914556" cy="5400000"/>
          </a:xfrm>
          <a:prstGeom prst="rect">
            <a:avLst/>
          </a:prstGeom>
        </p:spPr>
      </p:pic>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4266905076"/>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4" imgW="443" imgH="444" progId="TCLayout.ActiveDocument.1">
                  <p:embed/>
                </p:oleObj>
              </mc:Choice>
              <mc:Fallback>
                <p:oleObj name="think-cell Slide" r:id="rId4" imgW="443" imgH="444" progId="TCLayout.ActiveDocument.1">
                  <p:embed/>
                  <p:pic>
                    <p:nvPicPr>
                      <p:cNvPr id="2" name="Object 1" hidden="1"/>
                      <p:cNvPicPr/>
                      <p:nvPr/>
                    </p:nvPicPr>
                    <p:blipFill>
                      <a:blip r:embed="rId5"/>
                      <a:stretch>
                        <a:fillRect/>
                      </a:stretch>
                    </p:blipFill>
                    <p:spPr>
                      <a:xfrm>
                        <a:off x="1956" y="1590"/>
                        <a:ext cx="1953" cy="1587"/>
                      </a:xfrm>
                      <a:prstGeom prst="rect">
                        <a:avLst/>
                      </a:prstGeom>
                    </p:spPr>
                  </p:pic>
                </p:oleObj>
              </mc:Fallback>
            </mc:AlternateContent>
          </a:graphicData>
        </a:graphic>
      </p:graphicFrame>
      <p:sp>
        <p:nvSpPr>
          <p:cNvPr id="7" name="Text Placeholder 6"/>
          <p:cNvSpPr>
            <a:spLocks noGrp="1"/>
          </p:cNvSpPr>
          <p:nvPr>
            <p:ph type="body" sz="quarter" idx="10" hasCustomPrompt="1"/>
          </p:nvPr>
        </p:nvSpPr>
        <p:spPr>
          <a:xfrm>
            <a:off x="334963" y="1280685"/>
            <a:ext cx="8225143" cy="2002337"/>
          </a:xfrm>
          <a:prstGeom prst="rect">
            <a:avLst/>
          </a:prstGeom>
          <a:ln w="12700">
            <a:miter lim="400000"/>
          </a:ln>
        </p:spPr>
        <p:txBody>
          <a:bodyPr wrap="none" lIns="36000" tIns="36000" rIns="36000" bIns="36000" anchor="t">
            <a:noAutofit/>
          </a:bodyPr>
          <a:lstStyle>
            <a:lvl1pPr marL="0" indent="0">
              <a:buNone/>
              <a:defRPr lang="pt-PT" sz="5600" noProof="0" dirty="0" smtClean="0">
                <a:latin typeface="Playfair Display"/>
                <a:ea typeface="Playfair Display"/>
                <a:cs typeface="Playfair Display"/>
              </a:defRPr>
            </a:lvl1pPr>
          </a:lstStyle>
          <a:p>
            <a:pPr lvl="0" defTabSz="457154">
              <a:spcBef>
                <a:spcPct val="0"/>
              </a:spcBef>
            </a:pPr>
            <a:r>
              <a:rPr lang="pt-PT" noProof="0"/>
              <a:t>Título</a:t>
            </a:r>
          </a:p>
        </p:txBody>
      </p:sp>
      <p:sp>
        <p:nvSpPr>
          <p:cNvPr id="37" name="Text Placeholder 34">
            <a:extLst>
              <a:ext uri="{FF2B5EF4-FFF2-40B4-BE49-F238E27FC236}">
                <a16:creationId xmlns:a16="http://schemas.microsoft.com/office/drawing/2014/main" id="{C4AF4BDE-D063-45F5-8E92-712C36CB696C}"/>
              </a:ext>
            </a:extLst>
          </p:cNvPr>
          <p:cNvSpPr>
            <a:spLocks noGrp="1"/>
          </p:cNvSpPr>
          <p:nvPr>
            <p:ph type="body" sz="quarter" idx="13" hasCustomPrompt="1"/>
          </p:nvPr>
        </p:nvSpPr>
        <p:spPr>
          <a:xfrm>
            <a:off x="334963" y="4107835"/>
            <a:ext cx="5400000" cy="274562"/>
          </a:xfrm>
          <a:prstGeom prst="rect">
            <a:avLst/>
          </a:prstGeom>
          <a:ln w="12700">
            <a:miter lim="400000"/>
          </a:ln>
        </p:spPr>
        <p:txBody>
          <a:bodyPr lIns="36000" tIns="36000" rIns="36000" bIns="36000" anchor="ctr">
            <a:noAutofit/>
          </a:bodyPr>
          <a:lstStyle>
            <a:lvl1pPr marL="0" indent="0">
              <a:buNone/>
              <a:defRPr lang="en-US" sz="1600" b="0" dirty="0" smtClean="0">
                <a:latin typeface="Open Sans" panose="020B0606030504020204" pitchFamily="34" charset="0"/>
                <a:ea typeface="Open Sans" panose="020B0606030504020204" pitchFamily="34" charset="0"/>
                <a:cs typeface="Open Sans" panose="020B0606030504020204" pitchFamily="34" charset="0"/>
              </a:defRPr>
            </a:lvl1pPr>
          </a:lstStyle>
          <a:p>
            <a:pPr lvl="0" defTabSz="457154">
              <a:spcBef>
                <a:spcPct val="0"/>
              </a:spcBef>
            </a:pPr>
            <a:r>
              <a:rPr lang="en-US"/>
              <a:t>COURSE</a:t>
            </a:r>
          </a:p>
        </p:txBody>
      </p:sp>
      <p:sp>
        <p:nvSpPr>
          <p:cNvPr id="9" name="Text Placeholder 34">
            <a:extLst>
              <a:ext uri="{FF2B5EF4-FFF2-40B4-BE49-F238E27FC236}">
                <a16:creationId xmlns:a16="http://schemas.microsoft.com/office/drawing/2014/main" id="{36072A28-4101-4549-8D50-581847C1A422}"/>
              </a:ext>
            </a:extLst>
          </p:cNvPr>
          <p:cNvSpPr txBox="1">
            <a:spLocks/>
          </p:cNvSpPr>
          <p:nvPr userDrawn="1"/>
        </p:nvSpPr>
        <p:spPr>
          <a:xfrm>
            <a:off x="334962" y="4450217"/>
            <a:ext cx="5400000" cy="274562"/>
          </a:xfrm>
          <a:prstGeom prst="rect">
            <a:avLst/>
          </a:prstGeom>
          <a:ln w="12700">
            <a:miter lim="400000"/>
          </a:ln>
        </p:spPr>
        <p:txBody>
          <a:bodyPr lIns="36000" tIns="36000" rIns="36000" bIns="36000" anchor="ctr">
            <a:noAutofit/>
          </a:bodyPr>
          <a:lstStyle>
            <a:defPPr>
              <a:defRPr lang="pt-PT"/>
            </a:defPPr>
            <a:lvl1pPr marL="0" indent="0" algn="r" eaLnBrk="0" hangingPunct="0">
              <a:buFont typeface="Arial" pitchFamily="34" charset="0"/>
              <a:buNone/>
              <a:defRPr sz="1000" b="0">
                <a:solidFill>
                  <a:schemeClr val="tx1">
                    <a:lumMod val="50000"/>
                    <a:lumOff val="50000"/>
                  </a:schemeClr>
                </a:solidFill>
                <a:latin typeface="Open Sans Light"/>
                <a:ea typeface="Open Sans Light"/>
                <a:cs typeface="Open Sans Light"/>
              </a:defRPr>
            </a:lvl1pPr>
            <a:lvl2pPr marL="742874" indent="-285721" algn="just" eaLnBrk="0" hangingPunct="0">
              <a:spcBef>
                <a:spcPct val="20000"/>
              </a:spcBef>
              <a:buFont typeface="Arial" pitchFamily="34" charset="0"/>
              <a:buChar char="–"/>
              <a:defRPr sz="2800">
                <a:latin typeface="+mn-lt"/>
              </a:defRPr>
            </a:lvl2pPr>
            <a:lvl3pPr marL="1142884" indent="-228577" algn="just" eaLnBrk="0" hangingPunct="0">
              <a:spcBef>
                <a:spcPct val="20000"/>
              </a:spcBef>
              <a:buFont typeface="Arial" pitchFamily="34" charset="0"/>
              <a:buChar char="•"/>
              <a:defRPr sz="2400">
                <a:latin typeface="+mn-lt"/>
              </a:defRPr>
            </a:lvl3pPr>
            <a:lvl4pPr marL="1600037" indent="-228577" algn="just" eaLnBrk="0" hangingPunct="0">
              <a:spcBef>
                <a:spcPct val="20000"/>
              </a:spcBef>
              <a:buFont typeface="Arial" pitchFamily="34" charset="0"/>
              <a:buChar char="–"/>
              <a:defRPr sz="2000">
                <a:latin typeface="+mn-lt"/>
              </a:defRPr>
            </a:lvl4pPr>
            <a:lvl5pPr marL="2057191" indent="-228577" algn="just" eaLnBrk="0" hangingPunct="0">
              <a:spcBef>
                <a:spcPct val="20000"/>
              </a:spcBef>
              <a:buFont typeface="Arial" pitchFamily="34" charset="0"/>
              <a:buChar char="»"/>
              <a:defRPr sz="2000">
                <a:latin typeface="+mn-lt"/>
              </a:defRPr>
            </a:lvl5pPr>
            <a:lvl6pPr marL="2514344" indent="-228577" defTabSz="457154">
              <a:spcBef>
                <a:spcPct val="20000"/>
              </a:spcBef>
              <a:buFont typeface="Arial"/>
              <a:buChar char="•"/>
              <a:defRPr sz="2000">
                <a:latin typeface="+mn-lt"/>
                <a:ea typeface="+mn-ea"/>
              </a:defRPr>
            </a:lvl6pPr>
            <a:lvl7pPr marL="2971497" indent="-228577" defTabSz="457154">
              <a:spcBef>
                <a:spcPct val="20000"/>
              </a:spcBef>
              <a:buFont typeface="Arial"/>
              <a:buChar char="•"/>
              <a:defRPr sz="2000">
                <a:latin typeface="+mn-lt"/>
                <a:ea typeface="+mn-ea"/>
              </a:defRPr>
            </a:lvl7pPr>
            <a:lvl8pPr marL="3428650" indent="-228577" defTabSz="457154">
              <a:spcBef>
                <a:spcPct val="20000"/>
              </a:spcBef>
              <a:buFont typeface="Arial"/>
              <a:buChar char="•"/>
              <a:defRPr sz="2000">
                <a:latin typeface="+mn-lt"/>
                <a:ea typeface="+mn-ea"/>
              </a:defRPr>
            </a:lvl8pPr>
            <a:lvl9pPr marL="3885804" indent="-228577" defTabSz="457154">
              <a:spcBef>
                <a:spcPct val="20000"/>
              </a:spcBef>
              <a:buFont typeface="Arial"/>
              <a:buChar char="•"/>
              <a:defRPr sz="2000">
                <a:latin typeface="+mn-lt"/>
                <a:ea typeface="+mn-ea"/>
              </a:defRPr>
            </a:lvl9pPr>
          </a:lstStyle>
          <a:p>
            <a:pPr lvl="0" algn="l"/>
            <a:r>
              <a:rPr lang="pt-PT" sz="1000">
                <a:solidFill>
                  <a:schemeClr val="tx1"/>
                </a:solidFill>
                <a:latin typeface="Open Sans" panose="020B0606030504020204" pitchFamily="34" charset="0"/>
                <a:ea typeface="Open Sans" panose="020B0606030504020204" pitchFamily="34" charset="0"/>
                <a:cs typeface="Open Sans" panose="020B0606030504020204" pitchFamily="34" charset="0"/>
              </a:rPr>
              <a:t>Margarida Soares &amp; Fábio Soares Santos</a:t>
            </a:r>
          </a:p>
        </p:txBody>
      </p:sp>
      <p:grpSp>
        <p:nvGrpSpPr>
          <p:cNvPr id="8" name="Group 7">
            <a:extLst>
              <a:ext uri="{FF2B5EF4-FFF2-40B4-BE49-F238E27FC236}">
                <a16:creationId xmlns:a16="http://schemas.microsoft.com/office/drawing/2014/main" id="{01AD1050-3CD3-4CF2-B8DC-780CDB1F7939}"/>
              </a:ext>
            </a:extLst>
          </p:cNvPr>
          <p:cNvGrpSpPr/>
          <p:nvPr userDrawn="1"/>
        </p:nvGrpSpPr>
        <p:grpSpPr>
          <a:xfrm>
            <a:off x="10488003" y="285585"/>
            <a:ext cx="1369035" cy="720001"/>
            <a:chOff x="10488003" y="285585"/>
            <a:chExt cx="1369035" cy="720001"/>
          </a:xfrm>
        </p:grpSpPr>
        <p:pic>
          <p:nvPicPr>
            <p:cNvPr id="11" name="Picture 10" descr="A close up of a logo&#10;&#10;Description automatically generated">
              <a:extLst>
                <a:ext uri="{FF2B5EF4-FFF2-40B4-BE49-F238E27FC236}">
                  <a16:creationId xmlns:a16="http://schemas.microsoft.com/office/drawing/2014/main" id="{AFE2A44E-E0E5-4D6E-85DD-A18848997151}"/>
                </a:ext>
              </a:extLst>
            </p:cNvPr>
            <p:cNvPicPr>
              <a:picLocks/>
            </p:cNvPicPr>
            <p:nvPr/>
          </p:nvPicPr>
          <p:blipFill>
            <a:blip r:embed="rId6"/>
            <a:stretch>
              <a:fillRect/>
            </a:stretch>
          </p:blipFill>
          <p:spPr>
            <a:xfrm>
              <a:off x="10488003" y="285586"/>
              <a:ext cx="720000" cy="720000"/>
            </a:xfrm>
            <a:prstGeom prst="rect">
              <a:avLst/>
            </a:prstGeom>
          </p:spPr>
        </p:pic>
        <p:sp>
          <p:nvSpPr>
            <p:cNvPr id="12" name="Rectangle 12">
              <a:extLst>
                <a:ext uri="{FF2B5EF4-FFF2-40B4-BE49-F238E27FC236}">
                  <a16:creationId xmlns:a16="http://schemas.microsoft.com/office/drawing/2014/main" id="{F8896B9C-643B-46E1-9B2D-F74B40981545}"/>
                </a:ext>
              </a:extLst>
            </p:cNvPr>
            <p:cNvSpPr>
              <a:spLocks/>
            </p:cNvSpPr>
            <p:nvPr/>
          </p:nvSpPr>
          <p:spPr bwMode="auto">
            <a:xfrm>
              <a:off x="10489038" y="285585"/>
              <a:ext cx="1368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wrap="square" lIns="720000" tIns="72000" rIns="0" bIns="72000" anchor="ctr">
              <a:noAutofit/>
            </a:bodyPr>
            <a:lstStyle>
              <a:defPPr>
                <a:defRPr lang="pt-PT"/>
              </a:defPPr>
              <a:lvl1pPr algn="l" defTabSz="457154" rtl="0" fontAlgn="base">
                <a:spcBef>
                  <a:spcPct val="0"/>
                </a:spcBef>
                <a:spcAft>
                  <a:spcPct val="0"/>
                </a:spcAft>
                <a:defRPr kern="1200">
                  <a:solidFill>
                    <a:schemeClr val="tx1"/>
                  </a:solidFill>
                  <a:latin typeface="Arial" pitchFamily="34" charset="0"/>
                  <a:ea typeface="Geneva" pitchFamily="-112" charset="-128"/>
                  <a:cs typeface="+mn-cs"/>
                </a:defRPr>
              </a:lvl1pPr>
              <a:lvl2pPr marL="457154" algn="l" defTabSz="457154" rtl="0" fontAlgn="base">
                <a:spcBef>
                  <a:spcPct val="0"/>
                </a:spcBef>
                <a:spcAft>
                  <a:spcPct val="0"/>
                </a:spcAft>
                <a:defRPr kern="1200">
                  <a:solidFill>
                    <a:schemeClr val="tx1"/>
                  </a:solidFill>
                  <a:latin typeface="Arial" pitchFamily="34" charset="0"/>
                  <a:ea typeface="Geneva" pitchFamily="-112" charset="-128"/>
                  <a:cs typeface="+mn-cs"/>
                </a:defRPr>
              </a:lvl2pPr>
              <a:lvl3pPr marL="914307" algn="l" defTabSz="457154" rtl="0" fontAlgn="base">
                <a:spcBef>
                  <a:spcPct val="0"/>
                </a:spcBef>
                <a:spcAft>
                  <a:spcPct val="0"/>
                </a:spcAft>
                <a:defRPr kern="1200">
                  <a:solidFill>
                    <a:schemeClr val="tx1"/>
                  </a:solidFill>
                  <a:latin typeface="Arial" pitchFamily="34" charset="0"/>
                  <a:ea typeface="Geneva" pitchFamily="-112" charset="-128"/>
                  <a:cs typeface="+mn-cs"/>
                </a:defRPr>
              </a:lvl3pPr>
              <a:lvl4pPr marL="1371461" algn="l" defTabSz="457154" rtl="0" fontAlgn="base">
                <a:spcBef>
                  <a:spcPct val="0"/>
                </a:spcBef>
                <a:spcAft>
                  <a:spcPct val="0"/>
                </a:spcAft>
                <a:defRPr kern="1200">
                  <a:solidFill>
                    <a:schemeClr val="tx1"/>
                  </a:solidFill>
                  <a:latin typeface="Arial" pitchFamily="34" charset="0"/>
                  <a:ea typeface="Geneva" pitchFamily="-112" charset="-128"/>
                  <a:cs typeface="+mn-cs"/>
                </a:defRPr>
              </a:lvl4pPr>
              <a:lvl5pPr marL="1828614" algn="l" defTabSz="457154" rtl="0" fontAlgn="base">
                <a:spcBef>
                  <a:spcPct val="0"/>
                </a:spcBef>
                <a:spcAft>
                  <a:spcPct val="0"/>
                </a:spcAft>
                <a:defRPr kern="1200">
                  <a:solidFill>
                    <a:schemeClr val="tx1"/>
                  </a:solidFill>
                  <a:latin typeface="Arial" pitchFamily="34" charset="0"/>
                  <a:ea typeface="Geneva" pitchFamily="-112" charset="-128"/>
                  <a:cs typeface="+mn-cs"/>
                </a:defRPr>
              </a:lvl5pPr>
              <a:lvl6pPr marL="2285768" algn="l" defTabSz="914307" rtl="0" eaLnBrk="1" latinLnBrk="0" hangingPunct="1">
                <a:defRPr kern="1200">
                  <a:solidFill>
                    <a:schemeClr val="tx1"/>
                  </a:solidFill>
                  <a:latin typeface="Arial" pitchFamily="34" charset="0"/>
                  <a:ea typeface="Geneva" pitchFamily="-112" charset="-128"/>
                  <a:cs typeface="+mn-cs"/>
                </a:defRPr>
              </a:lvl6pPr>
              <a:lvl7pPr marL="2742921" algn="l" defTabSz="914307" rtl="0" eaLnBrk="1" latinLnBrk="0" hangingPunct="1">
                <a:defRPr kern="1200">
                  <a:solidFill>
                    <a:schemeClr val="tx1"/>
                  </a:solidFill>
                  <a:latin typeface="Arial" pitchFamily="34" charset="0"/>
                  <a:ea typeface="Geneva" pitchFamily="-112" charset="-128"/>
                  <a:cs typeface="+mn-cs"/>
                </a:defRPr>
              </a:lvl7pPr>
              <a:lvl8pPr marL="3200074" algn="l" defTabSz="914307" rtl="0" eaLnBrk="1" latinLnBrk="0" hangingPunct="1">
                <a:defRPr kern="1200">
                  <a:solidFill>
                    <a:schemeClr val="tx1"/>
                  </a:solidFill>
                  <a:latin typeface="Arial" pitchFamily="34" charset="0"/>
                  <a:ea typeface="Geneva" pitchFamily="-112" charset="-128"/>
                  <a:cs typeface="+mn-cs"/>
                </a:defRPr>
              </a:lvl8pPr>
              <a:lvl9pPr marL="3657227" algn="l" defTabSz="914307" rtl="0" eaLnBrk="1" latinLnBrk="0" hangingPunct="1">
                <a:defRPr kern="1200">
                  <a:solidFill>
                    <a:schemeClr val="tx1"/>
                  </a:solidFill>
                  <a:latin typeface="Arial" pitchFamily="34" charset="0"/>
                  <a:ea typeface="Geneva" pitchFamily="-112" charset="-128"/>
                  <a:cs typeface="+mn-cs"/>
                </a:defRPr>
              </a:lvl9pPr>
            </a:lstStyle>
            <a:p>
              <a:pPr>
                <a:lnSpc>
                  <a:spcPct val="80000"/>
                </a:lnSpc>
              </a:pPr>
              <a:r>
                <a:rPr lang="pt-PT" sz="1200" i="1" dirty="0">
                  <a:latin typeface="Open Sans" panose="020B0606030504020204" pitchFamily="34" charset="0"/>
                  <a:ea typeface="Open Sans" panose="020B0606030504020204" pitchFamily="34" charset="0"/>
                  <a:cs typeface="Open Sans" panose="020B0606030504020204" pitchFamily="34" charset="0"/>
                  <a:sym typeface="Helvetica Neue UltraLight"/>
                </a:rPr>
                <a:t>Video Lecture</a:t>
              </a:r>
            </a:p>
          </p:txBody>
        </p:sp>
      </p:grpSp>
    </p:spTree>
    <p:extLst>
      <p:ext uri="{BB962C8B-B14F-4D97-AF65-F5344CB8AC3E}">
        <p14:creationId xmlns:p14="http://schemas.microsoft.com/office/powerpoint/2010/main" val="1742260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Main">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4258573686"/>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
        <p:nvSpPr>
          <p:cNvPr id="6" name="Text Placeholder 11"/>
          <p:cNvSpPr>
            <a:spLocks noGrp="1"/>
          </p:cNvSpPr>
          <p:nvPr>
            <p:ph type="body" sz="quarter" idx="12" hasCustomPrompt="1"/>
          </p:nvPr>
        </p:nvSpPr>
        <p:spPr>
          <a:xfrm>
            <a:off x="336000" y="273328"/>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
        <p:nvSpPr>
          <p:cNvPr id="3" name="Text Placeholder 2"/>
          <p:cNvSpPr>
            <a:spLocks noGrp="1"/>
          </p:cNvSpPr>
          <p:nvPr>
            <p:ph type="body" sz="quarter" idx="16"/>
          </p:nvPr>
        </p:nvSpPr>
        <p:spPr>
          <a:xfrm>
            <a:off x="336000" y="604500"/>
            <a:ext cx="11520000" cy="720000"/>
          </a:xfrm>
          <a:prstGeom prst="rect">
            <a:avLst/>
          </a:prstGeom>
        </p:spPr>
        <p:txBody>
          <a:bodyPr lIns="0" tIns="0" rIns="0" bIns="0" anchor="b"/>
          <a:lstStyle>
            <a:lvl1pPr marL="0" indent="0">
              <a:spcBef>
                <a:spcPts val="0"/>
              </a:spcBef>
              <a:buNone/>
              <a:defRPr sz="3200" b="0">
                <a:latin typeface="Playfair Display" panose="00000500000000000000" pitchFamily="50" charset="0"/>
                <a:cs typeface="Arial" panose="020B0604020202020204" pitchFamily="34" charset="0"/>
              </a:defRPr>
            </a:lvl1pPr>
            <a:lvl2pPr marL="457153" indent="0">
              <a:buNone/>
              <a:defRPr sz="2200">
                <a:latin typeface="Arial" panose="020B0604020202020204" pitchFamily="34" charset="0"/>
                <a:cs typeface="Arial" panose="020B0604020202020204" pitchFamily="34" charset="0"/>
              </a:defRPr>
            </a:lvl2pPr>
            <a:lvl3pPr>
              <a:defRPr sz="2200">
                <a:latin typeface="Arial" panose="020B0604020202020204" pitchFamily="34" charset="0"/>
                <a:cs typeface="Arial" panose="020B0604020202020204" pitchFamily="34" charset="0"/>
              </a:defRPr>
            </a:lvl3pPr>
            <a:lvl4pPr>
              <a:defRPr sz="2200">
                <a:latin typeface="Arial" panose="020B0604020202020204" pitchFamily="34" charset="0"/>
                <a:cs typeface="Arial" panose="020B0604020202020204" pitchFamily="34" charset="0"/>
              </a:defRPr>
            </a:lvl4pPr>
            <a:lvl5pPr>
              <a:defRPr sz="2200">
                <a:latin typeface="Arial" panose="020B0604020202020204" pitchFamily="34" charset="0"/>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2631864575"/>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14" name="Picture Placeholder 2"/>
          <p:cNvSpPr>
            <a:spLocks noGrp="1"/>
          </p:cNvSpPr>
          <p:nvPr>
            <p:ph type="pic" sz="quarter" idx="18" hasCustomPrompt="1"/>
          </p:nvPr>
        </p:nvSpPr>
        <p:spPr>
          <a:xfrm>
            <a:off x="6195060" y="-3809"/>
            <a:ext cx="5996940" cy="6411984"/>
          </a:xfrm>
          <a:prstGeom prst="rect">
            <a:avLst/>
          </a:prstGeom>
          <a:solidFill>
            <a:schemeClr val="bg1">
              <a:lumMod val="95000"/>
            </a:schemeClr>
          </a:solidFill>
        </p:spPr>
        <p:txBody>
          <a:bodyPr anchor="ctr"/>
          <a:lstStyle>
            <a:lvl1pPr marL="0" indent="0" algn="ctr">
              <a:buNone/>
              <a:defRPr sz="1800" b="0" i="0" baseline="0">
                <a:solidFill>
                  <a:schemeClr val="tx1"/>
                </a:solidFill>
                <a:latin typeface="Open Sans "/>
                <a:ea typeface="Open Sans Light" panose="020B0306030504020204" pitchFamily="34" charset="0"/>
                <a:cs typeface="Open Sans Light" panose="020B0306030504020204" pitchFamily="34" charset="0"/>
              </a:defRPr>
            </a:lvl1pPr>
          </a:lstStyle>
          <a:p>
            <a:r>
              <a:rPr lang="en-GB" dirty="0"/>
              <a:t>Double click to add </a:t>
            </a:r>
            <a:br>
              <a:rPr lang="en-GB" dirty="0"/>
            </a:br>
            <a:r>
              <a:rPr lang="en-GB" dirty="0"/>
              <a:t>your picture here</a:t>
            </a:r>
          </a:p>
        </p:txBody>
      </p:sp>
      <p:sp>
        <p:nvSpPr>
          <p:cNvPr id="9" name="Text Placeholder 2"/>
          <p:cNvSpPr>
            <a:spLocks noGrp="1"/>
          </p:cNvSpPr>
          <p:nvPr>
            <p:ph type="body" sz="quarter" idx="14" hasCustomPrompt="1"/>
          </p:nvPr>
        </p:nvSpPr>
        <p:spPr>
          <a:xfrm>
            <a:off x="311340" y="1253592"/>
            <a:ext cx="5415090" cy="540306"/>
          </a:xfrm>
          <a:prstGeom prst="rect">
            <a:avLst/>
          </a:prstGeom>
        </p:spPr>
        <p:txBody>
          <a:bodyPr/>
          <a:lstStyle>
            <a:lvl1pPr marL="0" marR="0" indent="0" algn="l" defTabSz="412750" rtl="0" fontAlgn="auto" latinLnBrk="0" hangingPunct="0">
              <a:lnSpc>
                <a:spcPct val="80000"/>
              </a:lnSpc>
              <a:spcBef>
                <a:spcPts val="0"/>
              </a:spcBef>
              <a:spcAft>
                <a:spcPts val="0"/>
              </a:spcAft>
              <a:buClrTx/>
              <a:buSzTx/>
              <a:buFontTx/>
              <a:buNone/>
              <a:tabLst/>
              <a:defRPr kumimoji="0" lang="en-US" sz="3600" b="0" i="0" u="none" strike="noStrike" cap="none" spc="0" normalizeH="0" baseline="0" dirty="0" smtClean="0">
                <a:ln>
                  <a:noFill/>
                </a:ln>
                <a:solidFill>
                  <a:srgbClr val="000000"/>
                </a:solidFill>
                <a:effectLst/>
                <a:uFillTx/>
                <a:latin typeface="Playfair Display"/>
                <a:ea typeface="Playfair Display"/>
                <a:cs typeface="Playfair Display"/>
                <a:sym typeface="Helvetica Neue"/>
              </a:defRPr>
            </a:lvl1pPr>
          </a:lstStyle>
          <a:p>
            <a:pPr lvl="0"/>
            <a:r>
              <a:rPr lang="en-US" dirty="0"/>
              <a:t>Title goes here</a:t>
            </a:r>
          </a:p>
        </p:txBody>
      </p:sp>
      <p:sp>
        <p:nvSpPr>
          <p:cNvPr id="10" name="Text Placeholder 2"/>
          <p:cNvSpPr>
            <a:spLocks noGrp="1"/>
          </p:cNvSpPr>
          <p:nvPr>
            <p:ph type="body" sz="quarter" idx="15" hasCustomPrompt="1"/>
          </p:nvPr>
        </p:nvSpPr>
        <p:spPr>
          <a:xfrm>
            <a:off x="311340" y="1885345"/>
            <a:ext cx="5415090" cy="290042"/>
          </a:xfrm>
          <a:prstGeom prst="rect">
            <a:avLst/>
          </a:prstGeom>
        </p:spPr>
        <p:txBody>
          <a:bodyPr/>
          <a:lstStyle>
            <a:lvl1pPr marL="0" marR="0" indent="0" algn="l" defTabSz="412750" rtl="0" fontAlgn="auto" latinLnBrk="0" hangingPunct="0">
              <a:lnSpc>
                <a:spcPct val="80000"/>
              </a:lnSpc>
              <a:spcBef>
                <a:spcPts val="0"/>
              </a:spcBef>
              <a:spcAft>
                <a:spcPts val="0"/>
              </a:spcAft>
              <a:buClrTx/>
              <a:buSzTx/>
              <a:buFontTx/>
              <a:buNone/>
              <a:tabLst/>
              <a:defRPr kumimoji="0" lang="en-US" sz="2000" b="0" i="0" u="none" strike="noStrike" cap="all" spc="0" normalizeH="0" baseline="0" dirty="0" smtClean="0">
                <a:ln>
                  <a:noFill/>
                </a:ln>
                <a:solidFill>
                  <a:srgbClr val="000000"/>
                </a:solidFill>
                <a:effectLst/>
                <a:uFillTx/>
                <a:latin typeface="Open Sans" panose="020B0606030504020204" pitchFamily="34" charset="0"/>
                <a:ea typeface="Open Sans" panose="020B0606030504020204" pitchFamily="34" charset="0"/>
                <a:cs typeface="Open Sans" panose="020B0606030504020204" pitchFamily="34" charset="0"/>
                <a:sym typeface="Helvetica Neue"/>
              </a:defRPr>
            </a:lvl1pPr>
          </a:lstStyle>
          <a:p>
            <a:pPr lvl="0"/>
            <a:r>
              <a:rPr lang="en-US" dirty="0"/>
              <a:t>SUBTITLE GOES HERE</a:t>
            </a:r>
          </a:p>
        </p:txBody>
      </p:sp>
      <p:sp>
        <p:nvSpPr>
          <p:cNvPr id="17" name="Content Placeholder 3">
            <a:extLst>
              <a:ext uri="{FF2B5EF4-FFF2-40B4-BE49-F238E27FC236}">
                <a16:creationId xmlns:a16="http://schemas.microsoft.com/office/drawing/2014/main" id="{69CEE18D-3377-4BFB-9971-BC7C112EA477}"/>
              </a:ext>
            </a:extLst>
          </p:cNvPr>
          <p:cNvSpPr>
            <a:spLocks noGrp="1"/>
          </p:cNvSpPr>
          <p:nvPr>
            <p:ph sz="half" idx="2"/>
          </p:nvPr>
        </p:nvSpPr>
        <p:spPr>
          <a:xfrm>
            <a:off x="311340" y="2505075"/>
            <a:ext cx="5415091" cy="3684588"/>
          </a:xfrm>
          <a:prstGeom prst="rect">
            <a:avLst/>
          </a:prstGeom>
        </p:spPr>
        <p:txBody>
          <a:bodyPr/>
          <a:lstStyle>
            <a:lvl1pPr marL="228600" indent="-228600">
              <a:spcBef>
                <a:spcPts val="600"/>
              </a:spcBef>
              <a:buFont typeface="Wingdings" panose="05000000000000000000" pitchFamily="2" charset="2"/>
              <a:buChar char="§"/>
              <a:defRPr sz="2000">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spcBef>
                <a:spcPts val="600"/>
              </a:spcBef>
              <a:buFont typeface="Calibri" panose="020F0502020204030204" pitchFamily="34" charset="0"/>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marL="1144800">
              <a:spcBef>
                <a:spcPts val="600"/>
              </a:spcBef>
              <a:defRPr sz="1600">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spcBef>
                <a:spcPts val="600"/>
              </a:spcBef>
              <a:buFont typeface="Calibri" panose="020F0502020204030204" pitchFamily="34" charset="0"/>
              <a:buChar char="◦"/>
              <a:defRPr sz="1400">
                <a:latin typeface="Open Sans Light" panose="020B0306030504020204" pitchFamily="34" charset="0"/>
                <a:ea typeface="Open Sans Light" panose="020B0306030504020204" pitchFamily="34" charset="0"/>
                <a:cs typeface="Open Sans Light" panose="020B0306030504020204" pitchFamily="34" charset="0"/>
              </a:defRPr>
            </a:lvl4pPr>
            <a:lvl5pPr marL="2059200">
              <a:spcBef>
                <a:spcPts val="600"/>
              </a:spcBef>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1">
            <a:extLst>
              <a:ext uri="{FF2B5EF4-FFF2-40B4-BE49-F238E27FC236}">
                <a16:creationId xmlns:a16="http://schemas.microsoft.com/office/drawing/2014/main" id="{397E3387-408C-4338-B044-37486BF07DDE}"/>
              </a:ext>
            </a:extLst>
          </p:cNvPr>
          <p:cNvSpPr>
            <a:spLocks noGrp="1"/>
          </p:cNvSpPr>
          <p:nvPr>
            <p:ph type="body" sz="quarter" idx="13" hasCustomPrompt="1"/>
          </p:nvPr>
        </p:nvSpPr>
        <p:spPr>
          <a:xfrm>
            <a:off x="336000" y="251206"/>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600" b="0" noProof="0" dirty="0">
                <a:solidFill>
                  <a:sysClr val="windowText" lastClr="000000"/>
                </a:solidFill>
                <a:latin typeface="Playfair Display" panose="00000500000000000000" pitchFamily="50" charset="0"/>
                <a:ea typeface="Playfair Display" panose="00000500000000000000" pitchFamily="50" charset="0"/>
                <a:cs typeface="Arial" pitchFamily="34" charset="0"/>
              </a:defRPr>
            </a:lvl1pPr>
          </a:lstStyle>
          <a:p>
            <a:pPr marL="0" lvl="0" indent="0" algn="l">
              <a:spcBef>
                <a:spcPct val="0"/>
              </a:spcBef>
              <a:spcAft>
                <a:spcPts val="1500"/>
              </a:spcAft>
            </a:pPr>
            <a:r>
              <a:rPr lang="en-US" noProof="0" dirty="0"/>
              <a:t>Click to edit sub-title</a:t>
            </a:r>
          </a:p>
        </p:txBody>
      </p:sp>
      <p:pic>
        <p:nvPicPr>
          <p:cNvPr id="8" name="Image" descr="Image">
            <a:extLst>
              <a:ext uri="{FF2B5EF4-FFF2-40B4-BE49-F238E27FC236}">
                <a16:creationId xmlns:a16="http://schemas.microsoft.com/office/drawing/2014/main" id="{FDE0AAA7-6478-4074-975E-B65D9765DCAD}"/>
              </a:ext>
            </a:extLst>
          </p:cNvPr>
          <p:cNvPicPr>
            <a:picLocks noChangeAspect="1"/>
          </p:cNvPicPr>
          <p:nvPr userDrawn="1"/>
        </p:nvPicPr>
        <p:blipFill>
          <a:blip r:embed="rId2"/>
          <a:stretch>
            <a:fillRect/>
          </a:stretch>
        </p:blipFill>
        <p:spPr>
          <a:xfrm>
            <a:off x="10561243" y="289605"/>
            <a:ext cx="1294207" cy="216000"/>
          </a:xfrm>
          <a:prstGeom prst="rect">
            <a:avLst/>
          </a:prstGeom>
          <a:ln w="12700">
            <a:miter lim="400000"/>
          </a:ln>
        </p:spPr>
      </p:pic>
    </p:spTree>
    <p:extLst>
      <p:ext uri="{BB962C8B-B14F-4D97-AF65-F5344CB8AC3E}">
        <p14:creationId xmlns:p14="http://schemas.microsoft.com/office/powerpoint/2010/main" val="1663625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p:custDataLst>
              <p:tags r:id="rId1"/>
            </p:custDataLst>
            <p:extLst>
              <p:ext uri="{D42A27DB-BD31-4B8C-83A1-F6EECF244321}">
                <p14:modId xmlns:p14="http://schemas.microsoft.com/office/powerpoint/2010/main" val="3080832305"/>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Tree>
    <p:extLst>
      <p:ext uri="{BB962C8B-B14F-4D97-AF65-F5344CB8AC3E}">
        <p14:creationId xmlns:p14="http://schemas.microsoft.com/office/powerpoint/2010/main" val="94137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ver">
    <p:bg>
      <p:bgPr>
        <a:solidFill>
          <a:srgbClr val="18497F"/>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EAC02AB-17C0-44EE-9D22-0D4D19FD4AB4}"/>
              </a:ext>
            </a:extLst>
          </p:cNvPr>
          <p:cNvSpPr/>
          <p:nvPr userDrawn="1"/>
        </p:nvSpPr>
        <p:spPr>
          <a:xfrm>
            <a:off x="-1" y="5964851"/>
            <a:ext cx="12192001" cy="913816"/>
          </a:xfrm>
          <a:prstGeom prst="rect">
            <a:avLst/>
          </a:prstGeom>
          <a:solidFill>
            <a:srgbClr val="18497F"/>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GB" sz="3200" b="0" i="0" u="none" strike="noStrike" cap="none" spc="0" normalizeH="0" baseline="0">
              <a:ln>
                <a:noFill/>
              </a:ln>
              <a:solidFill>
                <a:srgbClr val="FFFFFF"/>
              </a:solidFill>
              <a:effectLst/>
              <a:uFillTx/>
              <a:latin typeface="+mn-lt"/>
              <a:ea typeface="+mn-ea"/>
              <a:cs typeface="+mn-cs"/>
              <a:sym typeface="Helvetica Neue Medium"/>
            </a:endParaRPr>
          </a:p>
        </p:txBody>
      </p:sp>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2851020898"/>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2" name="Object 1" hidden="1"/>
                      <p:cNvPicPr/>
                      <p:nvPr/>
                    </p:nvPicPr>
                    <p:blipFill>
                      <a:blip r:embed="rId4"/>
                      <a:stretch>
                        <a:fillRect/>
                      </a:stretch>
                    </p:blipFill>
                    <p:spPr>
                      <a:xfrm>
                        <a:off x="1956" y="1590"/>
                        <a:ext cx="1953" cy="1587"/>
                      </a:xfrm>
                      <a:prstGeom prst="rect">
                        <a:avLst/>
                      </a:prstGeom>
                    </p:spPr>
                  </p:pic>
                </p:oleObj>
              </mc:Fallback>
            </mc:AlternateContent>
          </a:graphicData>
        </a:graphic>
      </p:graphicFrame>
      <p:sp>
        <p:nvSpPr>
          <p:cNvPr id="7" name="Text Placeholder 6"/>
          <p:cNvSpPr>
            <a:spLocks noGrp="1"/>
          </p:cNvSpPr>
          <p:nvPr>
            <p:ph type="body" sz="quarter" idx="10" hasCustomPrompt="1"/>
          </p:nvPr>
        </p:nvSpPr>
        <p:spPr>
          <a:xfrm>
            <a:off x="334963" y="1280685"/>
            <a:ext cx="8225143" cy="2002337"/>
          </a:xfrm>
          <a:prstGeom prst="rect">
            <a:avLst/>
          </a:prstGeom>
          <a:ln w="12700">
            <a:miter lim="400000"/>
          </a:ln>
        </p:spPr>
        <p:txBody>
          <a:bodyPr wrap="none" lIns="36000" tIns="36000" rIns="36000" bIns="36000" anchor="t">
            <a:noAutofit/>
          </a:bodyPr>
          <a:lstStyle>
            <a:lvl1pPr marL="0" indent="0">
              <a:buNone/>
              <a:defRPr lang="pt-PT" sz="5600" noProof="0" dirty="0" smtClean="0">
                <a:solidFill>
                  <a:schemeClr val="bg1"/>
                </a:solidFill>
                <a:latin typeface="Playfair Display"/>
                <a:ea typeface="Playfair Display"/>
                <a:cs typeface="Playfair Display"/>
              </a:defRPr>
            </a:lvl1pPr>
          </a:lstStyle>
          <a:p>
            <a:pPr lvl="0" defTabSz="457154">
              <a:spcBef>
                <a:spcPct val="0"/>
              </a:spcBef>
            </a:pPr>
            <a:r>
              <a:rPr lang="pt-PT" noProof="0"/>
              <a:t>Título</a:t>
            </a:r>
          </a:p>
        </p:txBody>
      </p:sp>
      <p:sp>
        <p:nvSpPr>
          <p:cNvPr id="37" name="Text Placeholder 34">
            <a:extLst>
              <a:ext uri="{FF2B5EF4-FFF2-40B4-BE49-F238E27FC236}">
                <a16:creationId xmlns:a16="http://schemas.microsoft.com/office/drawing/2014/main" id="{C4AF4BDE-D063-45F5-8E92-712C36CB696C}"/>
              </a:ext>
            </a:extLst>
          </p:cNvPr>
          <p:cNvSpPr>
            <a:spLocks noGrp="1"/>
          </p:cNvSpPr>
          <p:nvPr>
            <p:ph type="body" sz="quarter" idx="13" hasCustomPrompt="1"/>
          </p:nvPr>
        </p:nvSpPr>
        <p:spPr>
          <a:xfrm>
            <a:off x="334963" y="4107835"/>
            <a:ext cx="5400000" cy="274562"/>
          </a:xfrm>
          <a:prstGeom prst="rect">
            <a:avLst/>
          </a:prstGeom>
          <a:ln w="12700">
            <a:miter lim="400000"/>
          </a:ln>
        </p:spPr>
        <p:txBody>
          <a:bodyPr lIns="36000" tIns="36000" rIns="36000" bIns="36000" anchor="ctr">
            <a:noAutofit/>
          </a:bodyPr>
          <a:lstStyle>
            <a:lvl1pPr marL="0" indent="0">
              <a:buNone/>
              <a:defRPr lang="en-US" sz="1600" b="0" dirty="0" smtClean="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pPr lvl="0" defTabSz="457154">
              <a:spcBef>
                <a:spcPct val="0"/>
              </a:spcBef>
            </a:pPr>
            <a:r>
              <a:rPr lang="en-US"/>
              <a:t>COURSE</a:t>
            </a:r>
          </a:p>
        </p:txBody>
      </p:sp>
      <p:sp>
        <p:nvSpPr>
          <p:cNvPr id="9" name="Text Placeholder 34">
            <a:extLst>
              <a:ext uri="{FF2B5EF4-FFF2-40B4-BE49-F238E27FC236}">
                <a16:creationId xmlns:a16="http://schemas.microsoft.com/office/drawing/2014/main" id="{36072A28-4101-4549-8D50-581847C1A422}"/>
              </a:ext>
            </a:extLst>
          </p:cNvPr>
          <p:cNvSpPr txBox="1">
            <a:spLocks/>
          </p:cNvSpPr>
          <p:nvPr userDrawn="1"/>
        </p:nvSpPr>
        <p:spPr>
          <a:xfrm>
            <a:off x="334962" y="4450217"/>
            <a:ext cx="5400000" cy="274562"/>
          </a:xfrm>
          <a:prstGeom prst="rect">
            <a:avLst/>
          </a:prstGeom>
          <a:ln w="12700">
            <a:miter lim="400000"/>
          </a:ln>
        </p:spPr>
        <p:txBody>
          <a:bodyPr lIns="36000" tIns="36000" rIns="36000" bIns="36000" anchor="ctr">
            <a:noAutofit/>
          </a:bodyPr>
          <a:lstStyle>
            <a:defPPr>
              <a:defRPr lang="pt-PT"/>
            </a:defPPr>
            <a:lvl1pPr marL="0" indent="0" algn="r" eaLnBrk="0" hangingPunct="0">
              <a:buFont typeface="Arial" pitchFamily="34" charset="0"/>
              <a:buNone/>
              <a:defRPr sz="1000" b="0">
                <a:solidFill>
                  <a:schemeClr val="tx1">
                    <a:lumMod val="50000"/>
                    <a:lumOff val="50000"/>
                  </a:schemeClr>
                </a:solidFill>
                <a:latin typeface="Open Sans Light"/>
                <a:ea typeface="Open Sans Light"/>
                <a:cs typeface="Open Sans Light"/>
              </a:defRPr>
            </a:lvl1pPr>
            <a:lvl2pPr marL="742874" indent="-285721" algn="just" eaLnBrk="0" hangingPunct="0">
              <a:spcBef>
                <a:spcPct val="20000"/>
              </a:spcBef>
              <a:buFont typeface="Arial" pitchFamily="34" charset="0"/>
              <a:buChar char="–"/>
              <a:defRPr sz="2800">
                <a:latin typeface="+mn-lt"/>
              </a:defRPr>
            </a:lvl2pPr>
            <a:lvl3pPr marL="1142884" indent="-228577" algn="just" eaLnBrk="0" hangingPunct="0">
              <a:spcBef>
                <a:spcPct val="20000"/>
              </a:spcBef>
              <a:buFont typeface="Arial" pitchFamily="34" charset="0"/>
              <a:buChar char="•"/>
              <a:defRPr sz="2400">
                <a:latin typeface="+mn-lt"/>
              </a:defRPr>
            </a:lvl3pPr>
            <a:lvl4pPr marL="1600037" indent="-228577" algn="just" eaLnBrk="0" hangingPunct="0">
              <a:spcBef>
                <a:spcPct val="20000"/>
              </a:spcBef>
              <a:buFont typeface="Arial" pitchFamily="34" charset="0"/>
              <a:buChar char="–"/>
              <a:defRPr sz="2000">
                <a:latin typeface="+mn-lt"/>
              </a:defRPr>
            </a:lvl4pPr>
            <a:lvl5pPr marL="2057191" indent="-228577" algn="just" eaLnBrk="0" hangingPunct="0">
              <a:spcBef>
                <a:spcPct val="20000"/>
              </a:spcBef>
              <a:buFont typeface="Arial" pitchFamily="34" charset="0"/>
              <a:buChar char="»"/>
              <a:defRPr sz="2000">
                <a:latin typeface="+mn-lt"/>
              </a:defRPr>
            </a:lvl5pPr>
            <a:lvl6pPr marL="2514344" indent="-228577" defTabSz="457154">
              <a:spcBef>
                <a:spcPct val="20000"/>
              </a:spcBef>
              <a:buFont typeface="Arial"/>
              <a:buChar char="•"/>
              <a:defRPr sz="2000">
                <a:latin typeface="+mn-lt"/>
                <a:ea typeface="+mn-ea"/>
              </a:defRPr>
            </a:lvl6pPr>
            <a:lvl7pPr marL="2971497" indent="-228577" defTabSz="457154">
              <a:spcBef>
                <a:spcPct val="20000"/>
              </a:spcBef>
              <a:buFont typeface="Arial"/>
              <a:buChar char="•"/>
              <a:defRPr sz="2000">
                <a:latin typeface="+mn-lt"/>
                <a:ea typeface="+mn-ea"/>
              </a:defRPr>
            </a:lvl7pPr>
            <a:lvl8pPr marL="3428650" indent="-228577" defTabSz="457154">
              <a:spcBef>
                <a:spcPct val="20000"/>
              </a:spcBef>
              <a:buFont typeface="Arial"/>
              <a:buChar char="•"/>
              <a:defRPr sz="2000">
                <a:latin typeface="+mn-lt"/>
                <a:ea typeface="+mn-ea"/>
              </a:defRPr>
            </a:lvl8pPr>
            <a:lvl9pPr marL="3885804" indent="-228577" defTabSz="457154">
              <a:spcBef>
                <a:spcPct val="20000"/>
              </a:spcBef>
              <a:buFont typeface="Arial"/>
              <a:buChar char="•"/>
              <a:defRPr sz="2000">
                <a:latin typeface="+mn-lt"/>
                <a:ea typeface="+mn-ea"/>
              </a:defRPr>
            </a:lvl9pPr>
          </a:lstStyle>
          <a:p>
            <a:pPr lvl="0" algn="l"/>
            <a:r>
              <a:rPr lang="pt-PT" sz="1000">
                <a:solidFill>
                  <a:schemeClr val="bg1"/>
                </a:solidFill>
                <a:latin typeface="Open Sans" panose="020B0606030504020204" pitchFamily="34" charset="0"/>
                <a:ea typeface="Open Sans" panose="020B0606030504020204" pitchFamily="34" charset="0"/>
                <a:cs typeface="Open Sans" panose="020B0606030504020204" pitchFamily="34" charset="0"/>
              </a:rPr>
              <a:t>Margarida Soares &amp; Fábio Soares Santos</a:t>
            </a:r>
          </a:p>
        </p:txBody>
      </p:sp>
      <p:sp>
        <p:nvSpPr>
          <p:cNvPr id="12" name="Rectangle 12">
            <a:extLst>
              <a:ext uri="{FF2B5EF4-FFF2-40B4-BE49-F238E27FC236}">
                <a16:creationId xmlns:a16="http://schemas.microsoft.com/office/drawing/2014/main" id="{F8896B9C-643B-46E1-9B2D-F74B40981545}"/>
              </a:ext>
            </a:extLst>
          </p:cNvPr>
          <p:cNvSpPr>
            <a:spLocks/>
          </p:cNvSpPr>
          <p:nvPr/>
        </p:nvSpPr>
        <p:spPr bwMode="auto">
          <a:xfrm>
            <a:off x="10489038" y="285585"/>
            <a:ext cx="1368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wrap="square" lIns="720000" tIns="72000" rIns="0" bIns="72000" anchor="ctr">
            <a:noAutofit/>
          </a:bodyPr>
          <a:lstStyle>
            <a:defPPr>
              <a:defRPr lang="pt-PT"/>
            </a:defPPr>
            <a:lvl1pPr algn="l" defTabSz="457154" rtl="0" fontAlgn="base">
              <a:spcBef>
                <a:spcPct val="0"/>
              </a:spcBef>
              <a:spcAft>
                <a:spcPct val="0"/>
              </a:spcAft>
              <a:defRPr kern="1200">
                <a:solidFill>
                  <a:schemeClr val="tx1"/>
                </a:solidFill>
                <a:latin typeface="Arial" pitchFamily="34" charset="0"/>
                <a:ea typeface="Geneva" pitchFamily="-112" charset="-128"/>
                <a:cs typeface="+mn-cs"/>
              </a:defRPr>
            </a:lvl1pPr>
            <a:lvl2pPr marL="457154" algn="l" defTabSz="457154" rtl="0" fontAlgn="base">
              <a:spcBef>
                <a:spcPct val="0"/>
              </a:spcBef>
              <a:spcAft>
                <a:spcPct val="0"/>
              </a:spcAft>
              <a:defRPr kern="1200">
                <a:solidFill>
                  <a:schemeClr val="tx1"/>
                </a:solidFill>
                <a:latin typeface="Arial" pitchFamily="34" charset="0"/>
                <a:ea typeface="Geneva" pitchFamily="-112" charset="-128"/>
                <a:cs typeface="+mn-cs"/>
              </a:defRPr>
            </a:lvl2pPr>
            <a:lvl3pPr marL="914307" algn="l" defTabSz="457154" rtl="0" fontAlgn="base">
              <a:spcBef>
                <a:spcPct val="0"/>
              </a:spcBef>
              <a:spcAft>
                <a:spcPct val="0"/>
              </a:spcAft>
              <a:defRPr kern="1200">
                <a:solidFill>
                  <a:schemeClr val="tx1"/>
                </a:solidFill>
                <a:latin typeface="Arial" pitchFamily="34" charset="0"/>
                <a:ea typeface="Geneva" pitchFamily="-112" charset="-128"/>
                <a:cs typeface="+mn-cs"/>
              </a:defRPr>
            </a:lvl3pPr>
            <a:lvl4pPr marL="1371461" algn="l" defTabSz="457154" rtl="0" fontAlgn="base">
              <a:spcBef>
                <a:spcPct val="0"/>
              </a:spcBef>
              <a:spcAft>
                <a:spcPct val="0"/>
              </a:spcAft>
              <a:defRPr kern="1200">
                <a:solidFill>
                  <a:schemeClr val="tx1"/>
                </a:solidFill>
                <a:latin typeface="Arial" pitchFamily="34" charset="0"/>
                <a:ea typeface="Geneva" pitchFamily="-112" charset="-128"/>
                <a:cs typeface="+mn-cs"/>
              </a:defRPr>
            </a:lvl4pPr>
            <a:lvl5pPr marL="1828614" algn="l" defTabSz="457154" rtl="0" fontAlgn="base">
              <a:spcBef>
                <a:spcPct val="0"/>
              </a:spcBef>
              <a:spcAft>
                <a:spcPct val="0"/>
              </a:spcAft>
              <a:defRPr kern="1200">
                <a:solidFill>
                  <a:schemeClr val="tx1"/>
                </a:solidFill>
                <a:latin typeface="Arial" pitchFamily="34" charset="0"/>
                <a:ea typeface="Geneva" pitchFamily="-112" charset="-128"/>
                <a:cs typeface="+mn-cs"/>
              </a:defRPr>
            </a:lvl5pPr>
            <a:lvl6pPr marL="2285768" algn="l" defTabSz="914307" rtl="0" eaLnBrk="1" latinLnBrk="0" hangingPunct="1">
              <a:defRPr kern="1200">
                <a:solidFill>
                  <a:schemeClr val="tx1"/>
                </a:solidFill>
                <a:latin typeface="Arial" pitchFamily="34" charset="0"/>
                <a:ea typeface="Geneva" pitchFamily="-112" charset="-128"/>
                <a:cs typeface="+mn-cs"/>
              </a:defRPr>
            </a:lvl6pPr>
            <a:lvl7pPr marL="2742921" algn="l" defTabSz="914307" rtl="0" eaLnBrk="1" latinLnBrk="0" hangingPunct="1">
              <a:defRPr kern="1200">
                <a:solidFill>
                  <a:schemeClr val="tx1"/>
                </a:solidFill>
                <a:latin typeface="Arial" pitchFamily="34" charset="0"/>
                <a:ea typeface="Geneva" pitchFamily="-112" charset="-128"/>
                <a:cs typeface="+mn-cs"/>
              </a:defRPr>
            </a:lvl7pPr>
            <a:lvl8pPr marL="3200074" algn="l" defTabSz="914307" rtl="0" eaLnBrk="1" latinLnBrk="0" hangingPunct="1">
              <a:defRPr kern="1200">
                <a:solidFill>
                  <a:schemeClr val="tx1"/>
                </a:solidFill>
                <a:latin typeface="Arial" pitchFamily="34" charset="0"/>
                <a:ea typeface="Geneva" pitchFamily="-112" charset="-128"/>
                <a:cs typeface="+mn-cs"/>
              </a:defRPr>
            </a:lvl8pPr>
            <a:lvl9pPr marL="3657227" algn="l" defTabSz="914307" rtl="0" eaLnBrk="1" latinLnBrk="0" hangingPunct="1">
              <a:defRPr kern="1200">
                <a:solidFill>
                  <a:schemeClr val="tx1"/>
                </a:solidFill>
                <a:latin typeface="Arial" pitchFamily="34" charset="0"/>
                <a:ea typeface="Geneva" pitchFamily="-112" charset="-128"/>
                <a:cs typeface="+mn-cs"/>
              </a:defRPr>
            </a:lvl9pPr>
          </a:lstStyle>
          <a:p>
            <a:pPr>
              <a:lnSpc>
                <a:spcPct val="80000"/>
              </a:lnSpc>
            </a:pPr>
            <a:r>
              <a:rPr lang="pt-PT" sz="1200" i="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Helvetica Neue UltraLight"/>
              </a:rPr>
              <a:t>In-Class Lecture</a:t>
            </a:r>
          </a:p>
        </p:txBody>
      </p:sp>
      <p:pic>
        <p:nvPicPr>
          <p:cNvPr id="4" name="Picture 3" descr="A close up of a logo&#10;&#10;Description automatically generated">
            <a:extLst>
              <a:ext uri="{FF2B5EF4-FFF2-40B4-BE49-F238E27FC236}">
                <a16:creationId xmlns:a16="http://schemas.microsoft.com/office/drawing/2014/main" id="{25DB9709-0CAF-4EA1-BF85-6217835C77E4}"/>
              </a:ext>
            </a:extLst>
          </p:cNvPr>
          <p:cNvPicPr>
            <a:picLocks noChangeAspect="1"/>
          </p:cNvPicPr>
          <p:nvPr userDrawn="1"/>
        </p:nvPicPr>
        <p:blipFill>
          <a:blip r:embed="rId5">
            <a:lum bright="70000" contrast="-70000"/>
          </a:blip>
          <a:stretch>
            <a:fillRect/>
          </a:stretch>
        </p:blipFill>
        <p:spPr>
          <a:xfrm>
            <a:off x="10488003" y="285585"/>
            <a:ext cx="720000" cy="720000"/>
          </a:xfrm>
          <a:prstGeom prst="rect">
            <a:avLst/>
          </a:prstGeom>
        </p:spPr>
      </p:pic>
      <p:pic>
        <p:nvPicPr>
          <p:cNvPr id="13" name="Picture 12">
            <a:extLst>
              <a:ext uri="{FF2B5EF4-FFF2-40B4-BE49-F238E27FC236}">
                <a16:creationId xmlns:a16="http://schemas.microsoft.com/office/drawing/2014/main" id="{CC4F7C1C-3865-4E26-8D49-14941ECB6EF2}"/>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942482" y="874979"/>
            <a:ext cx="7067775" cy="5400000"/>
          </a:xfrm>
          <a:prstGeom prst="rect">
            <a:avLst/>
          </a:prstGeom>
        </p:spPr>
      </p:pic>
      <p:pic>
        <p:nvPicPr>
          <p:cNvPr id="17" name="Image" descr="Image">
            <a:extLst>
              <a:ext uri="{FF2B5EF4-FFF2-40B4-BE49-F238E27FC236}">
                <a16:creationId xmlns:a16="http://schemas.microsoft.com/office/drawing/2014/main" id="{8A49B686-C675-4089-BC63-26C977AA2B8A}"/>
              </a:ext>
            </a:extLst>
          </p:cNvPr>
          <p:cNvPicPr>
            <a:picLocks noChangeAspect="1"/>
          </p:cNvPicPr>
          <p:nvPr userDrawn="1"/>
        </p:nvPicPr>
        <p:blipFill>
          <a:blip r:embed="rId7"/>
          <a:stretch>
            <a:fillRect/>
          </a:stretch>
        </p:blipFill>
        <p:spPr>
          <a:xfrm>
            <a:off x="283940" y="6227989"/>
            <a:ext cx="11624120" cy="371798"/>
          </a:xfrm>
          <a:prstGeom prst="rect">
            <a:avLst/>
          </a:prstGeom>
          <a:ln w="12700">
            <a:miter lim="400000"/>
          </a:ln>
        </p:spPr>
      </p:pic>
    </p:spTree>
    <p:extLst>
      <p:ext uri="{BB962C8B-B14F-4D97-AF65-F5344CB8AC3E}">
        <p14:creationId xmlns:p14="http://schemas.microsoft.com/office/powerpoint/2010/main" val="402838468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ver_2">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4016125436"/>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2" name="Object 1" hidden="1"/>
                      <p:cNvPicPr/>
                      <p:nvPr/>
                    </p:nvPicPr>
                    <p:blipFill>
                      <a:blip r:embed="rId4"/>
                      <a:stretch>
                        <a:fillRect/>
                      </a:stretch>
                    </p:blipFill>
                    <p:spPr>
                      <a:xfrm>
                        <a:off x="1956" y="1590"/>
                        <a:ext cx="1953" cy="1587"/>
                      </a:xfrm>
                      <a:prstGeom prst="rect">
                        <a:avLst/>
                      </a:prstGeom>
                    </p:spPr>
                  </p:pic>
                </p:oleObj>
              </mc:Fallback>
            </mc:AlternateContent>
          </a:graphicData>
        </a:graphic>
      </p:graphicFrame>
      <p:sp>
        <p:nvSpPr>
          <p:cNvPr id="7" name="Text Placeholder 6"/>
          <p:cNvSpPr>
            <a:spLocks noGrp="1"/>
          </p:cNvSpPr>
          <p:nvPr>
            <p:ph type="body" sz="quarter" idx="10" hasCustomPrompt="1"/>
          </p:nvPr>
        </p:nvSpPr>
        <p:spPr>
          <a:xfrm>
            <a:off x="334963" y="4366329"/>
            <a:ext cx="9000000" cy="934478"/>
          </a:xfrm>
          <a:prstGeom prst="rect">
            <a:avLst/>
          </a:prstGeom>
          <a:ln w="12700">
            <a:miter lim="400000"/>
          </a:ln>
        </p:spPr>
        <p:txBody>
          <a:bodyPr wrap="none" lIns="36000" tIns="36000" rIns="36000" bIns="36000" anchor="ctr">
            <a:noAutofit/>
          </a:bodyPr>
          <a:lstStyle>
            <a:lvl1pPr marL="0" indent="0">
              <a:buNone/>
              <a:defRPr lang="pt-PT" sz="5600" noProof="0" dirty="0" smtClean="0">
                <a:latin typeface="Playfair Display"/>
                <a:ea typeface="Playfair Display"/>
                <a:cs typeface="Playfair Display"/>
              </a:defRPr>
            </a:lvl1pPr>
          </a:lstStyle>
          <a:p>
            <a:pPr lvl="0" defTabSz="457154">
              <a:spcBef>
                <a:spcPct val="0"/>
              </a:spcBef>
            </a:pPr>
            <a:r>
              <a:rPr lang="pt-PT" noProof="0" dirty="0"/>
              <a:t>Título</a:t>
            </a:r>
          </a:p>
        </p:txBody>
      </p:sp>
      <p:sp>
        <p:nvSpPr>
          <p:cNvPr id="31" name="Line">
            <a:extLst>
              <a:ext uri="{FF2B5EF4-FFF2-40B4-BE49-F238E27FC236}">
                <a16:creationId xmlns:a16="http://schemas.microsoft.com/office/drawing/2014/main" id="{1E64D972-03A1-474A-A7B7-B286A11AEF5B}"/>
              </a:ext>
            </a:extLst>
          </p:cNvPr>
          <p:cNvSpPr/>
          <p:nvPr/>
        </p:nvSpPr>
        <p:spPr>
          <a:xfrm>
            <a:off x="334963" y="691600"/>
            <a:ext cx="571696" cy="0"/>
          </a:xfrm>
          <a:prstGeom prst="line">
            <a:avLst/>
          </a:prstGeom>
          <a:ln w="25400">
            <a:solidFill>
              <a:srgbClr val="000000"/>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sz="1600"/>
          </a:p>
        </p:txBody>
      </p:sp>
      <p:sp>
        <p:nvSpPr>
          <p:cNvPr id="34" name="Line">
            <a:extLst>
              <a:ext uri="{FF2B5EF4-FFF2-40B4-BE49-F238E27FC236}">
                <a16:creationId xmlns:a16="http://schemas.microsoft.com/office/drawing/2014/main" id="{278A290D-5D0B-45A5-B4AF-E2252598C632}"/>
              </a:ext>
            </a:extLst>
          </p:cNvPr>
          <p:cNvSpPr/>
          <p:nvPr/>
        </p:nvSpPr>
        <p:spPr>
          <a:xfrm>
            <a:off x="11285341" y="691600"/>
            <a:ext cx="571696" cy="0"/>
          </a:xfrm>
          <a:prstGeom prst="line">
            <a:avLst/>
          </a:prstGeom>
          <a:ln w="25400">
            <a:solidFill>
              <a:srgbClr val="000000"/>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sz="1600"/>
          </a:p>
        </p:txBody>
      </p:sp>
      <p:sp>
        <p:nvSpPr>
          <p:cNvPr id="35" name="Text Placeholder 34">
            <a:extLst>
              <a:ext uri="{FF2B5EF4-FFF2-40B4-BE49-F238E27FC236}">
                <a16:creationId xmlns:a16="http://schemas.microsoft.com/office/drawing/2014/main" id="{509B5C12-4FA4-4196-9321-47AEAE3B8821}"/>
              </a:ext>
            </a:extLst>
          </p:cNvPr>
          <p:cNvSpPr>
            <a:spLocks noGrp="1"/>
          </p:cNvSpPr>
          <p:nvPr>
            <p:ph type="body" sz="quarter" idx="11" hasCustomPrompt="1"/>
          </p:nvPr>
        </p:nvSpPr>
        <p:spPr>
          <a:xfrm>
            <a:off x="334963" y="5370115"/>
            <a:ext cx="5400000" cy="328295"/>
          </a:xfrm>
          <a:prstGeom prst="rect">
            <a:avLst/>
          </a:prstGeom>
          <a:ln w="12700">
            <a:miter lim="400000"/>
          </a:ln>
        </p:spPr>
        <p:txBody>
          <a:bodyPr lIns="36000" tIns="36000" rIns="36000" bIns="36000" anchor="ctr">
            <a:noAutofit/>
          </a:bodyPr>
          <a:lstStyle>
            <a:lvl1pPr marL="0" indent="0">
              <a:buNone/>
              <a:defRPr lang="en-US" sz="1800" b="0" cap="all" smtClean="0">
                <a:latin typeface="Open Sans Light"/>
                <a:ea typeface="Open Sans Light"/>
                <a:cs typeface="Open Sans Light"/>
              </a:defRPr>
            </a:lvl1pPr>
            <a:lvl2pPr>
              <a:defRPr lang="en-US" smtClean="0">
                <a:latin typeface="Arial" pitchFamily="34" charset="0"/>
                <a:ea typeface="Geneva" pitchFamily="-112" charset="-128"/>
              </a:defRPr>
            </a:lvl2pPr>
            <a:lvl3pPr>
              <a:defRPr lang="en-US" smtClean="0">
                <a:latin typeface="Arial" pitchFamily="34" charset="0"/>
                <a:ea typeface="Geneva" pitchFamily="-112" charset="-128"/>
              </a:defRPr>
            </a:lvl3pPr>
            <a:lvl4pPr>
              <a:defRPr lang="en-US" smtClean="0">
                <a:latin typeface="Arial" pitchFamily="34" charset="0"/>
                <a:ea typeface="Geneva" pitchFamily="-112" charset="-128"/>
              </a:defRPr>
            </a:lvl4pPr>
            <a:lvl5pPr>
              <a:defRPr lang="pt-PT">
                <a:latin typeface="Arial" pitchFamily="34" charset="0"/>
                <a:ea typeface="Geneva" pitchFamily="-112" charset="-128"/>
              </a:defRPr>
            </a:lvl5pPr>
          </a:lstStyle>
          <a:p>
            <a:pPr lvl="0" defTabSz="457154">
              <a:spcBef>
                <a:spcPct val="0"/>
              </a:spcBef>
            </a:pPr>
            <a:r>
              <a:rPr lang="en-US" dirty="0" err="1"/>
              <a:t>Subtítulo</a:t>
            </a:r>
            <a:endParaRPr lang="en-US" dirty="0"/>
          </a:p>
        </p:txBody>
      </p:sp>
      <p:sp>
        <p:nvSpPr>
          <p:cNvPr id="37" name="Text Placeholder 34">
            <a:extLst>
              <a:ext uri="{FF2B5EF4-FFF2-40B4-BE49-F238E27FC236}">
                <a16:creationId xmlns:a16="http://schemas.microsoft.com/office/drawing/2014/main" id="{C4AF4BDE-D063-45F5-8E92-712C36CB696C}"/>
              </a:ext>
            </a:extLst>
          </p:cNvPr>
          <p:cNvSpPr>
            <a:spLocks noGrp="1"/>
          </p:cNvSpPr>
          <p:nvPr>
            <p:ph type="body" sz="quarter" idx="13" hasCustomPrompt="1"/>
          </p:nvPr>
        </p:nvSpPr>
        <p:spPr>
          <a:xfrm>
            <a:off x="334963" y="262948"/>
            <a:ext cx="5400000" cy="274562"/>
          </a:xfrm>
          <a:prstGeom prst="rect">
            <a:avLst/>
          </a:prstGeom>
          <a:ln w="12700">
            <a:miter lim="400000"/>
          </a:ln>
        </p:spPr>
        <p:txBody>
          <a:bodyPr lIns="36000" tIns="36000" rIns="36000" bIns="36000" anchor="ctr">
            <a:noAutofit/>
          </a:bodyPr>
          <a:lstStyle>
            <a:lvl1pPr marL="0" indent="0">
              <a:buNone/>
              <a:defRPr lang="en-US" sz="1451" b="0" dirty="0" smtClean="0">
                <a:latin typeface="Playfair Display"/>
                <a:ea typeface="Playfair Display"/>
                <a:cs typeface="Playfair Display"/>
              </a:defRPr>
            </a:lvl1pPr>
          </a:lstStyle>
          <a:p>
            <a:pPr lvl="0" defTabSz="457154">
              <a:spcBef>
                <a:spcPct val="0"/>
              </a:spcBef>
            </a:pPr>
            <a:r>
              <a:rPr lang="en-US" dirty="0"/>
              <a:t>Nome</a:t>
            </a:r>
          </a:p>
        </p:txBody>
      </p:sp>
      <p:sp>
        <p:nvSpPr>
          <p:cNvPr id="38" name="Text Placeholder 34">
            <a:extLst>
              <a:ext uri="{FF2B5EF4-FFF2-40B4-BE49-F238E27FC236}">
                <a16:creationId xmlns:a16="http://schemas.microsoft.com/office/drawing/2014/main" id="{A974A6AE-E99E-4260-B472-77FDDA779689}"/>
              </a:ext>
            </a:extLst>
          </p:cNvPr>
          <p:cNvSpPr>
            <a:spLocks noGrp="1"/>
          </p:cNvSpPr>
          <p:nvPr>
            <p:ph type="body" sz="quarter" idx="14" hasCustomPrompt="1"/>
          </p:nvPr>
        </p:nvSpPr>
        <p:spPr>
          <a:xfrm>
            <a:off x="6457037" y="262948"/>
            <a:ext cx="5400000" cy="274562"/>
          </a:xfrm>
          <a:prstGeom prst="rect">
            <a:avLst/>
          </a:prstGeom>
          <a:ln w="12700">
            <a:miter lim="400000"/>
          </a:ln>
        </p:spPr>
        <p:txBody>
          <a:bodyPr lIns="36000" tIns="36000" rIns="36000" bIns="36000" anchor="ctr">
            <a:noAutofit/>
          </a:bodyPr>
          <a:lstStyle>
            <a:lvl1pPr marL="0" indent="0" algn="r">
              <a:buNone/>
              <a:defRPr lang="en-US" sz="1000" b="0" dirty="0" smtClean="0">
                <a:latin typeface="Open Sans Light"/>
                <a:ea typeface="Open Sans Light"/>
                <a:cs typeface="Open Sans Light"/>
              </a:defRPr>
            </a:lvl1pPr>
          </a:lstStyle>
          <a:p>
            <a:pPr lvl="0" defTabSz="457154">
              <a:spcBef>
                <a:spcPct val="0"/>
              </a:spcBef>
            </a:pPr>
            <a:r>
              <a:rPr lang="en-US" dirty="0"/>
              <a:t>DATA | LOCAL</a:t>
            </a:r>
          </a:p>
        </p:txBody>
      </p:sp>
    </p:spTree>
    <p:extLst>
      <p:ext uri="{BB962C8B-B14F-4D97-AF65-F5344CB8AC3E}">
        <p14:creationId xmlns:p14="http://schemas.microsoft.com/office/powerpoint/2010/main" val="3348730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End">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p:custDataLst>
              <p:tags r:id="rId1"/>
            </p:custDataLst>
            <p:extLst>
              <p:ext uri="{D42A27DB-BD31-4B8C-83A1-F6EECF244321}">
                <p14:modId xmlns:p14="http://schemas.microsoft.com/office/powerpoint/2010/main" val="1961124659"/>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
        <p:nvSpPr>
          <p:cNvPr id="8" name="Rectangle">
            <a:extLst>
              <a:ext uri="{FF2B5EF4-FFF2-40B4-BE49-F238E27FC236}">
                <a16:creationId xmlns:a16="http://schemas.microsoft.com/office/drawing/2014/main" id="{DA2B5D46-25C4-41D0-B81B-D8BC22BE0013}"/>
              </a:ext>
            </a:extLst>
          </p:cNvPr>
          <p:cNvSpPr/>
          <p:nvPr/>
        </p:nvSpPr>
        <p:spPr>
          <a:xfrm>
            <a:off x="-26182" y="-43483"/>
            <a:ext cx="12244363" cy="6944965"/>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1600"/>
          </a:p>
        </p:txBody>
      </p:sp>
      <p:pic>
        <p:nvPicPr>
          <p:cNvPr id="9" name="Image" descr="Image">
            <a:extLst>
              <a:ext uri="{FF2B5EF4-FFF2-40B4-BE49-F238E27FC236}">
                <a16:creationId xmlns:a16="http://schemas.microsoft.com/office/drawing/2014/main" id="{A3CCC234-F686-4C31-925A-5DC7C31846E0}"/>
              </a:ext>
            </a:extLst>
          </p:cNvPr>
          <p:cNvPicPr>
            <a:picLocks noChangeAspect="1"/>
          </p:cNvPicPr>
          <p:nvPr/>
        </p:nvPicPr>
        <p:blipFill>
          <a:blip r:embed="rId5"/>
          <a:stretch>
            <a:fillRect/>
          </a:stretch>
        </p:blipFill>
        <p:spPr>
          <a:xfrm>
            <a:off x="283940" y="6242503"/>
            <a:ext cx="11624120" cy="371798"/>
          </a:xfrm>
          <a:prstGeom prst="rect">
            <a:avLst/>
          </a:prstGeom>
          <a:ln w="12700">
            <a:miter lim="400000"/>
          </a:ln>
        </p:spPr>
      </p:pic>
    </p:spTree>
    <p:extLst>
      <p:ext uri="{BB962C8B-B14F-4D97-AF65-F5344CB8AC3E}">
        <p14:creationId xmlns:p14="http://schemas.microsoft.com/office/powerpoint/2010/main" val="340947695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0838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M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B6389-65A4-42AD-AA7A-CBDDF223ED32}"/>
              </a:ext>
            </a:extLst>
          </p:cNvPr>
          <p:cNvSpPr>
            <a:spLocks noGrp="1"/>
          </p:cNvSpPr>
          <p:nvPr>
            <p:ph type="title" hasCustomPrompt="1"/>
          </p:nvPr>
        </p:nvSpPr>
        <p:spPr>
          <a:xfrm>
            <a:off x="336001" y="636792"/>
            <a:ext cx="11520000" cy="690564"/>
          </a:xfrm>
          <a:prstGeom prst="rect">
            <a:avLst/>
          </a:prstGeom>
        </p:spPr>
        <p:txBody>
          <a:bodyPr anchor="b"/>
          <a:lstStyle>
            <a:lvl1pPr algn="just">
              <a:defRPr lang="en-US" sz="3200" b="0" kern="1200" dirty="0">
                <a:solidFill>
                  <a:schemeClr val="tx1"/>
                </a:solidFill>
                <a:latin typeface="Playfair Display" panose="00000500000000000000" pitchFamily="50" charset="0"/>
                <a:ea typeface="Geneva" pitchFamily="-112" charset="-128"/>
                <a:cs typeface="Arial" panose="020B0604020202020204" pitchFamily="34" charset="0"/>
              </a:defRPr>
            </a:lvl1pPr>
          </a:lstStyle>
          <a:p>
            <a:pPr marL="0" lvl="0" indent="0" algn="just" defTabSz="457154" rtl="0" eaLnBrk="0" fontAlgn="base" hangingPunct="0">
              <a:spcBef>
                <a:spcPts val="0"/>
              </a:spcBef>
              <a:spcAft>
                <a:spcPct val="0"/>
              </a:spcAft>
              <a:buFont typeface="Arial" pitchFamily="34" charset="0"/>
              <a:buNone/>
            </a:pPr>
            <a:r>
              <a:rPr lang="en-US" dirty="0"/>
              <a:t>Click to edit Master text styles</a:t>
            </a:r>
          </a:p>
        </p:txBody>
      </p:sp>
      <p:sp>
        <p:nvSpPr>
          <p:cNvPr id="3" name="Content Placeholder 2">
            <a:extLst>
              <a:ext uri="{FF2B5EF4-FFF2-40B4-BE49-F238E27FC236}">
                <a16:creationId xmlns:a16="http://schemas.microsoft.com/office/drawing/2014/main" id="{D112466C-C663-4914-9756-58FE89AA215E}"/>
              </a:ext>
            </a:extLst>
          </p:cNvPr>
          <p:cNvSpPr>
            <a:spLocks noGrp="1"/>
          </p:cNvSpPr>
          <p:nvPr>
            <p:ph idx="1"/>
          </p:nvPr>
        </p:nvSpPr>
        <p:spPr>
          <a:xfrm>
            <a:off x="336000" y="1563329"/>
            <a:ext cx="11519999" cy="4613634"/>
          </a:xfrm>
          <a:prstGeom prst="rect">
            <a:avLst/>
          </a:prstGeom>
        </p:spPr>
        <p:txBody>
          <a:bodyPr/>
          <a:lstStyle>
            <a:lvl1pPr marL="228600" indent="-228600">
              <a:buFont typeface="Wingdings" panose="05000000000000000000" pitchFamily="2" charset="2"/>
              <a:buChar char="§"/>
              <a:defRPr sz="2000">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buClr>
                <a:schemeClr val="tx1"/>
              </a:buClr>
              <a:buFont typeface="Calibri" panose="020F0502020204030204" pitchFamily="34" charset="0"/>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defRPr sz="1600">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buFont typeface="Calibri" panose="020F0502020204030204" pitchFamily="34" charset="0"/>
              <a:buChar char="◦"/>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11">
            <a:extLst>
              <a:ext uri="{FF2B5EF4-FFF2-40B4-BE49-F238E27FC236}">
                <a16:creationId xmlns:a16="http://schemas.microsoft.com/office/drawing/2014/main" id="{A9DA4660-A039-409B-AA51-DEBF1C404C4E}"/>
              </a:ext>
            </a:extLst>
          </p:cNvPr>
          <p:cNvSpPr>
            <a:spLocks noGrp="1"/>
          </p:cNvSpPr>
          <p:nvPr>
            <p:ph type="body" sz="quarter" idx="13" hasCustomPrompt="1"/>
          </p:nvPr>
        </p:nvSpPr>
        <p:spPr>
          <a:xfrm>
            <a:off x="336000" y="251206"/>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Tree>
    <p:extLst>
      <p:ext uri="{BB962C8B-B14F-4D97-AF65-F5344CB8AC3E}">
        <p14:creationId xmlns:p14="http://schemas.microsoft.com/office/powerpoint/2010/main" val="2007432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eparato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E8C51C-5CE1-4C30-BD2B-2ED4ECEE61E6}"/>
              </a:ext>
            </a:extLst>
          </p:cNvPr>
          <p:cNvSpPr>
            <a:spLocks noGrp="1"/>
          </p:cNvSpPr>
          <p:nvPr>
            <p:ph type="body" sz="quarter" idx="16" hasCustomPrompt="1"/>
          </p:nvPr>
        </p:nvSpPr>
        <p:spPr>
          <a:xfrm>
            <a:off x="336000" y="4195950"/>
            <a:ext cx="11519450" cy="612000"/>
          </a:xfrm>
          <a:prstGeom prst="rect">
            <a:avLst/>
          </a:prstGeom>
        </p:spPr>
        <p:txBody>
          <a:bodyPr lIns="0" tIns="0" rIns="0" bIns="0" anchor="b"/>
          <a:lstStyle>
            <a:lvl1pPr marL="0" indent="0">
              <a:spcBef>
                <a:spcPts val="0"/>
              </a:spcBef>
              <a:buNone/>
              <a:defRPr sz="2800" b="0">
                <a:latin typeface="Playfair Display" panose="00000500000000000000" pitchFamily="50" charset="0"/>
                <a:cs typeface="Arial" panose="020B0604020202020204" pitchFamily="34" charset="0"/>
              </a:defRPr>
            </a:lvl1pPr>
            <a:lvl2pPr marL="457153" indent="0">
              <a:buNone/>
              <a:defRPr sz="2200">
                <a:latin typeface="Arial" panose="020B0604020202020204" pitchFamily="34" charset="0"/>
                <a:cs typeface="Arial" panose="020B0604020202020204" pitchFamily="34" charset="0"/>
              </a:defRPr>
            </a:lvl2pPr>
            <a:lvl3pPr>
              <a:defRPr sz="2200">
                <a:latin typeface="Arial" panose="020B0604020202020204" pitchFamily="34" charset="0"/>
                <a:cs typeface="Arial" panose="020B0604020202020204" pitchFamily="34" charset="0"/>
              </a:defRPr>
            </a:lvl3pPr>
            <a:lvl4pPr>
              <a:defRPr sz="2200">
                <a:latin typeface="Arial" panose="020B0604020202020204" pitchFamily="34" charset="0"/>
                <a:cs typeface="Arial" panose="020B0604020202020204" pitchFamily="34" charset="0"/>
              </a:defRPr>
            </a:lvl4pPr>
            <a:lvl5pPr>
              <a:defRPr sz="2200">
                <a:latin typeface="Arial" panose="020B0604020202020204" pitchFamily="34" charset="0"/>
                <a:cs typeface="Arial" panose="020B0604020202020204" pitchFamily="34" charset="0"/>
              </a:defRPr>
            </a:lvl5pPr>
          </a:lstStyle>
          <a:p>
            <a:pPr lvl="0"/>
            <a:r>
              <a:rPr lang="en-US" dirty="0"/>
              <a:t>Click to edit chapter name</a:t>
            </a:r>
          </a:p>
        </p:txBody>
      </p:sp>
      <p:sp>
        <p:nvSpPr>
          <p:cNvPr id="4" name="Text Placeholder 11">
            <a:extLst>
              <a:ext uri="{FF2B5EF4-FFF2-40B4-BE49-F238E27FC236}">
                <a16:creationId xmlns:a16="http://schemas.microsoft.com/office/drawing/2014/main" id="{0F594DF0-F4B5-46C6-855F-5A3DEF370B51}"/>
              </a:ext>
            </a:extLst>
          </p:cNvPr>
          <p:cNvSpPr>
            <a:spLocks noGrp="1"/>
          </p:cNvSpPr>
          <p:nvPr>
            <p:ph type="body" sz="quarter" idx="12" hasCustomPrompt="1"/>
          </p:nvPr>
        </p:nvSpPr>
        <p:spPr>
          <a:xfrm>
            <a:off x="336000" y="3645178"/>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800" b="0" noProof="0" dirty="0">
                <a:solidFill>
                  <a:sysClr val="windowText" lastClr="000000"/>
                </a:solidFill>
                <a:latin typeface="Playfair Display" panose="00000500000000000000" pitchFamily="50" charset="0"/>
                <a:ea typeface="Playfair Display" panose="00000500000000000000" pitchFamily="50" charset="0"/>
                <a:cs typeface="Arial" pitchFamily="34" charset="0"/>
              </a:defRPr>
            </a:lvl1pPr>
          </a:lstStyle>
          <a:p>
            <a:pPr marL="0" lvl="0" indent="0" algn="l">
              <a:spcBef>
                <a:spcPct val="0"/>
              </a:spcBef>
              <a:spcAft>
                <a:spcPts val="1500"/>
              </a:spcAft>
            </a:pPr>
            <a:r>
              <a:rPr lang="en-US" noProof="0" dirty="0"/>
              <a:t>Click to edit document title</a:t>
            </a:r>
          </a:p>
        </p:txBody>
      </p:sp>
      <p:sp>
        <p:nvSpPr>
          <p:cNvPr id="5" name="Line">
            <a:extLst>
              <a:ext uri="{FF2B5EF4-FFF2-40B4-BE49-F238E27FC236}">
                <a16:creationId xmlns:a16="http://schemas.microsoft.com/office/drawing/2014/main" id="{3F5866F4-05A4-4B38-B61D-1E029C5E31EA}"/>
              </a:ext>
            </a:extLst>
          </p:cNvPr>
          <p:cNvSpPr/>
          <p:nvPr/>
        </p:nvSpPr>
        <p:spPr>
          <a:xfrm>
            <a:off x="336550" y="4082563"/>
            <a:ext cx="632619" cy="0"/>
          </a:xfrm>
          <a:prstGeom prst="line">
            <a:avLst/>
          </a:prstGeom>
          <a:ln w="25400">
            <a:solidFill>
              <a:srgbClr val="000000"/>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Tree>
    <p:extLst>
      <p:ext uri="{BB962C8B-B14F-4D97-AF65-F5344CB8AC3E}">
        <p14:creationId xmlns:p14="http://schemas.microsoft.com/office/powerpoint/2010/main" val="849117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iz">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9760289"/>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
        <p:nvSpPr>
          <p:cNvPr id="6" name="Text Placeholder 11"/>
          <p:cNvSpPr>
            <a:spLocks noGrp="1"/>
          </p:cNvSpPr>
          <p:nvPr>
            <p:ph type="body" sz="quarter" idx="12" hasCustomPrompt="1"/>
          </p:nvPr>
        </p:nvSpPr>
        <p:spPr>
          <a:xfrm>
            <a:off x="336000" y="273328"/>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a:t>Click to edit sub-title</a:t>
            </a:r>
          </a:p>
        </p:txBody>
      </p:sp>
      <p:pic>
        <p:nvPicPr>
          <p:cNvPr id="5" name="ISPRING_QUIZ_SHAPE3">
            <a:extLst>
              <a:ext uri="{FF2B5EF4-FFF2-40B4-BE49-F238E27FC236}">
                <a16:creationId xmlns:a16="http://schemas.microsoft.com/office/drawing/2014/main" id="{960E605E-404E-4319-9CB9-08963B17227B}"/>
              </a:ext>
            </a:extLst>
          </p:cNvPr>
          <p:cNvPicPr>
            <a:picLocks/>
          </p:cNvPicPr>
          <p:nvPr userDrawn="1"/>
        </p:nvPicPr>
        <p:blipFill>
          <a:blip r:embed="rId5">
            <a:duotone>
              <a:prstClr val="black"/>
              <a:schemeClr val="accent1">
                <a:tint val="45000"/>
                <a:satMod val="400000"/>
              </a:schemeClr>
            </a:duotone>
          </a:blip>
          <a:srcRect/>
          <a:stretch>
            <a:fillRect/>
          </a:stretch>
        </p:blipFill>
        <p:spPr>
          <a:xfrm>
            <a:off x="336000" y="947585"/>
            <a:ext cx="432000" cy="432000"/>
          </a:xfrm>
          <a:prstGeom prst="rect">
            <a:avLst/>
          </a:prstGeom>
          <a:effectLst>
            <a:innerShdw>
              <a:scrgbClr r="0" g="0" b="0">
                <a:alpha val="0"/>
              </a:scrgbClr>
            </a:innerShdw>
          </a:effectLst>
        </p:spPr>
      </p:pic>
      <p:sp>
        <p:nvSpPr>
          <p:cNvPr id="2" name="Rectangle 1">
            <a:extLst>
              <a:ext uri="{FF2B5EF4-FFF2-40B4-BE49-F238E27FC236}">
                <a16:creationId xmlns:a16="http://schemas.microsoft.com/office/drawing/2014/main" id="{E56A0C22-B9B3-4244-9FA2-07670AB35833}"/>
              </a:ext>
            </a:extLst>
          </p:cNvPr>
          <p:cNvSpPr/>
          <p:nvPr userDrawn="1"/>
        </p:nvSpPr>
        <p:spPr bwMode="auto">
          <a:xfrm>
            <a:off x="336549" y="604500"/>
            <a:ext cx="11520000" cy="720000"/>
          </a:xfrm>
          <a:prstGeom prst="rect">
            <a:avLst/>
          </a:prstGeom>
        </p:spPr>
        <p:txBody>
          <a:bodyPr lIns="540000" tIns="0" rIns="0" bIns="0" anchor="b"/>
          <a:lstStyle/>
          <a:p>
            <a:pPr marL="0" lvl="0" indent="0" algn="just" eaLnBrk="0" hangingPunct="0">
              <a:spcBef>
                <a:spcPts val="0"/>
              </a:spcBef>
              <a:buFont typeface="Arial" pitchFamily="34" charset="0"/>
              <a:buNone/>
            </a:pPr>
            <a:r>
              <a:rPr lang="en-US" sz="2400" b="0" dirty="0">
                <a:latin typeface="Playfair Display" panose="00000500000000000000" pitchFamily="50" charset="0"/>
                <a:cs typeface="Arial" panose="020B0604020202020204" pitchFamily="34" charset="0"/>
                <a:sym typeface="Arial" charset="0"/>
              </a:rPr>
              <a:t>Quiz</a:t>
            </a:r>
            <a:endParaRPr lang="pt-PT" sz="2400" b="0" dirty="0">
              <a:latin typeface="Playfair Display" panose="00000500000000000000" pitchFamily="50" charset="0"/>
              <a:cs typeface="Arial" panose="020B0604020202020204" pitchFamily="34" charset="0"/>
              <a:sym typeface="Arial" charset="0"/>
            </a:endParaRPr>
          </a:p>
        </p:txBody>
      </p:sp>
    </p:spTree>
    <p:extLst>
      <p:ext uri="{BB962C8B-B14F-4D97-AF65-F5344CB8AC3E}">
        <p14:creationId xmlns:p14="http://schemas.microsoft.com/office/powerpoint/2010/main" val="9083775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7FB93CF-E120-4C23-84DF-C2FBA4A76B9F}"/>
              </a:ext>
            </a:extLst>
          </p:cNvPr>
          <p:cNvSpPr>
            <a:spLocks noGrp="1"/>
          </p:cNvSpPr>
          <p:nvPr>
            <p:ph sz="half" idx="2"/>
          </p:nvPr>
        </p:nvSpPr>
        <p:spPr>
          <a:xfrm>
            <a:off x="336000" y="2094271"/>
            <a:ext cx="5661575" cy="4095392"/>
          </a:xfrm>
          <a:prstGeom prst="rect">
            <a:avLst/>
          </a:prstGeom>
        </p:spPr>
        <p:txBody>
          <a:bodyPr/>
          <a:lstStyle>
            <a:lvl1pPr marL="228600" indent="-228600">
              <a:lnSpc>
                <a:spcPct val="100000"/>
              </a:lnSpc>
              <a:spcBef>
                <a:spcPts val="600"/>
              </a:spcBef>
              <a:buFont typeface="Wingdings" panose="05000000000000000000" pitchFamily="2" charset="2"/>
              <a:buChar char="§"/>
              <a:defRPr sz="2000">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nSpc>
                <a:spcPct val="100000"/>
              </a:lnSpc>
              <a:spcBef>
                <a:spcPts val="600"/>
              </a:spcBef>
              <a:buFont typeface="Calibri" panose="020F0502020204030204" pitchFamily="34" charset="0"/>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lnSpc>
                <a:spcPct val="100000"/>
              </a:lnSpc>
              <a:spcBef>
                <a:spcPts val="600"/>
              </a:spcBef>
              <a:defRPr sz="1600">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nSpc>
                <a:spcPct val="100000"/>
              </a:lnSpc>
              <a:spcBef>
                <a:spcPts val="600"/>
              </a:spcBef>
              <a:buFont typeface="Calibri" panose="020F0502020204030204" pitchFamily="34" charset="0"/>
              <a:buChar char="◦"/>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lnSpc>
                <a:spcPct val="100000"/>
              </a:lnSpc>
              <a:spcBef>
                <a:spcPts val="600"/>
              </a:spcBef>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a:extLst>
              <a:ext uri="{FF2B5EF4-FFF2-40B4-BE49-F238E27FC236}">
                <a16:creationId xmlns:a16="http://schemas.microsoft.com/office/drawing/2014/main" id="{F0D54E4C-DE0C-4640-98C4-A5045C7DD6D5}"/>
              </a:ext>
            </a:extLst>
          </p:cNvPr>
          <p:cNvSpPr>
            <a:spLocks noGrp="1"/>
          </p:cNvSpPr>
          <p:nvPr>
            <p:ph sz="quarter" idx="4"/>
          </p:nvPr>
        </p:nvSpPr>
        <p:spPr>
          <a:xfrm>
            <a:off x="6172199" y="2094271"/>
            <a:ext cx="5683799" cy="4095392"/>
          </a:xfrm>
          <a:prstGeom prst="rect">
            <a:avLst/>
          </a:prstGeom>
        </p:spPr>
        <p:txBody>
          <a:bodyPr/>
          <a:lstStyle>
            <a:lvl1pPr>
              <a:lnSpc>
                <a:spcPct val="100000"/>
              </a:lnSpc>
              <a:spcBef>
                <a:spcPts val="600"/>
              </a:spcBef>
              <a:defRPr sz="2000">
                <a:latin typeface="Open Sans Light" panose="020B0306030504020204" pitchFamily="34" charset="0"/>
                <a:ea typeface="Open Sans Light" panose="020B0306030504020204" pitchFamily="34" charset="0"/>
                <a:cs typeface="Open Sans Light" panose="020B0306030504020204" pitchFamily="34" charset="0"/>
              </a:defRPr>
            </a:lvl1pPr>
            <a:lvl2pPr>
              <a:lnSpc>
                <a:spcPct val="100000"/>
              </a:lnSpc>
              <a:spcBef>
                <a:spcPts val="600"/>
              </a:spcBef>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lnSpc>
                <a:spcPct val="100000"/>
              </a:lnSpc>
              <a:spcBef>
                <a:spcPts val="600"/>
              </a:spcBef>
              <a:defRPr sz="1600">
                <a:latin typeface="Open Sans Light" panose="020B0306030504020204" pitchFamily="34" charset="0"/>
                <a:ea typeface="Open Sans Light" panose="020B0306030504020204" pitchFamily="34" charset="0"/>
                <a:cs typeface="Open Sans Light" panose="020B0306030504020204" pitchFamily="34" charset="0"/>
              </a:defRPr>
            </a:lvl3pPr>
            <a:lvl4pPr>
              <a:lnSpc>
                <a:spcPct val="100000"/>
              </a:lnSpc>
              <a:spcBef>
                <a:spcPts val="600"/>
              </a:spcBef>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lnSpc>
                <a:spcPct val="100000"/>
              </a:lnSpc>
              <a:spcBef>
                <a:spcPts val="600"/>
              </a:spcBef>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1">
            <a:extLst>
              <a:ext uri="{FF2B5EF4-FFF2-40B4-BE49-F238E27FC236}">
                <a16:creationId xmlns:a16="http://schemas.microsoft.com/office/drawing/2014/main" id="{2B97CFA7-6D8C-4B36-BA58-C9139CBC293F}"/>
              </a:ext>
            </a:extLst>
          </p:cNvPr>
          <p:cNvSpPr>
            <a:spLocks noGrp="1"/>
          </p:cNvSpPr>
          <p:nvPr>
            <p:ph type="body" sz="quarter" idx="13" hasCustomPrompt="1"/>
          </p:nvPr>
        </p:nvSpPr>
        <p:spPr>
          <a:xfrm>
            <a:off x="336000" y="251206"/>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
        <p:nvSpPr>
          <p:cNvPr id="15" name="Title 1">
            <a:extLst>
              <a:ext uri="{FF2B5EF4-FFF2-40B4-BE49-F238E27FC236}">
                <a16:creationId xmlns:a16="http://schemas.microsoft.com/office/drawing/2014/main" id="{06F3D59A-10EB-4D6D-A37C-A07C3BE0F87C}"/>
              </a:ext>
            </a:extLst>
          </p:cNvPr>
          <p:cNvSpPr>
            <a:spLocks noGrp="1"/>
          </p:cNvSpPr>
          <p:nvPr>
            <p:ph type="title" hasCustomPrompt="1"/>
          </p:nvPr>
        </p:nvSpPr>
        <p:spPr>
          <a:xfrm>
            <a:off x="336001" y="636792"/>
            <a:ext cx="11520000" cy="690564"/>
          </a:xfrm>
          <a:prstGeom prst="rect">
            <a:avLst/>
          </a:prstGeom>
        </p:spPr>
        <p:txBody>
          <a:bodyPr anchor="b"/>
          <a:lstStyle>
            <a:lvl1pPr algn="just">
              <a:defRPr lang="en-US" sz="3200" b="0" kern="1200" dirty="0">
                <a:solidFill>
                  <a:schemeClr val="tx1"/>
                </a:solidFill>
                <a:latin typeface="Playfair Display" panose="00000500000000000000" pitchFamily="50" charset="0"/>
                <a:ea typeface="Geneva" pitchFamily="-112" charset="-128"/>
                <a:cs typeface="Arial" panose="020B0604020202020204" pitchFamily="34" charset="0"/>
              </a:defRPr>
            </a:lvl1pPr>
          </a:lstStyle>
          <a:p>
            <a:pPr marL="0" lvl="0" indent="0" algn="just" defTabSz="457154" rtl="0" eaLnBrk="0" fontAlgn="base" hangingPunct="0">
              <a:spcBef>
                <a:spcPts val="0"/>
              </a:spcBef>
              <a:spcAft>
                <a:spcPct val="0"/>
              </a:spcAft>
              <a:buFont typeface="Arial" pitchFamily="34" charset="0"/>
              <a:buNone/>
            </a:pPr>
            <a:r>
              <a:rPr lang="en-US" dirty="0"/>
              <a:t>Click to edit Master text styles</a:t>
            </a:r>
          </a:p>
        </p:txBody>
      </p:sp>
      <p:sp>
        <p:nvSpPr>
          <p:cNvPr id="8" name="Text Placeholder 2">
            <a:extLst>
              <a:ext uri="{FF2B5EF4-FFF2-40B4-BE49-F238E27FC236}">
                <a16:creationId xmlns:a16="http://schemas.microsoft.com/office/drawing/2014/main" id="{33C51137-4914-47B5-9DBA-B8255B37366C}"/>
              </a:ext>
            </a:extLst>
          </p:cNvPr>
          <p:cNvSpPr>
            <a:spLocks noGrp="1"/>
          </p:cNvSpPr>
          <p:nvPr>
            <p:ph type="body" idx="1"/>
          </p:nvPr>
        </p:nvSpPr>
        <p:spPr>
          <a:xfrm>
            <a:off x="346588" y="1351383"/>
            <a:ext cx="5650988" cy="657225"/>
          </a:xfrm>
          <a:prstGeom prst="rect">
            <a:avLst/>
          </a:prstGeom>
        </p:spPr>
        <p:txBody>
          <a:bodyPr anchor="b"/>
          <a:lstStyle>
            <a:lvl1pPr marL="0" indent="0" algn="ctr">
              <a:buNone/>
              <a:defRPr sz="1800" b="1">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Text Placeholder 4">
            <a:extLst>
              <a:ext uri="{FF2B5EF4-FFF2-40B4-BE49-F238E27FC236}">
                <a16:creationId xmlns:a16="http://schemas.microsoft.com/office/drawing/2014/main" id="{B090E41E-4E56-486F-9C19-CBC429716C01}"/>
              </a:ext>
            </a:extLst>
          </p:cNvPr>
          <p:cNvSpPr>
            <a:spLocks noGrp="1"/>
          </p:cNvSpPr>
          <p:nvPr>
            <p:ph type="body" sz="quarter" idx="3"/>
          </p:nvPr>
        </p:nvSpPr>
        <p:spPr>
          <a:xfrm>
            <a:off x="6172200" y="1351383"/>
            <a:ext cx="5683800" cy="657225"/>
          </a:xfrm>
          <a:prstGeom prst="rect">
            <a:avLst/>
          </a:prstGeom>
        </p:spPr>
        <p:txBody>
          <a:bodyPr anchor="b"/>
          <a:lstStyle>
            <a:lvl1pPr marL="0" indent="0" algn="ctr">
              <a:buNone/>
              <a:defRPr sz="1800" b="1">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cxnSp>
        <p:nvCxnSpPr>
          <p:cNvPr id="10" name="Straight Connector 9">
            <a:extLst>
              <a:ext uri="{FF2B5EF4-FFF2-40B4-BE49-F238E27FC236}">
                <a16:creationId xmlns:a16="http://schemas.microsoft.com/office/drawing/2014/main" id="{0EDEC249-2FA7-4552-A9EE-E528E5E1383F}"/>
              </a:ext>
            </a:extLst>
          </p:cNvPr>
          <p:cNvCxnSpPr/>
          <p:nvPr userDrawn="1"/>
        </p:nvCxnSpPr>
        <p:spPr>
          <a:xfrm>
            <a:off x="336000" y="2008608"/>
            <a:ext cx="5661575" cy="0"/>
          </a:xfrm>
          <a:prstGeom prst="line">
            <a:avLst/>
          </a:prstGeom>
          <a:ln w="12700">
            <a:solidFill>
              <a:schemeClr val="tx1"/>
            </a:solidFill>
          </a:ln>
        </p:spPr>
        <p:style>
          <a:lnRef idx="1">
            <a:schemeClr val="accent6"/>
          </a:lnRef>
          <a:fillRef idx="0">
            <a:schemeClr val="accent6"/>
          </a:fillRef>
          <a:effectRef idx="0">
            <a:schemeClr val="accent6"/>
          </a:effectRef>
          <a:fontRef idx="minor">
            <a:schemeClr val="tx1"/>
          </a:fontRef>
        </p:style>
      </p:cxnSp>
      <p:cxnSp>
        <p:nvCxnSpPr>
          <p:cNvPr id="11" name="Straight Connector 10">
            <a:extLst>
              <a:ext uri="{FF2B5EF4-FFF2-40B4-BE49-F238E27FC236}">
                <a16:creationId xmlns:a16="http://schemas.microsoft.com/office/drawing/2014/main" id="{7ACAF9FE-FE9B-410F-8BEE-FEAF9F777C8C}"/>
              </a:ext>
            </a:extLst>
          </p:cNvPr>
          <p:cNvCxnSpPr/>
          <p:nvPr userDrawn="1"/>
        </p:nvCxnSpPr>
        <p:spPr>
          <a:xfrm>
            <a:off x="6199663" y="2011108"/>
            <a:ext cx="5661575" cy="0"/>
          </a:xfrm>
          <a:prstGeom prst="line">
            <a:avLst/>
          </a:prstGeom>
          <a:ln w="12700">
            <a:solidFill>
              <a:schemeClr val="tx1"/>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4890318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3.emf"/><Relationship Id="rId5" Type="http://schemas.openxmlformats.org/officeDocument/2006/relationships/slideLayout" Target="../slideLayouts/slideLayout10.xml"/><Relationship Id="rId10" Type="http://schemas.openxmlformats.org/officeDocument/2006/relationships/oleObject" Target="../embeddings/oleObject3.bin"/><Relationship Id="rId4" Type="http://schemas.openxmlformats.org/officeDocument/2006/relationships/slideLayout" Target="../slideLayouts/slideLayout9.xml"/><Relationship Id="rId9"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Image" descr="Image">
            <a:extLst>
              <a:ext uri="{FF2B5EF4-FFF2-40B4-BE49-F238E27FC236}">
                <a16:creationId xmlns:a16="http://schemas.microsoft.com/office/drawing/2014/main" id="{49862464-1843-4B6F-AAF2-DAC45429C089}"/>
              </a:ext>
            </a:extLst>
          </p:cNvPr>
          <p:cNvPicPr>
            <a:picLocks noChangeAspect="1"/>
          </p:cNvPicPr>
          <p:nvPr/>
        </p:nvPicPr>
        <p:blipFill>
          <a:blip r:embed="rId7"/>
          <a:stretch>
            <a:fillRect/>
          </a:stretch>
        </p:blipFill>
        <p:spPr>
          <a:xfrm>
            <a:off x="336000" y="6105724"/>
            <a:ext cx="11520000" cy="360000"/>
          </a:xfrm>
          <a:prstGeom prst="rect">
            <a:avLst/>
          </a:prstGeom>
          <a:ln w="12700">
            <a:miter lim="400000"/>
          </a:ln>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659" r:id="rId3"/>
    <p:sldLayoutId id="2147483663" r:id="rId4"/>
    <p:sldLayoutId id="2147483674" r:id="rId5"/>
  </p:sldLayoutIdLst>
  <p:hf hd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154" algn="ctr" rtl="0" eaLnBrk="1" fontAlgn="base" hangingPunct="1">
        <a:spcBef>
          <a:spcPct val="0"/>
        </a:spcBef>
        <a:spcAft>
          <a:spcPct val="0"/>
        </a:spcAft>
        <a:defRPr sz="4400">
          <a:solidFill>
            <a:schemeClr val="tx1"/>
          </a:solidFill>
          <a:latin typeface="Calibri" pitchFamily="34" charset="0"/>
        </a:defRPr>
      </a:lvl6pPr>
      <a:lvl7pPr marL="914307" algn="ctr" rtl="0" eaLnBrk="1" fontAlgn="base" hangingPunct="1">
        <a:spcBef>
          <a:spcPct val="0"/>
        </a:spcBef>
        <a:spcAft>
          <a:spcPct val="0"/>
        </a:spcAft>
        <a:defRPr sz="4400">
          <a:solidFill>
            <a:schemeClr val="tx1"/>
          </a:solidFill>
          <a:latin typeface="Calibri" pitchFamily="34" charset="0"/>
        </a:defRPr>
      </a:lvl7pPr>
      <a:lvl8pPr marL="1371461" algn="ctr" rtl="0" eaLnBrk="1" fontAlgn="base" hangingPunct="1">
        <a:spcBef>
          <a:spcPct val="0"/>
        </a:spcBef>
        <a:spcAft>
          <a:spcPct val="0"/>
        </a:spcAft>
        <a:defRPr sz="4400">
          <a:solidFill>
            <a:schemeClr val="tx1"/>
          </a:solidFill>
          <a:latin typeface="Calibri" pitchFamily="34" charset="0"/>
        </a:defRPr>
      </a:lvl8pPr>
      <a:lvl9pPr marL="1828614" algn="ctr" rtl="0" eaLnBrk="1" fontAlgn="base" hangingPunct="1">
        <a:spcBef>
          <a:spcPct val="0"/>
        </a:spcBef>
        <a:spcAft>
          <a:spcPct val="0"/>
        </a:spcAft>
        <a:defRPr sz="4400">
          <a:solidFill>
            <a:schemeClr val="tx1"/>
          </a:solidFill>
          <a:latin typeface="Calibri" pitchFamily="34" charset="0"/>
        </a:defRPr>
      </a:lvl9pPr>
    </p:titleStyle>
    <p:bodyStyle>
      <a:lvl1pPr marL="342865" indent="-342865"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874" indent="-285721"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2884" indent="-228577"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037" indent="-228577"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191" indent="-228577"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344"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97"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50"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04"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307" rtl="0" eaLnBrk="1" latinLnBrk="0" hangingPunct="1">
        <a:defRPr sz="1800" kern="1200">
          <a:solidFill>
            <a:schemeClr val="tx1"/>
          </a:solidFill>
          <a:latin typeface="+mn-lt"/>
          <a:ea typeface="+mn-ea"/>
          <a:cs typeface="+mn-cs"/>
        </a:defRPr>
      </a:lvl1pPr>
      <a:lvl2pPr marL="457154" algn="l" defTabSz="914307" rtl="0" eaLnBrk="1" latinLnBrk="0" hangingPunct="1">
        <a:defRPr sz="1800" kern="1200">
          <a:solidFill>
            <a:schemeClr val="tx1"/>
          </a:solidFill>
          <a:latin typeface="+mn-lt"/>
          <a:ea typeface="+mn-ea"/>
          <a:cs typeface="+mn-cs"/>
        </a:defRPr>
      </a:lvl2pPr>
      <a:lvl3pPr marL="914307" algn="l" defTabSz="914307" rtl="0" eaLnBrk="1" latinLnBrk="0" hangingPunct="1">
        <a:defRPr sz="1800" kern="1200">
          <a:solidFill>
            <a:schemeClr val="tx1"/>
          </a:solidFill>
          <a:latin typeface="+mn-lt"/>
          <a:ea typeface="+mn-ea"/>
          <a:cs typeface="+mn-cs"/>
        </a:defRPr>
      </a:lvl3pPr>
      <a:lvl4pPr marL="1371461" algn="l" defTabSz="914307" rtl="0" eaLnBrk="1" latinLnBrk="0" hangingPunct="1">
        <a:defRPr sz="1800" kern="1200">
          <a:solidFill>
            <a:schemeClr val="tx1"/>
          </a:solidFill>
          <a:latin typeface="+mn-lt"/>
          <a:ea typeface="+mn-ea"/>
          <a:cs typeface="+mn-cs"/>
        </a:defRPr>
      </a:lvl4pPr>
      <a:lvl5pPr marL="1828614" algn="l" defTabSz="914307" rtl="0" eaLnBrk="1" latinLnBrk="0" hangingPunct="1">
        <a:defRPr sz="1800" kern="1200">
          <a:solidFill>
            <a:schemeClr val="tx1"/>
          </a:solidFill>
          <a:latin typeface="+mn-lt"/>
          <a:ea typeface="+mn-ea"/>
          <a:cs typeface="+mn-cs"/>
        </a:defRPr>
      </a:lvl5pPr>
      <a:lvl6pPr marL="2285768" algn="l" defTabSz="914307" rtl="0" eaLnBrk="1" latinLnBrk="0" hangingPunct="1">
        <a:defRPr sz="1800" kern="1200">
          <a:solidFill>
            <a:schemeClr val="tx1"/>
          </a:solidFill>
          <a:latin typeface="+mn-lt"/>
          <a:ea typeface="+mn-ea"/>
          <a:cs typeface="+mn-cs"/>
        </a:defRPr>
      </a:lvl6pPr>
      <a:lvl7pPr marL="2742921" algn="l" defTabSz="914307" rtl="0" eaLnBrk="1" latinLnBrk="0" hangingPunct="1">
        <a:defRPr sz="1800" kern="1200">
          <a:solidFill>
            <a:schemeClr val="tx1"/>
          </a:solidFill>
          <a:latin typeface="+mn-lt"/>
          <a:ea typeface="+mn-ea"/>
          <a:cs typeface="+mn-cs"/>
        </a:defRPr>
      </a:lvl7pPr>
      <a:lvl8pPr marL="3200074" algn="l" defTabSz="914307" rtl="0" eaLnBrk="1" latinLnBrk="0" hangingPunct="1">
        <a:defRPr sz="1800" kern="1200">
          <a:solidFill>
            <a:schemeClr val="tx1"/>
          </a:solidFill>
          <a:latin typeface="+mn-lt"/>
          <a:ea typeface="+mn-ea"/>
          <a:cs typeface="+mn-cs"/>
        </a:defRPr>
      </a:lvl8pPr>
      <a:lvl9pPr marL="3657227" algn="l" defTabSz="91430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7469">
          <p15:clr>
            <a:srgbClr val="F26B43"/>
          </p15:clr>
        </p15:guide>
        <p15:guide id="4" pos="21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9"/>
            </p:custDataLst>
            <p:extLst>
              <p:ext uri="{D42A27DB-BD31-4B8C-83A1-F6EECF244321}">
                <p14:modId xmlns:p14="http://schemas.microsoft.com/office/powerpoint/2010/main" val="1615431333"/>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10" imgW="443" imgH="444" progId="TCLayout.ActiveDocument.1">
                  <p:embed/>
                </p:oleObj>
              </mc:Choice>
              <mc:Fallback>
                <p:oleObj name="think-cell Slide" r:id="rId10" imgW="443" imgH="444" progId="TCLayout.ActiveDocument.1">
                  <p:embed/>
                  <p:pic>
                    <p:nvPicPr>
                      <p:cNvPr id="2" name="Object 1" hidden="1"/>
                      <p:cNvPicPr/>
                      <p:nvPr/>
                    </p:nvPicPr>
                    <p:blipFill>
                      <a:blip r:embed="rId11"/>
                      <a:stretch>
                        <a:fillRect/>
                      </a:stretch>
                    </p:blipFill>
                    <p:spPr>
                      <a:xfrm>
                        <a:off x="1956" y="1590"/>
                        <a:ext cx="1953" cy="1587"/>
                      </a:xfrm>
                      <a:prstGeom prst="rect">
                        <a:avLst/>
                      </a:prstGeom>
                    </p:spPr>
                  </p:pic>
                </p:oleObj>
              </mc:Fallback>
            </mc:AlternateContent>
          </a:graphicData>
        </a:graphic>
      </p:graphicFrame>
      <p:sp>
        <p:nvSpPr>
          <p:cNvPr id="4" name="Rectangle 3"/>
          <p:cNvSpPr/>
          <p:nvPr/>
        </p:nvSpPr>
        <p:spPr bwMode="auto">
          <a:xfrm>
            <a:off x="11375938" y="6565800"/>
            <a:ext cx="480000" cy="216000"/>
          </a:xfrm>
          <a:prstGeom prst="rect">
            <a:avLst/>
          </a:prstGeom>
          <a:noFill/>
          <a:ln>
            <a:noFill/>
          </a:ln>
        </p:spPr>
        <p:txBody>
          <a:bodyPr lIns="0" tIns="0" rIns="0" bIns="0" anchor="ctr" anchorCtr="0"/>
          <a:lstStyle/>
          <a:p>
            <a:pPr marL="342865" lvl="0" indent="-342865" algn="r" eaLnBrk="0" hangingPunct="0">
              <a:spcBef>
                <a:spcPct val="20000"/>
              </a:spcBef>
              <a:buFont typeface="Arial" pitchFamily="34" charset="0"/>
              <a:buNone/>
            </a:pPr>
            <a:fld id="{77DE0158-972D-403A-B6DD-1A7CD6BBD9B1}" type="slidenum">
              <a:rPr lang="pt-PT" sz="1000" b="0" cap="none" baseline="0" noProof="0" smtClean="0">
                <a:solidFill>
                  <a:schemeClr val="tx1"/>
                </a:solidFill>
                <a:latin typeface="Open Sans Light"/>
                <a:cs typeface="Arial" pitchFamily="34" charset="0"/>
              </a:rPr>
              <a:pPr marL="342865" lvl="0" indent="-342865" algn="r" eaLnBrk="0" hangingPunct="0">
                <a:spcBef>
                  <a:spcPct val="20000"/>
                </a:spcBef>
                <a:buFont typeface="Arial" pitchFamily="34" charset="0"/>
                <a:buNone/>
              </a:pPr>
              <a:t>‹#›</a:t>
            </a:fld>
            <a:endParaRPr lang="pt-PT" sz="1000" b="0" cap="none" baseline="0" noProof="0" dirty="0">
              <a:solidFill>
                <a:schemeClr val="tx1"/>
              </a:solidFill>
              <a:latin typeface="Open Sans Light"/>
              <a:cs typeface="Arial" pitchFamily="34" charset="0"/>
            </a:endParaRPr>
          </a:p>
        </p:txBody>
      </p:sp>
      <p:sp>
        <p:nvSpPr>
          <p:cNvPr id="3" name="Rectangle 2">
            <a:extLst>
              <a:ext uri="{FF2B5EF4-FFF2-40B4-BE49-F238E27FC236}">
                <a16:creationId xmlns:a16="http://schemas.microsoft.com/office/drawing/2014/main" id="{A976C39B-BEA3-4755-B55A-633348E47235}"/>
              </a:ext>
            </a:extLst>
          </p:cNvPr>
          <p:cNvSpPr/>
          <p:nvPr/>
        </p:nvSpPr>
        <p:spPr bwMode="auto">
          <a:xfrm>
            <a:off x="3908" y="6429425"/>
            <a:ext cx="12188091" cy="1080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PT"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pic>
        <p:nvPicPr>
          <p:cNvPr id="6" name="Image" descr="Image">
            <a:extLst>
              <a:ext uri="{FF2B5EF4-FFF2-40B4-BE49-F238E27FC236}">
                <a16:creationId xmlns:a16="http://schemas.microsoft.com/office/drawing/2014/main" id="{A3A91A08-17A2-49CA-8D7B-0F5F75227E4A}"/>
              </a:ext>
            </a:extLst>
          </p:cNvPr>
          <p:cNvPicPr>
            <a:picLocks noChangeAspect="1"/>
          </p:cNvPicPr>
          <p:nvPr userDrawn="1"/>
        </p:nvPicPr>
        <p:blipFill>
          <a:blip r:embed="rId12"/>
          <a:stretch>
            <a:fillRect/>
          </a:stretch>
        </p:blipFill>
        <p:spPr>
          <a:xfrm>
            <a:off x="10561243" y="289605"/>
            <a:ext cx="1294207" cy="216000"/>
          </a:xfrm>
          <a:prstGeom prst="rect">
            <a:avLst/>
          </a:prstGeom>
          <a:ln w="12700">
            <a:miter lim="400000"/>
          </a:ln>
        </p:spPr>
      </p:pic>
    </p:spTree>
  </p:cSld>
  <p:clrMap bg1="lt1" tx1="dk1" bg2="lt2" tx2="dk2" accent1="accent1" accent2="accent2" accent3="accent3" accent4="accent4" accent5="accent5" accent6="accent6" hlink="hlink" folHlink="folHlink"/>
  <p:sldLayoutIdLst>
    <p:sldLayoutId id="2147483669" r:id="rId1"/>
    <p:sldLayoutId id="2147483664" r:id="rId2"/>
    <p:sldLayoutId id="2147483670" r:id="rId3"/>
    <p:sldLayoutId id="2147483673" r:id="rId4"/>
    <p:sldLayoutId id="2147483672" r:id="rId5"/>
    <p:sldLayoutId id="2147483666" r:id="rId6"/>
    <p:sldLayoutId id="2147483662" r:id="rId7"/>
  </p:sldLayoutIdLst>
  <p:hf hdr="0" dt="0"/>
  <p:txStyles>
    <p:titleStyle>
      <a:lvl1pPr algn="ctr" defTabSz="457154" rtl="0" eaLnBrk="0" fontAlgn="base" hangingPunct="0">
        <a:spcBef>
          <a:spcPct val="0"/>
        </a:spcBef>
        <a:spcAft>
          <a:spcPct val="0"/>
        </a:spcAft>
        <a:defRPr sz="4400" kern="1200">
          <a:solidFill>
            <a:schemeClr val="tx1"/>
          </a:solidFill>
          <a:latin typeface="+mj-lt"/>
          <a:ea typeface="Geneva" pitchFamily="-112" charset="-128"/>
          <a:cs typeface="Geneva" pitchFamily="-112" charset="-128"/>
        </a:defRPr>
      </a:lvl1pPr>
      <a:lvl2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2pPr>
      <a:lvl3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3pPr>
      <a:lvl4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4pPr>
      <a:lvl5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5pPr>
      <a:lvl6pPr marL="457154"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6pPr>
      <a:lvl7pPr marL="914307"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7pPr>
      <a:lvl8pPr marL="1371461"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8pPr>
      <a:lvl9pPr marL="1828614"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9pPr>
    </p:titleStyle>
    <p:bodyStyle>
      <a:lvl1pPr marL="342865" indent="-342865" algn="just" defTabSz="457154" rtl="0" eaLnBrk="0" fontAlgn="base" hangingPunct="0">
        <a:spcBef>
          <a:spcPct val="20000"/>
        </a:spcBef>
        <a:spcAft>
          <a:spcPct val="0"/>
        </a:spcAft>
        <a:buFont typeface="Arial" pitchFamily="34" charset="0"/>
        <a:buChar char="•"/>
        <a:defRPr sz="3200" kern="1200">
          <a:solidFill>
            <a:schemeClr val="tx1"/>
          </a:solidFill>
          <a:latin typeface="+mn-lt"/>
          <a:ea typeface="Geneva" pitchFamily="-112" charset="-128"/>
          <a:cs typeface="Geneva" pitchFamily="-112" charset="-128"/>
        </a:defRPr>
      </a:lvl1pPr>
      <a:lvl2pPr marL="742874" indent="-285721" algn="just" defTabSz="457154" rtl="0" eaLnBrk="0" fontAlgn="base" hangingPunct="0">
        <a:spcBef>
          <a:spcPct val="20000"/>
        </a:spcBef>
        <a:spcAft>
          <a:spcPct val="0"/>
        </a:spcAft>
        <a:buFont typeface="Arial" pitchFamily="34" charset="0"/>
        <a:buChar char="–"/>
        <a:defRPr sz="2800" kern="1200">
          <a:solidFill>
            <a:schemeClr val="tx1"/>
          </a:solidFill>
          <a:latin typeface="+mn-lt"/>
          <a:ea typeface="Geneva" pitchFamily="-112" charset="-128"/>
          <a:cs typeface="+mn-cs"/>
        </a:defRPr>
      </a:lvl2pPr>
      <a:lvl3pPr marL="1142884" indent="-228577" algn="just" defTabSz="457154" rtl="0" eaLnBrk="0" fontAlgn="base" hangingPunct="0">
        <a:spcBef>
          <a:spcPct val="20000"/>
        </a:spcBef>
        <a:spcAft>
          <a:spcPct val="0"/>
        </a:spcAft>
        <a:buFont typeface="Arial" pitchFamily="34" charset="0"/>
        <a:buChar char="•"/>
        <a:defRPr sz="2400" kern="1200">
          <a:solidFill>
            <a:schemeClr val="tx1"/>
          </a:solidFill>
          <a:latin typeface="+mn-lt"/>
          <a:ea typeface="Geneva" pitchFamily="-112" charset="-128"/>
          <a:cs typeface="+mn-cs"/>
        </a:defRPr>
      </a:lvl3pPr>
      <a:lvl4pPr marL="1600037"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4pPr>
      <a:lvl5pPr marL="2057191"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5pPr>
      <a:lvl6pPr marL="2514344" indent="-228577" algn="l" defTabSz="457154" rtl="0" eaLnBrk="1" latinLnBrk="0" hangingPunct="1">
        <a:spcBef>
          <a:spcPct val="20000"/>
        </a:spcBef>
        <a:buFont typeface="Arial"/>
        <a:buChar char="•"/>
        <a:defRPr sz="2000" kern="1200">
          <a:solidFill>
            <a:schemeClr val="tx1"/>
          </a:solidFill>
          <a:latin typeface="+mn-lt"/>
          <a:ea typeface="+mn-ea"/>
          <a:cs typeface="+mn-cs"/>
        </a:defRPr>
      </a:lvl6pPr>
      <a:lvl7pPr marL="2971497" indent="-228577" algn="l" defTabSz="457154" rtl="0" eaLnBrk="1" latinLnBrk="0" hangingPunct="1">
        <a:spcBef>
          <a:spcPct val="20000"/>
        </a:spcBef>
        <a:buFont typeface="Arial"/>
        <a:buChar char="•"/>
        <a:defRPr sz="2000" kern="1200">
          <a:solidFill>
            <a:schemeClr val="tx1"/>
          </a:solidFill>
          <a:latin typeface="+mn-lt"/>
          <a:ea typeface="+mn-ea"/>
          <a:cs typeface="+mn-cs"/>
        </a:defRPr>
      </a:lvl7pPr>
      <a:lvl8pPr marL="3428650" indent="-228577" algn="l" defTabSz="457154" rtl="0" eaLnBrk="1" latinLnBrk="0" hangingPunct="1">
        <a:spcBef>
          <a:spcPct val="20000"/>
        </a:spcBef>
        <a:buFont typeface="Arial"/>
        <a:buChar char="•"/>
        <a:defRPr sz="2000" kern="1200">
          <a:solidFill>
            <a:schemeClr val="tx1"/>
          </a:solidFill>
          <a:latin typeface="+mn-lt"/>
          <a:ea typeface="+mn-ea"/>
          <a:cs typeface="+mn-cs"/>
        </a:defRPr>
      </a:lvl8pPr>
      <a:lvl9pPr marL="3885804" indent="-228577" algn="l" defTabSz="457154"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pt-PT"/>
      </a:defPPr>
      <a:lvl1pPr marL="0" algn="l" defTabSz="457154" rtl="0" eaLnBrk="1" latinLnBrk="0" hangingPunct="1">
        <a:defRPr sz="1800" kern="1200">
          <a:solidFill>
            <a:schemeClr val="tx1"/>
          </a:solidFill>
          <a:latin typeface="+mn-lt"/>
          <a:ea typeface="+mn-ea"/>
          <a:cs typeface="+mn-cs"/>
        </a:defRPr>
      </a:lvl1pPr>
      <a:lvl2pPr marL="457154" algn="l" defTabSz="457154" rtl="0" eaLnBrk="1" latinLnBrk="0" hangingPunct="1">
        <a:defRPr sz="1800" kern="1200">
          <a:solidFill>
            <a:schemeClr val="tx1"/>
          </a:solidFill>
          <a:latin typeface="+mn-lt"/>
          <a:ea typeface="+mn-ea"/>
          <a:cs typeface="+mn-cs"/>
        </a:defRPr>
      </a:lvl2pPr>
      <a:lvl3pPr marL="914307" algn="l" defTabSz="457154" rtl="0" eaLnBrk="1" latinLnBrk="0" hangingPunct="1">
        <a:defRPr sz="1800" kern="1200">
          <a:solidFill>
            <a:schemeClr val="tx1"/>
          </a:solidFill>
          <a:latin typeface="+mn-lt"/>
          <a:ea typeface="+mn-ea"/>
          <a:cs typeface="+mn-cs"/>
        </a:defRPr>
      </a:lvl3pPr>
      <a:lvl4pPr marL="1371461" algn="l" defTabSz="457154" rtl="0" eaLnBrk="1" latinLnBrk="0" hangingPunct="1">
        <a:defRPr sz="1800" kern="1200">
          <a:solidFill>
            <a:schemeClr val="tx1"/>
          </a:solidFill>
          <a:latin typeface="+mn-lt"/>
          <a:ea typeface="+mn-ea"/>
          <a:cs typeface="+mn-cs"/>
        </a:defRPr>
      </a:lvl4pPr>
      <a:lvl5pPr marL="1828614" algn="l" defTabSz="457154" rtl="0" eaLnBrk="1" latinLnBrk="0" hangingPunct="1">
        <a:defRPr sz="1800" kern="1200">
          <a:solidFill>
            <a:schemeClr val="tx1"/>
          </a:solidFill>
          <a:latin typeface="+mn-lt"/>
          <a:ea typeface="+mn-ea"/>
          <a:cs typeface="+mn-cs"/>
        </a:defRPr>
      </a:lvl5pPr>
      <a:lvl6pPr marL="2285768" algn="l" defTabSz="457154" rtl="0" eaLnBrk="1" latinLnBrk="0" hangingPunct="1">
        <a:defRPr sz="1800" kern="1200">
          <a:solidFill>
            <a:schemeClr val="tx1"/>
          </a:solidFill>
          <a:latin typeface="+mn-lt"/>
          <a:ea typeface="+mn-ea"/>
          <a:cs typeface="+mn-cs"/>
        </a:defRPr>
      </a:lvl6pPr>
      <a:lvl7pPr marL="2742921" algn="l" defTabSz="457154" rtl="0" eaLnBrk="1" latinLnBrk="0" hangingPunct="1">
        <a:defRPr sz="1800" kern="1200">
          <a:solidFill>
            <a:schemeClr val="tx1"/>
          </a:solidFill>
          <a:latin typeface="+mn-lt"/>
          <a:ea typeface="+mn-ea"/>
          <a:cs typeface="+mn-cs"/>
        </a:defRPr>
      </a:lvl7pPr>
      <a:lvl8pPr marL="3200074" algn="l" defTabSz="457154" rtl="0" eaLnBrk="1" latinLnBrk="0" hangingPunct="1">
        <a:defRPr sz="1800" kern="1200">
          <a:solidFill>
            <a:schemeClr val="tx1"/>
          </a:solidFill>
          <a:latin typeface="+mn-lt"/>
          <a:ea typeface="+mn-ea"/>
          <a:cs typeface="+mn-cs"/>
        </a:defRPr>
      </a:lvl8pPr>
      <a:lvl9pPr marL="3657227" algn="l" defTabSz="457154"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7468">
          <p15:clr>
            <a:srgbClr val="F26B43"/>
          </p15:clr>
        </p15:guide>
        <p15:guide id="4" pos="212">
          <p15:clr>
            <a:srgbClr val="F26B43"/>
          </p15:clr>
        </p15:guide>
        <p15:guide id="5" orient="horz" pos="404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9.xml"/><Relationship Id="rId1" Type="http://schemas.openxmlformats.org/officeDocument/2006/relationships/tags" Target="../tags/tag1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0.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1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1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13.xml"/><Relationship Id="rId5" Type="http://schemas.openxmlformats.org/officeDocument/2006/relationships/image" Target="../media/image120.png"/><Relationship Id="rId4" Type="http://schemas.openxmlformats.org/officeDocument/2006/relationships/image" Target="../media/image110.png"/></Relationships>
</file>

<file path=ppt/slides/_rels/slide5.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22.png"/><Relationship Id="rId3" Type="http://schemas.openxmlformats.org/officeDocument/2006/relationships/notesSlide" Target="../notesSlides/notesSlide5.xml"/><Relationship Id="rId7" Type="http://schemas.openxmlformats.org/officeDocument/2006/relationships/image" Target="../media/image16.png"/><Relationship Id="rId12" Type="http://schemas.openxmlformats.org/officeDocument/2006/relationships/image" Target="../media/image21.png"/><Relationship Id="rId2" Type="http://schemas.openxmlformats.org/officeDocument/2006/relationships/slideLayout" Target="../slideLayouts/slideLayout6.xml"/><Relationship Id="rId1" Type="http://schemas.openxmlformats.org/officeDocument/2006/relationships/tags" Target="../tags/tag14.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26.png"/><Relationship Id="rId2" Type="http://schemas.openxmlformats.org/officeDocument/2006/relationships/slideLayout" Target="../slideLayouts/slideLayout6.xml"/><Relationship Id="rId1" Type="http://schemas.openxmlformats.org/officeDocument/2006/relationships/tags" Target="../tags/tag15.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9.xml"/><Relationship Id="rId1" Type="http://schemas.openxmlformats.org/officeDocument/2006/relationships/tags" Target="../tags/tag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E0943292-A838-45AB-B899-BDA27A68C461}"/>
              </a:ext>
            </a:extLst>
          </p:cNvPr>
          <p:cNvSpPr>
            <a:spLocks noGrp="1"/>
          </p:cNvSpPr>
          <p:nvPr>
            <p:ph type="body" sz="quarter" idx="10"/>
          </p:nvPr>
        </p:nvSpPr>
        <p:spPr/>
        <p:txBody>
          <a:bodyPr/>
          <a:lstStyle/>
          <a:p>
            <a:r>
              <a:rPr lang="en-US" dirty="0"/>
              <a:t>Payout Policy</a:t>
            </a:r>
            <a:endParaRPr lang="en-GB" dirty="0"/>
          </a:p>
        </p:txBody>
      </p:sp>
      <p:sp>
        <p:nvSpPr>
          <p:cNvPr id="7" name="Text Placeholder 6">
            <a:extLst>
              <a:ext uri="{FF2B5EF4-FFF2-40B4-BE49-F238E27FC236}">
                <a16:creationId xmlns:a16="http://schemas.microsoft.com/office/drawing/2014/main" id="{69B9246C-336F-41AE-9E65-008977F81073}"/>
              </a:ext>
            </a:extLst>
          </p:cNvPr>
          <p:cNvSpPr>
            <a:spLocks noGrp="1"/>
          </p:cNvSpPr>
          <p:nvPr>
            <p:ph type="body" sz="quarter" idx="13"/>
          </p:nvPr>
        </p:nvSpPr>
        <p:spPr/>
        <p:txBody>
          <a:bodyPr/>
          <a:lstStyle/>
          <a:p>
            <a:r>
              <a:rPr lang="en-US" dirty="0"/>
              <a:t>Advanced Financial Management</a:t>
            </a:r>
            <a:endParaRPr lang="en-GB" dirty="0"/>
          </a:p>
        </p:txBody>
      </p:sp>
    </p:spTree>
    <p:custDataLst>
      <p:tags r:id="rId1"/>
    </p:custDataLst>
    <p:extLst>
      <p:ext uri="{BB962C8B-B14F-4D97-AF65-F5344CB8AC3E}">
        <p14:creationId xmlns:p14="http://schemas.microsoft.com/office/powerpoint/2010/main" val="3961215288"/>
      </p:ext>
    </p:ext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EEACF768-B806-4C0B-84EC-15728C7E90B6}"/>
              </a:ext>
            </a:extLst>
          </p:cNvPr>
          <p:cNvSpPr>
            <a:spLocks noGrp="1"/>
          </p:cNvSpPr>
          <p:nvPr>
            <p:ph sz="half" idx="2"/>
          </p:nvPr>
        </p:nvSpPr>
        <p:spPr/>
        <p:txBody>
          <a:bodyPr/>
          <a:lstStyle/>
          <a:p>
            <a:r>
              <a:rPr lang="en-GB" dirty="0"/>
              <a:t>The preference for a </a:t>
            </a:r>
            <a:r>
              <a:rPr lang="en-GB" dirty="0" err="1"/>
              <a:t>payout</a:t>
            </a:r>
            <a:r>
              <a:rPr lang="en-GB" dirty="0"/>
              <a:t> policy depends on the difference between the dividend tax rate and the capital gains tax rate.</a:t>
            </a:r>
          </a:p>
          <a:p>
            <a:r>
              <a:rPr lang="en-GB" dirty="0"/>
              <a:t>E.g., much lower taxes on capital gains leads to a strong preference for buybacks over dividends.</a:t>
            </a:r>
          </a:p>
          <a:p>
            <a:endParaRPr lang="en-GB" dirty="0"/>
          </a:p>
        </p:txBody>
      </p:sp>
      <p:sp>
        <p:nvSpPr>
          <p:cNvPr id="8" name="Content Placeholder 7">
            <a:extLst>
              <a:ext uri="{FF2B5EF4-FFF2-40B4-BE49-F238E27FC236}">
                <a16:creationId xmlns:a16="http://schemas.microsoft.com/office/drawing/2014/main" id="{545268EA-BABB-4EF2-B3D6-4E22A38DB50D}"/>
              </a:ext>
            </a:extLst>
          </p:cNvPr>
          <p:cNvSpPr>
            <a:spLocks noGrp="1"/>
          </p:cNvSpPr>
          <p:nvPr>
            <p:ph sz="quarter" idx="4"/>
          </p:nvPr>
        </p:nvSpPr>
        <p:spPr/>
        <p:txBody>
          <a:bodyPr/>
          <a:lstStyle/>
          <a:p>
            <a:pPr marL="230400" indent="-230400">
              <a:buFont typeface="Wingdings" panose="05000000000000000000" pitchFamily="2" charset="2"/>
              <a:buChar char="§"/>
            </a:pPr>
            <a:r>
              <a:rPr lang="en-GB" dirty="0"/>
              <a:t>Other financing frictions could lead to precautionary or transactional cash holding motives</a:t>
            </a:r>
          </a:p>
          <a:p>
            <a:pPr marL="230400" indent="-230400">
              <a:buFont typeface="Wingdings" panose="05000000000000000000" pitchFamily="2" charset="2"/>
              <a:buChar char="§"/>
            </a:pPr>
            <a:r>
              <a:rPr lang="en-GB" dirty="0"/>
              <a:t>Keep cash if external financing is very costly or investment opportunities are fleeting (e.g., R&amp;D, acquisition opportunities).</a:t>
            </a:r>
          </a:p>
        </p:txBody>
      </p:sp>
      <p:sp>
        <p:nvSpPr>
          <p:cNvPr id="9" name="Text Placeholder 8">
            <a:extLst>
              <a:ext uri="{FF2B5EF4-FFF2-40B4-BE49-F238E27FC236}">
                <a16:creationId xmlns:a16="http://schemas.microsoft.com/office/drawing/2014/main" id="{4E43A79B-54EA-480D-A75C-4F9A15BE7751}"/>
              </a:ext>
            </a:extLst>
          </p:cNvPr>
          <p:cNvSpPr>
            <a:spLocks noGrp="1"/>
          </p:cNvSpPr>
          <p:nvPr>
            <p:ph type="body" sz="quarter" idx="13"/>
          </p:nvPr>
        </p:nvSpPr>
        <p:spPr/>
        <p:txBody>
          <a:bodyPr/>
          <a:lstStyle/>
          <a:p>
            <a:r>
              <a:rPr lang="en-GB" dirty="0"/>
              <a:t>Advanced Financial Management | </a:t>
            </a:r>
            <a:r>
              <a:rPr lang="en-GB" dirty="0" err="1"/>
              <a:t>Payout</a:t>
            </a:r>
            <a:r>
              <a:rPr lang="en-GB" dirty="0"/>
              <a:t> Policy</a:t>
            </a:r>
          </a:p>
        </p:txBody>
      </p:sp>
      <p:sp>
        <p:nvSpPr>
          <p:cNvPr id="2" name="Title 1">
            <a:extLst>
              <a:ext uri="{FF2B5EF4-FFF2-40B4-BE49-F238E27FC236}">
                <a16:creationId xmlns:a16="http://schemas.microsoft.com/office/drawing/2014/main" id="{046A5AB7-AFA4-4380-A794-158A3F3A6E96}"/>
              </a:ext>
            </a:extLst>
          </p:cNvPr>
          <p:cNvSpPr>
            <a:spLocks noGrp="1"/>
          </p:cNvSpPr>
          <p:nvPr>
            <p:ph type="title"/>
          </p:nvPr>
        </p:nvSpPr>
        <p:spPr/>
        <p:txBody>
          <a:bodyPr/>
          <a:lstStyle/>
          <a:p>
            <a:r>
              <a:rPr lang="en-GB" sz="3200" dirty="0"/>
              <a:t>Determinants of </a:t>
            </a:r>
            <a:r>
              <a:rPr lang="en-GB" sz="3200"/>
              <a:t>Dividends – Other </a:t>
            </a:r>
            <a:endParaRPr lang="en-GB"/>
          </a:p>
        </p:txBody>
      </p:sp>
      <p:sp>
        <p:nvSpPr>
          <p:cNvPr id="5" name="Text Placeholder 4">
            <a:extLst>
              <a:ext uri="{FF2B5EF4-FFF2-40B4-BE49-F238E27FC236}">
                <a16:creationId xmlns:a16="http://schemas.microsoft.com/office/drawing/2014/main" id="{BA0FC4D1-B1C7-4F7E-AF62-7221EB96C12D}"/>
              </a:ext>
            </a:extLst>
          </p:cNvPr>
          <p:cNvSpPr>
            <a:spLocks noGrp="1"/>
          </p:cNvSpPr>
          <p:nvPr>
            <p:ph type="body" idx="1"/>
          </p:nvPr>
        </p:nvSpPr>
        <p:spPr/>
        <p:txBody>
          <a:bodyPr/>
          <a:lstStyle/>
          <a:p>
            <a:r>
              <a:rPr lang="en-US" dirty="0"/>
              <a:t>Tax Preferences</a:t>
            </a:r>
            <a:endParaRPr lang="en-GB" dirty="0"/>
          </a:p>
        </p:txBody>
      </p:sp>
      <p:sp>
        <p:nvSpPr>
          <p:cNvPr id="7" name="Text Placeholder 6">
            <a:extLst>
              <a:ext uri="{FF2B5EF4-FFF2-40B4-BE49-F238E27FC236}">
                <a16:creationId xmlns:a16="http://schemas.microsoft.com/office/drawing/2014/main" id="{5973CEC4-B4D4-4E6C-B479-7AF2363ABFFA}"/>
              </a:ext>
            </a:extLst>
          </p:cNvPr>
          <p:cNvSpPr>
            <a:spLocks noGrp="1"/>
          </p:cNvSpPr>
          <p:nvPr>
            <p:ph type="body" sz="quarter" idx="3"/>
          </p:nvPr>
        </p:nvSpPr>
        <p:spPr/>
        <p:txBody>
          <a:bodyPr/>
          <a:lstStyle/>
          <a:p>
            <a:r>
              <a:rPr lang="en-US" dirty="0"/>
              <a:t>Precautionary motives</a:t>
            </a:r>
            <a:endParaRPr lang="en-GB" dirty="0"/>
          </a:p>
        </p:txBody>
      </p:sp>
    </p:spTree>
    <p:custDataLst>
      <p:tags r:id="rId1"/>
    </p:custDataLst>
    <p:extLst>
      <p:ext uri="{BB962C8B-B14F-4D97-AF65-F5344CB8AC3E}">
        <p14:creationId xmlns:p14="http://schemas.microsoft.com/office/powerpoint/2010/main" val="2058707531"/>
      </p:ext>
    </p:extLst>
  </p:cSld>
  <p:clrMapOvr>
    <a:masterClrMapping/>
  </p:clrMapOvr>
  <mc:AlternateContent xmlns:mc="http://schemas.openxmlformats.org/markup-compatibility/2006">
    <mc:Choice xmlns:p14="http://schemas.microsoft.com/office/powerpoint/2010/main" Requires="p14">
      <p:transition spd="slow" p14:dur="2000" advTm="77058"/>
    </mc:Choice>
    <mc:Fallback>
      <p:transition spd="slow" advTm="770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902A2A2-5FC1-4011-806C-6E6A00DFBD25}"/>
              </a:ext>
            </a:extLst>
          </p:cNvPr>
          <p:cNvSpPr>
            <a:spLocks noGrp="1"/>
          </p:cNvSpPr>
          <p:nvPr>
            <p:ph type="body" sz="quarter" idx="12"/>
          </p:nvPr>
        </p:nvSpPr>
        <p:spPr/>
        <p:txBody>
          <a:bodyPr/>
          <a:lstStyle/>
          <a:p>
            <a:r>
              <a:rPr lang="en-GB" dirty="0"/>
              <a:t>Advance Financial Management | </a:t>
            </a:r>
            <a:r>
              <a:rPr lang="en-GB" dirty="0" err="1"/>
              <a:t>Payout</a:t>
            </a:r>
            <a:r>
              <a:rPr lang="en-GB" dirty="0"/>
              <a:t> Policy</a:t>
            </a:r>
          </a:p>
        </p:txBody>
      </p:sp>
      <p:sp>
        <p:nvSpPr>
          <p:cNvPr id="3" name="Text Placeholder 2">
            <a:extLst>
              <a:ext uri="{FF2B5EF4-FFF2-40B4-BE49-F238E27FC236}">
                <a16:creationId xmlns:a16="http://schemas.microsoft.com/office/drawing/2014/main" id="{95F2EF4C-70A5-4CD0-9964-7A035F254A89}"/>
              </a:ext>
            </a:extLst>
          </p:cNvPr>
          <p:cNvSpPr>
            <a:spLocks noGrp="1"/>
          </p:cNvSpPr>
          <p:nvPr>
            <p:ph type="body" sz="quarter" idx="16"/>
          </p:nvPr>
        </p:nvSpPr>
        <p:spPr/>
        <p:txBody>
          <a:bodyPr/>
          <a:lstStyle/>
          <a:p>
            <a:r>
              <a:rPr lang="en-GB" sz="3200" dirty="0"/>
              <a:t>Key takeaways</a:t>
            </a:r>
          </a:p>
        </p:txBody>
      </p:sp>
      <p:grpSp>
        <p:nvGrpSpPr>
          <p:cNvPr id="4" name="Group 3">
            <a:extLst>
              <a:ext uri="{FF2B5EF4-FFF2-40B4-BE49-F238E27FC236}">
                <a16:creationId xmlns:a16="http://schemas.microsoft.com/office/drawing/2014/main" id="{F1F2F5F2-F289-44C5-8860-90F7ABA53530}"/>
              </a:ext>
            </a:extLst>
          </p:cNvPr>
          <p:cNvGrpSpPr/>
          <p:nvPr/>
        </p:nvGrpSpPr>
        <p:grpSpPr>
          <a:xfrm>
            <a:off x="336550" y="2077371"/>
            <a:ext cx="11518899" cy="720000"/>
            <a:chOff x="336550" y="2077371"/>
            <a:chExt cx="11518899" cy="720000"/>
          </a:xfrm>
        </p:grpSpPr>
        <p:sp>
          <p:nvSpPr>
            <p:cNvPr id="5" name="Text 6">
              <a:extLst>
                <a:ext uri="{FF2B5EF4-FFF2-40B4-BE49-F238E27FC236}">
                  <a16:creationId xmlns:a16="http://schemas.microsoft.com/office/drawing/2014/main" id="{B4C9D27D-6D9E-4A9C-AECE-EFBA9C795466}"/>
                </a:ext>
              </a:extLst>
            </p:cNvPr>
            <p:cNvSpPr txBox="1"/>
            <p:nvPr/>
          </p:nvSpPr>
          <p:spPr>
            <a:xfrm>
              <a:off x="336550" y="2077371"/>
              <a:ext cx="720000" cy="720000"/>
            </a:xfrm>
            <a:prstGeom prst="rect">
              <a:avLst/>
            </a:prstGeom>
            <a:noFill/>
          </p:spPr>
          <p:txBody>
            <a:bodyPr wrap="none" rtlCol="0">
              <a:noAutofit/>
            </a:bodyPr>
            <a:lstStyle/>
            <a:p>
              <a:r>
                <a:rPr lang="ru-RU"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01</a:t>
              </a:r>
            </a:p>
          </p:txBody>
        </p:sp>
        <p:sp>
          <p:nvSpPr>
            <p:cNvPr id="6" name="Rectangle 5">
              <a:extLst>
                <a:ext uri="{FF2B5EF4-FFF2-40B4-BE49-F238E27FC236}">
                  <a16:creationId xmlns:a16="http://schemas.microsoft.com/office/drawing/2014/main" id="{9452C053-7618-4D40-AC02-7071CCE24F91}"/>
                </a:ext>
              </a:extLst>
            </p:cNvPr>
            <p:cNvSpPr/>
            <p:nvPr/>
          </p:nvSpPr>
          <p:spPr>
            <a:xfrm>
              <a:off x="1050720" y="2077371"/>
              <a:ext cx="10804729" cy="720000"/>
            </a:xfrm>
            <a:prstGeom prst="rect">
              <a:avLst/>
            </a:prstGeom>
          </p:spPr>
          <p:txBody>
            <a:bodyPr wrap="square" lIns="36000" tIns="36000" rIns="36000" bIns="36000" anchor="ctr">
              <a:noAutofit/>
            </a:bodyPr>
            <a:lstStyle/>
            <a:p>
              <a:pPr algn="just">
                <a:spcAft>
                  <a:spcPts val="0"/>
                </a:spcAft>
              </a:pPr>
              <a:r>
                <a:rPr lang="en-US" altLang="en-US" sz="1600" b="1" dirty="0">
                  <a:latin typeface="Open Sans" panose="020B0606030504020204" pitchFamily="34" charset="0"/>
                  <a:ea typeface="Open Sans" panose="020B0606030504020204" pitchFamily="34" charset="0"/>
                  <a:cs typeface="Open Sans" panose="020B0606030504020204" pitchFamily="34" charset="0"/>
                </a:rPr>
                <a:t>Understand what payout policy is.</a:t>
              </a:r>
            </a:p>
          </p:txBody>
        </p:sp>
      </p:grpSp>
      <p:grpSp>
        <p:nvGrpSpPr>
          <p:cNvPr id="7" name="Group 6">
            <a:extLst>
              <a:ext uri="{FF2B5EF4-FFF2-40B4-BE49-F238E27FC236}">
                <a16:creationId xmlns:a16="http://schemas.microsoft.com/office/drawing/2014/main" id="{70AFDB54-5F3D-40EA-9010-D37BD4000CA8}"/>
              </a:ext>
            </a:extLst>
          </p:cNvPr>
          <p:cNvGrpSpPr/>
          <p:nvPr/>
        </p:nvGrpSpPr>
        <p:grpSpPr>
          <a:xfrm>
            <a:off x="336550" y="3069000"/>
            <a:ext cx="11518899" cy="720000"/>
            <a:chOff x="336550" y="3069000"/>
            <a:chExt cx="11518899" cy="720000"/>
          </a:xfrm>
        </p:grpSpPr>
        <p:sp>
          <p:nvSpPr>
            <p:cNvPr id="8" name="Text 6">
              <a:extLst>
                <a:ext uri="{FF2B5EF4-FFF2-40B4-BE49-F238E27FC236}">
                  <a16:creationId xmlns:a16="http://schemas.microsoft.com/office/drawing/2014/main" id="{676C45E0-2EE3-4405-8E09-C213AFD33FF9}"/>
                </a:ext>
              </a:extLst>
            </p:cNvPr>
            <p:cNvSpPr txBox="1"/>
            <p:nvPr/>
          </p:nvSpPr>
          <p:spPr>
            <a:xfrm>
              <a:off x="336550" y="3069000"/>
              <a:ext cx="720000" cy="720000"/>
            </a:xfrm>
            <a:prstGeom prst="rect">
              <a:avLst/>
            </a:prstGeom>
            <a:noFill/>
          </p:spPr>
          <p:txBody>
            <a:bodyPr wrap="none" rtlCol="0">
              <a:noAutofit/>
            </a:bodyPr>
            <a:lstStyle/>
            <a:p>
              <a:r>
                <a:rPr lang="pt-PT"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02</a:t>
              </a:r>
              <a:endParaRPr lang="ru-RU"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Rectangle 8">
              <a:extLst>
                <a:ext uri="{FF2B5EF4-FFF2-40B4-BE49-F238E27FC236}">
                  <a16:creationId xmlns:a16="http://schemas.microsoft.com/office/drawing/2014/main" id="{2C7D71BE-E6AB-4E45-8967-84E72BD3DA55}"/>
                </a:ext>
              </a:extLst>
            </p:cNvPr>
            <p:cNvSpPr/>
            <p:nvPr/>
          </p:nvSpPr>
          <p:spPr>
            <a:xfrm>
              <a:off x="1050720" y="3069000"/>
              <a:ext cx="10804729" cy="720000"/>
            </a:xfrm>
            <a:prstGeom prst="rect">
              <a:avLst/>
            </a:prstGeom>
          </p:spPr>
          <p:txBody>
            <a:bodyPr wrap="square" lIns="36000" tIns="36000" rIns="36000" bIns="36000" anchor="ctr">
              <a:noAutofit/>
            </a:bodyPr>
            <a:lstStyle/>
            <a:p>
              <a:pPr algn="just">
                <a:spcAft>
                  <a:spcPts val="0"/>
                </a:spcAft>
              </a:pPr>
              <a:r>
                <a:rPr lang="en-US" altLang="en-US" sz="1600" b="1" dirty="0">
                  <a:latin typeface="Open Sans" panose="020B0606030504020204" pitchFamily="34" charset="0"/>
                  <a:ea typeface="Open Sans" panose="020B0606030504020204" pitchFamily="34" charset="0"/>
                  <a:cs typeface="Open Sans" panose="020B0606030504020204" pitchFamily="34" charset="0"/>
                </a:rPr>
                <a:t>Understand payout policy irrelevance under the assumptions of </a:t>
              </a:r>
              <a:r>
                <a:rPr lang="en-US" altLang="en-US" sz="1600" b="1" dirty="0" err="1">
                  <a:latin typeface="Open Sans" panose="020B0606030504020204" pitchFamily="34" charset="0"/>
                  <a:ea typeface="Open Sans" panose="020B0606030504020204" pitchFamily="34" charset="0"/>
                  <a:cs typeface="Open Sans" panose="020B0606030504020204" pitchFamily="34" charset="0"/>
                </a:rPr>
                <a:t>Modgliani</a:t>
              </a:r>
              <a:r>
                <a:rPr lang="en-US" altLang="en-US" sz="1600" b="1" dirty="0">
                  <a:latin typeface="Open Sans" panose="020B0606030504020204" pitchFamily="34" charset="0"/>
                  <a:ea typeface="Open Sans" panose="020B0606030504020204" pitchFamily="34" charset="0"/>
                  <a:cs typeface="Open Sans" panose="020B0606030504020204" pitchFamily="34" charset="0"/>
                </a:rPr>
                <a:t> and Miller model.</a:t>
              </a:r>
            </a:p>
          </p:txBody>
        </p:sp>
      </p:grpSp>
      <p:grpSp>
        <p:nvGrpSpPr>
          <p:cNvPr id="10" name="Group 9">
            <a:extLst>
              <a:ext uri="{FF2B5EF4-FFF2-40B4-BE49-F238E27FC236}">
                <a16:creationId xmlns:a16="http://schemas.microsoft.com/office/drawing/2014/main" id="{019074EA-7EC9-4F27-B7C3-4C3765FC449F}"/>
              </a:ext>
            </a:extLst>
          </p:cNvPr>
          <p:cNvGrpSpPr/>
          <p:nvPr/>
        </p:nvGrpSpPr>
        <p:grpSpPr>
          <a:xfrm>
            <a:off x="336550" y="4060629"/>
            <a:ext cx="11518899" cy="720000"/>
            <a:chOff x="336550" y="4060629"/>
            <a:chExt cx="11518899" cy="720000"/>
          </a:xfrm>
        </p:grpSpPr>
        <p:sp>
          <p:nvSpPr>
            <p:cNvPr id="11" name="Text 6">
              <a:extLst>
                <a:ext uri="{FF2B5EF4-FFF2-40B4-BE49-F238E27FC236}">
                  <a16:creationId xmlns:a16="http://schemas.microsoft.com/office/drawing/2014/main" id="{B5548A12-5D6E-4829-84C9-B26E63A60FEB}"/>
                </a:ext>
              </a:extLst>
            </p:cNvPr>
            <p:cNvSpPr txBox="1"/>
            <p:nvPr/>
          </p:nvSpPr>
          <p:spPr>
            <a:xfrm>
              <a:off x="336550" y="4060629"/>
              <a:ext cx="720000" cy="720000"/>
            </a:xfrm>
            <a:prstGeom prst="rect">
              <a:avLst/>
            </a:prstGeom>
            <a:noFill/>
          </p:spPr>
          <p:txBody>
            <a:bodyPr wrap="none" rtlCol="0">
              <a:noAutofit/>
            </a:bodyPr>
            <a:lstStyle/>
            <a:p>
              <a:r>
                <a:rPr lang="ru-RU"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0</a:t>
              </a:r>
              <a:r>
                <a:rPr lang="pt-PT"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3</a:t>
              </a:r>
              <a:endParaRPr lang="ru-RU"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Rectangle 11">
              <a:extLst>
                <a:ext uri="{FF2B5EF4-FFF2-40B4-BE49-F238E27FC236}">
                  <a16:creationId xmlns:a16="http://schemas.microsoft.com/office/drawing/2014/main" id="{4C403411-31CA-45CE-8A5F-84E7D3806D15}"/>
                </a:ext>
              </a:extLst>
            </p:cNvPr>
            <p:cNvSpPr/>
            <p:nvPr/>
          </p:nvSpPr>
          <p:spPr>
            <a:xfrm>
              <a:off x="1050720" y="4060629"/>
              <a:ext cx="10804729" cy="720000"/>
            </a:xfrm>
            <a:prstGeom prst="rect">
              <a:avLst/>
            </a:prstGeom>
          </p:spPr>
          <p:txBody>
            <a:bodyPr wrap="square" lIns="36000" tIns="36000" rIns="36000" bIns="36000" anchor="ctr">
              <a:noAutofit/>
            </a:bodyPr>
            <a:lstStyle/>
            <a:p>
              <a:pPr algn="just">
                <a:spcAft>
                  <a:spcPts val="0"/>
                </a:spcAft>
              </a:pPr>
              <a:r>
                <a:rPr lang="en-US" altLang="en-US" sz="1600" b="1" dirty="0">
                  <a:latin typeface="Open Sans" panose="020B0606030504020204" pitchFamily="34" charset="0"/>
                  <a:ea typeface="Open Sans" panose="020B0606030504020204" pitchFamily="34" charset="0"/>
                  <a:cs typeface="Open Sans" panose="020B0606030504020204" pitchFamily="34" charset="0"/>
                </a:rPr>
                <a:t>Recognize reasons why payout policy may affect value of the firm</a:t>
              </a:r>
            </a:p>
          </p:txBody>
        </p:sp>
      </p:grpSp>
    </p:spTree>
    <p:custDataLst>
      <p:tags r:id="rId1"/>
    </p:custDataLst>
    <p:extLst>
      <p:ext uri="{BB962C8B-B14F-4D97-AF65-F5344CB8AC3E}">
        <p14:creationId xmlns:p14="http://schemas.microsoft.com/office/powerpoint/2010/main" val="2232408817"/>
      </p:ext>
    </p:extLst>
  </p:cSld>
  <p:clrMapOvr>
    <a:masterClrMapping/>
  </p:clrMapOvr>
  <mc:AlternateContent xmlns:mc="http://schemas.openxmlformats.org/markup-compatibility/2006">
    <mc:Choice xmlns:p14="http://schemas.microsoft.com/office/powerpoint/2010/main" Requires="p14">
      <p:transition p14:dur="0" advTm="17798"/>
    </mc:Choice>
    <mc:Fallback>
      <p:transition advTm="1779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90A07-0A9E-4D60-BE2B-27366E423E50}"/>
              </a:ext>
            </a:extLst>
          </p:cNvPr>
          <p:cNvSpPr>
            <a:spLocks noGrp="1"/>
          </p:cNvSpPr>
          <p:nvPr>
            <p:ph type="title"/>
          </p:nvPr>
        </p:nvSpPr>
        <p:spPr/>
        <p:txBody>
          <a:bodyPr/>
          <a:lstStyle/>
          <a:p>
            <a:r>
              <a:rPr lang="en-US" dirty="0"/>
              <a:t>Payout options</a:t>
            </a:r>
            <a:endParaRPr lang="en-GB" dirty="0"/>
          </a:p>
        </p:txBody>
      </p:sp>
      <p:sp>
        <p:nvSpPr>
          <p:cNvPr id="4" name="Text Placeholder 3">
            <a:extLst>
              <a:ext uri="{FF2B5EF4-FFF2-40B4-BE49-F238E27FC236}">
                <a16:creationId xmlns:a16="http://schemas.microsoft.com/office/drawing/2014/main" id="{6BF57B3A-71A1-4274-A00E-71FCCD261FF8}"/>
              </a:ext>
            </a:extLst>
          </p:cNvPr>
          <p:cNvSpPr>
            <a:spLocks noGrp="1"/>
          </p:cNvSpPr>
          <p:nvPr>
            <p:ph type="body" sz="quarter" idx="13"/>
          </p:nvPr>
        </p:nvSpPr>
        <p:spPr/>
        <p:txBody>
          <a:bodyPr/>
          <a:lstStyle/>
          <a:p>
            <a:r>
              <a:rPr lang="en-US" dirty="0"/>
              <a:t>Advanced Financial Management | Payout Policy</a:t>
            </a:r>
            <a:endParaRPr lang="en-GB" dirty="0"/>
          </a:p>
        </p:txBody>
      </p:sp>
      <p:cxnSp>
        <p:nvCxnSpPr>
          <p:cNvPr id="5" name="Straight Connector 4">
            <a:extLst>
              <a:ext uri="{FF2B5EF4-FFF2-40B4-BE49-F238E27FC236}">
                <a16:creationId xmlns:a16="http://schemas.microsoft.com/office/drawing/2014/main" id="{A4275D0D-EB23-4B57-8F8A-0A89DF178148}"/>
              </a:ext>
            </a:extLst>
          </p:cNvPr>
          <p:cNvCxnSpPr/>
          <p:nvPr/>
        </p:nvCxnSpPr>
        <p:spPr>
          <a:xfrm>
            <a:off x="435403" y="1853909"/>
            <a:ext cx="2159000" cy="0"/>
          </a:xfrm>
          <a:prstGeom prst="line">
            <a:avLst/>
          </a:prstGeom>
          <a:ln w="19050">
            <a:solidFill>
              <a:schemeClr val="tx1"/>
            </a:solidFill>
          </a:ln>
        </p:spPr>
        <p:style>
          <a:lnRef idx="1">
            <a:schemeClr val="accent6"/>
          </a:lnRef>
          <a:fillRef idx="0">
            <a:schemeClr val="accent6"/>
          </a:fillRef>
          <a:effectRef idx="0">
            <a:schemeClr val="accent6"/>
          </a:effectRef>
          <a:fontRef idx="minor">
            <a:schemeClr val="tx1"/>
          </a:fontRef>
        </p:style>
      </p:cxnSp>
      <p:sp>
        <p:nvSpPr>
          <p:cNvPr id="6" name="TextBox 6">
            <a:extLst>
              <a:ext uri="{FF2B5EF4-FFF2-40B4-BE49-F238E27FC236}">
                <a16:creationId xmlns:a16="http://schemas.microsoft.com/office/drawing/2014/main" id="{F30238E5-57B3-4168-84AD-3D246F34D3A0}"/>
              </a:ext>
            </a:extLst>
          </p:cNvPr>
          <p:cNvSpPr txBox="1">
            <a:spLocks noChangeArrowheads="1"/>
          </p:cNvSpPr>
          <p:nvPr/>
        </p:nvSpPr>
        <p:spPr bwMode="auto">
          <a:xfrm>
            <a:off x="632253" y="1471322"/>
            <a:ext cx="17653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Geneva"/>
                <a:cs typeface="Geneva"/>
              </a:defRPr>
            </a:lvl1pPr>
            <a:lvl2pPr marL="742950" indent="-285750">
              <a:defRPr>
                <a:solidFill>
                  <a:schemeClr val="tx1"/>
                </a:solidFill>
                <a:latin typeface="Arial" panose="020B0604020202020204" pitchFamily="34" charset="0"/>
                <a:ea typeface="Geneva"/>
                <a:cs typeface="Geneva"/>
              </a:defRPr>
            </a:lvl2pPr>
            <a:lvl3pPr marL="1143000" indent="-228600">
              <a:defRPr>
                <a:solidFill>
                  <a:schemeClr val="tx1"/>
                </a:solidFill>
                <a:latin typeface="Arial" panose="020B0604020202020204" pitchFamily="34" charset="0"/>
                <a:ea typeface="Geneva"/>
                <a:cs typeface="Geneva"/>
              </a:defRPr>
            </a:lvl3pPr>
            <a:lvl4pPr marL="1600200" indent="-228600">
              <a:defRPr>
                <a:solidFill>
                  <a:schemeClr val="tx1"/>
                </a:solidFill>
                <a:latin typeface="Arial" panose="020B0604020202020204" pitchFamily="34" charset="0"/>
                <a:ea typeface="Geneva"/>
                <a:cs typeface="Geneva"/>
              </a:defRPr>
            </a:lvl4pPr>
            <a:lvl5pPr marL="2057400" indent="-228600">
              <a:defRPr>
                <a:solidFill>
                  <a:schemeClr val="tx1"/>
                </a:solidFill>
                <a:latin typeface="Arial" panose="020B0604020202020204" pitchFamily="34" charset="0"/>
                <a:ea typeface="Geneva"/>
                <a:cs typeface="Geneva"/>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ea typeface="Geneva"/>
                <a:cs typeface="Geneva"/>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ea typeface="Geneva"/>
                <a:cs typeface="Geneva"/>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ea typeface="Geneva"/>
                <a:cs typeface="Geneva"/>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ea typeface="Geneva"/>
                <a:cs typeface="Geneva"/>
              </a:defRPr>
            </a:lvl9pPr>
          </a:lstStyle>
          <a:p>
            <a:pPr algn="ctr" eaLnBrk="1" hangingPunct="1"/>
            <a:r>
              <a:rPr lang="en-US" altLang="en-US" b="1" dirty="0">
                <a:latin typeface="Open Sans" panose="020B0606030504020204" pitchFamily="34" charset="0"/>
                <a:cs typeface="Open Sans" panose="020B0606030504020204" pitchFamily="34" charset="0"/>
              </a:rPr>
              <a:t>Policy</a:t>
            </a:r>
            <a:endParaRPr lang="en-GB" altLang="en-US" b="1" dirty="0">
              <a:latin typeface="Open Sans" panose="020B0606030504020204" pitchFamily="34" charset="0"/>
              <a:cs typeface="Open Sans" panose="020B0606030504020204" pitchFamily="34" charset="0"/>
            </a:endParaRPr>
          </a:p>
        </p:txBody>
      </p:sp>
      <p:cxnSp>
        <p:nvCxnSpPr>
          <p:cNvPr id="7" name="Straight Connector 6">
            <a:extLst>
              <a:ext uri="{FF2B5EF4-FFF2-40B4-BE49-F238E27FC236}">
                <a16:creationId xmlns:a16="http://schemas.microsoft.com/office/drawing/2014/main" id="{008E08CB-8439-4145-A898-080EBDECBB0D}"/>
              </a:ext>
            </a:extLst>
          </p:cNvPr>
          <p:cNvCxnSpPr/>
          <p:nvPr/>
        </p:nvCxnSpPr>
        <p:spPr>
          <a:xfrm>
            <a:off x="2744641" y="1850734"/>
            <a:ext cx="4860000" cy="0"/>
          </a:xfrm>
          <a:prstGeom prst="line">
            <a:avLst/>
          </a:prstGeom>
          <a:ln w="19050">
            <a:solidFill>
              <a:schemeClr val="tx1"/>
            </a:solidFill>
          </a:ln>
        </p:spPr>
        <p:style>
          <a:lnRef idx="1">
            <a:schemeClr val="accent6"/>
          </a:lnRef>
          <a:fillRef idx="0">
            <a:schemeClr val="accent6"/>
          </a:fillRef>
          <a:effectRef idx="0">
            <a:schemeClr val="accent6"/>
          </a:effectRef>
          <a:fontRef idx="minor">
            <a:schemeClr val="tx1"/>
          </a:fontRef>
        </p:style>
      </p:cxnSp>
      <p:sp>
        <p:nvSpPr>
          <p:cNvPr id="8" name="TextBox 8">
            <a:extLst>
              <a:ext uri="{FF2B5EF4-FFF2-40B4-BE49-F238E27FC236}">
                <a16:creationId xmlns:a16="http://schemas.microsoft.com/office/drawing/2014/main" id="{6FEBAC8B-1F5B-400A-A7A6-6BB063513AEB}"/>
              </a:ext>
            </a:extLst>
          </p:cNvPr>
          <p:cNvSpPr txBox="1">
            <a:spLocks noChangeArrowheads="1"/>
          </p:cNvSpPr>
          <p:nvPr/>
        </p:nvSpPr>
        <p:spPr bwMode="auto">
          <a:xfrm>
            <a:off x="3794125" y="1466559"/>
            <a:ext cx="25019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Geneva"/>
                <a:cs typeface="Geneva"/>
              </a:defRPr>
            </a:lvl1pPr>
            <a:lvl2pPr marL="742950" indent="-285750">
              <a:defRPr>
                <a:solidFill>
                  <a:schemeClr val="tx1"/>
                </a:solidFill>
                <a:latin typeface="Arial" panose="020B0604020202020204" pitchFamily="34" charset="0"/>
                <a:ea typeface="Geneva"/>
                <a:cs typeface="Geneva"/>
              </a:defRPr>
            </a:lvl2pPr>
            <a:lvl3pPr marL="1143000" indent="-228600">
              <a:defRPr>
                <a:solidFill>
                  <a:schemeClr val="tx1"/>
                </a:solidFill>
                <a:latin typeface="Arial" panose="020B0604020202020204" pitchFamily="34" charset="0"/>
                <a:ea typeface="Geneva"/>
                <a:cs typeface="Geneva"/>
              </a:defRPr>
            </a:lvl3pPr>
            <a:lvl4pPr marL="1600200" indent="-228600">
              <a:defRPr>
                <a:solidFill>
                  <a:schemeClr val="tx1"/>
                </a:solidFill>
                <a:latin typeface="Arial" panose="020B0604020202020204" pitchFamily="34" charset="0"/>
                <a:ea typeface="Geneva"/>
                <a:cs typeface="Geneva"/>
              </a:defRPr>
            </a:lvl4pPr>
            <a:lvl5pPr marL="2057400" indent="-228600">
              <a:defRPr>
                <a:solidFill>
                  <a:schemeClr val="tx1"/>
                </a:solidFill>
                <a:latin typeface="Arial" panose="020B0604020202020204" pitchFamily="34" charset="0"/>
                <a:ea typeface="Geneva"/>
                <a:cs typeface="Geneva"/>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ea typeface="Geneva"/>
                <a:cs typeface="Geneva"/>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ea typeface="Geneva"/>
                <a:cs typeface="Geneva"/>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ea typeface="Geneva"/>
                <a:cs typeface="Geneva"/>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ea typeface="Geneva"/>
                <a:cs typeface="Geneva"/>
              </a:defRPr>
            </a:lvl9pPr>
          </a:lstStyle>
          <a:p>
            <a:pPr algn="ctr" eaLnBrk="1" hangingPunct="1"/>
            <a:r>
              <a:rPr lang="en-US" altLang="en-US" b="1" dirty="0">
                <a:latin typeface="Open Sans" panose="020B0606030504020204" pitchFamily="34" charset="0"/>
                <a:cs typeface="Open Sans" panose="020B0606030504020204" pitchFamily="34" charset="0"/>
              </a:rPr>
              <a:t>Types</a:t>
            </a:r>
            <a:endParaRPr lang="en-GB" altLang="en-US" b="1" dirty="0">
              <a:latin typeface="Open Sans" panose="020B0606030504020204" pitchFamily="34" charset="0"/>
              <a:cs typeface="Open Sans" panose="020B0606030504020204" pitchFamily="34" charset="0"/>
            </a:endParaRPr>
          </a:p>
        </p:txBody>
      </p:sp>
      <p:cxnSp>
        <p:nvCxnSpPr>
          <p:cNvPr id="9" name="Straight Connector 8">
            <a:extLst>
              <a:ext uri="{FF2B5EF4-FFF2-40B4-BE49-F238E27FC236}">
                <a16:creationId xmlns:a16="http://schemas.microsoft.com/office/drawing/2014/main" id="{E13DEBD2-2C19-41B7-B473-41A96485A137}"/>
              </a:ext>
            </a:extLst>
          </p:cNvPr>
          <p:cNvCxnSpPr/>
          <p:nvPr/>
        </p:nvCxnSpPr>
        <p:spPr>
          <a:xfrm>
            <a:off x="7966474" y="1853909"/>
            <a:ext cx="3887788" cy="0"/>
          </a:xfrm>
          <a:prstGeom prst="line">
            <a:avLst/>
          </a:prstGeom>
          <a:ln w="19050">
            <a:solidFill>
              <a:schemeClr val="tx1"/>
            </a:solidFill>
          </a:ln>
        </p:spPr>
        <p:style>
          <a:lnRef idx="1">
            <a:schemeClr val="accent6"/>
          </a:lnRef>
          <a:fillRef idx="0">
            <a:schemeClr val="accent6"/>
          </a:fillRef>
          <a:effectRef idx="0">
            <a:schemeClr val="accent6"/>
          </a:effectRef>
          <a:fontRef idx="minor">
            <a:schemeClr val="tx1"/>
          </a:fontRef>
        </p:style>
      </p:cxnSp>
      <p:sp>
        <p:nvSpPr>
          <p:cNvPr id="10" name="TextBox 13">
            <a:extLst>
              <a:ext uri="{FF2B5EF4-FFF2-40B4-BE49-F238E27FC236}">
                <a16:creationId xmlns:a16="http://schemas.microsoft.com/office/drawing/2014/main" id="{EDD1CD63-47E1-44F3-9187-4CF93F76B0FC}"/>
              </a:ext>
            </a:extLst>
          </p:cNvPr>
          <p:cNvSpPr txBox="1">
            <a:spLocks noChangeArrowheads="1"/>
          </p:cNvSpPr>
          <p:nvPr/>
        </p:nvSpPr>
        <p:spPr bwMode="auto">
          <a:xfrm>
            <a:off x="8591949" y="1471322"/>
            <a:ext cx="2501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Geneva"/>
                <a:cs typeface="Geneva"/>
              </a:defRPr>
            </a:lvl1pPr>
            <a:lvl2pPr marL="742950" indent="-285750">
              <a:defRPr>
                <a:solidFill>
                  <a:schemeClr val="tx1"/>
                </a:solidFill>
                <a:latin typeface="Arial" panose="020B0604020202020204" pitchFamily="34" charset="0"/>
                <a:ea typeface="Geneva"/>
                <a:cs typeface="Geneva"/>
              </a:defRPr>
            </a:lvl2pPr>
            <a:lvl3pPr marL="1143000" indent="-228600">
              <a:defRPr>
                <a:solidFill>
                  <a:schemeClr val="tx1"/>
                </a:solidFill>
                <a:latin typeface="Arial" panose="020B0604020202020204" pitchFamily="34" charset="0"/>
                <a:ea typeface="Geneva"/>
                <a:cs typeface="Geneva"/>
              </a:defRPr>
            </a:lvl3pPr>
            <a:lvl4pPr marL="1600200" indent="-228600">
              <a:defRPr>
                <a:solidFill>
                  <a:schemeClr val="tx1"/>
                </a:solidFill>
                <a:latin typeface="Arial" panose="020B0604020202020204" pitchFamily="34" charset="0"/>
                <a:ea typeface="Geneva"/>
                <a:cs typeface="Geneva"/>
              </a:defRPr>
            </a:lvl4pPr>
            <a:lvl5pPr marL="2057400" indent="-228600">
              <a:defRPr>
                <a:solidFill>
                  <a:schemeClr val="tx1"/>
                </a:solidFill>
                <a:latin typeface="Arial" panose="020B0604020202020204" pitchFamily="34" charset="0"/>
                <a:ea typeface="Geneva"/>
                <a:cs typeface="Geneva"/>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ea typeface="Geneva"/>
                <a:cs typeface="Geneva"/>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ea typeface="Geneva"/>
                <a:cs typeface="Geneva"/>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ea typeface="Geneva"/>
                <a:cs typeface="Geneva"/>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ea typeface="Geneva"/>
                <a:cs typeface="Geneva"/>
              </a:defRPr>
            </a:lvl9pPr>
          </a:lstStyle>
          <a:p>
            <a:pPr algn="ctr" eaLnBrk="1" hangingPunct="1"/>
            <a:r>
              <a:rPr lang="en-US" altLang="en-US" b="1" dirty="0">
                <a:latin typeface="Open Sans" panose="020B0606030504020204" pitchFamily="34" charset="0"/>
                <a:cs typeface="Open Sans" panose="020B0606030504020204" pitchFamily="34" charset="0"/>
              </a:rPr>
              <a:t>Details</a:t>
            </a:r>
            <a:endParaRPr lang="en-GB" altLang="en-US" b="1" dirty="0">
              <a:latin typeface="Open Sans" panose="020B0606030504020204" pitchFamily="34" charset="0"/>
              <a:cs typeface="Open Sans" panose="020B0606030504020204" pitchFamily="34" charset="0"/>
            </a:endParaRPr>
          </a:p>
        </p:txBody>
      </p:sp>
      <p:sp>
        <p:nvSpPr>
          <p:cNvPr id="12" name="Rectangle 11">
            <a:extLst>
              <a:ext uri="{FF2B5EF4-FFF2-40B4-BE49-F238E27FC236}">
                <a16:creationId xmlns:a16="http://schemas.microsoft.com/office/drawing/2014/main" id="{BC24F049-60BD-43EA-A5D9-3289542ABB3B}"/>
              </a:ext>
            </a:extLst>
          </p:cNvPr>
          <p:cNvSpPr/>
          <p:nvPr/>
        </p:nvSpPr>
        <p:spPr bwMode="auto">
          <a:xfrm>
            <a:off x="2744641" y="1951307"/>
            <a:ext cx="4860000" cy="1088078"/>
          </a:xfrm>
          <a:prstGeom prst="rect">
            <a:avLst/>
          </a:prstGeom>
          <a:solidFill>
            <a:schemeClr val="accent1">
              <a:lumMod val="20000"/>
              <a:lumOff val="80000"/>
            </a:schemeClr>
          </a:solidFill>
          <a:ln w="12700" cap="flat" cmpd="sng" algn="ctr">
            <a:noFill/>
            <a:prstDash val="solid"/>
            <a:round/>
            <a:headEnd type="none" w="med" len="med"/>
            <a:tailEnd type="none" w="med" len="med"/>
          </a:ln>
          <a:effectLst/>
        </p:spPr>
        <p:txBody>
          <a:bodyPr lIns="72000" rIns="72000" anchor="ctr"/>
          <a:lstStyle/>
          <a:p>
            <a:r>
              <a:rPr lang="en-US" sz="1600" b="1" dirty="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sym typeface="Arial" charset="0"/>
              </a:rPr>
              <a:t>Cash Dividend: </a:t>
            </a:r>
          </a:p>
          <a:p>
            <a:r>
              <a:rPr lang="en-US" sz="1600" dirty="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sym typeface="Arial" charset="0"/>
              </a:rPr>
              <a:t>Fi</a:t>
            </a:r>
            <a:r>
              <a:rPr lang="en-US" sz="1600" dirty="0">
                <a:latin typeface="+mn-lt"/>
              </a:rPr>
              <a:t>rm pays cash to shareholders on a pro-rata basis, e.g. shareholders receive $0.50 in cash for each share </a:t>
            </a:r>
            <a:r>
              <a:rPr lang="en-GB" sz="1600" dirty="0">
                <a:latin typeface="+mn-lt"/>
              </a:rPr>
              <a:t>held.</a:t>
            </a:r>
            <a:endParaRPr lang="en-GB" sz="1600" dirty="0">
              <a:solidFill>
                <a:srgbClr val="000000"/>
              </a:solidFill>
              <a:latin typeface="+mn-lt"/>
              <a:ea typeface="Open Sans Light" panose="020B0306030504020204" pitchFamily="34" charset="0"/>
              <a:cs typeface="Open Sans Light" panose="020B0306030504020204" pitchFamily="34" charset="0"/>
              <a:sym typeface="Arial" charset="0"/>
            </a:endParaRPr>
          </a:p>
        </p:txBody>
      </p:sp>
      <p:sp>
        <p:nvSpPr>
          <p:cNvPr id="13" name="Isosceles Triangle 12">
            <a:extLst>
              <a:ext uri="{FF2B5EF4-FFF2-40B4-BE49-F238E27FC236}">
                <a16:creationId xmlns:a16="http://schemas.microsoft.com/office/drawing/2014/main" id="{887FCBB4-B9F5-4531-B6BB-FABAB173BAB4}"/>
              </a:ext>
            </a:extLst>
          </p:cNvPr>
          <p:cNvSpPr/>
          <p:nvPr/>
        </p:nvSpPr>
        <p:spPr bwMode="auto">
          <a:xfrm rot="5400000">
            <a:off x="7504171" y="2425991"/>
            <a:ext cx="585787" cy="149225"/>
          </a:xfrm>
          <a:prstGeom prst="triangle">
            <a:avLst/>
          </a:prstGeom>
          <a:solidFill>
            <a:schemeClr val="tx2">
              <a:lumMod val="75000"/>
            </a:schemeClr>
          </a:solidFill>
          <a:ln w="12700" cap="flat" cmpd="sng" algn="ctr">
            <a:noFill/>
            <a:prstDash val="solid"/>
            <a:round/>
            <a:headEnd type="none" w="med" len="med"/>
            <a:tailEnd type="none" w="med" len="med"/>
          </a:ln>
          <a:effectLst/>
        </p:spPr>
        <p:txBody>
          <a:bodyPr anchor="ctr"/>
          <a:lstStyle/>
          <a:p>
            <a:pPr algn="ctr" defTabSz="914400" eaLnBrk="1" hangingPunct="1">
              <a:defRPr/>
            </a:pPr>
            <a:endParaRPr lang="en-GB" sz="1600" dirty="0">
              <a:solidFill>
                <a:srgbClr val="000000"/>
              </a:solidFill>
              <a:latin typeface="Arial" charset="0"/>
              <a:ea typeface="ヒラギノ角ゴ ProN W3" charset="0"/>
              <a:cs typeface="ヒラギノ角ゴ ProN W3" charset="0"/>
              <a:sym typeface="Arial" charset="0"/>
            </a:endParaRPr>
          </a:p>
        </p:txBody>
      </p:sp>
      <p:sp>
        <p:nvSpPr>
          <p:cNvPr id="14" name="Rectangle 13">
            <a:extLst>
              <a:ext uri="{FF2B5EF4-FFF2-40B4-BE49-F238E27FC236}">
                <a16:creationId xmlns:a16="http://schemas.microsoft.com/office/drawing/2014/main" id="{ADF36EDB-43D4-414C-8EAE-0B6DB2B9E993}"/>
              </a:ext>
            </a:extLst>
          </p:cNvPr>
          <p:cNvSpPr/>
          <p:nvPr/>
        </p:nvSpPr>
        <p:spPr bwMode="auto">
          <a:xfrm>
            <a:off x="7966474" y="1951308"/>
            <a:ext cx="3887788" cy="1088078"/>
          </a:xfrm>
          <a:prstGeom prst="rect">
            <a:avLst/>
          </a:prstGeom>
          <a:solidFill>
            <a:schemeClr val="bg1">
              <a:lumMod val="95000"/>
            </a:schemeClr>
          </a:solidFill>
          <a:ln w="12700" cap="flat" cmpd="sng" algn="ctr">
            <a:noFill/>
            <a:prstDash val="solid"/>
            <a:round/>
            <a:headEnd type="none" w="med" len="med"/>
            <a:tailEnd type="none" w="med" len="med"/>
          </a:ln>
          <a:effectLst/>
        </p:spPr>
        <p:txBody>
          <a:bodyPr lIns="72000" rIns="72000" anchor="ctr"/>
          <a:lstStyle/>
          <a:p>
            <a:pPr marL="216000" indent="-216000" defTabSz="914400" eaLnBrk="1" hangingPunct="1">
              <a:spcAft>
                <a:spcPts val="600"/>
              </a:spcAft>
              <a:buFont typeface="Wingdings" panose="05000000000000000000" pitchFamily="2" charset="2"/>
              <a:buChar char="§"/>
              <a:defRPr/>
            </a:pPr>
            <a:r>
              <a:rPr lang="en-US" sz="1600" dirty="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sym typeface="Arial" charset="0"/>
              </a:rPr>
              <a:t>Regular cash dividend (quarterly, semi-annual)</a:t>
            </a:r>
          </a:p>
          <a:p>
            <a:pPr marL="216000" indent="-216000" defTabSz="914400" eaLnBrk="1" hangingPunct="1">
              <a:spcAft>
                <a:spcPts val="600"/>
              </a:spcAft>
              <a:buFont typeface="Wingdings" panose="05000000000000000000" pitchFamily="2" charset="2"/>
              <a:buChar char="§"/>
              <a:defRPr/>
            </a:pPr>
            <a:r>
              <a:rPr lang="en-US" sz="1600" dirty="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sym typeface="Arial" charset="0"/>
              </a:rPr>
              <a:t>Special cash dividend (one-off)</a:t>
            </a:r>
            <a:endParaRPr lang="en-GB" sz="1600" dirty="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sym typeface="Arial" charset="0"/>
            </a:endParaRPr>
          </a:p>
        </p:txBody>
      </p:sp>
      <p:sp>
        <p:nvSpPr>
          <p:cNvPr id="19" name="Rectangle 18">
            <a:extLst>
              <a:ext uri="{FF2B5EF4-FFF2-40B4-BE49-F238E27FC236}">
                <a16:creationId xmlns:a16="http://schemas.microsoft.com/office/drawing/2014/main" id="{96F7A5CE-BA63-4AB4-BC42-DF6504535F96}"/>
              </a:ext>
            </a:extLst>
          </p:cNvPr>
          <p:cNvSpPr/>
          <p:nvPr/>
        </p:nvSpPr>
        <p:spPr bwMode="auto">
          <a:xfrm>
            <a:off x="2741771" y="3125679"/>
            <a:ext cx="4860000" cy="1088078"/>
          </a:xfrm>
          <a:prstGeom prst="rect">
            <a:avLst/>
          </a:prstGeom>
          <a:solidFill>
            <a:schemeClr val="accent1">
              <a:lumMod val="20000"/>
              <a:lumOff val="80000"/>
            </a:schemeClr>
          </a:solidFill>
          <a:ln w="12700" cap="flat" cmpd="sng" algn="ctr">
            <a:noFill/>
            <a:prstDash val="solid"/>
            <a:round/>
            <a:headEnd type="none" w="med" len="med"/>
            <a:tailEnd type="none" w="med" len="med"/>
          </a:ln>
          <a:effectLst/>
        </p:spPr>
        <p:txBody>
          <a:bodyPr lIns="72000" rIns="72000" anchor="ctr"/>
          <a:lstStyle/>
          <a:p>
            <a:r>
              <a:rPr lang="en-US" sz="1600" b="1" dirty="0">
                <a:solidFill>
                  <a:srgbClr val="000000"/>
                </a:solidFill>
                <a:latin typeface="Open Sans Light" panose="020B0306030504020204" pitchFamily="34" charset="0"/>
                <a:ea typeface="Open Sans Light" panose="020B0306030504020204" pitchFamily="34" charset="0"/>
                <a:cs typeface="Open Sans Light" panose="020B0306030504020204" pitchFamily="34" charset="0"/>
                <a:sym typeface="Arial" charset="0"/>
              </a:rPr>
              <a:t>Stock Dividend: </a:t>
            </a:r>
          </a:p>
          <a:p>
            <a:r>
              <a:rPr lang="en-US" sz="1600" dirty="0">
                <a:latin typeface="+mn-lt"/>
              </a:rPr>
              <a:t>Firm pays additional stock to shareholders on a pro-rata basis, e.g. 10% stock dividend means shareholders receive 10 shares for every 100 held.</a:t>
            </a:r>
            <a:endParaRPr lang="en-GB" sz="1600" dirty="0">
              <a:solidFill>
                <a:srgbClr val="000000"/>
              </a:solidFill>
              <a:latin typeface="+mn-lt"/>
              <a:ea typeface="Open Sans Light" panose="020B0306030504020204" pitchFamily="34" charset="0"/>
              <a:cs typeface="Open Sans Light" panose="020B0306030504020204" pitchFamily="34" charset="0"/>
              <a:sym typeface="Arial" charset="0"/>
            </a:endParaRPr>
          </a:p>
        </p:txBody>
      </p:sp>
      <p:sp>
        <p:nvSpPr>
          <p:cNvPr id="20" name="Isosceles Triangle 19">
            <a:extLst>
              <a:ext uri="{FF2B5EF4-FFF2-40B4-BE49-F238E27FC236}">
                <a16:creationId xmlns:a16="http://schemas.microsoft.com/office/drawing/2014/main" id="{ECFD0F6B-B018-4A53-A943-86C5B8DB7E3D}"/>
              </a:ext>
            </a:extLst>
          </p:cNvPr>
          <p:cNvSpPr/>
          <p:nvPr/>
        </p:nvSpPr>
        <p:spPr bwMode="auto">
          <a:xfrm rot="5400000">
            <a:off x="7504171" y="3595105"/>
            <a:ext cx="585787" cy="149225"/>
          </a:xfrm>
          <a:prstGeom prst="triangle">
            <a:avLst/>
          </a:prstGeom>
          <a:solidFill>
            <a:schemeClr val="tx2">
              <a:lumMod val="75000"/>
            </a:schemeClr>
          </a:solidFill>
          <a:ln w="12700" cap="flat" cmpd="sng" algn="ctr">
            <a:noFill/>
            <a:prstDash val="solid"/>
            <a:round/>
            <a:headEnd type="none" w="med" len="med"/>
            <a:tailEnd type="none" w="med" len="med"/>
          </a:ln>
          <a:effectLst/>
        </p:spPr>
        <p:txBody>
          <a:bodyPr anchor="ctr"/>
          <a:lstStyle/>
          <a:p>
            <a:pPr algn="ctr" defTabSz="914400" eaLnBrk="1" hangingPunct="1">
              <a:defRPr/>
            </a:pPr>
            <a:endParaRPr lang="en-GB" sz="1600" dirty="0">
              <a:solidFill>
                <a:srgbClr val="000000"/>
              </a:solidFill>
              <a:latin typeface="Arial" charset="0"/>
              <a:ea typeface="ヒラギノ角ゴ ProN W3" charset="0"/>
              <a:cs typeface="ヒラギノ角ゴ ProN W3" charset="0"/>
              <a:sym typeface="Arial" charset="0"/>
            </a:endParaRPr>
          </a:p>
        </p:txBody>
      </p:sp>
      <p:sp>
        <p:nvSpPr>
          <p:cNvPr id="21" name="Rectangle 20">
            <a:extLst>
              <a:ext uri="{FF2B5EF4-FFF2-40B4-BE49-F238E27FC236}">
                <a16:creationId xmlns:a16="http://schemas.microsoft.com/office/drawing/2014/main" id="{F5C87062-D7B8-4135-A9AE-D7D876B558CD}"/>
              </a:ext>
            </a:extLst>
          </p:cNvPr>
          <p:cNvSpPr/>
          <p:nvPr/>
        </p:nvSpPr>
        <p:spPr bwMode="auto">
          <a:xfrm>
            <a:off x="7966474" y="3128969"/>
            <a:ext cx="3887788" cy="1088078"/>
          </a:xfrm>
          <a:prstGeom prst="rect">
            <a:avLst/>
          </a:prstGeom>
          <a:solidFill>
            <a:schemeClr val="bg1">
              <a:lumMod val="95000"/>
            </a:schemeClr>
          </a:solidFill>
          <a:ln w="12700" cap="flat" cmpd="sng" algn="ctr">
            <a:noFill/>
            <a:prstDash val="solid"/>
            <a:round/>
            <a:headEnd type="none" w="med" len="med"/>
            <a:tailEnd type="none" w="med" len="med"/>
          </a:ln>
          <a:effectLst/>
        </p:spPr>
        <p:txBody>
          <a:bodyPr lIns="72000" rIns="72000" anchor="ctr"/>
          <a:lstStyle/>
          <a:p>
            <a:pPr marL="216000" indent="-216000" defTabSz="914400" eaLnBrk="1" hangingPunct="1">
              <a:spcBef>
                <a:spcPts val="0"/>
              </a:spcBef>
              <a:spcAft>
                <a:spcPts val="600"/>
              </a:spcAft>
              <a:buFont typeface="Wingdings" panose="05000000000000000000" pitchFamily="2" charset="2"/>
              <a:buChar char="§"/>
              <a:defRPr/>
            </a:pPr>
            <a:r>
              <a:rPr lang="en-US" sz="1600" dirty="0">
                <a:latin typeface="+mn-lt"/>
              </a:rPr>
              <a:t>No actual transfer of cash to shareholders</a:t>
            </a:r>
          </a:p>
          <a:p>
            <a:pPr marL="216000" indent="-216000" defTabSz="914400" eaLnBrk="1" hangingPunct="1">
              <a:spcBef>
                <a:spcPts val="0"/>
              </a:spcBef>
              <a:spcAft>
                <a:spcPts val="600"/>
              </a:spcAft>
              <a:buFont typeface="Wingdings" panose="05000000000000000000" pitchFamily="2" charset="2"/>
              <a:buChar char="§"/>
              <a:defRPr/>
            </a:pPr>
            <a:r>
              <a:rPr lang="en-US" sz="1600" dirty="0">
                <a:latin typeface="+mn-lt"/>
              </a:rPr>
              <a:t>Essentially a stock split with a much smaller split factor</a:t>
            </a:r>
            <a:endParaRPr lang="en-GB" sz="1600" dirty="0">
              <a:solidFill>
                <a:srgbClr val="000000"/>
              </a:solidFill>
              <a:latin typeface="+mn-lt"/>
              <a:ea typeface="Open Sans Light" panose="020B0306030504020204" pitchFamily="34" charset="0"/>
              <a:cs typeface="Open Sans Light" panose="020B0306030504020204" pitchFamily="34" charset="0"/>
              <a:sym typeface="Arial" charset="0"/>
            </a:endParaRPr>
          </a:p>
        </p:txBody>
      </p:sp>
      <p:sp>
        <p:nvSpPr>
          <p:cNvPr id="22" name="Rectangle 21">
            <a:extLst>
              <a:ext uri="{FF2B5EF4-FFF2-40B4-BE49-F238E27FC236}">
                <a16:creationId xmlns:a16="http://schemas.microsoft.com/office/drawing/2014/main" id="{1C4515D3-BD60-484F-A29A-0C37B442CF10}"/>
              </a:ext>
            </a:extLst>
          </p:cNvPr>
          <p:cNvSpPr/>
          <p:nvPr/>
        </p:nvSpPr>
        <p:spPr bwMode="auto">
          <a:xfrm>
            <a:off x="435403" y="1951307"/>
            <a:ext cx="2159000" cy="2262446"/>
          </a:xfrm>
          <a:prstGeom prst="rect">
            <a:avLst/>
          </a:prstGeom>
          <a:solidFill>
            <a:schemeClr val="tx2">
              <a:lumMod val="75000"/>
            </a:schemeClr>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a:ln>
                  <a:noFill/>
                </a:ln>
                <a:solidFill>
                  <a:schemeClr val="bg1"/>
                </a:solidFill>
                <a:effectLst/>
                <a:latin typeface="+mn-lt"/>
                <a:ea typeface="ヒラギノ角ゴ ProN W3" charset="0"/>
                <a:cs typeface="ヒラギノ角ゴ ProN W3" charset="0"/>
                <a:sym typeface="Arial" charset="0"/>
              </a:rPr>
              <a:t>Dividends</a:t>
            </a:r>
          </a:p>
        </p:txBody>
      </p:sp>
      <p:sp>
        <p:nvSpPr>
          <p:cNvPr id="24" name="Rectangle 23">
            <a:extLst>
              <a:ext uri="{FF2B5EF4-FFF2-40B4-BE49-F238E27FC236}">
                <a16:creationId xmlns:a16="http://schemas.microsoft.com/office/drawing/2014/main" id="{0AC4BCB9-435E-4A3F-9367-D4CD444DF7BF}"/>
              </a:ext>
            </a:extLst>
          </p:cNvPr>
          <p:cNvSpPr/>
          <p:nvPr/>
        </p:nvSpPr>
        <p:spPr bwMode="auto">
          <a:xfrm>
            <a:off x="439313" y="4323277"/>
            <a:ext cx="2159000" cy="1983734"/>
          </a:xfrm>
          <a:prstGeom prst="rect">
            <a:avLst/>
          </a:prstGeom>
          <a:solidFill>
            <a:schemeClr val="tx2">
              <a:lumMod val="75000"/>
            </a:schemeClr>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a:ln>
                  <a:noFill/>
                </a:ln>
                <a:solidFill>
                  <a:schemeClr val="bg1"/>
                </a:solidFill>
                <a:effectLst/>
                <a:latin typeface="+mn-lt"/>
                <a:ea typeface="ヒラギノ角ゴ ProN W3" charset="0"/>
                <a:cs typeface="ヒラギノ角ゴ ProN W3" charset="0"/>
                <a:sym typeface="Arial" charset="0"/>
              </a:rPr>
              <a:t>Share repurchase</a:t>
            </a:r>
          </a:p>
          <a:p>
            <a:pPr algn="ctr" defTabSz="914400"/>
            <a:r>
              <a:rPr lang="en-US" sz="1600" dirty="0">
                <a:solidFill>
                  <a:schemeClr val="bg1"/>
                </a:solidFill>
                <a:latin typeface="+mn-lt"/>
              </a:rPr>
              <a:t>Firm uses cash to purchase its own stock from </a:t>
            </a:r>
            <a:r>
              <a:rPr lang="en-GB" sz="1600" dirty="0">
                <a:solidFill>
                  <a:schemeClr val="bg1"/>
                </a:solidFill>
                <a:latin typeface="+mn-lt"/>
              </a:rPr>
              <a:t>shareholders.</a:t>
            </a:r>
            <a:endParaRPr kumimoji="0" lang="en-GB" sz="1600" b="1" i="0" u="none" strike="noStrike" cap="none" normalizeH="0" baseline="0" dirty="0">
              <a:ln>
                <a:noFill/>
              </a:ln>
              <a:solidFill>
                <a:schemeClr val="bg1"/>
              </a:solidFill>
              <a:effectLst/>
              <a:latin typeface="+mn-lt"/>
              <a:ea typeface="ヒラギノ角ゴ ProN W3" charset="0"/>
              <a:cs typeface="ヒラギノ角ゴ ProN W3" charset="0"/>
              <a:sym typeface="Arial" charset="0"/>
            </a:endParaRPr>
          </a:p>
        </p:txBody>
      </p:sp>
      <p:sp>
        <p:nvSpPr>
          <p:cNvPr id="25" name="Rectangle 24">
            <a:extLst>
              <a:ext uri="{FF2B5EF4-FFF2-40B4-BE49-F238E27FC236}">
                <a16:creationId xmlns:a16="http://schemas.microsoft.com/office/drawing/2014/main" id="{98A0EEF5-27F4-4188-85A7-17AD0ACD392A}"/>
              </a:ext>
            </a:extLst>
          </p:cNvPr>
          <p:cNvSpPr/>
          <p:nvPr/>
        </p:nvSpPr>
        <p:spPr bwMode="auto">
          <a:xfrm>
            <a:off x="2731970" y="4323277"/>
            <a:ext cx="4860000" cy="884116"/>
          </a:xfrm>
          <a:prstGeom prst="rect">
            <a:avLst/>
          </a:prstGeom>
          <a:solidFill>
            <a:schemeClr val="accent1">
              <a:lumMod val="20000"/>
              <a:lumOff val="80000"/>
            </a:schemeClr>
          </a:solidFill>
          <a:ln w="12700" cap="flat" cmpd="sng" algn="ctr">
            <a:noFill/>
            <a:prstDash val="solid"/>
            <a:round/>
            <a:headEnd type="none" w="med" len="med"/>
            <a:tailEnd type="none" w="med" len="med"/>
          </a:ln>
          <a:effectLst/>
        </p:spPr>
        <p:txBody>
          <a:bodyPr lIns="72000" rIns="72000" anchor="ctr"/>
          <a:lstStyle/>
          <a:p>
            <a:r>
              <a:rPr lang="en-US" sz="1600" b="1" dirty="0">
                <a:latin typeface="+mn-lt"/>
              </a:rPr>
              <a:t>Open market repurchase (most common)</a:t>
            </a:r>
          </a:p>
        </p:txBody>
      </p:sp>
      <p:sp>
        <p:nvSpPr>
          <p:cNvPr id="27" name="Rectangle 26">
            <a:extLst>
              <a:ext uri="{FF2B5EF4-FFF2-40B4-BE49-F238E27FC236}">
                <a16:creationId xmlns:a16="http://schemas.microsoft.com/office/drawing/2014/main" id="{185385E1-AE3A-418A-9B03-C9FC62B91115}"/>
              </a:ext>
            </a:extLst>
          </p:cNvPr>
          <p:cNvSpPr/>
          <p:nvPr/>
        </p:nvSpPr>
        <p:spPr bwMode="auto">
          <a:xfrm>
            <a:off x="7966474" y="4323276"/>
            <a:ext cx="3887788" cy="884117"/>
          </a:xfrm>
          <a:prstGeom prst="rect">
            <a:avLst/>
          </a:prstGeom>
          <a:solidFill>
            <a:schemeClr val="bg1">
              <a:lumMod val="95000"/>
            </a:schemeClr>
          </a:solidFill>
          <a:ln w="12700" cap="flat" cmpd="sng" algn="ctr">
            <a:noFill/>
            <a:prstDash val="solid"/>
            <a:round/>
            <a:headEnd type="none" w="med" len="med"/>
            <a:tailEnd type="none" w="med" len="med"/>
          </a:ln>
          <a:effectLst/>
        </p:spPr>
        <p:txBody>
          <a:bodyPr lIns="72000" rIns="72000" anchor="ctr"/>
          <a:lstStyle/>
          <a:p>
            <a:pPr marL="216000" indent="-216000">
              <a:spcAft>
                <a:spcPts val="600"/>
              </a:spcAft>
              <a:buFont typeface="Wingdings" panose="05000000000000000000" pitchFamily="2" charset="2"/>
              <a:buChar char="§"/>
            </a:pPr>
            <a:r>
              <a:rPr lang="en-US" sz="1600" dirty="0">
                <a:latin typeface="+mn-lt"/>
              </a:rPr>
              <a:t>Firm purchases shares in the open (i.e. secondary) market </a:t>
            </a:r>
            <a:r>
              <a:rPr lang="en-GB" sz="1600" dirty="0">
                <a:latin typeface="+mn-lt"/>
              </a:rPr>
              <a:t>anonymously.</a:t>
            </a:r>
          </a:p>
          <a:p>
            <a:pPr marL="216000" indent="-216000">
              <a:spcAft>
                <a:spcPts val="600"/>
              </a:spcAft>
              <a:buFont typeface="Wingdings" panose="05000000000000000000" pitchFamily="2" charset="2"/>
              <a:buChar char="§"/>
            </a:pPr>
            <a:r>
              <a:rPr lang="en-US" sz="1600" dirty="0">
                <a:latin typeface="+mn-lt"/>
              </a:rPr>
              <a:t>Usually lasts up to 3 years</a:t>
            </a:r>
            <a:endParaRPr lang="en-US" sz="1600" dirty="0">
              <a:solidFill>
                <a:srgbClr val="000000"/>
              </a:solidFill>
              <a:latin typeface="+mn-lt"/>
              <a:ea typeface="Open Sans Light" panose="020B0306030504020204" pitchFamily="34" charset="0"/>
              <a:cs typeface="Open Sans Light" panose="020B0306030504020204" pitchFamily="34" charset="0"/>
              <a:sym typeface="Arial" charset="0"/>
            </a:endParaRPr>
          </a:p>
        </p:txBody>
      </p:sp>
      <p:sp>
        <p:nvSpPr>
          <p:cNvPr id="28" name="Rectangle 27">
            <a:extLst>
              <a:ext uri="{FF2B5EF4-FFF2-40B4-BE49-F238E27FC236}">
                <a16:creationId xmlns:a16="http://schemas.microsoft.com/office/drawing/2014/main" id="{78188BC5-1607-4940-83B3-183146F28A21}"/>
              </a:ext>
            </a:extLst>
          </p:cNvPr>
          <p:cNvSpPr/>
          <p:nvPr/>
        </p:nvSpPr>
        <p:spPr bwMode="auto">
          <a:xfrm>
            <a:off x="7966474" y="5313622"/>
            <a:ext cx="3887788" cy="993385"/>
          </a:xfrm>
          <a:prstGeom prst="rect">
            <a:avLst/>
          </a:prstGeom>
          <a:solidFill>
            <a:schemeClr val="bg1">
              <a:lumMod val="95000"/>
            </a:schemeClr>
          </a:solidFill>
          <a:ln w="12700" cap="flat" cmpd="sng" algn="ctr">
            <a:noFill/>
            <a:prstDash val="solid"/>
            <a:round/>
            <a:headEnd type="none" w="med" len="med"/>
            <a:tailEnd type="none" w="med" len="med"/>
          </a:ln>
          <a:effectLst/>
        </p:spPr>
        <p:txBody>
          <a:bodyPr lIns="72000" rIns="72000" anchor="ctr"/>
          <a:lstStyle/>
          <a:p>
            <a:pPr marL="216000" indent="-216000">
              <a:spcAft>
                <a:spcPts val="600"/>
              </a:spcAft>
              <a:buFont typeface="Wingdings" panose="05000000000000000000" pitchFamily="2" charset="2"/>
              <a:buChar char="§"/>
            </a:pPr>
            <a:r>
              <a:rPr lang="en-US" sz="1400" dirty="0">
                <a:latin typeface="+mn-lt"/>
              </a:rPr>
              <a:t>Firm pre-specifies the number of shares and the price which it will offer</a:t>
            </a:r>
            <a:endParaRPr lang="en-GB" sz="1400" dirty="0">
              <a:latin typeface="+mn-lt"/>
            </a:endParaRPr>
          </a:p>
          <a:p>
            <a:pPr marL="216000" indent="-216000">
              <a:spcAft>
                <a:spcPts val="600"/>
              </a:spcAft>
              <a:buFont typeface="Wingdings" panose="05000000000000000000" pitchFamily="2" charset="2"/>
              <a:buChar char="§"/>
            </a:pPr>
            <a:r>
              <a:rPr lang="en-US" sz="1400" dirty="0">
                <a:latin typeface="+mn-lt"/>
              </a:rPr>
              <a:t>The offer price is normally at a premium to the current </a:t>
            </a:r>
            <a:r>
              <a:rPr lang="en-GB" sz="1400" dirty="0">
                <a:latin typeface="+mn-lt"/>
              </a:rPr>
              <a:t>price (typically 10-20%).</a:t>
            </a:r>
            <a:endParaRPr lang="en-US" sz="1400" dirty="0">
              <a:solidFill>
                <a:srgbClr val="000000"/>
              </a:solidFill>
              <a:latin typeface="+mn-lt"/>
              <a:ea typeface="Open Sans Light" panose="020B0306030504020204" pitchFamily="34" charset="0"/>
              <a:cs typeface="Open Sans Light" panose="020B0306030504020204" pitchFamily="34" charset="0"/>
              <a:sym typeface="Arial" charset="0"/>
            </a:endParaRPr>
          </a:p>
        </p:txBody>
      </p:sp>
      <p:sp>
        <p:nvSpPr>
          <p:cNvPr id="31" name="Isosceles Triangle 30">
            <a:extLst>
              <a:ext uri="{FF2B5EF4-FFF2-40B4-BE49-F238E27FC236}">
                <a16:creationId xmlns:a16="http://schemas.microsoft.com/office/drawing/2014/main" id="{7ED551BA-4649-4565-83FF-AF9D0BE2A4F0}"/>
              </a:ext>
            </a:extLst>
          </p:cNvPr>
          <p:cNvSpPr/>
          <p:nvPr/>
        </p:nvSpPr>
        <p:spPr bwMode="auto">
          <a:xfrm rot="5400000">
            <a:off x="7514440" y="4695536"/>
            <a:ext cx="585787" cy="139595"/>
          </a:xfrm>
          <a:prstGeom prst="triangle">
            <a:avLst/>
          </a:prstGeom>
          <a:solidFill>
            <a:schemeClr val="tx2">
              <a:lumMod val="75000"/>
            </a:schemeClr>
          </a:solidFill>
          <a:ln w="12700" cap="flat" cmpd="sng" algn="ctr">
            <a:noFill/>
            <a:prstDash val="solid"/>
            <a:round/>
            <a:headEnd type="none" w="med" len="med"/>
            <a:tailEnd type="none" w="med" len="med"/>
          </a:ln>
          <a:effectLst/>
        </p:spPr>
        <p:txBody>
          <a:bodyPr anchor="ctr"/>
          <a:lstStyle/>
          <a:p>
            <a:pPr algn="ctr" defTabSz="914400" eaLnBrk="1" hangingPunct="1">
              <a:defRPr/>
            </a:pPr>
            <a:endParaRPr lang="en-GB" sz="1600" dirty="0">
              <a:solidFill>
                <a:srgbClr val="000000"/>
              </a:solidFill>
              <a:latin typeface="Arial" charset="0"/>
              <a:ea typeface="ヒラギノ角ゴ ProN W3" charset="0"/>
              <a:cs typeface="ヒラギノ角ゴ ProN W3" charset="0"/>
              <a:sym typeface="Arial" charset="0"/>
            </a:endParaRPr>
          </a:p>
        </p:txBody>
      </p:sp>
      <p:sp>
        <p:nvSpPr>
          <p:cNvPr id="33" name="Isosceles Triangle 32">
            <a:extLst>
              <a:ext uri="{FF2B5EF4-FFF2-40B4-BE49-F238E27FC236}">
                <a16:creationId xmlns:a16="http://schemas.microsoft.com/office/drawing/2014/main" id="{053F13F7-7DA9-4E5E-A02A-5B097B410F3F}"/>
              </a:ext>
            </a:extLst>
          </p:cNvPr>
          <p:cNvSpPr/>
          <p:nvPr/>
        </p:nvSpPr>
        <p:spPr bwMode="auto">
          <a:xfrm rot="5400000">
            <a:off x="7515195" y="5740516"/>
            <a:ext cx="585787" cy="139595"/>
          </a:xfrm>
          <a:prstGeom prst="triangle">
            <a:avLst/>
          </a:prstGeom>
          <a:solidFill>
            <a:schemeClr val="tx2">
              <a:lumMod val="75000"/>
            </a:schemeClr>
          </a:solidFill>
          <a:ln w="12700" cap="flat" cmpd="sng" algn="ctr">
            <a:noFill/>
            <a:prstDash val="solid"/>
            <a:round/>
            <a:headEnd type="none" w="med" len="med"/>
            <a:tailEnd type="none" w="med" len="med"/>
          </a:ln>
          <a:effectLst/>
        </p:spPr>
        <p:txBody>
          <a:bodyPr anchor="ctr"/>
          <a:lstStyle/>
          <a:p>
            <a:pPr algn="ctr" defTabSz="914400" eaLnBrk="1" hangingPunct="1">
              <a:defRPr/>
            </a:pPr>
            <a:endParaRPr lang="en-GB" sz="1600" dirty="0">
              <a:solidFill>
                <a:srgbClr val="000000"/>
              </a:solidFill>
              <a:latin typeface="Arial" charset="0"/>
              <a:ea typeface="ヒラギノ角ゴ ProN W3" charset="0"/>
              <a:cs typeface="ヒラギノ角ゴ ProN W3" charset="0"/>
              <a:sym typeface="Arial" charset="0"/>
            </a:endParaRPr>
          </a:p>
        </p:txBody>
      </p:sp>
      <p:sp>
        <p:nvSpPr>
          <p:cNvPr id="23" name="Rectangle 22">
            <a:extLst>
              <a:ext uri="{FF2B5EF4-FFF2-40B4-BE49-F238E27FC236}">
                <a16:creationId xmlns:a16="http://schemas.microsoft.com/office/drawing/2014/main" id="{E1C9C863-176B-424A-AEC8-1BAED2678381}"/>
              </a:ext>
            </a:extLst>
          </p:cNvPr>
          <p:cNvSpPr/>
          <p:nvPr/>
        </p:nvSpPr>
        <p:spPr bwMode="auto">
          <a:xfrm>
            <a:off x="2731970" y="5313622"/>
            <a:ext cx="4860000" cy="993384"/>
          </a:xfrm>
          <a:prstGeom prst="rect">
            <a:avLst/>
          </a:prstGeom>
          <a:solidFill>
            <a:schemeClr val="accent1">
              <a:lumMod val="20000"/>
              <a:lumOff val="80000"/>
            </a:schemeClr>
          </a:solidFill>
          <a:ln w="12700" cap="flat" cmpd="sng" algn="ctr">
            <a:noFill/>
            <a:prstDash val="solid"/>
            <a:round/>
            <a:headEnd type="none" w="med" len="med"/>
            <a:tailEnd type="none" w="med" len="med"/>
          </a:ln>
          <a:effectLst/>
        </p:spPr>
        <p:txBody>
          <a:bodyPr lIns="72000" rIns="72000" anchor="ctr"/>
          <a:lstStyle/>
          <a:p>
            <a:r>
              <a:rPr lang="en-US" sz="1600" b="1" dirty="0">
                <a:latin typeface="+mn-lt"/>
              </a:rPr>
              <a:t>Tender offer</a:t>
            </a:r>
          </a:p>
        </p:txBody>
      </p:sp>
    </p:spTree>
    <p:custDataLst>
      <p:tags r:id="rId1"/>
    </p:custDataLst>
    <p:extLst>
      <p:ext uri="{BB962C8B-B14F-4D97-AF65-F5344CB8AC3E}">
        <p14:creationId xmlns:p14="http://schemas.microsoft.com/office/powerpoint/2010/main" val="3375596798"/>
      </p:ext>
    </p:extLst>
  </p:cSld>
  <p:clrMapOvr>
    <a:masterClrMapping/>
  </p:clrMapOvr>
  <mc:AlternateContent xmlns:mc="http://schemas.openxmlformats.org/markup-compatibility/2006">
    <mc:Choice xmlns:p14="http://schemas.microsoft.com/office/powerpoint/2010/main" Requires="p14">
      <p:transition spd="slow" p14:dur="2000" advTm="126498"/>
    </mc:Choice>
    <mc:Fallback>
      <p:transition spd="slow" advTm="12649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12" grpId="0" animBg="1"/>
      <p:bldP spid="13" grpId="0" animBg="1"/>
      <p:bldP spid="14" grpId="0" animBg="1"/>
      <p:bldP spid="19" grpId="0" animBg="1"/>
      <p:bldP spid="20" grpId="0" animBg="1"/>
      <p:bldP spid="21" grpId="0" animBg="1"/>
      <p:bldP spid="22" grpId="0" animBg="1"/>
      <p:bldP spid="24" grpId="0" animBg="1"/>
      <p:bldP spid="25" grpId="0" animBg="1"/>
      <p:bldP spid="27" grpId="0" animBg="1"/>
      <p:bldP spid="28" grpId="0" animBg="1"/>
      <p:bldP spid="31" grpId="0" animBg="1"/>
      <p:bldP spid="33"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54B50-8B62-4301-925E-19663851DECD}"/>
              </a:ext>
            </a:extLst>
          </p:cNvPr>
          <p:cNvSpPr>
            <a:spLocks noGrp="1"/>
          </p:cNvSpPr>
          <p:nvPr>
            <p:ph type="title"/>
          </p:nvPr>
        </p:nvSpPr>
        <p:spPr/>
        <p:txBody>
          <a:bodyPr/>
          <a:lstStyle/>
          <a:p>
            <a:r>
              <a:rPr lang="en-GB" dirty="0"/>
              <a:t>Modigliani &amp; Miller </a:t>
            </a:r>
            <a:r>
              <a:rPr lang="en-GB" dirty="0" err="1"/>
              <a:t>Payout</a:t>
            </a:r>
            <a:r>
              <a:rPr lang="en-GB" dirty="0"/>
              <a:t> policy Irrelevance</a:t>
            </a:r>
          </a:p>
        </p:txBody>
      </p:sp>
      <p:sp>
        <p:nvSpPr>
          <p:cNvPr id="3" name="Content Placeholder 2">
            <a:extLst>
              <a:ext uri="{FF2B5EF4-FFF2-40B4-BE49-F238E27FC236}">
                <a16:creationId xmlns:a16="http://schemas.microsoft.com/office/drawing/2014/main" id="{D1AD3C0B-B28B-4608-B449-C471CA284FCA}"/>
              </a:ext>
            </a:extLst>
          </p:cNvPr>
          <p:cNvSpPr>
            <a:spLocks noGrp="1"/>
          </p:cNvSpPr>
          <p:nvPr>
            <p:ph idx="1"/>
          </p:nvPr>
        </p:nvSpPr>
        <p:spPr/>
        <p:txBody>
          <a:bodyPr>
            <a:normAutofit/>
          </a:bodyPr>
          <a:lstStyle/>
          <a:p>
            <a:pPr marL="0" indent="0">
              <a:buNone/>
            </a:pPr>
            <a:r>
              <a:rPr lang="en-US" dirty="0"/>
              <a:t>Modigliani and Miller (1958) showed that under the following </a:t>
            </a:r>
            <a:r>
              <a:rPr lang="en-GB" dirty="0"/>
              <a:t>assumptions (“perfect capital markets”):</a:t>
            </a:r>
          </a:p>
          <a:p>
            <a:pPr marL="514350" indent="-514350">
              <a:buClr>
                <a:schemeClr val="tx2">
                  <a:lumMod val="75000"/>
                </a:schemeClr>
              </a:buClr>
              <a:buFont typeface="+mj-lt"/>
              <a:buAutoNum type="arabicPeriod"/>
            </a:pPr>
            <a:r>
              <a:rPr lang="en-GB" dirty="0"/>
              <a:t>Investment is held constant</a:t>
            </a:r>
          </a:p>
          <a:p>
            <a:pPr marL="514350" indent="-514350">
              <a:buClr>
                <a:schemeClr val="tx2">
                  <a:lumMod val="75000"/>
                </a:schemeClr>
              </a:buClr>
              <a:buFont typeface="+mj-lt"/>
              <a:buAutoNum type="arabicPeriod"/>
            </a:pPr>
            <a:r>
              <a:rPr lang="en-GB" dirty="0"/>
              <a:t>No transactions costs</a:t>
            </a:r>
          </a:p>
          <a:p>
            <a:pPr marL="514350" indent="-514350">
              <a:buClr>
                <a:schemeClr val="tx2">
                  <a:lumMod val="75000"/>
                </a:schemeClr>
              </a:buClr>
              <a:buFont typeface="+mj-lt"/>
              <a:buAutoNum type="arabicPeriod"/>
            </a:pPr>
            <a:r>
              <a:rPr lang="en-GB" dirty="0"/>
              <a:t>Efficient capital markets</a:t>
            </a:r>
          </a:p>
          <a:p>
            <a:pPr marL="514350" indent="-514350">
              <a:buClr>
                <a:schemeClr val="tx2">
                  <a:lumMod val="75000"/>
                </a:schemeClr>
              </a:buClr>
              <a:buFont typeface="+mj-lt"/>
              <a:buAutoNum type="arabicPeriod"/>
            </a:pPr>
            <a:r>
              <a:rPr lang="en-GB" dirty="0"/>
              <a:t>Managers maximise shareholders' wealth</a:t>
            </a:r>
          </a:p>
          <a:p>
            <a:pPr marL="514350" indent="-514350">
              <a:buClr>
                <a:schemeClr val="tx2">
                  <a:lumMod val="75000"/>
                </a:schemeClr>
              </a:buClr>
              <a:buFont typeface="+mj-lt"/>
              <a:buAutoNum type="arabicPeriod"/>
            </a:pPr>
            <a:r>
              <a:rPr lang="en-US" dirty="0"/>
              <a:t>No taxes (or, no differential tax</a:t>
            </a:r>
            <a:r>
              <a:rPr lang="en-GB" dirty="0"/>
              <a:t>)</a:t>
            </a:r>
          </a:p>
        </p:txBody>
      </p:sp>
      <p:sp>
        <p:nvSpPr>
          <p:cNvPr id="6" name="Text Placeholder 5">
            <a:extLst>
              <a:ext uri="{FF2B5EF4-FFF2-40B4-BE49-F238E27FC236}">
                <a16:creationId xmlns:a16="http://schemas.microsoft.com/office/drawing/2014/main" id="{126F597B-4508-4DEB-942A-BEC840207FF2}"/>
              </a:ext>
            </a:extLst>
          </p:cNvPr>
          <p:cNvSpPr>
            <a:spLocks noGrp="1"/>
          </p:cNvSpPr>
          <p:nvPr>
            <p:ph type="body" sz="quarter" idx="13"/>
          </p:nvPr>
        </p:nvSpPr>
        <p:spPr/>
        <p:txBody>
          <a:bodyPr/>
          <a:lstStyle/>
          <a:p>
            <a:r>
              <a:rPr lang="en-GB" dirty="0"/>
              <a:t>Advanced Financial Management | </a:t>
            </a:r>
            <a:r>
              <a:rPr lang="en-GB" dirty="0" err="1"/>
              <a:t>Payout</a:t>
            </a:r>
            <a:r>
              <a:rPr lang="en-GB" dirty="0"/>
              <a:t> Policy</a:t>
            </a:r>
          </a:p>
        </p:txBody>
      </p:sp>
      <p:sp>
        <p:nvSpPr>
          <p:cNvPr id="7" name="Rectangle: Rounded Corners 6">
            <a:extLst>
              <a:ext uri="{FF2B5EF4-FFF2-40B4-BE49-F238E27FC236}">
                <a16:creationId xmlns:a16="http://schemas.microsoft.com/office/drawing/2014/main" id="{B58C60C2-B8CB-43A6-82C0-E1994FDAA213}"/>
              </a:ext>
            </a:extLst>
          </p:cNvPr>
          <p:cNvSpPr/>
          <p:nvPr/>
        </p:nvSpPr>
        <p:spPr bwMode="auto">
          <a:xfrm>
            <a:off x="833480" y="4685288"/>
            <a:ext cx="10519646" cy="1027689"/>
          </a:xfrm>
          <a:prstGeom prst="roundRect">
            <a:avLst/>
          </a:prstGeom>
          <a:solidFill>
            <a:schemeClr val="tx2">
              <a:lumMod val="75000"/>
            </a:schemeClr>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lvl="0" algn="ctr">
              <a:spcBef>
                <a:spcPct val="20000"/>
              </a:spcBef>
            </a:pPr>
            <a:r>
              <a:rPr lang="en-US" sz="2000" b="1"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The payout policy does not affect the value of the firm and the wealth of shareholders.</a:t>
            </a:r>
            <a:endParaRPr lang="en-GB" sz="2000" b="1"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custDataLst>
      <p:tags r:id="rId1"/>
    </p:custDataLst>
    <p:extLst>
      <p:ext uri="{BB962C8B-B14F-4D97-AF65-F5344CB8AC3E}">
        <p14:creationId xmlns:p14="http://schemas.microsoft.com/office/powerpoint/2010/main" val="435841843"/>
      </p:ext>
    </p:extLst>
  </p:cSld>
  <p:clrMapOvr>
    <a:masterClrMapping/>
  </p:clrMapOvr>
  <mc:AlternateContent xmlns:mc="http://schemas.openxmlformats.org/markup-compatibility/2006">
    <mc:Choice xmlns:p14="http://schemas.microsoft.com/office/powerpoint/2010/main" Requires="p14">
      <p:transition p14:dur="0" advTm="52464"/>
    </mc:Choice>
    <mc:Fallback>
      <p:transition advTm="5246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688743F-128F-47AB-B29C-812AB4F7D39A}"/>
              </a:ext>
            </a:extLst>
          </p:cNvPr>
          <p:cNvSpPr/>
          <p:nvPr/>
        </p:nvSpPr>
        <p:spPr>
          <a:xfrm>
            <a:off x="344092" y="1698172"/>
            <a:ext cx="7194354" cy="460602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tIns="324000" rtlCol="0" anchor="t"/>
          <a:lstStyle/>
          <a:p>
            <a:pPr lvl="0" algn="just">
              <a:spcBef>
                <a:spcPct val="20000"/>
              </a:spcBef>
            </a:pPr>
            <a:endParaRPr lang="en-US" sz="2000"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 name="Title 1">
            <a:extLst>
              <a:ext uri="{FF2B5EF4-FFF2-40B4-BE49-F238E27FC236}">
                <a16:creationId xmlns:a16="http://schemas.microsoft.com/office/drawing/2014/main" id="{23AC69D7-4E66-4ACD-AE08-231438C04FA2}"/>
              </a:ext>
            </a:extLst>
          </p:cNvPr>
          <p:cNvSpPr>
            <a:spLocks noGrp="1"/>
          </p:cNvSpPr>
          <p:nvPr>
            <p:ph type="title"/>
          </p:nvPr>
        </p:nvSpPr>
        <p:spPr>
          <a:xfrm>
            <a:off x="336001" y="612079"/>
            <a:ext cx="11520000" cy="690564"/>
          </a:xfrm>
        </p:spPr>
        <p:txBody>
          <a:bodyPr/>
          <a:lstStyle/>
          <a:p>
            <a:r>
              <a:rPr lang="en-GB" dirty="0"/>
              <a:t>MM </a:t>
            </a:r>
            <a:r>
              <a:rPr lang="en-GB" dirty="0" err="1"/>
              <a:t>Payout</a:t>
            </a:r>
            <a:r>
              <a:rPr lang="en-GB" dirty="0"/>
              <a:t> Irrelevance</a:t>
            </a:r>
          </a:p>
        </p:txBody>
      </p:sp>
      <p:sp>
        <p:nvSpPr>
          <p:cNvPr id="3" name="Content Placeholder 2">
            <a:extLst>
              <a:ext uri="{FF2B5EF4-FFF2-40B4-BE49-F238E27FC236}">
                <a16:creationId xmlns:a16="http://schemas.microsoft.com/office/drawing/2014/main" id="{E8A2B3E7-80DA-45FB-AFC8-6B87525A7DC4}"/>
              </a:ext>
            </a:extLst>
          </p:cNvPr>
          <p:cNvSpPr>
            <a:spLocks noGrp="1"/>
          </p:cNvSpPr>
          <p:nvPr>
            <p:ph idx="1"/>
          </p:nvPr>
        </p:nvSpPr>
        <p:spPr>
          <a:xfrm>
            <a:off x="336000" y="1978103"/>
            <a:ext cx="7194353" cy="4198860"/>
          </a:xfrm>
        </p:spPr>
        <p:txBody>
          <a:bodyPr/>
          <a:lstStyle/>
          <a:p>
            <a:pPr marL="0" indent="0" algn="l">
              <a:buNone/>
            </a:pPr>
            <a:r>
              <a:rPr lang="en-US" b="0" i="0" u="none" strike="noStrike" baseline="0" dirty="0">
                <a:latin typeface="+mn-lt"/>
              </a:rPr>
              <a:t>Suppose D&amp;R has FCF of €50 million every year in perpetuity starting next year, 10 million shares and excess cash of €20 million. Assume unlevered cost of capital of 10%.</a:t>
            </a:r>
          </a:p>
          <a:p>
            <a:pPr marL="0" indent="0" algn="l">
              <a:buNone/>
            </a:pPr>
            <a:r>
              <a:rPr lang="en-US" dirty="0">
                <a:latin typeface="+mn-lt"/>
              </a:rPr>
              <a:t>Also assume firm pays FCF as future dividends every year.</a:t>
            </a:r>
            <a:endParaRPr lang="en-US" b="0" i="0" u="none" strike="noStrike" baseline="0" dirty="0">
              <a:latin typeface="+mn-lt"/>
            </a:endParaRPr>
          </a:p>
          <a:p>
            <a:pPr marL="0" indent="0" algn="l">
              <a:buNone/>
            </a:pPr>
            <a:endParaRPr lang="en-US" b="0" i="0" u="none" strike="noStrike" baseline="0" dirty="0">
              <a:latin typeface="+mn-lt"/>
            </a:endParaRPr>
          </a:p>
          <a:p>
            <a:pPr marL="0" indent="0" algn="l">
              <a:buNone/>
            </a:pPr>
            <a:r>
              <a:rPr lang="en-US" b="0" i="0" u="none" strike="noStrike" baseline="0" dirty="0">
                <a:latin typeface="+mn-lt"/>
              </a:rPr>
              <a:t>D&amp;R is considering 3 possible payout strategies:</a:t>
            </a:r>
          </a:p>
          <a:p>
            <a:pPr marL="457200" indent="-457200" algn="l">
              <a:spcBef>
                <a:spcPts val="600"/>
              </a:spcBef>
              <a:spcAft>
                <a:spcPts val="600"/>
              </a:spcAft>
              <a:buClr>
                <a:schemeClr val="tx2">
                  <a:lumMod val="75000"/>
                </a:schemeClr>
              </a:buClr>
              <a:buFont typeface="+mj-lt"/>
              <a:buAutoNum type="arabicPeriod"/>
            </a:pPr>
            <a:r>
              <a:rPr lang="en-US" b="0" i="0" u="none" strike="noStrike" baseline="0" dirty="0">
                <a:latin typeface="+mn-lt"/>
              </a:rPr>
              <a:t>Pay out all of its excess cash as a dividend now. </a:t>
            </a:r>
            <a:r>
              <a:rPr lang="en-US" b="0" i="0" u="none" strike="noStrike" baseline="0" dirty="0" err="1">
                <a:latin typeface="+mn-lt"/>
              </a:rPr>
              <a:t>Div</a:t>
            </a:r>
            <a:r>
              <a:rPr lang="en-US" b="0" i="0" u="none" strike="noStrike" baseline="0" dirty="0">
                <a:latin typeface="+mn-lt"/>
              </a:rPr>
              <a:t> per share = €20M/10M =</a:t>
            </a:r>
            <a:r>
              <a:rPr lang="en-US" sz="2400" b="0" i="0" u="none" strike="noStrike" baseline="0" dirty="0">
                <a:latin typeface="+mn-lt"/>
              </a:rPr>
              <a:t> </a:t>
            </a:r>
            <a:r>
              <a:rPr lang="en-US" b="0" i="0" u="none" strike="noStrike" baseline="0" dirty="0">
                <a:latin typeface="+mn-lt"/>
              </a:rPr>
              <a:t>€2</a:t>
            </a:r>
          </a:p>
          <a:p>
            <a:pPr marL="457200" indent="-457200" algn="l">
              <a:spcBef>
                <a:spcPts val="600"/>
              </a:spcBef>
              <a:spcAft>
                <a:spcPts val="600"/>
              </a:spcAft>
              <a:buClr>
                <a:schemeClr val="tx2">
                  <a:lumMod val="75000"/>
                </a:schemeClr>
              </a:buClr>
              <a:buFont typeface="+mj-lt"/>
              <a:buAutoNum type="arabicPeriod"/>
            </a:pPr>
            <a:r>
              <a:rPr lang="en-GB" dirty="0">
                <a:latin typeface="+mn-lt"/>
              </a:rPr>
              <a:t>Use excess cash to repurchase shares</a:t>
            </a:r>
          </a:p>
          <a:p>
            <a:pPr marL="457200" indent="-457200" algn="l">
              <a:spcBef>
                <a:spcPts val="600"/>
              </a:spcBef>
              <a:spcAft>
                <a:spcPts val="600"/>
              </a:spcAft>
              <a:buClr>
                <a:schemeClr val="tx2">
                  <a:lumMod val="75000"/>
                </a:schemeClr>
              </a:buClr>
              <a:buFont typeface="+mj-lt"/>
              <a:buAutoNum type="arabicPeriod"/>
            </a:pPr>
            <a:r>
              <a:rPr lang="en-GB" dirty="0">
                <a:latin typeface="+mn-lt"/>
              </a:rPr>
              <a:t>Issue equity to pay high dividend today</a:t>
            </a:r>
          </a:p>
        </p:txBody>
      </p:sp>
      <p:sp>
        <p:nvSpPr>
          <p:cNvPr id="4" name="Text Placeholder 3">
            <a:extLst>
              <a:ext uri="{FF2B5EF4-FFF2-40B4-BE49-F238E27FC236}">
                <a16:creationId xmlns:a16="http://schemas.microsoft.com/office/drawing/2014/main" id="{8554AF63-99BA-43CC-9A08-F3AF95CAD3D7}"/>
              </a:ext>
            </a:extLst>
          </p:cNvPr>
          <p:cNvSpPr>
            <a:spLocks noGrp="1"/>
          </p:cNvSpPr>
          <p:nvPr>
            <p:ph type="body" sz="quarter" idx="13"/>
          </p:nvPr>
        </p:nvSpPr>
        <p:spPr/>
        <p:txBody>
          <a:bodyPr/>
          <a:lstStyle/>
          <a:p>
            <a:r>
              <a:rPr lang="en-GB" dirty="0"/>
              <a:t>Advanced Financial Management | </a:t>
            </a:r>
            <a:r>
              <a:rPr lang="en-GB" dirty="0" err="1"/>
              <a:t>Payout</a:t>
            </a:r>
            <a:r>
              <a:rPr lang="en-GB" dirty="0"/>
              <a:t> Policy</a:t>
            </a:r>
          </a:p>
        </p:txBody>
      </p:sp>
      <p:sp>
        <p:nvSpPr>
          <p:cNvPr id="8" name="Rectangle 7">
            <a:extLst>
              <a:ext uri="{FF2B5EF4-FFF2-40B4-BE49-F238E27FC236}">
                <a16:creationId xmlns:a16="http://schemas.microsoft.com/office/drawing/2014/main" id="{7B262964-B6B9-48E7-9694-17BA26350CD8}"/>
              </a:ext>
            </a:extLst>
          </p:cNvPr>
          <p:cNvSpPr/>
          <p:nvPr/>
        </p:nvSpPr>
        <p:spPr>
          <a:xfrm>
            <a:off x="644198" y="1426552"/>
            <a:ext cx="1594525" cy="551551"/>
          </a:xfrm>
          <a:prstGeom prst="rect">
            <a:avLst/>
          </a:prstGeom>
          <a:solidFill>
            <a:schemeClr val="accent1">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ysClr val="windowText" lastClr="000000"/>
                </a:solidFill>
                <a:latin typeface="Open Sans Light" panose="020B0306030504020204" pitchFamily="34" charset="0"/>
                <a:ea typeface="Open Sans Light" panose="020B0306030504020204" pitchFamily="34" charset="0"/>
                <a:cs typeface="Open Sans Light" panose="020B0306030504020204" pitchFamily="34" charset="0"/>
              </a:rPr>
              <a:t>Example</a:t>
            </a:r>
            <a:endParaRPr lang="en-GB" b="1" i="1" dirty="0">
              <a:solidFill>
                <a:sysClr val="windowText" lastClr="000000"/>
              </a:solidFill>
              <a:latin typeface="Open Sans Light" panose="020B0306030504020204" pitchFamily="34" charset="0"/>
              <a:ea typeface="Open Sans Light" panose="020B0306030504020204" pitchFamily="34" charset="0"/>
              <a:cs typeface="Open Sans Light" panose="020B0306030504020204" pitchFamily="34" charset="0"/>
            </a:endParaRPr>
          </a:p>
        </p:txBody>
      </p:sp>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6BC17100-B196-4BBF-B61C-A41F5BB60956}"/>
                  </a:ext>
                </a:extLst>
              </p:cNvPr>
              <p:cNvSpPr/>
              <p:nvPr/>
            </p:nvSpPr>
            <p:spPr>
              <a:xfrm>
                <a:off x="8706310" y="2302206"/>
                <a:ext cx="1260000" cy="1224000"/>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A = </a:t>
                </a:r>
                <a14:m>
                  <m:oMath xmlns:m="http://schemas.openxmlformats.org/officeDocument/2006/math">
                    <m:f>
                      <m:fPr>
                        <m:ctrlPr>
                          <a:rPr lang="en-GB" sz="1600" b="0" i="1" dirty="0" smtClean="0">
                            <a:solidFill>
                              <a:schemeClr val="tx1"/>
                            </a:solidFill>
                            <a:latin typeface="Cambria Math" panose="02040503050406030204" pitchFamily="18" charset="0"/>
                          </a:rPr>
                        </m:ctrlPr>
                      </m:fPr>
                      <m:num>
                        <m:r>
                          <a:rPr lang="en-GB" sz="1600" b="0" i="1" dirty="0" smtClean="0">
                            <a:solidFill>
                              <a:schemeClr val="tx1"/>
                            </a:solidFill>
                            <a:latin typeface="Cambria Math" panose="02040503050406030204" pitchFamily="18" charset="0"/>
                          </a:rPr>
                          <m:t>50</m:t>
                        </m:r>
                      </m:num>
                      <m:den>
                        <m:r>
                          <a:rPr lang="en-GB" sz="1600" b="0" i="1" dirty="0" smtClean="0">
                            <a:solidFill>
                              <a:schemeClr val="tx1"/>
                            </a:solidFill>
                            <a:latin typeface="Cambria Math" panose="02040503050406030204" pitchFamily="18" charset="0"/>
                          </a:rPr>
                          <m:t>0.1</m:t>
                        </m:r>
                      </m:den>
                    </m:f>
                  </m:oMath>
                </a14:m>
                <a:endParaRPr lang="en-GB" sz="1600" b="0" i="1" dirty="0">
                  <a:solidFill>
                    <a:schemeClr val="tx1"/>
                  </a:solidFill>
                  <a:latin typeface="Cambria Math" panose="02040503050406030204" pitchFamily="18" charset="0"/>
                </a:endParaRPr>
              </a:p>
              <a:p>
                <a:pPr algn="ctr"/>
                <a14:m>
                  <m:oMathPara xmlns:m="http://schemas.openxmlformats.org/officeDocument/2006/math">
                    <m:oMathParaPr>
                      <m:jc m:val="centerGroup"/>
                    </m:oMathParaPr>
                    <m:oMath xmlns:m="http://schemas.openxmlformats.org/officeDocument/2006/math">
                      <m:r>
                        <a:rPr lang="en-GB" sz="1600" b="0" i="1" dirty="0" smtClean="0">
                          <a:solidFill>
                            <a:schemeClr val="tx1"/>
                          </a:solidFill>
                          <a:latin typeface="Cambria Math" panose="02040503050406030204" pitchFamily="18" charset="0"/>
                        </a:rPr>
                        <m:t>=</m:t>
                      </m:r>
                      <m:r>
                        <m:rPr>
                          <m:nor/>
                        </m:rPr>
                        <a:rPr lang="en-US" sz="1600" dirty="0" smtClean="0">
                          <a:solidFill>
                            <a:schemeClr val="tx1"/>
                          </a:solidFill>
                        </a:rPr>
                        <m:t>€</m:t>
                      </m:r>
                      <m:r>
                        <a:rPr lang="en-GB" sz="1600" b="0" i="1" dirty="0" smtClean="0">
                          <a:solidFill>
                            <a:schemeClr val="tx1"/>
                          </a:solidFill>
                          <a:latin typeface="Cambria Math" panose="02040503050406030204" pitchFamily="18" charset="0"/>
                        </a:rPr>
                        <m:t>500</m:t>
                      </m:r>
                      <m:r>
                        <a:rPr lang="en-GB" sz="1600" b="0" i="1" dirty="0" smtClean="0">
                          <a:solidFill>
                            <a:schemeClr val="tx1"/>
                          </a:solidFill>
                          <a:latin typeface="Cambria Math" panose="02040503050406030204" pitchFamily="18" charset="0"/>
                        </a:rPr>
                        <m:t>𝑀</m:t>
                      </m:r>
                    </m:oMath>
                  </m:oMathPara>
                </a14:m>
                <a:endParaRPr lang="en-GB" sz="1600" dirty="0">
                  <a:solidFill>
                    <a:schemeClr val="tx1"/>
                  </a:solidFill>
                </a:endParaRPr>
              </a:p>
            </p:txBody>
          </p:sp>
        </mc:Choice>
        <mc:Fallback xmlns="">
          <p:sp>
            <p:nvSpPr>
              <p:cNvPr id="12" name="Rectangle 11">
                <a:extLst>
                  <a:ext uri="{FF2B5EF4-FFF2-40B4-BE49-F238E27FC236}">
                    <a16:creationId xmlns:a16="http://schemas.microsoft.com/office/drawing/2014/main" id="{6BC17100-B196-4BBF-B61C-A41F5BB60956}"/>
                  </a:ext>
                </a:extLst>
              </p:cNvPr>
              <p:cNvSpPr>
                <a:spLocks noRot="1" noChangeAspect="1" noMove="1" noResize="1" noEditPoints="1" noAdjustHandles="1" noChangeArrowheads="1" noChangeShapeType="1" noTextEdit="1"/>
              </p:cNvSpPr>
              <p:nvPr/>
            </p:nvSpPr>
            <p:spPr>
              <a:xfrm>
                <a:off x="8706310" y="2302206"/>
                <a:ext cx="1260000" cy="1224000"/>
              </a:xfrm>
              <a:prstGeom prst="rect">
                <a:avLst/>
              </a:prstGeom>
              <a:blipFill>
                <a:blip r:embed="rId4"/>
                <a:stretch>
                  <a:fillRect/>
                </a:stretch>
              </a:blipFill>
              <a:ln>
                <a:solidFill>
                  <a:schemeClr val="bg1">
                    <a:lumMod val="85000"/>
                  </a:schemeClr>
                </a:solidFill>
              </a:ln>
            </p:spPr>
            <p:txBody>
              <a:bodyPr/>
              <a:lstStyle/>
              <a:p>
                <a:r>
                  <a:rPr lang="en-GB">
                    <a:noFill/>
                  </a:rPr>
                  <a:t> </a:t>
                </a:r>
              </a:p>
            </p:txBody>
          </p:sp>
        </mc:Fallback>
      </mc:AlternateContent>
      <p:sp>
        <p:nvSpPr>
          <p:cNvPr id="13" name="Rectangle 12">
            <a:extLst>
              <a:ext uri="{FF2B5EF4-FFF2-40B4-BE49-F238E27FC236}">
                <a16:creationId xmlns:a16="http://schemas.microsoft.com/office/drawing/2014/main" id="{51234AAC-E2C2-4EEE-A2FD-AA8CEDA527F8}"/>
              </a:ext>
            </a:extLst>
          </p:cNvPr>
          <p:cNvSpPr/>
          <p:nvPr/>
        </p:nvSpPr>
        <p:spPr>
          <a:xfrm>
            <a:off x="10023467" y="2305181"/>
            <a:ext cx="1260000" cy="1800000"/>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E = Equity</a:t>
            </a:r>
          </a:p>
          <a:p>
            <a:pPr algn="ctr"/>
            <a:endParaRPr lang="en-GB" sz="1600" dirty="0">
              <a:solidFill>
                <a:schemeClr val="tx1"/>
              </a:solidFill>
            </a:endParaRPr>
          </a:p>
          <a:p>
            <a:pPr algn="ctr"/>
            <a:r>
              <a:rPr lang="en-GB" sz="1600" dirty="0">
                <a:solidFill>
                  <a:schemeClr val="tx1"/>
                </a:solidFill>
              </a:rPr>
              <a:t>= </a:t>
            </a:r>
            <a:r>
              <a:rPr lang="en-US" sz="1600" b="0" i="0" u="none" strike="noStrike" baseline="0" dirty="0">
                <a:solidFill>
                  <a:sysClr val="windowText" lastClr="000000"/>
                </a:solidFill>
                <a:latin typeface="+mn-lt"/>
              </a:rPr>
              <a:t>€</a:t>
            </a:r>
            <a:r>
              <a:rPr lang="en-GB" sz="1600" dirty="0">
                <a:solidFill>
                  <a:schemeClr val="tx1"/>
                </a:solidFill>
              </a:rPr>
              <a:t>520M</a:t>
            </a:r>
          </a:p>
        </p:txBody>
      </p:sp>
      <p:sp>
        <p:nvSpPr>
          <p:cNvPr id="14" name="TextBox 13">
            <a:extLst>
              <a:ext uri="{FF2B5EF4-FFF2-40B4-BE49-F238E27FC236}">
                <a16:creationId xmlns:a16="http://schemas.microsoft.com/office/drawing/2014/main" id="{5C1B68F7-7762-43A0-9D5E-9E300376E298}"/>
              </a:ext>
            </a:extLst>
          </p:cNvPr>
          <p:cNvSpPr txBox="1"/>
          <p:nvPr/>
        </p:nvSpPr>
        <p:spPr>
          <a:xfrm>
            <a:off x="8967784" y="1728908"/>
            <a:ext cx="2046158" cy="584775"/>
          </a:xfrm>
          <a:prstGeom prst="rect">
            <a:avLst/>
          </a:prstGeom>
          <a:noFill/>
        </p:spPr>
        <p:txBody>
          <a:bodyPr wrap="square" rtlCol="0">
            <a:spAutoFit/>
          </a:bodyPr>
          <a:lstStyle/>
          <a:p>
            <a:pPr algn="ctr"/>
            <a:r>
              <a:rPr lang="en-GB" sz="1600" b="1" dirty="0">
                <a:latin typeface="Open Sans" panose="020B0606030504020204" pitchFamily="34" charset="0"/>
                <a:ea typeface="Open Sans" panose="020B0606030504020204" pitchFamily="34" charset="0"/>
                <a:cs typeface="Open Sans" panose="020B0606030504020204" pitchFamily="34" charset="0"/>
              </a:rPr>
              <a:t>Initial Balance Sheet</a:t>
            </a:r>
          </a:p>
        </p:txBody>
      </p:sp>
      <p:sp>
        <p:nvSpPr>
          <p:cNvPr id="18" name="Rectangle 17">
            <a:extLst>
              <a:ext uri="{FF2B5EF4-FFF2-40B4-BE49-F238E27FC236}">
                <a16:creationId xmlns:a16="http://schemas.microsoft.com/office/drawing/2014/main" id="{1BC9626C-05FF-4D45-A1F4-B9732A17C30C}"/>
              </a:ext>
            </a:extLst>
          </p:cNvPr>
          <p:cNvSpPr/>
          <p:nvPr/>
        </p:nvSpPr>
        <p:spPr>
          <a:xfrm>
            <a:off x="8706310" y="3564152"/>
            <a:ext cx="1260000" cy="541029"/>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Cash = </a:t>
            </a:r>
            <a:r>
              <a:rPr lang="en-US" sz="1600" b="0" i="0" u="none" strike="noStrike" baseline="0" dirty="0">
                <a:solidFill>
                  <a:sysClr val="windowText" lastClr="000000"/>
                </a:solidFill>
                <a:latin typeface="+mn-lt"/>
              </a:rPr>
              <a:t>€</a:t>
            </a:r>
            <a:r>
              <a:rPr lang="en-GB" sz="1600" dirty="0">
                <a:solidFill>
                  <a:schemeClr val="tx1"/>
                </a:solidFill>
              </a:rPr>
              <a:t>20M</a:t>
            </a: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45C3CD4E-E9B0-4830-8E51-F224B9D434C7}"/>
                  </a:ext>
                </a:extLst>
              </p:cNvPr>
              <p:cNvSpPr txBox="1"/>
              <p:nvPr/>
            </p:nvSpPr>
            <p:spPr>
              <a:xfrm>
                <a:off x="8706310" y="4525896"/>
                <a:ext cx="2719848" cy="1049198"/>
              </a:xfrm>
              <a:prstGeom prst="rect">
                <a:avLst/>
              </a:prstGeom>
              <a:noFill/>
            </p:spPr>
            <p:txBody>
              <a:bodyPr wrap="square" rtlCol="0">
                <a:spAutoFit/>
              </a:bodyPr>
              <a:lstStyle/>
              <a:p>
                <a:pPr>
                  <a:spcAft>
                    <a:spcPts val="1200"/>
                  </a:spcAft>
                </a:pPr>
                <a:r>
                  <a:rPr lang="en-GB" b="1" dirty="0">
                    <a:solidFill>
                      <a:schemeClr val="tx2">
                        <a:lumMod val="75000"/>
                      </a:schemeClr>
                    </a:solidFill>
                    <a:latin typeface="+mn-lt"/>
                  </a:rPr>
                  <a:t>Initial Price:</a:t>
                </a:r>
              </a:p>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𝑃</m:t>
                      </m:r>
                      <m:r>
                        <a:rPr lang="en-GB" b="0" i="1" smtClean="0">
                          <a:latin typeface="Cambria Math" panose="02040503050406030204" pitchFamily="18" charset="0"/>
                        </a:rPr>
                        <m:t>=</m:t>
                      </m:r>
                      <m:f>
                        <m:fPr>
                          <m:ctrlPr>
                            <a:rPr lang="en-GB" b="0" i="1" smtClean="0">
                              <a:latin typeface="Cambria Math" panose="02040503050406030204" pitchFamily="18" charset="0"/>
                            </a:rPr>
                          </m:ctrlPr>
                        </m:fPr>
                        <m:num>
                          <m:r>
                            <a:rPr lang="en-GB" b="0" i="1" smtClean="0">
                              <a:latin typeface="Cambria Math" panose="02040503050406030204" pitchFamily="18" charset="0"/>
                            </a:rPr>
                            <m:t>𝐸</m:t>
                          </m:r>
                        </m:num>
                        <m:den>
                          <m:r>
                            <a:rPr lang="en-GB" b="0" i="1" smtClean="0">
                              <a:latin typeface="Cambria Math" panose="02040503050406030204" pitchFamily="18" charset="0"/>
                            </a:rPr>
                            <m:t>𝑁</m:t>
                          </m:r>
                        </m:den>
                      </m:f>
                      <m:r>
                        <a:rPr lang="en-GB" b="0" i="1" smtClean="0">
                          <a:latin typeface="Cambria Math" panose="02040503050406030204" pitchFamily="18" charset="0"/>
                        </a:rPr>
                        <m:t>=</m:t>
                      </m:r>
                      <m:f>
                        <m:fPr>
                          <m:ctrlPr>
                            <a:rPr lang="en-GB" b="0" i="1" smtClean="0">
                              <a:latin typeface="Cambria Math" panose="02040503050406030204" pitchFamily="18" charset="0"/>
                            </a:rPr>
                          </m:ctrlPr>
                        </m:fPr>
                        <m:num>
                          <m:r>
                            <a:rPr lang="en-GB" b="0" i="1" smtClean="0">
                              <a:latin typeface="Cambria Math" panose="02040503050406030204" pitchFamily="18" charset="0"/>
                            </a:rPr>
                            <m:t>520</m:t>
                          </m:r>
                        </m:num>
                        <m:den>
                          <m:r>
                            <a:rPr lang="en-GB" b="0" i="1" smtClean="0">
                              <a:latin typeface="Cambria Math" panose="02040503050406030204" pitchFamily="18" charset="0"/>
                            </a:rPr>
                            <m:t>10</m:t>
                          </m:r>
                        </m:den>
                      </m:f>
                      <m:r>
                        <a:rPr lang="en-GB" b="0" i="1" smtClean="0">
                          <a:latin typeface="Cambria Math" panose="02040503050406030204" pitchFamily="18" charset="0"/>
                        </a:rPr>
                        <m:t>=€52</m:t>
                      </m:r>
                    </m:oMath>
                  </m:oMathPara>
                </a14:m>
                <a:endParaRPr lang="en-GB" dirty="0"/>
              </a:p>
            </p:txBody>
          </p:sp>
        </mc:Choice>
        <mc:Fallback xmlns="">
          <p:sp>
            <p:nvSpPr>
              <p:cNvPr id="23" name="TextBox 22">
                <a:extLst>
                  <a:ext uri="{FF2B5EF4-FFF2-40B4-BE49-F238E27FC236}">
                    <a16:creationId xmlns:a16="http://schemas.microsoft.com/office/drawing/2014/main" id="{45C3CD4E-E9B0-4830-8E51-F224B9D434C7}"/>
                  </a:ext>
                </a:extLst>
              </p:cNvPr>
              <p:cNvSpPr txBox="1">
                <a:spLocks noRot="1" noChangeAspect="1" noMove="1" noResize="1" noEditPoints="1" noAdjustHandles="1" noChangeArrowheads="1" noChangeShapeType="1" noTextEdit="1"/>
              </p:cNvSpPr>
              <p:nvPr/>
            </p:nvSpPr>
            <p:spPr>
              <a:xfrm>
                <a:off x="8706310" y="4525896"/>
                <a:ext cx="2719848" cy="1049198"/>
              </a:xfrm>
              <a:prstGeom prst="rect">
                <a:avLst/>
              </a:prstGeom>
              <a:blipFill>
                <a:blip r:embed="rId5"/>
                <a:stretch>
                  <a:fillRect l="-1794" t="-2890"/>
                </a:stretch>
              </a:blipFill>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908738800"/>
      </p:ext>
    </p:extLst>
  </p:cSld>
  <p:clrMapOvr>
    <a:masterClrMapping/>
  </p:clrMapOvr>
  <mc:AlternateContent xmlns:mc="http://schemas.openxmlformats.org/markup-compatibility/2006">
    <mc:Choice xmlns:p14="http://schemas.microsoft.com/office/powerpoint/2010/main" Requires="p14">
      <p:transition spd="slow" p14:dur="2000" advTm="84190"/>
    </mc:Choice>
    <mc:Fallback>
      <p:transition spd="slow" advTm="841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2" grpId="0" animBg="1"/>
      <p:bldP spid="13" grpId="0" animBg="1"/>
      <p:bldP spid="14" grpId="0"/>
      <p:bldP spid="18" grpId="0" animBg="1"/>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688743F-128F-47AB-B29C-812AB4F7D39A}"/>
              </a:ext>
            </a:extLst>
          </p:cNvPr>
          <p:cNvSpPr/>
          <p:nvPr/>
        </p:nvSpPr>
        <p:spPr>
          <a:xfrm>
            <a:off x="344092" y="1698172"/>
            <a:ext cx="3613185" cy="460602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tIns="324000" rtlCol="0" anchor="t"/>
          <a:lstStyle/>
          <a:p>
            <a:pPr lvl="0" algn="just">
              <a:spcBef>
                <a:spcPct val="20000"/>
              </a:spcBef>
            </a:pPr>
            <a:endParaRPr lang="en-US"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 name="Title 1">
            <a:extLst>
              <a:ext uri="{FF2B5EF4-FFF2-40B4-BE49-F238E27FC236}">
                <a16:creationId xmlns:a16="http://schemas.microsoft.com/office/drawing/2014/main" id="{23AC69D7-4E66-4ACD-AE08-231438C04FA2}"/>
              </a:ext>
            </a:extLst>
          </p:cNvPr>
          <p:cNvSpPr>
            <a:spLocks noGrp="1"/>
          </p:cNvSpPr>
          <p:nvPr>
            <p:ph type="title"/>
          </p:nvPr>
        </p:nvSpPr>
        <p:spPr/>
        <p:txBody>
          <a:bodyPr/>
          <a:lstStyle/>
          <a:p>
            <a:r>
              <a:rPr lang="en-GB" dirty="0"/>
              <a:t>MM </a:t>
            </a:r>
            <a:r>
              <a:rPr lang="en-GB" dirty="0" err="1"/>
              <a:t>Payout</a:t>
            </a:r>
            <a:r>
              <a:rPr lang="en-GB" dirty="0"/>
              <a:t> Irrelevance</a:t>
            </a:r>
          </a:p>
        </p:txBody>
      </p:sp>
      <p:sp>
        <p:nvSpPr>
          <p:cNvPr id="3" name="Content Placeholder 2">
            <a:extLst>
              <a:ext uri="{FF2B5EF4-FFF2-40B4-BE49-F238E27FC236}">
                <a16:creationId xmlns:a16="http://schemas.microsoft.com/office/drawing/2014/main" id="{E8A2B3E7-80DA-45FB-AFC8-6B87525A7DC4}"/>
              </a:ext>
            </a:extLst>
          </p:cNvPr>
          <p:cNvSpPr>
            <a:spLocks noGrp="1"/>
          </p:cNvSpPr>
          <p:nvPr>
            <p:ph idx="1"/>
          </p:nvPr>
        </p:nvSpPr>
        <p:spPr>
          <a:xfrm>
            <a:off x="336000" y="1978103"/>
            <a:ext cx="3613185" cy="4198860"/>
          </a:xfrm>
        </p:spPr>
        <p:txBody>
          <a:bodyPr lIns="72000" rIns="72000"/>
          <a:lstStyle/>
          <a:p>
            <a:pPr marL="0" indent="0" algn="l">
              <a:buNone/>
            </a:pPr>
            <a:r>
              <a:rPr lang="en-US" sz="1700" b="1" i="0" u="none" strike="noStrike" baseline="0" dirty="0">
                <a:latin typeface="+mn-lt"/>
              </a:rPr>
              <a:t>Pay out all of its excess cash as a dividend now. </a:t>
            </a:r>
            <a:r>
              <a:rPr lang="en-US" sz="1700" b="1" i="0" u="none" strike="noStrike" baseline="0" dirty="0" err="1">
                <a:latin typeface="+mn-lt"/>
              </a:rPr>
              <a:t>Div</a:t>
            </a:r>
            <a:r>
              <a:rPr lang="en-US" sz="1700" b="1" i="0" u="none" strike="noStrike" baseline="0" dirty="0">
                <a:latin typeface="+mn-lt"/>
              </a:rPr>
              <a:t> per share = €2</a:t>
            </a:r>
          </a:p>
          <a:p>
            <a:pPr marL="0" indent="0" algn="l">
              <a:buNone/>
            </a:pPr>
            <a:r>
              <a:rPr lang="en-US" sz="1700" b="0" i="0" u="none" strike="noStrike" baseline="0" dirty="0">
                <a:latin typeface="+mn-lt"/>
              </a:rPr>
              <a:t>The initial price is also the PV(all dividends) or the cum-dividend price (= </a:t>
            </a:r>
            <a:r>
              <a:rPr lang="en-US" sz="1700" b="0" i="0" u="none" strike="noStrike" baseline="0" dirty="0" err="1">
                <a:latin typeface="+mn-lt"/>
              </a:rPr>
              <a:t>P</a:t>
            </a:r>
            <a:r>
              <a:rPr lang="en-US" sz="1700" b="0" i="0" u="none" strike="noStrike" baseline="30000" dirty="0" err="1">
                <a:latin typeface="+mn-lt"/>
              </a:rPr>
              <a:t>ex</a:t>
            </a:r>
            <a:r>
              <a:rPr lang="en-US" sz="1700" b="0" i="0" u="none" strike="noStrike" baseline="0" dirty="0">
                <a:latin typeface="+mn-lt"/>
              </a:rPr>
              <a:t> + current dividend). </a:t>
            </a:r>
          </a:p>
          <a:p>
            <a:pPr marL="0" indent="0" algn="l">
              <a:buNone/>
            </a:pPr>
            <a:r>
              <a:rPr lang="en-US" sz="1700" dirty="0">
                <a:latin typeface="+mn-lt"/>
              </a:rPr>
              <a:t>Future dividends will be: </a:t>
            </a:r>
            <a:endParaRPr lang="en-US" sz="1700" b="0" i="0" u="none" strike="noStrike" baseline="0" dirty="0">
              <a:latin typeface="+mn-lt"/>
            </a:endParaRPr>
          </a:p>
          <a:p>
            <a:pPr marL="0" indent="0" algn="l">
              <a:buNone/>
            </a:pPr>
            <a:endParaRPr lang="en-US" sz="1700" b="0" i="0" u="none" strike="noStrike" baseline="0" dirty="0">
              <a:latin typeface="+mn-lt"/>
            </a:endParaRPr>
          </a:p>
        </p:txBody>
      </p:sp>
      <p:sp>
        <p:nvSpPr>
          <p:cNvPr id="4" name="Text Placeholder 3">
            <a:extLst>
              <a:ext uri="{FF2B5EF4-FFF2-40B4-BE49-F238E27FC236}">
                <a16:creationId xmlns:a16="http://schemas.microsoft.com/office/drawing/2014/main" id="{8554AF63-99BA-43CC-9A08-F3AF95CAD3D7}"/>
              </a:ext>
            </a:extLst>
          </p:cNvPr>
          <p:cNvSpPr>
            <a:spLocks noGrp="1"/>
          </p:cNvSpPr>
          <p:nvPr>
            <p:ph type="body" sz="quarter" idx="13"/>
          </p:nvPr>
        </p:nvSpPr>
        <p:spPr/>
        <p:txBody>
          <a:bodyPr/>
          <a:lstStyle/>
          <a:p>
            <a:r>
              <a:rPr lang="en-GB" dirty="0"/>
              <a:t>Advanced Financial Management | </a:t>
            </a:r>
            <a:r>
              <a:rPr lang="en-GB" dirty="0" err="1"/>
              <a:t>Payout</a:t>
            </a:r>
            <a:r>
              <a:rPr lang="en-GB" dirty="0"/>
              <a:t> Policy</a:t>
            </a:r>
          </a:p>
        </p:txBody>
      </p:sp>
      <p:sp>
        <p:nvSpPr>
          <p:cNvPr id="8" name="Rectangle 7">
            <a:extLst>
              <a:ext uri="{FF2B5EF4-FFF2-40B4-BE49-F238E27FC236}">
                <a16:creationId xmlns:a16="http://schemas.microsoft.com/office/drawing/2014/main" id="{7B262964-B6B9-48E7-9694-17BA26350CD8}"/>
              </a:ext>
            </a:extLst>
          </p:cNvPr>
          <p:cNvSpPr/>
          <p:nvPr/>
        </p:nvSpPr>
        <p:spPr>
          <a:xfrm>
            <a:off x="521254" y="1426552"/>
            <a:ext cx="1594525" cy="551551"/>
          </a:xfrm>
          <a:prstGeom prst="rect">
            <a:avLst/>
          </a:prstGeom>
          <a:solidFill>
            <a:schemeClr val="accent1">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ysClr val="windowText" lastClr="000000"/>
                </a:solidFill>
                <a:latin typeface="Open Sans Light" panose="020B0306030504020204" pitchFamily="34" charset="0"/>
                <a:ea typeface="Open Sans Light" panose="020B0306030504020204" pitchFamily="34" charset="0"/>
                <a:cs typeface="Open Sans Light" panose="020B0306030504020204" pitchFamily="34" charset="0"/>
              </a:rPr>
              <a:t>Policy 1</a:t>
            </a:r>
            <a:endParaRPr lang="en-GB" b="1" i="1" dirty="0">
              <a:solidFill>
                <a:sysClr val="windowText" lastClr="000000"/>
              </a:solidFill>
              <a:latin typeface="Open Sans Light" panose="020B0306030504020204" pitchFamily="34" charset="0"/>
              <a:ea typeface="Open Sans Light" panose="020B0306030504020204" pitchFamily="34" charset="0"/>
              <a:cs typeface="Open Sans Light" panose="020B0306030504020204" pitchFamily="34" charset="0"/>
            </a:endParaRP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45C3CD4E-E9B0-4830-8E51-F224B9D434C7}"/>
                  </a:ext>
                </a:extLst>
              </p:cNvPr>
              <p:cNvSpPr txBox="1"/>
              <p:nvPr/>
            </p:nvSpPr>
            <p:spPr>
              <a:xfrm>
                <a:off x="609858" y="4654322"/>
                <a:ext cx="3285947" cy="692497"/>
              </a:xfrm>
              <a:prstGeom prst="rect">
                <a:avLst/>
              </a:prstGeom>
              <a:noFill/>
            </p:spPr>
            <p:txBody>
              <a:bodyPr wrap="square" rtlCol="0">
                <a:spAutoFit/>
              </a:bodyPr>
              <a:lstStyle/>
              <a:p>
                <a:pPr>
                  <a:spcAft>
                    <a:spcPts val="600"/>
                  </a:spcAft>
                </a:pPr>
                <a:r>
                  <a:rPr lang="en-GB" sz="1700" b="1" dirty="0">
                    <a:solidFill>
                      <a:schemeClr val="tx2">
                        <a:lumMod val="75000"/>
                      </a:schemeClr>
                    </a:solidFill>
                    <a:latin typeface="+mn-lt"/>
                  </a:rPr>
                  <a:t>Initial Price:</a:t>
                </a:r>
              </a:p>
              <a:p>
                <a:pPr/>
                <a14:m>
                  <m:oMathPara xmlns:m="http://schemas.openxmlformats.org/officeDocument/2006/math">
                    <m:oMathParaPr>
                      <m:jc m:val="centerGroup"/>
                    </m:oMathParaPr>
                    <m:oMath xmlns:m="http://schemas.openxmlformats.org/officeDocument/2006/math">
                      <m:r>
                        <a:rPr lang="en-GB" sz="1700" b="0" i="1" smtClean="0">
                          <a:latin typeface="Cambria Math" panose="02040503050406030204" pitchFamily="18" charset="0"/>
                        </a:rPr>
                        <m:t>𝑃</m:t>
                      </m:r>
                      <m:r>
                        <a:rPr lang="en-GB" sz="1700" b="0" i="1" smtClean="0">
                          <a:latin typeface="Cambria Math" panose="02040503050406030204" pitchFamily="18" charset="0"/>
                        </a:rPr>
                        <m:t>=€2+</m:t>
                      </m:r>
                      <m:r>
                        <a:rPr lang="en-GB" sz="1700" b="0" i="1" smtClean="0">
                          <a:latin typeface="Cambria Math" panose="02040503050406030204" pitchFamily="18" charset="0"/>
                        </a:rPr>
                        <m:t>𝑃𝑉</m:t>
                      </m:r>
                      <m:d>
                        <m:dPr>
                          <m:ctrlPr>
                            <a:rPr lang="en-GB" sz="1700" b="0" i="1" smtClean="0">
                              <a:latin typeface="Cambria Math" panose="02040503050406030204" pitchFamily="18" charset="0"/>
                            </a:rPr>
                          </m:ctrlPr>
                        </m:dPr>
                        <m:e>
                          <m:r>
                            <a:rPr lang="en-GB" sz="1700" b="0" i="1" smtClean="0">
                              <a:latin typeface="Cambria Math" panose="02040503050406030204" pitchFamily="18" charset="0"/>
                            </a:rPr>
                            <m:t>𝑓𝑢𝑡𝑢𝑟𝑒</m:t>
                          </m:r>
                          <m:r>
                            <a:rPr lang="en-GB" sz="1700" b="0" i="1" smtClean="0">
                              <a:latin typeface="Cambria Math" panose="02040503050406030204" pitchFamily="18" charset="0"/>
                            </a:rPr>
                            <m:t> </m:t>
                          </m:r>
                          <m:r>
                            <a:rPr lang="en-GB" sz="1700" b="0" i="1" smtClean="0">
                              <a:latin typeface="Cambria Math" panose="02040503050406030204" pitchFamily="18" charset="0"/>
                            </a:rPr>
                            <m:t>𝑑𝑖𝑣</m:t>
                          </m:r>
                        </m:e>
                      </m:d>
                      <m:r>
                        <a:rPr lang="en-GB" sz="1700" b="0" i="1" smtClean="0">
                          <a:latin typeface="Cambria Math" panose="02040503050406030204" pitchFamily="18" charset="0"/>
                        </a:rPr>
                        <m:t>=</m:t>
                      </m:r>
                    </m:oMath>
                  </m:oMathPara>
                </a14:m>
                <a:endParaRPr lang="en-GB" sz="1700" dirty="0"/>
              </a:p>
            </p:txBody>
          </p:sp>
        </mc:Choice>
        <mc:Fallback xmlns="">
          <p:sp>
            <p:nvSpPr>
              <p:cNvPr id="23" name="TextBox 22">
                <a:extLst>
                  <a:ext uri="{FF2B5EF4-FFF2-40B4-BE49-F238E27FC236}">
                    <a16:creationId xmlns:a16="http://schemas.microsoft.com/office/drawing/2014/main" id="{45C3CD4E-E9B0-4830-8E51-F224B9D434C7}"/>
                  </a:ext>
                </a:extLst>
              </p:cNvPr>
              <p:cNvSpPr txBox="1">
                <a:spLocks noRot="1" noChangeAspect="1" noMove="1" noResize="1" noEditPoints="1" noAdjustHandles="1" noChangeArrowheads="1" noChangeShapeType="1" noTextEdit="1"/>
              </p:cNvSpPr>
              <p:nvPr/>
            </p:nvSpPr>
            <p:spPr>
              <a:xfrm>
                <a:off x="609858" y="4654322"/>
                <a:ext cx="3285947" cy="692497"/>
              </a:xfrm>
              <a:prstGeom prst="rect">
                <a:avLst/>
              </a:prstGeom>
              <a:blipFill>
                <a:blip r:embed="rId4"/>
                <a:stretch>
                  <a:fillRect l="-1113" t="-3540" b="-619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0FC3D441-1D67-4F4F-932E-0127917363D1}"/>
                  </a:ext>
                </a:extLst>
              </p:cNvPr>
              <p:cNvSpPr txBox="1"/>
              <p:nvPr/>
            </p:nvSpPr>
            <p:spPr>
              <a:xfrm>
                <a:off x="325141" y="5329235"/>
                <a:ext cx="3285947" cy="58907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700" b="0" i="1" smtClean="0">
                          <a:latin typeface="Cambria Math" panose="02040503050406030204" pitchFamily="18" charset="0"/>
                        </a:rPr>
                        <m:t>=€2+</m:t>
                      </m:r>
                      <m:f>
                        <m:fPr>
                          <m:ctrlPr>
                            <a:rPr lang="en-GB" sz="1700" b="0" i="1" smtClean="0">
                              <a:latin typeface="Cambria Math" panose="02040503050406030204" pitchFamily="18" charset="0"/>
                            </a:rPr>
                          </m:ctrlPr>
                        </m:fPr>
                        <m:num>
                          <m:r>
                            <a:rPr lang="en-GB" sz="1700" i="1">
                              <a:latin typeface="Cambria Math" panose="02040503050406030204" pitchFamily="18" charset="0"/>
                            </a:rPr>
                            <m:t>€5</m:t>
                          </m:r>
                        </m:num>
                        <m:den>
                          <m:r>
                            <a:rPr lang="en-GB" sz="1700" b="0" i="1" smtClean="0">
                              <a:latin typeface="Cambria Math" panose="02040503050406030204" pitchFamily="18" charset="0"/>
                            </a:rPr>
                            <m:t>0.1</m:t>
                          </m:r>
                        </m:den>
                      </m:f>
                      <m:r>
                        <a:rPr lang="en-GB" sz="1700" i="1">
                          <a:latin typeface="Cambria Math" panose="02040503050406030204" pitchFamily="18" charset="0"/>
                        </a:rPr>
                        <m:t>=€5</m:t>
                      </m:r>
                      <m:r>
                        <a:rPr lang="en-GB" sz="1700" b="0" i="1" smtClean="0">
                          <a:latin typeface="Cambria Math" panose="02040503050406030204" pitchFamily="18" charset="0"/>
                        </a:rPr>
                        <m:t>2</m:t>
                      </m:r>
                    </m:oMath>
                  </m:oMathPara>
                </a14:m>
                <a:endParaRPr lang="en-GB" sz="1700" dirty="0"/>
              </a:p>
            </p:txBody>
          </p:sp>
        </mc:Choice>
        <mc:Fallback xmlns="">
          <p:sp>
            <p:nvSpPr>
              <p:cNvPr id="5" name="TextBox 4">
                <a:extLst>
                  <a:ext uri="{FF2B5EF4-FFF2-40B4-BE49-F238E27FC236}">
                    <a16:creationId xmlns:a16="http://schemas.microsoft.com/office/drawing/2014/main" id="{0FC3D441-1D67-4F4F-932E-0127917363D1}"/>
                  </a:ext>
                </a:extLst>
              </p:cNvPr>
              <p:cNvSpPr txBox="1">
                <a:spLocks noRot="1" noChangeAspect="1" noMove="1" noResize="1" noEditPoints="1" noAdjustHandles="1" noChangeArrowheads="1" noChangeShapeType="1" noTextEdit="1"/>
              </p:cNvSpPr>
              <p:nvPr/>
            </p:nvSpPr>
            <p:spPr>
              <a:xfrm>
                <a:off x="325141" y="5329235"/>
                <a:ext cx="3285947" cy="589072"/>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D1AC675D-4DF7-4324-A368-0B862119DD01}"/>
                  </a:ext>
                </a:extLst>
              </p:cNvPr>
              <p:cNvSpPr txBox="1"/>
              <p:nvPr/>
            </p:nvSpPr>
            <p:spPr>
              <a:xfrm>
                <a:off x="1077177" y="3789538"/>
                <a:ext cx="2011807" cy="5599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𝐷𝑖𝑣</m:t>
                      </m:r>
                      <m:r>
                        <a:rPr lang="en-GB" sz="1600" b="0" i="1" smtClean="0">
                          <a:latin typeface="Cambria Math" panose="02040503050406030204" pitchFamily="18" charset="0"/>
                        </a:rPr>
                        <m:t>=</m:t>
                      </m:r>
                      <m:f>
                        <m:fPr>
                          <m:ctrlPr>
                            <a:rPr lang="en-GB" sz="1600" b="0" i="1" smtClean="0">
                              <a:latin typeface="Cambria Math" panose="02040503050406030204" pitchFamily="18" charset="0"/>
                            </a:rPr>
                          </m:ctrlPr>
                        </m:fPr>
                        <m:num>
                          <m:r>
                            <a:rPr lang="en-GB" sz="1600" b="0" i="1" smtClean="0">
                              <a:latin typeface="Cambria Math" panose="02040503050406030204" pitchFamily="18" charset="0"/>
                            </a:rPr>
                            <m:t>€50</m:t>
                          </m:r>
                          <m:r>
                            <a:rPr lang="en-GB" sz="1600" b="0" i="1" smtClean="0">
                              <a:latin typeface="Cambria Math" panose="02040503050406030204" pitchFamily="18" charset="0"/>
                            </a:rPr>
                            <m:t>𝑀</m:t>
                          </m:r>
                        </m:num>
                        <m:den>
                          <m:r>
                            <a:rPr lang="en-GB" sz="1600" b="0" i="1" smtClean="0">
                              <a:latin typeface="Cambria Math" panose="02040503050406030204" pitchFamily="18" charset="0"/>
                            </a:rPr>
                            <m:t>10</m:t>
                          </m:r>
                          <m:r>
                            <a:rPr lang="en-GB" sz="1600" b="0" i="1" smtClean="0">
                              <a:latin typeface="Cambria Math" panose="02040503050406030204" pitchFamily="18" charset="0"/>
                            </a:rPr>
                            <m:t>𝑀</m:t>
                          </m:r>
                        </m:den>
                      </m:f>
                      <m:r>
                        <a:rPr lang="en-GB" sz="1600" i="1">
                          <a:latin typeface="Cambria Math" panose="02040503050406030204" pitchFamily="18" charset="0"/>
                        </a:rPr>
                        <m:t>=€5</m:t>
                      </m:r>
                    </m:oMath>
                  </m:oMathPara>
                </a14:m>
                <a:endParaRPr lang="en-GB" sz="1600" dirty="0"/>
              </a:p>
            </p:txBody>
          </p:sp>
        </mc:Choice>
        <mc:Fallback xmlns="">
          <p:sp>
            <p:nvSpPr>
              <p:cNvPr id="7" name="TextBox 6">
                <a:extLst>
                  <a:ext uri="{FF2B5EF4-FFF2-40B4-BE49-F238E27FC236}">
                    <a16:creationId xmlns:a16="http://schemas.microsoft.com/office/drawing/2014/main" id="{D1AC675D-4DF7-4324-A368-0B862119DD01}"/>
                  </a:ext>
                </a:extLst>
              </p:cNvPr>
              <p:cNvSpPr txBox="1">
                <a:spLocks noRot="1" noChangeAspect="1" noMove="1" noResize="1" noEditPoints="1" noAdjustHandles="1" noChangeArrowheads="1" noChangeShapeType="1" noTextEdit="1"/>
              </p:cNvSpPr>
              <p:nvPr/>
            </p:nvSpPr>
            <p:spPr>
              <a:xfrm>
                <a:off x="1077177" y="3789538"/>
                <a:ext cx="2011807" cy="559961"/>
              </a:xfrm>
              <a:prstGeom prst="rect">
                <a:avLst/>
              </a:prstGeom>
              <a:blipFill>
                <a:blip r:embed="rId6"/>
                <a:stretch>
                  <a:fillRect/>
                </a:stretch>
              </a:blipFill>
            </p:spPr>
            <p:txBody>
              <a:bodyPr/>
              <a:lstStyle/>
              <a:p>
                <a:r>
                  <a:rPr lang="en-GB">
                    <a:noFill/>
                  </a:rPr>
                  <a:t> </a:t>
                </a:r>
              </a:p>
            </p:txBody>
          </p:sp>
        </mc:Fallback>
      </mc:AlternateContent>
      <p:sp>
        <p:nvSpPr>
          <p:cNvPr id="17" name="Rectangle 16">
            <a:extLst>
              <a:ext uri="{FF2B5EF4-FFF2-40B4-BE49-F238E27FC236}">
                <a16:creationId xmlns:a16="http://schemas.microsoft.com/office/drawing/2014/main" id="{FD71A82A-5445-47EA-9AB7-CABFBA8DF3EF}"/>
              </a:ext>
            </a:extLst>
          </p:cNvPr>
          <p:cNvSpPr/>
          <p:nvPr/>
        </p:nvSpPr>
        <p:spPr>
          <a:xfrm>
            <a:off x="4295782" y="1704981"/>
            <a:ext cx="3613185" cy="460602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tIns="324000" rtlCol="0" anchor="t"/>
          <a:lstStyle/>
          <a:p>
            <a:pPr lvl="0" algn="just">
              <a:spcBef>
                <a:spcPct val="20000"/>
              </a:spcBef>
            </a:pPr>
            <a:endParaRPr lang="en-US"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9" name="Content Placeholder 2">
            <a:extLst>
              <a:ext uri="{FF2B5EF4-FFF2-40B4-BE49-F238E27FC236}">
                <a16:creationId xmlns:a16="http://schemas.microsoft.com/office/drawing/2014/main" id="{87AFF186-69B1-47FB-BB3A-BFD0D58F3FB9}"/>
              </a:ext>
            </a:extLst>
          </p:cNvPr>
          <p:cNvSpPr txBox="1">
            <a:spLocks/>
          </p:cNvSpPr>
          <p:nvPr/>
        </p:nvSpPr>
        <p:spPr>
          <a:xfrm>
            <a:off x="4287690" y="1984912"/>
            <a:ext cx="3613185" cy="4198860"/>
          </a:xfrm>
          <a:prstGeom prst="rect">
            <a:avLst/>
          </a:prstGeom>
        </p:spPr>
        <p:txBody>
          <a:bodyPr lIns="72000" rIns="72000"/>
          <a:lstStyle>
            <a:lvl1pPr marL="228600" indent="-228600" algn="just" defTabSz="457154" rtl="0" eaLnBrk="0" fontAlgn="base" hangingPunct="0">
              <a:spcBef>
                <a:spcPct val="20000"/>
              </a:spcBef>
              <a:spcAft>
                <a:spcPct val="0"/>
              </a:spcAft>
              <a:buFont typeface="Wingdings" panose="05000000000000000000" pitchFamily="2" charset="2"/>
              <a:buChar char="§"/>
              <a:defRPr sz="2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gn="just" defTabSz="457154" rtl="0" eaLnBrk="0" fontAlgn="base" hangingPunct="0">
              <a:spcBef>
                <a:spcPct val="20000"/>
              </a:spcBef>
              <a:spcAft>
                <a:spcPct val="0"/>
              </a:spcAft>
              <a:buClr>
                <a:schemeClr val="tx1"/>
              </a:buClr>
              <a:buFont typeface="Calibri" panose="020F0502020204030204" pitchFamily="34"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1142884" indent="-228577" algn="just" defTabSz="457154" rtl="0" eaLnBrk="0" fontAlgn="base" hangingPunct="0">
              <a:spcBef>
                <a:spcPct val="20000"/>
              </a:spcBef>
              <a:spcAft>
                <a:spcPct val="0"/>
              </a:spcAft>
              <a:buFont typeface="Arial" pitchFamily="34" charset="0"/>
              <a:buChar char="•"/>
              <a:defRPr sz="16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gn="just" defTabSz="457154" rtl="0" eaLnBrk="0" fontAlgn="base" hangingPunct="0">
              <a:spcBef>
                <a:spcPct val="20000"/>
              </a:spcBef>
              <a:spcAft>
                <a:spcPct val="0"/>
              </a:spcAft>
              <a:buFont typeface="Calibri" panose="020F0502020204030204" pitchFamily="34" charset="0"/>
              <a:buChar char="◦"/>
              <a:defRPr sz="14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2057191" indent="-228577" algn="just" defTabSz="457154" rtl="0" eaLnBrk="0" fontAlgn="base" hangingPunct="0">
              <a:spcBef>
                <a:spcPct val="20000"/>
              </a:spcBef>
              <a:spcAft>
                <a:spcPct val="0"/>
              </a:spcAft>
              <a:buFont typeface="Arial" pitchFamily="34" charset="0"/>
              <a:buChar char="»"/>
              <a:defRPr sz="12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344" indent="-228577" algn="l" defTabSz="457154" rtl="0" eaLnBrk="1" latinLnBrk="0" hangingPunct="1">
              <a:spcBef>
                <a:spcPct val="20000"/>
              </a:spcBef>
              <a:buFont typeface="Arial"/>
              <a:buChar char="•"/>
              <a:defRPr sz="2000" kern="1200">
                <a:solidFill>
                  <a:schemeClr val="tx1"/>
                </a:solidFill>
                <a:latin typeface="+mn-lt"/>
                <a:ea typeface="+mn-ea"/>
                <a:cs typeface="+mn-cs"/>
              </a:defRPr>
            </a:lvl6pPr>
            <a:lvl7pPr marL="2971497" indent="-228577" algn="l" defTabSz="457154" rtl="0" eaLnBrk="1" latinLnBrk="0" hangingPunct="1">
              <a:spcBef>
                <a:spcPct val="20000"/>
              </a:spcBef>
              <a:buFont typeface="Arial"/>
              <a:buChar char="•"/>
              <a:defRPr sz="2000" kern="1200">
                <a:solidFill>
                  <a:schemeClr val="tx1"/>
                </a:solidFill>
                <a:latin typeface="+mn-lt"/>
                <a:ea typeface="+mn-ea"/>
                <a:cs typeface="+mn-cs"/>
              </a:defRPr>
            </a:lvl7pPr>
            <a:lvl8pPr marL="3428650" indent="-228577" algn="l" defTabSz="457154" rtl="0" eaLnBrk="1" latinLnBrk="0" hangingPunct="1">
              <a:spcBef>
                <a:spcPct val="20000"/>
              </a:spcBef>
              <a:buFont typeface="Arial"/>
              <a:buChar char="•"/>
              <a:defRPr sz="2000" kern="1200">
                <a:solidFill>
                  <a:schemeClr val="tx1"/>
                </a:solidFill>
                <a:latin typeface="+mn-lt"/>
                <a:ea typeface="+mn-ea"/>
                <a:cs typeface="+mn-cs"/>
              </a:defRPr>
            </a:lvl8pPr>
            <a:lvl9pPr marL="3885804" indent="-228577" algn="l" defTabSz="457154"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Font typeface="Wingdings" panose="05000000000000000000" pitchFamily="2" charset="2"/>
              <a:buNone/>
            </a:pPr>
            <a:r>
              <a:rPr lang="en-GB" sz="1700" b="1" dirty="0">
                <a:latin typeface="+mn-lt"/>
              </a:rPr>
              <a:t>Use excess cash to repurchase shares</a:t>
            </a:r>
            <a:endParaRPr lang="en-US" sz="1700" b="1" dirty="0">
              <a:latin typeface="+mn-lt"/>
            </a:endParaRPr>
          </a:p>
          <a:p>
            <a:pPr marL="0" indent="0" algn="l">
              <a:buFont typeface="Wingdings" panose="05000000000000000000" pitchFamily="2" charset="2"/>
              <a:buNone/>
            </a:pPr>
            <a:r>
              <a:rPr lang="en-US" sz="1700" dirty="0">
                <a:latin typeface="+mn-lt"/>
              </a:rPr>
              <a:t>The firm will repurchase at the initial share price, thus repurchases</a:t>
            </a:r>
          </a:p>
          <a:p>
            <a:pPr marL="0" indent="0" algn="l">
              <a:buFont typeface="Wingdings" panose="05000000000000000000" pitchFamily="2" charset="2"/>
              <a:buNone/>
            </a:pPr>
            <a:endParaRPr lang="en-US" sz="1700" dirty="0">
              <a:latin typeface="+mn-lt"/>
            </a:endParaRPr>
          </a:p>
          <a:p>
            <a:pPr marL="0" indent="0" algn="l">
              <a:buFont typeface="Wingdings" panose="05000000000000000000" pitchFamily="2" charset="2"/>
              <a:buNone/>
            </a:pPr>
            <a:endParaRPr lang="en-US" sz="1700" dirty="0">
              <a:latin typeface="+mn-lt"/>
            </a:endParaRPr>
          </a:p>
          <a:p>
            <a:pPr marL="0" indent="0" algn="l">
              <a:buNone/>
            </a:pPr>
            <a:r>
              <a:rPr lang="en-US" sz="1700" dirty="0">
                <a:latin typeface="+mn-lt"/>
              </a:rPr>
              <a:t>Then, the firm will have 10 – 0.385 = 9.615M shares.</a:t>
            </a:r>
          </a:p>
          <a:p>
            <a:pPr marL="0" indent="0" algn="l">
              <a:buNone/>
            </a:pPr>
            <a:r>
              <a:rPr lang="en-US" sz="1700" dirty="0">
                <a:latin typeface="+mn-lt"/>
              </a:rPr>
              <a:t>And future dividends will be: </a:t>
            </a:r>
          </a:p>
          <a:p>
            <a:pPr marL="0" indent="0" algn="l">
              <a:buFont typeface="Wingdings" panose="05000000000000000000" pitchFamily="2" charset="2"/>
              <a:buNone/>
            </a:pPr>
            <a:endParaRPr lang="en-US" sz="1700" dirty="0">
              <a:latin typeface="+mn-lt"/>
            </a:endParaRPr>
          </a:p>
        </p:txBody>
      </p:sp>
      <p:sp>
        <p:nvSpPr>
          <p:cNvPr id="20" name="Rectangle 19">
            <a:extLst>
              <a:ext uri="{FF2B5EF4-FFF2-40B4-BE49-F238E27FC236}">
                <a16:creationId xmlns:a16="http://schemas.microsoft.com/office/drawing/2014/main" id="{E719FF8F-2EE9-484E-B68D-16F0D9720791}"/>
              </a:ext>
            </a:extLst>
          </p:cNvPr>
          <p:cNvSpPr/>
          <p:nvPr/>
        </p:nvSpPr>
        <p:spPr>
          <a:xfrm>
            <a:off x="4472944" y="1433361"/>
            <a:ext cx="1594525" cy="551551"/>
          </a:xfrm>
          <a:prstGeom prst="rect">
            <a:avLst/>
          </a:prstGeom>
          <a:solidFill>
            <a:schemeClr val="accent1">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ysClr val="windowText" lastClr="000000"/>
                </a:solidFill>
                <a:latin typeface="Open Sans Light" panose="020B0306030504020204" pitchFamily="34" charset="0"/>
                <a:ea typeface="Open Sans Light" panose="020B0306030504020204" pitchFamily="34" charset="0"/>
                <a:cs typeface="Open Sans Light" panose="020B0306030504020204" pitchFamily="34" charset="0"/>
              </a:rPr>
              <a:t>Policy 2</a:t>
            </a:r>
            <a:endParaRPr lang="en-GB" b="1" i="1" dirty="0">
              <a:solidFill>
                <a:sysClr val="windowText" lastClr="000000"/>
              </a:solidFill>
              <a:latin typeface="Open Sans Light" panose="020B0306030504020204" pitchFamily="34" charset="0"/>
              <a:ea typeface="Open Sans Light" panose="020B0306030504020204" pitchFamily="34" charset="0"/>
              <a:cs typeface="Open Sans Light" panose="020B0306030504020204" pitchFamily="34" charset="0"/>
            </a:endParaRPr>
          </a:p>
        </p:txBody>
      </p:sp>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BD58F66B-DCEE-419F-AE70-92AE8108E386}"/>
                  </a:ext>
                </a:extLst>
              </p:cNvPr>
              <p:cNvSpPr txBox="1"/>
              <p:nvPr/>
            </p:nvSpPr>
            <p:spPr>
              <a:xfrm>
                <a:off x="4558154" y="5108578"/>
                <a:ext cx="3285947" cy="692497"/>
              </a:xfrm>
              <a:prstGeom prst="rect">
                <a:avLst/>
              </a:prstGeom>
              <a:noFill/>
            </p:spPr>
            <p:txBody>
              <a:bodyPr wrap="square" rtlCol="0">
                <a:spAutoFit/>
              </a:bodyPr>
              <a:lstStyle/>
              <a:p>
                <a:pPr>
                  <a:spcAft>
                    <a:spcPts val="600"/>
                  </a:spcAft>
                </a:pPr>
                <a:r>
                  <a:rPr lang="en-GB" sz="1700" b="1" dirty="0">
                    <a:solidFill>
                      <a:schemeClr val="tx2">
                        <a:lumMod val="75000"/>
                      </a:schemeClr>
                    </a:solidFill>
                    <a:latin typeface="+mn-lt"/>
                  </a:rPr>
                  <a:t>Initial Price:</a:t>
                </a:r>
              </a:p>
              <a:p>
                <a:pPr/>
                <a14:m>
                  <m:oMathPara xmlns:m="http://schemas.openxmlformats.org/officeDocument/2006/math">
                    <m:oMathParaPr>
                      <m:jc m:val="centerGroup"/>
                    </m:oMathParaPr>
                    <m:oMath xmlns:m="http://schemas.openxmlformats.org/officeDocument/2006/math">
                      <m:r>
                        <a:rPr lang="en-GB" sz="1700" b="0" i="1" smtClean="0">
                          <a:latin typeface="Cambria Math" panose="02040503050406030204" pitchFamily="18" charset="0"/>
                        </a:rPr>
                        <m:t>𝑃</m:t>
                      </m:r>
                      <m:r>
                        <a:rPr lang="en-GB" sz="1700" b="0" i="1" smtClean="0">
                          <a:latin typeface="Cambria Math" panose="02040503050406030204" pitchFamily="18" charset="0"/>
                        </a:rPr>
                        <m:t>=0+</m:t>
                      </m:r>
                      <m:r>
                        <a:rPr lang="en-GB" sz="1700" b="0" i="1" smtClean="0">
                          <a:latin typeface="Cambria Math" panose="02040503050406030204" pitchFamily="18" charset="0"/>
                        </a:rPr>
                        <m:t>𝑃𝑉</m:t>
                      </m:r>
                      <m:d>
                        <m:dPr>
                          <m:ctrlPr>
                            <a:rPr lang="en-GB" sz="1700" b="0" i="1" smtClean="0">
                              <a:latin typeface="Cambria Math" panose="02040503050406030204" pitchFamily="18" charset="0"/>
                            </a:rPr>
                          </m:ctrlPr>
                        </m:dPr>
                        <m:e>
                          <m:r>
                            <a:rPr lang="en-GB" sz="1700" b="0" i="1" smtClean="0">
                              <a:latin typeface="Cambria Math" panose="02040503050406030204" pitchFamily="18" charset="0"/>
                            </a:rPr>
                            <m:t>𝑓𝑢𝑡𝑢𝑟𝑒</m:t>
                          </m:r>
                          <m:r>
                            <a:rPr lang="en-GB" sz="1700" b="0" i="1" smtClean="0">
                              <a:latin typeface="Cambria Math" panose="02040503050406030204" pitchFamily="18" charset="0"/>
                            </a:rPr>
                            <m:t> </m:t>
                          </m:r>
                          <m:r>
                            <a:rPr lang="en-GB" sz="1700" b="0" i="1" smtClean="0">
                              <a:latin typeface="Cambria Math" panose="02040503050406030204" pitchFamily="18" charset="0"/>
                            </a:rPr>
                            <m:t>𝑑𝑖𝑣</m:t>
                          </m:r>
                        </m:e>
                      </m:d>
                      <m:r>
                        <a:rPr lang="en-GB" sz="1700" b="0" i="1" smtClean="0">
                          <a:latin typeface="Cambria Math" panose="02040503050406030204" pitchFamily="18" charset="0"/>
                        </a:rPr>
                        <m:t>=</m:t>
                      </m:r>
                    </m:oMath>
                  </m:oMathPara>
                </a14:m>
                <a:endParaRPr lang="en-GB" sz="1700" dirty="0"/>
              </a:p>
            </p:txBody>
          </p:sp>
        </mc:Choice>
        <mc:Fallback xmlns="">
          <p:sp>
            <p:nvSpPr>
              <p:cNvPr id="21" name="TextBox 20">
                <a:extLst>
                  <a:ext uri="{FF2B5EF4-FFF2-40B4-BE49-F238E27FC236}">
                    <a16:creationId xmlns:a16="http://schemas.microsoft.com/office/drawing/2014/main" id="{BD58F66B-DCEE-419F-AE70-92AE8108E386}"/>
                  </a:ext>
                </a:extLst>
              </p:cNvPr>
              <p:cNvSpPr txBox="1">
                <a:spLocks noRot="1" noChangeAspect="1" noMove="1" noResize="1" noEditPoints="1" noAdjustHandles="1" noChangeArrowheads="1" noChangeShapeType="1" noTextEdit="1"/>
              </p:cNvSpPr>
              <p:nvPr/>
            </p:nvSpPr>
            <p:spPr>
              <a:xfrm>
                <a:off x="4558154" y="5108578"/>
                <a:ext cx="3285947" cy="692497"/>
              </a:xfrm>
              <a:prstGeom prst="rect">
                <a:avLst/>
              </a:prstGeom>
              <a:blipFill>
                <a:blip r:embed="rId7"/>
                <a:stretch>
                  <a:fillRect l="-1299" t="-2632" b="-526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EEB5E805-3BCB-4BD1-8A1B-9091C926A4FA}"/>
                  </a:ext>
                </a:extLst>
              </p:cNvPr>
              <p:cNvSpPr txBox="1"/>
              <p:nvPr/>
            </p:nvSpPr>
            <p:spPr>
              <a:xfrm>
                <a:off x="4161571" y="5727928"/>
                <a:ext cx="3285947" cy="58907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700" b="0" i="1" smtClean="0">
                          <a:latin typeface="Cambria Math" panose="02040503050406030204" pitchFamily="18" charset="0"/>
                        </a:rPr>
                        <m:t>=</m:t>
                      </m:r>
                      <m:f>
                        <m:fPr>
                          <m:ctrlPr>
                            <a:rPr lang="en-GB" sz="1700" b="0" i="1" smtClean="0">
                              <a:latin typeface="Cambria Math" panose="02040503050406030204" pitchFamily="18" charset="0"/>
                            </a:rPr>
                          </m:ctrlPr>
                        </m:fPr>
                        <m:num>
                          <m:r>
                            <a:rPr lang="en-GB" sz="1700" i="1">
                              <a:latin typeface="Cambria Math" panose="02040503050406030204" pitchFamily="18" charset="0"/>
                            </a:rPr>
                            <m:t>€5</m:t>
                          </m:r>
                          <m:r>
                            <a:rPr lang="en-GB" sz="1700" b="0" i="1" smtClean="0">
                              <a:latin typeface="Cambria Math" panose="02040503050406030204" pitchFamily="18" charset="0"/>
                            </a:rPr>
                            <m:t>.2</m:t>
                          </m:r>
                        </m:num>
                        <m:den>
                          <m:r>
                            <a:rPr lang="en-GB" sz="1700" b="0" i="1" smtClean="0">
                              <a:latin typeface="Cambria Math" panose="02040503050406030204" pitchFamily="18" charset="0"/>
                            </a:rPr>
                            <m:t>0.1</m:t>
                          </m:r>
                        </m:den>
                      </m:f>
                      <m:r>
                        <a:rPr lang="en-GB" sz="1700" i="1">
                          <a:latin typeface="Cambria Math" panose="02040503050406030204" pitchFamily="18" charset="0"/>
                        </a:rPr>
                        <m:t>=€5</m:t>
                      </m:r>
                      <m:r>
                        <a:rPr lang="en-GB" sz="1700" b="0" i="1" smtClean="0">
                          <a:latin typeface="Cambria Math" panose="02040503050406030204" pitchFamily="18" charset="0"/>
                        </a:rPr>
                        <m:t>2</m:t>
                      </m:r>
                    </m:oMath>
                  </m:oMathPara>
                </a14:m>
                <a:endParaRPr lang="en-GB" sz="1700" dirty="0"/>
              </a:p>
            </p:txBody>
          </p:sp>
        </mc:Choice>
        <mc:Fallback xmlns="">
          <p:sp>
            <p:nvSpPr>
              <p:cNvPr id="22" name="TextBox 21">
                <a:extLst>
                  <a:ext uri="{FF2B5EF4-FFF2-40B4-BE49-F238E27FC236}">
                    <a16:creationId xmlns:a16="http://schemas.microsoft.com/office/drawing/2014/main" id="{EEB5E805-3BCB-4BD1-8A1B-9091C926A4FA}"/>
                  </a:ext>
                </a:extLst>
              </p:cNvPr>
              <p:cNvSpPr txBox="1">
                <a:spLocks noRot="1" noChangeAspect="1" noMove="1" noResize="1" noEditPoints="1" noAdjustHandles="1" noChangeArrowheads="1" noChangeShapeType="1" noTextEdit="1"/>
              </p:cNvSpPr>
              <p:nvPr/>
            </p:nvSpPr>
            <p:spPr>
              <a:xfrm>
                <a:off x="4161571" y="5727928"/>
                <a:ext cx="3285947" cy="589072"/>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9CF4C294-0322-4EC7-AF52-73C4881C3354}"/>
                  </a:ext>
                </a:extLst>
              </p:cNvPr>
              <p:cNvSpPr txBox="1"/>
              <p:nvPr/>
            </p:nvSpPr>
            <p:spPr>
              <a:xfrm>
                <a:off x="4913900" y="3149424"/>
                <a:ext cx="2297118" cy="55496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𝑛</m:t>
                      </m:r>
                      <m:r>
                        <a:rPr lang="en-GB" sz="1600" b="0" i="1" smtClean="0">
                          <a:latin typeface="Cambria Math" panose="02040503050406030204" pitchFamily="18" charset="0"/>
                        </a:rPr>
                        <m:t>=</m:t>
                      </m:r>
                      <m:f>
                        <m:fPr>
                          <m:ctrlPr>
                            <a:rPr lang="en-GB" sz="1600" b="0" i="1" smtClean="0">
                              <a:latin typeface="Cambria Math" panose="02040503050406030204" pitchFamily="18" charset="0"/>
                            </a:rPr>
                          </m:ctrlPr>
                        </m:fPr>
                        <m:num>
                          <m:r>
                            <a:rPr lang="en-GB" sz="1600" b="0" i="1" smtClean="0">
                              <a:latin typeface="Cambria Math" panose="02040503050406030204" pitchFamily="18" charset="0"/>
                            </a:rPr>
                            <m:t>€20</m:t>
                          </m:r>
                          <m:r>
                            <a:rPr lang="en-GB" sz="1600" b="0" i="1" smtClean="0">
                              <a:latin typeface="Cambria Math" panose="02040503050406030204" pitchFamily="18" charset="0"/>
                            </a:rPr>
                            <m:t>𝑀</m:t>
                          </m:r>
                        </m:num>
                        <m:den>
                          <m:r>
                            <a:rPr lang="en-GB" sz="1600" i="1">
                              <a:latin typeface="Cambria Math" panose="02040503050406030204" pitchFamily="18" charset="0"/>
                            </a:rPr>
                            <m:t>€</m:t>
                          </m:r>
                          <m:r>
                            <a:rPr lang="en-GB" sz="1600" b="0" i="1" smtClean="0">
                              <a:latin typeface="Cambria Math" panose="02040503050406030204" pitchFamily="18" charset="0"/>
                            </a:rPr>
                            <m:t>5</m:t>
                          </m:r>
                          <m:r>
                            <a:rPr lang="en-GB" sz="1600" i="1">
                              <a:latin typeface="Cambria Math" panose="02040503050406030204" pitchFamily="18" charset="0"/>
                            </a:rPr>
                            <m:t>2</m:t>
                          </m:r>
                        </m:den>
                      </m:f>
                      <m:r>
                        <a:rPr lang="en-GB" sz="1600" i="1">
                          <a:latin typeface="Cambria Math" panose="02040503050406030204" pitchFamily="18" charset="0"/>
                        </a:rPr>
                        <m:t>=</m:t>
                      </m:r>
                      <m:r>
                        <a:rPr lang="en-GB" sz="1600" b="0" i="1" smtClean="0">
                          <a:latin typeface="Cambria Math" panose="02040503050406030204" pitchFamily="18" charset="0"/>
                        </a:rPr>
                        <m:t>0.385</m:t>
                      </m:r>
                      <m:r>
                        <a:rPr lang="en-GB" sz="1600" b="0" i="1" smtClean="0">
                          <a:latin typeface="Cambria Math" panose="02040503050406030204" pitchFamily="18" charset="0"/>
                        </a:rPr>
                        <m:t>𝑀</m:t>
                      </m:r>
                    </m:oMath>
                  </m:oMathPara>
                </a14:m>
                <a:endParaRPr lang="en-GB" sz="1600" dirty="0"/>
              </a:p>
            </p:txBody>
          </p:sp>
        </mc:Choice>
        <mc:Fallback xmlns="">
          <p:sp>
            <p:nvSpPr>
              <p:cNvPr id="24" name="TextBox 23">
                <a:extLst>
                  <a:ext uri="{FF2B5EF4-FFF2-40B4-BE49-F238E27FC236}">
                    <a16:creationId xmlns:a16="http://schemas.microsoft.com/office/drawing/2014/main" id="{9CF4C294-0322-4EC7-AF52-73C4881C3354}"/>
                  </a:ext>
                </a:extLst>
              </p:cNvPr>
              <p:cNvSpPr txBox="1">
                <a:spLocks noRot="1" noChangeAspect="1" noMove="1" noResize="1" noEditPoints="1" noAdjustHandles="1" noChangeArrowheads="1" noChangeShapeType="1" noTextEdit="1"/>
              </p:cNvSpPr>
              <p:nvPr/>
            </p:nvSpPr>
            <p:spPr>
              <a:xfrm>
                <a:off x="4913900" y="3149424"/>
                <a:ext cx="2297118" cy="554960"/>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D103A64B-BDE4-456C-A171-A7D87D5EF10D}"/>
                  </a:ext>
                </a:extLst>
              </p:cNvPr>
              <p:cNvSpPr txBox="1"/>
              <p:nvPr/>
            </p:nvSpPr>
            <p:spPr>
              <a:xfrm>
                <a:off x="4917947" y="4548617"/>
                <a:ext cx="2462119" cy="5599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𝐷𝑖𝑣</m:t>
                      </m:r>
                      <m:r>
                        <a:rPr lang="en-GB" sz="1600" b="0" i="1" smtClean="0">
                          <a:latin typeface="Cambria Math" panose="02040503050406030204" pitchFamily="18" charset="0"/>
                        </a:rPr>
                        <m:t>=</m:t>
                      </m:r>
                      <m:f>
                        <m:fPr>
                          <m:ctrlPr>
                            <a:rPr lang="en-GB" sz="1600" b="0" i="1" smtClean="0">
                              <a:latin typeface="Cambria Math" panose="02040503050406030204" pitchFamily="18" charset="0"/>
                            </a:rPr>
                          </m:ctrlPr>
                        </m:fPr>
                        <m:num>
                          <m:r>
                            <a:rPr lang="en-GB" sz="1600" b="0" i="1" smtClean="0">
                              <a:latin typeface="Cambria Math" panose="02040503050406030204" pitchFamily="18" charset="0"/>
                            </a:rPr>
                            <m:t>€50</m:t>
                          </m:r>
                          <m:r>
                            <a:rPr lang="en-GB" sz="1600" b="0" i="1" smtClean="0">
                              <a:latin typeface="Cambria Math" panose="02040503050406030204" pitchFamily="18" charset="0"/>
                            </a:rPr>
                            <m:t>𝑀</m:t>
                          </m:r>
                        </m:num>
                        <m:den>
                          <m:r>
                            <a:rPr lang="en-GB" sz="1600" b="0" i="1" smtClean="0">
                              <a:latin typeface="Cambria Math" panose="02040503050406030204" pitchFamily="18" charset="0"/>
                            </a:rPr>
                            <m:t>9.615</m:t>
                          </m:r>
                          <m:r>
                            <a:rPr lang="en-GB" sz="1600" b="0" i="1" smtClean="0">
                              <a:latin typeface="Cambria Math" panose="02040503050406030204" pitchFamily="18" charset="0"/>
                            </a:rPr>
                            <m:t>𝑀</m:t>
                          </m:r>
                        </m:den>
                      </m:f>
                      <m:r>
                        <a:rPr lang="en-GB" sz="1600" i="1">
                          <a:latin typeface="Cambria Math" panose="02040503050406030204" pitchFamily="18" charset="0"/>
                        </a:rPr>
                        <m:t>=€</m:t>
                      </m:r>
                      <m:r>
                        <a:rPr lang="en-GB" sz="1600" b="0" i="1" smtClean="0">
                          <a:latin typeface="Cambria Math" panose="02040503050406030204" pitchFamily="18" charset="0"/>
                        </a:rPr>
                        <m:t>5.2</m:t>
                      </m:r>
                    </m:oMath>
                  </m:oMathPara>
                </a14:m>
                <a:endParaRPr lang="en-GB" sz="1600" dirty="0"/>
              </a:p>
            </p:txBody>
          </p:sp>
        </mc:Choice>
        <mc:Fallback xmlns="">
          <p:sp>
            <p:nvSpPr>
              <p:cNvPr id="9" name="TextBox 8">
                <a:extLst>
                  <a:ext uri="{FF2B5EF4-FFF2-40B4-BE49-F238E27FC236}">
                    <a16:creationId xmlns:a16="http://schemas.microsoft.com/office/drawing/2014/main" id="{D103A64B-BDE4-456C-A171-A7D87D5EF10D}"/>
                  </a:ext>
                </a:extLst>
              </p:cNvPr>
              <p:cNvSpPr txBox="1">
                <a:spLocks noRot="1" noChangeAspect="1" noMove="1" noResize="1" noEditPoints="1" noAdjustHandles="1" noChangeArrowheads="1" noChangeShapeType="1" noTextEdit="1"/>
              </p:cNvSpPr>
              <p:nvPr/>
            </p:nvSpPr>
            <p:spPr>
              <a:xfrm>
                <a:off x="4917947" y="4548617"/>
                <a:ext cx="2462119" cy="559961"/>
              </a:xfrm>
              <a:prstGeom prst="rect">
                <a:avLst/>
              </a:prstGeom>
              <a:blipFill>
                <a:blip r:embed="rId10"/>
                <a:stretch>
                  <a:fillRect/>
                </a:stretch>
              </a:blipFill>
            </p:spPr>
            <p:txBody>
              <a:bodyPr/>
              <a:lstStyle/>
              <a:p>
                <a:r>
                  <a:rPr lang="en-GB">
                    <a:noFill/>
                  </a:rPr>
                  <a:t> </a:t>
                </a:r>
              </a:p>
            </p:txBody>
          </p:sp>
        </mc:Fallback>
      </mc:AlternateContent>
      <p:sp>
        <p:nvSpPr>
          <p:cNvPr id="10" name="Rectangle 9">
            <a:extLst>
              <a:ext uri="{FF2B5EF4-FFF2-40B4-BE49-F238E27FC236}">
                <a16:creationId xmlns:a16="http://schemas.microsoft.com/office/drawing/2014/main" id="{D1A18B63-E698-4A64-80B3-DBA580D18D32}"/>
              </a:ext>
            </a:extLst>
          </p:cNvPr>
          <p:cNvSpPr/>
          <p:nvPr/>
        </p:nvSpPr>
        <p:spPr>
          <a:xfrm>
            <a:off x="8240684" y="1710980"/>
            <a:ext cx="3613185" cy="460602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tIns="324000" rtlCol="0" anchor="t"/>
          <a:lstStyle/>
          <a:p>
            <a:pPr lvl="0" algn="just">
              <a:spcBef>
                <a:spcPct val="20000"/>
              </a:spcBef>
            </a:pPr>
            <a:endParaRPr lang="en-US"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1" name="Content Placeholder 2">
            <a:extLst>
              <a:ext uri="{FF2B5EF4-FFF2-40B4-BE49-F238E27FC236}">
                <a16:creationId xmlns:a16="http://schemas.microsoft.com/office/drawing/2014/main" id="{C4009CEA-CBD7-42D6-BD03-F6FFAEBFD96E}"/>
              </a:ext>
            </a:extLst>
          </p:cNvPr>
          <p:cNvSpPr txBox="1">
            <a:spLocks/>
          </p:cNvSpPr>
          <p:nvPr/>
        </p:nvSpPr>
        <p:spPr>
          <a:xfrm>
            <a:off x="8232592" y="1990911"/>
            <a:ext cx="3613185" cy="4198860"/>
          </a:xfrm>
          <a:prstGeom prst="rect">
            <a:avLst/>
          </a:prstGeom>
        </p:spPr>
        <p:txBody>
          <a:bodyPr lIns="72000" rIns="72000"/>
          <a:lstStyle>
            <a:lvl1pPr marL="228600" indent="-228600" algn="just" defTabSz="457154" rtl="0" eaLnBrk="0" fontAlgn="base" hangingPunct="0">
              <a:spcBef>
                <a:spcPct val="20000"/>
              </a:spcBef>
              <a:spcAft>
                <a:spcPct val="0"/>
              </a:spcAft>
              <a:buFont typeface="Wingdings" panose="05000000000000000000" pitchFamily="2" charset="2"/>
              <a:buChar char="§"/>
              <a:defRPr sz="2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gn="just" defTabSz="457154" rtl="0" eaLnBrk="0" fontAlgn="base" hangingPunct="0">
              <a:spcBef>
                <a:spcPct val="20000"/>
              </a:spcBef>
              <a:spcAft>
                <a:spcPct val="0"/>
              </a:spcAft>
              <a:buClr>
                <a:schemeClr val="tx1"/>
              </a:buClr>
              <a:buFont typeface="Calibri" panose="020F0502020204030204" pitchFamily="34"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1142884" indent="-228577" algn="just" defTabSz="457154" rtl="0" eaLnBrk="0" fontAlgn="base" hangingPunct="0">
              <a:spcBef>
                <a:spcPct val="20000"/>
              </a:spcBef>
              <a:spcAft>
                <a:spcPct val="0"/>
              </a:spcAft>
              <a:buFont typeface="Arial" pitchFamily="34" charset="0"/>
              <a:buChar char="•"/>
              <a:defRPr sz="16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gn="just" defTabSz="457154" rtl="0" eaLnBrk="0" fontAlgn="base" hangingPunct="0">
              <a:spcBef>
                <a:spcPct val="20000"/>
              </a:spcBef>
              <a:spcAft>
                <a:spcPct val="0"/>
              </a:spcAft>
              <a:buFont typeface="Calibri" panose="020F0502020204030204" pitchFamily="34" charset="0"/>
              <a:buChar char="◦"/>
              <a:defRPr sz="14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2057191" indent="-228577" algn="just" defTabSz="457154" rtl="0" eaLnBrk="0" fontAlgn="base" hangingPunct="0">
              <a:spcBef>
                <a:spcPct val="20000"/>
              </a:spcBef>
              <a:spcAft>
                <a:spcPct val="0"/>
              </a:spcAft>
              <a:buFont typeface="Arial" pitchFamily="34" charset="0"/>
              <a:buChar char="»"/>
              <a:defRPr sz="12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344" indent="-228577" algn="l" defTabSz="457154" rtl="0" eaLnBrk="1" latinLnBrk="0" hangingPunct="1">
              <a:spcBef>
                <a:spcPct val="20000"/>
              </a:spcBef>
              <a:buFont typeface="Arial"/>
              <a:buChar char="•"/>
              <a:defRPr sz="2000" kern="1200">
                <a:solidFill>
                  <a:schemeClr val="tx1"/>
                </a:solidFill>
                <a:latin typeface="+mn-lt"/>
                <a:ea typeface="+mn-ea"/>
                <a:cs typeface="+mn-cs"/>
              </a:defRPr>
            </a:lvl6pPr>
            <a:lvl7pPr marL="2971497" indent="-228577" algn="l" defTabSz="457154" rtl="0" eaLnBrk="1" latinLnBrk="0" hangingPunct="1">
              <a:spcBef>
                <a:spcPct val="20000"/>
              </a:spcBef>
              <a:buFont typeface="Arial"/>
              <a:buChar char="•"/>
              <a:defRPr sz="2000" kern="1200">
                <a:solidFill>
                  <a:schemeClr val="tx1"/>
                </a:solidFill>
                <a:latin typeface="+mn-lt"/>
                <a:ea typeface="+mn-ea"/>
                <a:cs typeface="+mn-cs"/>
              </a:defRPr>
            </a:lvl7pPr>
            <a:lvl8pPr marL="3428650" indent="-228577" algn="l" defTabSz="457154" rtl="0" eaLnBrk="1" latinLnBrk="0" hangingPunct="1">
              <a:spcBef>
                <a:spcPct val="20000"/>
              </a:spcBef>
              <a:buFont typeface="Arial"/>
              <a:buChar char="•"/>
              <a:defRPr sz="2000" kern="1200">
                <a:solidFill>
                  <a:schemeClr val="tx1"/>
                </a:solidFill>
                <a:latin typeface="+mn-lt"/>
                <a:ea typeface="+mn-ea"/>
                <a:cs typeface="+mn-cs"/>
              </a:defRPr>
            </a:lvl8pPr>
            <a:lvl9pPr marL="3885804" indent="-228577" algn="l" defTabSz="457154"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Font typeface="Wingdings" panose="05000000000000000000" pitchFamily="2" charset="2"/>
              <a:buNone/>
            </a:pPr>
            <a:r>
              <a:rPr lang="en-GB" sz="1700" b="1" dirty="0">
                <a:latin typeface="+mn-lt"/>
              </a:rPr>
              <a:t>Issue equity to pay high dividend today</a:t>
            </a:r>
            <a:endParaRPr lang="en-US" sz="1700" b="1" dirty="0">
              <a:latin typeface="+mn-lt"/>
            </a:endParaRPr>
          </a:p>
          <a:p>
            <a:pPr marL="0" indent="0" algn="l">
              <a:buFont typeface="Wingdings" panose="05000000000000000000" pitchFamily="2" charset="2"/>
              <a:buNone/>
            </a:pPr>
            <a:r>
              <a:rPr lang="en-US" sz="1700" dirty="0">
                <a:latin typeface="+mn-lt"/>
              </a:rPr>
              <a:t>The firm wants to start paying </a:t>
            </a:r>
            <a:r>
              <a:rPr lang="en-US" sz="1700" b="0" i="0" u="none" strike="noStrike" baseline="0" dirty="0">
                <a:latin typeface="+mn-lt"/>
              </a:rPr>
              <a:t>€50M now and will issue equity to fund the current dividend.</a:t>
            </a:r>
          </a:p>
          <a:p>
            <a:pPr marL="0" indent="0" algn="l">
              <a:buFont typeface="Wingdings" panose="05000000000000000000" pitchFamily="2" charset="2"/>
              <a:buNone/>
            </a:pPr>
            <a:r>
              <a:rPr lang="en-US" sz="1700" dirty="0">
                <a:latin typeface="+mn-lt"/>
              </a:rPr>
              <a:t>The firm needs </a:t>
            </a:r>
            <a:r>
              <a:rPr lang="en-US" sz="1700" b="0" i="0" u="none" strike="noStrike" baseline="0" dirty="0">
                <a:latin typeface="+mn-lt"/>
              </a:rPr>
              <a:t>€30M and will issue:</a:t>
            </a:r>
            <a:endParaRPr lang="en-US" sz="1700" dirty="0">
              <a:latin typeface="+mn-lt"/>
            </a:endParaRPr>
          </a:p>
          <a:p>
            <a:pPr marL="0" indent="0" algn="l">
              <a:buFont typeface="Wingdings" panose="05000000000000000000" pitchFamily="2" charset="2"/>
              <a:buNone/>
            </a:pPr>
            <a:endParaRPr lang="en-US" sz="1700" dirty="0">
              <a:latin typeface="+mn-lt"/>
            </a:endParaRPr>
          </a:p>
          <a:p>
            <a:pPr marL="0" indent="0" algn="l">
              <a:buFont typeface="Wingdings" panose="05000000000000000000" pitchFamily="2" charset="2"/>
              <a:buNone/>
            </a:pPr>
            <a:endParaRPr lang="en-US" sz="1700" dirty="0">
              <a:latin typeface="+mn-lt"/>
            </a:endParaRPr>
          </a:p>
          <a:p>
            <a:pPr marL="0" indent="0" algn="l">
              <a:buNone/>
            </a:pPr>
            <a:r>
              <a:rPr lang="en-US" sz="1700" dirty="0">
                <a:latin typeface="+mn-lt"/>
              </a:rPr>
              <a:t>The firm will have 10.577M shares.</a:t>
            </a:r>
          </a:p>
          <a:p>
            <a:pPr marL="0" indent="0" algn="l">
              <a:buNone/>
            </a:pPr>
            <a:r>
              <a:rPr lang="en-US" sz="1700" dirty="0">
                <a:latin typeface="+mn-lt"/>
              </a:rPr>
              <a:t>And all dividends are: </a:t>
            </a:r>
          </a:p>
          <a:p>
            <a:pPr marL="0" indent="0" algn="l">
              <a:buFont typeface="Wingdings" panose="05000000000000000000" pitchFamily="2" charset="2"/>
              <a:buNone/>
            </a:pPr>
            <a:endParaRPr lang="en-US" sz="1700" dirty="0">
              <a:latin typeface="+mn-lt"/>
            </a:endParaRPr>
          </a:p>
        </p:txBody>
      </p:sp>
      <p:sp>
        <p:nvSpPr>
          <p:cNvPr id="29" name="Rectangle 28">
            <a:extLst>
              <a:ext uri="{FF2B5EF4-FFF2-40B4-BE49-F238E27FC236}">
                <a16:creationId xmlns:a16="http://schemas.microsoft.com/office/drawing/2014/main" id="{9A7D5328-A3F5-41D4-A181-7C0DDC1E3968}"/>
              </a:ext>
            </a:extLst>
          </p:cNvPr>
          <p:cNvSpPr/>
          <p:nvPr/>
        </p:nvSpPr>
        <p:spPr>
          <a:xfrm>
            <a:off x="8417846" y="1439360"/>
            <a:ext cx="1594525" cy="551551"/>
          </a:xfrm>
          <a:prstGeom prst="rect">
            <a:avLst/>
          </a:prstGeom>
          <a:solidFill>
            <a:schemeClr val="accent1">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ysClr val="windowText" lastClr="000000"/>
                </a:solidFill>
                <a:latin typeface="Open Sans Light" panose="020B0306030504020204" pitchFamily="34" charset="0"/>
                <a:ea typeface="Open Sans Light" panose="020B0306030504020204" pitchFamily="34" charset="0"/>
                <a:cs typeface="Open Sans Light" panose="020B0306030504020204" pitchFamily="34" charset="0"/>
              </a:rPr>
              <a:t>Policy 3</a:t>
            </a:r>
            <a:endParaRPr lang="en-GB" b="1" i="1" dirty="0">
              <a:solidFill>
                <a:sysClr val="windowText" lastClr="000000"/>
              </a:solidFill>
              <a:latin typeface="Open Sans Light" panose="020B0306030504020204" pitchFamily="34" charset="0"/>
              <a:ea typeface="Open Sans Light" panose="020B0306030504020204" pitchFamily="34" charset="0"/>
              <a:cs typeface="Open Sans Light" panose="020B0306030504020204" pitchFamily="34" charset="0"/>
            </a:endParaRPr>
          </a:p>
        </p:txBody>
      </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CC71FC84-8BB8-462E-B632-DE991043EFE8}"/>
                  </a:ext>
                </a:extLst>
              </p:cNvPr>
              <p:cNvSpPr txBox="1"/>
              <p:nvPr/>
            </p:nvSpPr>
            <p:spPr>
              <a:xfrm>
                <a:off x="8483398" y="5504686"/>
                <a:ext cx="3285947" cy="845360"/>
              </a:xfrm>
              <a:prstGeom prst="rect">
                <a:avLst/>
              </a:prstGeom>
              <a:noFill/>
            </p:spPr>
            <p:txBody>
              <a:bodyPr wrap="square" rtlCol="0">
                <a:spAutoFit/>
              </a:bodyPr>
              <a:lstStyle/>
              <a:p>
                <a:pPr>
                  <a:spcAft>
                    <a:spcPts val="0"/>
                  </a:spcAft>
                </a:pPr>
                <a:r>
                  <a:rPr lang="en-GB" sz="1700" b="1" dirty="0">
                    <a:solidFill>
                      <a:schemeClr val="tx2">
                        <a:lumMod val="75000"/>
                      </a:schemeClr>
                    </a:solidFill>
                    <a:latin typeface="+mn-lt"/>
                  </a:rPr>
                  <a:t>Initial Price:</a:t>
                </a:r>
              </a:p>
              <a:p>
                <a:pPr/>
                <a14:m>
                  <m:oMathPara xmlns:m="http://schemas.openxmlformats.org/officeDocument/2006/math">
                    <m:oMathParaPr>
                      <m:jc m:val="centerGroup"/>
                    </m:oMathParaPr>
                    <m:oMath xmlns:m="http://schemas.openxmlformats.org/officeDocument/2006/math">
                      <m:r>
                        <a:rPr lang="en-GB" sz="1700" b="0" i="1" smtClean="0">
                          <a:latin typeface="Cambria Math" panose="02040503050406030204" pitchFamily="18" charset="0"/>
                        </a:rPr>
                        <m:t>𝑃</m:t>
                      </m:r>
                      <m:r>
                        <a:rPr lang="en-GB" sz="1700" b="0" i="1" smtClean="0">
                          <a:latin typeface="Cambria Math" panose="02040503050406030204" pitchFamily="18" charset="0"/>
                        </a:rPr>
                        <m:t>=€4.73+</m:t>
                      </m:r>
                      <m:f>
                        <m:fPr>
                          <m:ctrlPr>
                            <a:rPr lang="en-GB" sz="1700" b="0" i="1" smtClean="0">
                              <a:latin typeface="Cambria Math" panose="02040503050406030204" pitchFamily="18" charset="0"/>
                            </a:rPr>
                          </m:ctrlPr>
                        </m:fPr>
                        <m:num>
                          <m:r>
                            <a:rPr lang="en-GB" sz="1700" i="1">
                              <a:latin typeface="Cambria Math" panose="02040503050406030204" pitchFamily="18" charset="0"/>
                            </a:rPr>
                            <m:t>€</m:t>
                          </m:r>
                          <m:r>
                            <a:rPr lang="en-GB" sz="1700" b="0" i="1" smtClean="0">
                              <a:latin typeface="Cambria Math" panose="02040503050406030204" pitchFamily="18" charset="0"/>
                            </a:rPr>
                            <m:t>4.73</m:t>
                          </m:r>
                        </m:num>
                        <m:den>
                          <m:r>
                            <a:rPr lang="en-GB" sz="1700" b="0" i="1" smtClean="0">
                              <a:latin typeface="Cambria Math" panose="02040503050406030204" pitchFamily="18" charset="0"/>
                            </a:rPr>
                            <m:t>0.1</m:t>
                          </m:r>
                        </m:den>
                      </m:f>
                      <m:r>
                        <a:rPr lang="en-GB" sz="1700" i="1">
                          <a:latin typeface="Cambria Math" panose="02040503050406030204" pitchFamily="18" charset="0"/>
                        </a:rPr>
                        <m:t>=€52</m:t>
                      </m:r>
                    </m:oMath>
                  </m:oMathPara>
                </a14:m>
                <a:endParaRPr lang="en-GB" sz="1700" dirty="0"/>
              </a:p>
            </p:txBody>
          </p:sp>
        </mc:Choice>
        <mc:Fallback xmlns="">
          <p:sp>
            <p:nvSpPr>
              <p:cNvPr id="31" name="TextBox 30">
                <a:extLst>
                  <a:ext uri="{FF2B5EF4-FFF2-40B4-BE49-F238E27FC236}">
                    <a16:creationId xmlns:a16="http://schemas.microsoft.com/office/drawing/2014/main" id="{CC71FC84-8BB8-462E-B632-DE991043EFE8}"/>
                  </a:ext>
                </a:extLst>
              </p:cNvPr>
              <p:cNvSpPr txBox="1">
                <a:spLocks noRot="1" noChangeAspect="1" noMove="1" noResize="1" noEditPoints="1" noAdjustHandles="1" noChangeArrowheads="1" noChangeShapeType="1" noTextEdit="1"/>
              </p:cNvSpPr>
              <p:nvPr/>
            </p:nvSpPr>
            <p:spPr>
              <a:xfrm>
                <a:off x="8483398" y="5504686"/>
                <a:ext cx="3285947" cy="845360"/>
              </a:xfrm>
              <a:prstGeom prst="rect">
                <a:avLst/>
              </a:prstGeom>
              <a:blipFill>
                <a:blip r:embed="rId11"/>
                <a:stretch>
                  <a:fillRect l="-1299" t="-215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40469350-4A3F-410D-B364-AE7432F52B48}"/>
                  </a:ext>
                </a:extLst>
              </p:cNvPr>
              <p:cNvSpPr txBox="1"/>
              <p:nvPr/>
            </p:nvSpPr>
            <p:spPr>
              <a:xfrm>
                <a:off x="8817705" y="3780369"/>
                <a:ext cx="2297118" cy="55496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𝑛</m:t>
                      </m:r>
                      <m:r>
                        <a:rPr lang="en-GB" sz="1600" b="0" i="1" smtClean="0">
                          <a:latin typeface="Cambria Math" panose="02040503050406030204" pitchFamily="18" charset="0"/>
                        </a:rPr>
                        <m:t>=</m:t>
                      </m:r>
                      <m:f>
                        <m:fPr>
                          <m:ctrlPr>
                            <a:rPr lang="en-GB" sz="1600" b="0" i="1" smtClean="0">
                              <a:latin typeface="Cambria Math" panose="02040503050406030204" pitchFamily="18" charset="0"/>
                            </a:rPr>
                          </m:ctrlPr>
                        </m:fPr>
                        <m:num>
                          <m:r>
                            <a:rPr lang="en-GB" sz="1600" b="0" i="1" smtClean="0">
                              <a:latin typeface="Cambria Math" panose="02040503050406030204" pitchFamily="18" charset="0"/>
                            </a:rPr>
                            <m:t>€30</m:t>
                          </m:r>
                          <m:r>
                            <a:rPr lang="en-GB" sz="1600" b="0" i="1" smtClean="0">
                              <a:latin typeface="Cambria Math" panose="02040503050406030204" pitchFamily="18" charset="0"/>
                            </a:rPr>
                            <m:t>𝑀</m:t>
                          </m:r>
                        </m:num>
                        <m:den>
                          <m:r>
                            <a:rPr lang="en-GB" sz="1600" i="1">
                              <a:latin typeface="Cambria Math" panose="02040503050406030204" pitchFamily="18" charset="0"/>
                            </a:rPr>
                            <m:t>€</m:t>
                          </m:r>
                          <m:r>
                            <a:rPr lang="en-GB" sz="1600" b="0" i="1" smtClean="0">
                              <a:latin typeface="Cambria Math" panose="02040503050406030204" pitchFamily="18" charset="0"/>
                            </a:rPr>
                            <m:t>5</m:t>
                          </m:r>
                          <m:r>
                            <a:rPr lang="en-GB" sz="1600" i="1">
                              <a:latin typeface="Cambria Math" panose="02040503050406030204" pitchFamily="18" charset="0"/>
                            </a:rPr>
                            <m:t>2</m:t>
                          </m:r>
                        </m:den>
                      </m:f>
                      <m:r>
                        <a:rPr lang="en-GB" sz="1600" i="1">
                          <a:latin typeface="Cambria Math" panose="02040503050406030204" pitchFamily="18" charset="0"/>
                        </a:rPr>
                        <m:t>=</m:t>
                      </m:r>
                      <m:r>
                        <a:rPr lang="en-GB" sz="1600" b="0" i="1" smtClean="0">
                          <a:latin typeface="Cambria Math" panose="02040503050406030204" pitchFamily="18" charset="0"/>
                        </a:rPr>
                        <m:t>0.577</m:t>
                      </m:r>
                      <m:r>
                        <a:rPr lang="en-GB" sz="1600" b="0" i="1" smtClean="0">
                          <a:latin typeface="Cambria Math" panose="02040503050406030204" pitchFamily="18" charset="0"/>
                        </a:rPr>
                        <m:t>𝑀</m:t>
                      </m:r>
                    </m:oMath>
                  </m:oMathPara>
                </a14:m>
                <a:endParaRPr lang="en-GB" sz="1600" dirty="0"/>
              </a:p>
            </p:txBody>
          </p:sp>
        </mc:Choice>
        <mc:Fallback xmlns="">
          <p:sp>
            <p:nvSpPr>
              <p:cNvPr id="35" name="TextBox 34">
                <a:extLst>
                  <a:ext uri="{FF2B5EF4-FFF2-40B4-BE49-F238E27FC236}">
                    <a16:creationId xmlns:a16="http://schemas.microsoft.com/office/drawing/2014/main" id="{40469350-4A3F-410D-B364-AE7432F52B48}"/>
                  </a:ext>
                </a:extLst>
              </p:cNvPr>
              <p:cNvSpPr txBox="1">
                <a:spLocks noRot="1" noChangeAspect="1" noMove="1" noResize="1" noEditPoints="1" noAdjustHandles="1" noChangeArrowheads="1" noChangeShapeType="1" noTextEdit="1"/>
              </p:cNvSpPr>
              <p:nvPr/>
            </p:nvSpPr>
            <p:spPr>
              <a:xfrm>
                <a:off x="8817705" y="3780369"/>
                <a:ext cx="2297118" cy="554960"/>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786999D7-C74A-4303-97AF-CA151C75CE27}"/>
                  </a:ext>
                </a:extLst>
              </p:cNvPr>
              <p:cNvSpPr txBox="1"/>
              <p:nvPr/>
            </p:nvSpPr>
            <p:spPr>
              <a:xfrm>
                <a:off x="8772092" y="4944453"/>
                <a:ext cx="2462119" cy="5599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𝐷𝑖𝑣</m:t>
                      </m:r>
                      <m:r>
                        <a:rPr lang="en-GB" sz="1600" b="0" i="1" smtClean="0">
                          <a:latin typeface="Cambria Math" panose="02040503050406030204" pitchFamily="18" charset="0"/>
                        </a:rPr>
                        <m:t>=</m:t>
                      </m:r>
                      <m:f>
                        <m:fPr>
                          <m:ctrlPr>
                            <a:rPr lang="en-GB" sz="1600" b="0" i="1" smtClean="0">
                              <a:latin typeface="Cambria Math" panose="02040503050406030204" pitchFamily="18" charset="0"/>
                            </a:rPr>
                          </m:ctrlPr>
                        </m:fPr>
                        <m:num>
                          <m:r>
                            <a:rPr lang="en-GB" sz="1600" b="0" i="1" smtClean="0">
                              <a:latin typeface="Cambria Math" panose="02040503050406030204" pitchFamily="18" charset="0"/>
                            </a:rPr>
                            <m:t>€50</m:t>
                          </m:r>
                          <m:r>
                            <a:rPr lang="en-GB" sz="1600" b="0" i="1" smtClean="0">
                              <a:latin typeface="Cambria Math" panose="02040503050406030204" pitchFamily="18" charset="0"/>
                            </a:rPr>
                            <m:t>𝑀</m:t>
                          </m:r>
                        </m:num>
                        <m:den>
                          <m:r>
                            <a:rPr lang="en-GB" sz="1600" b="0" i="1" smtClean="0">
                              <a:latin typeface="Cambria Math" panose="02040503050406030204" pitchFamily="18" charset="0"/>
                            </a:rPr>
                            <m:t>10.577</m:t>
                          </m:r>
                          <m:r>
                            <a:rPr lang="en-GB" sz="1600" b="0" i="1" smtClean="0">
                              <a:latin typeface="Cambria Math" panose="02040503050406030204" pitchFamily="18" charset="0"/>
                            </a:rPr>
                            <m:t>𝑀</m:t>
                          </m:r>
                        </m:den>
                      </m:f>
                      <m:r>
                        <a:rPr lang="en-GB" sz="1600" i="1">
                          <a:latin typeface="Cambria Math" panose="02040503050406030204" pitchFamily="18" charset="0"/>
                        </a:rPr>
                        <m:t>=€</m:t>
                      </m:r>
                      <m:r>
                        <a:rPr lang="en-GB" sz="1600" b="0" i="1" smtClean="0">
                          <a:latin typeface="Cambria Math" panose="02040503050406030204" pitchFamily="18" charset="0"/>
                        </a:rPr>
                        <m:t>4.73</m:t>
                      </m:r>
                    </m:oMath>
                  </m:oMathPara>
                </a14:m>
                <a:endParaRPr lang="en-GB" sz="1600" dirty="0"/>
              </a:p>
            </p:txBody>
          </p:sp>
        </mc:Choice>
        <mc:Fallback xmlns="">
          <p:sp>
            <p:nvSpPr>
              <p:cNvPr id="37" name="TextBox 36">
                <a:extLst>
                  <a:ext uri="{FF2B5EF4-FFF2-40B4-BE49-F238E27FC236}">
                    <a16:creationId xmlns:a16="http://schemas.microsoft.com/office/drawing/2014/main" id="{786999D7-C74A-4303-97AF-CA151C75CE27}"/>
                  </a:ext>
                </a:extLst>
              </p:cNvPr>
              <p:cNvSpPr txBox="1">
                <a:spLocks noRot="1" noChangeAspect="1" noMove="1" noResize="1" noEditPoints="1" noAdjustHandles="1" noChangeArrowheads="1" noChangeShapeType="1" noTextEdit="1"/>
              </p:cNvSpPr>
              <p:nvPr/>
            </p:nvSpPr>
            <p:spPr>
              <a:xfrm>
                <a:off x="8772092" y="4944453"/>
                <a:ext cx="2462119" cy="559961"/>
              </a:xfrm>
              <a:prstGeom prst="rect">
                <a:avLst/>
              </a:prstGeom>
              <a:blipFill>
                <a:blip r:embed="rId13"/>
                <a:stretch>
                  <a:fillRect/>
                </a:stretch>
              </a:blipFill>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2158099460"/>
      </p:ext>
    </p:extLst>
  </p:cSld>
  <p:clrMapOvr>
    <a:masterClrMapping/>
  </p:clrMapOvr>
  <mc:AlternateContent xmlns:mc="http://schemas.openxmlformats.org/markup-compatibility/2006">
    <mc:Choice xmlns:p14="http://schemas.microsoft.com/office/powerpoint/2010/main" Requires="p14">
      <p:transition spd="slow" p14:dur="2000" advTm="252354"/>
    </mc:Choice>
    <mc:Fallback>
      <p:transition spd="slow" advTm="25235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9">
                                            <p:txEl>
                                              <p:pRg st="4" end="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9">
                                            <p:txEl>
                                              <p:pRg st="5" end="5"/>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5"/>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37"/>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23" grpId="0"/>
      <p:bldP spid="5" grpId="0"/>
      <p:bldP spid="7" grpId="0"/>
      <p:bldP spid="17" grpId="0" animBg="1"/>
      <p:bldP spid="20" grpId="0" animBg="1"/>
      <p:bldP spid="21" grpId="0"/>
      <p:bldP spid="22" grpId="0"/>
      <p:bldP spid="24" grpId="0"/>
      <p:bldP spid="9" grpId="0"/>
      <p:bldP spid="10" grpId="0" animBg="1"/>
      <p:bldP spid="29" grpId="0" animBg="1"/>
      <p:bldP spid="31" grpId="0"/>
      <p:bldP spid="35" grpId="0"/>
      <p:bldP spid="3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BA46F-32D9-415C-B16A-01A30946F965}"/>
              </a:ext>
            </a:extLst>
          </p:cNvPr>
          <p:cNvSpPr>
            <a:spLocks noGrp="1"/>
          </p:cNvSpPr>
          <p:nvPr>
            <p:ph type="title"/>
          </p:nvPr>
        </p:nvSpPr>
        <p:spPr/>
        <p:txBody>
          <a:bodyPr/>
          <a:lstStyle/>
          <a:p>
            <a:r>
              <a:rPr lang="en-GB" dirty="0"/>
              <a:t>MM </a:t>
            </a:r>
            <a:r>
              <a:rPr lang="en-GB" dirty="0" err="1"/>
              <a:t>Payout</a:t>
            </a:r>
            <a:r>
              <a:rPr lang="en-GB" dirty="0"/>
              <a:t> Irrelevance</a:t>
            </a:r>
          </a:p>
        </p:txBody>
      </p:sp>
      <p:graphicFrame>
        <p:nvGraphicFramePr>
          <p:cNvPr id="5" name="Table 5">
            <a:extLst>
              <a:ext uri="{FF2B5EF4-FFF2-40B4-BE49-F238E27FC236}">
                <a16:creationId xmlns:a16="http://schemas.microsoft.com/office/drawing/2014/main" id="{21AC9784-AE90-4B92-B1DA-B4ECBAA8E5E9}"/>
              </a:ext>
            </a:extLst>
          </p:cNvPr>
          <p:cNvGraphicFramePr>
            <a:graphicFrameLocks noGrp="1"/>
          </p:cNvGraphicFramePr>
          <p:nvPr>
            <p:ph idx="1"/>
            <p:extLst>
              <p:ext uri="{D42A27DB-BD31-4B8C-83A1-F6EECF244321}">
                <p14:modId xmlns:p14="http://schemas.microsoft.com/office/powerpoint/2010/main" val="3008117453"/>
              </p:ext>
            </p:extLst>
          </p:nvPr>
        </p:nvGraphicFramePr>
        <p:xfrm>
          <a:off x="336000" y="2030506"/>
          <a:ext cx="5731377" cy="1676400"/>
        </p:xfrm>
        <a:graphic>
          <a:graphicData uri="http://schemas.openxmlformats.org/drawingml/2006/table">
            <a:tbl>
              <a:tblPr firstRow="1" bandRow="1">
                <a:tableStyleId>{5C22544A-7EE6-4342-B048-85BDC9FD1C3A}</a:tableStyleId>
              </a:tblPr>
              <a:tblGrid>
                <a:gridCol w="913974">
                  <a:extLst>
                    <a:ext uri="{9D8B030D-6E8A-4147-A177-3AD203B41FA5}">
                      <a16:colId xmlns:a16="http://schemas.microsoft.com/office/drawing/2014/main" val="3301207050"/>
                    </a:ext>
                  </a:extLst>
                </a:gridCol>
                <a:gridCol w="1212285">
                  <a:extLst>
                    <a:ext uri="{9D8B030D-6E8A-4147-A177-3AD203B41FA5}">
                      <a16:colId xmlns:a16="http://schemas.microsoft.com/office/drawing/2014/main" val="457447959"/>
                    </a:ext>
                  </a:extLst>
                </a:gridCol>
                <a:gridCol w="1118738">
                  <a:extLst>
                    <a:ext uri="{9D8B030D-6E8A-4147-A177-3AD203B41FA5}">
                      <a16:colId xmlns:a16="http://schemas.microsoft.com/office/drawing/2014/main" val="4067516061"/>
                    </a:ext>
                  </a:extLst>
                </a:gridCol>
                <a:gridCol w="1267748">
                  <a:extLst>
                    <a:ext uri="{9D8B030D-6E8A-4147-A177-3AD203B41FA5}">
                      <a16:colId xmlns:a16="http://schemas.microsoft.com/office/drawing/2014/main" val="1507885782"/>
                    </a:ext>
                  </a:extLst>
                </a:gridCol>
                <a:gridCol w="1218632">
                  <a:extLst>
                    <a:ext uri="{9D8B030D-6E8A-4147-A177-3AD203B41FA5}">
                      <a16:colId xmlns:a16="http://schemas.microsoft.com/office/drawing/2014/main" val="801630415"/>
                    </a:ext>
                  </a:extLst>
                </a:gridCol>
              </a:tblGrid>
              <a:tr h="297756">
                <a:tc>
                  <a:txBody>
                    <a:bodyPr/>
                    <a:lstStyle/>
                    <a:p>
                      <a:endParaRPr lang="en-GB" sz="1600" dirty="0"/>
                    </a:p>
                  </a:txBody>
                  <a:tcPr>
                    <a:lnL w="12700" cmpd="sng">
                      <a:noFill/>
                    </a:lnL>
                    <a:lnR w="12700" cmpd="sng">
                      <a:noFill/>
                    </a:lnR>
                    <a:lnT w="1905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lumMod val="95000"/>
                      </a:schemeClr>
                    </a:solidFill>
                  </a:tcPr>
                </a:tc>
                <a:tc>
                  <a:txBody>
                    <a:bodyPr/>
                    <a:lstStyle/>
                    <a:p>
                      <a:endParaRPr lang="en-GB" sz="1600" dirty="0"/>
                    </a:p>
                  </a:txBody>
                  <a:tcPr>
                    <a:lnL w="12700" cmpd="sng">
                      <a:noFill/>
                    </a:lnL>
                    <a:lnR w="12700" cmpd="sng">
                      <a:noFill/>
                    </a:lnR>
                    <a:lnT w="1905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lumMod val="95000"/>
                      </a:schemeClr>
                    </a:solidFill>
                  </a:tcPr>
                </a:tc>
                <a:tc gridSpan="3">
                  <a:txBody>
                    <a:bodyPr/>
                    <a:lstStyle/>
                    <a:p>
                      <a:pPr algn="ctr"/>
                      <a:r>
                        <a:rPr lang="en-GB" sz="1600" dirty="0">
                          <a:solidFill>
                            <a:sysClr val="windowText" lastClr="000000"/>
                          </a:solidFill>
                        </a:rPr>
                        <a:t>Dividend Paid</a:t>
                      </a:r>
                    </a:p>
                  </a:txBody>
                  <a:tcPr>
                    <a:lnL w="12700" cmpd="sng">
                      <a:noFill/>
                    </a:lnL>
                    <a:lnR w="12700" cmpd="sng">
                      <a:noFill/>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4227973555"/>
                  </a:ext>
                </a:extLst>
              </a:tr>
              <a:tr h="297756">
                <a:tc>
                  <a:txBody>
                    <a:bodyPr/>
                    <a:lstStyle/>
                    <a:p>
                      <a:endParaRPr lang="en-GB" sz="1600"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GB" sz="1600" b="1" dirty="0"/>
                        <a:t>Initial Price</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GB" sz="1600" b="1" dirty="0"/>
                        <a:t>Year 0</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GB" sz="1600" b="1" dirty="0"/>
                        <a:t>Year 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GB" sz="1600" b="1" dirty="0"/>
                        <a:t>Year 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66160681"/>
                  </a:ext>
                </a:extLst>
              </a:tr>
              <a:tr h="297756">
                <a:tc>
                  <a:txBody>
                    <a:bodyPr/>
                    <a:lstStyle/>
                    <a:p>
                      <a:r>
                        <a:rPr lang="en-GB" sz="1600" b="1" dirty="0"/>
                        <a:t>Policy 1</a:t>
                      </a:r>
                    </a:p>
                  </a:txBody>
                  <a:tcPr>
                    <a:lnT w="12700" cmpd="sng">
                      <a:noFill/>
                    </a:lnT>
                    <a:noFill/>
                  </a:tcPr>
                </a:tc>
                <a:tc>
                  <a:txBody>
                    <a:bodyPr/>
                    <a:lstStyle/>
                    <a:p>
                      <a:pPr algn="ctr"/>
                      <a:r>
                        <a:rPr lang="en-GB" sz="1600" dirty="0"/>
                        <a:t>€52</a:t>
                      </a:r>
                    </a:p>
                  </a:txBody>
                  <a:tcPr>
                    <a:lnT w="12700" cmpd="sng">
                      <a:noFill/>
                    </a:lnT>
                    <a:noFill/>
                  </a:tcPr>
                </a:tc>
                <a:tc>
                  <a:txBody>
                    <a:bodyPr/>
                    <a:lstStyle/>
                    <a:p>
                      <a:pPr algn="ctr"/>
                      <a:r>
                        <a:rPr lang="en-GB" sz="1600" dirty="0"/>
                        <a:t>€2</a:t>
                      </a:r>
                    </a:p>
                  </a:txBody>
                  <a:tcPr>
                    <a:lnT w="12700" cmpd="sng">
                      <a:noFill/>
                    </a:lnT>
                    <a:noFill/>
                  </a:tcPr>
                </a:tc>
                <a:tc>
                  <a:txBody>
                    <a:bodyPr/>
                    <a:lstStyle/>
                    <a:p>
                      <a:pPr algn="ctr"/>
                      <a:r>
                        <a:rPr lang="en-GB" sz="1600" dirty="0"/>
                        <a:t>€5</a:t>
                      </a:r>
                    </a:p>
                  </a:txBody>
                  <a:tcPr>
                    <a:lnT w="12700" cmpd="sng">
                      <a:noFill/>
                    </a:lnT>
                    <a:noFill/>
                  </a:tcPr>
                </a:tc>
                <a:tc>
                  <a:txBody>
                    <a:bodyPr/>
                    <a:lstStyle/>
                    <a:p>
                      <a:pPr algn="ctr"/>
                      <a:r>
                        <a:rPr lang="en-GB" sz="1600" dirty="0"/>
                        <a:t>…</a:t>
                      </a:r>
                    </a:p>
                  </a:txBody>
                  <a:tcPr>
                    <a:lnT w="12700" cmpd="sng">
                      <a:noFill/>
                    </a:lnT>
                    <a:noFill/>
                  </a:tcPr>
                </a:tc>
                <a:extLst>
                  <a:ext uri="{0D108BD9-81ED-4DB2-BD59-A6C34878D82A}">
                    <a16:rowId xmlns:a16="http://schemas.microsoft.com/office/drawing/2014/main" val="1985239156"/>
                  </a:ext>
                </a:extLst>
              </a:tr>
              <a:tr h="297756">
                <a:tc>
                  <a:txBody>
                    <a:bodyPr/>
                    <a:lstStyle/>
                    <a:p>
                      <a:r>
                        <a:rPr lang="en-GB" sz="1600" b="1" dirty="0"/>
                        <a:t>Policy 2</a:t>
                      </a:r>
                    </a:p>
                  </a:txBody>
                  <a:tcPr>
                    <a:noFill/>
                  </a:tcPr>
                </a:tc>
                <a:tc>
                  <a:txBody>
                    <a:bodyPr/>
                    <a:lstStyle/>
                    <a:p>
                      <a:pPr algn="ctr"/>
                      <a:r>
                        <a:rPr lang="en-GB" sz="1600" dirty="0"/>
                        <a:t>€52</a:t>
                      </a:r>
                    </a:p>
                  </a:txBody>
                  <a:tcPr>
                    <a:noFill/>
                  </a:tcPr>
                </a:tc>
                <a:tc>
                  <a:txBody>
                    <a:bodyPr/>
                    <a:lstStyle/>
                    <a:p>
                      <a:pPr algn="ctr"/>
                      <a:r>
                        <a:rPr lang="en-GB" sz="1600" dirty="0"/>
                        <a:t>€0</a:t>
                      </a:r>
                    </a:p>
                  </a:txBody>
                  <a:tcPr>
                    <a:noFill/>
                  </a:tcPr>
                </a:tc>
                <a:tc>
                  <a:txBody>
                    <a:bodyPr/>
                    <a:lstStyle/>
                    <a:p>
                      <a:pPr algn="ctr"/>
                      <a:r>
                        <a:rPr lang="en-GB" sz="1600" dirty="0"/>
                        <a:t>€5.2</a:t>
                      </a:r>
                    </a:p>
                  </a:txBody>
                  <a:tcPr>
                    <a:noFill/>
                  </a:tcPr>
                </a:tc>
                <a:tc>
                  <a:txBody>
                    <a:bodyPr/>
                    <a:lstStyle/>
                    <a:p>
                      <a:pPr algn="ctr"/>
                      <a:r>
                        <a:rPr lang="en-GB" sz="1600" dirty="0"/>
                        <a:t>…</a:t>
                      </a:r>
                    </a:p>
                  </a:txBody>
                  <a:tcPr>
                    <a:noFill/>
                  </a:tcPr>
                </a:tc>
                <a:extLst>
                  <a:ext uri="{0D108BD9-81ED-4DB2-BD59-A6C34878D82A}">
                    <a16:rowId xmlns:a16="http://schemas.microsoft.com/office/drawing/2014/main" val="641977556"/>
                  </a:ext>
                </a:extLst>
              </a:tr>
              <a:tr h="297756">
                <a:tc>
                  <a:txBody>
                    <a:bodyPr/>
                    <a:lstStyle/>
                    <a:p>
                      <a:r>
                        <a:rPr lang="en-GB" sz="1600" b="1" dirty="0"/>
                        <a:t>Policy 3</a:t>
                      </a:r>
                    </a:p>
                  </a:txBody>
                  <a:tcPr>
                    <a:lnB w="19050" cap="flat" cmpd="sng" algn="ctr">
                      <a:solidFill>
                        <a:schemeClr val="tx1"/>
                      </a:solidFill>
                      <a:prstDash val="solid"/>
                      <a:round/>
                      <a:headEnd type="none" w="med" len="med"/>
                      <a:tailEnd type="none" w="med" len="med"/>
                    </a:lnB>
                    <a:noFill/>
                  </a:tcPr>
                </a:tc>
                <a:tc>
                  <a:txBody>
                    <a:bodyPr/>
                    <a:lstStyle/>
                    <a:p>
                      <a:pPr algn="ctr"/>
                      <a:r>
                        <a:rPr lang="en-GB" sz="1600" dirty="0"/>
                        <a:t>€52</a:t>
                      </a:r>
                    </a:p>
                  </a:txBody>
                  <a:tcPr>
                    <a:lnB w="19050" cap="flat" cmpd="sng" algn="ctr">
                      <a:solidFill>
                        <a:schemeClr val="tx1"/>
                      </a:solidFill>
                      <a:prstDash val="solid"/>
                      <a:round/>
                      <a:headEnd type="none" w="med" len="med"/>
                      <a:tailEnd type="none" w="med" len="med"/>
                    </a:lnB>
                    <a:noFill/>
                  </a:tcPr>
                </a:tc>
                <a:tc>
                  <a:txBody>
                    <a:bodyPr/>
                    <a:lstStyle/>
                    <a:p>
                      <a:pPr algn="ctr"/>
                      <a:r>
                        <a:rPr lang="en-GB" sz="1600" dirty="0"/>
                        <a:t>€4.73</a:t>
                      </a:r>
                    </a:p>
                  </a:txBody>
                  <a:tcPr>
                    <a:lnB w="19050" cap="flat" cmpd="sng" algn="ctr">
                      <a:solidFill>
                        <a:schemeClr val="tx1"/>
                      </a:solidFill>
                      <a:prstDash val="solid"/>
                      <a:round/>
                      <a:headEnd type="none" w="med" len="med"/>
                      <a:tailEnd type="none" w="med" len="med"/>
                    </a:lnB>
                    <a:noFill/>
                  </a:tcPr>
                </a:tc>
                <a:tc>
                  <a:txBody>
                    <a:bodyPr/>
                    <a:lstStyle/>
                    <a:p>
                      <a:pPr algn="ctr"/>
                      <a:r>
                        <a:rPr lang="en-GB" sz="1600" dirty="0"/>
                        <a:t>€4.73</a:t>
                      </a:r>
                    </a:p>
                  </a:txBody>
                  <a:tcPr>
                    <a:lnB w="19050" cap="flat" cmpd="sng" algn="ctr">
                      <a:solidFill>
                        <a:schemeClr val="tx1"/>
                      </a:solidFill>
                      <a:prstDash val="solid"/>
                      <a:round/>
                      <a:headEnd type="none" w="med" len="med"/>
                      <a:tailEnd type="none" w="med" len="med"/>
                    </a:lnB>
                    <a:noFill/>
                  </a:tcPr>
                </a:tc>
                <a:tc>
                  <a:txBody>
                    <a:bodyPr/>
                    <a:lstStyle/>
                    <a:p>
                      <a:pPr algn="ctr"/>
                      <a:r>
                        <a:rPr lang="en-GB" sz="1600" dirty="0"/>
                        <a:t>…</a:t>
                      </a:r>
                    </a:p>
                  </a:txBody>
                  <a:tcPr>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8925630"/>
                  </a:ext>
                </a:extLst>
              </a:tr>
            </a:tbl>
          </a:graphicData>
        </a:graphic>
      </p:graphicFrame>
      <p:sp>
        <p:nvSpPr>
          <p:cNvPr id="4" name="Text Placeholder 3">
            <a:extLst>
              <a:ext uri="{FF2B5EF4-FFF2-40B4-BE49-F238E27FC236}">
                <a16:creationId xmlns:a16="http://schemas.microsoft.com/office/drawing/2014/main" id="{7451D3A3-9826-40C8-A3D7-4B2A453C156F}"/>
              </a:ext>
            </a:extLst>
          </p:cNvPr>
          <p:cNvSpPr>
            <a:spLocks noGrp="1"/>
          </p:cNvSpPr>
          <p:nvPr>
            <p:ph type="body" sz="quarter" idx="13"/>
          </p:nvPr>
        </p:nvSpPr>
        <p:spPr/>
        <p:txBody>
          <a:bodyPr/>
          <a:lstStyle/>
          <a:p>
            <a:r>
              <a:rPr lang="en-GB" dirty="0"/>
              <a:t>Advanced Financial Management | </a:t>
            </a:r>
            <a:r>
              <a:rPr lang="en-GB" dirty="0" err="1"/>
              <a:t>Payout</a:t>
            </a:r>
            <a:r>
              <a:rPr lang="en-GB" dirty="0"/>
              <a:t> Policy</a:t>
            </a:r>
          </a:p>
        </p:txBody>
      </p:sp>
      <p:sp>
        <p:nvSpPr>
          <p:cNvPr id="6" name="Isosceles Triangle 5">
            <a:extLst>
              <a:ext uri="{FF2B5EF4-FFF2-40B4-BE49-F238E27FC236}">
                <a16:creationId xmlns:a16="http://schemas.microsoft.com/office/drawing/2014/main" id="{39D37B98-D983-42FC-AC76-A769CFE6DA6F}"/>
              </a:ext>
            </a:extLst>
          </p:cNvPr>
          <p:cNvSpPr/>
          <p:nvPr/>
        </p:nvSpPr>
        <p:spPr bwMode="auto">
          <a:xfrm rot="5400000">
            <a:off x="4411373" y="4028007"/>
            <a:ext cx="3960000" cy="216000"/>
          </a:xfrm>
          <a:prstGeom prst="triangle">
            <a:avLst/>
          </a:prstGeom>
          <a:solidFill>
            <a:schemeClr val="tx2">
              <a:lumMod val="75000"/>
            </a:schemeClr>
          </a:solidFill>
          <a:ln w="12700" cap="flat" cmpd="sng" algn="ctr">
            <a:noFill/>
            <a:prstDash val="solid"/>
            <a:round/>
            <a:headEnd type="none" w="med" len="med"/>
            <a:tailEnd type="none" w="med" len="med"/>
          </a:ln>
          <a:effectLst/>
        </p:spPr>
        <p:txBody>
          <a:bodyPr anchor="ctr"/>
          <a:lstStyle/>
          <a:p>
            <a:pPr algn="ctr" defTabSz="914400" eaLnBrk="1" hangingPunct="1">
              <a:defRPr/>
            </a:pPr>
            <a:endParaRPr lang="en-GB" sz="1600" dirty="0">
              <a:solidFill>
                <a:srgbClr val="000000"/>
              </a:solidFill>
              <a:latin typeface="Arial" charset="0"/>
              <a:ea typeface="ヒラギノ角ゴ ProN W3" charset="0"/>
              <a:cs typeface="ヒラギノ角ゴ ProN W3" charset="0"/>
              <a:sym typeface="Arial" charset="0"/>
            </a:endParaRPr>
          </a:p>
        </p:txBody>
      </p:sp>
      <p:sp>
        <p:nvSpPr>
          <p:cNvPr id="8" name="Rectangle 7">
            <a:extLst>
              <a:ext uri="{FF2B5EF4-FFF2-40B4-BE49-F238E27FC236}">
                <a16:creationId xmlns:a16="http://schemas.microsoft.com/office/drawing/2014/main" id="{17B7A1BD-AAA4-4FB0-86D8-D71868DC7960}"/>
              </a:ext>
            </a:extLst>
          </p:cNvPr>
          <p:cNvSpPr/>
          <p:nvPr/>
        </p:nvSpPr>
        <p:spPr>
          <a:xfrm>
            <a:off x="6741852" y="2002327"/>
            <a:ext cx="5113739" cy="432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24000" rtlCol="0" anchor="t"/>
          <a:lstStyle/>
          <a:p>
            <a:pPr marL="285750" lvl="0" indent="-285750" algn="just">
              <a:spcBef>
                <a:spcPct val="20000"/>
              </a:spcBef>
              <a:buFont typeface="Wingdings" panose="05000000000000000000" pitchFamily="2" charset="2"/>
              <a:buChar char="§"/>
            </a:pPr>
            <a:r>
              <a:rPr lang="en-US"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All three policies have the same initial price. This means that the present value of all three policies is the same for the shareholder.</a:t>
            </a:r>
          </a:p>
          <a:p>
            <a:pPr marL="285750" lvl="0" indent="-285750" algn="just">
              <a:spcBef>
                <a:spcPct val="20000"/>
              </a:spcBef>
              <a:buFont typeface="Wingdings" panose="05000000000000000000" pitchFamily="2" charset="2"/>
              <a:buChar char="§"/>
            </a:pPr>
            <a:endParaRPr lang="en-US"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endParaRPr>
          </a:p>
          <a:p>
            <a:pPr marL="285750" lvl="0" indent="-285750" algn="just">
              <a:spcBef>
                <a:spcPct val="20000"/>
              </a:spcBef>
              <a:buFont typeface="Wingdings" panose="05000000000000000000" pitchFamily="2" charset="2"/>
              <a:buChar char="§"/>
            </a:pPr>
            <a:r>
              <a:rPr lang="en-US"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Shareholders should be indifferent between the 3 policies.</a:t>
            </a:r>
          </a:p>
          <a:p>
            <a:pPr marL="285750" lvl="0" indent="-285750" algn="just">
              <a:spcBef>
                <a:spcPct val="20000"/>
              </a:spcBef>
              <a:buFont typeface="Wingdings" panose="05000000000000000000" pitchFamily="2" charset="2"/>
              <a:buChar char="§"/>
            </a:pPr>
            <a:endParaRPr lang="en-US"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endParaRPr>
          </a:p>
          <a:p>
            <a:pPr marL="285750" lvl="0" indent="-285750" algn="just">
              <a:spcBef>
                <a:spcPct val="20000"/>
              </a:spcBef>
              <a:buFont typeface="Wingdings" panose="05000000000000000000" pitchFamily="2" charset="2"/>
              <a:buChar char="§"/>
            </a:pPr>
            <a:r>
              <a:rPr lang="en-US"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The wealth of shareholders is the same in all 3 policies. Wealth from 1 share is the dividend received plus the value of the share:</a:t>
            </a:r>
          </a:p>
          <a:p>
            <a:pPr lvl="0" algn="just">
              <a:spcBef>
                <a:spcPct val="20000"/>
              </a:spcBef>
            </a:pPr>
            <a:r>
              <a:rPr lang="en-US"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b="1"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Policy 1:</a:t>
            </a:r>
            <a:r>
              <a:rPr lang="en-US"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 €2 + €50 = €52</a:t>
            </a:r>
          </a:p>
          <a:p>
            <a:pPr lvl="0" algn="just">
              <a:spcBef>
                <a:spcPct val="20000"/>
              </a:spcBef>
            </a:pPr>
            <a:r>
              <a:rPr lang="en-US"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b="1"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Policy 2:</a:t>
            </a:r>
            <a:r>
              <a:rPr lang="en-US"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 €0 + €52 = €52</a:t>
            </a:r>
          </a:p>
          <a:p>
            <a:pPr lvl="0" algn="just">
              <a:spcBef>
                <a:spcPct val="20000"/>
              </a:spcBef>
            </a:pPr>
            <a:r>
              <a:rPr lang="en-US"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b="1"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Policy 3:</a:t>
            </a:r>
            <a:r>
              <a:rPr lang="en-US"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 €4.73 + €47.3 = €52</a:t>
            </a:r>
          </a:p>
        </p:txBody>
      </p:sp>
      <mc:AlternateContent xmlns:mc="http://schemas.openxmlformats.org/markup-compatibility/2006" xmlns:a14="http://schemas.microsoft.com/office/drawing/2010/main">
        <mc:Choice Requires="a14">
          <p:sp>
            <p:nvSpPr>
              <p:cNvPr id="10" name="Rectangle 9">
                <a:extLst>
                  <a:ext uri="{FF2B5EF4-FFF2-40B4-BE49-F238E27FC236}">
                    <a16:creationId xmlns:a16="http://schemas.microsoft.com/office/drawing/2014/main" id="{59D6B459-9783-4328-A430-3602AA1DF5ED}"/>
                  </a:ext>
                </a:extLst>
              </p:cNvPr>
              <p:cNvSpPr/>
              <p:nvPr/>
            </p:nvSpPr>
            <p:spPr>
              <a:xfrm>
                <a:off x="515166" y="4738034"/>
                <a:ext cx="1188000" cy="1332000"/>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A = </a:t>
                </a:r>
                <a14:m>
                  <m:oMath xmlns:m="http://schemas.openxmlformats.org/officeDocument/2006/math">
                    <m:f>
                      <m:fPr>
                        <m:ctrlPr>
                          <a:rPr lang="en-GB" sz="1600" b="0" i="1" dirty="0" smtClean="0">
                            <a:solidFill>
                              <a:schemeClr val="tx1"/>
                            </a:solidFill>
                            <a:latin typeface="Cambria Math" panose="02040503050406030204" pitchFamily="18" charset="0"/>
                          </a:rPr>
                        </m:ctrlPr>
                      </m:fPr>
                      <m:num>
                        <m:r>
                          <a:rPr lang="en-GB" sz="1600" b="0" i="1" dirty="0" smtClean="0">
                            <a:solidFill>
                              <a:schemeClr val="tx1"/>
                            </a:solidFill>
                            <a:latin typeface="Cambria Math" panose="02040503050406030204" pitchFamily="18" charset="0"/>
                          </a:rPr>
                          <m:t>50</m:t>
                        </m:r>
                      </m:num>
                      <m:den>
                        <m:r>
                          <a:rPr lang="en-GB" sz="1600" b="0" i="1" dirty="0" smtClean="0">
                            <a:solidFill>
                              <a:schemeClr val="tx1"/>
                            </a:solidFill>
                            <a:latin typeface="Cambria Math" panose="02040503050406030204" pitchFamily="18" charset="0"/>
                          </a:rPr>
                          <m:t>0.1</m:t>
                        </m:r>
                      </m:den>
                    </m:f>
                  </m:oMath>
                </a14:m>
                <a:endParaRPr lang="en-GB" sz="1600" b="0" i="1" dirty="0">
                  <a:solidFill>
                    <a:schemeClr val="tx1"/>
                  </a:solidFill>
                  <a:latin typeface="Cambria Math" panose="02040503050406030204" pitchFamily="18" charset="0"/>
                </a:endParaRPr>
              </a:p>
              <a:p>
                <a:pPr algn="ctr"/>
                <a14:m>
                  <m:oMathPara xmlns:m="http://schemas.openxmlformats.org/officeDocument/2006/math">
                    <m:oMathParaPr>
                      <m:jc m:val="centerGroup"/>
                    </m:oMathParaPr>
                    <m:oMath xmlns:m="http://schemas.openxmlformats.org/officeDocument/2006/math">
                      <m:r>
                        <a:rPr lang="en-GB" sz="1600" b="0" i="1" dirty="0" smtClean="0">
                          <a:solidFill>
                            <a:schemeClr val="tx1"/>
                          </a:solidFill>
                          <a:latin typeface="Cambria Math" panose="02040503050406030204" pitchFamily="18" charset="0"/>
                        </a:rPr>
                        <m:t>=</m:t>
                      </m:r>
                      <m:r>
                        <m:rPr>
                          <m:nor/>
                        </m:rPr>
                        <a:rPr lang="en-US" sz="1600" dirty="0" smtClean="0">
                          <a:solidFill>
                            <a:schemeClr val="tx1"/>
                          </a:solidFill>
                        </a:rPr>
                        <m:t>€</m:t>
                      </m:r>
                      <m:r>
                        <a:rPr lang="en-GB" sz="1600" b="0" i="1" dirty="0" smtClean="0">
                          <a:solidFill>
                            <a:schemeClr val="tx1"/>
                          </a:solidFill>
                          <a:latin typeface="Cambria Math" panose="02040503050406030204" pitchFamily="18" charset="0"/>
                        </a:rPr>
                        <m:t>500</m:t>
                      </m:r>
                      <m:r>
                        <a:rPr lang="en-GB" sz="1600" b="0" i="1" dirty="0" smtClean="0">
                          <a:solidFill>
                            <a:schemeClr val="tx1"/>
                          </a:solidFill>
                          <a:latin typeface="Cambria Math" panose="02040503050406030204" pitchFamily="18" charset="0"/>
                        </a:rPr>
                        <m:t>𝑀</m:t>
                      </m:r>
                    </m:oMath>
                  </m:oMathPara>
                </a14:m>
                <a:endParaRPr lang="en-GB" sz="1600" dirty="0">
                  <a:solidFill>
                    <a:schemeClr val="tx1"/>
                  </a:solidFill>
                </a:endParaRPr>
              </a:p>
            </p:txBody>
          </p:sp>
        </mc:Choice>
        <mc:Fallback xmlns="">
          <p:sp>
            <p:nvSpPr>
              <p:cNvPr id="10" name="Rectangle 9">
                <a:extLst>
                  <a:ext uri="{FF2B5EF4-FFF2-40B4-BE49-F238E27FC236}">
                    <a16:creationId xmlns:a16="http://schemas.microsoft.com/office/drawing/2014/main" id="{59D6B459-9783-4328-A430-3602AA1DF5ED}"/>
                  </a:ext>
                </a:extLst>
              </p:cNvPr>
              <p:cNvSpPr>
                <a:spLocks noRot="1" noChangeAspect="1" noMove="1" noResize="1" noEditPoints="1" noAdjustHandles="1" noChangeArrowheads="1" noChangeShapeType="1" noTextEdit="1"/>
              </p:cNvSpPr>
              <p:nvPr/>
            </p:nvSpPr>
            <p:spPr>
              <a:xfrm>
                <a:off x="515166" y="4738034"/>
                <a:ext cx="1188000" cy="1332000"/>
              </a:xfrm>
              <a:prstGeom prst="rect">
                <a:avLst/>
              </a:prstGeom>
              <a:blipFill>
                <a:blip r:embed="rId4"/>
                <a:stretch>
                  <a:fillRect/>
                </a:stretch>
              </a:blipFill>
              <a:ln>
                <a:solidFill>
                  <a:schemeClr val="bg1">
                    <a:lumMod val="85000"/>
                  </a:schemeClr>
                </a:solidFill>
              </a:ln>
            </p:spPr>
            <p:txBody>
              <a:bodyPr/>
              <a:lstStyle/>
              <a:p>
                <a:r>
                  <a:rPr lang="en-GB">
                    <a:noFill/>
                  </a:rPr>
                  <a:t> </a:t>
                </a:r>
              </a:p>
            </p:txBody>
          </p:sp>
        </mc:Fallback>
      </mc:AlternateContent>
      <p:sp>
        <p:nvSpPr>
          <p:cNvPr id="12" name="Rectangle 11">
            <a:extLst>
              <a:ext uri="{FF2B5EF4-FFF2-40B4-BE49-F238E27FC236}">
                <a16:creationId xmlns:a16="http://schemas.microsoft.com/office/drawing/2014/main" id="{CA9ADA41-1070-4B08-9429-9CD784630AF2}"/>
              </a:ext>
            </a:extLst>
          </p:cNvPr>
          <p:cNvSpPr/>
          <p:nvPr/>
        </p:nvSpPr>
        <p:spPr>
          <a:xfrm>
            <a:off x="1763167" y="4741008"/>
            <a:ext cx="1188000" cy="1332000"/>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E = Equity</a:t>
            </a:r>
          </a:p>
          <a:p>
            <a:pPr algn="ctr"/>
            <a:endParaRPr lang="en-GB" sz="1600" dirty="0">
              <a:solidFill>
                <a:schemeClr val="tx1"/>
              </a:solidFill>
            </a:endParaRPr>
          </a:p>
          <a:p>
            <a:pPr algn="ctr"/>
            <a:r>
              <a:rPr lang="en-GB" sz="1600" dirty="0">
                <a:solidFill>
                  <a:schemeClr val="tx1"/>
                </a:solidFill>
              </a:rPr>
              <a:t>= </a:t>
            </a:r>
            <a:r>
              <a:rPr lang="en-US" sz="1600" b="0" i="0" u="none" strike="noStrike" baseline="0" dirty="0">
                <a:solidFill>
                  <a:sysClr val="windowText" lastClr="000000"/>
                </a:solidFill>
                <a:latin typeface="+mn-lt"/>
              </a:rPr>
              <a:t>€</a:t>
            </a:r>
            <a:r>
              <a:rPr lang="en-GB" sz="1600" dirty="0">
                <a:solidFill>
                  <a:schemeClr val="tx1"/>
                </a:solidFill>
              </a:rPr>
              <a:t>500M</a:t>
            </a:r>
          </a:p>
        </p:txBody>
      </p:sp>
      <p:sp>
        <p:nvSpPr>
          <p:cNvPr id="14" name="TextBox 13">
            <a:extLst>
              <a:ext uri="{FF2B5EF4-FFF2-40B4-BE49-F238E27FC236}">
                <a16:creationId xmlns:a16="http://schemas.microsoft.com/office/drawing/2014/main" id="{A9CDE0D3-EB75-4C2E-9331-7B0CF2128FB1}"/>
              </a:ext>
            </a:extLst>
          </p:cNvPr>
          <p:cNvSpPr txBox="1"/>
          <p:nvPr/>
        </p:nvSpPr>
        <p:spPr>
          <a:xfrm>
            <a:off x="707484" y="4164736"/>
            <a:ext cx="2046158" cy="584775"/>
          </a:xfrm>
          <a:prstGeom prst="rect">
            <a:avLst/>
          </a:prstGeom>
          <a:noFill/>
        </p:spPr>
        <p:txBody>
          <a:bodyPr wrap="square" rtlCol="0">
            <a:spAutoFit/>
          </a:bodyPr>
          <a:lstStyle/>
          <a:p>
            <a:pPr algn="ctr"/>
            <a:r>
              <a:rPr lang="en-GB" sz="1600" b="1" dirty="0">
                <a:latin typeface="Open Sans" panose="020B0606030504020204" pitchFamily="34" charset="0"/>
                <a:ea typeface="Open Sans" panose="020B0606030504020204" pitchFamily="34" charset="0"/>
                <a:cs typeface="Open Sans" panose="020B0606030504020204" pitchFamily="34" charset="0"/>
              </a:rPr>
              <a:t>Post Balance  Balance Sheet</a:t>
            </a:r>
          </a:p>
        </p:txBody>
      </p:sp>
      <p:sp>
        <p:nvSpPr>
          <p:cNvPr id="18" name="TextBox 17">
            <a:extLst>
              <a:ext uri="{FF2B5EF4-FFF2-40B4-BE49-F238E27FC236}">
                <a16:creationId xmlns:a16="http://schemas.microsoft.com/office/drawing/2014/main" id="{BB72E5A8-387C-48E7-B946-59133C71E5F6}"/>
              </a:ext>
            </a:extLst>
          </p:cNvPr>
          <p:cNvSpPr txBox="1"/>
          <p:nvPr/>
        </p:nvSpPr>
        <p:spPr>
          <a:xfrm>
            <a:off x="3115008" y="4268841"/>
            <a:ext cx="2340683" cy="353943"/>
          </a:xfrm>
          <a:prstGeom prst="rect">
            <a:avLst/>
          </a:prstGeom>
          <a:noFill/>
        </p:spPr>
        <p:txBody>
          <a:bodyPr wrap="square" rtlCol="0">
            <a:spAutoFit/>
          </a:bodyPr>
          <a:lstStyle/>
          <a:p>
            <a:pPr>
              <a:spcAft>
                <a:spcPts val="600"/>
              </a:spcAft>
            </a:pPr>
            <a:r>
              <a:rPr lang="en-GB" sz="1700" b="1" dirty="0">
                <a:solidFill>
                  <a:schemeClr val="tx2">
                    <a:lumMod val="75000"/>
                  </a:schemeClr>
                </a:solidFill>
                <a:latin typeface="+mn-lt"/>
              </a:rPr>
              <a:t>Ex-dividend Price:</a:t>
            </a:r>
          </a:p>
        </p:txBody>
      </p: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AA6242AE-B866-4969-B5E3-FE0C98C30D8F}"/>
                  </a:ext>
                </a:extLst>
              </p:cNvPr>
              <p:cNvSpPr txBox="1"/>
              <p:nvPr/>
            </p:nvSpPr>
            <p:spPr>
              <a:xfrm>
                <a:off x="3096692" y="4687252"/>
                <a:ext cx="2820039" cy="448328"/>
              </a:xfrm>
              <a:prstGeom prst="rect">
                <a:avLst/>
              </a:prstGeom>
              <a:noFill/>
            </p:spPr>
            <p:txBody>
              <a:bodyPr wrap="square" rtlCol="0">
                <a:spAutoFit/>
              </a:bodyPr>
              <a:lstStyle/>
              <a:p>
                <a:r>
                  <a:rPr lang="en-GB" sz="1600" b="0" dirty="0">
                    <a:latin typeface="Open Sans" panose="020B0606030504020204" pitchFamily="34" charset="0"/>
                    <a:ea typeface="Open Sans" panose="020B0606030504020204" pitchFamily="34" charset="0"/>
                    <a:cs typeface="Open Sans" panose="020B0606030504020204" pitchFamily="34" charset="0"/>
                  </a:rPr>
                  <a:t>Policy 1:</a:t>
                </a:r>
                <a:r>
                  <a:rPr lang="en-GB" sz="1800" b="0" dirty="0"/>
                  <a:t> </a:t>
                </a:r>
                <a14:m>
                  <m:oMath xmlns:m="http://schemas.openxmlformats.org/officeDocument/2006/math">
                    <m:r>
                      <a:rPr lang="en-GB" sz="1600" b="0" i="1" smtClean="0">
                        <a:latin typeface="Cambria Math" panose="02040503050406030204" pitchFamily="18" charset="0"/>
                      </a:rPr>
                      <m:t>𝑃</m:t>
                    </m:r>
                    <m:r>
                      <a:rPr lang="en-GB" sz="1600" b="0" i="1" smtClean="0">
                        <a:latin typeface="Cambria Math" panose="02040503050406030204" pitchFamily="18" charset="0"/>
                      </a:rPr>
                      <m:t>=</m:t>
                    </m:r>
                    <m:f>
                      <m:fPr>
                        <m:ctrlPr>
                          <a:rPr lang="en-GB" sz="1600" b="0" i="1" smtClean="0">
                            <a:latin typeface="Cambria Math" panose="02040503050406030204" pitchFamily="18" charset="0"/>
                          </a:rPr>
                        </m:ctrlPr>
                      </m:fPr>
                      <m:num>
                        <m:r>
                          <a:rPr lang="en-GB" sz="1600" b="0" i="1" smtClean="0">
                            <a:latin typeface="Cambria Math" panose="02040503050406030204" pitchFamily="18" charset="0"/>
                          </a:rPr>
                          <m:t>€500</m:t>
                        </m:r>
                        <m:r>
                          <a:rPr lang="en-GB" sz="1600" b="0" i="1" smtClean="0">
                            <a:latin typeface="Cambria Math" panose="02040503050406030204" pitchFamily="18" charset="0"/>
                          </a:rPr>
                          <m:t>𝑀</m:t>
                        </m:r>
                      </m:num>
                      <m:den>
                        <m:r>
                          <a:rPr lang="en-GB" sz="1600" b="0" i="1" smtClean="0">
                            <a:latin typeface="Cambria Math" panose="02040503050406030204" pitchFamily="18" charset="0"/>
                          </a:rPr>
                          <m:t>10</m:t>
                        </m:r>
                        <m:r>
                          <a:rPr lang="en-GB" sz="1600" b="0" i="1" smtClean="0">
                            <a:latin typeface="Cambria Math" panose="02040503050406030204" pitchFamily="18" charset="0"/>
                          </a:rPr>
                          <m:t>𝑀</m:t>
                        </m:r>
                      </m:den>
                    </m:f>
                    <m:r>
                      <a:rPr lang="en-GB" sz="1600" i="1">
                        <a:latin typeface="Cambria Math" panose="02040503050406030204" pitchFamily="18" charset="0"/>
                      </a:rPr>
                      <m:t>=€50</m:t>
                    </m:r>
                  </m:oMath>
                </a14:m>
                <a:endParaRPr lang="en-GB" sz="1600" dirty="0"/>
              </a:p>
            </p:txBody>
          </p:sp>
        </mc:Choice>
        <mc:Fallback xmlns="">
          <p:sp>
            <p:nvSpPr>
              <p:cNvPr id="19" name="TextBox 18">
                <a:extLst>
                  <a:ext uri="{FF2B5EF4-FFF2-40B4-BE49-F238E27FC236}">
                    <a16:creationId xmlns:a16="http://schemas.microsoft.com/office/drawing/2014/main" id="{AA6242AE-B866-4969-B5E3-FE0C98C30D8F}"/>
                  </a:ext>
                </a:extLst>
              </p:cNvPr>
              <p:cNvSpPr txBox="1">
                <a:spLocks noRot="1" noChangeAspect="1" noMove="1" noResize="1" noEditPoints="1" noAdjustHandles="1" noChangeArrowheads="1" noChangeShapeType="1" noTextEdit="1"/>
              </p:cNvSpPr>
              <p:nvPr/>
            </p:nvSpPr>
            <p:spPr>
              <a:xfrm>
                <a:off x="3096692" y="4687252"/>
                <a:ext cx="2820039" cy="448328"/>
              </a:xfrm>
              <a:prstGeom prst="rect">
                <a:avLst/>
              </a:prstGeom>
              <a:blipFill>
                <a:blip r:embed="rId5"/>
                <a:stretch>
                  <a:fillRect l="-1296" b="-684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57F5A940-8D26-4766-9D44-D7C5B3D58696}"/>
                  </a:ext>
                </a:extLst>
              </p:cNvPr>
              <p:cNvSpPr txBox="1"/>
              <p:nvPr/>
            </p:nvSpPr>
            <p:spPr>
              <a:xfrm>
                <a:off x="3095412" y="5170064"/>
                <a:ext cx="2820039" cy="448328"/>
              </a:xfrm>
              <a:prstGeom prst="rect">
                <a:avLst/>
              </a:prstGeom>
              <a:noFill/>
            </p:spPr>
            <p:txBody>
              <a:bodyPr wrap="square" rtlCol="0">
                <a:spAutoFit/>
              </a:bodyPr>
              <a:lstStyle/>
              <a:p>
                <a:r>
                  <a:rPr lang="en-GB" sz="1600" b="0" dirty="0">
                    <a:latin typeface="Open Sans" panose="020B0606030504020204" pitchFamily="34" charset="0"/>
                    <a:ea typeface="Open Sans" panose="020B0606030504020204" pitchFamily="34" charset="0"/>
                    <a:cs typeface="Open Sans" panose="020B0606030504020204" pitchFamily="34" charset="0"/>
                  </a:rPr>
                  <a:t>Policy 2:</a:t>
                </a:r>
                <a:r>
                  <a:rPr lang="en-GB" sz="1800" b="0" dirty="0"/>
                  <a:t> </a:t>
                </a:r>
                <a14:m>
                  <m:oMath xmlns:m="http://schemas.openxmlformats.org/officeDocument/2006/math">
                    <m:r>
                      <a:rPr lang="en-GB" sz="1600" b="0" i="1" smtClean="0">
                        <a:latin typeface="Cambria Math" panose="02040503050406030204" pitchFamily="18" charset="0"/>
                      </a:rPr>
                      <m:t>𝑃</m:t>
                    </m:r>
                    <m:r>
                      <a:rPr lang="en-GB" sz="1600" b="0" i="1" smtClean="0">
                        <a:latin typeface="Cambria Math" panose="02040503050406030204" pitchFamily="18" charset="0"/>
                      </a:rPr>
                      <m:t>=</m:t>
                    </m:r>
                    <m:f>
                      <m:fPr>
                        <m:ctrlPr>
                          <a:rPr lang="en-GB" sz="1600" b="0" i="1" smtClean="0">
                            <a:latin typeface="Cambria Math" panose="02040503050406030204" pitchFamily="18" charset="0"/>
                          </a:rPr>
                        </m:ctrlPr>
                      </m:fPr>
                      <m:num>
                        <m:r>
                          <a:rPr lang="en-GB" sz="1600" b="0" i="1" smtClean="0">
                            <a:latin typeface="Cambria Math" panose="02040503050406030204" pitchFamily="18" charset="0"/>
                          </a:rPr>
                          <m:t>€500</m:t>
                        </m:r>
                        <m:r>
                          <a:rPr lang="en-GB" sz="1600" b="0" i="1" smtClean="0">
                            <a:latin typeface="Cambria Math" panose="02040503050406030204" pitchFamily="18" charset="0"/>
                          </a:rPr>
                          <m:t>𝑀</m:t>
                        </m:r>
                      </m:num>
                      <m:den>
                        <m:r>
                          <a:rPr lang="en-GB" sz="1600" b="0" i="1" smtClean="0">
                            <a:latin typeface="Cambria Math" panose="02040503050406030204" pitchFamily="18" charset="0"/>
                          </a:rPr>
                          <m:t>9.615</m:t>
                        </m:r>
                        <m:r>
                          <a:rPr lang="en-GB" sz="1600" b="0" i="1" smtClean="0">
                            <a:latin typeface="Cambria Math" panose="02040503050406030204" pitchFamily="18" charset="0"/>
                          </a:rPr>
                          <m:t>𝑀</m:t>
                        </m:r>
                      </m:den>
                    </m:f>
                    <m:r>
                      <a:rPr lang="en-GB" sz="1600" i="1">
                        <a:latin typeface="Cambria Math" panose="02040503050406030204" pitchFamily="18" charset="0"/>
                      </a:rPr>
                      <m:t>=€5</m:t>
                    </m:r>
                    <m:r>
                      <a:rPr lang="en-GB" sz="1600" b="0" i="1" smtClean="0">
                        <a:latin typeface="Cambria Math" panose="02040503050406030204" pitchFamily="18" charset="0"/>
                      </a:rPr>
                      <m:t>2</m:t>
                    </m:r>
                  </m:oMath>
                </a14:m>
                <a:endParaRPr lang="en-GB" sz="1600" dirty="0"/>
              </a:p>
            </p:txBody>
          </p:sp>
        </mc:Choice>
        <mc:Fallback xmlns="">
          <p:sp>
            <p:nvSpPr>
              <p:cNvPr id="21" name="TextBox 20">
                <a:extLst>
                  <a:ext uri="{FF2B5EF4-FFF2-40B4-BE49-F238E27FC236}">
                    <a16:creationId xmlns:a16="http://schemas.microsoft.com/office/drawing/2014/main" id="{57F5A940-8D26-4766-9D44-D7C5B3D58696}"/>
                  </a:ext>
                </a:extLst>
              </p:cNvPr>
              <p:cNvSpPr txBox="1">
                <a:spLocks noRot="1" noChangeAspect="1" noMove="1" noResize="1" noEditPoints="1" noAdjustHandles="1" noChangeArrowheads="1" noChangeShapeType="1" noTextEdit="1"/>
              </p:cNvSpPr>
              <p:nvPr/>
            </p:nvSpPr>
            <p:spPr>
              <a:xfrm>
                <a:off x="3095412" y="5170064"/>
                <a:ext cx="2820039" cy="448328"/>
              </a:xfrm>
              <a:prstGeom prst="rect">
                <a:avLst/>
              </a:prstGeom>
              <a:blipFill>
                <a:blip r:embed="rId6"/>
                <a:stretch>
                  <a:fillRect l="-1299" b="-540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A2E0BBF9-7C6C-4BED-9A72-DD286CFD7DC5}"/>
                  </a:ext>
                </a:extLst>
              </p:cNvPr>
              <p:cNvSpPr txBox="1"/>
              <p:nvPr/>
            </p:nvSpPr>
            <p:spPr>
              <a:xfrm>
                <a:off x="3094132" y="5645192"/>
                <a:ext cx="2820039" cy="448328"/>
              </a:xfrm>
              <a:prstGeom prst="rect">
                <a:avLst/>
              </a:prstGeom>
              <a:noFill/>
            </p:spPr>
            <p:txBody>
              <a:bodyPr wrap="square" rtlCol="0">
                <a:spAutoFit/>
              </a:bodyPr>
              <a:lstStyle/>
              <a:p>
                <a:r>
                  <a:rPr lang="en-GB" sz="1600" b="0" dirty="0">
                    <a:latin typeface="Open Sans" panose="020B0606030504020204" pitchFamily="34" charset="0"/>
                    <a:ea typeface="Open Sans" panose="020B0606030504020204" pitchFamily="34" charset="0"/>
                    <a:cs typeface="Open Sans" panose="020B0606030504020204" pitchFamily="34" charset="0"/>
                  </a:rPr>
                  <a:t>Policy 3:</a:t>
                </a:r>
                <a:r>
                  <a:rPr lang="en-GB" sz="1800" b="0" dirty="0"/>
                  <a:t> </a:t>
                </a:r>
                <a14:m>
                  <m:oMath xmlns:m="http://schemas.openxmlformats.org/officeDocument/2006/math">
                    <m:r>
                      <a:rPr lang="en-GB" sz="1600" b="0" i="1" smtClean="0">
                        <a:latin typeface="Cambria Math" panose="02040503050406030204" pitchFamily="18" charset="0"/>
                      </a:rPr>
                      <m:t>𝑃</m:t>
                    </m:r>
                    <m:r>
                      <a:rPr lang="en-GB" sz="1600" b="0" i="1" smtClean="0">
                        <a:latin typeface="Cambria Math" panose="02040503050406030204" pitchFamily="18" charset="0"/>
                      </a:rPr>
                      <m:t>=</m:t>
                    </m:r>
                    <m:f>
                      <m:fPr>
                        <m:ctrlPr>
                          <a:rPr lang="en-GB" sz="1600" b="0" i="1" smtClean="0">
                            <a:latin typeface="Cambria Math" panose="02040503050406030204" pitchFamily="18" charset="0"/>
                          </a:rPr>
                        </m:ctrlPr>
                      </m:fPr>
                      <m:num>
                        <m:r>
                          <a:rPr lang="en-GB" sz="1600" b="0" i="1" smtClean="0">
                            <a:latin typeface="Cambria Math" panose="02040503050406030204" pitchFamily="18" charset="0"/>
                          </a:rPr>
                          <m:t>€500</m:t>
                        </m:r>
                        <m:r>
                          <a:rPr lang="en-GB" sz="1600" b="0" i="1" smtClean="0">
                            <a:latin typeface="Cambria Math" panose="02040503050406030204" pitchFamily="18" charset="0"/>
                          </a:rPr>
                          <m:t>𝑀</m:t>
                        </m:r>
                      </m:num>
                      <m:den>
                        <m:r>
                          <a:rPr lang="en-GB" sz="1600" b="0" i="1" smtClean="0">
                            <a:latin typeface="Cambria Math" panose="02040503050406030204" pitchFamily="18" charset="0"/>
                          </a:rPr>
                          <m:t>10.577</m:t>
                        </m:r>
                        <m:r>
                          <a:rPr lang="en-GB" sz="1600" b="0" i="1" smtClean="0">
                            <a:latin typeface="Cambria Math" panose="02040503050406030204" pitchFamily="18" charset="0"/>
                          </a:rPr>
                          <m:t>𝑀</m:t>
                        </m:r>
                      </m:den>
                    </m:f>
                    <m:r>
                      <a:rPr lang="en-GB" sz="1600" i="1">
                        <a:latin typeface="Cambria Math" panose="02040503050406030204" pitchFamily="18" charset="0"/>
                      </a:rPr>
                      <m:t>=€</m:t>
                    </m:r>
                    <m:r>
                      <a:rPr lang="en-GB" sz="1600" i="1" smtClean="0">
                        <a:latin typeface="Cambria Math" panose="02040503050406030204" pitchFamily="18" charset="0"/>
                      </a:rPr>
                      <m:t>4</m:t>
                    </m:r>
                    <m:r>
                      <a:rPr lang="en-GB" sz="1600" b="0" i="1" smtClean="0">
                        <a:latin typeface="Cambria Math" panose="02040503050406030204" pitchFamily="18" charset="0"/>
                      </a:rPr>
                      <m:t>7.3</m:t>
                    </m:r>
                  </m:oMath>
                </a14:m>
                <a:endParaRPr lang="en-GB" sz="1600" dirty="0"/>
              </a:p>
            </p:txBody>
          </p:sp>
        </mc:Choice>
        <mc:Fallback xmlns="">
          <p:sp>
            <p:nvSpPr>
              <p:cNvPr id="23" name="TextBox 22">
                <a:extLst>
                  <a:ext uri="{FF2B5EF4-FFF2-40B4-BE49-F238E27FC236}">
                    <a16:creationId xmlns:a16="http://schemas.microsoft.com/office/drawing/2014/main" id="{A2E0BBF9-7C6C-4BED-9A72-DD286CFD7DC5}"/>
                  </a:ext>
                </a:extLst>
              </p:cNvPr>
              <p:cNvSpPr txBox="1">
                <a:spLocks noRot="1" noChangeAspect="1" noMove="1" noResize="1" noEditPoints="1" noAdjustHandles="1" noChangeArrowheads="1" noChangeShapeType="1" noTextEdit="1"/>
              </p:cNvSpPr>
              <p:nvPr/>
            </p:nvSpPr>
            <p:spPr>
              <a:xfrm>
                <a:off x="3094132" y="5645192"/>
                <a:ext cx="2820039" cy="448328"/>
              </a:xfrm>
              <a:prstGeom prst="rect">
                <a:avLst/>
              </a:prstGeom>
              <a:blipFill>
                <a:blip r:embed="rId7"/>
                <a:stretch>
                  <a:fillRect l="-1299" b="-5405"/>
                </a:stretch>
              </a:blipFill>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3811646211"/>
      </p:ext>
    </p:extLst>
  </p:cSld>
  <p:clrMapOvr>
    <a:masterClrMapping/>
  </p:clrMapOvr>
  <mc:AlternateContent xmlns:mc="http://schemas.openxmlformats.org/markup-compatibility/2006">
    <mc:Choice xmlns:p14="http://schemas.microsoft.com/office/powerpoint/2010/main" Requires="p14">
      <p:transition spd="slow" p14:dur="2000" advTm="171042"/>
    </mc:Choice>
    <mc:Fallback>
      <p:transition spd="slow" advTm="17104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8">
                                            <p:txEl>
                                              <p:pRg st="5" end="5"/>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
                                            <p:txEl>
                                              <p:pRg st="6" end="6"/>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P spid="12" grpId="0" animBg="1"/>
      <p:bldP spid="14" grpId="0"/>
      <p:bldP spid="18" grpId="0"/>
      <p:bldP spid="19" grpId="0"/>
      <p:bldP spid="21"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AD9FD3C-5294-3D27-B915-7B1D6D3B21F8}"/>
              </a:ext>
            </a:extLst>
          </p:cNvPr>
          <p:cNvSpPr>
            <a:spLocks noGrp="1"/>
          </p:cNvSpPr>
          <p:nvPr>
            <p:ph type="body" sz="quarter" idx="12"/>
          </p:nvPr>
        </p:nvSpPr>
        <p:spPr/>
        <p:txBody>
          <a:bodyPr/>
          <a:lstStyle/>
          <a:p>
            <a:endParaRPr lang="en-US"/>
          </a:p>
        </p:txBody>
      </p:sp>
      <p:sp>
        <p:nvSpPr>
          <p:cNvPr id="9" name="Text Placeholder 8">
            <a:extLst>
              <a:ext uri="{FF2B5EF4-FFF2-40B4-BE49-F238E27FC236}">
                <a16:creationId xmlns:a16="http://schemas.microsoft.com/office/drawing/2014/main" id="{A1CF99FC-3906-D6A5-1A6A-AD4EB0FD7857}"/>
              </a:ext>
            </a:extLst>
          </p:cNvPr>
          <p:cNvSpPr>
            <a:spLocks noGrp="1"/>
          </p:cNvSpPr>
          <p:nvPr>
            <p:ph type="body" sz="quarter" idx="16"/>
          </p:nvPr>
        </p:nvSpPr>
        <p:spPr/>
        <p:txBody>
          <a:bodyPr/>
          <a:lstStyle/>
          <a:p>
            <a:r>
              <a:rPr lang="en-US" dirty="0"/>
              <a:t>Modigliani Miller </a:t>
            </a:r>
          </a:p>
        </p:txBody>
      </p:sp>
      <p:sp>
        <p:nvSpPr>
          <p:cNvPr id="10" name="TextBox 9">
            <a:extLst>
              <a:ext uri="{FF2B5EF4-FFF2-40B4-BE49-F238E27FC236}">
                <a16:creationId xmlns:a16="http://schemas.microsoft.com/office/drawing/2014/main" id="{4F752317-928F-A961-6082-15899CDA6D0A}"/>
              </a:ext>
            </a:extLst>
          </p:cNvPr>
          <p:cNvSpPr txBox="1"/>
          <p:nvPr/>
        </p:nvSpPr>
        <p:spPr>
          <a:xfrm>
            <a:off x="638827" y="1828800"/>
            <a:ext cx="10070926" cy="2534027"/>
          </a:xfrm>
          <a:prstGeom prst="rect">
            <a:avLst/>
          </a:prstGeom>
          <a:noFill/>
        </p:spPr>
        <p:txBody>
          <a:bodyPr wrap="square" rtlCol="0">
            <a:spAutoFit/>
          </a:bodyPr>
          <a:lstStyle/>
          <a:p>
            <a:r>
              <a:rPr lang="en-US" dirty="0"/>
              <a:t>Consider a firm unexpectedly, announces a dividend of $5 per share. The firm before the announcement was trading at $50.</a:t>
            </a:r>
          </a:p>
          <a:p>
            <a:endParaRPr lang="en-US" dirty="0"/>
          </a:p>
          <a:p>
            <a:pPr marL="342900" indent="-342900">
              <a:lnSpc>
                <a:spcPct val="150000"/>
              </a:lnSpc>
              <a:buAutoNum type="alphaLcParenR"/>
            </a:pPr>
            <a:r>
              <a:rPr lang="en-US" dirty="0"/>
              <a:t>What is the price after the announcement</a:t>
            </a:r>
          </a:p>
          <a:p>
            <a:pPr marL="342900" indent="-342900">
              <a:lnSpc>
                <a:spcPct val="150000"/>
              </a:lnSpc>
              <a:buAutoNum type="alphaLcParenR"/>
            </a:pPr>
            <a:r>
              <a:rPr lang="en-US" dirty="0"/>
              <a:t>What is the price after the </a:t>
            </a:r>
            <a:r>
              <a:rPr lang="en-US" dirty="0" err="1"/>
              <a:t>exdividend</a:t>
            </a:r>
            <a:r>
              <a:rPr lang="en-US" dirty="0"/>
              <a:t> date</a:t>
            </a:r>
          </a:p>
          <a:p>
            <a:pPr marL="342900" indent="-342900">
              <a:lnSpc>
                <a:spcPct val="150000"/>
              </a:lnSpc>
              <a:buAutoNum type="alphaLcParenR"/>
            </a:pPr>
            <a:r>
              <a:rPr lang="en-US" dirty="0"/>
              <a:t>What is the return of the firm stock from the day before the announcement to the day after the </a:t>
            </a:r>
            <a:r>
              <a:rPr lang="en-US" dirty="0" err="1"/>
              <a:t>exdividend</a:t>
            </a:r>
            <a:r>
              <a:rPr lang="en-US" dirty="0"/>
              <a:t> date. </a:t>
            </a:r>
          </a:p>
        </p:txBody>
      </p:sp>
    </p:spTree>
    <p:extLst>
      <p:ext uri="{BB962C8B-B14F-4D97-AF65-F5344CB8AC3E}">
        <p14:creationId xmlns:p14="http://schemas.microsoft.com/office/powerpoint/2010/main" val="42100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B5FDBD-B15C-8F65-5D18-B115A1089486}"/>
            </a:ext>
          </a:extLst>
        </p:cNvPr>
        <p:cNvGrpSpPr/>
        <p:nvPr/>
      </p:nvGrpSpPr>
      <p:grpSpPr>
        <a:xfrm>
          <a:off x="0" y="0"/>
          <a:ext cx="0" cy="0"/>
          <a:chOff x="0" y="0"/>
          <a:chExt cx="0" cy="0"/>
        </a:xfrm>
      </p:grpSpPr>
      <p:sp>
        <p:nvSpPr>
          <p:cNvPr id="8" name="Text Placeholder 7">
            <a:extLst>
              <a:ext uri="{FF2B5EF4-FFF2-40B4-BE49-F238E27FC236}">
                <a16:creationId xmlns:a16="http://schemas.microsoft.com/office/drawing/2014/main" id="{A8356C37-7D5D-C470-A605-AA67B437CAC6}"/>
              </a:ext>
            </a:extLst>
          </p:cNvPr>
          <p:cNvSpPr>
            <a:spLocks noGrp="1"/>
          </p:cNvSpPr>
          <p:nvPr>
            <p:ph type="body" sz="quarter" idx="12"/>
          </p:nvPr>
        </p:nvSpPr>
        <p:spPr/>
        <p:txBody>
          <a:bodyPr/>
          <a:lstStyle/>
          <a:p>
            <a:endParaRPr lang="en-US"/>
          </a:p>
        </p:txBody>
      </p:sp>
      <p:sp>
        <p:nvSpPr>
          <p:cNvPr id="9" name="Text Placeholder 8">
            <a:extLst>
              <a:ext uri="{FF2B5EF4-FFF2-40B4-BE49-F238E27FC236}">
                <a16:creationId xmlns:a16="http://schemas.microsoft.com/office/drawing/2014/main" id="{F36C2D7B-5C4A-8FE7-1BF8-FFA2A78A8745}"/>
              </a:ext>
            </a:extLst>
          </p:cNvPr>
          <p:cNvSpPr>
            <a:spLocks noGrp="1"/>
          </p:cNvSpPr>
          <p:nvPr>
            <p:ph type="body" sz="quarter" idx="16"/>
          </p:nvPr>
        </p:nvSpPr>
        <p:spPr/>
        <p:txBody>
          <a:bodyPr/>
          <a:lstStyle/>
          <a:p>
            <a:r>
              <a:rPr lang="en-US" dirty="0"/>
              <a:t>Modigliani Miller </a:t>
            </a:r>
          </a:p>
        </p:txBody>
      </p:sp>
      <p:sp>
        <p:nvSpPr>
          <p:cNvPr id="10" name="TextBox 9">
            <a:extLst>
              <a:ext uri="{FF2B5EF4-FFF2-40B4-BE49-F238E27FC236}">
                <a16:creationId xmlns:a16="http://schemas.microsoft.com/office/drawing/2014/main" id="{AA111C99-C1A8-FD16-374A-C9BEA3B74560}"/>
              </a:ext>
            </a:extLst>
          </p:cNvPr>
          <p:cNvSpPr txBox="1"/>
          <p:nvPr/>
        </p:nvSpPr>
        <p:spPr>
          <a:xfrm>
            <a:off x="638827" y="1828800"/>
            <a:ext cx="10070926" cy="4196020"/>
          </a:xfrm>
          <a:prstGeom prst="rect">
            <a:avLst/>
          </a:prstGeom>
          <a:noFill/>
        </p:spPr>
        <p:txBody>
          <a:bodyPr wrap="square" rtlCol="0">
            <a:spAutoFit/>
          </a:bodyPr>
          <a:lstStyle/>
          <a:p>
            <a:r>
              <a:rPr lang="en-US" dirty="0"/>
              <a:t>Consider a firm unexpectedly, announces a dividend of $5 per share. The firm before the announcement was trading at $50.</a:t>
            </a:r>
          </a:p>
          <a:p>
            <a:endParaRPr lang="en-US" dirty="0"/>
          </a:p>
          <a:p>
            <a:pPr marL="342900" indent="-342900">
              <a:lnSpc>
                <a:spcPct val="150000"/>
              </a:lnSpc>
              <a:buAutoNum type="alphaLcParenR"/>
            </a:pPr>
            <a:r>
              <a:rPr lang="en-US" dirty="0"/>
              <a:t>What is the price after the announcement</a:t>
            </a:r>
          </a:p>
          <a:p>
            <a:pPr lvl="1">
              <a:lnSpc>
                <a:spcPct val="150000"/>
              </a:lnSpc>
            </a:pPr>
            <a:r>
              <a:rPr lang="en-US" dirty="0"/>
              <a:t>MM applies </a:t>
            </a:r>
            <a:r>
              <a:rPr lang="en-US" dirty="0">
                <a:sym typeface="Wingdings" panose="05000000000000000000" pitchFamily="2" charset="2"/>
              </a:rPr>
              <a:t> 50</a:t>
            </a:r>
            <a:endParaRPr lang="en-US" dirty="0"/>
          </a:p>
          <a:p>
            <a:pPr marL="342900" indent="-342900">
              <a:lnSpc>
                <a:spcPct val="150000"/>
              </a:lnSpc>
              <a:buAutoNum type="alphaLcParenR"/>
            </a:pPr>
            <a:r>
              <a:rPr lang="en-US" dirty="0"/>
              <a:t>What is the price after the </a:t>
            </a:r>
            <a:r>
              <a:rPr lang="en-US" dirty="0" err="1"/>
              <a:t>exdividend</a:t>
            </a:r>
            <a:r>
              <a:rPr lang="en-US" dirty="0"/>
              <a:t> date</a:t>
            </a:r>
          </a:p>
          <a:p>
            <a:pPr lvl="1">
              <a:lnSpc>
                <a:spcPct val="150000"/>
              </a:lnSpc>
            </a:pPr>
            <a:r>
              <a:rPr lang="en-US" dirty="0"/>
              <a:t>MM applies </a:t>
            </a:r>
            <a:r>
              <a:rPr lang="en-US" dirty="0">
                <a:sym typeface="Wingdings" panose="05000000000000000000" pitchFamily="2" charset="2"/>
              </a:rPr>
              <a:t> 45. The firm value + dividend = 50</a:t>
            </a:r>
            <a:endParaRPr lang="en-US" dirty="0"/>
          </a:p>
          <a:p>
            <a:pPr marL="342900" indent="-342900">
              <a:lnSpc>
                <a:spcPct val="150000"/>
              </a:lnSpc>
              <a:buAutoNum type="alphaLcParenR"/>
            </a:pPr>
            <a:r>
              <a:rPr lang="en-US" dirty="0"/>
              <a:t>What is the return of the firm stock from the day before the announcement to the day after the </a:t>
            </a:r>
            <a:r>
              <a:rPr lang="en-US" dirty="0" err="1"/>
              <a:t>exdividend</a:t>
            </a:r>
            <a:r>
              <a:rPr lang="en-US" dirty="0"/>
              <a:t> date. </a:t>
            </a:r>
          </a:p>
          <a:p>
            <a:pPr lvl="1">
              <a:lnSpc>
                <a:spcPct val="150000"/>
              </a:lnSpc>
            </a:pPr>
            <a:r>
              <a:rPr lang="en-US" dirty="0"/>
              <a:t>MM applies </a:t>
            </a:r>
            <a:r>
              <a:rPr lang="en-US" dirty="0">
                <a:sym typeface="Wingdings" panose="05000000000000000000" pitchFamily="2" charset="2"/>
              </a:rPr>
              <a:t> 0%  (-5% capital gain,   5% dividend yield)</a:t>
            </a:r>
            <a:endParaRPr lang="en-US" dirty="0"/>
          </a:p>
          <a:p>
            <a:pPr>
              <a:lnSpc>
                <a:spcPct val="150000"/>
              </a:lnSpc>
            </a:pPr>
            <a:endParaRPr lang="en-US" dirty="0"/>
          </a:p>
        </p:txBody>
      </p:sp>
    </p:spTree>
    <p:extLst>
      <p:ext uri="{BB962C8B-B14F-4D97-AF65-F5344CB8AC3E}">
        <p14:creationId xmlns:p14="http://schemas.microsoft.com/office/powerpoint/2010/main" val="3363991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74D2928-39A5-4134-B401-CB28C1B2FEEC}"/>
              </a:ext>
            </a:extLst>
          </p:cNvPr>
          <p:cNvSpPr>
            <a:spLocks noGrp="1"/>
          </p:cNvSpPr>
          <p:nvPr>
            <p:ph sz="half" idx="2"/>
          </p:nvPr>
        </p:nvSpPr>
        <p:spPr/>
        <p:txBody>
          <a:bodyPr/>
          <a:lstStyle/>
          <a:p>
            <a:r>
              <a:rPr lang="en-GB" sz="1800" b="1" dirty="0"/>
              <a:t>Managers’ beliefs about information in </a:t>
            </a:r>
            <a:r>
              <a:rPr lang="en-GB" sz="1800" b="1" dirty="0" err="1"/>
              <a:t>payout</a:t>
            </a:r>
            <a:r>
              <a:rPr lang="en-GB" sz="1800" b="1" dirty="0"/>
              <a:t> decisions</a:t>
            </a:r>
          </a:p>
          <a:p>
            <a:pPr lvl="1"/>
            <a:r>
              <a:rPr lang="en-GB" sz="1600" dirty="0"/>
              <a:t>Over 80% of managers say that dividend and repurchase decisions convey information to investors.</a:t>
            </a:r>
          </a:p>
          <a:p>
            <a:pPr lvl="1"/>
            <a:r>
              <a:rPr lang="en-GB" sz="1600" dirty="0"/>
              <a:t>88% believe there are negative consequences to reducing dividends. There is no similar belief around repurchase decisions.</a:t>
            </a:r>
          </a:p>
          <a:p>
            <a:r>
              <a:rPr lang="en-GB" sz="1800" b="1" dirty="0"/>
              <a:t>Dividend smoothing</a:t>
            </a:r>
          </a:p>
          <a:p>
            <a:pPr lvl="1"/>
            <a:r>
              <a:rPr lang="en-GB" sz="1600" dirty="0"/>
              <a:t>Management believes that investors prefer stable dividends with sustained growth</a:t>
            </a:r>
          </a:p>
          <a:p>
            <a:pPr lvl="1"/>
            <a:r>
              <a:rPr lang="en-GB" sz="1600" dirty="0"/>
              <a:t>Thus, firms raise their dividends only when they perceive a long-term sustainable increase in the expected level of earnings. </a:t>
            </a:r>
            <a:endParaRPr lang="en-GB" sz="1200" dirty="0"/>
          </a:p>
        </p:txBody>
      </p:sp>
      <p:sp>
        <p:nvSpPr>
          <p:cNvPr id="7" name="Content Placeholder 6">
            <a:extLst>
              <a:ext uri="{FF2B5EF4-FFF2-40B4-BE49-F238E27FC236}">
                <a16:creationId xmlns:a16="http://schemas.microsoft.com/office/drawing/2014/main" id="{38730898-A6D5-4EB7-9A51-FE208E19A532}"/>
              </a:ext>
            </a:extLst>
          </p:cNvPr>
          <p:cNvSpPr>
            <a:spLocks noGrp="1"/>
          </p:cNvSpPr>
          <p:nvPr>
            <p:ph sz="quarter" idx="4"/>
          </p:nvPr>
        </p:nvSpPr>
        <p:spPr/>
        <p:txBody>
          <a:bodyPr/>
          <a:lstStyle/>
          <a:p>
            <a:pPr marL="228600" indent="-228600">
              <a:buFont typeface="Wingdings" panose="05000000000000000000" pitchFamily="2" charset="2"/>
              <a:buChar char="§"/>
            </a:pPr>
            <a:r>
              <a:rPr lang="en-GB" sz="1800" b="1" dirty="0"/>
              <a:t>Dividend signalling hypothesis:</a:t>
            </a:r>
          </a:p>
          <a:p>
            <a:pPr marL="685759" lvl="1" indent="-230400">
              <a:buFont typeface="Calibri" panose="020F0502020204030204" pitchFamily="34" charset="0"/>
              <a:buChar char="▫"/>
            </a:pPr>
            <a:r>
              <a:rPr lang="en-GB" sz="1600" dirty="0"/>
              <a:t>When a </a:t>
            </a:r>
            <a:r>
              <a:rPr lang="en-GB" sz="1600" b="1" dirty="0">
                <a:solidFill>
                  <a:schemeClr val="tx2">
                    <a:lumMod val="75000"/>
                  </a:schemeClr>
                </a:solidFill>
              </a:rPr>
              <a:t>firm increases its dividend</a:t>
            </a:r>
            <a:r>
              <a:rPr lang="en-GB" sz="1600" dirty="0"/>
              <a:t> it sends a positive signal to investors that management expects to be able to afford the higher dividend for the foreseeable future.</a:t>
            </a:r>
            <a:endParaRPr lang="en-GB" sz="1800" dirty="0"/>
          </a:p>
          <a:p>
            <a:pPr marL="685759" lvl="1" indent="-230400">
              <a:buFont typeface="Calibri" panose="020F0502020204030204" pitchFamily="34" charset="0"/>
              <a:buChar char="▫"/>
            </a:pPr>
            <a:r>
              <a:rPr lang="en-GB" sz="1600" dirty="0"/>
              <a:t>When a </a:t>
            </a:r>
            <a:r>
              <a:rPr lang="en-GB" sz="1600" b="1" dirty="0">
                <a:solidFill>
                  <a:schemeClr val="tx2">
                    <a:lumMod val="75000"/>
                  </a:schemeClr>
                </a:solidFill>
              </a:rPr>
              <a:t>firm decreases its dividend</a:t>
            </a:r>
            <a:r>
              <a:rPr lang="en-GB" sz="1600" dirty="0"/>
              <a:t> it may signal that management has given up hope that earnings will rebound in the near term.</a:t>
            </a:r>
          </a:p>
          <a:p>
            <a:pPr marL="230400" indent="-230400">
              <a:buFont typeface="Wingdings" panose="05000000000000000000" pitchFamily="2" charset="2"/>
              <a:buChar char="§"/>
            </a:pPr>
            <a:r>
              <a:rPr lang="en-GB" sz="1800" b="1" dirty="0"/>
              <a:t>Mixed Signals? Perhaps.</a:t>
            </a:r>
          </a:p>
          <a:p>
            <a:pPr marL="687600" lvl="1" indent="-230400">
              <a:buFont typeface="Calibri" panose="020F0502020204030204" pitchFamily="34" charset="0"/>
              <a:buChar char="▫"/>
            </a:pPr>
            <a:r>
              <a:rPr lang="en-GB" sz="1600" dirty="0"/>
              <a:t>When a firm increases its dividend, it might instead signal a lack of investment opportunities.</a:t>
            </a:r>
            <a:endParaRPr lang="en-GB" sz="1200" dirty="0"/>
          </a:p>
        </p:txBody>
      </p:sp>
      <p:sp>
        <p:nvSpPr>
          <p:cNvPr id="8" name="Text Placeholder 7">
            <a:extLst>
              <a:ext uri="{FF2B5EF4-FFF2-40B4-BE49-F238E27FC236}">
                <a16:creationId xmlns:a16="http://schemas.microsoft.com/office/drawing/2014/main" id="{8C369CF8-7E99-4910-8CA2-981C58FB31BE}"/>
              </a:ext>
            </a:extLst>
          </p:cNvPr>
          <p:cNvSpPr>
            <a:spLocks noGrp="1"/>
          </p:cNvSpPr>
          <p:nvPr>
            <p:ph type="body" sz="quarter" idx="13"/>
          </p:nvPr>
        </p:nvSpPr>
        <p:spPr/>
        <p:txBody>
          <a:bodyPr/>
          <a:lstStyle/>
          <a:p>
            <a:r>
              <a:rPr lang="en-GB" dirty="0"/>
              <a:t>Advanced Financial Management | </a:t>
            </a:r>
            <a:r>
              <a:rPr lang="en-GB" dirty="0" err="1"/>
              <a:t>Payout</a:t>
            </a:r>
            <a:r>
              <a:rPr lang="en-GB" dirty="0"/>
              <a:t> Policy</a:t>
            </a:r>
          </a:p>
        </p:txBody>
      </p:sp>
      <p:sp>
        <p:nvSpPr>
          <p:cNvPr id="2" name="Title 1">
            <a:extLst>
              <a:ext uri="{FF2B5EF4-FFF2-40B4-BE49-F238E27FC236}">
                <a16:creationId xmlns:a16="http://schemas.microsoft.com/office/drawing/2014/main" id="{9A94221E-EB39-437E-A223-97BECDB52792}"/>
              </a:ext>
            </a:extLst>
          </p:cNvPr>
          <p:cNvSpPr>
            <a:spLocks noGrp="1"/>
          </p:cNvSpPr>
          <p:nvPr>
            <p:ph type="title"/>
          </p:nvPr>
        </p:nvSpPr>
        <p:spPr/>
        <p:txBody>
          <a:bodyPr/>
          <a:lstStyle/>
          <a:p>
            <a:r>
              <a:rPr lang="en-GB" sz="3200" dirty="0"/>
              <a:t>Determinants of Dividends – Asymmetric information</a:t>
            </a:r>
            <a:endParaRPr lang="en-GB" dirty="0"/>
          </a:p>
        </p:txBody>
      </p:sp>
      <p:sp>
        <p:nvSpPr>
          <p:cNvPr id="4" name="Text Placeholder 3">
            <a:extLst>
              <a:ext uri="{FF2B5EF4-FFF2-40B4-BE49-F238E27FC236}">
                <a16:creationId xmlns:a16="http://schemas.microsoft.com/office/drawing/2014/main" id="{AA2131C2-63E6-4B06-9E79-E6E34C8D4B3C}"/>
              </a:ext>
            </a:extLst>
          </p:cNvPr>
          <p:cNvSpPr>
            <a:spLocks noGrp="1"/>
          </p:cNvSpPr>
          <p:nvPr>
            <p:ph type="body" idx="1"/>
          </p:nvPr>
        </p:nvSpPr>
        <p:spPr/>
        <p:txBody>
          <a:bodyPr/>
          <a:lstStyle/>
          <a:p>
            <a:r>
              <a:rPr lang="en-GB" dirty="0"/>
              <a:t>Managers’ beliefs and behaviours</a:t>
            </a:r>
          </a:p>
        </p:txBody>
      </p:sp>
      <p:sp>
        <p:nvSpPr>
          <p:cNvPr id="6" name="Text Placeholder 5">
            <a:extLst>
              <a:ext uri="{FF2B5EF4-FFF2-40B4-BE49-F238E27FC236}">
                <a16:creationId xmlns:a16="http://schemas.microsoft.com/office/drawing/2014/main" id="{3EA0B291-F4E3-401A-9A6C-0D4219FF507F}"/>
              </a:ext>
            </a:extLst>
          </p:cNvPr>
          <p:cNvSpPr>
            <a:spLocks noGrp="1"/>
          </p:cNvSpPr>
          <p:nvPr>
            <p:ph type="body" sz="quarter" idx="3"/>
          </p:nvPr>
        </p:nvSpPr>
        <p:spPr/>
        <p:txBody>
          <a:bodyPr/>
          <a:lstStyle/>
          <a:p>
            <a:r>
              <a:rPr lang="en-GB" dirty="0"/>
              <a:t>Theories</a:t>
            </a:r>
          </a:p>
        </p:txBody>
      </p:sp>
    </p:spTree>
    <p:custDataLst>
      <p:tags r:id="rId1"/>
    </p:custDataLst>
    <p:extLst>
      <p:ext uri="{BB962C8B-B14F-4D97-AF65-F5344CB8AC3E}">
        <p14:creationId xmlns:p14="http://schemas.microsoft.com/office/powerpoint/2010/main" val="2291032894"/>
      </p:ext>
    </p:extLst>
  </p:cSld>
  <p:clrMapOvr>
    <a:masterClrMapping/>
  </p:clrMapOvr>
  <mc:AlternateContent xmlns:mc="http://schemas.openxmlformats.org/markup-compatibility/2006">
    <mc:Choice xmlns:p14="http://schemas.microsoft.com/office/powerpoint/2010/main" Requires="p14">
      <p:transition spd="slow" p14:dur="2000" advTm="146434"/>
    </mc:Choice>
    <mc:Fallback>
      <p:transition spd="slow" advTm="14643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xEl>
                                              <p:pRg st="3" end="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UID" val="{C68CAAC7-1140-4131-8D80-B640537BBE90}"/>
  <p:tag name="ISPRING_RESOURCE_FOLDER" val="C:\Users\marga\Dropbox\Nova SBE\Nova SBE Teaching\Advanced Financial Management\Fall 2020-2021\Lecture 10\AFM - 10 MS Payout Policy\"/>
  <p:tag name="ISPRING_PRESENTATION_PATH" val="C:\Users\marga\Dropbox\Nova SBE\Nova SBE Teaching\Advanced Financial Management\Fall 2020-2021\Lecture 10\AFM - 10 MS Payout Policy.pptx"/>
  <p:tag name="ISPRING_PROJECT_VERSION" val="9.3"/>
  <p:tag name="ISPRING_PROJECT_FOLDER_UPDATED" val="1"/>
  <p:tag name="ISPRING_SCREEN_RECS_UPDATED" val="C:\Users\marga\Dropbox\Nova SBE\Nova SBE Teaching\Advanced Financial Management\Fall 2020-2021\Lecture 10\AFM - 10 MS Payout Policy\"/>
  <p:tag name="FLASHSPRING_ZOOM_TAG" val="50"/>
  <p:tag name="ISPRING_PRESENTATION_INFO_2" val="&lt;?xml version=&quot;1.0&quot; encoding=&quot;UTF-8&quot; standalone=&quot;no&quot; ?&gt;&#10;&lt;presentation2&gt;&#10;&#10;  &lt;slides&gt;&#10;    &lt;slide id=&quot;{54902B2A-03F5-482C-8CF4-577C1DE6C4B3}&quot; pptId=&quot;259&quot;/&gt;&#10;    &lt;slide id=&quot;{F430E14B-EA97-491D-8271-4C1ACC0EB08D}&quot; pptId=&quot;256&quot;/&gt;&#10;    &lt;slide id=&quot;{ECDFA07B-C922-4EB2-B543-4361BE8232A3}&quot; pptId=&quot;260&quot;/&gt;&#10;    &lt;slide id=&quot;{6A8B211A-B7DF-4433-BE31-E678FB475C0A}&quot; pptId=&quot;258&quot;/&gt;&#10;    &lt;slide id=&quot;{5D09FF69-F17B-4E27-9A1B-6382FD5AAE5E}&quot; pptId=&quot;263&quot;/&gt;&#10;    &lt;slide id=&quot;{58257221-211E-4D9D-A770-A3154C51BDB4}&quot; pptId=&quot;261&quot;/&gt;&#10;    &lt;slide id=&quot;{10EB0CD2-4CF7-4138-BB08-03179308F73E}&quot; pptId=&quot;262&quot;/&gt;&#10;    &lt;slide id=&quot;{757707C2-D2E1-4F6B-96E7-3527485D5DBE}&quot; pptId=&quot;330&quot;/&gt;&#10;    &lt;slide id=&quot;{09EAF582-CE5A-40BA-B014-50AD2A65154D}&quot; pptId=&quot;331&quot;/&gt;&#10;    &lt;slide id=&quot;{8652AAEC-E451-40AB-A681-DD34397FE34C}&quot; pptId=&quot;326&quot;/&gt;&#10;    &lt;slide id=&quot;{55FEE843-7D97-478E-AB8C-3C1CE97A6134}&quot; pptId=&quot;327&quot;/&gt;&#10;    &lt;slide id=&quot;{D68C9762-A097-4F97-A18D-ABF2E2C63DC7}&quot; pptId=&quot;328&quot;/&gt;&#10;    &lt;slide id=&quot;{657FBDF5-F0EA-4C70-B05B-D328A2940338}&quot; pptId=&quot;329&quot;/&gt;&#10;    &lt;slide id=&quot;{FC08E62E-A916-4520-B12A-3901819185BB}&quot; pptId=&quot;332&quot;/&gt;&#10;    &lt;slide id=&quot;{48B9A328-F11B-4F33-BFFC-AF6D8ECFBB3C}&quot; pptId=&quot;333&quot;/&gt;&#10;    &lt;slide id=&quot;{4E2F9048-6BD0-4CA4-966B-F0B2197CCA4E}&quot; pptId=&quot;334&quot;/&gt;&#10;    &lt;slide id=&quot;{C7CF30BC-2F5B-4A21-845C-B08DD4B5A7DA}&quot; pptId=&quot;335&quot;/&gt;&#10;    &lt;slide id=&quot;{2E844721-9AD8-41D2-B7EE-EB7CF172A0C2}&quot; pptId=&quot;336&quot;/&gt;&#10;    &lt;slide id=&quot;{8115139E-714F-415B-B95F-B59B0245A637}&quot; pptId=&quot;428&quot;/&gt;&#10;    &lt;slide id=&quot;{7DB545E6-EC84-4853-9E45-2079F727B07C}&quot; pptId=&quot;429&quot;/&gt;&#10;  &lt;/slides&gt;&#10;&#10;  &lt;narration&gt;&#10;    &lt;audioTracks&gt;&#10;      &lt;audioTrack muted=&quot;false&quot; name=&quot;Audio 1&quot; resource=&quot;af279c9f&quot; slideId=&quot;{6A8B211A-B7DF-4433-BE31-E678FB475C0A}&quot; startTime=&quot;0&quot; stepIndex=&quot;0&quot; volume=&quot;1&quot;&gt;&#10;        &lt;audio channels=&quot;1&quot; format=&quot;s16&quot; sampleRate=&quot;44100&quot;/&gt;&#10;      &lt;/audioTrack&gt;&#10;      &lt;audioTrack muted=&quot;false&quot; name=&quot;Audio 2&quot; resource=&quot;5226e3fa&quot; slideId=&quot;{58257221-211E-4D9D-A770-A3154C51BDB4}&quot; startTime=&quot;0&quot; stepIndex=&quot;0&quot; volume=&quot;1&quot;&gt;&#10;        &lt;audio channels=&quot;1&quot; format=&quot;s16&quot; sampleRate=&quot;44100&quot;/&gt;&#10;      &lt;/audioTrack&gt;&#10;      &lt;audioTrack muted=&quot;false&quot; name=&quot;Audio 3&quot; resource=&quot;878e08ec&quot; slideId=&quot;{10EB0CD2-4CF7-4138-BB08-03179308F73E}&quot; startTime=&quot;0&quot; stepIndex=&quot;0&quot; volume=&quot;1&quot;&gt;&#10;        &lt;audio channels=&quot;1&quot; format=&quot;s16&quot; sampleRate=&quot;44100&quot;/&gt;&#10;      &lt;/audioTrack&gt;&#10;      &lt;audioTrack muted=&quot;false&quot; name=&quot;Audio 4&quot; resource=&quot;01d1e026&quot; slideId=&quot;{757707C2-D2E1-4F6B-96E7-3527485D5DBE}&quot; startTime=&quot;0&quot; stepIndex=&quot;0&quot; volume=&quot;1&quot;&gt;&#10;        &lt;audio channels=&quot;1&quot; format=&quot;s16&quot; sampleRate=&quot;44100&quot;/&gt;&#10;      &lt;/audioTrack&gt;&#10;      &lt;audioTrack muted=&quot;false&quot; name=&quot;Audio 6&quot; resource=&quot;7e26f032&quot; slideId=&quot;{8652AAEC-E451-40AB-A681-DD34397FE34C}&quot; startTime=&quot;0&quot; stepIndex=&quot;0&quot; volume=&quot;1&quot;&gt;&#10;        &lt;audio channels=&quot;1&quot; format=&quot;s16&quot; sampleRate=&quot;44100&quot;/&gt;&#10;      &lt;/audioTrack&gt;&#10;      &lt;audioTrack muted=&quot;false&quot; name=&quot;Audio 7&quot; resource=&quot;e0f624cc&quot; slideId=&quot;{55FEE843-7D97-478E-AB8C-3C1CE97A6134}&quot; startTime=&quot;0&quot; stepIndex=&quot;0&quot; volume=&quot;1&quot;&gt;&#10;        &lt;audio channels=&quot;1&quot; format=&quot;s16&quot; sampleRate=&quot;44100&quot;/&gt;&#10;      &lt;/audioTrack&gt;&#10;      &lt;audioTrack muted=&quot;false&quot; name=&quot;Audio 8&quot; resource=&quot;4ff45197&quot; slideId=&quot;{D68C9762-A097-4F97-A18D-ABF2E2C63DC7}&quot; startTime=&quot;0&quot; stepIndex=&quot;0&quot; volume=&quot;1&quot;&gt;&#10;        &lt;audio channels=&quot;1&quot; format=&quot;s16&quot; sampleRate=&quot;44100&quot;/&gt;&#10;      &lt;/audioTrack&gt;&#10;      &lt;audioTrack muted=&quot;false&quot; name=&quot;Audio 9&quot; resource=&quot;1816047e&quot; slideId=&quot;{657FBDF5-F0EA-4C70-B05B-D328A2940338}&quot; startTime=&quot;0&quot; stepIndex=&quot;0&quot; volume=&quot;1&quot;&gt;&#10;        &lt;audio channels=&quot;1&quot; format=&quot;s16&quot; sampleRate=&quot;44100&quot;/&gt;&#10;      &lt;/audioTrack&gt;&#10;      &lt;audioTrack muted=&quot;false&quot; name=&quot;Audio 11&quot; resource=&quot;bd536426&quot; slideId=&quot;{48B9A328-F11B-4F33-BFFC-AF6D8ECFBB3C}&quot; startTime=&quot;0&quot; stepIndex=&quot;0&quot; volume=&quot;1&quot;&gt;&#10;        &lt;audio channels=&quot;1&quot; format=&quot;s16&quot; sampleRate=&quot;44100&quot;/&gt;&#10;      &lt;/audioTrack&gt;&#10;      &lt;audioTrack muted=&quot;false&quot; name=&quot;Audio 12&quot; resource=&quot;59331a6e&quot; slideId=&quot;{4E2F9048-6BD0-4CA4-966B-F0B2197CCA4E}&quot; startTime=&quot;0&quot; stepIndex=&quot;0&quot; volume=&quot;1&quot;&gt;&#10;        &lt;audio channels=&quot;1&quot; format=&quot;s16&quot; sampleRate=&quot;44100&quot;/&gt;&#10;      &lt;/audioTrack&gt;&#10;      &lt;audioTrack muted=&quot;false&quot; name=&quot;Audio 13&quot; resource=&quot;b3768b16&quot; slideId=&quot;{C7CF30BC-2F5B-4A21-845C-B08DD4B5A7DA}&quot; startTime=&quot;0&quot; stepIndex=&quot;0&quot; volume=&quot;1&quot;&gt;&#10;        &lt;audio channels=&quot;1&quot; format=&quot;s16&quot; sampleRate=&quot;44100&quot;/&gt;&#10;      &lt;/audioTrack&gt;&#10;      &lt;audioTrack muted=&quot;false&quot; name=&quot;Audio 14&quot; resource=&quot;8ac71af6&quot; slideId=&quot;{2E844721-9AD8-41D2-B7EE-EB7CF172A0C2}&quot; startTime=&quot;0&quot; stepIndex=&quot;0&quot; volume=&quot;1&quot;&gt;&#10;        &lt;audio channels=&quot;1&quot; format=&quot;s16&quot; sampleRate=&quot;44100&quot;/&gt;&#10;      &lt;/audioTrack&gt;&#10;    &lt;/audioTracks&gt;&#10;    &lt;videoTracks/&gt;&#10;  &lt;/narration&gt;&#10;&#10;&lt;/presentation2&gt;&#10;"/>
  <p:tag name="ISPRING_PRESENTATION_COURSE_TITLE" val="AFM - 10 MS Payout Policy"/>
  <p:tag name="ISPRING_CURRENT_PLAYER_ID" val="universal"/>
  <p:tag name="ISPRING_FIRST_PUBLISH" val="1"/>
  <p:tag name="ISPRING_LMS_API_VERSION" val="SCORM 2004 (2nd edition)"/>
  <p:tag name="ISPRING_ULTRA_SCORM_COURCE_TITLE" val="AFM - 10 Payout Policy"/>
  <p:tag name="ISPRING_ULTRA_SCORM_COURSE_ID" val="E7BA002F-6647-40EA-978F-0BC2F0E7B8F1"/>
  <p:tag name="ISPRING_CMI5_LAUNCH_METHOD" val="any window"/>
  <p:tag name="ISPRINGCLOUDFOLDERID" val="1"/>
  <p:tag name="ISPRINGONLINEFOLDERID" val="1"/>
  <p:tag name="ISPRING_OUTPUT_FOLDER" val="[[&quot;\uFFFD\uFFFDo0{9BFD013B-A21C-47C8-AAB9-4B29720F4385}&quot;,&quot;C:\\Users\\marga\\Dropbox\\Nova SBE\\Nova SBE Teaching\\Advanced Financial Management\\Fall 2020-2021\\Lecture 10&quot;]]"/>
  <p:tag name="ISPRING_SCORM_RATE_SLIDES" val="0"/>
  <p:tag name="ISPRING_SCORM_PASSING_SCORE" val="0.000000"/>
  <p:tag name="ISPRING_PRESENTATION_TITLE" val="AFM - 10 Payout Policy"/>
  <p:tag name="ISPRING_PLAYERS_CUSTOMIZATION_2" val="UEsDBBQAAgAIADuDclM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DuDclM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DuDclM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A7g3JT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DuDclP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A7g3JTjnP2+moAAADlAAAAGgAAAG5vbmUvaHRtbF9za2luX3NldHRpbmdzLmpzq+ZSAAKlHCUFK4VqMBvMTyotKcnP00vOzytJzSvRy8svyk0Eq1FSdgMDJR2civPLUosIKE1LTE5FMdTUyMLJBadKhIkmTuYuzpbI6goS01P1khKTs9OL8kvzUiDKnF1dDF2MlcCqarlqAVBLAwQUAAIACAA7g3JTvH0190oAAABJAAAAFwAAAG5vbmUvbG9jYWxfc2V0dGluZ3MueG1ss7GvyM1RKEstKs7Mz7NVMtQzUFJIzUvOT8nMS7dVCg1x07VQUiguScxLSczJz0u1VcrLV1Kwt+OyyclPTswJTi0pASos1rfjAgBQSwMEFAACAAgA434CU8PEmHZHAwAA4QkAABQAAAB1bml2ZXJzYWwvcGxheWVyLnhtbK1WW2/TMBR+7qT9h8jvi1sKbKuSIUCqeAA0qdzeKjc5TUwTO9jOsu7Xc+LcQ1qYRKVWyfH5Pp/L5+N6bx7TxHkApbkUPlm4c+KACGTIReSTr1/WVzfkzd3lhZcl7AjK4aFPcsFLAEuIE4IOFM8Mgu+ZiX3SM7jITJxMcam4OfpkOUfudqflglxezNBFaJ/ExmQrSouicLlGhIi0TPKSRLuBTGmmQIMwoGgVBnEa7Mr8HY3fVApqjhnoHjIzz9+4Jmk5HjUfkBRLV6qIvpjPF/THp4+bIIaUXXGhDRMBEAcrObOl3LHg8EmGeQK6tM28KsgNGFMGYW0zz6z44kY4WgU+qRy2KWjNItBuIiJCW7+GsyGoMI11y0S4FeyBR6zMbatrL9uijkTHUpkgNzX6AMedZCrctvaev0cnIvb2CdNxzacHuVj+A6+TsX7b8n0yFptRvku4jnGpD+ms00nQ4a5eamtsZfu1ke26ZCKOgl85VxDa12/tCZgvSLVhK3Mbp6uLABfwac0CI9XxPcJQurVs3FYpbqUU14JaDrfdfdNRkCbbPTCTK2hKNfMeeAjyM1PK9uvOqBw8OjLWWDoEe7RKuW5S1xAvNmny6h96U/qNWvNTn+uMBfyPxnxAorYmXITwuOboYyDFmhrAYpc212SJW+7ZxaTzXdo7TANTdxKwKZiIY5iKAM9+yAyjnZ2egoJiGl2CXI2wvYWT4JhHcYJfM8kwXj1JkzJ1mGToLZwEJzI4TEBb80ngTskCM9R5luEA+LN4f663HaHjlox02YrRoxPj0AtybWTKn6zSB3PSrKykz5zeywvn1KcBvc14C7men0OMJsEgrmYu7M8R4Fx44FBsBjxXtdXNcIhPzPryaTTgS9N9OWOa6VwatlllGc9xMHlWeTXnOM9GPiHsWZ6Y9/2EhpeHhY4Snr43pri+41mVxYY/gVPwsPxrsFhiqZ0YSr375PXNsseAWsTJONjemk7tuJeiqYPrUvtW/dp2NDdUrZVKZqck5dW9qDDVPHiHcoyUzEU4EoBtWE2vE5zHbxUwJ4E9ZrR4gcdDZj55iQ91zrevbruUrxe3DdbGdV9tXMXyjOuoDriTH60PUpuIV881fPwNUEsDBBQAAgAIAD2DclMGoq6pcgYAACYZAAAdAAAAdW5pdmVyc2FsL2NvbW1vbl9tZXNzYWdlcy5sbmetWf9u2zYQ/n9A34EwEGADurQd0GIYEhe0zNhCZEmV6LjZMAiMRdtEJNGTKCfeX3uaPdieZEdKduz+gCQnQBJEMu674/G77470xcfHNEEbnhdCZpe9d+dve4hncxmLbHnZm9Krn3/toUKxLGaJzPhlL5M99LH/6oeLhGXLki05/P/qB4QuUl4U8Fj09dPTMxLxZc8fRNiySBjaA4dEOLBx5OABcaIBtq4j6kUDMrLdXn8kkYKfFUd3fCmyDIJAcmFeFImI+cWbGrWbE49SbxL52CVOrz+QSskUDVh+GpqLb+wRprbnRoMpALthr++yjVgyBSlEdyXAZ8Vp2CGh1HZHgIjnczAQdyIRaotCrhTk4lRUxx6SXj88PYPU83fpo3LdNXfToe1B2oKgypqBhBWWsZAoY3luEtcB0HfwLQmi0CIAqqE9GoVT3/cCSoYQoWaLSMuk2hBRoEwqVJTrtcwVj5HIDKHYUYZT2Sk34bXtRuDerK9+bTs2vY0mns41ydhdAmHMc84zlHMW8/w5PlwvmGCnBh+K4oXQ/YCExKWQTH/sUa/X93Ne8EwB3HolleyCp0kWuZF3FVne1KU139DZpykJzb6708mABGe6oM+oR2E5u4/Csw6ObsDPN+h0A85Oo9MMQwImOLiucmIFBF4Mo5lNx72+BdnVpHkQaoVEuM61JPENS8qKXbVyNrnb6Rz2/Vo1dnEP2Py+ydryJlB9t5HjjUAq7RGEJdM1y7bIkUv54y8fPjy+e//hp04wIfDJOQZCBun92xZALg08p5KEyCWfYbf132523pQ6tgt8rv/pZg3UvQG+wt9Gu2kQAMlrhtqh0QudC4cYvbiVJVqxDdetZyP4g1EHKAKR111HfzCX8CIrGyts6E0wkAjqiga2pQkKhSDzfPu6Ep1SrWQO7goUV1UcG5+aVfrzdVV/FbekFiqQr1imTGTnza5nruPhoSHZBNiNR0Tr9W5RgHQEbyi90WXzGlw8ZIlkMVqApCDhhYit14mY1xJa895P2LYxigDPoIUB2T0nBPka7t5oUYzRMGd6sR1RAhySAAByVvD8BNvIcN2YI5wk3RDG9mjswC/VIYzFcpXAr+oah0+ACT5vVIpajnEYzrxgqJOm1ZihNSuKB5nHRyw93M8mYNu1PCgEix6A61a5BwZ+CJj88pzPVTMYRIkNv+u6gqUCASNqxECXVFoWCsomXSdccROt0Eth82pM4gsJ9ZVwmJwM98G7KbZGmjt46lrjaED3EuqwMpuvWtpBcX6zPg6roQSaHHK+MaYaDSbNz6AuIIZeFwvvGjTwuovFLYEREf402RzMqqB7O1Haid6caY1JtvUopNm0EbIs4I1OCUiT2ZHivJubkEBfd6mNne9oa4W6m8OWYgNDDBCQ542OQO4tMtRF9Wlq/x5dYdsxnfpL6rGtmflYvGHZXB8m5kzv6RY+i0VsPtO0N/7/KsXfiKla6s/qLuEOyeezrvEcNZbvVARTiqdr1eRaJ6wO/5QodIl/N4Q2Sz/N/34kf5GdORjin70/R4eFLnvUGMQzM9V+t146knryJzCw6OYIM0bS3mqs3Q5sT3fE5nPHk53tXh0dM+xsIdtbu14N4Ep0KkY4hhybyEMYdVLoQu1tzdnjMHxz6mhvPyOD0KbQdWb8rhCq0bOp59b91ZTz6Y31YGY9ajbUpg45uuMAyESkEH/cAnM6IbsMVC3iaCUzWSaxKf9E3Js2AbktU/71NLzIZWreJqzY0b9qUx+fE0W1uKBy6neYp/YV3Hp/Dgr49F0KCQ5gjLGwa+nZx9LVnrQ0gvLRqXBouBudoI5SpuYraMcLWWZxS6DqCDYkVxjA6jWHnOXNU1gN8EUY1VtUv/2tE4ie6EBEyR7sD1cqXvzZGUQvY49RXV4o/qiagaYDw6Iw8q6uYJJbLJosKB4ch2we2ljVR+WdXcuTM7WB/S9yJGVVU0xlCq/Om/1SfV1nyIIpxdZ4AvUXmnKTZQ5DZxeEHd0sbxrAka6uXAuAYICgQiUckUem660Lqr74AWU2h7Ref8Lye5B1KmXSKTazgbqcVLc1Pd2BlCoRWafIn9dU9YKp7Ud4ODQXQpBJOO/fVzNEDAfOeX0zlMhlazBrjF3oGl/g8VioroABIfsLH32pYS4QHMn09xL//fNvk311SVhrMshe9fwkepuv+/b+qTDfaFy8OfiC439QSwMEFAACAAgAPYNyUxUeYBujAAAAfwEAAC4AAAB1bml2ZXJzYWwvcGxheWJhY2tfYW5kX25hdmlnYXRpb25fc2V0dGluZ3MueG1sdZBBCoMwEEX3nsIbCF2HQNelRagXGHGUQJIJmVHw9k1EbWnTZd77P8OMYhQxfmJd1bWCWegpEEVLnFE173e2DAtevXEghnzCgrznSiY3LFFoIzJ62ZQewXLK//BjeGthPT/iI14w5UJnHOpLqbCZXPKwmGlj3RpQjxHTgC+Yc+iht3jDtSeIw+MM7Bv/1bmbNpsd3mlAHSK5IKr5QFW613H0F1BLAwQUAAIACAA9g3JT+k5cjlIEAACxFQAAJwAAAHVuaXZlcnNhbC9mbGFzaF9wdWJsaXNoaW5nX3NldHRpbmdzLnhtbOVY3VLbOBS+z1NovNPLxlBgoYwThk2cIdOQ0Nh0y+zsMIqtxFpkybXkpOnVPs0+WJ9kj6xgEgitwpIZur1gwEfnfOfoOz8S8k4+pwxNSS6p4A1nt77jIMIjEVM+aTiXYef1kYOkwjzGTHDScLhw0Emz5mXFiFGZBEQpUJUIYLg8zlTDSZTKjl13NpvVqcxyvSpYoQBf1iORullOJOGK5G7G8Bx+qXlGpLNAsACAn1TwhVmzVkPIM0jnIi4YQTSGyDnVm8Ksw7BMHNeojXB0M8lFweOWYCJH+WTUcH5p+e3d9t6tjoFq05RwzYlsglCL1TGOY6qjwCygXwhKCJ0kEO7hvoNmNFZJw9nbeaNhQN19CFOCm71jDdMSQAJXC/yUKBxjhc2ncajIZyVvBUYUzzlOaRTCCtIENJx2eB30um3/uj8I/eD6LDzvmRg2MAr9j+EGRmE37Pmb6NvCn11d+MNet//uOhwMemH34s4KGF0hxHNXGfOAWVHkEakI81RSpCOOKYMivUejJArKnOF8QkLRoZDFMWaSOOivjEzeF5hRNYdu2IFuuCEkO5UZidRQp63hqLwgzh2cAYTAIJdVTRy8rWri8Ghl667xfrettVF6WCkcJVA8ICtD89xl0a0a1X2EI0WnUJnk3ibHBWNBkWUiV00ddOl7WVjF8AiMNxZ8hTn9jUaCxRVfJB2RuI9TstRywQ3lHdDcddAYcsyAyUFGOAowhzanCtiNKgBZjKSiqmzvzkL7NKeYIcCDOUTQefCA7SjBuVxJapVY3VtR84++UET+adg2okdVA0bBiy4tK/3fRcFiNBcFYvQG7ASCyitS+CshaLm/0TgXaSmFEaSQLN1MKZmR+MTG0RW4SAuwhHmXMaKMh08F/YJGZCxywCV4CtMR5FQa/PpGwBmW8g4U38b4ynRtt9/2P77SG8TxFPNoQ3AoV5Jmaiv4eI64ULd2QEeEC0nKpMQ0Ltds9lZ/ehqqjoE8P1M2VvAlTQuGnxO+ImQJeosp346XTRL/3Qis3SZ4Wja6bt4SGlqcQkoMJixEMO0oX0xYC8AIcyQ4myMcwYEl9diYUlFIkJgBYaDl0yM09lCm5dcEJjN4zGOSW0Hu7L7Z2z/49fDo7XHd/fr3P6+/abQ4yi8Y1u7MWd569K5gZ3XvxvAdo2/cGx7YdkSe6kKNHzhdfxeyMO/2Q3942gq7H7rh1RqAkr2HZ5bn6vN0/fFaXjJe6uka+KfD1hka+sFlLwyObSqqL6B5VZRATY71/dvGZnAZQk59K3idOhvFi6H/wQoQkmjVfHZu+wOrDb+z0Rqa68bF0lXDKgQ4PiZmHMIBwmhKoYh/iGFg1ZdPmiM/xiz4z1dtM0y2NAsIzqNka3X0c0zrbSbof0z7y/4f9NmIX2Uu8M+7vw167Z9gtrxQBs1X9Q618vDkuWuf+PRKSjlNgVZ9M6/eBZsH+zueu36pVgO01WfWZu1fUEsDBBQAAgAIAD2DclNt7oHwhAMAAOMMAAAhAAAAdW5pdmVyc2FsL2ZsYXNoX3NraW5fc2V0dGluZ3MueG1slVfbbts4EH3PVxje93jrZOsGUAw4tgsE67ZBk807ZY1tIhQpkCOn7tfv8CKJsqXYjRAgnDmHnMvhEEnMG5eDPWjDlbwfjofTq8EgWZdag8QXyAvBEAYpM/CY3Q+//rdaDUceooTSz4DI5dZYS2UbcAKmJaKS12slkfa5lkrnTAynf311P8nIIc+xFIV1KWfD1tAc88/4y8PiIko44/Zhspjf9RHWKi+YPKzUVl2nbP221aqUmQ3txn59tN2hAC24fDsbkeAGHxHyVkzLT8vxcnwZpdBgDNiQ7haz8ezzWZZgKYg6+8ntl9vZhZzmqI8bc0Tbc8PR0Sbjyc3kto9WsC20izxfLj4tbvrxknZvd+XDuDwB4ReezZzEfwD9R5uroiz+RCOFVltb0CPOxH5nOUKxjK4fERZ39jtLsAnZg84K0gieURuUzrwU/7ZfH7ivluHPeEgk9m5rJZ5sE46mh1VIKmCKuoRkVK28z+zU+48S6TLBdMOEIUBsakBPlOETK021TdvW4H7CO5dZBAqGBvGqRJnD3McbAdv2Bj+fP7i5EsdX26IANeyDMYqwMTbI71TWE2RkbJDPtls/pDicwI89nlPp4YGFZn5cffKCZLSs6lWtKq89aWVvuYmODoYKk6sMpk5WLzwH27Vk5Gw+pNFJTIlke75lSO/SN4tLDy4Zk4yOHEFp3bpKkKOALrmtVakNBUPu15Bt6FyHx1P8w2FmuIINVui2sWmKfS1iLbh1W+nBu+86pC6cXw+QHpP7Yc70G+gXpYQZDgKPLiAV3T/Lpww7rukxBf0oNyriuLP7SFIhmEvByl/CS+EMka13OcXUl0JdU9/a7g4m4diu1soyT0EvSREcKkm2bR6349udoF985fAOWZvQ4/RM3NF2kvFa8ZEhSACYXu+q++AX3pOXArmAPVRTJTK4hPsySwzpvytfK6+2KCPLRYoMQ6hRSoxrOzoIrxRXN8N7zs93ZKlxmbVmSjXem6HSGvjVnLRijU/3hiCl1s7k7yohNatVT1aiekamMZzcrEPybA8zyXM3g8iBtWi6PJ4jlCpCWZyzCvjE3oRg3616szrDDk8fxU7a6biL4jzHY/aF7ud0owHiEeuMV9Ej8C8cUsV09r2GtF6FDrdnU470brqJTbM+LzAZRSbfnLgnOZfc/nMyLw2qnP92ey3DyxNq8SHmijYk3/R/UEsDBBQAAgAIAD2DclOOL3JoTQQAADsVAAAmAAAAdW5pdmVyc2FsL2h0bWxfcHVibGlzaGluZ19zZXR0aW5ncy54bWzdWN1y2jgUvs9TaLzTy+KkaTcpY8hkwUyYEqDY6Tazs5MRtsDayJJryVB6tU+zD9Yn2SMLCASSikzYTvYiQ3x8zneOvvOnsXf2NWVoQnJJBa85R5VDBxEeiZjycc25CluvTx0kFeYxZoKTmsOFg87qB15WDBmVSUCUAlWJAIbLaqZqTqJUVnXd6XRaoTLL9VvBCgX4shKJ1M1yIglXJHczhmfwo2YZkc4cwQIA/lLB52b1gwOEPIN0KeKCEURjiJxTfSjMLlTKHNdoDXF0O85FweOGYCJH+XhYc35p+M2j5vFCxyA1aUq4pkTWQajFqorjmOogMAvoN4ISQscJRHvy1kFTGquk5hwfvtEwoO5uwpTg5uhYwzQEcMDVHD8lCsdYYfNoHCryVcmFwIjiGccpjUJ4g/T5a04zvAk67aZ/0+2FfnBzEV52TAw7GIX+53AHo7Addvxd9G3hL677/qDT7n64CXu9Ttju31kBo2uEeO46Yx4wK4o8IkvCPJUU6ZBjyqBG79EoiYIqZzgfk1C0KGRxhJkkDvorI+OPBWZUzaAZDqEZbgnJzmVGIjXQaas5Ki+IcwdnACEwyOWyJt69X9bEyena0V3j/e5YW6P0sFI4SqB4QFaG5rmrooUa1W2EI0UnUJnk3iFHBWNBkWUiV3UddOl7VbiM4QEYbyT4GnP6GQ0Fi5d8kXRI4i5OIX/9FnfQCJLKgLpeRjgKMIe2pgrojJYWshhKRVXZzq259nlOMUPQsjB3CLoMNuiNEpzLtSwuM6mbKar/0RWKyD8NvUb0oGrAKHjRtWSl/7soWIxmokCM3oKdQFBqRQr/JQStNjQa5SItpQxLhWTpZkLJlMRnNo6uwUVagCXMt4wRZTx8Keg3NCQjkQMuwROYhiCn0uBXdgLOsJR3oHgR4yvTpu1u0//8Sh8QxxPMox3BoT5Jmqm94OMZ4kIt7ICOCBeSlEmJaVy+szlb5elpWLYI5PmZsrGGL2laMPyc8EtCVqD3mPL9eNkl8T+MwNptgidlo+vmLaGhxSmkxGDCiwgGIeXzkWoBGGGOBGczhCPYUFKPjQkVhQSJGRAGWj49QmMPZVo+jeHyAx7zmORWkIdHb47fvvv15PR9teJ+//uf148azXd3n2HtzizvxoOXAzure1eEHxg9clHYsG2JPNWFGm843X75sTBvd0N/cN4I25/a4fUWgJK9zZ3luXqBbt+n5a3i3jod/rx9Gvjng8YFGvjBVScMqjY11BXQripKoApH+optY9O7CiGLvhW8TpaNYn/gf7IChLRZtZud227P6sAfbLQG5oLRX7lcWIUAC2NsBiCsDEZTCmX7ItrfqhOfNDleRvdvvU3TR9vfDIw9dT/BeZTsrXJe8ET+eTn5HzO9tfrltu2HApJSbfQfrcFnI32dtcC/bP/W6zT3Sh+14+9F1Ozz0meelh+S1r4cee7Wb3QHIF//4Fk/+BdQSwMEFAACAAgAPYNyU138Lpa0AQAAfAYAAB8AAAB1bml2ZXJzYWwvaHRtbF9za2luX3NldHRpbmdzLmpzjZRPb4IwGMbvfgrDrouZyIbupsKSJR6WzNuyQ8FXJJa2aSvTGb/7KDgt8LJJL/Thx/P+gb7HXr+4nNjpP/eP5X25f6vvSw2MpuUO7us67dAzozuKpitYphnQlIHTQPLfVy/y6Upgxg4rTaPDu7FVlp/DzZM1ocrGBWIhEU0hWo5oX4i2xwJ/1yo7V1VVZLU52mnN2SDmTAPTA8ZlRkrGuXspL7vABsxzkP+gaxJDzfTRHc+CTvLq6M38YD6xuZhngrDDgid8EJF4m0i+Y6tz/JFZNr05CJDFB992haWp0q8asmbgcBi6odtNCglKwTnuJJi60ycUpiQCahfke2Nv+gdaM243tEHnqUr1L+27/sj3bFqQBFpdmofBMBjVMVZ4tbrZCl5xGva6qxhByQHkLVZc7MQNH1BInpiOtFHfLBSlnKxSllRcMDEL5Uyyxrbr3ygnxiDicnX5Kx7MsplWM2rHLGucyGo2WOdugxzjrGva3DAqNHraVSPqAhsUFBMZJnIksMDAHM1GN2eP2X8UdRO5BbnknBbjtO8QrUm8yYoJU6T/aU8KNNP45pryi1il1Tv9AFBLAwQUAAIACAA9g3JTlBOzImkAAABuAAAAHAAAAHVuaXZlcnNhbC9sb2NhbF9zZXR0aW5ncy54bWwNzDEOgzAMQNGdU1jeKe3WgcDGVpbSA1jERZEcG5GA4PZk+8PTb/szChy8pWDq8PV4IrDO5oMuDn/TUL8RUib1JKbsUA2h76pWbCb5cs4FJliFLt4mjiUyjxSLHHYRqOFTXv/AHpuuugFQSwMEFAACAAgAJ2Z1UcfR6D25HQAAWDYAABcAAAB1bml2ZXJzYWwvdW5pdmVyc2FsLnBuZ+17eVgT59p3qD1yTqtFa1WUJW211YolIhWQbVxara0FrRWKAlFSiAohRiSsydh6KsqW1laRssStxQ0isgQNJFog45ElKkIMgQxmlIBJiGMgCSSZeQcXWs/7/fF+33eu933PdfkHmXl+zDzPvTz3ff/uuWYObQhZO/W1ua+RSKSp6z79+EsSaRJOIr1C/etkAvlgZ9wU4uCQ9OXaVaSKdtdBYvAqfeUXK0mkSt7rtu1/IcZ/2/1pRBKJ5JY1/ufAe4DGkkjL9Os+XvlVarS+Fxf074yCUSxl2pvgD92W13c1Uj51mVF17ehH2147O33TPcf1C3+5MHdhbOXK270Hj3t2Vt758Ye8izXvxMlPbiuZWsL48KLyi2siDrl/bsXlPb1UlfmyStOjEZN59wuXazB2e3GhrNV+xZDRbts/lRBmd1cuSBz8kqQAcShejpCJQ3sx6kQc6O0WRxJpnzfdNolEulrojTmQSH2tc/Dx2/r/T7dF7rKBdi21YP66wz/rnGGryuwjkGBj/TXyaGWmVQkf3Xuvmf8XlL7KptidOzw++RsprZwBCW6VwJmaALjwDdK6giibYhq45pvxZTYMHLPeLNUXVJ+3eL/bQly/bxXUk1Xaqyg4LV48vuRrc/DDi24sJQQ7/gNKOXvyXwL23reA2CglQWWaAdSkdRTBj+vIHC2PETzaWlZa17MptEH7sN5qNoSGgmODVEm6RFJSiS5FGDVSI5Kur2a7lLOjRQm2u55K3+jQK02Xxi21cO8mBD9P5aCoHxcKlRh3XYd4+mo/SZTpJko2mIUznOZXd5RyTJfPt1QrgTgbpA9KfdSHxqbk4SaWlfdh1J6IcUu/deUsCk8ey1BZjaHFqsnJxXBIjkMvT4cOo4UjPr8jNmx4YQi/t6vWqNTMaAS4tmYn222kZWgurl96mLvh6Lhbv0+MsUlsj1t4a/fgU8C3ZBeERvUeVvcHubgTaAl358uD6QjVv/6ZLZossO9hZRrjK/7vFh4ZicBTRb1DFSgs1NPWFXz1dMJcfIHMAIH1i0402IB2eBmG0ITScN9PC76eWNBMsTIpejg52mUU2cYsg+9YeGYEfPcg8fPB3WWYUr9ubOUzDQ+h5BpczbQdAPVwFzSqr65bX9zFs2ERFgtlknJw4wMLr9vXIwFwRKjd1GcL7LJB25irl6/ZO2UEk4xpHTm28DT9cF3knQMpgaSbcOLe6xYerzPRYxeljakxzMXt1w0UJV8F1+IPQ8fd33e6h5AoZrGQbtiKcl06OPYUJbN5EqkKDIXXpE4xoPWozxY9Ld8gk4J3xKNUUGFiQVLtZxMa7rGtRR/bndvKU0H25YVixxWgQhE7vyTumU6DKGVw6b96n/5bg5tz8fDotFjjEUFmrPH31ykJQ72iBYPrs2n++Xo/KR3iPnPtIilut5oFieat8FhXf56v6oe97zd7uUFsV6SKJqE8TQozEaD0neKpjus0G/8MSyWnE8bt3+P1Xz/bG9Ew9vB8ERHaHUUpEmsvLwO3wpLRHk2wb4PtiehDzggYPeVEq/PhoVWwRerrA2AIIB79kTz6407A6A14N6iOjYue0no2D+eBNiQ090cn7qP94bKv2j23RgS6jEGgDeownhZ97brWawipy0YuABXqld+mmiRuSfaRuPHMtxsqvm0B730/u0K6NndIwNHH86ilgaKEZFQ3oNs7WNHl/rXSZ8jq6Kj+ujjqt1giQV91S/oMAaTrApHgAEo2fQGytBy1pd58O4R3780CBkXJZEJ1h4zWAqNQmes4R+2Q5fchN3f6WwU85S6hvGJeb7MKMwmpQWc6AQToct+nNOskT7X4IA93fuC1oTbvp9Rtb69Jyx1BFf/woxz4oni2cHqBdWAtkJ4cPcXq7I1e6j8TJYjy4eYalftfQWmRQHuO8qBRbTdVjqvqLXKPjHfb86RSDB3bRGSkWMjrinU7uXmFwXFdfS+2bkUgQjYIHafG1EP7duJxgDSjHgYyyEKy06zW0lu8azBQN03w6kEz1LIu5ezqNZy91x+Mp9Y6WshO21qvPqVlCG8AMw4ET07LHU2VTDWnXj2O92eyCuu4GUuOgzNXeCTSAstnNi5oZxogvdvSX05v8szfj9UdmwltjIxTVt56kgjyl9eg8C5ZK7ThkFrv3Lcx8K83nY6xblaDwRf1toUHNlh9MRprFJvpgKKmvHcG7+TAEJohAredp+T/aCJdq6WdeuaMcwiQPf1Np1d06f1B7TnXbvO7gCQgAMhWuofmxAwPO7l+jHJeSdSCbj+EdUk5rvPsk2L0Zk7x7OYHUsfWsWeKxdogywCfwUPdZSZIyUrPmLkiQBJVm3eUHZ07XJdg7eegmC7CWhcSuGRJqXsBmT8nT1kUFXYlvpl1GwNwjj6ddHU8FAL6v5KCgTMUTjxnjf1zHu0HaJB12U+QZ1245rPiWYB0kFVo6lsRKZAkeITEC2fLcwo+lnmShTMKlCOLz+yV74LnV3VyYWhSlN45tzaItO2piosIFSvJsovMjKMNJXLJqrezWW+WmZ1muX7Z017BWxC1hTVlxInUpKxCbjwV4mci0pSCINJFhmXt/21g/uczIuox2FbXq9jxw15hDi0gH1VUwgXj5l9xIhvFb3gIEsSWZkp0UMDCwfrsf/4/Zd3T3LwUe2/zz0/AdxDql5/87wJPnEPxh+cFiWLb73xGsNmRetdmSpJUjTYxOVtuuy3Oh/3ykdR8JJ1dL3uaYTc0W8BHfUfaoODRrUVlgMkwv2QjKxJCgwKGoKdE5CsvjI83ZnTce3twaDZk1tWRW57fab4g2StufvFa+v6Vt0c/mkC+sX1+w2ditPcnBOfbc8wPW4vsV7S2X9zMtImChz+6t7pkpyzYqhuWR2nkE+v8gAo2z8ELOl4CL4H/WSDqhgW3LMDt/d4yDjtdddeQiTn9ViZYFMyzZMZpNvv8adPHb4by8VDOGJAgxsJhv9QNeAE+VtMG4krH0LfKIB6Uq7dYqjqEM8mnOK2YPmI7e6xCKiuT5KH1NLBdzmD38GKfNDTXLfJz+XNwr0gcagz3xa04Ll6+tynRpR4Kft3dKbA1BA4DLOaG194mzjoto8OAHA0cr5h+BwmB3bwxEAewW528wuki/SU0e59PE6J37qfYFOFkp34/iorXPYKrfy3wxTV5vhWJ3hUdieeXiUJsd6VgMUw18LAOfqA4s96tO01v3NkWzVpizeyGdglnG4QdagiLRxdQxx4jSj4nL2zZC8rLR31x5GBvZ22LqQxS6u3OA17ZyMzJKPctA/RAra+LBAPKV1d0SNyQ4AMZgcenl/EQwP3vB1fCifFE96KMHxHekrg1xyL+KLsnLjM3FciWPTgWvsr19gv+IPou3kZ3YI3d+77eR603nftu4YHUyLIGOLsFioU6Tj1dIaD0soHiooZSj4I2P329WKHpoFaAAdkttfykXDtDU574grFD9IU4ulRfaEtl1zfcD/acUaCnyIUGf7tS/8Ckv7JxR0E8RWPQUpSevqWqRFomMZE0uTvNzlir56+88E9zcWxC9bCz2isX0dfpdHs4ynGJGkGb2OFEVKJp0XeVhDDjczwES088jMVoVQh38XMqGlazxwZV6dBLVoxgZpeqOqCWpoWJjX7cBFy04iNxpLhG68+ystJxdmY7q5Bt96NUm5F60/rMHpUuYpSYGF6zQ7Di4Bifbvtpf+qvqwIEJdG3XtzPdBvk3W93Ls3r60pVKAaRWILB3CjH4H6COnRbLthrtU2D+kt25cZM/rfsUfQIiaUwVZ5EkRqpbIEqUdNcx5QTXdlSlghlBx6/CXPBhs62fGvlcxa/pTNZKhkKe0GpWBs15CXwEvhfDfgGYcniBjMH3zWmrTDGT8T0mRgbqPtJssxtyuEhLitTNrHXieZUgz9S7f3o0yvWf+JD5MDU5ir89pxZULIr/McSBBcd0zIzk4w6OgC4TTs8FM0KhFhBASr6s6V22T6/opvgUOcWTnSo2f810Hc5BppTwHC6SiePKoh49tgh3QZkWjbQu6tkwQH2ZHns0edU8vxSrLPg5eC/Z3DlPor3XdvfFi4ZUw/XRxS2wBIQTB87+8cVN/Jx56tk7JEgoTT9YVR4g6YBkKSNPigoK9DnePVUzGhmtHqm/FQj28lWXcAeWyusv/lKYl+YwT/OhqsduYNoVR+RnUlLRAke7q6WW0Lsbv+oRrJ72S/88YeHZHpBwz8qvDGCQVy18JcQleFtiChcFdZL+OrJeyP7GQC6qcN4MnVD32AZaD+Xuu14ibvT3MzHhaFRxMmSascp6mH26JkS92aP12KOmTWQVW9jZ5Qz+BlTrOxCttUuW9ZuoDZM46eIMut7eThqXH7/yJvCzc+eA4LlD68gwIEhMR2j2aTeuFc9ZIz5WIKUwWnJAV4ViN6nlrYQ8nhdbT+TZyGa6+JZTq5NDLNmRH5IeIqgL0wh3F6Uh1sCrS01sgBVYoEBTgQk2JGpdgtPEBq44SbBJ7xCf/1zQQID97ut9lmj19nEzte9amnzoTNMWsPUEfZlky613q2AUSZUX/sO3fwqy4VxHNLMmFdfIucNO9/zaqVrRppjY2y8MjOxTD6v133bDqL1F6+pMob8qeRVIsAaRq6RW0f+MpJyYI+LfLz4Wyo7J48lzJdNzsD3rSyWgyH2Byklvl2ldp7jlO6WYWuLmWkmSzqDzXWRmSXqSxx7bOjZP6b0QoDSGt72HiCn9IMKWMqacg8rHBPXrc/4foXHAYvlQmb9aTHYDyqvkoEwUFXbncoLdx0el/EegBn+YreQAXiT50SqO+KGMyzQ3fztyuwO2jGZ+7SDHbRAIVHG9b9aUTYeNEm9h/EI8nhVSr9zymJhNEGxSG13ldHrOmLcWZAnVH5KrNJjSrBBjFrZiV6uNa1dCmbqMP67TWn287PU9SYjT6mVzCoLm/DxogCMtgIacIuX5cqwEiy1xLnPTsp3fHPMaD3h6kSq7kDY6mE/iSQTT+AGToJhdn0v4EFmmuUu/EqeVMnESyWScpRNiPEACn+lKdbKh3S00s+e974157SZjUAJdWK8CKFy/nWDc08eG4xZJDq6phlPI7e1dwwe+U9hdsg8Hk9tLRSJzaK3mg1AsMwi2foHFbxE+PAePh5+M06J8/CBs2Wq5JG+FcWzDQT1DclxdDxp2vdtSNmfnY5/weS2IA7ksuY+Jg1zA+ztbQv4o3c6rU7ugakxNsjKtB7ip9v6VtTrHfZ1LJpwcHJrCxFNZoMQBcRuIwgg9r1qlIH30DSUGxBatvGP0HsfAotnC6YcJJ9K7YctQPkf/J0ogFbj3vQ/tSBuOGowK62Ihcck3W3XQqDNmTLC1AwO35igk0S3ARtVfND22J4qIeNoG6Z+YGNtyUy6yrVBkyazev0o2fiyqx4OIef/rCZVs3VCpBuWcOrLwb/dgKAV2kxRikE1/CeqsYcgMMX/HwTmJfgSfAm+BF+CL8GX4EvwJfjvDnoEYe+tOzzfTdWY5UTuLQru0eWL54/E/jreaW1gstdSD489udrPqypg7PCdJ88yrh4q7L31/O2tkNandzx54SEmLmX4vbNP39yY4S06RVnHiVibhxvqMXubN9XGLzIHG4VFKbaHvj5MuxzX38+ReQfDlnrE6EhKhJKomOi85KdTQo5F8BvIjAdD7f1wJGcqYFMwGdjjI77unGSjmnurQwZk2uKXWr++0Sk+iiYHmbiaZ1JDuAeuxVWjkjOIkcd3JO2uirnYjiV2jYjw2TBneHNwZOCOPodj3WptRut+76caHXHH0YHHOqdaUZgtkLSvaIbMIsNCun6J+SaO0+ctWM/8PD5HkNQ1scLlQP/MVuoPpKto/el68Wx8bGQtVd/Ymrh6WWzb0MDnX1LD0m0ybInovAPJF/oc07aIh0G2y7kP4p8bsy/sAiY9AXE3hfIde4otQcut9nPJaf343pZfnpu1jtUJ+32UaP2B+XDQuK8o1ian2/iJERMu8B16X8waeAe+06Fx8G2xCGQWoPfSc9tTddf2OxaBo2IzMzp98MHaMp25RWK7dl47IrY045nJAYA5CbedgzG9LNA/q1P8+IggENsC8eyCZoNdZQCwZRZfsr2z3FFR0eKW7nJKYcipG4IAjEmGo3Hru54u8p2aZll8HPxATWvSzOGnHLlBv7wV9TKhaVfblmJabyxUeMFi/fowm2jJKW/Ne1iC3+cnch8vwNGue8uyHf+m9j/lnIySVthOShkNg23MdUHHr95Tyz3EXWhyviBjCjJt3mX7ljXo1asJ0wxXek4IvbpN1ncrXIS3EimeM8jzmjRuTlOaBlHjIV5AlXYPayvLyhKxChdVIZUnOXHyszv4iuRF3ynjnlkNKclcN7dlKTY7+52Z7CCtfzb9a6e0MCCpyNWT2xajM6nGnPBbndc+wrqH9weu2eMCiTyF2vqoWrv4oNbk9EpzrPoSOirV9Obww61Bc5zmNhn4nIIcMrIUTfLG5DWh/f7y0QWv7Fbm4mO5eMeHHljw0dNRRDz8ZenqhqltHLVCwR2ulCbcr6VKFAJa/SvzmgSfZNzcJn/ALhG21MKzkWSrzJurGwGEqfvePmAXtyyr6gj7xY1HI1taPcLx2M09PwaxHw15i0I+sbqml2i5TFIdwwMCgT2IXhHr6YXglnNgaOxIyqP3doZ1lfPwWyc05WduJDxqa6qq1L/XL2qqEiFVHRe8XC7bj7mDbvRGjvzBGw15qgp4NpSP999saQvZupMdWKvGHfCWcFXq3n+QD+IViWwFR+8tahfXcjxFiUz+6ooknfy4U6LyHIoPG4lkoXbCilpbQd5oTwE+tOvuJyiJ5rp1I+iCajaI1t/xnOF0daQgx2xtqSG2yYNua5VBi34/W8JJjg68ubw0pUTt4x0nZJWMCQyWpHiqvG59AEMuXyJO1NvRWrWdHW0T72Iyz0uGatXyC7hgI2JW6PZAR5c9TSpS8FtFX9EgNbHhi0BaQP6yrsK8Hu56niTf1wtLsYv9zCg5ZXgMP+ypyg9gIN4qVtbi9pyOFE5VPbFBFGGiGVf06coQnmn5fX9W1kdDfjLPjB27lWG5uN8b6Qq0Jx/Z6ErTy36yBAoHs+ID317SIY2zGhNs3ovXxHUAxy6eZAASxhPpeWQAx+pNyQwqfwdMiK/aXl9uqskzptjTl9mTU2ZK+Olye5KQ8jz68Veqrvnugv+aWJA62Q/LM3tJLrq+v8ZkOZe9GmsDmU8cEwcbcmh4G5g08CAx3mZOmYu8cU+3dGPgVnkO/WZcyk3THIqkvI6mAFzu8OUqJtDeTZcnqzVdw8j9Y3215c643WO/WvadIpbdiRUfonkciAaCkeq69cD7ytgxWuVUE7vXUqz2LzdpNrpU6Nlb0W0rDmpHygRn8KThaVXKuhAEMuCLmVS5j+4Uh9qIrbzH3qr3Z6UXk2u0I4LXBpkCTv3qh3h+xGj8zzNB+ue3K8b1ysrFfbprdzYCiWWdvOCuQ1494lqv75TeCGvLFJS9rcZwmBxzGhJsvJt8OUrTprNypmvMTmHV8Lx3QphOHzVp5CC8zxKJVF/U7mlj5OJsul9uys9Q7aDhm6ErkR1UdkIBusfOqzIp2CWmhO14zaGAk1AwiST8MOB3affA61Cwc5d0J675xMXE+FmqUVS3fPyFNa1aVkau4ujnYJZIa4eyzpU6/eJJVqbBW5SnvRPMtbJM2dmYtsYQ71xDR5DasYJ+WfRIpV7uuSlTrKf9HTUcpbVkS4re2xk+vuOcmdYD6blXfaRxMfvy9XO/d6Vw3WKmQXI/rs7ptHNXlQAsVgH7xfo92+VppzgSyqopZnaG3uHgNH5KDzdAgAc5G4TXJNo9X/QkgsrzbfkQm14X9JO3aP1H4vneQ8eb3aoUn9PNcyiw8PMA0IRcILbqnLUrA1+fBcgH7hac+J0harcY1kb5mWq7F5bk4abPvlPs04W68Ed5gFCtD8MvN09in5jaaTGWL++/lsOp4cMnxvdoN8QLDxqmtPGM3fLdPlgKZ+opzHDwJrdcGidhQ3fgEGeAT7uxK2XovZ1bI6TAboTtxtOHqAlrqA5EUf7RQ2eXdHnqbQrC9oVR9LBcjJYFvirU+086lzdwkWFx+9KlzOtdRM9dLHTsld6Ta6mFdw5oF4YwC3ZSVjPB2hrHJQJj0t3NuHF5k86nYpPVgi4bIF/Ic1zfLV/m2eEJXpcvyQas6UpssQ7Ux2nou5z8/j6Tgsv+VA1F+RD6Bvy1aLUC3l4c5dn9gkiam3GC1Luzemq1ubg2MwsXK/zylVpyao8PBoGH72Cu2dud5TtH+Fvr3dTXDqRKgvZFoIfxgZ+lIM6dMmhKJkwZRW1cyOWkK90XJpLntbYD1RYLaj0ZgZbgVROMJrGnAmHB3ng5lt+ns43XmC2iaiN9PPrYJauzp3tZ6SRl6fT9ylmNCaYM482wwBlK6Q5XgLEjnyIhO37jcoZVP1LAKDPT2GEZnat6El1+nkkZ5XXLDBvGY06PCFEYoMHRf1vigovEB+yM6pYsBT8ZEfRW1lCrLj7cPHei/i/INBbBPYHGVu8iXub9eaFvlTWnXd0eB9FEjXdL3ZThIlptPElHFIz4ZzFD+I1qd+vBHPZZvFRkCvkaIwcWVsFFWbP2X87T3Jwc9xuruP2XqddN9BB23Rp9EbtW6UxdefGSyRhwh/BZh06rdL/AwKMB67IEqtDnd+X+FVUAHp6Lm5Z/jzrwtT8/T8u4Q8xd6Dp+Myu4evR2gbg6bfDXgtIBVUNGEdXyPbXuSq6jwzaJAr075JoVlXLjFAb/OJT+QX9wlbb1oeGvB4hESsRkFzF0/RJflhNwBuW6rKlqaWSIhiy8MQRoLbX3diYU57dN/iZj24fVQIoUcPmFdV2aqmuWnQDAWL0m5YyCEVmmkKdk3vwNH9NZ59YardNVsMqiTe1FyZL2hiOSsAkzGtDueEHUVKuzRUQUqP0k1Odiry41t7tq1fb61fLsgBh9CBWk7x6XJ8FjaEMtLyAAVA7eGhdvC05awWRHEHVYCt7BejMP0sEU+/IlPi5lNOXkb6ziSSh9pa3oEaexRhC01U3uJtsaYR1128UmuJNSLsSrzhHCjc014UPBFYCowRR/K0TSbuHBa/WbJ28f8fhogsvBiC8X8a2I7gLPhGaqZxRRrTVUZT02pr0dYZK6APW0vRcUqPOI7ML3dTNmpUzZapeYp1pLf1QQWzKq2a1RUTK2Q64nqnjIb4oSjeIBUR3m4qzFJqdZ7mMNqzxPKN3xlMtYxj+aDILW/Z9lPXejMBhjVnHU79nR9dwuq8osbuPjo/zQrJ/2vhEl16UmNHv72b0p3ijp2jvzYsbJ1pMQcCEv2RlX8L2ydpctPkOKD07UavwNNBe0ueAb63WUoasf69/b1wDYO4DeTB2NXJT//qDrlQpiS8yW1TZVdgJVs9X21LjfwEOaCmLblo0TuuWnGY1Aq6eTsO2fmC58L8iQJuu/17gAsutgcAQ3LWlKVtmHUkLXPhE1dcrmGpnOf+a4AT6ZIGgTpdhNNVKREpSuzYoTzsjjmugg2/+X00kDV8LwgBsR/8RnFW6cdQ8JEpmyBPs1Tb6MK+/PruXMtpXKJiUeRal8FLzyjP0fRSWNulhcj5v0LnivpMCu7RFVZBtO9swWBnEl++YQnH8xIglG/kT3wSwLE4uDHwnAo4mmhC2ZjQDey2+/PFMdMBY+5du6Ng6+dYWMIPplanNdaeuLBmieTe3JHFhNTh9W3VP7s6JIfVkvqnkbkTz+9axvhC3wjemrMSISeSolxTOjddJk0u6hRLV1a2S6AlQnDYAl57QzqZoL8ugMRjqdevikxftdojmUPaAMrZaMbrZZ7RYhzsdtGnLJ0tlUW12rzvoqiWTEPcO1/nHb0lf0x/kPc+mGDNiqGn5DMv8TlP4x0QiFg7RzRQutbYKYVkiC84h+5Ne1ZdgGq8aBJb7nRFIGjRSB3nZRhNyAUTPNt8JHd2t2S4butKgMOg5uheFMswguUaEFewub+X9D6Y1etxHgKw4x54A/bFskHoXXBj/+8Tz+ykVKSBGHtoLUtw5Os1tLGdGRgQjY+og59Nh+ZZPB3xzgEBawa/wLKFJK1v/bZ1EvfE1VVauwAb/99urpik/fHodJ6z4J+bhi1bbv/gNQSwMEFAACAAgAJ2Z1UewsYHRJAAAAagAAABsAAAB1bml2ZXJzYWwvdW5pdmVyc2FsLnBuZy54bWyzsa/IzVEoSy0qzszPs1Uy1DNQsrfj5bIpKEoty0wtV6gAihnpGUCAkkIlKrc8M6Ukw1bJ3MgQIZaRmpmeUWKrZGqCENQHGgkAUEsDBBQAAgAIAECDclP2sQ5CowUAAKUVAAAgAAAAdmlkZW9sZWN0dXJlL2NvbW1vbl9tZXNzYWdlcy5sbmetWN9vozgQfl9p/wcLqdKdtNfd073sQ5uKEKdFJZgDk7T3glxwUmsB5/iRNvfX39hAmtztCshWqqJiNN+Mv/lmPObq5jVL0Y4XpZD5tfH75RcD8TyWicg310ZI5799NVBZsTxhqcz5tZFLA91MPn64Slm+qdmGw/8fPyB0lfGyhMdyop7enpFIrg1vGpmWhYPAnjo4Mn3bjBxzip1oalr3ESXRFN/arjG5laiCv2eOnvhG5DkEgeRaL5SpSPjV5xZ1nBNCKVlEnulix5hMZVXJDE1ZcR6aay7tW5PaxI2mIQC7gTFx2U5sWAUUoqca4PPyPOwAU2q7t4BoxjEYiCeRimqPAl5VwMW5qI49w8YkOJ9BSryOPiq3Y7kLZzYB2ny/YU1Dwg7rREiUs6LQxI0A9BzzEftRYGEAVdCERkHoecSneAYRKrWIrE6bhIgS5bJCZb3dyqLiCRK5FhQ7YTiTo7gJ7m03Avd6f+2y7dj0MVoQxTWtixyB83dz4hJ/YTon6Ov1O8B7Pg6wS4FO745QYky8gpc8r3iBts+ykmPwlMwiNyLzyCKhS1vFoYs/QxzozLvhYor9C1XSF5RQ2E/3KrgY4WgJfr4jqCU4O09QKxMIWJj+fcOJ5WNYmEUrm94ZE6vgTMnmRVTPSATbQjUlvmNp3eir7Z197rpOZ3pe2ze6uKcs/tZnbZEF1N9j5JBbEgWgBLCzZLZl+R45ciPRL398/fL69cuv/UAu9YnTVHPk4gdIk/odZweqWYJU4LfXLvR90FcrDjvQxap242BdrI+yRs9sx1Xf3wn+oksT9CeKtuWrF7GEhbzuFfeMLEzIH0ia+raltAEalEWx/9RUfF09ywLclSgRJXtKIavKp0qoer9tpN+kVaouAb0jkRkT+WW/65XrEHOm87sAYZm3qlAPmwKkE3itpp1S7Cdw8ZKnkiVoXXAAJAFi220q4rZ/tZLzUrbvi6KtZDMIVsQHdrEuZIa2rCxfZJGcsHwcTx+w7VoEEmnRI3DVZw/AsD8BY0NR8LjqB4MoTZ2fVhcr2wUCI6rlqCSR1WUFac+2Ka+4jlaorbC4OWP5WoI+Ug7Hrs4deNdi6U2TY4audRdN6aH6HFbn8fNAOxDXd/N7nM265Cc5642pRYMx5QGqA8qRjLEg98aE3I+xeMQwX8BPn83RoAN12xVVV7QxUzWS7tszSKlpJ2RdwoqiBEpLZ6Qc5yXAcCK41DadH7SGBrQ7wzdixyGMIuFFL80kpI7t4oja1IHUtY99VtDjLDyDmQyOKvuvaG7ajj4Z/qtXttdTBkt2LI/V+BozJYQ9vEtEot+pWtFR/12LfxCr2v520bZGd4YfLi5HxnPSTX9QRqyqeLat+lwrmtvwz4lC9YUfhjBk6+f5PwyB75KZo7Hxp/NzMp6OyVFvED/J1PBsvXck7aSJ4ZSG+sZwsKbDrVwCTueqP0r0NqTa+VoOx2hr/7Aw3HKFp4FNwXbFn0pR9Y4iui4GH266LM4/1SBKEvowzp6QBBzJuoh1t+wn6Q2jJemwMMCyG7dOzpkW5+huDBtKRQbsJQMwwwXu+G+OhxMeV7JOE13EqfimjwjYbp3x/w9y6wJu+2o1ZWUn4uaEuvmZKFqSGqfeiFHqUIeD1XFUhudrJAinOuYA7mdzOP7W6z4LasPe32WWZk1jy2QGS72RUkIcanuRZak5DbzWT5Wo0v5R4mB4Z7qgQXVXglsSDNLflD54IqDPambVrSmFW9NQwHnoOAHcCrHbRDSv07SMYVjPz0AA+hsU/AoBrQ9Qg67vHZ66srUC0lguf62GfSLrELpxSJuTukpFPtjWM8OgtfTUYTrYzjEfW7MBl5mD1aEJN6Zd7x9hvzzmymsn1XF8vfVHDeJ3zXWo/ZI4qpdo46VMoWucWh6eSv1B9erz0ffVfwFQSwMEFAACAAgAQINyUxUeYBujAAAAfwEAADEAAAB2aWRlb2xlY3R1cmUvcGxheWJhY2tfYW5kX25hdmlnYXRpb25fc2V0dGluZ3MueG1sdZBBCoMwEEX3nsIbCF2HQNelRagXGHGUQJIJmVHw9k1EbWnTZd77P8OMYhQxfmJd1bWCWegpEEVLnFE173e2DAtevXEghnzCgrznSiY3LFFoIzJ62ZQewXLK//BjeGthPT/iI14w5UJnHOpLqbCZXPKwmGlj3RpQjxHTgC+Yc+iht3jDtSeIw+MM7Bv/1bmbNpsd3mlAHSK5IKr5QFW613H0F1BLAwQUAAIACABAg3JTp4ruNgwFAADlGQAAKgAAAHZpZGVvbGVjdHVyZS9mbGFzaF9wdWJsaXNoaW5nX3NldHRpbmdzLnhtbO1ZX2/iOBB/76ewctrHLfTvtRVQsTRoo6XAkbTdPlUmMeCrY2dth5Z9uk9zH+w+yY0TCFAKNdW2t6e7SqiKPb+fx+OZ8UxSOX+MGRoTqajgVWdvt+wgwkMRUT6sOldB8+OJg5TGPMJMcFJ1uHDQeW2nkqR9RtXIJ1qDqEJAw9VZoqvOSOvkrFR6eHjYpSqRZlawVAO/2g1FXEokUYRrIksJwxP4pycJUc6UwYIAfrHgU1htZwehSs50KaKUEUSjqnNNIyJaJNSpJE2G1cgp5ZJ9HN4PpUh51BBMSCSH/arzy0H2N5PJ2S5oTLgxi6rBoBnWZziKqFEEM59+J2hE6HAEGoPRHmikR1XnoFw2LCBdWmXJuPPdY8PSEGAGrqf0MdE4whrnj/l6kgyIhPMgqqZlSoB0aWxBUpNHXQzkQ9GE45iGAcwgY6yqcxHc9dym23PbDffuqtfKVbVGBF7Qcq0wfsu72Ea+23N9tx24vbtPXmdLxGtWcS/rXmtLzI37yfeCbVdq1y+3hXQ/d9pbYeqB12lvYYdG57Jbb99utaPPt1231/LaX+6CTqcVeN05KvPKBf+rlJZduQIuL1K56LB6lMZ9jimD/PHEaxXRkIEYlkMSiCaF6BpgpoiDfk/I8LcUM6onkKggztA9IUldJRDlPRNPVcfEiDOnywlBMQiyIlZP94tg3ds/Xdp7KV9+vq9n1awUCaw7Elq8s/p75aNC/9PDzeqvUbQCCTTBfNISw3fX/uh4nipPypvVf07Nytgk9jaWMsugq+q/aL79w/n5Hxwfb1ZhzWoVrDUOR5DZ9SwxL47MpKixPQ41HcOlQZ7oOkgZ89MkEVLPc/viYKHEGprKQPCl4DHPqC9YVJwaifskauOYTC9Ell+I/j3lTRDec9AAIp3BkXYSwpGPOdzDVMMxhwWHSvtKU53dv82pdF1SzNAVp1AoEHTprxx7OMJSLYV2cUTm6gtrXbgcc3Pnz2vlcKqIjWDbZCvFYJdWtJKMqUiVPeIaSpDYSrKTaka5lWhvlhgtdc6j2UbYjSFr2QjekL6i2s7EAhU6II8PhA2oCR6tQkkIt1L7kWo0KCAoFnancyNSFqGJSBGj9wRpgUBROC+kRwQtllxoIEWcjUJROHUYNKbkgUTnNgvdwhJxCkiTnBjR+QrfUvod9clASOAleAwlK4zTqXvtvp64CH3Q/AfxJ1ipudJ4ZoMPecnmtS/crx+MAXE0xlBkbkcOWZDEiX4TfjxBXOgZDswRmtyQHXpEo2zOZm/WC47wOPMk4x0ZKfgQhQPIOWEihBRKeUpsCUPMkeBsgnAIIa+MX2ZJCEZyD8yp1asVzOHgNNnTkI4hgoSMiLTac3lv/+Dw6PjXk9Oz3dJff/z5cSNoWiRCHjfL5VViY2OzYI180pi8gFvTaryAWttwWONev+JK82GNfKZgt8Y+bUSsgSvtiB1yTVPyAnhDa/ICckODsoJtChmbVBUt4D2z2Xoj8K694PYucL8GywRZNKzWNZWSKbuer8KyivgnLsI6VwEYzLWqVFy/c9VruL5VpTLzHatMZsfZ7ljVXl8syy5TG3QX6gIrFeDiHeZVBFy9jMZQN0XvllnfIZLfKSx+RHOSh9bbhMWrjuvfk1L+q6b76XviNzKe7156nzqti/+D9x80Yv5UvCBdeiNavKhb/ihgZmLKaYyZbwr74ktC7eiwXCk9P7WzA2zLn2ZqO38DUEsDBBQAAgAIAECDclOPdlX+bwIAAIcIAAAkAAAAdmlkZW9sZWN0dXJlL2ZsYXNoX3NraW5fc2V0dGluZ3MueG1snVbbjtowEH3vV6DtB9AlEISUIiVcRFV2QQs/YMgQLBw7sie0/H1t5wYkWdgmL3jmnLmcsR08daJ8/K3T8faCCbkBRMojZSyFrUPDny8hVWTHIAxSRMFfxt8HvusMfa9rITX4UZxBltj5fDIb9FuxlwQko/xkkG4Q9HttSC5kTFgZdupM3emoDWwq2DAawpIqnDGIgaMm9UauH7RmSEgEQaRhjn1aYYxcdmRvKp5N/dHr9DOgFsJEfP1h3lagSNJkTTiwLP3Q8dt1qMALIKGel1HON28bQwGDPUK4+h9RCvLXiRq/I3Jtyl2YefxCiAOtWyRFykOzi3oD132Kb6hb+Ivvdg88briBapq3u9E8XyFucgHMYFzHd54iF6Raz5/vcWVEVm9EnkCqh9Wiru6hFnhM4x0nlD2xs5HGoM8i3FTcd/p++/lFIRjS5IbxIEnG2GbFz4bmbccmgdAHXmsob1OMnHn/Wpj85/UV5iFFBvak3N1sZ6qovs/GKFPwusUq86mj+LMUkcid5dLmaI6oC+YoBWtKRVIUCz3UPFy5rJKtUrSa24vtKuutvcJPJrnpQJjKsaWtgq0lKH1Mi4v4KvC9p+J8gBKp3IOqce49FWeeMqb2EoDXSDVXPqdmsayKuq7mgYUgrGPFl3DAcnJ35jJBUxxP1UezQSLxajbZOu+OnMHnNCZIBdcOBFU01+DJOEyIJNfXOosh1exVCWv9lSiDqYLQ4GmjbPWpHfeaKNaT0Tg508hat/qLOz7oqXjdO2OGBG6+9b/hshNEhu8lJO+91Z2xdY9pDG9Cb/FEijhBr3tlsvOpxqB/mz8g/wBQSwMEFAACAAgAQINyU3yfhAoCBQAAXRkAACkAAAB2aWRlb2xlY3R1cmUvaHRtbF9wdWJsaXNoaW5nX3NldHRpbmdzLnhtbO1Z3W7iOBS+71NYWc3lFPq7bQVUlAZNNPwtpO30qjKJAW8dO2M7tMzVPs0+2D7JHicQoBRqultGK22lqopzvs/Hx+d8Pk5Ll88RQ2MiFRW87BzsFx1EeCBCyodl58avfz5zkNKYh5gJTsoOFw66rOyV4qTPqBr1iNZgqhDQcHUR67Iz0jq+KBSenp72qYqleStYooFf7QciKsSSKMI1kYWY4Qn80ZOYKGfKYEEAv5HgU1hlbw+hUsbUFGHCCKJh2bmlIRENEuhEki86Yk4hM+zj4HEoRcLDmmBCIjnsl51fjtKfmU1Gdk0jwk1UVAUGzbC+wGFIjR+Y9egPgkaEDkfgMMTsiYZ6VHaOikXDAtaFVZaUO1s8Niw1AVHgekofEY1DrHH2mM0nyYBI2A6iKlomBEiXxhYsNXnW+UA2FE44jmjgwxtkYlV2rv2Hrlt3u26r5j7cdBuZq9YI3/MbrhWm1/Cut7HvdN2e2/Ld7sOV194S8Z5Z3GbVa2yJuXOvep6/7UytanNbSOdLu7UVpup77dYWcai1m51q636rFX2577jdhtf6+uC32w3f68xRaVYu5F+psJzKJUh5kcjFhNWjJOpzTBnIx4usVUSDADEsh8QXdQrVNcBMEQf9HpPhbwlmVE9Ap6DO0CMhcVXFUORdU09lx9SIM6fLCMExKLK8Vs8P82I9ODxfWnshm36+rlfdLOX61RkJLXbs/kHxJPf//Hiz+2scLYF+xphPGmK4c+9PTudSeVbc7P5rbpbGRtdbWMpUQVfdfzN8h8fz/T86Pd3swprZSlhrHIxA2fVMmBdHZlbUxB4Hmo7h0CAvfB0kjPWSOBZSz7V9cTB3Yg1NaSD4UvGYZ9QXLMx3jUR9ErZwBCXcqXMHDaCuGWxgOyYc9TCHQ5dq2NQgR6ikrzTV6WFbn1pXJcUM3XAKXQFBzd7KJgcjLNVSIecbYg66oNKBozALbva81g4nitgYtow2KQa7Y0UryZiKRNkjbqHfiKws24lmlFuZdmcyaOlzVrs2xm4EGmVjeEf6imq7EAuU+4A8PhA2oDrkrwokIdzK7Weq0SCHoEjY7c6dSFiIJiJBjD4SpAUCR2G/kB4RtNhgoYEUUTrKsJomDBpT8kTCS5uJ7mGKKAGkkSJGdDbD94T+QH0yEBJ4CR5DfwrjdJpe++8nzgsdPP+X+GOs1NxpPIvBp6xB81rX7rdPJoA4HGNoKbcjB80jUaw/hB9PEBd6hoNwBEYb0k0PaZi+s1mb9YQjPE4zyWRHSgo5RGEDMk54EYC6Up4QW8IAcyQ4myAcQMkrk5epCMFIloEZtXq3gxkckiZ9GtIxVJCQIZFWay4eHB4dn5z+enZ+sV/4648/P28ETVtC0HEzXdYT1jZeDayRL64hb+DWXCzeQK29Xljj3j/jylXDGvlKe26NfXntsAauXD7skGuuIG+AN1xE3kBuuI6sYOtCRkaqwgW8ZxZbrfnereffP/juN3+ZIK2G1b6mVDBN1us9V9r/vmi5+j+v52rf+BAf16oxcXvtm27N7Vk1JrNUsRIuO85W26rV+mrZZZlWoLPQBli5AOfsMGsa4KRlNII2KdyZkO6gcHdUBa/ePOjGMsgK52Oq4F278zMF4/9QWWeVek1dUY9E1IB2JLMfFLWe2/Su2o3rDw0ftYvffzDp/mn4sqf8e+bSB8z8u9ryN/w9GF/+l0hl729QSwMEFAACAAgAQINyU5NoQH6HAQAA2QQAACIAAAB2aWRlb2xlY3R1cmUvaHRtbF9za2luX3NldHRpbmdzLmpzlZTNjoIwEMfvPoVhrx52LWLYW1kgbrIfJvoCRUZtLLQpxWiM774UUSmW7G57oTO/aec/dHoaDKvhrJzh6/BUf9frtV4rWcLobttabNxiExabtNgO2rYmrIDadh41qYhOLnt2DTY41sFSWpCEQRqUSvFcO52nCfbQFDttEXwPso3E8Vs0cQ3kKEAymu8awAsCd9wGci4zwtqbhCj0Qr/N6GMWjKbwQQsVMcggVxd27Hs4MPYTZAPB5uJF9TC8jBwTsmqyiULsv4RdfyWpiX951tPwc1GKOcmB3c6YImwqujMzICnNGzDGerbBAhisFKTf/5B3jfkzX2EJkXOd00zX8V1BFlQV2Ehe5mnzZ8cTz+sN0xFLOKiv+k/1irFEaGHXi6HHb/yiEddU1kMY9cZcWZuex1tW6HIVn0TuQBZ9KakqhT55altmSU4o679bimZQ3XToZuMiF5tNoThnioouaNnyAi5viUVTPU1EBLxqnqoI8mFDH8Vu7BidrjqdziyPyd58IwbnH1BLAwQUAAIACABAg3JTvH0190oAAABJAAAAHwAAAHZpZGVvbGVjdHVyZS9sb2NhbF9zZXR0aW5ncy54bWyzsa/IzVEoSy0qzszPs1Uy1DNQUkjNS85PycxLt1UKDXHTtVBSKC5JzEtJzMnPS7VVystXUrC347LJyU9OzAlOLSkBKizWt+MCAFBLAQIAABQAAgAIADuDclMyG7oi+QMAAOAOAAAYAAAAAAAAAAEAAAAAAAAAAABub25lL2NvbW1vbl9tZXNzYWdlcy5sbmdQSwECAAAUAAIACAA7g3JTFR5gG6MAAAB/AQAAKQAAAAAAAAABAAAAAAAvBAAAbm9uZS9wbGF5YmFja19hbmRfbmF2aWdhdGlvbl9zZXR0aW5ncy54bWxQSwECAAAUAAIACAA7g3JTH1SKajADAADHDgAAIgAAAAAAAAABAAAAAAAZBQAAbm9uZS9mbGFzaF9wdWJsaXNoaW5nX3NldHRpbmdzLnhtbFBLAQIAABQAAgAIADuDclNxV5SdFQEAANECAAAcAAAAAAAAAAEAAAAAAIkIAABub25lL2ZsYXNoX3NraW5fc2V0dGluZ3MueG1sUEsBAgAAFAACAAgAO4NyU9ebcJYrAwAAbw4AACEAAAAAAAAAAQAAAAAA2AkAAG5vbmUvaHRtbF9wdWJsaXNoaW5nX3NldHRpbmdzLnhtbFBLAQIAABQAAgAIADuDclOOc/b6agAAAOUAAAAaAAAAAAAAAAEAAAAAAEINAABub25lL2h0bWxfc2tpbl9zZXR0aW5ncy5qc1BLAQIAABQAAgAIADuDclO8fTX3SgAAAEkAAAAXAAAAAAAAAAEAAAAAAOQNAABub25lL2xvY2FsX3NldHRpbmdzLnhtbFBLAQIAABQAAgAIAON+AlPDxJh2RwMAAOEJAAAUAAAAAAAAAAEAAAAAAGMOAAB1bml2ZXJzYWwvcGxheWVyLnhtbFBLAQIAABQAAgAIAD2DclMGoq6pcgYAACYZAAAdAAAAAAAAAAEAAAAAANwRAAB1bml2ZXJzYWwvY29tbW9uX21lc3NhZ2VzLmxuZ1BLAQIAABQAAgAIAD2DclMVHmAbowAAAH8BAAAuAAAAAAAAAAEAAAAAAIkYAAB1bml2ZXJzYWwvcGxheWJhY2tfYW5kX25hdmlnYXRpb25fc2V0dGluZ3MueG1sUEsBAgAAFAACAAgAPYNyU/pOXI5SBAAAsRUAACcAAAAAAAAAAQAAAAAAeBkAAHVuaXZlcnNhbC9mbGFzaF9wdWJsaXNoaW5nX3NldHRpbmdzLnhtbFBLAQIAABQAAgAIAD2DclNt7oHwhAMAAOMMAAAhAAAAAAAAAAEAAAAAAA8eAAB1bml2ZXJzYWwvZmxhc2hfc2tpbl9zZXR0aW5ncy54bWxQSwECAAAUAAIACAA9g3JTji9yaE0EAAA7FQAAJgAAAAAAAAABAAAAAADSIQAAdW5pdmVyc2FsL2h0bWxfcHVibGlzaGluZ19zZXR0aW5ncy54bWxQSwECAAAUAAIACAA9g3JTXfwulrQBAAB8BgAAHwAAAAAAAAABAAAAAABjJgAAdW5pdmVyc2FsL2h0bWxfc2tpbl9zZXR0aW5ncy5qc1BLAQIAABQAAgAIAD2DclOUE7MiaQAAAG4AAAAcAAAAAAAAAAEAAAAAAFQoAAB1bml2ZXJzYWwvbG9jYWxfc2V0dGluZ3MueG1sUEsBAgAAFAACAAgAJ2Z1UcfR6D25HQAAWDYAABcAAAAAAAAAAAAAAAAA9ygAAHVuaXZlcnNhbC91bml2ZXJzYWwucG5nUEsBAgAAFAACAAgAJ2Z1UewsYHRJAAAAagAAABsAAAAAAAAAAQAAAAAA5UYAAHVuaXZlcnNhbC91bml2ZXJzYWwucG5nLnhtbFBLAQIAABQAAgAIAECDclP2sQ5CowUAAKUVAAAgAAAAAAAAAAEAAAAAAGdHAAB2aWRlb2xlY3R1cmUvY29tbW9uX21lc3NhZ2VzLmxuZ1BLAQIAABQAAgAIAECDclMVHmAbowAAAH8BAAAxAAAAAAAAAAEAAAAAAEhNAAB2aWRlb2xlY3R1cmUvcGxheWJhY2tfYW5kX25hdmlnYXRpb25fc2V0dGluZ3MueG1sUEsBAgAAFAACAAgAQINyU6eK7jYMBQAA5RkAACoAAAAAAAAAAQAAAAAAOk4AAHZpZGVvbGVjdHVyZS9mbGFzaF9wdWJsaXNoaW5nX3NldHRpbmdzLnhtbFBLAQIAABQAAgAIAECDclOPdlX+bwIAAIcIAAAkAAAAAAAAAAEAAAAAAI5TAAB2aWRlb2xlY3R1cmUvZmxhc2hfc2tpbl9zZXR0aW5ncy54bWxQSwECAAAUAAIACABAg3JTfJ+ECgIFAABdGQAAKQAAAAAAAAABAAAAAAA/VgAAdmlkZW9sZWN0dXJlL2h0bWxfcHVibGlzaGluZ19zZXR0aW5ncy54bWxQSwECAAAUAAIACABAg3JTk2hAfocBAADZBAAAIgAAAAAAAAABAAAAAACIWwAAdmlkZW9sZWN0dXJlL2h0bWxfc2tpbl9zZXR0aW5ncy5qc1BLAQIAABQAAgAIAECDclO8fTX3SgAAAEkAAAAfAAAAAAAAAAEAAAAAAE9dAAB2aWRlb2xlY3R1cmUvbG9jYWxfc2V0dGluZ3MueG1sUEsFBgAAAAAYABgAZAcAANZdAAAAAA=="/>
  <p:tag name="ISPRING_SCORM_ENDPOINT" val="&lt;endpoint&gt;&lt;enable&gt;0&lt;/enable&gt;&lt;lrs&gt;http://&lt;/lrs&gt;&lt;auth&gt;0&lt;/auth&gt;&lt;login&gt;&lt;/login&gt;&lt;password&gt;&lt;/password&gt;&lt;key&gt;&lt;/key&gt;&lt;name&gt;&lt;/name&gt;&lt;email&gt;&lt;/email&gt;&lt;/endpoint&gt;&#10;"/>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publishDestination&quot;:&quot;LMS&quot;,&quot;wordSettings&quot;:{&quot;printCopies&quot;:1},&quot;studioSettings&quot;:{}}"/>
  <p:tag name="ISPRING_SCORM_RATE_QUIZZES" val="0"/>
</p:tagLst>
</file>

<file path=ppt/tags/tag10.xml><?xml version="1.0" encoding="utf-8"?>
<p:tagLst xmlns:a="http://schemas.openxmlformats.org/drawingml/2006/main" xmlns:r="http://schemas.openxmlformats.org/officeDocument/2006/relationships" xmlns:p="http://schemas.openxmlformats.org/presentationml/2006/main">
  <p:tag name="GENSWF_ADVANCE_TIME" val="5.000"/>
  <p:tag name="ISPRING_CUSTOM_TIMING_USED" val="1"/>
  <p:tag name="ISPRING_SLIDE_ID_2" val="{F430E14B-EA97-491D-8271-4C1ACC0EB08D}"/>
  <p:tag name="GENSWF_SLIDE_TITLE" val="Payout Policy"/>
  <p:tag name="ISPRING_SLIDE_INDENT_LEVEL" val="0"/>
  <p:tag name="GENSWF_SLIDE_UID" val="{7114AD41-D23B-4507-8066-1F48C0DF037F}:256"/>
</p:tagLst>
</file>

<file path=ppt/tags/tag11.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126.498"/>
  <p:tag name="TIMING" val="|10.478|0.877|1.407|13.885|13.737|24.748|16.976|10.771|9.642|11.414|5.759"/>
  <p:tag name="ISPRING_SLIDE_ID_2" val="{10EB0CD2-4CF7-4138-BB08-03179308F73E}"/>
  <p:tag name="ISPRING_SLIDE_INDENT_LEVEL" val="0"/>
  <p:tag name="GENSWF_SLIDE_UID" val="{A7B49BED-576C-4802-8DE2-BF1E6A6C92B2}:262"/>
</p:tagLst>
</file>

<file path=ppt/tags/tag12.xml><?xml version="1.0" encoding="utf-8"?>
<p:tagLst xmlns:a="http://schemas.openxmlformats.org/drawingml/2006/main" xmlns:r="http://schemas.openxmlformats.org/officeDocument/2006/relationships" xmlns:p="http://schemas.openxmlformats.org/presentationml/2006/main">
  <p:tag name="ISPRING_CUSTOM_TIMING_USED" val="1"/>
  <p:tag name="ISPRING_SLIDE_INDENT_LEVEL" val="0"/>
  <p:tag name="GENSWF_ADVANCE_TIME" val="52.464"/>
  <p:tag name="TIMING" val="|38.312"/>
  <p:tag name="ISPRING_SLIDE_ID_2" val="{8652AAEC-E451-40AB-A681-DD34397FE34C}"/>
  <p:tag name="GENSWF_SLIDE_UID" val="{DCCCA4C5-0F39-4F47-8BA5-EFED652E539F}:326"/>
</p:tagLst>
</file>

<file path=ppt/tags/tag13.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84.190"/>
  <p:tag name="TIMING" val="|4.134|1.3|22.774|5.575|11.319|3.483|6.499|24.51"/>
  <p:tag name="ISPRING_SLIDE_ID_2" val="{55FEE843-7D97-478E-AB8C-3C1CE97A6134}"/>
  <p:tag name="ISPRING_SLIDE_INDENT_LEVEL" val="0"/>
  <p:tag name="GENSWF_SLIDE_UID" val="{056A679F-63E7-4416-9D3F-076B51E128A3}:327"/>
</p:tagLst>
</file>

<file path=ppt/tags/tag14.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252.354"/>
  <p:tag name="TIMING" val="|20.422|2.097|9.433|33.927|3.26|8.513|8.553|13.402|2.509|8.1|8.019|13.104|14.473|8.016|16.935|5.252|8.819|2.714|9.219|11.232|4.253|11.234|3.699|5.564|10.676"/>
  <p:tag name="ISPRING_SLIDE_ID_2" val="{D68C9762-A097-4F97-A18D-ABF2E2C63DC7}"/>
  <p:tag name="ISPRING_SLIDE_INDENT_LEVEL" val="0"/>
  <p:tag name="GENSWF_SLIDE_UID" val="{E986C35D-FFDB-4D4A-B5B7-10504DD6120C}:328"/>
</p:tagLst>
</file>

<file path=ppt/tags/tag15.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171.042"/>
  <p:tag name="TIMING" val="|1.882|14.56|20.829|12.646|3.136|3.162|5.54|2.91|1.497|11.364|13.48|17.608"/>
  <p:tag name="ISPRING_SLIDE_ID_2" val="{657FBDF5-F0EA-4C70-B05B-D328A2940338}"/>
  <p:tag name="ISPRING_SLIDE_INDENT_LEVEL" val="0"/>
  <p:tag name="GENSWF_SLIDE_UID" val="{07C25D78-8C64-4B90-A06E-720FD6311037}:329"/>
</p:tagLst>
</file>

<file path=ppt/tags/tag16.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146.434"/>
  <p:tag name="TIMING" val="|3.833|3.348|11.452|14.31|3.176|6.436|47.17|5.029|11.471|17.296"/>
  <p:tag name="ISPRING_SLIDE_ID_2" val="{4E2F9048-6BD0-4CA4-966B-F0B2197CCA4E}"/>
  <p:tag name="ISPRING_SLIDE_INDENT_LEVEL" val="0"/>
  <p:tag name="GENSWF_SLIDE_UID" val="{9544187D-F42C-4A1D-A23E-FC075E54BD13}:334"/>
</p:tagLst>
</file>

<file path=ppt/tags/tag17.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77.058"/>
  <p:tag name="TIMING" val="|22.872|6.608|14.875|14.701"/>
  <p:tag name="ISPRING_SLIDE_ID_2" val="{C7CF30BC-2F5B-4A21-845C-B08DD4B5A7DA}"/>
  <p:tag name="ISPRING_SLIDE_INDENT_LEVEL" val="0"/>
  <p:tag name="GENSWF_SLIDE_UID" val="{DA8C4885-FC9D-4360-BACB-DD4EC6B28D4F}:335"/>
</p:tagLst>
</file>

<file path=ppt/tags/tag18.xml><?xml version="1.0" encoding="utf-8"?>
<p:tagLst xmlns:a="http://schemas.openxmlformats.org/drawingml/2006/main" xmlns:r="http://schemas.openxmlformats.org/officeDocument/2006/relationships" xmlns:p="http://schemas.openxmlformats.org/presentationml/2006/main">
  <p:tag name="ISPRING_CUSTOM_TIMING_USED" val="1"/>
  <p:tag name="ISPRING_SLIDE_INDENT_LEVEL" val="0"/>
  <p:tag name="GENSWF_SLIDE_TITLE" val="Key takeways"/>
  <p:tag name="GENSWF_ADVANCE_TIME" val="17.798"/>
  <p:tag name="ISPRING_SLIDE_ID_2" val="{8115139E-714F-415B-B95F-B59B0245A637}"/>
  <p:tag name="ISPRING_PLAYER_LAYOUT_TYPE" val="NoSidebar"/>
  <p:tag name="GENSWF_SLIDE_UID" val="{6B95E8A9-F5DD-465B-AB52-3761DA2D666E}:428"/>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Nova - FS">
  <a:themeElements>
    <a:clrScheme name="Nova FS">
      <a:dk1>
        <a:sysClr val="windowText" lastClr="000000"/>
      </a:dk1>
      <a:lt1>
        <a:sysClr val="window" lastClr="FFFFFF"/>
      </a:lt1>
      <a:dk2>
        <a:srgbClr val="005AA9"/>
      </a:dk2>
      <a:lt2>
        <a:srgbClr val="EEECE1"/>
      </a:lt2>
      <a:accent1>
        <a:srgbClr val="4F81BD"/>
      </a:accent1>
      <a:accent2>
        <a:srgbClr val="A45355"/>
      </a:accent2>
      <a:accent3>
        <a:srgbClr val="B1B7B3"/>
      </a:accent3>
      <a:accent4>
        <a:srgbClr val="415E50"/>
      </a:accent4>
      <a:accent5>
        <a:srgbClr val="636965"/>
      </a:accent5>
      <a:accent6>
        <a:srgbClr val="9E0927"/>
      </a:accent6>
      <a:hlink>
        <a:srgbClr val="0000FF"/>
      </a:hlink>
      <a:folHlink>
        <a:srgbClr val="800080"/>
      </a:folHlink>
    </a:clrScheme>
    <a:fontScheme name="Nova FS">
      <a:majorFont>
        <a:latin typeface="PlayFair"/>
        <a:ea typeface="Helvetica Neue Medium"/>
        <a:cs typeface="Helvetica Neue Medium"/>
      </a:majorFont>
      <a:minorFont>
        <a:latin typeface="Open Sans Light"/>
        <a:ea typeface="Helvetica Neue Medium"/>
        <a:cs typeface="Helvetica Neue Medium"/>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ova SBE lectures" id="{B4C2F531-9F58-4221-A636-24753EC4F29B}" vid="{655F7426-5416-406A-9D35-9D5AEE0F8E30}"/>
    </a:ext>
  </a:extLst>
</a:theme>
</file>

<file path=ppt/theme/theme2.xml><?xml version="1.0" encoding="utf-8"?>
<a:theme xmlns:a="http://schemas.openxmlformats.org/drawingml/2006/main" name="Content">
  <a:themeElements>
    <a:clrScheme name="A NF">
      <a:dk1>
        <a:sysClr val="windowText" lastClr="000000"/>
      </a:dk1>
      <a:lt1>
        <a:sysClr val="window" lastClr="FFFFFF"/>
      </a:lt1>
      <a:dk2>
        <a:srgbClr val="005AA9"/>
      </a:dk2>
      <a:lt2>
        <a:srgbClr val="EEECE1"/>
      </a:lt2>
      <a:accent1>
        <a:srgbClr val="4F81BD"/>
      </a:accent1>
      <a:accent2>
        <a:srgbClr val="A45355"/>
      </a:accent2>
      <a:accent3>
        <a:srgbClr val="B1B7B3"/>
      </a:accent3>
      <a:accent4>
        <a:srgbClr val="415E50"/>
      </a:accent4>
      <a:accent5>
        <a:srgbClr val="636965"/>
      </a:accent5>
      <a:accent6>
        <a:srgbClr val="9E0927"/>
      </a:accent6>
      <a:hlink>
        <a:srgbClr val="0000FF"/>
      </a:hlink>
      <a:folHlink>
        <a:srgbClr val="800080"/>
      </a:folHlink>
    </a:clrScheme>
    <a:fontScheme name="Nova FS">
      <a:majorFont>
        <a:latin typeface="PlayFair"/>
        <a:ea typeface="Helvetica Neue Medium"/>
        <a:cs typeface="Helvetica Neue Medium"/>
      </a:majorFont>
      <a:minorFont>
        <a:latin typeface="Open Sans Light"/>
        <a:ea typeface="Helvetica Neue Medium"/>
        <a:cs typeface="Helvetica Neue Medium"/>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E00026"/>
        </a:solidFill>
        <a:ln w="12700" cap="flat" cmpd="sng" algn="ctr">
          <a:no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sz="1600" b="0" i="0" u="none" strike="noStrike" cap="none" normalizeH="0" baseline="0" dirty="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ova SBE lectures" id="{B4C2F531-9F58-4221-A636-24753EC4F29B}" vid="{2AD40D23-A621-4A11-8549-82627BCB3BA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Nova SBE lectures</Template>
  <TotalTime>12339</TotalTime>
  <Words>3716</Words>
  <Application>Microsoft Office PowerPoint</Application>
  <PresentationFormat>Widescreen</PresentationFormat>
  <Paragraphs>206</Paragraphs>
  <Slides>11</Slides>
  <Notes>9</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11</vt:i4>
      </vt:variant>
    </vt:vector>
  </HeadingPairs>
  <TitlesOfParts>
    <vt:vector size="22" baseType="lpstr">
      <vt:lpstr>Arial</vt:lpstr>
      <vt:lpstr>Calibri</vt:lpstr>
      <vt:lpstr>Cambria Math</vt:lpstr>
      <vt:lpstr>Open Sans</vt:lpstr>
      <vt:lpstr>Open Sans </vt:lpstr>
      <vt:lpstr>Open Sans Light</vt:lpstr>
      <vt:lpstr>Playfair Display</vt:lpstr>
      <vt:lpstr>Wingdings</vt:lpstr>
      <vt:lpstr>Nova - FS</vt:lpstr>
      <vt:lpstr>Content</vt:lpstr>
      <vt:lpstr>think-cell Slide</vt:lpstr>
      <vt:lpstr>PowerPoint Presentation</vt:lpstr>
      <vt:lpstr>Payout options</vt:lpstr>
      <vt:lpstr>Modigliani &amp; Miller Payout policy Irrelevance</vt:lpstr>
      <vt:lpstr>MM Payout Irrelevance</vt:lpstr>
      <vt:lpstr>MM Payout Irrelevance</vt:lpstr>
      <vt:lpstr>MM Payout Irrelevance</vt:lpstr>
      <vt:lpstr>PowerPoint Presentation</vt:lpstr>
      <vt:lpstr>PowerPoint Presentation</vt:lpstr>
      <vt:lpstr>Determinants of Dividends – Asymmetric information</vt:lpstr>
      <vt:lpstr>Determinants of Dividends – Other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AFM - 10 Payout Policy</dc:title>
  <dc:creator>Margarida Soares</dc:creator>
  <cp:lastModifiedBy>Julio Crego</cp:lastModifiedBy>
  <cp:revision>90</cp:revision>
  <dcterms:created xsi:type="dcterms:W3CDTF">2020-11-16T10:11:58Z</dcterms:created>
  <dcterms:modified xsi:type="dcterms:W3CDTF">2025-05-03T03:33:28Z</dcterms:modified>
</cp:coreProperties>
</file>