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48" r:id="rId2"/>
  </p:sldMasterIdLst>
  <p:notesMasterIdLst>
    <p:notesMasterId r:id="rId23"/>
  </p:notesMasterIdLst>
  <p:sldIdLst>
    <p:sldId id="257" r:id="rId3"/>
    <p:sldId id="428" r:id="rId4"/>
    <p:sldId id="466" r:id="rId5"/>
    <p:sldId id="381" r:id="rId6"/>
    <p:sldId id="383" r:id="rId7"/>
    <p:sldId id="384" r:id="rId8"/>
    <p:sldId id="386" r:id="rId9"/>
    <p:sldId id="387" r:id="rId10"/>
    <p:sldId id="467" r:id="rId11"/>
    <p:sldId id="388" r:id="rId12"/>
    <p:sldId id="389" r:id="rId13"/>
    <p:sldId id="469" r:id="rId14"/>
    <p:sldId id="391" r:id="rId15"/>
    <p:sldId id="470" r:id="rId16"/>
    <p:sldId id="471" r:id="rId17"/>
    <p:sldId id="472" r:id="rId18"/>
    <p:sldId id="473" r:id="rId19"/>
    <p:sldId id="474" r:id="rId20"/>
    <p:sldId id="475" r:id="rId21"/>
    <p:sldId id="476" r:id="rId22"/>
  </p:sldIdLst>
  <p:sldSz cx="12192000" cy="6858000"/>
  <p:notesSz cx="7315200" cy="9601200"/>
  <p:defaultTex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81434" autoAdjust="0"/>
  </p:normalViewPr>
  <p:slideViewPr>
    <p:cSldViewPr snapToGrid="0">
      <p:cViewPr varScale="1">
        <p:scale>
          <a:sx n="57" d="100"/>
          <a:sy n="57" d="100"/>
        </p:scale>
        <p:origin x="948" y="40"/>
      </p:cViewPr>
      <p:guideLst/>
    </p:cSldViewPr>
  </p:slideViewPr>
  <p:notesTextViewPr>
    <p:cViewPr>
      <p:scale>
        <a:sx n="3" d="2"/>
        <a:sy n="3" d="2"/>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35DDC78F-957D-48F5-AF7A-A580F0E59E93}" type="datetimeFigureOut">
              <a:rPr lang="en-GB" smtClean="0"/>
              <a:t>21/04/2025</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734DE8BC-F326-4B95-824E-3DDB105DE2F5}" type="slidenum">
              <a:rPr lang="en-GB" smtClean="0"/>
              <a:t>‹#›</a:t>
            </a:fld>
            <a:endParaRPr lang="en-GB"/>
          </a:p>
        </p:txBody>
      </p:sp>
    </p:spTree>
    <p:extLst>
      <p:ext uri="{BB962C8B-B14F-4D97-AF65-F5344CB8AC3E}">
        <p14:creationId xmlns:p14="http://schemas.microsoft.com/office/powerpoint/2010/main" val="169830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1740B2-E8A0-4654-BA00-664B056866CB}" type="slidenum">
              <a:rPr lang="en-GB" smtClean="0"/>
              <a:t>2</a:t>
            </a:fld>
            <a:endParaRPr lang="en-GB"/>
          </a:p>
        </p:txBody>
      </p:sp>
    </p:spTree>
    <p:extLst>
      <p:ext uri="{BB962C8B-B14F-4D97-AF65-F5344CB8AC3E}">
        <p14:creationId xmlns:p14="http://schemas.microsoft.com/office/powerpoint/2010/main" val="181382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What are the bankruptcy costs? These are also known as the costs of financial distress and these are costs that arise from bankruptcy or distorted business decisions right before the firm goes into bankruptcy but when there is a real threat that the firm will go into bankruptcy. Two different types we will discuss: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first type of costs are the direct costs and these are the legal and administrative costs of bankruptcy.</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second type of costs are the indirect costs of bankruptcy and these consist for all the losses of customers or suppliers or even employees abandoning the firm before bankruptcy occurs because they know the firm is in danger of going bankrupt. Other types of indirect costs may stem from bad investment decisions or operating decisions that lead to destruction of value prior to bankruptcy or while bankruptcy is being resolved.</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As I mentioned, we want to take into account both the benefits and the costs of debt. The Trade-off theory does just that. We adjust the value of the firm formula we had before by adding an extra item which is the present value of the financial cost of distress. Since this is a negative effect of debt, it has a negative sign, right? Then the value of the levered firm is equal to the value of the unlevered firm, plus the present value of the ITS minus the present value of the cost of financial distress.</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More specifically the trade off theory takes into account exactly the trade off between increase tax savings and distress costs of debts when deciding whether or not to increase debt </a:t>
            </a:r>
            <a:endParaRPr lang="en-GB" dirty="0"/>
          </a:p>
        </p:txBody>
      </p:sp>
      <p:sp>
        <p:nvSpPr>
          <p:cNvPr id="4" name="Slide Number Placeholder 3"/>
          <p:cNvSpPr>
            <a:spLocks noGrp="1"/>
          </p:cNvSpPr>
          <p:nvPr>
            <p:ph type="sldNum" sz="quarter" idx="5"/>
          </p:nvPr>
        </p:nvSpPr>
        <p:spPr/>
        <p:txBody>
          <a:bodyPr/>
          <a:lstStyle/>
          <a:p>
            <a:fld id="{4E6126D1-74AF-441E-9C4E-5FE768E21CB9}" type="slidenum">
              <a:rPr lang="en-GB" smtClean="0"/>
              <a:t>3</a:t>
            </a:fld>
            <a:endParaRPr lang="en-GB"/>
          </a:p>
        </p:txBody>
      </p:sp>
    </p:spTree>
    <p:extLst>
      <p:ext uri="{BB962C8B-B14F-4D97-AF65-F5344CB8AC3E}">
        <p14:creationId xmlns:p14="http://schemas.microsoft.com/office/powerpoint/2010/main" val="291307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dirty="0"/>
              <a:t>Do the balance sheet of the firm and show what happens to assets (since it uses its own assets to finance the project)</a:t>
            </a:r>
          </a:p>
        </p:txBody>
      </p:sp>
      <p:sp>
        <p:nvSpPr>
          <p:cNvPr id="4" name="Slide Number Placeholder 3"/>
          <p:cNvSpPr>
            <a:spLocks noGrp="1"/>
          </p:cNvSpPr>
          <p:nvPr>
            <p:ph type="sldNum" sz="quarter" idx="5"/>
          </p:nvPr>
        </p:nvSpPr>
        <p:spPr/>
        <p:txBody>
          <a:bodyPr/>
          <a:lstStyle/>
          <a:p>
            <a:fld id="{522B8F53-2A45-41F7-83A1-ED7797B288BC}" type="slidenum">
              <a:rPr lang="en-GB" smtClean="0"/>
              <a:t>4</a:t>
            </a:fld>
            <a:endParaRPr lang="en-GB"/>
          </a:p>
        </p:txBody>
      </p:sp>
    </p:spTree>
    <p:extLst>
      <p:ext uri="{BB962C8B-B14F-4D97-AF65-F5344CB8AC3E}">
        <p14:creationId xmlns:p14="http://schemas.microsoft.com/office/powerpoint/2010/main" val="98321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dirty="0"/>
              <a:t>Recall NPV=-300+350/1.1 = 18.18&gt;0</a:t>
            </a:r>
          </a:p>
        </p:txBody>
      </p:sp>
      <p:sp>
        <p:nvSpPr>
          <p:cNvPr id="4" name="Slide Number Placeholder 3"/>
          <p:cNvSpPr>
            <a:spLocks noGrp="1"/>
          </p:cNvSpPr>
          <p:nvPr>
            <p:ph type="sldNum" sz="quarter" idx="5"/>
          </p:nvPr>
        </p:nvSpPr>
        <p:spPr/>
        <p:txBody>
          <a:bodyPr/>
          <a:lstStyle/>
          <a:p>
            <a:fld id="{4E6126D1-74AF-441E-9C4E-5FE768E21CB9}" type="slidenum">
              <a:rPr lang="en-GB" smtClean="0"/>
              <a:t>5</a:t>
            </a:fld>
            <a:endParaRPr lang="en-GB"/>
          </a:p>
        </p:txBody>
      </p:sp>
    </p:spTree>
    <p:extLst>
      <p:ext uri="{BB962C8B-B14F-4D97-AF65-F5344CB8AC3E}">
        <p14:creationId xmlns:p14="http://schemas.microsoft.com/office/powerpoint/2010/main" val="126836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E6126D1-74AF-441E-9C4E-5FE768E21CB9}" type="slidenum">
              <a:rPr lang="en-GB" smtClean="0"/>
              <a:t>6</a:t>
            </a:fld>
            <a:endParaRPr lang="en-GB"/>
          </a:p>
        </p:txBody>
      </p:sp>
    </p:spTree>
    <p:extLst>
      <p:ext uri="{BB962C8B-B14F-4D97-AF65-F5344CB8AC3E}">
        <p14:creationId xmlns:p14="http://schemas.microsoft.com/office/powerpoint/2010/main" val="279281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Bank lends the PV(10)= D=10/(1+r)</a:t>
            </a:r>
          </a:p>
          <a:p>
            <a:endParaRPr lang="en-GB" dirty="0"/>
          </a:p>
          <a:p>
            <a:r>
              <a:rPr lang="en-GB" dirty="0"/>
              <a:t>Also note that FV=10.</a:t>
            </a:r>
          </a:p>
        </p:txBody>
      </p:sp>
      <p:sp>
        <p:nvSpPr>
          <p:cNvPr id="4" name="Slide Number Placeholder 3"/>
          <p:cNvSpPr>
            <a:spLocks noGrp="1"/>
          </p:cNvSpPr>
          <p:nvPr>
            <p:ph type="sldNum" sz="quarter" idx="5"/>
          </p:nvPr>
        </p:nvSpPr>
        <p:spPr/>
        <p:txBody>
          <a:bodyPr/>
          <a:lstStyle/>
          <a:p>
            <a:fld id="{734DE8BC-F326-4B95-824E-3DDB105DE2F5}" type="slidenum">
              <a:rPr lang="en-GB" smtClean="0"/>
              <a:t>12</a:t>
            </a:fld>
            <a:endParaRPr lang="en-GB"/>
          </a:p>
        </p:txBody>
      </p:sp>
    </p:spTree>
    <p:extLst>
      <p:ext uri="{BB962C8B-B14F-4D97-AF65-F5344CB8AC3E}">
        <p14:creationId xmlns:p14="http://schemas.microsoft.com/office/powerpoint/2010/main" val="568531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14:m>
                  <m:oMathPara xmlns:m="http://schemas.openxmlformats.org/officeDocument/2006/math">
                    <m:oMathParaPr>
                      <m:jc m:val="centerGroup"/>
                    </m:oMathParaPr>
                    <m:oMath xmlns:m="http://schemas.openxmlformats.org/officeDocument/2006/math">
                      <a:fld id="{825F15A7-03F4-43D7-82C5-3E23DA2F108C}" type="mathplaceholder">
                        <a:rPr lang="en-US" i="1" smtClean="0">
                          <a:latin typeface="Cambria Math" panose="02040503050406030204" pitchFamily="18" charset="0"/>
                        </a:rPr>
                        <a:t>Type equation here.</a:t>
                      </a:fld>
                    </m:oMath>
                  </m:oMathPara>
                </a14:m>
                <a:endParaRPr lang="en-US" dirty="0"/>
              </a:p>
            </p:txBody>
          </p:sp>
        </mc:Choice>
        <mc:Fallback xmlns="">
          <p:sp>
            <p:nvSpPr>
              <p:cNvPr id="3" name="Notes Placeholder 2"/>
              <p:cNvSpPr>
                <a:spLocks noGrp="1"/>
              </p:cNvSpPr>
              <p:nvPr>
                <p:ph type="body" idx="1"/>
              </p:nvPr>
            </p:nvSpPr>
            <p:spPr/>
            <p:txBody>
              <a:bodyPr/>
              <a:lstStyle/>
              <a:p>
                <a:r>
                  <a:rPr lang="en-US" i="0">
                    <a:latin typeface="Cambria Math" panose="02040503050406030204" pitchFamily="18" charset="0"/>
                  </a:rPr>
                  <a:t>"Type equation here."</a:t>
                </a:r>
                <a:endParaRPr lang="en-US" dirty="0"/>
              </a:p>
            </p:txBody>
          </p:sp>
        </mc:Fallback>
      </mc:AlternateContent>
      <p:sp>
        <p:nvSpPr>
          <p:cNvPr id="4" name="Slide Number Placeholder 3"/>
          <p:cNvSpPr>
            <a:spLocks noGrp="1"/>
          </p:cNvSpPr>
          <p:nvPr>
            <p:ph type="sldNum" sz="quarter" idx="5"/>
          </p:nvPr>
        </p:nvSpPr>
        <p:spPr/>
        <p:txBody>
          <a:bodyPr/>
          <a:lstStyle/>
          <a:p>
            <a:fld id="{734DE8BC-F326-4B95-824E-3DDB105DE2F5}" type="slidenum">
              <a:rPr lang="en-GB" smtClean="0"/>
              <a:t>17</a:t>
            </a:fld>
            <a:endParaRPr lang="en-GB"/>
          </a:p>
        </p:txBody>
      </p:sp>
    </p:spTree>
    <p:extLst>
      <p:ext uri="{BB962C8B-B14F-4D97-AF65-F5344CB8AC3E}">
        <p14:creationId xmlns:p14="http://schemas.microsoft.com/office/powerpoint/2010/main" val="18449007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7.xml"/><Relationship Id="rId5" Type="http://schemas.openxmlformats.org/officeDocument/2006/relationships/image" Target="../media/image9.png"/><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0673574-F6C1-4E6E-A93D-DCF5BD65BC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942482" y="874979"/>
            <a:ext cx="6914556" cy="5400000"/>
          </a:xfrm>
          <a:prstGeom prst="rect">
            <a:avLst/>
          </a:prstGeom>
        </p:spPr>
      </p:pic>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26690507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4" imgW="443" imgH="444" progId="TCLayout.ActiveDocument.1">
                  <p:embed/>
                </p:oleObj>
              </mc:Choice>
              <mc:Fallback>
                <p:oleObj name="think-cell Slide" r:id="rId4" imgW="443" imgH="444" progId="TCLayout.ActiveDocument.1">
                  <p:embed/>
                  <p:pic>
                    <p:nvPicPr>
                      <p:cNvPr id="2" name="Object 1" hidden="1"/>
                      <p:cNvPicPr/>
                      <p:nvPr/>
                    </p:nvPicPr>
                    <p:blipFill>
                      <a:blip r:embed="rId5"/>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tx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grpSp>
        <p:nvGrpSpPr>
          <p:cNvPr id="8" name="Group 7">
            <a:extLst>
              <a:ext uri="{FF2B5EF4-FFF2-40B4-BE49-F238E27FC236}">
                <a16:creationId xmlns:a16="http://schemas.microsoft.com/office/drawing/2014/main" id="{01AD1050-3CD3-4CF2-B8DC-780CDB1F7939}"/>
              </a:ext>
            </a:extLst>
          </p:cNvPr>
          <p:cNvGrpSpPr/>
          <p:nvPr userDrawn="1"/>
        </p:nvGrpSpPr>
        <p:grpSpPr>
          <a:xfrm>
            <a:off x="10488003" y="285585"/>
            <a:ext cx="1369035" cy="720001"/>
            <a:chOff x="10488003" y="285585"/>
            <a:chExt cx="1369035" cy="720001"/>
          </a:xfrm>
        </p:grpSpPr>
        <p:pic>
          <p:nvPicPr>
            <p:cNvPr id="11" name="Picture 10" descr="A close up of a logo&#10;&#10;Description automatically generated">
              <a:extLst>
                <a:ext uri="{FF2B5EF4-FFF2-40B4-BE49-F238E27FC236}">
                  <a16:creationId xmlns:a16="http://schemas.microsoft.com/office/drawing/2014/main" id="{AFE2A44E-E0E5-4D6E-85DD-A18848997151}"/>
                </a:ext>
              </a:extLst>
            </p:cNvPr>
            <p:cNvPicPr>
              <a:picLocks/>
            </p:cNvPicPr>
            <p:nvPr/>
          </p:nvPicPr>
          <p:blipFill>
            <a:blip r:embed="rId6"/>
            <a:stretch>
              <a:fillRect/>
            </a:stretch>
          </p:blipFill>
          <p:spPr>
            <a:xfrm>
              <a:off x="10488003" y="285586"/>
              <a:ext cx="720000" cy="720000"/>
            </a:xfrm>
            <a:prstGeom prst="rect">
              <a:avLst/>
            </a:prstGeom>
          </p:spPr>
        </p:pic>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latin typeface="Open Sans" panose="020B0606030504020204" pitchFamily="34" charset="0"/>
                  <a:ea typeface="Open Sans" panose="020B0606030504020204" pitchFamily="34" charset="0"/>
                  <a:cs typeface="Open Sans" panose="020B0606030504020204" pitchFamily="34" charset="0"/>
                  <a:sym typeface="Helvetica Neue UltraLight"/>
                </a:rPr>
                <a:t>Video Lecture</a:t>
              </a:r>
            </a:p>
          </p:txBody>
        </p:sp>
      </p:grpSp>
    </p:spTree>
    <p:extLst>
      <p:ext uri="{BB962C8B-B14F-4D97-AF65-F5344CB8AC3E}">
        <p14:creationId xmlns:p14="http://schemas.microsoft.com/office/powerpoint/2010/main" val="174226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iz">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976028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a:t>Click to edit sub-title</a:t>
            </a:r>
          </a:p>
        </p:txBody>
      </p:sp>
      <p:pic>
        <p:nvPicPr>
          <p:cNvPr id="5" name="ISPRING_QUIZ_SHAPE3">
            <a:extLst>
              <a:ext uri="{FF2B5EF4-FFF2-40B4-BE49-F238E27FC236}">
                <a16:creationId xmlns:a16="http://schemas.microsoft.com/office/drawing/2014/main" id="{960E605E-404E-4319-9CB9-08963B17227B}"/>
              </a:ext>
            </a:extLst>
          </p:cNvPr>
          <p:cNvPicPr>
            <a:picLocks/>
          </p:cNvPicPr>
          <p:nvPr userDrawn="1"/>
        </p:nvPicPr>
        <p:blipFill>
          <a:blip r:embed="rId5">
            <a:duotone>
              <a:prstClr val="black"/>
              <a:schemeClr val="accent1">
                <a:tint val="45000"/>
                <a:satMod val="400000"/>
              </a:schemeClr>
            </a:duotone>
          </a:blip>
          <a:srcRect/>
          <a:stretch>
            <a:fillRect/>
          </a:stretch>
        </p:blipFill>
        <p:spPr>
          <a:xfrm>
            <a:off x="336000" y="947585"/>
            <a:ext cx="432000" cy="432000"/>
          </a:xfrm>
          <a:prstGeom prst="rect">
            <a:avLst/>
          </a:prstGeom>
          <a:effectLst>
            <a:innerShdw>
              <a:scrgbClr r="0" g="0" b="0">
                <a:alpha val="0"/>
              </a:scrgbClr>
            </a:innerShdw>
          </a:effectLst>
        </p:spPr>
      </p:pic>
      <p:sp>
        <p:nvSpPr>
          <p:cNvPr id="2" name="Rectangle 1">
            <a:extLst>
              <a:ext uri="{FF2B5EF4-FFF2-40B4-BE49-F238E27FC236}">
                <a16:creationId xmlns:a16="http://schemas.microsoft.com/office/drawing/2014/main" id="{E56A0C22-B9B3-4244-9FA2-07670AB35833}"/>
              </a:ext>
            </a:extLst>
          </p:cNvPr>
          <p:cNvSpPr/>
          <p:nvPr userDrawn="1"/>
        </p:nvSpPr>
        <p:spPr bwMode="auto">
          <a:xfrm>
            <a:off x="336549" y="604500"/>
            <a:ext cx="11520000" cy="720000"/>
          </a:xfrm>
          <a:prstGeom prst="rect">
            <a:avLst/>
          </a:prstGeom>
        </p:spPr>
        <p:txBody>
          <a:bodyPr lIns="540000" tIns="0" rIns="0" bIns="0" anchor="b"/>
          <a:lstStyle/>
          <a:p>
            <a:pPr marL="0" lvl="0" indent="0" algn="just" eaLnBrk="0" hangingPunct="0">
              <a:spcBef>
                <a:spcPts val="0"/>
              </a:spcBef>
              <a:buFont typeface="Arial" pitchFamily="34" charset="0"/>
              <a:buNone/>
            </a:pPr>
            <a:r>
              <a:rPr lang="en-US" sz="2400" b="0" dirty="0">
                <a:latin typeface="Playfair Display" panose="00000500000000000000" pitchFamily="50" charset="0"/>
                <a:cs typeface="Arial" panose="020B0604020202020204" pitchFamily="34" charset="0"/>
                <a:sym typeface="Arial" charset="0"/>
              </a:rPr>
              <a:t>Quiz</a:t>
            </a:r>
            <a:endParaRPr lang="pt-PT" sz="2400" b="0" dirty="0">
              <a:latin typeface="Playfair Display" panose="00000500000000000000" pitchFamily="50" charset="0"/>
              <a:cs typeface="Arial" panose="020B0604020202020204" pitchFamily="34" charset="0"/>
              <a:sym typeface="Arial" charset="0"/>
            </a:endParaRPr>
          </a:p>
        </p:txBody>
      </p:sp>
    </p:spTree>
    <p:extLst>
      <p:ext uri="{BB962C8B-B14F-4D97-AF65-F5344CB8AC3E}">
        <p14:creationId xmlns:p14="http://schemas.microsoft.com/office/powerpoint/2010/main" val="90837750"/>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9031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4258573686"/>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31864575"/>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14" name="Picture Placeholder 2"/>
          <p:cNvSpPr>
            <a:spLocks noGrp="1"/>
          </p:cNvSpPr>
          <p:nvPr>
            <p:ph type="pic" sz="quarter" idx="18" hasCustomPrompt="1"/>
          </p:nvPr>
        </p:nvSpPr>
        <p:spPr>
          <a:xfrm>
            <a:off x="6195060" y="-3809"/>
            <a:ext cx="5996940" cy="6411984"/>
          </a:xfrm>
          <a:prstGeom prst="rect">
            <a:avLst/>
          </a:prstGeom>
          <a:solidFill>
            <a:schemeClr val="bg1">
              <a:lumMod val="95000"/>
            </a:schemeClr>
          </a:solidFill>
        </p:spPr>
        <p:txBody>
          <a:bodyPr anchor="ctr"/>
          <a:lstStyle>
            <a:lvl1pPr marL="0" indent="0" algn="ctr">
              <a:buNone/>
              <a:defRPr sz="1800" b="0" i="0" baseline="0">
                <a:solidFill>
                  <a:schemeClr val="tx1"/>
                </a:solidFill>
                <a:latin typeface="Open Sans "/>
                <a:ea typeface="Open Sans Light" panose="020B0306030504020204" pitchFamily="34" charset="0"/>
                <a:cs typeface="Open Sans Light" panose="020B0306030504020204" pitchFamily="34" charset="0"/>
              </a:defRPr>
            </a:lvl1pPr>
          </a:lstStyle>
          <a:p>
            <a:r>
              <a:rPr lang="en-GB" dirty="0"/>
              <a:t>Double click to add </a:t>
            </a:r>
            <a:br>
              <a:rPr lang="en-GB" dirty="0"/>
            </a:br>
            <a:r>
              <a:rPr lang="en-GB" dirty="0"/>
              <a:t>your picture here</a:t>
            </a:r>
          </a:p>
        </p:txBody>
      </p:sp>
      <p:sp>
        <p:nvSpPr>
          <p:cNvPr id="9" name="Text Placeholder 2"/>
          <p:cNvSpPr>
            <a:spLocks noGrp="1"/>
          </p:cNvSpPr>
          <p:nvPr>
            <p:ph type="body" sz="quarter" idx="14" hasCustomPrompt="1"/>
          </p:nvPr>
        </p:nvSpPr>
        <p:spPr>
          <a:xfrm>
            <a:off x="311340" y="1253592"/>
            <a:ext cx="5415090" cy="540306"/>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3600" b="0" i="0" u="none" strike="noStrike" cap="none" spc="0" normalizeH="0" baseline="0" dirty="0" smtClean="0">
                <a:ln>
                  <a:noFill/>
                </a:ln>
                <a:solidFill>
                  <a:srgbClr val="000000"/>
                </a:solidFill>
                <a:effectLst/>
                <a:uFillTx/>
                <a:latin typeface="Playfair Display"/>
                <a:ea typeface="Playfair Display"/>
                <a:cs typeface="Playfair Display"/>
                <a:sym typeface="Helvetica Neue"/>
              </a:defRPr>
            </a:lvl1pPr>
          </a:lstStyle>
          <a:p>
            <a:pPr lvl="0"/>
            <a:r>
              <a:rPr lang="en-US" dirty="0"/>
              <a:t>Title goes here</a:t>
            </a:r>
          </a:p>
        </p:txBody>
      </p:sp>
      <p:sp>
        <p:nvSpPr>
          <p:cNvPr id="10" name="Text Placeholder 2"/>
          <p:cNvSpPr>
            <a:spLocks noGrp="1"/>
          </p:cNvSpPr>
          <p:nvPr>
            <p:ph type="body" sz="quarter" idx="15" hasCustomPrompt="1"/>
          </p:nvPr>
        </p:nvSpPr>
        <p:spPr>
          <a:xfrm>
            <a:off x="311340" y="1885345"/>
            <a:ext cx="5415090" cy="290042"/>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2000" b="0" i="0" u="none" strike="noStrike" cap="all" spc="0" normalizeH="0" baseline="0" dirty="0" smtClean="0">
                <a:ln>
                  <a:noFill/>
                </a:ln>
                <a:solidFill>
                  <a:srgbClr val="000000"/>
                </a:solidFill>
                <a:effectLst/>
                <a:uFillTx/>
                <a:latin typeface="Open Sans" panose="020B0606030504020204" pitchFamily="34" charset="0"/>
                <a:ea typeface="Open Sans" panose="020B0606030504020204" pitchFamily="34" charset="0"/>
                <a:cs typeface="Open Sans" panose="020B0606030504020204" pitchFamily="34" charset="0"/>
                <a:sym typeface="Helvetica Neue"/>
              </a:defRPr>
            </a:lvl1pPr>
          </a:lstStyle>
          <a:p>
            <a:pPr lvl="0"/>
            <a:r>
              <a:rPr lang="en-US" dirty="0"/>
              <a:t>SUBTITLE GOES HERE</a:t>
            </a:r>
          </a:p>
        </p:txBody>
      </p:sp>
      <p:sp>
        <p:nvSpPr>
          <p:cNvPr id="17" name="Content Placeholder 3">
            <a:extLst>
              <a:ext uri="{FF2B5EF4-FFF2-40B4-BE49-F238E27FC236}">
                <a16:creationId xmlns:a16="http://schemas.microsoft.com/office/drawing/2014/main" id="{69CEE18D-3377-4BFB-9971-BC7C112EA477}"/>
              </a:ext>
            </a:extLst>
          </p:cNvPr>
          <p:cNvSpPr>
            <a:spLocks noGrp="1"/>
          </p:cNvSpPr>
          <p:nvPr>
            <p:ph sz="half" idx="2"/>
          </p:nvPr>
        </p:nvSpPr>
        <p:spPr>
          <a:xfrm>
            <a:off x="311340" y="2505075"/>
            <a:ext cx="5415091" cy="3684588"/>
          </a:xfrm>
          <a:prstGeom prst="rect">
            <a:avLst/>
          </a:prstGeom>
        </p:spPr>
        <p:txBody>
          <a:bodyPr/>
          <a:lstStyle>
            <a:lvl1pPr marL="228600" indent="-228600">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144800">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marL="2059200">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1">
            <a:extLst>
              <a:ext uri="{FF2B5EF4-FFF2-40B4-BE49-F238E27FC236}">
                <a16:creationId xmlns:a16="http://schemas.microsoft.com/office/drawing/2014/main" id="{397E3387-408C-4338-B044-37486BF07DD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6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sub-title</a:t>
            </a:r>
          </a:p>
        </p:txBody>
      </p:sp>
      <p:pic>
        <p:nvPicPr>
          <p:cNvPr id="8" name="Image" descr="Image">
            <a:extLst>
              <a:ext uri="{FF2B5EF4-FFF2-40B4-BE49-F238E27FC236}">
                <a16:creationId xmlns:a16="http://schemas.microsoft.com/office/drawing/2014/main" id="{FDE0AAA7-6478-4074-975E-B65D9765DCAD}"/>
              </a:ext>
            </a:extLst>
          </p:cNvPr>
          <p:cNvPicPr>
            <a:picLocks noChangeAspect="1"/>
          </p:cNvPicPr>
          <p:nvPr userDrawn="1"/>
        </p:nvPicPr>
        <p:blipFill>
          <a:blip r:embed="rId2"/>
          <a:stretch>
            <a:fillRect/>
          </a:stretch>
        </p:blipFill>
        <p:spPr>
          <a:xfrm>
            <a:off x="10561243" y="289605"/>
            <a:ext cx="1294207" cy="216000"/>
          </a:xfrm>
          <a:prstGeom prst="rect">
            <a:avLst/>
          </a:prstGeom>
          <a:ln w="12700">
            <a:miter lim="400000"/>
          </a:ln>
        </p:spPr>
      </p:pic>
    </p:spTree>
    <p:extLst>
      <p:ext uri="{BB962C8B-B14F-4D97-AF65-F5344CB8AC3E}">
        <p14:creationId xmlns:p14="http://schemas.microsoft.com/office/powerpoint/2010/main" val="1663625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3080832305"/>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94137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p:bg>
      <p:bgPr>
        <a:solidFill>
          <a:srgbClr val="18497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AC02AB-17C0-44EE-9D22-0D4D19FD4AB4}"/>
              </a:ext>
            </a:extLst>
          </p:cNvPr>
          <p:cNvSpPr/>
          <p:nvPr userDrawn="1"/>
        </p:nvSpPr>
        <p:spPr>
          <a:xfrm>
            <a:off x="-1" y="5964851"/>
            <a:ext cx="12192001" cy="913816"/>
          </a:xfrm>
          <a:prstGeom prst="rect">
            <a:avLst/>
          </a:prstGeom>
          <a:solidFill>
            <a:srgbClr val="18497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51020898"/>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solidFill>
                  <a:schemeClr val="bg1"/>
                </a:solidFill>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Julio Crego</a:t>
            </a:r>
          </a:p>
        </p:txBody>
      </p:sp>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Helvetica Neue UltraLight"/>
              </a:rPr>
              <a:t>In-Class Lecture</a:t>
            </a:r>
          </a:p>
        </p:txBody>
      </p:sp>
      <p:pic>
        <p:nvPicPr>
          <p:cNvPr id="4" name="Picture 3" descr="A close up of a logo&#10;&#10;Description automatically generated">
            <a:extLst>
              <a:ext uri="{FF2B5EF4-FFF2-40B4-BE49-F238E27FC236}">
                <a16:creationId xmlns:a16="http://schemas.microsoft.com/office/drawing/2014/main" id="{25DB9709-0CAF-4EA1-BF85-6217835C77E4}"/>
              </a:ext>
            </a:extLst>
          </p:cNvPr>
          <p:cNvPicPr>
            <a:picLocks noChangeAspect="1"/>
          </p:cNvPicPr>
          <p:nvPr userDrawn="1"/>
        </p:nvPicPr>
        <p:blipFill>
          <a:blip r:embed="rId5">
            <a:lum bright="70000" contrast="-70000"/>
          </a:blip>
          <a:stretch>
            <a:fillRect/>
          </a:stretch>
        </p:blipFill>
        <p:spPr>
          <a:xfrm>
            <a:off x="10488003" y="285585"/>
            <a:ext cx="720000" cy="720000"/>
          </a:xfrm>
          <a:prstGeom prst="rect">
            <a:avLst/>
          </a:prstGeom>
        </p:spPr>
      </p:pic>
      <p:pic>
        <p:nvPicPr>
          <p:cNvPr id="13" name="Picture 12">
            <a:extLst>
              <a:ext uri="{FF2B5EF4-FFF2-40B4-BE49-F238E27FC236}">
                <a16:creationId xmlns:a16="http://schemas.microsoft.com/office/drawing/2014/main" id="{CC4F7C1C-3865-4E26-8D49-14941ECB6EF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42482" y="874979"/>
            <a:ext cx="7067775" cy="5400000"/>
          </a:xfrm>
          <a:prstGeom prst="rect">
            <a:avLst/>
          </a:prstGeom>
        </p:spPr>
      </p:pic>
      <p:pic>
        <p:nvPicPr>
          <p:cNvPr id="17" name="Image" descr="Image">
            <a:extLst>
              <a:ext uri="{FF2B5EF4-FFF2-40B4-BE49-F238E27FC236}">
                <a16:creationId xmlns:a16="http://schemas.microsoft.com/office/drawing/2014/main" id="{8A49B686-C675-4089-BC63-26C977AA2B8A}"/>
              </a:ext>
            </a:extLst>
          </p:cNvPr>
          <p:cNvPicPr>
            <a:picLocks noChangeAspect="1"/>
          </p:cNvPicPr>
          <p:nvPr userDrawn="1"/>
        </p:nvPicPr>
        <p:blipFill>
          <a:blip r:embed="rId7"/>
          <a:stretch>
            <a:fillRect/>
          </a:stretch>
        </p:blipFill>
        <p:spPr>
          <a:xfrm>
            <a:off x="283940" y="6227989"/>
            <a:ext cx="11624120" cy="371798"/>
          </a:xfrm>
          <a:prstGeom prst="rect">
            <a:avLst/>
          </a:prstGeom>
          <a:ln w="12700">
            <a:miter lim="400000"/>
          </a:ln>
        </p:spPr>
      </p:pic>
    </p:spTree>
    <p:extLst>
      <p:ext uri="{BB962C8B-B14F-4D97-AF65-F5344CB8AC3E}">
        <p14:creationId xmlns:p14="http://schemas.microsoft.com/office/powerpoint/2010/main" val="40283846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_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612543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4366329"/>
            <a:ext cx="9000000" cy="934478"/>
          </a:xfrm>
          <a:prstGeom prst="rect">
            <a:avLst/>
          </a:prstGeom>
          <a:ln w="12700">
            <a:miter lim="400000"/>
          </a:ln>
        </p:spPr>
        <p:txBody>
          <a:bodyPr wrap="none" lIns="36000" tIns="36000" rIns="36000" bIns="36000" anchor="ctr">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dirty="0"/>
              <a:t>Título</a:t>
            </a:r>
          </a:p>
        </p:txBody>
      </p:sp>
      <p:sp>
        <p:nvSpPr>
          <p:cNvPr id="31" name="Line">
            <a:extLst>
              <a:ext uri="{FF2B5EF4-FFF2-40B4-BE49-F238E27FC236}">
                <a16:creationId xmlns:a16="http://schemas.microsoft.com/office/drawing/2014/main" id="{1E64D972-03A1-474A-A7B7-B286A11AEF5B}"/>
              </a:ext>
            </a:extLst>
          </p:cNvPr>
          <p:cNvSpPr/>
          <p:nvPr/>
        </p:nvSpPr>
        <p:spPr>
          <a:xfrm>
            <a:off x="334963"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4" name="Line">
            <a:extLst>
              <a:ext uri="{FF2B5EF4-FFF2-40B4-BE49-F238E27FC236}">
                <a16:creationId xmlns:a16="http://schemas.microsoft.com/office/drawing/2014/main" id="{278A290D-5D0B-45A5-B4AF-E2252598C632}"/>
              </a:ext>
            </a:extLst>
          </p:cNvPr>
          <p:cNvSpPr/>
          <p:nvPr/>
        </p:nvSpPr>
        <p:spPr>
          <a:xfrm>
            <a:off x="11285341"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5" name="Text Placeholder 34">
            <a:extLst>
              <a:ext uri="{FF2B5EF4-FFF2-40B4-BE49-F238E27FC236}">
                <a16:creationId xmlns:a16="http://schemas.microsoft.com/office/drawing/2014/main" id="{509B5C12-4FA4-4196-9321-47AEAE3B8821}"/>
              </a:ext>
            </a:extLst>
          </p:cNvPr>
          <p:cNvSpPr>
            <a:spLocks noGrp="1"/>
          </p:cNvSpPr>
          <p:nvPr>
            <p:ph type="body" sz="quarter" idx="11" hasCustomPrompt="1"/>
          </p:nvPr>
        </p:nvSpPr>
        <p:spPr>
          <a:xfrm>
            <a:off x="334963" y="5370115"/>
            <a:ext cx="5400000" cy="328295"/>
          </a:xfrm>
          <a:prstGeom prst="rect">
            <a:avLst/>
          </a:prstGeom>
          <a:ln w="12700">
            <a:miter lim="400000"/>
          </a:ln>
        </p:spPr>
        <p:txBody>
          <a:bodyPr lIns="36000" tIns="36000" rIns="36000" bIns="36000" anchor="ctr">
            <a:noAutofit/>
          </a:bodyPr>
          <a:lstStyle>
            <a:lvl1pPr marL="0" indent="0">
              <a:buNone/>
              <a:defRPr lang="en-US" sz="1800" b="0" cap="all" smtClean="0">
                <a:latin typeface="Open Sans Light"/>
                <a:ea typeface="Open Sans Light"/>
                <a:cs typeface="Open Sans Light"/>
              </a:defRPr>
            </a:lvl1pPr>
            <a:lvl2pPr>
              <a:defRPr lang="en-US" smtClean="0">
                <a:latin typeface="Arial" pitchFamily="34" charset="0"/>
                <a:ea typeface="Geneva" pitchFamily="-112" charset="-128"/>
              </a:defRPr>
            </a:lvl2pPr>
            <a:lvl3pPr>
              <a:defRPr lang="en-US" smtClean="0">
                <a:latin typeface="Arial" pitchFamily="34" charset="0"/>
                <a:ea typeface="Geneva" pitchFamily="-112" charset="-128"/>
              </a:defRPr>
            </a:lvl3pPr>
            <a:lvl4pPr>
              <a:defRPr lang="en-US" smtClean="0">
                <a:latin typeface="Arial" pitchFamily="34" charset="0"/>
                <a:ea typeface="Geneva" pitchFamily="-112" charset="-128"/>
              </a:defRPr>
            </a:lvl4pPr>
            <a:lvl5pPr>
              <a:defRPr lang="pt-PT">
                <a:latin typeface="Arial" pitchFamily="34" charset="0"/>
                <a:ea typeface="Geneva" pitchFamily="-112" charset="-128"/>
              </a:defRPr>
            </a:lvl5pPr>
          </a:lstStyle>
          <a:p>
            <a:pPr lvl="0" defTabSz="457154">
              <a:spcBef>
                <a:spcPct val="0"/>
              </a:spcBef>
            </a:pPr>
            <a:r>
              <a:rPr lang="en-US" dirty="0" err="1"/>
              <a:t>Subtítulo</a:t>
            </a:r>
            <a:endParaRPr lang="en-US" dirty="0"/>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262948"/>
            <a:ext cx="5400000" cy="274562"/>
          </a:xfrm>
          <a:prstGeom prst="rect">
            <a:avLst/>
          </a:prstGeom>
          <a:ln w="12700">
            <a:miter lim="400000"/>
          </a:ln>
        </p:spPr>
        <p:txBody>
          <a:bodyPr lIns="36000" tIns="36000" rIns="36000" bIns="36000" anchor="ctr">
            <a:noAutofit/>
          </a:bodyPr>
          <a:lstStyle>
            <a:lvl1pPr marL="0" indent="0">
              <a:buNone/>
              <a:defRPr lang="en-US" sz="1451" b="0" dirty="0" smtClean="0">
                <a:latin typeface="Playfair Display"/>
                <a:ea typeface="Playfair Display"/>
                <a:cs typeface="Playfair Display"/>
              </a:defRPr>
            </a:lvl1pPr>
          </a:lstStyle>
          <a:p>
            <a:pPr lvl="0" defTabSz="457154">
              <a:spcBef>
                <a:spcPct val="0"/>
              </a:spcBef>
            </a:pPr>
            <a:r>
              <a:rPr lang="en-US" dirty="0"/>
              <a:t>Nome</a:t>
            </a:r>
          </a:p>
        </p:txBody>
      </p:sp>
      <p:sp>
        <p:nvSpPr>
          <p:cNvPr id="38" name="Text Placeholder 34">
            <a:extLst>
              <a:ext uri="{FF2B5EF4-FFF2-40B4-BE49-F238E27FC236}">
                <a16:creationId xmlns:a16="http://schemas.microsoft.com/office/drawing/2014/main" id="{A974A6AE-E99E-4260-B472-77FDDA779689}"/>
              </a:ext>
            </a:extLst>
          </p:cNvPr>
          <p:cNvSpPr>
            <a:spLocks noGrp="1"/>
          </p:cNvSpPr>
          <p:nvPr>
            <p:ph type="body" sz="quarter" idx="14" hasCustomPrompt="1"/>
          </p:nvPr>
        </p:nvSpPr>
        <p:spPr>
          <a:xfrm>
            <a:off x="6457037" y="262948"/>
            <a:ext cx="5400000" cy="274562"/>
          </a:xfrm>
          <a:prstGeom prst="rect">
            <a:avLst/>
          </a:prstGeom>
          <a:ln w="12700">
            <a:miter lim="400000"/>
          </a:ln>
        </p:spPr>
        <p:txBody>
          <a:bodyPr lIns="36000" tIns="36000" rIns="36000" bIns="36000" anchor="ctr">
            <a:noAutofit/>
          </a:bodyPr>
          <a:lstStyle>
            <a:lvl1pPr marL="0" indent="0" algn="r">
              <a:buNone/>
              <a:defRPr lang="en-US" sz="1000" b="0" dirty="0" smtClean="0">
                <a:latin typeface="Open Sans Light"/>
                <a:ea typeface="Open Sans Light"/>
                <a:cs typeface="Open Sans Light"/>
              </a:defRPr>
            </a:lvl1pPr>
          </a:lstStyle>
          <a:p>
            <a:pPr lvl="0" defTabSz="457154">
              <a:spcBef>
                <a:spcPct val="0"/>
              </a:spcBef>
            </a:pPr>
            <a:r>
              <a:rPr lang="en-US" dirty="0"/>
              <a:t>DATA | LOCAL</a:t>
            </a:r>
          </a:p>
        </p:txBody>
      </p:sp>
    </p:spTree>
    <p:extLst>
      <p:ext uri="{BB962C8B-B14F-4D97-AF65-F5344CB8AC3E}">
        <p14:creationId xmlns:p14="http://schemas.microsoft.com/office/powerpoint/2010/main" val="334873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196112465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8" name="Rectangle">
            <a:extLst>
              <a:ext uri="{FF2B5EF4-FFF2-40B4-BE49-F238E27FC236}">
                <a16:creationId xmlns:a16="http://schemas.microsoft.com/office/drawing/2014/main" id="{DA2B5D46-25C4-41D0-B81B-D8BC22BE0013}"/>
              </a:ext>
            </a:extLst>
          </p:cNvPr>
          <p:cNvSpPr/>
          <p:nvPr/>
        </p:nvSpPr>
        <p:spPr>
          <a:xfrm>
            <a:off x="-26182" y="-43483"/>
            <a:ext cx="12244363" cy="6944965"/>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pic>
        <p:nvPicPr>
          <p:cNvPr id="9" name="Image" descr="Image">
            <a:extLst>
              <a:ext uri="{FF2B5EF4-FFF2-40B4-BE49-F238E27FC236}">
                <a16:creationId xmlns:a16="http://schemas.microsoft.com/office/drawing/2014/main" id="{A3CCC234-F686-4C31-925A-5DC7C31846E0}"/>
              </a:ext>
            </a:extLst>
          </p:cNvPr>
          <p:cNvPicPr>
            <a:picLocks noChangeAspect="1"/>
          </p:cNvPicPr>
          <p:nvPr/>
        </p:nvPicPr>
        <p:blipFill>
          <a:blip r:embed="rId5"/>
          <a:stretch>
            <a:fillRect/>
          </a:stretch>
        </p:blipFill>
        <p:spPr>
          <a:xfrm>
            <a:off x="283940" y="6242503"/>
            <a:ext cx="11624120" cy="371798"/>
          </a:xfrm>
          <a:prstGeom prst="rect">
            <a:avLst/>
          </a:prstGeom>
          <a:ln w="12700">
            <a:miter lim="400000"/>
          </a:ln>
        </p:spPr>
      </p:pic>
    </p:spTree>
    <p:extLst>
      <p:ext uri="{BB962C8B-B14F-4D97-AF65-F5344CB8AC3E}">
        <p14:creationId xmlns:p14="http://schemas.microsoft.com/office/powerpoint/2010/main" val="34094769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76801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73773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259517566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378975898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00743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parato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E8C51C-5CE1-4C30-BD2B-2ED4ECEE61E6}"/>
              </a:ext>
            </a:extLst>
          </p:cNvPr>
          <p:cNvSpPr>
            <a:spLocks noGrp="1"/>
          </p:cNvSpPr>
          <p:nvPr>
            <p:ph type="body" sz="quarter" idx="16" hasCustomPrompt="1"/>
          </p:nvPr>
        </p:nvSpPr>
        <p:spPr>
          <a:xfrm>
            <a:off x="336000" y="4195950"/>
            <a:ext cx="11519450" cy="612000"/>
          </a:xfrm>
          <a:prstGeom prst="rect">
            <a:avLst/>
          </a:prstGeom>
        </p:spPr>
        <p:txBody>
          <a:bodyPr lIns="0" tIns="0" rIns="0" bIns="0" anchor="b"/>
          <a:lstStyle>
            <a:lvl1pPr marL="0" indent="0">
              <a:spcBef>
                <a:spcPts val="0"/>
              </a:spcBef>
              <a:buNone/>
              <a:defRPr sz="28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chapter name</a:t>
            </a:r>
          </a:p>
        </p:txBody>
      </p:sp>
      <p:sp>
        <p:nvSpPr>
          <p:cNvPr id="4" name="Text Placeholder 11">
            <a:extLst>
              <a:ext uri="{FF2B5EF4-FFF2-40B4-BE49-F238E27FC236}">
                <a16:creationId xmlns:a16="http://schemas.microsoft.com/office/drawing/2014/main" id="{0F594DF0-F4B5-46C6-855F-5A3DEF370B51}"/>
              </a:ext>
            </a:extLst>
          </p:cNvPr>
          <p:cNvSpPr>
            <a:spLocks noGrp="1"/>
          </p:cNvSpPr>
          <p:nvPr>
            <p:ph type="body" sz="quarter" idx="12" hasCustomPrompt="1"/>
          </p:nvPr>
        </p:nvSpPr>
        <p:spPr>
          <a:xfrm>
            <a:off x="336000" y="364517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8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document title</a:t>
            </a:r>
          </a:p>
        </p:txBody>
      </p:sp>
      <p:sp>
        <p:nvSpPr>
          <p:cNvPr id="5" name="Line">
            <a:extLst>
              <a:ext uri="{FF2B5EF4-FFF2-40B4-BE49-F238E27FC236}">
                <a16:creationId xmlns:a16="http://schemas.microsoft.com/office/drawing/2014/main" id="{3F5866F4-05A4-4B38-B61D-1E029C5E31EA}"/>
              </a:ext>
            </a:extLst>
          </p:cNvPr>
          <p:cNvSpPr/>
          <p:nvPr/>
        </p:nvSpPr>
        <p:spPr>
          <a:xfrm>
            <a:off x="336550" y="4082563"/>
            <a:ext cx="632619"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84911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8.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3.emf"/><Relationship Id="rId5" Type="http://schemas.openxmlformats.org/officeDocument/2006/relationships/slideLayout" Target="../slideLayouts/slideLayout12.xml"/><Relationship Id="rId10" Type="http://schemas.openxmlformats.org/officeDocument/2006/relationships/oleObject" Target="../embeddings/oleObject3.bin"/><Relationship Id="rId4" Type="http://schemas.openxmlformats.org/officeDocument/2006/relationships/slideLayout" Target="../slideLayouts/slideLayout11.xml"/><Relationship Id="rId9"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49862464-1843-4B6F-AAF2-DAC45429C089}"/>
              </a:ext>
            </a:extLst>
          </p:cNvPr>
          <p:cNvPicPr>
            <a:picLocks noChangeAspect="1"/>
          </p:cNvPicPr>
          <p:nvPr/>
        </p:nvPicPr>
        <p:blipFill>
          <a:blip r:embed="rId9"/>
          <a:stretch>
            <a:fillRect/>
          </a:stretch>
        </p:blipFill>
        <p:spPr>
          <a:xfrm>
            <a:off x="336000" y="6105724"/>
            <a:ext cx="11520000" cy="360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59" r:id="rId3"/>
    <p:sldLayoutId id="2147483663" r:id="rId4"/>
    <p:sldLayoutId id="2147483674" r:id="rId5"/>
    <p:sldLayoutId id="2147483675" r:id="rId6"/>
    <p:sldLayoutId id="2147483676" r:id="rId7"/>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154" algn="ctr" rtl="0" eaLnBrk="1" fontAlgn="base" hangingPunct="1">
        <a:spcBef>
          <a:spcPct val="0"/>
        </a:spcBef>
        <a:spcAft>
          <a:spcPct val="0"/>
        </a:spcAft>
        <a:defRPr sz="4400">
          <a:solidFill>
            <a:schemeClr val="tx1"/>
          </a:solidFill>
          <a:latin typeface="Calibri" pitchFamily="34" charset="0"/>
        </a:defRPr>
      </a:lvl6pPr>
      <a:lvl7pPr marL="914307" algn="ctr" rtl="0" eaLnBrk="1" fontAlgn="base" hangingPunct="1">
        <a:spcBef>
          <a:spcPct val="0"/>
        </a:spcBef>
        <a:spcAft>
          <a:spcPct val="0"/>
        </a:spcAft>
        <a:defRPr sz="4400">
          <a:solidFill>
            <a:schemeClr val="tx1"/>
          </a:solidFill>
          <a:latin typeface="Calibri" pitchFamily="34" charset="0"/>
        </a:defRPr>
      </a:lvl7pPr>
      <a:lvl8pPr marL="1371461" algn="ctr" rtl="0" eaLnBrk="1" fontAlgn="base" hangingPunct="1">
        <a:spcBef>
          <a:spcPct val="0"/>
        </a:spcBef>
        <a:spcAft>
          <a:spcPct val="0"/>
        </a:spcAft>
        <a:defRPr sz="4400">
          <a:solidFill>
            <a:schemeClr val="tx1"/>
          </a:solidFill>
          <a:latin typeface="Calibri" pitchFamily="34" charset="0"/>
        </a:defRPr>
      </a:lvl8pPr>
      <a:lvl9pPr marL="1828614" algn="ctr" rtl="0" eaLnBrk="1" fontAlgn="base" hangingPunct="1">
        <a:spcBef>
          <a:spcPct val="0"/>
        </a:spcBef>
        <a:spcAft>
          <a:spcPct val="0"/>
        </a:spcAft>
        <a:defRPr sz="4400">
          <a:solidFill>
            <a:schemeClr val="tx1"/>
          </a:solidFill>
          <a:latin typeface="Calibri" pitchFamily="34" charset="0"/>
        </a:defRPr>
      </a:lvl9pPr>
    </p:titleStyle>
    <p:bodyStyle>
      <a:lvl1pPr marL="342865" indent="-342865"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874" indent="-285721"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884" indent="-228577"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037"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191"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34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7"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1"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8"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4"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9">
          <p15:clr>
            <a:srgbClr val="F26B43"/>
          </p15:clr>
        </p15:guide>
        <p15:guide id="4" pos="21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1615431333"/>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10" imgW="443" imgH="444" progId="TCLayout.ActiveDocument.1">
                  <p:embed/>
                </p:oleObj>
              </mc:Choice>
              <mc:Fallback>
                <p:oleObj name="think-cell Slide" r:id="rId10" imgW="443" imgH="444" progId="TCLayout.ActiveDocument.1">
                  <p:embed/>
                  <p:pic>
                    <p:nvPicPr>
                      <p:cNvPr id="2" name="Object 1" hidden="1"/>
                      <p:cNvPicPr/>
                      <p:nvPr/>
                    </p:nvPicPr>
                    <p:blipFill>
                      <a:blip r:embed="rId11"/>
                      <a:stretch>
                        <a:fillRect/>
                      </a:stretch>
                    </p:blipFill>
                    <p:spPr>
                      <a:xfrm>
                        <a:off x="1956" y="1590"/>
                        <a:ext cx="1953" cy="1587"/>
                      </a:xfrm>
                      <a:prstGeom prst="rect">
                        <a:avLst/>
                      </a:prstGeom>
                    </p:spPr>
                  </p:pic>
                </p:oleObj>
              </mc:Fallback>
            </mc:AlternateContent>
          </a:graphicData>
        </a:graphic>
      </p:graphicFrame>
      <p:sp>
        <p:nvSpPr>
          <p:cNvPr id="4" name="Rectangle 3"/>
          <p:cNvSpPr/>
          <p:nvPr/>
        </p:nvSpPr>
        <p:spPr bwMode="auto">
          <a:xfrm>
            <a:off x="11375938" y="6565800"/>
            <a:ext cx="480000" cy="216000"/>
          </a:xfrm>
          <a:prstGeom prst="rect">
            <a:avLst/>
          </a:prstGeom>
          <a:noFill/>
          <a:ln>
            <a:noFill/>
          </a:ln>
        </p:spPr>
        <p:txBody>
          <a:bodyPr lIns="0" tIns="0" rIns="0" bIns="0" anchor="ctr" anchorCtr="0"/>
          <a:lstStyle/>
          <a:p>
            <a:pPr marL="342865" lvl="0" indent="-342865" algn="r" eaLnBrk="0" hangingPunct="0">
              <a:spcBef>
                <a:spcPct val="20000"/>
              </a:spcBef>
              <a:buFont typeface="Arial" pitchFamily="34" charset="0"/>
              <a:buNone/>
            </a:pPr>
            <a:fld id="{77DE0158-972D-403A-B6DD-1A7CD6BBD9B1}" type="slidenum">
              <a:rPr lang="pt-PT" sz="1000" b="0" cap="none" baseline="0" noProof="0" smtClean="0">
                <a:solidFill>
                  <a:schemeClr val="tx1"/>
                </a:solidFill>
                <a:latin typeface="Open Sans Light"/>
                <a:cs typeface="Arial" pitchFamily="34" charset="0"/>
              </a:rPr>
              <a:pPr marL="342865" lvl="0" indent="-342865" algn="r" eaLnBrk="0" hangingPunct="0">
                <a:spcBef>
                  <a:spcPct val="20000"/>
                </a:spcBef>
                <a:buFont typeface="Arial" pitchFamily="34" charset="0"/>
                <a:buNone/>
              </a:pPr>
              <a:t>‹#›</a:t>
            </a:fld>
            <a:endParaRPr lang="pt-PT" sz="1000" b="0" cap="none" baseline="0" noProof="0" dirty="0">
              <a:solidFill>
                <a:schemeClr val="tx1"/>
              </a:solidFill>
              <a:latin typeface="Open Sans Light"/>
              <a:cs typeface="Arial" pitchFamily="34" charset="0"/>
            </a:endParaRPr>
          </a:p>
        </p:txBody>
      </p:sp>
      <p:sp>
        <p:nvSpPr>
          <p:cNvPr id="3" name="Rectangle 2">
            <a:extLst>
              <a:ext uri="{FF2B5EF4-FFF2-40B4-BE49-F238E27FC236}">
                <a16:creationId xmlns:a16="http://schemas.microsoft.com/office/drawing/2014/main" id="{A976C39B-BEA3-4755-B55A-633348E47235}"/>
              </a:ext>
            </a:extLst>
          </p:cNvPr>
          <p:cNvSpPr/>
          <p:nvPr/>
        </p:nvSpPr>
        <p:spPr bwMode="auto">
          <a:xfrm>
            <a:off x="3908" y="6429425"/>
            <a:ext cx="12188091" cy="1080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pic>
        <p:nvPicPr>
          <p:cNvPr id="6" name="Image" descr="Image">
            <a:extLst>
              <a:ext uri="{FF2B5EF4-FFF2-40B4-BE49-F238E27FC236}">
                <a16:creationId xmlns:a16="http://schemas.microsoft.com/office/drawing/2014/main" id="{A3A91A08-17A2-49CA-8D7B-0F5F75227E4A}"/>
              </a:ext>
            </a:extLst>
          </p:cNvPr>
          <p:cNvPicPr>
            <a:picLocks noChangeAspect="1"/>
          </p:cNvPicPr>
          <p:nvPr userDrawn="1"/>
        </p:nvPicPr>
        <p:blipFill>
          <a:blip r:embed="rId12"/>
          <a:stretch>
            <a:fillRect/>
          </a:stretch>
        </p:blipFill>
        <p:spPr>
          <a:xfrm>
            <a:off x="10561243" y="289605"/>
            <a:ext cx="1294207" cy="216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9" r:id="rId1"/>
    <p:sldLayoutId id="2147483664" r:id="rId2"/>
    <p:sldLayoutId id="2147483670" r:id="rId3"/>
    <p:sldLayoutId id="2147483673" r:id="rId4"/>
    <p:sldLayoutId id="2147483672" r:id="rId5"/>
    <p:sldLayoutId id="2147483666" r:id="rId6"/>
    <p:sldLayoutId id="2147483662" r:id="rId7"/>
  </p:sldLayoutIdLst>
  <p:hf hdr="0" dt="0"/>
  <p:txStyles>
    <p:titleStyle>
      <a:lvl1pPr algn="ctr" defTabSz="457154" rtl="0" eaLnBrk="0" fontAlgn="base" hangingPunct="0">
        <a:spcBef>
          <a:spcPct val="0"/>
        </a:spcBef>
        <a:spcAft>
          <a:spcPct val="0"/>
        </a:spcAft>
        <a:defRPr sz="4400" kern="1200">
          <a:solidFill>
            <a:schemeClr val="tx1"/>
          </a:solidFill>
          <a:latin typeface="+mj-lt"/>
          <a:ea typeface="Geneva" pitchFamily="-112" charset="-128"/>
          <a:cs typeface="Geneva" pitchFamily="-112" charset="-128"/>
        </a:defRPr>
      </a:lvl1pPr>
      <a:lvl2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2pPr>
      <a:lvl3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3pPr>
      <a:lvl4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4pPr>
      <a:lvl5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5pPr>
      <a:lvl6pPr marL="45715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6pPr>
      <a:lvl7pPr marL="914307"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7pPr>
      <a:lvl8pPr marL="1371461"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8pPr>
      <a:lvl9pPr marL="182861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9pPr>
    </p:titleStyle>
    <p:body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7" algn="l" defTabSz="457154" rtl="0" eaLnBrk="1" latinLnBrk="0" hangingPunct="1">
        <a:defRPr sz="1800" kern="1200">
          <a:solidFill>
            <a:schemeClr val="tx1"/>
          </a:solidFill>
          <a:latin typeface="+mn-lt"/>
          <a:ea typeface="+mn-ea"/>
          <a:cs typeface="+mn-cs"/>
        </a:defRPr>
      </a:lvl3pPr>
      <a:lvl4pPr marL="1371461" algn="l" defTabSz="457154" rtl="0" eaLnBrk="1" latinLnBrk="0" hangingPunct="1">
        <a:defRPr sz="1800" kern="1200">
          <a:solidFill>
            <a:schemeClr val="tx1"/>
          </a:solidFill>
          <a:latin typeface="+mn-lt"/>
          <a:ea typeface="+mn-ea"/>
          <a:cs typeface="+mn-cs"/>
        </a:defRPr>
      </a:lvl4pPr>
      <a:lvl5pPr marL="1828614" algn="l" defTabSz="457154" rtl="0" eaLnBrk="1" latinLnBrk="0" hangingPunct="1">
        <a:defRPr sz="1800" kern="1200">
          <a:solidFill>
            <a:schemeClr val="tx1"/>
          </a:solidFill>
          <a:latin typeface="+mn-lt"/>
          <a:ea typeface="+mn-ea"/>
          <a:cs typeface="+mn-cs"/>
        </a:defRPr>
      </a:lvl5pPr>
      <a:lvl6pPr marL="2285768" algn="l" defTabSz="457154" rtl="0" eaLnBrk="1" latinLnBrk="0" hangingPunct="1">
        <a:defRPr sz="1800" kern="1200">
          <a:solidFill>
            <a:schemeClr val="tx1"/>
          </a:solidFill>
          <a:latin typeface="+mn-lt"/>
          <a:ea typeface="+mn-ea"/>
          <a:cs typeface="+mn-cs"/>
        </a:defRPr>
      </a:lvl6pPr>
      <a:lvl7pPr marL="2742921" algn="l" defTabSz="457154" rtl="0" eaLnBrk="1" latinLnBrk="0" hangingPunct="1">
        <a:defRPr sz="1800" kern="1200">
          <a:solidFill>
            <a:schemeClr val="tx1"/>
          </a:solidFill>
          <a:latin typeface="+mn-lt"/>
          <a:ea typeface="+mn-ea"/>
          <a:cs typeface="+mn-cs"/>
        </a:defRPr>
      </a:lvl7pPr>
      <a:lvl8pPr marL="3200074" algn="l" defTabSz="457154" rtl="0" eaLnBrk="1" latinLnBrk="0" hangingPunct="1">
        <a:defRPr sz="1800" kern="1200">
          <a:solidFill>
            <a:schemeClr val="tx1"/>
          </a:solidFill>
          <a:latin typeface="+mn-lt"/>
          <a:ea typeface="+mn-ea"/>
          <a:cs typeface="+mn-cs"/>
        </a:defRPr>
      </a:lvl8pPr>
      <a:lvl9pPr marL="3657227" algn="l" defTabSz="4571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8">
          <p15:clr>
            <a:srgbClr val="F26B43"/>
          </p15:clr>
        </p15:guide>
        <p15:guide id="4" pos="212">
          <p15:clr>
            <a:srgbClr val="F26B43"/>
          </p15:clr>
        </p15:guide>
        <p15:guide id="5" orient="horz" pos="40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ags" Target="../tags/tag11.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12.xml"/><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13.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27F9DB-9355-44BE-9499-16482B44501C}"/>
              </a:ext>
            </a:extLst>
          </p:cNvPr>
          <p:cNvSpPr>
            <a:spLocks noGrp="1"/>
          </p:cNvSpPr>
          <p:nvPr>
            <p:ph type="body" sz="quarter" idx="10"/>
          </p:nvPr>
        </p:nvSpPr>
        <p:spPr/>
        <p:txBody>
          <a:bodyPr/>
          <a:lstStyle/>
          <a:p>
            <a:r>
              <a:rPr lang="en-GB" dirty="0"/>
              <a:t>Limits to the use of Debt</a:t>
            </a:r>
          </a:p>
        </p:txBody>
      </p:sp>
      <p:sp>
        <p:nvSpPr>
          <p:cNvPr id="3" name="Text Placeholder 2">
            <a:extLst>
              <a:ext uri="{FF2B5EF4-FFF2-40B4-BE49-F238E27FC236}">
                <a16:creationId xmlns:a16="http://schemas.microsoft.com/office/drawing/2014/main" id="{F9A34551-9CE0-4CBE-9796-7AEF32945783}"/>
              </a:ext>
            </a:extLst>
          </p:cNvPr>
          <p:cNvSpPr>
            <a:spLocks noGrp="1"/>
          </p:cNvSpPr>
          <p:nvPr>
            <p:ph type="body" sz="quarter" idx="13"/>
          </p:nvPr>
        </p:nvSpPr>
        <p:spPr/>
        <p:txBody>
          <a:bodyPr/>
          <a:lstStyle/>
          <a:p>
            <a:r>
              <a:rPr lang="en-US" dirty="0"/>
              <a:t>Advanced Financial Management</a:t>
            </a:r>
            <a:endParaRPr lang="en-GB" dirty="0"/>
          </a:p>
        </p:txBody>
      </p:sp>
    </p:spTree>
    <p:extLst>
      <p:ext uri="{BB962C8B-B14F-4D97-AF65-F5344CB8AC3E}">
        <p14:creationId xmlns:p14="http://schemas.microsoft.com/office/powerpoint/2010/main" val="2675790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E65EDEBD-A737-4353-81BE-6EAE3F04D14C}"/>
              </a:ext>
            </a:extLst>
          </p:cNvPr>
          <p:cNvGrpSpPr/>
          <p:nvPr/>
        </p:nvGrpSpPr>
        <p:grpSpPr>
          <a:xfrm>
            <a:off x="1382713" y="2649463"/>
            <a:ext cx="9482511" cy="408782"/>
            <a:chOff x="1382713" y="3802063"/>
            <a:chExt cx="9413875" cy="354013"/>
          </a:xfrm>
        </p:grpSpPr>
        <p:sp>
          <p:nvSpPr>
            <p:cNvPr id="28" name="Rectangle 10">
              <a:extLst>
                <a:ext uri="{FF2B5EF4-FFF2-40B4-BE49-F238E27FC236}">
                  <a16:creationId xmlns:a16="http://schemas.microsoft.com/office/drawing/2014/main" id="{0443D6CE-400E-4FD6-90BC-0A8BA45AD912}"/>
                </a:ext>
              </a:extLst>
            </p:cNvPr>
            <p:cNvSpPr>
              <a:spLocks noChangeArrowheads="1"/>
            </p:cNvSpPr>
            <p:nvPr/>
          </p:nvSpPr>
          <p:spPr bwMode="auto">
            <a:xfrm>
              <a:off x="1382713" y="3802063"/>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Rectangle 11">
              <a:extLst>
                <a:ext uri="{FF2B5EF4-FFF2-40B4-BE49-F238E27FC236}">
                  <a16:creationId xmlns:a16="http://schemas.microsoft.com/office/drawing/2014/main" id="{068DE812-52FF-40D0-9E3D-1D909AE1357D}"/>
                </a:ext>
              </a:extLst>
            </p:cNvPr>
            <p:cNvSpPr>
              <a:spLocks noChangeArrowheads="1"/>
            </p:cNvSpPr>
            <p:nvPr/>
          </p:nvSpPr>
          <p:spPr bwMode="auto">
            <a:xfrm>
              <a:off x="3200400" y="3802063"/>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Rectangle 12">
              <a:extLst>
                <a:ext uri="{FF2B5EF4-FFF2-40B4-BE49-F238E27FC236}">
                  <a16:creationId xmlns:a16="http://schemas.microsoft.com/office/drawing/2014/main" id="{8C1C74F3-A937-46BB-AB0C-2AFF77B96AB1}"/>
                </a:ext>
              </a:extLst>
            </p:cNvPr>
            <p:cNvSpPr>
              <a:spLocks noChangeArrowheads="1"/>
            </p:cNvSpPr>
            <p:nvPr/>
          </p:nvSpPr>
          <p:spPr bwMode="auto">
            <a:xfrm>
              <a:off x="5111750" y="3802063"/>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Rectangle 13">
              <a:extLst>
                <a:ext uri="{FF2B5EF4-FFF2-40B4-BE49-F238E27FC236}">
                  <a16:creationId xmlns:a16="http://schemas.microsoft.com/office/drawing/2014/main" id="{C8DEC3AA-DD0F-4B5B-B427-EFE250AA3C5C}"/>
                </a:ext>
              </a:extLst>
            </p:cNvPr>
            <p:cNvSpPr>
              <a:spLocks noChangeArrowheads="1"/>
            </p:cNvSpPr>
            <p:nvPr/>
          </p:nvSpPr>
          <p:spPr bwMode="auto">
            <a:xfrm>
              <a:off x="7024688" y="3802063"/>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Rectangle 14">
              <a:extLst>
                <a:ext uri="{FF2B5EF4-FFF2-40B4-BE49-F238E27FC236}">
                  <a16:creationId xmlns:a16="http://schemas.microsoft.com/office/drawing/2014/main" id="{B2E53A5B-95B0-489B-AE34-5B5A6B867C2F}"/>
                </a:ext>
              </a:extLst>
            </p:cNvPr>
            <p:cNvSpPr>
              <a:spLocks noChangeArrowheads="1"/>
            </p:cNvSpPr>
            <p:nvPr/>
          </p:nvSpPr>
          <p:spPr bwMode="auto">
            <a:xfrm>
              <a:off x="8936038" y="3802063"/>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Rectangle 37">
              <a:extLst>
                <a:ext uri="{FF2B5EF4-FFF2-40B4-BE49-F238E27FC236}">
                  <a16:creationId xmlns:a16="http://schemas.microsoft.com/office/drawing/2014/main" id="{443EC6AD-5C8F-4CD2-A79D-7A5B6C1618F5}"/>
                </a:ext>
              </a:extLst>
            </p:cNvPr>
            <p:cNvSpPr>
              <a:spLocks noChangeArrowheads="1"/>
            </p:cNvSpPr>
            <p:nvPr/>
          </p:nvSpPr>
          <p:spPr bwMode="auto">
            <a:xfrm>
              <a:off x="1474788" y="3821113"/>
              <a:ext cx="5207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Firm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38">
              <a:extLst>
                <a:ext uri="{FF2B5EF4-FFF2-40B4-BE49-F238E27FC236}">
                  <a16:creationId xmlns:a16="http://schemas.microsoft.com/office/drawing/2014/main" id="{5B759F3B-FE02-4F44-A027-646A300A132E}"/>
                </a:ext>
              </a:extLst>
            </p:cNvPr>
            <p:cNvSpPr>
              <a:spLocks noChangeArrowheads="1"/>
            </p:cNvSpPr>
            <p:nvPr/>
          </p:nvSpPr>
          <p:spPr bwMode="auto">
            <a:xfrm>
              <a:off x="3981450" y="3821113"/>
              <a:ext cx="4619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40">
              <a:extLst>
                <a:ext uri="{FF2B5EF4-FFF2-40B4-BE49-F238E27FC236}">
                  <a16:creationId xmlns:a16="http://schemas.microsoft.com/office/drawing/2014/main" id="{7ABBBE78-25A5-48E6-9DBE-F3A184E0011C}"/>
                </a:ext>
              </a:extLst>
            </p:cNvPr>
            <p:cNvSpPr>
              <a:spLocks noChangeArrowheads="1"/>
            </p:cNvSpPr>
            <p:nvPr/>
          </p:nvSpPr>
          <p:spPr bwMode="auto">
            <a:xfrm>
              <a:off x="7864475" y="3821113"/>
              <a:ext cx="2869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90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39">
              <a:extLst>
                <a:ext uri="{FF2B5EF4-FFF2-40B4-BE49-F238E27FC236}">
                  <a16:creationId xmlns:a16="http://schemas.microsoft.com/office/drawing/2014/main" id="{DCBDE8A6-FF17-4420-A06F-602BDA44C690}"/>
                </a:ext>
              </a:extLst>
            </p:cNvPr>
            <p:cNvSpPr>
              <a:spLocks noChangeArrowheads="1"/>
            </p:cNvSpPr>
            <p:nvPr/>
          </p:nvSpPr>
          <p:spPr bwMode="auto">
            <a:xfrm>
              <a:off x="5894388" y="3821113"/>
              <a:ext cx="4619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135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41">
              <a:extLst>
                <a:ext uri="{FF2B5EF4-FFF2-40B4-BE49-F238E27FC236}">
                  <a16:creationId xmlns:a16="http://schemas.microsoft.com/office/drawing/2014/main" id="{0CCA14C1-BD41-4D7E-8DAE-AAD96ED58887}"/>
                </a:ext>
              </a:extLst>
            </p:cNvPr>
            <p:cNvSpPr>
              <a:spLocks noChangeArrowheads="1"/>
            </p:cNvSpPr>
            <p:nvPr/>
          </p:nvSpPr>
          <p:spPr bwMode="auto">
            <a:xfrm>
              <a:off x="9750425" y="3821113"/>
              <a:ext cx="3460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80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4" name="TextBox 3">
            <a:extLst>
              <a:ext uri="{FF2B5EF4-FFF2-40B4-BE49-F238E27FC236}">
                <a16:creationId xmlns:a16="http://schemas.microsoft.com/office/drawing/2014/main" id="{DC0212A2-FBCA-443B-8F1E-23606DAB609E}"/>
              </a:ext>
            </a:extLst>
          </p:cNvPr>
          <p:cNvSpPr txBox="1"/>
          <p:nvPr/>
        </p:nvSpPr>
        <p:spPr>
          <a:xfrm>
            <a:off x="7312220" y="2638478"/>
            <a:ext cx="1580701" cy="338554"/>
          </a:xfrm>
          <a:prstGeom prst="rect">
            <a:avLst/>
          </a:prstGeom>
          <a:solidFill>
            <a:schemeClr val="bg1"/>
          </a:solidFill>
        </p:spPr>
        <p:txBody>
          <a:bodyPr wrap="square" rtlCol="0">
            <a:spAutoFit/>
          </a:bodyPr>
          <a:lstStyle/>
          <a:p>
            <a:r>
              <a:rPr lang="en-GB" sz="1600" dirty="0">
                <a:latin typeface="+mn-lt"/>
              </a:rPr>
              <a:t>90 x (1-0.25)</a:t>
            </a:r>
          </a:p>
        </p:txBody>
      </p:sp>
      <p:sp>
        <p:nvSpPr>
          <p:cNvPr id="64" name="TextBox 63">
            <a:extLst>
              <a:ext uri="{FF2B5EF4-FFF2-40B4-BE49-F238E27FC236}">
                <a16:creationId xmlns:a16="http://schemas.microsoft.com/office/drawing/2014/main" id="{A40602FA-CABA-4241-AD22-09E80BDA51D5}"/>
              </a:ext>
            </a:extLst>
          </p:cNvPr>
          <p:cNvSpPr txBox="1"/>
          <p:nvPr/>
        </p:nvSpPr>
        <p:spPr>
          <a:xfrm>
            <a:off x="9208888" y="2629514"/>
            <a:ext cx="1580701" cy="338554"/>
          </a:xfrm>
          <a:prstGeom prst="rect">
            <a:avLst/>
          </a:prstGeom>
          <a:solidFill>
            <a:schemeClr val="bg1"/>
          </a:solidFill>
        </p:spPr>
        <p:txBody>
          <a:bodyPr wrap="square" rtlCol="0">
            <a:spAutoFit/>
          </a:bodyPr>
          <a:lstStyle/>
          <a:p>
            <a:r>
              <a:rPr lang="en-GB" sz="1600" dirty="0">
                <a:latin typeface="+mn-lt"/>
              </a:rPr>
              <a:t>80 x (1-0.25)</a:t>
            </a:r>
          </a:p>
        </p:txBody>
      </p:sp>
      <p:sp>
        <p:nvSpPr>
          <p:cNvPr id="2" name="Title 1">
            <a:extLst>
              <a:ext uri="{FF2B5EF4-FFF2-40B4-BE49-F238E27FC236}">
                <a16:creationId xmlns:a16="http://schemas.microsoft.com/office/drawing/2014/main" id="{4DC0C257-0B03-4566-B40A-4B4702FD5984}"/>
              </a:ext>
            </a:extLst>
          </p:cNvPr>
          <p:cNvSpPr>
            <a:spLocks noGrp="1"/>
          </p:cNvSpPr>
          <p:nvPr>
            <p:ph type="title"/>
          </p:nvPr>
        </p:nvSpPr>
        <p:spPr/>
        <p:txBody>
          <a:bodyPr/>
          <a:lstStyle/>
          <a:p>
            <a:r>
              <a:rPr lang="en-US" dirty="0"/>
              <a:t>Exercise 1 - solutions</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5F87B84-D3B5-4CB5-9CE6-6C0A2DDEFE7E}"/>
                  </a:ext>
                </a:extLst>
              </p:cNvPr>
              <p:cNvSpPr>
                <a:spLocks noGrp="1"/>
              </p:cNvSpPr>
              <p:nvPr>
                <p:ph idx="1"/>
              </p:nvPr>
            </p:nvSpPr>
            <p:spPr/>
            <p:txBody>
              <a:bodyPr>
                <a:noAutofit/>
              </a:bodyPr>
              <a:lstStyle/>
              <a:p>
                <a:pPr marL="514350" indent="-514350">
                  <a:buFont typeface="+mj-lt"/>
                  <a:buAutoNum type="alphaLcPeriod" startAt="4"/>
                </a:pPr>
                <a:r>
                  <a:rPr lang="en-US" b="1" dirty="0"/>
                  <a:t>What happens to the value of debt, equity and the value of the levered firm if 25% of the value of Gladstone's assets will be lost to bankruptcy costs.</a:t>
                </a:r>
                <a:endParaRPr lang="en-US" b="1" i="1" dirty="0">
                  <a:latin typeface="Cambria Math" panose="02040503050406030204" pitchFamily="18" charset="0"/>
                </a:endParaRPr>
              </a:p>
              <a:p>
                <a:pPr marL="0" indent="0">
                  <a:buNone/>
                </a:pPr>
                <a:endParaRPr lang="en-US" i="1" dirty="0">
                  <a:latin typeface="Cambria Math" panose="02040503050406030204" pitchFamily="18" charset="0"/>
                </a:endParaRPr>
              </a:p>
              <a:p>
                <a:pPr marL="0" indent="0">
                  <a:buNone/>
                </a:pPr>
                <a:endParaRPr lang="en-US" i="1" dirty="0">
                  <a:latin typeface="Cambria Math" panose="02040503050406030204" pitchFamily="18" charset="0"/>
                </a:endParaRPr>
              </a:p>
              <a:p>
                <a:pPr marL="0" indent="0">
                  <a:buNone/>
                </a:pPr>
                <a:endParaRPr lang="en-US" i="1" dirty="0">
                  <a:latin typeface="Cambria Math" panose="02040503050406030204" pitchFamily="18" charset="0"/>
                </a:endParaRPr>
              </a:p>
              <a:p>
                <a:pPr marL="0" indent="0">
                  <a:spcAft>
                    <a:spcPts val="1200"/>
                  </a:spcAft>
                  <a:buNone/>
                </a:pPr>
                <a:endParaRPr lang="en-US"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𝐷</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0.25(100+100+</m:t>
                          </m:r>
                          <m:r>
                            <a:rPr lang="en-US" b="0" i="1" smtClean="0">
                              <a:solidFill>
                                <a:srgbClr val="C00000"/>
                              </a:solidFill>
                              <a:latin typeface="Cambria Math" panose="02040503050406030204" pitchFamily="18" charset="0"/>
                            </a:rPr>
                            <m:t>(1−0.25)</m:t>
                          </m:r>
                          <m:r>
                            <a:rPr lang="en-US" i="1">
                              <a:latin typeface="Cambria Math" panose="02040503050406030204" pitchFamily="18" charset="0"/>
                            </a:rPr>
                            <m:t>9</m:t>
                          </m:r>
                          <m:r>
                            <a:rPr lang="en-GB" b="0" i="1" smtClean="0">
                              <a:latin typeface="Cambria Math" panose="02040503050406030204" pitchFamily="18" charset="0"/>
                            </a:rPr>
                            <m:t>0</m:t>
                          </m:r>
                          <m:r>
                            <a:rPr lang="en-US" i="1">
                              <a:latin typeface="Cambria Math" panose="02040503050406030204" pitchFamily="18" charset="0"/>
                            </a:rPr>
                            <m:t>+</m:t>
                          </m:r>
                          <m:r>
                            <a:rPr lang="en-US" i="1">
                              <a:solidFill>
                                <a:srgbClr val="C00000"/>
                              </a:solidFill>
                              <a:latin typeface="Cambria Math" panose="02040503050406030204" pitchFamily="18" charset="0"/>
                            </a:rPr>
                            <m:t>(1−0.25)</m:t>
                          </m:r>
                          <m:r>
                            <a:rPr lang="en-US" i="1">
                              <a:latin typeface="Cambria Math" panose="02040503050406030204" pitchFamily="18" charset="0"/>
                            </a:rPr>
                            <m:t>80)</m:t>
                          </m:r>
                        </m:num>
                        <m:den>
                          <m:r>
                            <a:rPr lang="en-US" i="1">
                              <a:latin typeface="Cambria Math" panose="02040503050406030204" pitchFamily="18" charset="0"/>
                            </a:rPr>
                            <m:t>1</m:t>
                          </m:r>
                          <m:r>
                            <a:rPr lang="en-US" b="0" i="1" smtClean="0">
                              <a:latin typeface="Cambria Math" panose="02040503050406030204" pitchFamily="18" charset="0"/>
                            </a:rPr>
                            <m:t>.05</m:t>
                          </m:r>
                        </m:den>
                      </m:f>
                      <m:r>
                        <a:rPr lang="en-US" i="1">
                          <a:latin typeface="Cambria Math" panose="02040503050406030204" pitchFamily="18" charset="0"/>
                        </a:rPr>
                        <m:t>=</m:t>
                      </m:r>
                      <m:r>
                        <a:rPr lang="en-US" b="0" i="1" smtClean="0">
                          <a:latin typeface="Cambria Math" panose="02040503050406030204" pitchFamily="18" charset="0"/>
                        </a:rPr>
                        <m:t>77.98</m:t>
                      </m:r>
                    </m:oMath>
                  </m:oMathPara>
                </a14:m>
                <a:endParaRPr lang="en-GB" dirty="0"/>
              </a:p>
              <a:p>
                <a:pPr marL="0" indent="0">
                  <a:buNone/>
                </a:pPr>
                <a:r>
                  <a:rPr lang="en-GB" dirty="0"/>
                  <a:t>       </a:t>
                </a:r>
                <a14:m>
                  <m:oMath xmlns:m="http://schemas.openxmlformats.org/officeDocument/2006/math">
                    <m:r>
                      <a:rPr lang="en-US" i="1">
                        <a:latin typeface="Cambria Math" panose="02040503050406030204" pitchFamily="18" charset="0"/>
                      </a:rPr>
                      <m:t>𝐸</m:t>
                    </m:r>
                    <m:r>
                      <a:rPr lang="en-US" i="1">
                        <a:latin typeface="Cambria Math" panose="02040503050406030204" pitchFamily="18" charset="0"/>
                      </a:rPr>
                      <m:t>=20.24</m:t>
                    </m:r>
                  </m:oMath>
                </a14:m>
                <a:r>
                  <a:rPr lang="en-GB" dirty="0"/>
                  <a:t>  -&gt; same as in question c since shareholders only receive when there is no default.</a:t>
                </a:r>
              </a:p>
              <a:p>
                <a:pPr marL="0" indent="0">
                  <a:buNone/>
                </a:pPr>
                <a:r>
                  <a:rPr lang="en-GB" dirty="0"/>
                  <a:t>       </a:t>
                </a:r>
                <a14:m>
                  <m:oMath xmlns:m="http://schemas.openxmlformats.org/officeDocument/2006/math">
                    <m:sSup>
                      <m:sSupPr>
                        <m:ctrlPr>
                          <a:rPr lang="en-US" i="1">
                            <a:latin typeface="Cambria Math" panose="02040503050406030204" pitchFamily="18" charset="0"/>
                          </a:rPr>
                        </m:ctrlPr>
                      </m:sSupPr>
                      <m:e>
                        <m:r>
                          <m:rPr>
                            <m:sty m:val="p"/>
                          </m:rPr>
                          <a:rPr lang="en-US">
                            <a:latin typeface="Cambria Math" panose="02040503050406030204" pitchFamily="18" charset="0"/>
                          </a:rPr>
                          <m:t>V</m:t>
                        </m:r>
                      </m:e>
                      <m:sup>
                        <m:r>
                          <m:rPr>
                            <m:sty m:val="p"/>
                          </m:rPr>
                          <a:rPr lang="en-US">
                            <a:latin typeface="Cambria Math" panose="02040503050406030204" pitchFamily="18" charset="0"/>
                          </a:rPr>
                          <m:t>L</m:t>
                        </m:r>
                      </m:sup>
                    </m:sSup>
                    <m:r>
                      <a:rPr lang="en-US">
                        <a:latin typeface="Cambria Math" panose="02040503050406030204" pitchFamily="18" charset="0"/>
                      </a:rPr>
                      <m:t>=</m:t>
                    </m:r>
                    <m:r>
                      <m:rPr>
                        <m:sty m:val="p"/>
                      </m:rPr>
                      <a:rPr lang="en-US">
                        <a:latin typeface="Cambria Math" panose="02040503050406030204" pitchFamily="18" charset="0"/>
                      </a:rPr>
                      <m:t>D</m:t>
                    </m:r>
                    <m:r>
                      <a:rPr lang="en-US">
                        <a:latin typeface="Cambria Math" panose="02040503050406030204" pitchFamily="18" charset="0"/>
                      </a:rPr>
                      <m:t>+</m:t>
                    </m:r>
                    <m:r>
                      <m:rPr>
                        <m:sty m:val="p"/>
                      </m:rPr>
                      <a:rPr lang="en-US">
                        <a:latin typeface="Cambria Math" panose="02040503050406030204" pitchFamily="18" charset="0"/>
                      </a:rPr>
                      <m:t>E</m:t>
                    </m:r>
                    <m:r>
                      <a:rPr lang="en-US">
                        <a:latin typeface="Cambria Math" panose="02040503050406030204" pitchFamily="18" charset="0"/>
                      </a:rPr>
                      <m:t>=</m:t>
                    </m:r>
                    <m:r>
                      <a:rPr lang="en-US" b="0" i="1" smtClean="0">
                        <a:latin typeface="Cambria Math" panose="02040503050406030204" pitchFamily="18" charset="0"/>
                      </a:rPr>
                      <m:t>77.98</m:t>
                    </m:r>
                    <m:r>
                      <a:rPr lang="en-US" i="1">
                        <a:latin typeface="Cambria Math" panose="02040503050406030204" pitchFamily="18" charset="0"/>
                      </a:rPr>
                      <m:t>+20.24=</m:t>
                    </m:r>
                    <m:r>
                      <a:rPr lang="en-US" b="0" i="1" smtClean="0">
                        <a:latin typeface="Cambria Math" panose="02040503050406030204" pitchFamily="18" charset="0"/>
                      </a:rPr>
                      <m:t>98</m:t>
                    </m:r>
                    <m:r>
                      <a:rPr lang="en-US" i="1">
                        <a:latin typeface="Cambria Math" panose="02040503050406030204" pitchFamily="18" charset="0"/>
                      </a:rPr>
                      <m:t>.</m:t>
                    </m:r>
                    <m:r>
                      <a:rPr lang="en-US" b="0" i="1" smtClean="0">
                        <a:latin typeface="Cambria Math" panose="02040503050406030204" pitchFamily="18" charset="0"/>
                      </a:rPr>
                      <m:t>21&lt;</m:t>
                    </m:r>
                    <m:sSup>
                      <m:sSupPr>
                        <m:ctrlPr>
                          <a:rPr lang="en-US"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𝑈</m:t>
                        </m:r>
                      </m:sup>
                    </m:sSup>
                  </m:oMath>
                </a14:m>
                <a:endParaRPr lang="en-US" dirty="0"/>
              </a:p>
              <a:p>
                <a:pPr marL="0" indent="0">
                  <a:spcBef>
                    <a:spcPts val="1200"/>
                  </a:spcBef>
                  <a:buNone/>
                </a:pPr>
                <a:r>
                  <a:rPr lang="en-GB" dirty="0"/>
                  <a:t>       The difference between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𝑈</m:t>
                        </m:r>
                      </m:sup>
                    </m:sSup>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𝑉</m:t>
                        </m:r>
                      </m:e>
                      <m:sup>
                        <m:r>
                          <a:rPr lang="en-US" b="0" i="1" smtClean="0">
                            <a:latin typeface="Cambria Math" panose="02040503050406030204" pitchFamily="18" charset="0"/>
                          </a:rPr>
                          <m:t>𝐿</m:t>
                        </m:r>
                      </m:sup>
                    </m:sSup>
                    <m:r>
                      <a:rPr lang="en-US" b="0" i="1" smtClean="0">
                        <a:latin typeface="Cambria Math" panose="02040503050406030204" pitchFamily="18" charset="0"/>
                      </a:rPr>
                      <m:t>=10.12</m:t>
                    </m:r>
                  </m:oMath>
                </a14:m>
                <a:r>
                  <a:rPr lang="en-GB" dirty="0"/>
                  <a:t> are the bankruptcy costs:</a:t>
                </a:r>
              </a:p>
              <a:p>
                <a:pPr marL="0" indent="0">
                  <a:buNone/>
                </a:pPr>
                <a:r>
                  <a:rPr lang="en-US" b="0" dirty="0"/>
                  <a:t>        </a:t>
                </a:r>
                <a14:m>
                  <m:oMath xmlns:m="http://schemas.openxmlformats.org/officeDocument/2006/math">
                    <m:r>
                      <a:rPr lang="en-US" b="0" i="1" smtClean="0">
                        <a:latin typeface="Cambria Math" panose="02040503050406030204" pitchFamily="18" charset="0"/>
                      </a:rPr>
                      <m:t>𝑃𝑉</m:t>
                    </m:r>
                    <m:d>
                      <m:dPr>
                        <m:ctrlPr>
                          <a:rPr lang="en-US" b="0" i="1" smtClean="0">
                            <a:latin typeface="Cambria Math" panose="02040503050406030204" pitchFamily="18" charset="0"/>
                          </a:rPr>
                        </m:ctrlPr>
                      </m:dPr>
                      <m:e>
                        <m:r>
                          <a:rPr lang="en-US" b="0" i="1" smtClean="0">
                            <a:latin typeface="Cambria Math" panose="02040503050406030204" pitchFamily="18" charset="0"/>
                          </a:rPr>
                          <m:t>𝑏𝑎𝑛𝑘𝑟𝑢𝑝𝑡𝑐𝑦</m:t>
                        </m:r>
                        <m:r>
                          <a:rPr lang="en-US" b="0" i="1" smtClean="0">
                            <a:latin typeface="Cambria Math" panose="02040503050406030204" pitchFamily="18" charset="0"/>
                          </a:rPr>
                          <m:t> </m:t>
                        </m:r>
                        <m:r>
                          <a:rPr lang="en-US" b="0" i="1" smtClean="0">
                            <a:latin typeface="Cambria Math" panose="02040503050406030204" pitchFamily="18" charset="0"/>
                          </a:rPr>
                          <m:t>𝑐𝑜𝑠𝑡𝑠</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0.25(0.25</m:t>
                        </m:r>
                        <m:r>
                          <a:rPr lang="en-US" b="0" i="1" smtClean="0">
                            <a:latin typeface="Cambria Math" panose="02040503050406030204" pitchFamily="18" charset="0"/>
                            <a:ea typeface="Cambria Math" panose="02040503050406030204" pitchFamily="18" charset="0"/>
                          </a:rPr>
                          <m:t>×9</m:t>
                        </m:r>
                        <m:r>
                          <a:rPr lang="en-GB" b="0" i="1" smtClean="0">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+0.25×80)</m:t>
                        </m:r>
                      </m:num>
                      <m:den>
                        <m:r>
                          <a:rPr lang="en-US" b="0" i="1" smtClean="0">
                            <a:latin typeface="Cambria Math" panose="02040503050406030204" pitchFamily="18" charset="0"/>
                          </a:rPr>
                          <m:t>1</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𝐴</m:t>
                            </m:r>
                          </m:sub>
                        </m:sSub>
                      </m:den>
                    </m:f>
                    <m:r>
                      <a:rPr lang="en-US" b="0" i="1" smtClean="0">
                        <a:latin typeface="Cambria Math" panose="02040503050406030204" pitchFamily="18" charset="0"/>
                      </a:rPr>
                      <m:t>=10.12</m:t>
                    </m:r>
                  </m:oMath>
                </a14:m>
                <a:r>
                  <a:rPr lang="en-GB" dirty="0"/>
                  <a:t> </a:t>
                </a:r>
              </a:p>
            </p:txBody>
          </p:sp>
        </mc:Choice>
        <mc:Fallback xmlns="">
          <p:sp>
            <p:nvSpPr>
              <p:cNvPr id="3" name="Content Placeholder 2">
                <a:extLst>
                  <a:ext uri="{FF2B5EF4-FFF2-40B4-BE49-F238E27FC236}">
                    <a16:creationId xmlns:a16="http://schemas.microsoft.com/office/drawing/2014/main" id="{45F87B84-D3B5-4CB5-9CE6-6C0A2DDEFE7E}"/>
                  </a:ext>
                </a:extLst>
              </p:cNvPr>
              <p:cNvSpPr>
                <a:spLocks noGrp="1" noRot="1" noChangeAspect="1" noMove="1" noResize="1" noEditPoints="1" noAdjustHandles="1" noChangeArrowheads="1" noChangeShapeType="1" noTextEdit="1"/>
              </p:cNvSpPr>
              <p:nvPr>
                <p:ph idx="1"/>
              </p:nvPr>
            </p:nvSpPr>
            <p:spPr>
              <a:blipFill>
                <a:blip r:embed="rId2"/>
                <a:stretch>
                  <a:fillRect l="-741" t="-1717" r="-582" b="-264"/>
                </a:stretch>
              </a:blipFill>
            </p:spPr>
            <p:txBody>
              <a:bodyPr/>
              <a:lstStyle/>
              <a:p>
                <a:r>
                  <a:rPr lang="en-GB">
                    <a:noFill/>
                  </a:rPr>
                  <a:t> </a:t>
                </a:r>
              </a:p>
            </p:txBody>
          </p:sp>
        </mc:Fallback>
      </mc:AlternateContent>
      <p:sp>
        <p:nvSpPr>
          <p:cNvPr id="7" name="Text Placeholder 6">
            <a:extLst>
              <a:ext uri="{FF2B5EF4-FFF2-40B4-BE49-F238E27FC236}">
                <a16:creationId xmlns:a16="http://schemas.microsoft.com/office/drawing/2014/main" id="{B22C3720-8787-4F48-A9CB-978B68A87A7C}"/>
              </a:ext>
            </a:extLst>
          </p:cNvPr>
          <p:cNvSpPr>
            <a:spLocks noGrp="1"/>
          </p:cNvSpPr>
          <p:nvPr>
            <p:ph type="body" sz="quarter" idx="13"/>
          </p:nvPr>
        </p:nvSpPr>
        <p:spPr/>
        <p:txBody>
          <a:bodyPr/>
          <a:lstStyle/>
          <a:p>
            <a:r>
              <a:rPr lang="en-GB" dirty="0"/>
              <a:t>Advanced Financial Management | Capital Structure – Limits of Debt</a:t>
            </a:r>
          </a:p>
        </p:txBody>
      </p:sp>
      <p:sp>
        <p:nvSpPr>
          <p:cNvPr id="8" name="AutoShape 3">
            <a:extLst>
              <a:ext uri="{FF2B5EF4-FFF2-40B4-BE49-F238E27FC236}">
                <a16:creationId xmlns:a16="http://schemas.microsoft.com/office/drawing/2014/main" id="{F9ECD9EF-5FCA-4B26-837E-5DA229626E54}"/>
              </a:ext>
            </a:extLst>
          </p:cNvPr>
          <p:cNvSpPr>
            <a:spLocks noChangeAspect="1" noChangeArrowheads="1" noTextEdit="1"/>
          </p:cNvSpPr>
          <p:nvPr/>
        </p:nvSpPr>
        <p:spPr bwMode="auto">
          <a:xfrm>
            <a:off x="1374775" y="2297038"/>
            <a:ext cx="94424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38" name="Group 37">
            <a:extLst>
              <a:ext uri="{FF2B5EF4-FFF2-40B4-BE49-F238E27FC236}">
                <a16:creationId xmlns:a16="http://schemas.microsoft.com/office/drawing/2014/main" id="{E95D9B87-29AB-4D0F-9512-E6967D1CA207}"/>
              </a:ext>
            </a:extLst>
          </p:cNvPr>
          <p:cNvGrpSpPr/>
          <p:nvPr/>
        </p:nvGrpSpPr>
        <p:grpSpPr>
          <a:xfrm>
            <a:off x="1382713" y="2984426"/>
            <a:ext cx="1817688" cy="355600"/>
            <a:chOff x="1382713" y="4137026"/>
            <a:chExt cx="1817688" cy="355600"/>
          </a:xfrm>
        </p:grpSpPr>
        <p:sp>
          <p:nvSpPr>
            <p:cNvPr id="39" name="Rectangle 15">
              <a:extLst>
                <a:ext uri="{FF2B5EF4-FFF2-40B4-BE49-F238E27FC236}">
                  <a16:creationId xmlns:a16="http://schemas.microsoft.com/office/drawing/2014/main" id="{609335E4-0299-4AE6-A03A-2B94C227E7AB}"/>
                </a:ext>
              </a:extLst>
            </p:cNvPr>
            <p:cNvSpPr>
              <a:spLocks noChangeArrowheads="1"/>
            </p:cNvSpPr>
            <p:nvPr/>
          </p:nvSpPr>
          <p:spPr bwMode="auto">
            <a:xfrm>
              <a:off x="1382713" y="4137026"/>
              <a:ext cx="181768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Rectangle 42">
              <a:extLst>
                <a:ext uri="{FF2B5EF4-FFF2-40B4-BE49-F238E27FC236}">
                  <a16:creationId xmlns:a16="http://schemas.microsoft.com/office/drawing/2014/main" id="{BF59B641-52DA-436B-92CC-40D13E90B12E}"/>
                </a:ext>
              </a:extLst>
            </p:cNvPr>
            <p:cNvSpPr>
              <a:spLocks noChangeArrowheads="1"/>
            </p:cNvSpPr>
            <p:nvPr/>
          </p:nvSpPr>
          <p:spPr bwMode="auto">
            <a:xfrm>
              <a:off x="1474788" y="4159251"/>
              <a:ext cx="6096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Debt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41" name="Group 40">
            <a:extLst>
              <a:ext uri="{FF2B5EF4-FFF2-40B4-BE49-F238E27FC236}">
                <a16:creationId xmlns:a16="http://schemas.microsoft.com/office/drawing/2014/main" id="{EBC8BD20-00AB-488F-9934-181D9FEF4F72}"/>
              </a:ext>
            </a:extLst>
          </p:cNvPr>
          <p:cNvGrpSpPr/>
          <p:nvPr/>
        </p:nvGrpSpPr>
        <p:grpSpPr>
          <a:xfrm>
            <a:off x="3200400" y="2984426"/>
            <a:ext cx="1911350" cy="355600"/>
            <a:chOff x="3200400" y="4137026"/>
            <a:chExt cx="1911350" cy="355600"/>
          </a:xfrm>
        </p:grpSpPr>
        <p:sp>
          <p:nvSpPr>
            <p:cNvPr id="42" name="Rectangle 16">
              <a:extLst>
                <a:ext uri="{FF2B5EF4-FFF2-40B4-BE49-F238E27FC236}">
                  <a16:creationId xmlns:a16="http://schemas.microsoft.com/office/drawing/2014/main" id="{9AF00796-56FE-4D77-97BA-26B272768F90}"/>
                </a:ext>
              </a:extLst>
            </p:cNvPr>
            <p:cNvSpPr>
              <a:spLocks noChangeArrowheads="1"/>
            </p:cNvSpPr>
            <p:nvPr/>
          </p:nvSpPr>
          <p:spPr bwMode="auto">
            <a:xfrm>
              <a:off x="3200400" y="4137026"/>
              <a:ext cx="19113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Rectangle 43">
              <a:extLst>
                <a:ext uri="{FF2B5EF4-FFF2-40B4-BE49-F238E27FC236}">
                  <a16:creationId xmlns:a16="http://schemas.microsoft.com/office/drawing/2014/main" id="{34F9163C-00B1-4044-BE15-86B291542A2E}"/>
                </a:ext>
              </a:extLst>
            </p:cNvPr>
            <p:cNvSpPr>
              <a:spLocks noChangeArrowheads="1"/>
            </p:cNvSpPr>
            <p:nvPr/>
          </p:nvSpPr>
          <p:spPr bwMode="auto">
            <a:xfrm>
              <a:off x="3981450" y="4159251"/>
              <a:ext cx="4619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9" name="Group 8">
            <a:extLst>
              <a:ext uri="{FF2B5EF4-FFF2-40B4-BE49-F238E27FC236}">
                <a16:creationId xmlns:a16="http://schemas.microsoft.com/office/drawing/2014/main" id="{536B2227-32A3-4F72-A2FA-57DDBEE7AAC3}"/>
              </a:ext>
            </a:extLst>
          </p:cNvPr>
          <p:cNvGrpSpPr/>
          <p:nvPr/>
        </p:nvGrpSpPr>
        <p:grpSpPr>
          <a:xfrm>
            <a:off x="1376363" y="2314501"/>
            <a:ext cx="9426575" cy="349250"/>
            <a:chOff x="1376363" y="3467101"/>
            <a:chExt cx="9426575" cy="349250"/>
          </a:xfrm>
        </p:grpSpPr>
        <p:sp>
          <p:nvSpPr>
            <p:cNvPr id="10" name="Rectangle 5">
              <a:extLst>
                <a:ext uri="{FF2B5EF4-FFF2-40B4-BE49-F238E27FC236}">
                  <a16:creationId xmlns:a16="http://schemas.microsoft.com/office/drawing/2014/main" id="{EDA5C4D9-B804-45D1-9207-75AB7E5AD4F8}"/>
                </a:ext>
              </a:extLst>
            </p:cNvPr>
            <p:cNvSpPr>
              <a:spLocks noChangeArrowheads="1"/>
            </p:cNvSpPr>
            <p:nvPr/>
          </p:nvSpPr>
          <p:spPr bwMode="auto">
            <a:xfrm>
              <a:off x="1382713" y="3467101"/>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 name="Rectangle 6">
              <a:extLst>
                <a:ext uri="{FF2B5EF4-FFF2-40B4-BE49-F238E27FC236}">
                  <a16:creationId xmlns:a16="http://schemas.microsoft.com/office/drawing/2014/main" id="{A4BEA044-5EF1-4B90-9E7D-08EF34E7C9B0}"/>
                </a:ext>
              </a:extLst>
            </p:cNvPr>
            <p:cNvSpPr>
              <a:spLocks noChangeArrowheads="1"/>
            </p:cNvSpPr>
            <p:nvPr/>
          </p:nvSpPr>
          <p:spPr bwMode="auto">
            <a:xfrm>
              <a:off x="3200400" y="3467101"/>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7">
              <a:extLst>
                <a:ext uri="{FF2B5EF4-FFF2-40B4-BE49-F238E27FC236}">
                  <a16:creationId xmlns:a16="http://schemas.microsoft.com/office/drawing/2014/main" id="{DC54C484-8F7A-4A28-B81B-8739AD35EF51}"/>
                </a:ext>
              </a:extLst>
            </p:cNvPr>
            <p:cNvSpPr>
              <a:spLocks noChangeArrowheads="1"/>
            </p:cNvSpPr>
            <p:nvPr/>
          </p:nvSpPr>
          <p:spPr bwMode="auto">
            <a:xfrm>
              <a:off x="5111750" y="3467101"/>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8">
              <a:extLst>
                <a:ext uri="{FF2B5EF4-FFF2-40B4-BE49-F238E27FC236}">
                  <a16:creationId xmlns:a16="http://schemas.microsoft.com/office/drawing/2014/main" id="{A24A0D5E-1E2C-4F2A-9944-B26DA8A570CD}"/>
                </a:ext>
              </a:extLst>
            </p:cNvPr>
            <p:cNvSpPr>
              <a:spLocks noChangeArrowheads="1"/>
            </p:cNvSpPr>
            <p:nvPr/>
          </p:nvSpPr>
          <p:spPr bwMode="auto">
            <a:xfrm>
              <a:off x="7024688" y="3467101"/>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9">
              <a:extLst>
                <a:ext uri="{FF2B5EF4-FFF2-40B4-BE49-F238E27FC236}">
                  <a16:creationId xmlns:a16="http://schemas.microsoft.com/office/drawing/2014/main" id="{1D541FB6-3C70-42CD-935B-9E63FAD13DEB}"/>
                </a:ext>
              </a:extLst>
            </p:cNvPr>
            <p:cNvSpPr>
              <a:spLocks noChangeArrowheads="1"/>
            </p:cNvSpPr>
            <p:nvPr/>
          </p:nvSpPr>
          <p:spPr bwMode="auto">
            <a:xfrm>
              <a:off x="8936038" y="3467101"/>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Line 25">
              <a:extLst>
                <a:ext uri="{FF2B5EF4-FFF2-40B4-BE49-F238E27FC236}">
                  <a16:creationId xmlns:a16="http://schemas.microsoft.com/office/drawing/2014/main" id="{13D9400F-DBD1-434E-A537-062606C40413}"/>
                </a:ext>
              </a:extLst>
            </p:cNvPr>
            <p:cNvSpPr>
              <a:spLocks noChangeShapeType="1"/>
            </p:cNvSpPr>
            <p:nvPr/>
          </p:nvSpPr>
          <p:spPr bwMode="auto">
            <a:xfrm>
              <a:off x="3200400"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26">
              <a:extLst>
                <a:ext uri="{FF2B5EF4-FFF2-40B4-BE49-F238E27FC236}">
                  <a16:creationId xmlns:a16="http://schemas.microsoft.com/office/drawing/2014/main" id="{45076CA4-B86E-4B85-9544-22C3B0015790}"/>
                </a:ext>
              </a:extLst>
            </p:cNvPr>
            <p:cNvSpPr>
              <a:spLocks noChangeShapeType="1"/>
            </p:cNvSpPr>
            <p:nvPr/>
          </p:nvSpPr>
          <p:spPr bwMode="auto">
            <a:xfrm>
              <a:off x="5111750"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Line 27">
              <a:extLst>
                <a:ext uri="{FF2B5EF4-FFF2-40B4-BE49-F238E27FC236}">
                  <a16:creationId xmlns:a16="http://schemas.microsoft.com/office/drawing/2014/main" id="{B9AF5BB2-5CFF-44EB-8CA6-9735DE2733BA}"/>
                </a:ext>
              </a:extLst>
            </p:cNvPr>
            <p:cNvSpPr>
              <a:spLocks noChangeShapeType="1"/>
            </p:cNvSpPr>
            <p:nvPr/>
          </p:nvSpPr>
          <p:spPr bwMode="auto">
            <a:xfrm>
              <a:off x="702468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Line 28">
              <a:extLst>
                <a:ext uri="{FF2B5EF4-FFF2-40B4-BE49-F238E27FC236}">
                  <a16:creationId xmlns:a16="http://schemas.microsoft.com/office/drawing/2014/main" id="{7AA6E7E6-CAF5-454F-BD65-67768BC07580}"/>
                </a:ext>
              </a:extLst>
            </p:cNvPr>
            <p:cNvSpPr>
              <a:spLocks noChangeShapeType="1"/>
            </p:cNvSpPr>
            <p:nvPr/>
          </p:nvSpPr>
          <p:spPr bwMode="auto">
            <a:xfrm>
              <a:off x="893603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Line 29">
              <a:extLst>
                <a:ext uri="{FF2B5EF4-FFF2-40B4-BE49-F238E27FC236}">
                  <a16:creationId xmlns:a16="http://schemas.microsoft.com/office/drawing/2014/main" id="{11ABEC0F-A731-441D-A4E9-06D1C676B78B}"/>
                </a:ext>
              </a:extLst>
            </p:cNvPr>
            <p:cNvSpPr>
              <a:spLocks noChangeShapeType="1"/>
            </p:cNvSpPr>
            <p:nvPr/>
          </p:nvSpPr>
          <p:spPr bwMode="auto">
            <a:xfrm>
              <a:off x="1376363" y="3802063"/>
              <a:ext cx="9426575" cy="0"/>
            </a:xfrm>
            <a:prstGeom prst="line">
              <a:avLst/>
            </a:prstGeom>
            <a:noFill/>
            <a:ln w="28575" cap="flat">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Line 30">
              <a:extLst>
                <a:ext uri="{FF2B5EF4-FFF2-40B4-BE49-F238E27FC236}">
                  <a16:creationId xmlns:a16="http://schemas.microsoft.com/office/drawing/2014/main" id="{057F98C2-E807-4DE6-B63D-5ED0CA7F4A0D}"/>
                </a:ext>
              </a:extLst>
            </p:cNvPr>
            <p:cNvSpPr>
              <a:spLocks noChangeShapeType="1"/>
            </p:cNvSpPr>
            <p:nvPr/>
          </p:nvSpPr>
          <p:spPr bwMode="auto">
            <a:xfrm>
              <a:off x="1382713"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Line 31">
              <a:extLst>
                <a:ext uri="{FF2B5EF4-FFF2-40B4-BE49-F238E27FC236}">
                  <a16:creationId xmlns:a16="http://schemas.microsoft.com/office/drawing/2014/main" id="{324271DE-CF8A-4A2C-98B6-0E20F19BB678}"/>
                </a:ext>
              </a:extLst>
            </p:cNvPr>
            <p:cNvSpPr>
              <a:spLocks noChangeShapeType="1"/>
            </p:cNvSpPr>
            <p:nvPr/>
          </p:nvSpPr>
          <p:spPr bwMode="auto">
            <a:xfrm>
              <a:off x="1079658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Rectangle 32">
              <a:extLst>
                <a:ext uri="{FF2B5EF4-FFF2-40B4-BE49-F238E27FC236}">
                  <a16:creationId xmlns:a16="http://schemas.microsoft.com/office/drawing/2014/main" id="{6334CEA8-BBC3-494A-B96F-55D81B812F03}"/>
                </a:ext>
              </a:extLst>
            </p:cNvPr>
            <p:cNvSpPr>
              <a:spLocks noChangeArrowheads="1"/>
            </p:cNvSpPr>
            <p:nvPr/>
          </p:nvSpPr>
          <p:spPr bwMode="auto">
            <a:xfrm>
              <a:off x="1474788" y="3509963"/>
              <a:ext cx="627063"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rPr>
                <a:t>States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33">
              <a:extLst>
                <a:ext uri="{FF2B5EF4-FFF2-40B4-BE49-F238E27FC236}">
                  <a16:creationId xmlns:a16="http://schemas.microsoft.com/office/drawing/2014/main" id="{15098007-5753-4702-8E49-015270451AFC}"/>
                </a:ext>
              </a:extLst>
            </p:cNvPr>
            <p:cNvSpPr>
              <a:spLocks noChangeArrowheads="1"/>
            </p:cNvSpPr>
            <p:nvPr/>
          </p:nvSpPr>
          <p:spPr bwMode="auto">
            <a:xfrm>
              <a:off x="4105275" y="3509963"/>
              <a:ext cx="21272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34">
              <a:extLst>
                <a:ext uri="{FF2B5EF4-FFF2-40B4-BE49-F238E27FC236}">
                  <a16:creationId xmlns:a16="http://schemas.microsoft.com/office/drawing/2014/main" id="{2E3B4953-5F27-491B-9457-2F5B4B7179DE}"/>
                </a:ext>
              </a:extLst>
            </p:cNvPr>
            <p:cNvSpPr>
              <a:spLocks noChangeArrowheads="1"/>
            </p:cNvSpPr>
            <p:nvPr/>
          </p:nvSpPr>
          <p:spPr bwMode="auto">
            <a:xfrm>
              <a:off x="601821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35">
              <a:extLst>
                <a:ext uri="{FF2B5EF4-FFF2-40B4-BE49-F238E27FC236}">
                  <a16:creationId xmlns:a16="http://schemas.microsoft.com/office/drawing/2014/main" id="{AA91C69D-0C9F-4E51-A05A-790FDCCABD8E}"/>
                </a:ext>
              </a:extLst>
            </p:cNvPr>
            <p:cNvSpPr>
              <a:spLocks noChangeArrowheads="1"/>
            </p:cNvSpPr>
            <p:nvPr/>
          </p:nvSpPr>
          <p:spPr bwMode="auto">
            <a:xfrm>
              <a:off x="792956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36">
              <a:extLst>
                <a:ext uri="{FF2B5EF4-FFF2-40B4-BE49-F238E27FC236}">
                  <a16:creationId xmlns:a16="http://schemas.microsoft.com/office/drawing/2014/main" id="{65553C28-78F2-4351-980F-3AF88472F5DF}"/>
                </a:ext>
              </a:extLst>
            </p:cNvPr>
            <p:cNvSpPr>
              <a:spLocks noChangeArrowheads="1"/>
            </p:cNvSpPr>
            <p:nvPr/>
          </p:nvSpPr>
          <p:spPr bwMode="auto">
            <a:xfrm>
              <a:off x="981551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44" name="Group 43">
            <a:extLst>
              <a:ext uri="{FF2B5EF4-FFF2-40B4-BE49-F238E27FC236}">
                <a16:creationId xmlns:a16="http://schemas.microsoft.com/office/drawing/2014/main" id="{BF5BBA14-50DC-45E1-A6F8-E6966E1F7CD5}"/>
              </a:ext>
            </a:extLst>
          </p:cNvPr>
          <p:cNvGrpSpPr/>
          <p:nvPr/>
        </p:nvGrpSpPr>
        <p:grpSpPr>
          <a:xfrm>
            <a:off x="5111750" y="2984426"/>
            <a:ext cx="1912938" cy="355600"/>
            <a:chOff x="5111750" y="4137026"/>
            <a:chExt cx="1912938" cy="355600"/>
          </a:xfrm>
        </p:grpSpPr>
        <p:sp>
          <p:nvSpPr>
            <p:cNvPr id="45" name="Rectangle 17">
              <a:extLst>
                <a:ext uri="{FF2B5EF4-FFF2-40B4-BE49-F238E27FC236}">
                  <a16:creationId xmlns:a16="http://schemas.microsoft.com/office/drawing/2014/main" id="{BABA2714-C4DA-47F5-A6A6-76349A23FB1C}"/>
                </a:ext>
              </a:extLst>
            </p:cNvPr>
            <p:cNvSpPr>
              <a:spLocks noChangeArrowheads="1"/>
            </p:cNvSpPr>
            <p:nvPr/>
          </p:nvSpPr>
          <p:spPr bwMode="auto">
            <a:xfrm>
              <a:off x="5111750" y="4137026"/>
              <a:ext cx="191293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Rectangle 44">
              <a:extLst>
                <a:ext uri="{FF2B5EF4-FFF2-40B4-BE49-F238E27FC236}">
                  <a16:creationId xmlns:a16="http://schemas.microsoft.com/office/drawing/2014/main" id="{FD338204-B1F4-47D3-8CBC-1FAC26049BDB}"/>
                </a:ext>
              </a:extLst>
            </p:cNvPr>
            <p:cNvSpPr>
              <a:spLocks noChangeArrowheads="1"/>
            </p:cNvSpPr>
            <p:nvPr/>
          </p:nvSpPr>
          <p:spPr bwMode="auto">
            <a:xfrm>
              <a:off x="5894388" y="4159251"/>
              <a:ext cx="4619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47" name="Group 46">
            <a:extLst>
              <a:ext uri="{FF2B5EF4-FFF2-40B4-BE49-F238E27FC236}">
                <a16:creationId xmlns:a16="http://schemas.microsoft.com/office/drawing/2014/main" id="{C6BE1634-14D6-419B-8AEC-5056F8A3EE2C}"/>
              </a:ext>
            </a:extLst>
          </p:cNvPr>
          <p:cNvGrpSpPr/>
          <p:nvPr/>
        </p:nvGrpSpPr>
        <p:grpSpPr>
          <a:xfrm>
            <a:off x="7024688" y="2984426"/>
            <a:ext cx="1911350" cy="336550"/>
            <a:chOff x="7024688" y="4137026"/>
            <a:chExt cx="1911350" cy="336550"/>
          </a:xfrm>
        </p:grpSpPr>
        <p:sp>
          <p:nvSpPr>
            <p:cNvPr id="48" name="Rectangle 18">
              <a:extLst>
                <a:ext uri="{FF2B5EF4-FFF2-40B4-BE49-F238E27FC236}">
                  <a16:creationId xmlns:a16="http://schemas.microsoft.com/office/drawing/2014/main" id="{0D8F2946-E20B-4E3E-AEAC-79D26B75E934}"/>
                </a:ext>
              </a:extLst>
            </p:cNvPr>
            <p:cNvSpPr>
              <a:spLocks noChangeArrowheads="1"/>
            </p:cNvSpPr>
            <p:nvPr/>
          </p:nvSpPr>
          <p:spPr bwMode="auto">
            <a:xfrm>
              <a:off x="7024688" y="4137026"/>
              <a:ext cx="19113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C00000"/>
                </a:solidFill>
              </a:endParaRPr>
            </a:p>
          </p:txBody>
        </p:sp>
        <p:sp>
          <p:nvSpPr>
            <p:cNvPr id="49" name="Rectangle 45">
              <a:extLst>
                <a:ext uri="{FF2B5EF4-FFF2-40B4-BE49-F238E27FC236}">
                  <a16:creationId xmlns:a16="http://schemas.microsoft.com/office/drawing/2014/main" id="{100DEC18-2B70-448F-82F7-D7E19421FA29}"/>
                </a:ext>
              </a:extLst>
            </p:cNvPr>
            <p:cNvSpPr>
              <a:spLocks noChangeArrowheads="1"/>
            </p:cNvSpPr>
            <p:nvPr/>
          </p:nvSpPr>
          <p:spPr bwMode="auto">
            <a:xfrm>
              <a:off x="7426487" y="4159251"/>
              <a:ext cx="11365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00000"/>
                  </a:solidFill>
                  <a:effectLst/>
                  <a:latin typeface="Open Sans Light" panose="020B0306030504020204" pitchFamily="34" charset="0"/>
                </a:rPr>
                <a:t>90 x</a:t>
              </a:r>
              <a:r>
                <a:rPr kumimoji="0" lang="en-US" altLang="en-US" sz="1600" b="1" i="0" u="none" strike="noStrike" cap="none" normalizeH="0" baseline="0" dirty="0">
                  <a:ln>
                    <a:noFill/>
                  </a:ln>
                  <a:solidFill>
                    <a:srgbClr val="C00000"/>
                  </a:solidFill>
                  <a:effectLst/>
                  <a:latin typeface="Open Sans Light" panose="020B0306030504020204" pitchFamily="34" charset="0"/>
                </a:rPr>
                <a:t> (1-0.25)</a:t>
              </a:r>
              <a:endParaRPr kumimoji="0" lang="en-US" altLang="en-US" sz="1800" b="1" i="0" u="none" strike="noStrike" cap="none" normalizeH="0" baseline="0" dirty="0">
                <a:ln>
                  <a:noFill/>
                </a:ln>
                <a:solidFill>
                  <a:srgbClr val="C00000"/>
                </a:solidFill>
                <a:effectLst/>
              </a:endParaRPr>
            </a:p>
          </p:txBody>
        </p:sp>
      </p:grpSp>
      <p:grpSp>
        <p:nvGrpSpPr>
          <p:cNvPr id="50" name="Group 49">
            <a:extLst>
              <a:ext uri="{FF2B5EF4-FFF2-40B4-BE49-F238E27FC236}">
                <a16:creationId xmlns:a16="http://schemas.microsoft.com/office/drawing/2014/main" id="{DF8887B5-2913-45C7-977A-4BB8972DF401}"/>
              </a:ext>
            </a:extLst>
          </p:cNvPr>
          <p:cNvGrpSpPr/>
          <p:nvPr/>
        </p:nvGrpSpPr>
        <p:grpSpPr>
          <a:xfrm>
            <a:off x="8936038" y="2984426"/>
            <a:ext cx="1860550" cy="336550"/>
            <a:chOff x="8936038" y="4137026"/>
            <a:chExt cx="1860550" cy="336550"/>
          </a:xfrm>
        </p:grpSpPr>
        <p:sp>
          <p:nvSpPr>
            <p:cNvPr id="51" name="Rectangle 19">
              <a:extLst>
                <a:ext uri="{FF2B5EF4-FFF2-40B4-BE49-F238E27FC236}">
                  <a16:creationId xmlns:a16="http://schemas.microsoft.com/office/drawing/2014/main" id="{2844D4A9-4779-44C3-B30D-A6B24479A3F7}"/>
                </a:ext>
              </a:extLst>
            </p:cNvPr>
            <p:cNvSpPr>
              <a:spLocks noChangeArrowheads="1"/>
            </p:cNvSpPr>
            <p:nvPr/>
          </p:nvSpPr>
          <p:spPr bwMode="auto">
            <a:xfrm>
              <a:off x="8936038" y="4137026"/>
              <a:ext cx="18605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C00000"/>
                </a:solidFill>
              </a:endParaRPr>
            </a:p>
          </p:txBody>
        </p:sp>
        <p:sp>
          <p:nvSpPr>
            <p:cNvPr id="52" name="Rectangle 46">
              <a:extLst>
                <a:ext uri="{FF2B5EF4-FFF2-40B4-BE49-F238E27FC236}">
                  <a16:creationId xmlns:a16="http://schemas.microsoft.com/office/drawing/2014/main" id="{1FC9B43A-C1B7-415C-A8A9-3FAB982906C2}"/>
                </a:ext>
              </a:extLst>
            </p:cNvPr>
            <p:cNvSpPr>
              <a:spLocks noChangeArrowheads="1"/>
            </p:cNvSpPr>
            <p:nvPr/>
          </p:nvSpPr>
          <p:spPr bwMode="auto">
            <a:xfrm>
              <a:off x="9305367" y="4164741"/>
              <a:ext cx="113591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00000"/>
                  </a:solidFill>
                  <a:effectLst/>
                  <a:latin typeface="Open Sans Light" panose="020B0306030504020204" pitchFamily="34" charset="0"/>
                </a:rPr>
                <a:t>80 x </a:t>
              </a:r>
              <a:r>
                <a:rPr kumimoji="0" lang="en-US" altLang="en-US" sz="1600" b="1" i="0" u="none" strike="noStrike" cap="none" normalizeH="0" baseline="0" dirty="0">
                  <a:ln>
                    <a:noFill/>
                  </a:ln>
                  <a:solidFill>
                    <a:srgbClr val="C00000"/>
                  </a:solidFill>
                  <a:effectLst/>
                  <a:latin typeface="Open Sans Light" panose="020B0306030504020204" pitchFamily="34" charset="0"/>
                </a:rPr>
                <a:t>(1-0.25)</a:t>
              </a:r>
              <a:endParaRPr kumimoji="0" lang="en-US" altLang="en-US" sz="1800" b="1" i="0" u="none" strike="noStrike" cap="none" normalizeH="0" baseline="0" dirty="0">
                <a:ln>
                  <a:noFill/>
                </a:ln>
                <a:solidFill>
                  <a:srgbClr val="C00000"/>
                </a:solidFill>
                <a:effectLst/>
              </a:endParaRPr>
            </a:p>
          </p:txBody>
        </p:sp>
      </p:grpSp>
      <p:grpSp>
        <p:nvGrpSpPr>
          <p:cNvPr id="53" name="Group 52">
            <a:extLst>
              <a:ext uri="{FF2B5EF4-FFF2-40B4-BE49-F238E27FC236}">
                <a16:creationId xmlns:a16="http://schemas.microsoft.com/office/drawing/2014/main" id="{ACEE2EDB-B9B1-41F1-BB0B-E748CED93D7B}"/>
              </a:ext>
            </a:extLst>
          </p:cNvPr>
          <p:cNvGrpSpPr/>
          <p:nvPr/>
        </p:nvGrpSpPr>
        <p:grpSpPr>
          <a:xfrm>
            <a:off x="1382713" y="3320976"/>
            <a:ext cx="9413875" cy="354012"/>
            <a:chOff x="1382713" y="4473576"/>
            <a:chExt cx="9413875" cy="354012"/>
          </a:xfrm>
        </p:grpSpPr>
        <p:sp>
          <p:nvSpPr>
            <p:cNvPr id="54" name="Rectangle 20">
              <a:extLst>
                <a:ext uri="{FF2B5EF4-FFF2-40B4-BE49-F238E27FC236}">
                  <a16:creationId xmlns:a16="http://schemas.microsoft.com/office/drawing/2014/main" id="{EDCD65F8-C852-4B6D-9DC7-0A113BC64C9C}"/>
                </a:ext>
              </a:extLst>
            </p:cNvPr>
            <p:cNvSpPr>
              <a:spLocks noChangeArrowheads="1"/>
            </p:cNvSpPr>
            <p:nvPr/>
          </p:nvSpPr>
          <p:spPr bwMode="auto">
            <a:xfrm>
              <a:off x="1382713" y="4473576"/>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Rectangle 21">
              <a:extLst>
                <a:ext uri="{FF2B5EF4-FFF2-40B4-BE49-F238E27FC236}">
                  <a16:creationId xmlns:a16="http://schemas.microsoft.com/office/drawing/2014/main" id="{B8A2090F-611A-431F-9131-605C6207E6A9}"/>
                </a:ext>
              </a:extLst>
            </p:cNvPr>
            <p:cNvSpPr>
              <a:spLocks noChangeArrowheads="1"/>
            </p:cNvSpPr>
            <p:nvPr/>
          </p:nvSpPr>
          <p:spPr bwMode="auto">
            <a:xfrm>
              <a:off x="3200400" y="4473576"/>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Rectangle 22">
              <a:extLst>
                <a:ext uri="{FF2B5EF4-FFF2-40B4-BE49-F238E27FC236}">
                  <a16:creationId xmlns:a16="http://schemas.microsoft.com/office/drawing/2014/main" id="{A62A8FA5-6C17-4C23-A5E1-94B37B775DC9}"/>
                </a:ext>
              </a:extLst>
            </p:cNvPr>
            <p:cNvSpPr>
              <a:spLocks noChangeArrowheads="1"/>
            </p:cNvSpPr>
            <p:nvPr/>
          </p:nvSpPr>
          <p:spPr bwMode="auto">
            <a:xfrm>
              <a:off x="5111750" y="4473576"/>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Rectangle 23">
              <a:extLst>
                <a:ext uri="{FF2B5EF4-FFF2-40B4-BE49-F238E27FC236}">
                  <a16:creationId xmlns:a16="http://schemas.microsoft.com/office/drawing/2014/main" id="{28B5CC87-6A04-4174-B1C3-80265889797B}"/>
                </a:ext>
              </a:extLst>
            </p:cNvPr>
            <p:cNvSpPr>
              <a:spLocks noChangeArrowheads="1"/>
            </p:cNvSpPr>
            <p:nvPr/>
          </p:nvSpPr>
          <p:spPr bwMode="auto">
            <a:xfrm>
              <a:off x="7024688" y="4473576"/>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8" name="Rectangle 24">
              <a:extLst>
                <a:ext uri="{FF2B5EF4-FFF2-40B4-BE49-F238E27FC236}">
                  <a16:creationId xmlns:a16="http://schemas.microsoft.com/office/drawing/2014/main" id="{8F6E9F24-D8A9-442C-941F-353912F788C9}"/>
                </a:ext>
              </a:extLst>
            </p:cNvPr>
            <p:cNvSpPr>
              <a:spLocks noChangeArrowheads="1"/>
            </p:cNvSpPr>
            <p:nvPr/>
          </p:nvSpPr>
          <p:spPr bwMode="auto">
            <a:xfrm>
              <a:off x="8936038" y="4473576"/>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Rectangle 47">
              <a:extLst>
                <a:ext uri="{FF2B5EF4-FFF2-40B4-BE49-F238E27FC236}">
                  <a16:creationId xmlns:a16="http://schemas.microsoft.com/office/drawing/2014/main" id="{03936799-9491-46C6-9511-499C0DE72861}"/>
                </a:ext>
              </a:extLst>
            </p:cNvPr>
            <p:cNvSpPr>
              <a:spLocks noChangeArrowheads="1"/>
            </p:cNvSpPr>
            <p:nvPr/>
          </p:nvSpPr>
          <p:spPr bwMode="auto">
            <a:xfrm>
              <a:off x="1474788" y="4494213"/>
              <a:ext cx="6731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Equity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48">
              <a:extLst>
                <a:ext uri="{FF2B5EF4-FFF2-40B4-BE49-F238E27FC236}">
                  <a16:creationId xmlns:a16="http://schemas.microsoft.com/office/drawing/2014/main" id="{B818FE0F-73B8-4F74-BD30-F529E9928957}"/>
                </a:ext>
              </a:extLst>
            </p:cNvPr>
            <p:cNvSpPr>
              <a:spLocks noChangeArrowheads="1"/>
            </p:cNvSpPr>
            <p:nvPr/>
          </p:nvSpPr>
          <p:spPr bwMode="auto">
            <a:xfrm>
              <a:off x="4040188" y="4494213"/>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49">
              <a:extLst>
                <a:ext uri="{FF2B5EF4-FFF2-40B4-BE49-F238E27FC236}">
                  <a16:creationId xmlns:a16="http://schemas.microsoft.com/office/drawing/2014/main" id="{41045B09-5360-42C4-8E6F-FE2DAC72B15B}"/>
                </a:ext>
              </a:extLst>
            </p:cNvPr>
            <p:cNvSpPr>
              <a:spLocks noChangeArrowheads="1"/>
            </p:cNvSpPr>
            <p:nvPr/>
          </p:nvSpPr>
          <p:spPr bwMode="auto">
            <a:xfrm>
              <a:off x="5951538" y="4494213"/>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35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50">
              <a:extLst>
                <a:ext uri="{FF2B5EF4-FFF2-40B4-BE49-F238E27FC236}">
                  <a16:creationId xmlns:a16="http://schemas.microsoft.com/office/drawing/2014/main" id="{D8EF6579-42C4-4904-A071-F280F5FFEB99}"/>
                </a:ext>
              </a:extLst>
            </p:cNvPr>
            <p:cNvSpPr>
              <a:spLocks noChangeArrowheads="1"/>
            </p:cNvSpPr>
            <p:nvPr/>
          </p:nvSpPr>
          <p:spPr bwMode="auto">
            <a:xfrm>
              <a:off x="7921625" y="44942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51">
              <a:extLst>
                <a:ext uri="{FF2B5EF4-FFF2-40B4-BE49-F238E27FC236}">
                  <a16:creationId xmlns:a16="http://schemas.microsoft.com/office/drawing/2014/main" id="{285EE8F0-ED3F-4EFB-8FF7-52A679555C0E}"/>
                </a:ext>
              </a:extLst>
            </p:cNvPr>
            <p:cNvSpPr>
              <a:spLocks noChangeArrowheads="1"/>
            </p:cNvSpPr>
            <p:nvPr/>
          </p:nvSpPr>
          <p:spPr bwMode="auto">
            <a:xfrm>
              <a:off x="9809163" y="44942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1317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4" grpId="0" animBg="1"/>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522E7-1418-4546-993E-5F6007AC8583}"/>
              </a:ext>
            </a:extLst>
          </p:cNvPr>
          <p:cNvSpPr>
            <a:spLocks noGrp="1"/>
          </p:cNvSpPr>
          <p:nvPr>
            <p:ph type="title"/>
          </p:nvPr>
        </p:nvSpPr>
        <p:spPr/>
        <p:txBody>
          <a:bodyPr/>
          <a:lstStyle/>
          <a:p>
            <a:r>
              <a:rPr lang="en-US" dirty="0"/>
              <a:t>Exercise 2</a:t>
            </a:r>
            <a:endParaRPr lang="en-GB" dirty="0"/>
          </a:p>
        </p:txBody>
      </p:sp>
      <p:sp>
        <p:nvSpPr>
          <p:cNvPr id="3" name="Content Placeholder 2">
            <a:extLst>
              <a:ext uri="{FF2B5EF4-FFF2-40B4-BE49-F238E27FC236}">
                <a16:creationId xmlns:a16="http://schemas.microsoft.com/office/drawing/2014/main" id="{B1A22169-4F41-47A0-97D9-CA11D2070488}"/>
              </a:ext>
            </a:extLst>
          </p:cNvPr>
          <p:cNvSpPr>
            <a:spLocks noGrp="1"/>
          </p:cNvSpPr>
          <p:nvPr>
            <p:ph idx="1"/>
          </p:nvPr>
        </p:nvSpPr>
        <p:spPr/>
        <p:txBody>
          <a:bodyPr>
            <a:normAutofit/>
          </a:bodyPr>
          <a:lstStyle/>
          <a:p>
            <a:pPr marL="0" indent="0">
              <a:buNone/>
            </a:pPr>
            <a:r>
              <a:rPr lang="en-US" dirty="0"/>
              <a:t>Consider the case of Henrietta Ketchup, a budding entrepreneur with two possible investment projects that offer the following payoffs (assuming zero discount rate):</a:t>
            </a:r>
          </a:p>
          <a:p>
            <a:r>
              <a:rPr lang="en-US" dirty="0"/>
              <a:t>Project 1: Investment now: 12. Payoff one year from now: 15 with probability 1.</a:t>
            </a:r>
          </a:p>
          <a:p>
            <a:r>
              <a:rPr lang="en-US" dirty="0"/>
              <a:t>Project 2: Investment now: 12. Payoff one year from now: 24 with probability 0.4 and </a:t>
            </a:r>
            <a:r>
              <a:rPr lang="en-GB" dirty="0"/>
              <a:t>0 with probability 0.6.</a:t>
            </a:r>
          </a:p>
          <a:p>
            <a:pPr marL="514350" indent="-514350">
              <a:spcBef>
                <a:spcPts val="1200"/>
              </a:spcBef>
              <a:buFont typeface="+mj-lt"/>
              <a:buAutoNum type="alphaLcPeriod"/>
            </a:pPr>
            <a:r>
              <a:rPr lang="en-US" dirty="0"/>
              <a:t>Calculate the expected payoffs to the bank and Ms. Ketchup if the bank lends the present value of $10. Which project would Ms. Ketchup undertake? What agency problem leads to the decision?</a:t>
            </a:r>
          </a:p>
          <a:p>
            <a:pPr marL="514350" indent="-514350">
              <a:buFont typeface="+mj-lt"/>
              <a:buAutoNum type="alphaLcPeriod"/>
            </a:pPr>
            <a:r>
              <a:rPr lang="en-US" dirty="0"/>
              <a:t>What is the maximum amount the bank could lend that would induce Ms. Ketchup to </a:t>
            </a:r>
            <a:r>
              <a:rPr lang="en-GB" dirty="0"/>
              <a:t>take project 1?</a:t>
            </a:r>
          </a:p>
        </p:txBody>
      </p:sp>
      <p:sp>
        <p:nvSpPr>
          <p:cNvPr id="7" name="Text Placeholder 6">
            <a:extLst>
              <a:ext uri="{FF2B5EF4-FFF2-40B4-BE49-F238E27FC236}">
                <a16:creationId xmlns:a16="http://schemas.microsoft.com/office/drawing/2014/main" id="{6417B9B6-BB1E-4BC8-A928-6B58B37269B8}"/>
              </a:ext>
            </a:extLst>
          </p:cNvPr>
          <p:cNvSpPr>
            <a:spLocks noGrp="1"/>
          </p:cNvSpPr>
          <p:nvPr>
            <p:ph type="body" sz="quarter" idx="13"/>
          </p:nvPr>
        </p:nvSpPr>
        <p:spPr/>
        <p:txBody>
          <a:bodyPr/>
          <a:lstStyle/>
          <a:p>
            <a:r>
              <a:rPr lang="en-GB" dirty="0"/>
              <a:t>Advanced Financial Management | Capital Structure – Limits of Debt</a:t>
            </a:r>
          </a:p>
        </p:txBody>
      </p:sp>
    </p:spTree>
    <p:extLst>
      <p:ext uri="{BB962C8B-B14F-4D97-AF65-F5344CB8AC3E}">
        <p14:creationId xmlns:p14="http://schemas.microsoft.com/office/powerpoint/2010/main" val="4226646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0F5B9DF6-8308-4B29-82D6-DA93B5EB1B3E}"/>
              </a:ext>
            </a:extLst>
          </p:cNvPr>
          <p:cNvGrpSpPr/>
          <p:nvPr/>
        </p:nvGrpSpPr>
        <p:grpSpPr>
          <a:xfrm>
            <a:off x="2435225" y="4810125"/>
            <a:ext cx="2160588" cy="355600"/>
            <a:chOff x="2435225" y="4810125"/>
            <a:chExt cx="2160588" cy="355600"/>
          </a:xfrm>
        </p:grpSpPr>
        <p:sp>
          <p:nvSpPr>
            <p:cNvPr id="41" name="Rectangle 35">
              <a:extLst>
                <a:ext uri="{FF2B5EF4-FFF2-40B4-BE49-F238E27FC236}">
                  <a16:creationId xmlns:a16="http://schemas.microsoft.com/office/drawing/2014/main" id="{FB748B3F-225F-4366-B3D6-8303C8F5D190}"/>
                </a:ext>
              </a:extLst>
            </p:cNvPr>
            <p:cNvSpPr>
              <a:spLocks noChangeArrowheads="1"/>
            </p:cNvSpPr>
            <p:nvPr/>
          </p:nvSpPr>
          <p:spPr bwMode="auto">
            <a:xfrm>
              <a:off x="2435225" y="4810125"/>
              <a:ext cx="216058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4" name="Rectangle 88">
              <a:extLst>
                <a:ext uri="{FF2B5EF4-FFF2-40B4-BE49-F238E27FC236}">
                  <a16:creationId xmlns:a16="http://schemas.microsoft.com/office/drawing/2014/main" id="{CA3959C6-99C7-4C80-B3F6-C13B56CB2759}"/>
                </a:ext>
              </a:extLst>
            </p:cNvPr>
            <p:cNvSpPr>
              <a:spLocks noChangeArrowheads="1"/>
            </p:cNvSpPr>
            <p:nvPr/>
          </p:nvSpPr>
          <p:spPr bwMode="auto">
            <a:xfrm>
              <a:off x="2582863" y="4832350"/>
              <a:ext cx="717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NPV =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5" name="Rectangle 89">
              <a:extLst>
                <a:ext uri="{FF2B5EF4-FFF2-40B4-BE49-F238E27FC236}">
                  <a16:creationId xmlns:a16="http://schemas.microsoft.com/office/drawing/2014/main" id="{3F28F9C3-5762-456D-843B-7F570BECEE65}"/>
                </a:ext>
              </a:extLst>
            </p:cNvPr>
            <p:cNvSpPr>
              <a:spLocks noChangeArrowheads="1"/>
            </p:cNvSpPr>
            <p:nvPr/>
          </p:nvSpPr>
          <p:spPr bwMode="auto">
            <a:xfrm>
              <a:off x="3186113" y="4832350"/>
              <a:ext cx="180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90">
              <a:extLst>
                <a:ext uri="{FF2B5EF4-FFF2-40B4-BE49-F238E27FC236}">
                  <a16:creationId xmlns:a16="http://schemas.microsoft.com/office/drawing/2014/main" id="{AF5C8391-FFBD-4F44-8612-CD894D32891B}"/>
                </a:ext>
              </a:extLst>
            </p:cNvPr>
            <p:cNvSpPr>
              <a:spLocks noChangeArrowheads="1"/>
            </p:cNvSpPr>
            <p:nvPr/>
          </p:nvSpPr>
          <p:spPr bwMode="auto">
            <a:xfrm>
              <a:off x="3252788" y="4832350"/>
              <a:ext cx="9604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12+9.6 =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91">
              <a:extLst>
                <a:ext uri="{FF2B5EF4-FFF2-40B4-BE49-F238E27FC236}">
                  <a16:creationId xmlns:a16="http://schemas.microsoft.com/office/drawing/2014/main" id="{F5247156-CC20-42C5-97DA-900771AC7F6E}"/>
                </a:ext>
              </a:extLst>
            </p:cNvPr>
            <p:cNvSpPr>
              <a:spLocks noChangeArrowheads="1"/>
            </p:cNvSpPr>
            <p:nvPr/>
          </p:nvSpPr>
          <p:spPr bwMode="auto">
            <a:xfrm>
              <a:off x="4098925" y="4832350"/>
              <a:ext cx="1841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Open Sans Light" panose="020B0306030504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8" name="Rectangle 92">
              <a:extLst>
                <a:ext uri="{FF2B5EF4-FFF2-40B4-BE49-F238E27FC236}">
                  <a16:creationId xmlns:a16="http://schemas.microsoft.com/office/drawing/2014/main" id="{68C2D35C-357B-4492-9993-7FA511B83CA5}"/>
                </a:ext>
              </a:extLst>
            </p:cNvPr>
            <p:cNvSpPr>
              <a:spLocks noChangeArrowheads="1"/>
            </p:cNvSpPr>
            <p:nvPr/>
          </p:nvSpPr>
          <p:spPr bwMode="auto">
            <a:xfrm>
              <a:off x="4167188" y="4832350"/>
              <a:ext cx="3984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Open Sans Light" panose="020B0306030504020204" pitchFamily="34" charset="0"/>
                </a:rPr>
                <a:t>2.4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7" name="Group 116">
            <a:extLst>
              <a:ext uri="{FF2B5EF4-FFF2-40B4-BE49-F238E27FC236}">
                <a16:creationId xmlns:a16="http://schemas.microsoft.com/office/drawing/2014/main" id="{01FCB879-2984-4197-9651-471C275AF122}"/>
              </a:ext>
            </a:extLst>
          </p:cNvPr>
          <p:cNvGrpSpPr/>
          <p:nvPr/>
        </p:nvGrpSpPr>
        <p:grpSpPr>
          <a:xfrm>
            <a:off x="4595813" y="4810125"/>
            <a:ext cx="2687638" cy="355600"/>
            <a:chOff x="4595813" y="4810125"/>
            <a:chExt cx="2687638" cy="355600"/>
          </a:xfrm>
        </p:grpSpPr>
        <p:sp>
          <p:nvSpPr>
            <p:cNvPr id="42" name="Rectangle 36">
              <a:extLst>
                <a:ext uri="{FF2B5EF4-FFF2-40B4-BE49-F238E27FC236}">
                  <a16:creationId xmlns:a16="http://schemas.microsoft.com/office/drawing/2014/main" id="{5A562FC3-0AC3-4492-BB99-36F4D4DFBCE6}"/>
                </a:ext>
              </a:extLst>
            </p:cNvPr>
            <p:cNvSpPr>
              <a:spLocks noChangeArrowheads="1"/>
            </p:cNvSpPr>
            <p:nvPr/>
          </p:nvSpPr>
          <p:spPr bwMode="auto">
            <a:xfrm>
              <a:off x="4595813" y="4810125"/>
              <a:ext cx="123507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3" name="Rectangle 37">
              <a:extLst>
                <a:ext uri="{FF2B5EF4-FFF2-40B4-BE49-F238E27FC236}">
                  <a16:creationId xmlns:a16="http://schemas.microsoft.com/office/drawing/2014/main" id="{67873D58-372B-4593-8D78-A931AB5EA9DE}"/>
                </a:ext>
              </a:extLst>
            </p:cNvPr>
            <p:cNvSpPr>
              <a:spLocks noChangeArrowheads="1"/>
            </p:cNvSpPr>
            <p:nvPr/>
          </p:nvSpPr>
          <p:spPr bwMode="auto">
            <a:xfrm>
              <a:off x="5830888" y="4811713"/>
              <a:ext cx="145256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9" name="Rectangle 93">
              <a:extLst>
                <a:ext uri="{FF2B5EF4-FFF2-40B4-BE49-F238E27FC236}">
                  <a16:creationId xmlns:a16="http://schemas.microsoft.com/office/drawing/2014/main" id="{4DAF75C6-FEF3-4D10-86B1-F006FE752ED4}"/>
                </a:ext>
              </a:extLst>
            </p:cNvPr>
            <p:cNvSpPr>
              <a:spLocks noChangeArrowheads="1"/>
            </p:cNvSpPr>
            <p:nvPr/>
          </p:nvSpPr>
          <p:spPr bwMode="auto">
            <a:xfrm>
              <a:off x="5099050" y="4832350"/>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24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0" name="Rectangle 94">
              <a:extLst>
                <a:ext uri="{FF2B5EF4-FFF2-40B4-BE49-F238E27FC236}">
                  <a16:creationId xmlns:a16="http://schemas.microsoft.com/office/drawing/2014/main" id="{5DCA1569-0E16-4F9B-A2EB-C7847B9CA0DD}"/>
                </a:ext>
              </a:extLst>
            </p:cNvPr>
            <p:cNvSpPr>
              <a:spLocks noChangeArrowheads="1"/>
            </p:cNvSpPr>
            <p:nvPr/>
          </p:nvSpPr>
          <p:spPr bwMode="auto">
            <a:xfrm>
              <a:off x="6500813" y="4832350"/>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6" name="Group 115">
            <a:extLst>
              <a:ext uri="{FF2B5EF4-FFF2-40B4-BE49-F238E27FC236}">
                <a16:creationId xmlns:a16="http://schemas.microsoft.com/office/drawing/2014/main" id="{65DAA1FB-B46A-4953-8C09-0AF812942D75}"/>
              </a:ext>
            </a:extLst>
          </p:cNvPr>
          <p:cNvGrpSpPr/>
          <p:nvPr/>
        </p:nvGrpSpPr>
        <p:grpSpPr>
          <a:xfrm>
            <a:off x="344488" y="4810125"/>
            <a:ext cx="2090737" cy="1025526"/>
            <a:chOff x="344488" y="4810125"/>
            <a:chExt cx="2090737" cy="1025526"/>
          </a:xfrm>
        </p:grpSpPr>
        <p:sp>
          <p:nvSpPr>
            <p:cNvPr id="39" name="Rectangle 33">
              <a:extLst>
                <a:ext uri="{FF2B5EF4-FFF2-40B4-BE49-F238E27FC236}">
                  <a16:creationId xmlns:a16="http://schemas.microsoft.com/office/drawing/2014/main" id="{D85AF964-283C-4D18-B00A-38C74BFB3116}"/>
                </a:ext>
              </a:extLst>
            </p:cNvPr>
            <p:cNvSpPr>
              <a:spLocks noChangeArrowheads="1"/>
            </p:cNvSpPr>
            <p:nvPr/>
          </p:nvSpPr>
          <p:spPr bwMode="auto">
            <a:xfrm>
              <a:off x="344488" y="4810125"/>
              <a:ext cx="1204913"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Rectangle 34">
              <a:extLst>
                <a:ext uri="{FF2B5EF4-FFF2-40B4-BE49-F238E27FC236}">
                  <a16:creationId xmlns:a16="http://schemas.microsoft.com/office/drawing/2014/main" id="{5AE1096C-2BB1-4389-AE82-87CC7EC72E96}"/>
                </a:ext>
              </a:extLst>
            </p:cNvPr>
            <p:cNvSpPr>
              <a:spLocks noChangeArrowheads="1"/>
            </p:cNvSpPr>
            <p:nvPr/>
          </p:nvSpPr>
          <p:spPr bwMode="auto">
            <a:xfrm>
              <a:off x="1549400" y="4810125"/>
              <a:ext cx="88582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Rectangle 39">
              <a:extLst>
                <a:ext uri="{FF2B5EF4-FFF2-40B4-BE49-F238E27FC236}">
                  <a16:creationId xmlns:a16="http://schemas.microsoft.com/office/drawing/2014/main" id="{68958F43-DFC4-4E8B-BD63-6E0E973B66CE}"/>
                </a:ext>
              </a:extLst>
            </p:cNvPr>
            <p:cNvSpPr>
              <a:spLocks noChangeArrowheads="1"/>
            </p:cNvSpPr>
            <p:nvPr/>
          </p:nvSpPr>
          <p:spPr bwMode="auto">
            <a:xfrm>
              <a:off x="344488" y="5146675"/>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Rectangle 40">
              <a:extLst>
                <a:ext uri="{FF2B5EF4-FFF2-40B4-BE49-F238E27FC236}">
                  <a16:creationId xmlns:a16="http://schemas.microsoft.com/office/drawing/2014/main" id="{6F0A8AD9-2022-4F52-A367-C4366978D033}"/>
                </a:ext>
              </a:extLst>
            </p:cNvPr>
            <p:cNvSpPr>
              <a:spLocks noChangeArrowheads="1"/>
            </p:cNvSpPr>
            <p:nvPr/>
          </p:nvSpPr>
          <p:spPr bwMode="auto">
            <a:xfrm>
              <a:off x="1549400" y="5146675"/>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Rectangle 45">
              <a:extLst>
                <a:ext uri="{FF2B5EF4-FFF2-40B4-BE49-F238E27FC236}">
                  <a16:creationId xmlns:a16="http://schemas.microsoft.com/office/drawing/2014/main" id="{BD9BC82B-51A3-41B1-8AF9-DCA09D18D8BA}"/>
                </a:ext>
              </a:extLst>
            </p:cNvPr>
            <p:cNvSpPr>
              <a:spLocks noChangeArrowheads="1"/>
            </p:cNvSpPr>
            <p:nvPr/>
          </p:nvSpPr>
          <p:spPr bwMode="auto">
            <a:xfrm>
              <a:off x="344488" y="5481638"/>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Rectangle 46">
              <a:extLst>
                <a:ext uri="{FF2B5EF4-FFF2-40B4-BE49-F238E27FC236}">
                  <a16:creationId xmlns:a16="http://schemas.microsoft.com/office/drawing/2014/main" id="{3823731E-6B76-4795-9644-17C1D7D6A1C2}"/>
                </a:ext>
              </a:extLst>
            </p:cNvPr>
            <p:cNvSpPr>
              <a:spLocks noChangeArrowheads="1"/>
            </p:cNvSpPr>
            <p:nvPr/>
          </p:nvSpPr>
          <p:spPr bwMode="auto">
            <a:xfrm>
              <a:off x="1549400" y="5481638"/>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2" name="Rectangle 86">
              <a:extLst>
                <a:ext uri="{FF2B5EF4-FFF2-40B4-BE49-F238E27FC236}">
                  <a16:creationId xmlns:a16="http://schemas.microsoft.com/office/drawing/2014/main" id="{60D4F838-3B6D-4F36-ACC5-DD1E083BF9EF}"/>
                </a:ext>
              </a:extLst>
            </p:cNvPr>
            <p:cNvSpPr>
              <a:spLocks noChangeArrowheads="1"/>
            </p:cNvSpPr>
            <p:nvPr/>
          </p:nvSpPr>
          <p:spPr bwMode="auto">
            <a:xfrm>
              <a:off x="436563" y="4832350"/>
              <a:ext cx="9382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Open Sans Light" panose="020B0306030504020204" pitchFamily="34" charset="0"/>
                </a:rPr>
                <a:t>Project 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3" name="Rectangle 87">
              <a:extLst>
                <a:ext uri="{FF2B5EF4-FFF2-40B4-BE49-F238E27FC236}">
                  <a16:creationId xmlns:a16="http://schemas.microsoft.com/office/drawing/2014/main" id="{6C74D5C6-85AC-4739-9605-360E5F2D822C}"/>
                </a:ext>
              </a:extLst>
            </p:cNvPr>
            <p:cNvSpPr>
              <a:spLocks noChangeArrowheads="1"/>
            </p:cNvSpPr>
            <p:nvPr/>
          </p:nvSpPr>
          <p:spPr bwMode="auto">
            <a:xfrm>
              <a:off x="1641475" y="4832350"/>
              <a:ext cx="5730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Firm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96">
              <a:extLst>
                <a:ext uri="{FF2B5EF4-FFF2-40B4-BE49-F238E27FC236}">
                  <a16:creationId xmlns:a16="http://schemas.microsoft.com/office/drawing/2014/main" id="{CB4EFCE1-C713-4640-B225-1B01078CE008}"/>
                </a:ext>
              </a:extLst>
            </p:cNvPr>
            <p:cNvSpPr>
              <a:spLocks noChangeArrowheads="1"/>
            </p:cNvSpPr>
            <p:nvPr/>
          </p:nvSpPr>
          <p:spPr bwMode="auto">
            <a:xfrm>
              <a:off x="1641475" y="5167313"/>
              <a:ext cx="6096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Debt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100">
              <a:extLst>
                <a:ext uri="{FF2B5EF4-FFF2-40B4-BE49-F238E27FC236}">
                  <a16:creationId xmlns:a16="http://schemas.microsoft.com/office/drawing/2014/main" id="{72994265-FEB5-4DE0-A04F-A764C567260F}"/>
                </a:ext>
              </a:extLst>
            </p:cNvPr>
            <p:cNvSpPr>
              <a:spLocks noChangeArrowheads="1"/>
            </p:cNvSpPr>
            <p:nvPr/>
          </p:nvSpPr>
          <p:spPr bwMode="auto">
            <a:xfrm>
              <a:off x="1641475" y="5500688"/>
              <a:ext cx="6731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Equity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5" name="Group 114">
            <a:extLst>
              <a:ext uri="{FF2B5EF4-FFF2-40B4-BE49-F238E27FC236}">
                <a16:creationId xmlns:a16="http://schemas.microsoft.com/office/drawing/2014/main" id="{05B27F5F-02E2-4B6D-8D1B-B1EFCAFF9EAB}"/>
              </a:ext>
            </a:extLst>
          </p:cNvPr>
          <p:cNvGrpSpPr/>
          <p:nvPr/>
        </p:nvGrpSpPr>
        <p:grpSpPr>
          <a:xfrm>
            <a:off x="4595813" y="4475163"/>
            <a:ext cx="4240212" cy="354013"/>
            <a:chOff x="4595813" y="4475163"/>
            <a:chExt cx="4240212" cy="354013"/>
          </a:xfrm>
        </p:grpSpPr>
        <p:sp>
          <p:nvSpPr>
            <p:cNvPr id="36" name="Rectangle 30">
              <a:extLst>
                <a:ext uri="{FF2B5EF4-FFF2-40B4-BE49-F238E27FC236}">
                  <a16:creationId xmlns:a16="http://schemas.microsoft.com/office/drawing/2014/main" id="{5999F745-1F83-4CE3-AA21-EA7B6DBCA89F}"/>
                </a:ext>
              </a:extLst>
            </p:cNvPr>
            <p:cNvSpPr>
              <a:spLocks noChangeArrowheads="1"/>
            </p:cNvSpPr>
            <p:nvPr/>
          </p:nvSpPr>
          <p:spPr bwMode="auto">
            <a:xfrm>
              <a:off x="4595813" y="4475163"/>
              <a:ext cx="12350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7" name="Rectangle 31">
              <a:extLst>
                <a:ext uri="{FF2B5EF4-FFF2-40B4-BE49-F238E27FC236}">
                  <a16:creationId xmlns:a16="http://schemas.microsoft.com/office/drawing/2014/main" id="{1AA53908-5402-461F-BBF3-B6F41BDC6C62}"/>
                </a:ext>
              </a:extLst>
            </p:cNvPr>
            <p:cNvSpPr>
              <a:spLocks noChangeArrowheads="1"/>
            </p:cNvSpPr>
            <p:nvPr/>
          </p:nvSpPr>
          <p:spPr bwMode="auto">
            <a:xfrm>
              <a:off x="5830888" y="4475163"/>
              <a:ext cx="1452563"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8" name="Rectangle 32">
              <a:extLst>
                <a:ext uri="{FF2B5EF4-FFF2-40B4-BE49-F238E27FC236}">
                  <a16:creationId xmlns:a16="http://schemas.microsoft.com/office/drawing/2014/main" id="{7D42B1FF-B6D0-48F0-8748-1C1D3C017BA4}"/>
                </a:ext>
              </a:extLst>
            </p:cNvPr>
            <p:cNvSpPr>
              <a:spLocks noChangeArrowheads="1"/>
            </p:cNvSpPr>
            <p:nvPr/>
          </p:nvSpPr>
          <p:spPr bwMode="auto">
            <a:xfrm>
              <a:off x="7283450" y="4475163"/>
              <a:ext cx="155257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9" name="Rectangle 83">
              <a:extLst>
                <a:ext uri="{FF2B5EF4-FFF2-40B4-BE49-F238E27FC236}">
                  <a16:creationId xmlns:a16="http://schemas.microsoft.com/office/drawing/2014/main" id="{72544C0E-9D9B-4019-B0C4-5B962FAE5273}"/>
                </a:ext>
              </a:extLst>
            </p:cNvPr>
            <p:cNvSpPr>
              <a:spLocks noChangeArrowheads="1"/>
            </p:cNvSpPr>
            <p:nvPr/>
          </p:nvSpPr>
          <p:spPr bwMode="auto">
            <a:xfrm>
              <a:off x="5156200" y="4494213"/>
              <a:ext cx="23018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4">
              <a:extLst>
                <a:ext uri="{FF2B5EF4-FFF2-40B4-BE49-F238E27FC236}">
                  <a16:creationId xmlns:a16="http://schemas.microsoft.com/office/drawing/2014/main" id="{EB29864F-4533-4D99-9FF5-567B7E63554B}"/>
                </a:ext>
              </a:extLst>
            </p:cNvPr>
            <p:cNvSpPr>
              <a:spLocks noChangeArrowheads="1"/>
            </p:cNvSpPr>
            <p:nvPr/>
          </p:nvSpPr>
          <p:spPr bwMode="auto">
            <a:xfrm>
              <a:off x="6500813" y="4494213"/>
              <a:ext cx="23018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5">
              <a:extLst>
                <a:ext uri="{FF2B5EF4-FFF2-40B4-BE49-F238E27FC236}">
                  <a16:creationId xmlns:a16="http://schemas.microsoft.com/office/drawing/2014/main" id="{394496D3-EFD7-434B-9A7D-2CE83CBA7AB5}"/>
                </a:ext>
              </a:extLst>
            </p:cNvPr>
            <p:cNvSpPr>
              <a:spLocks noChangeArrowheads="1"/>
            </p:cNvSpPr>
            <p:nvPr/>
          </p:nvSpPr>
          <p:spPr bwMode="auto">
            <a:xfrm>
              <a:off x="8002588" y="4494213"/>
              <a:ext cx="23018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2" name="Group 111">
            <a:extLst>
              <a:ext uri="{FF2B5EF4-FFF2-40B4-BE49-F238E27FC236}">
                <a16:creationId xmlns:a16="http://schemas.microsoft.com/office/drawing/2014/main" id="{E37A73AC-F368-475A-A501-50D5AE8F710C}"/>
              </a:ext>
            </a:extLst>
          </p:cNvPr>
          <p:cNvGrpSpPr/>
          <p:nvPr/>
        </p:nvGrpSpPr>
        <p:grpSpPr>
          <a:xfrm>
            <a:off x="2435225" y="3805238"/>
            <a:ext cx="2160588" cy="354012"/>
            <a:chOff x="2435225" y="3805238"/>
            <a:chExt cx="2160588" cy="354012"/>
          </a:xfrm>
        </p:grpSpPr>
        <p:sp>
          <p:nvSpPr>
            <p:cNvPr id="23" name="Rectangle 17">
              <a:extLst>
                <a:ext uri="{FF2B5EF4-FFF2-40B4-BE49-F238E27FC236}">
                  <a16:creationId xmlns:a16="http://schemas.microsoft.com/office/drawing/2014/main" id="{5220637D-8341-4772-A6D5-C04187340D70}"/>
                </a:ext>
              </a:extLst>
            </p:cNvPr>
            <p:cNvSpPr>
              <a:spLocks noChangeArrowheads="1"/>
            </p:cNvSpPr>
            <p:nvPr/>
          </p:nvSpPr>
          <p:spPr bwMode="auto">
            <a:xfrm>
              <a:off x="2435225" y="3805238"/>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Rectangle 71">
              <a:extLst>
                <a:ext uri="{FF2B5EF4-FFF2-40B4-BE49-F238E27FC236}">
                  <a16:creationId xmlns:a16="http://schemas.microsoft.com/office/drawing/2014/main" id="{E7ABB256-4425-4B08-BA10-6251CFD97417}"/>
                </a:ext>
              </a:extLst>
            </p:cNvPr>
            <p:cNvSpPr>
              <a:spLocks noChangeArrowheads="1"/>
            </p:cNvSpPr>
            <p:nvPr/>
          </p:nvSpPr>
          <p:spPr bwMode="auto">
            <a:xfrm>
              <a:off x="2722563" y="3825875"/>
              <a:ext cx="7191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NPV =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8" name="Rectangle 72">
              <a:extLst>
                <a:ext uri="{FF2B5EF4-FFF2-40B4-BE49-F238E27FC236}">
                  <a16:creationId xmlns:a16="http://schemas.microsoft.com/office/drawing/2014/main" id="{5318CD86-E09C-4E1B-9B0D-5144D6FEAC93}"/>
                </a:ext>
              </a:extLst>
            </p:cNvPr>
            <p:cNvSpPr>
              <a:spLocks noChangeArrowheads="1"/>
            </p:cNvSpPr>
            <p:nvPr/>
          </p:nvSpPr>
          <p:spPr bwMode="auto">
            <a:xfrm>
              <a:off x="3327400" y="3825875"/>
              <a:ext cx="179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73">
              <a:extLst>
                <a:ext uri="{FF2B5EF4-FFF2-40B4-BE49-F238E27FC236}">
                  <a16:creationId xmlns:a16="http://schemas.microsoft.com/office/drawing/2014/main" id="{3F7873CC-4DFF-4E9E-BB78-EA4C8EE5CDDE}"/>
                </a:ext>
              </a:extLst>
            </p:cNvPr>
            <p:cNvSpPr>
              <a:spLocks noChangeArrowheads="1"/>
            </p:cNvSpPr>
            <p:nvPr/>
          </p:nvSpPr>
          <p:spPr bwMode="auto">
            <a:xfrm>
              <a:off x="3392488" y="3825875"/>
              <a:ext cx="914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12+15 =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0" name="Rectangle 74">
              <a:extLst>
                <a:ext uri="{FF2B5EF4-FFF2-40B4-BE49-F238E27FC236}">
                  <a16:creationId xmlns:a16="http://schemas.microsoft.com/office/drawing/2014/main" id="{DCC8603B-8BF1-4967-A223-BCC29323487F}"/>
                </a:ext>
              </a:extLst>
            </p:cNvPr>
            <p:cNvSpPr>
              <a:spLocks noChangeArrowheads="1"/>
            </p:cNvSpPr>
            <p:nvPr/>
          </p:nvSpPr>
          <p:spPr bwMode="auto">
            <a:xfrm>
              <a:off x="4192588" y="3825875"/>
              <a:ext cx="2333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Open Sans Light" panose="020B030603050402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1" name="Group 110">
            <a:extLst>
              <a:ext uri="{FF2B5EF4-FFF2-40B4-BE49-F238E27FC236}">
                <a16:creationId xmlns:a16="http://schemas.microsoft.com/office/drawing/2014/main" id="{5E78F63B-7924-449F-8A2F-7C2FB8776E94}"/>
              </a:ext>
            </a:extLst>
          </p:cNvPr>
          <p:cNvGrpSpPr/>
          <p:nvPr/>
        </p:nvGrpSpPr>
        <p:grpSpPr>
          <a:xfrm>
            <a:off x="344488" y="3803650"/>
            <a:ext cx="2090737" cy="1025526"/>
            <a:chOff x="344488" y="3803650"/>
            <a:chExt cx="2090737" cy="1025526"/>
          </a:xfrm>
        </p:grpSpPr>
        <p:sp>
          <p:nvSpPr>
            <p:cNvPr id="21" name="Rectangle 15">
              <a:extLst>
                <a:ext uri="{FF2B5EF4-FFF2-40B4-BE49-F238E27FC236}">
                  <a16:creationId xmlns:a16="http://schemas.microsoft.com/office/drawing/2014/main" id="{5B01C1EF-A921-4ED3-870A-B36C6C9E2A28}"/>
                </a:ext>
              </a:extLst>
            </p:cNvPr>
            <p:cNvSpPr>
              <a:spLocks noChangeArrowheads="1"/>
            </p:cNvSpPr>
            <p:nvPr/>
          </p:nvSpPr>
          <p:spPr bwMode="auto">
            <a:xfrm>
              <a:off x="344488" y="3803650"/>
              <a:ext cx="1204913"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16">
              <a:extLst>
                <a:ext uri="{FF2B5EF4-FFF2-40B4-BE49-F238E27FC236}">
                  <a16:creationId xmlns:a16="http://schemas.microsoft.com/office/drawing/2014/main" id="{2465F0B9-3539-4CE6-B4BE-C4C90146A46D}"/>
                </a:ext>
              </a:extLst>
            </p:cNvPr>
            <p:cNvSpPr>
              <a:spLocks noChangeArrowheads="1"/>
            </p:cNvSpPr>
            <p:nvPr/>
          </p:nvSpPr>
          <p:spPr bwMode="auto">
            <a:xfrm>
              <a:off x="1549400" y="3803650"/>
              <a:ext cx="88582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Rectangle 21">
              <a:extLst>
                <a:ext uri="{FF2B5EF4-FFF2-40B4-BE49-F238E27FC236}">
                  <a16:creationId xmlns:a16="http://schemas.microsoft.com/office/drawing/2014/main" id="{4BD44E46-211F-45DC-B8CF-F420B797BD9E}"/>
                </a:ext>
              </a:extLst>
            </p:cNvPr>
            <p:cNvSpPr>
              <a:spLocks noChangeArrowheads="1"/>
            </p:cNvSpPr>
            <p:nvPr/>
          </p:nvSpPr>
          <p:spPr bwMode="auto">
            <a:xfrm>
              <a:off x="344488" y="4140200"/>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22">
              <a:extLst>
                <a:ext uri="{FF2B5EF4-FFF2-40B4-BE49-F238E27FC236}">
                  <a16:creationId xmlns:a16="http://schemas.microsoft.com/office/drawing/2014/main" id="{F1C19E5D-E214-4513-AE4F-301596C57B2B}"/>
                </a:ext>
              </a:extLst>
            </p:cNvPr>
            <p:cNvSpPr>
              <a:spLocks noChangeArrowheads="1"/>
            </p:cNvSpPr>
            <p:nvPr/>
          </p:nvSpPr>
          <p:spPr bwMode="auto">
            <a:xfrm>
              <a:off x="1549400" y="4140200"/>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Rectangle 27">
              <a:extLst>
                <a:ext uri="{FF2B5EF4-FFF2-40B4-BE49-F238E27FC236}">
                  <a16:creationId xmlns:a16="http://schemas.microsoft.com/office/drawing/2014/main" id="{75F54E44-A684-495E-89AE-686C4DE654F7}"/>
                </a:ext>
              </a:extLst>
            </p:cNvPr>
            <p:cNvSpPr>
              <a:spLocks noChangeArrowheads="1"/>
            </p:cNvSpPr>
            <p:nvPr/>
          </p:nvSpPr>
          <p:spPr bwMode="auto">
            <a:xfrm>
              <a:off x="344488" y="4475163"/>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4" name="Rectangle 28">
              <a:extLst>
                <a:ext uri="{FF2B5EF4-FFF2-40B4-BE49-F238E27FC236}">
                  <a16:creationId xmlns:a16="http://schemas.microsoft.com/office/drawing/2014/main" id="{C769365A-01F7-4280-94DC-0A422760B9C8}"/>
                </a:ext>
              </a:extLst>
            </p:cNvPr>
            <p:cNvSpPr>
              <a:spLocks noChangeArrowheads="1"/>
            </p:cNvSpPr>
            <p:nvPr/>
          </p:nvSpPr>
          <p:spPr bwMode="auto">
            <a:xfrm>
              <a:off x="1549400" y="4475163"/>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Rectangle 69">
              <a:extLst>
                <a:ext uri="{FF2B5EF4-FFF2-40B4-BE49-F238E27FC236}">
                  <a16:creationId xmlns:a16="http://schemas.microsoft.com/office/drawing/2014/main" id="{BF196320-BD10-4AFC-91A0-039ECC88C7C9}"/>
                </a:ext>
              </a:extLst>
            </p:cNvPr>
            <p:cNvSpPr>
              <a:spLocks noChangeArrowheads="1"/>
            </p:cNvSpPr>
            <p:nvPr/>
          </p:nvSpPr>
          <p:spPr bwMode="auto">
            <a:xfrm>
              <a:off x="436563" y="3825875"/>
              <a:ext cx="9382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Open Sans Light" panose="020B0306030504020204" pitchFamily="34" charset="0"/>
                </a:rPr>
                <a:t>Project 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7ECEC1DF-BF68-4D67-A1BA-466D6B0A9893}"/>
                </a:ext>
              </a:extLst>
            </p:cNvPr>
            <p:cNvSpPr>
              <a:spLocks noChangeArrowheads="1"/>
            </p:cNvSpPr>
            <p:nvPr/>
          </p:nvSpPr>
          <p:spPr bwMode="auto">
            <a:xfrm>
              <a:off x="1641475" y="3825875"/>
              <a:ext cx="5730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Firm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78">
              <a:extLst>
                <a:ext uri="{FF2B5EF4-FFF2-40B4-BE49-F238E27FC236}">
                  <a16:creationId xmlns:a16="http://schemas.microsoft.com/office/drawing/2014/main" id="{AFFC9A76-A434-40E7-91F7-F60DE238215D}"/>
                </a:ext>
              </a:extLst>
            </p:cNvPr>
            <p:cNvSpPr>
              <a:spLocks noChangeArrowheads="1"/>
            </p:cNvSpPr>
            <p:nvPr/>
          </p:nvSpPr>
          <p:spPr bwMode="auto">
            <a:xfrm>
              <a:off x="1641475" y="4160838"/>
              <a:ext cx="6096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Debt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8" name="Rectangle 82">
              <a:extLst>
                <a:ext uri="{FF2B5EF4-FFF2-40B4-BE49-F238E27FC236}">
                  <a16:creationId xmlns:a16="http://schemas.microsoft.com/office/drawing/2014/main" id="{6E18F751-8442-422D-BE35-31E6DD44EBAE}"/>
                </a:ext>
              </a:extLst>
            </p:cNvPr>
            <p:cNvSpPr>
              <a:spLocks noChangeArrowheads="1"/>
            </p:cNvSpPr>
            <p:nvPr/>
          </p:nvSpPr>
          <p:spPr bwMode="auto">
            <a:xfrm>
              <a:off x="1641475" y="4494213"/>
              <a:ext cx="6731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Equity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2" name="Title 1">
            <a:extLst>
              <a:ext uri="{FF2B5EF4-FFF2-40B4-BE49-F238E27FC236}">
                <a16:creationId xmlns:a16="http://schemas.microsoft.com/office/drawing/2014/main" id="{433BC4EC-592A-4FCC-B534-5606BDE54312}"/>
              </a:ext>
            </a:extLst>
          </p:cNvPr>
          <p:cNvSpPr>
            <a:spLocks noGrp="1"/>
          </p:cNvSpPr>
          <p:nvPr>
            <p:ph type="title"/>
          </p:nvPr>
        </p:nvSpPr>
        <p:spPr/>
        <p:txBody>
          <a:bodyPr/>
          <a:lstStyle/>
          <a:p>
            <a:r>
              <a:rPr lang="en-US" dirty="0"/>
              <a:t>Exercise 2 - solutions</a:t>
            </a:r>
            <a:endParaRPr lang="en-GB" dirty="0"/>
          </a:p>
        </p:txBody>
      </p:sp>
      <p:sp>
        <p:nvSpPr>
          <p:cNvPr id="3" name="Content Placeholder 2">
            <a:extLst>
              <a:ext uri="{FF2B5EF4-FFF2-40B4-BE49-F238E27FC236}">
                <a16:creationId xmlns:a16="http://schemas.microsoft.com/office/drawing/2014/main" id="{A5E6DE71-25E1-41E8-8CF4-44A27E25A780}"/>
              </a:ext>
            </a:extLst>
          </p:cNvPr>
          <p:cNvSpPr>
            <a:spLocks noGrp="1"/>
          </p:cNvSpPr>
          <p:nvPr>
            <p:ph idx="1"/>
          </p:nvPr>
        </p:nvSpPr>
        <p:spPr/>
        <p:txBody>
          <a:bodyPr>
            <a:normAutofit/>
          </a:bodyPr>
          <a:lstStyle/>
          <a:p>
            <a:pPr marL="514350" indent="-514350">
              <a:buFont typeface="+mj-lt"/>
              <a:buAutoNum type="alphaLcPeriod"/>
            </a:pPr>
            <a:r>
              <a:rPr lang="en-US" b="1" dirty="0"/>
              <a:t>Calculate the expected payoffs to the bank and Ms. Ketchup if the bank lends the present value of $10. Which project would Ms. Ketchup undertake? What agency problem leads to the decision?</a:t>
            </a:r>
          </a:p>
          <a:p>
            <a:pPr marL="0" indent="0">
              <a:spcBef>
                <a:spcPts val="1200"/>
              </a:spcBef>
              <a:buNone/>
            </a:pPr>
            <a:r>
              <a:rPr lang="en-US" dirty="0"/>
              <a:t>        Let’s look at the values for the firm, debt and equity:</a:t>
            </a:r>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endParaRPr lang="en-US" dirty="0"/>
          </a:p>
          <a:p>
            <a:pPr marL="0" indent="0">
              <a:buNone/>
            </a:pPr>
            <a:endParaRPr lang="en-US" dirty="0"/>
          </a:p>
        </p:txBody>
      </p:sp>
      <p:sp>
        <p:nvSpPr>
          <p:cNvPr id="8" name="Text Placeholder 7">
            <a:extLst>
              <a:ext uri="{FF2B5EF4-FFF2-40B4-BE49-F238E27FC236}">
                <a16:creationId xmlns:a16="http://schemas.microsoft.com/office/drawing/2014/main" id="{93DF390F-9FC1-4F92-81F4-F1E7F8B31177}"/>
              </a:ext>
            </a:extLst>
          </p:cNvPr>
          <p:cNvSpPr>
            <a:spLocks noGrp="1"/>
          </p:cNvSpPr>
          <p:nvPr>
            <p:ph type="body" sz="quarter" idx="13"/>
          </p:nvPr>
        </p:nvSpPr>
        <p:spPr/>
        <p:txBody>
          <a:bodyPr/>
          <a:lstStyle/>
          <a:p>
            <a:r>
              <a:rPr lang="en-GB" dirty="0"/>
              <a:t>Advanced Financial Management | Capital Structure – Limits of Debt</a:t>
            </a:r>
          </a:p>
        </p:txBody>
      </p:sp>
      <p:sp>
        <p:nvSpPr>
          <p:cNvPr id="4" name="Rectangle 3">
            <a:extLst>
              <a:ext uri="{FF2B5EF4-FFF2-40B4-BE49-F238E27FC236}">
                <a16:creationId xmlns:a16="http://schemas.microsoft.com/office/drawing/2014/main" id="{CE480365-D922-48EA-9F96-25AB4224C2ED}"/>
              </a:ext>
            </a:extLst>
          </p:cNvPr>
          <p:cNvSpPr/>
          <p:nvPr/>
        </p:nvSpPr>
        <p:spPr bwMode="auto">
          <a:xfrm>
            <a:off x="9082528" y="3865069"/>
            <a:ext cx="2773472" cy="2029824"/>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14400"/>
            <a:r>
              <a:rPr lang="en-US" sz="1800" dirty="0">
                <a:latin typeface="+mn-lt"/>
              </a:rPr>
              <a:t>Ms. Ketchup chooses project 2 even though it has a negative NPV, because it has a higher value of equity. This is the risk-shifting problem.</a:t>
            </a:r>
          </a:p>
        </p:txBody>
      </p:sp>
      <p:sp>
        <p:nvSpPr>
          <p:cNvPr id="10" name="AutoShape 3">
            <a:extLst>
              <a:ext uri="{FF2B5EF4-FFF2-40B4-BE49-F238E27FC236}">
                <a16:creationId xmlns:a16="http://schemas.microsoft.com/office/drawing/2014/main" id="{C1C5230A-A6DB-41AC-AF9B-527652A0A9D1}"/>
              </a:ext>
            </a:extLst>
          </p:cNvPr>
          <p:cNvSpPr>
            <a:spLocks noChangeAspect="1" noChangeArrowheads="1" noTextEdit="1"/>
          </p:cNvSpPr>
          <p:nvPr/>
        </p:nvSpPr>
        <p:spPr bwMode="auto">
          <a:xfrm>
            <a:off x="336550" y="3117850"/>
            <a:ext cx="8520113" cy="277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5" name="Rectangle 29">
            <a:extLst>
              <a:ext uri="{FF2B5EF4-FFF2-40B4-BE49-F238E27FC236}">
                <a16:creationId xmlns:a16="http://schemas.microsoft.com/office/drawing/2014/main" id="{1F5B2F2F-0385-4EC8-B3AE-5BA6D21A5318}"/>
              </a:ext>
            </a:extLst>
          </p:cNvPr>
          <p:cNvSpPr>
            <a:spLocks noChangeArrowheads="1"/>
          </p:cNvSpPr>
          <p:nvPr/>
        </p:nvSpPr>
        <p:spPr bwMode="auto">
          <a:xfrm>
            <a:off x="2435225" y="4475163"/>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Rectangle 38">
            <a:extLst>
              <a:ext uri="{FF2B5EF4-FFF2-40B4-BE49-F238E27FC236}">
                <a16:creationId xmlns:a16="http://schemas.microsoft.com/office/drawing/2014/main" id="{4D48BB02-C1EB-4B0C-9A9C-171374740197}"/>
              </a:ext>
            </a:extLst>
          </p:cNvPr>
          <p:cNvSpPr>
            <a:spLocks noChangeArrowheads="1"/>
          </p:cNvSpPr>
          <p:nvPr/>
        </p:nvSpPr>
        <p:spPr bwMode="auto">
          <a:xfrm>
            <a:off x="7283450" y="4811713"/>
            <a:ext cx="15525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Rectangle 41">
            <a:extLst>
              <a:ext uri="{FF2B5EF4-FFF2-40B4-BE49-F238E27FC236}">
                <a16:creationId xmlns:a16="http://schemas.microsoft.com/office/drawing/2014/main" id="{CD652AE9-184C-40D6-A373-6679901E18A1}"/>
              </a:ext>
            </a:extLst>
          </p:cNvPr>
          <p:cNvSpPr>
            <a:spLocks noChangeArrowheads="1"/>
          </p:cNvSpPr>
          <p:nvPr/>
        </p:nvSpPr>
        <p:spPr bwMode="auto">
          <a:xfrm>
            <a:off x="2435225" y="5146675"/>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Line 58">
            <a:extLst>
              <a:ext uri="{FF2B5EF4-FFF2-40B4-BE49-F238E27FC236}">
                <a16:creationId xmlns:a16="http://schemas.microsoft.com/office/drawing/2014/main" id="{36BAFCDF-FD77-4E0D-A1FD-EBA298B394D5}"/>
              </a:ext>
            </a:extLst>
          </p:cNvPr>
          <p:cNvSpPr>
            <a:spLocks noChangeShapeType="1"/>
          </p:cNvSpPr>
          <p:nvPr/>
        </p:nvSpPr>
        <p:spPr bwMode="auto">
          <a:xfrm>
            <a:off x="344488" y="4811713"/>
            <a:ext cx="8491538" cy="0"/>
          </a:xfrm>
          <a:prstGeom prst="line">
            <a:avLst/>
          </a:prstGeom>
          <a:noFill/>
          <a:ln w="127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113" name="Group 112">
            <a:extLst>
              <a:ext uri="{FF2B5EF4-FFF2-40B4-BE49-F238E27FC236}">
                <a16:creationId xmlns:a16="http://schemas.microsoft.com/office/drawing/2014/main" id="{BEC08C91-75AE-4A5D-9431-BA582603AA30}"/>
              </a:ext>
            </a:extLst>
          </p:cNvPr>
          <p:cNvGrpSpPr/>
          <p:nvPr/>
        </p:nvGrpSpPr>
        <p:grpSpPr>
          <a:xfrm>
            <a:off x="4595813" y="3805238"/>
            <a:ext cx="4240212" cy="354012"/>
            <a:chOff x="4595813" y="3805238"/>
            <a:chExt cx="4240212" cy="354012"/>
          </a:xfrm>
        </p:grpSpPr>
        <p:sp>
          <p:nvSpPr>
            <p:cNvPr id="24" name="Rectangle 18">
              <a:extLst>
                <a:ext uri="{FF2B5EF4-FFF2-40B4-BE49-F238E27FC236}">
                  <a16:creationId xmlns:a16="http://schemas.microsoft.com/office/drawing/2014/main" id="{BD1E50DB-CFC6-4640-9208-6697ED56FEB3}"/>
                </a:ext>
              </a:extLst>
            </p:cNvPr>
            <p:cNvSpPr>
              <a:spLocks noChangeArrowheads="1"/>
            </p:cNvSpPr>
            <p:nvPr/>
          </p:nvSpPr>
          <p:spPr bwMode="auto">
            <a:xfrm>
              <a:off x="4595813" y="3805238"/>
              <a:ext cx="12350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19">
              <a:extLst>
                <a:ext uri="{FF2B5EF4-FFF2-40B4-BE49-F238E27FC236}">
                  <a16:creationId xmlns:a16="http://schemas.microsoft.com/office/drawing/2014/main" id="{CE9B0D88-4EC6-4193-BA3D-BF090E799C12}"/>
                </a:ext>
              </a:extLst>
            </p:cNvPr>
            <p:cNvSpPr>
              <a:spLocks noChangeArrowheads="1"/>
            </p:cNvSpPr>
            <p:nvPr/>
          </p:nvSpPr>
          <p:spPr bwMode="auto">
            <a:xfrm>
              <a:off x="5830888" y="3805238"/>
              <a:ext cx="145256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Rectangle 20">
              <a:extLst>
                <a:ext uri="{FF2B5EF4-FFF2-40B4-BE49-F238E27FC236}">
                  <a16:creationId xmlns:a16="http://schemas.microsoft.com/office/drawing/2014/main" id="{82440E78-D851-4B60-ABCE-C4440906F09E}"/>
                </a:ext>
              </a:extLst>
            </p:cNvPr>
            <p:cNvSpPr>
              <a:spLocks noChangeArrowheads="1"/>
            </p:cNvSpPr>
            <p:nvPr/>
          </p:nvSpPr>
          <p:spPr bwMode="auto">
            <a:xfrm>
              <a:off x="7283450" y="3805238"/>
              <a:ext cx="15525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Rectangle 75">
              <a:extLst>
                <a:ext uri="{FF2B5EF4-FFF2-40B4-BE49-F238E27FC236}">
                  <a16:creationId xmlns:a16="http://schemas.microsoft.com/office/drawing/2014/main" id="{22387B9A-5247-4EF3-B9EB-1DD9F98F753B}"/>
                </a:ext>
              </a:extLst>
            </p:cNvPr>
            <p:cNvSpPr>
              <a:spLocks noChangeArrowheads="1"/>
            </p:cNvSpPr>
            <p:nvPr/>
          </p:nvSpPr>
          <p:spPr bwMode="auto">
            <a:xfrm>
              <a:off x="5099050" y="3825875"/>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76">
              <a:extLst>
                <a:ext uri="{FF2B5EF4-FFF2-40B4-BE49-F238E27FC236}">
                  <a16:creationId xmlns:a16="http://schemas.microsoft.com/office/drawing/2014/main" id="{54519AC2-C7A9-438E-917E-EEFBD5E933F8}"/>
                </a:ext>
              </a:extLst>
            </p:cNvPr>
            <p:cNvSpPr>
              <a:spLocks noChangeArrowheads="1"/>
            </p:cNvSpPr>
            <p:nvPr/>
          </p:nvSpPr>
          <p:spPr bwMode="auto">
            <a:xfrm>
              <a:off x="6442075" y="3825875"/>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77">
              <a:extLst>
                <a:ext uri="{FF2B5EF4-FFF2-40B4-BE49-F238E27FC236}">
                  <a16:creationId xmlns:a16="http://schemas.microsoft.com/office/drawing/2014/main" id="{4B963913-FDEC-4DC1-BC1A-363078B12010}"/>
                </a:ext>
              </a:extLst>
            </p:cNvPr>
            <p:cNvSpPr>
              <a:spLocks noChangeArrowheads="1"/>
            </p:cNvSpPr>
            <p:nvPr/>
          </p:nvSpPr>
          <p:spPr bwMode="auto">
            <a:xfrm>
              <a:off x="7945438" y="3825875"/>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0" name="Group 109">
            <a:extLst>
              <a:ext uri="{FF2B5EF4-FFF2-40B4-BE49-F238E27FC236}">
                <a16:creationId xmlns:a16="http://schemas.microsoft.com/office/drawing/2014/main" id="{EE3E3B77-9BBF-4AEA-BAB2-06251C49E786}"/>
              </a:ext>
            </a:extLst>
          </p:cNvPr>
          <p:cNvGrpSpPr/>
          <p:nvPr/>
        </p:nvGrpSpPr>
        <p:grpSpPr>
          <a:xfrm>
            <a:off x="338138" y="3133725"/>
            <a:ext cx="8504238" cy="701675"/>
            <a:chOff x="338138" y="3133725"/>
            <a:chExt cx="8504238" cy="701675"/>
          </a:xfrm>
        </p:grpSpPr>
        <p:sp>
          <p:nvSpPr>
            <p:cNvPr id="11" name="Rectangle 5">
              <a:extLst>
                <a:ext uri="{FF2B5EF4-FFF2-40B4-BE49-F238E27FC236}">
                  <a16:creationId xmlns:a16="http://schemas.microsoft.com/office/drawing/2014/main" id="{97BAACF8-EDCC-45E7-B915-AB665D1B8360}"/>
                </a:ext>
              </a:extLst>
            </p:cNvPr>
            <p:cNvSpPr>
              <a:spLocks noChangeArrowheads="1"/>
            </p:cNvSpPr>
            <p:nvPr/>
          </p:nvSpPr>
          <p:spPr bwMode="auto">
            <a:xfrm>
              <a:off x="344488" y="3133725"/>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6">
              <a:extLst>
                <a:ext uri="{FF2B5EF4-FFF2-40B4-BE49-F238E27FC236}">
                  <a16:creationId xmlns:a16="http://schemas.microsoft.com/office/drawing/2014/main" id="{DA25EB16-A1D4-43A2-B979-E2DF6E92FAD1}"/>
                </a:ext>
              </a:extLst>
            </p:cNvPr>
            <p:cNvSpPr>
              <a:spLocks noChangeArrowheads="1"/>
            </p:cNvSpPr>
            <p:nvPr/>
          </p:nvSpPr>
          <p:spPr bwMode="auto">
            <a:xfrm>
              <a:off x="1549400" y="3133725"/>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Rectangle 7">
              <a:extLst>
                <a:ext uri="{FF2B5EF4-FFF2-40B4-BE49-F238E27FC236}">
                  <a16:creationId xmlns:a16="http://schemas.microsoft.com/office/drawing/2014/main" id="{7E53EA4B-D5D9-43F5-AFC4-6E704ABA0165}"/>
                </a:ext>
              </a:extLst>
            </p:cNvPr>
            <p:cNvSpPr>
              <a:spLocks noChangeArrowheads="1"/>
            </p:cNvSpPr>
            <p:nvPr/>
          </p:nvSpPr>
          <p:spPr bwMode="auto">
            <a:xfrm>
              <a:off x="2435225" y="3133725"/>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8">
              <a:extLst>
                <a:ext uri="{FF2B5EF4-FFF2-40B4-BE49-F238E27FC236}">
                  <a16:creationId xmlns:a16="http://schemas.microsoft.com/office/drawing/2014/main" id="{D1068143-80B3-42CF-B7FE-2C984C75585C}"/>
                </a:ext>
              </a:extLst>
            </p:cNvPr>
            <p:cNvSpPr>
              <a:spLocks noChangeArrowheads="1"/>
            </p:cNvSpPr>
            <p:nvPr/>
          </p:nvSpPr>
          <p:spPr bwMode="auto">
            <a:xfrm>
              <a:off x="4595813" y="3133725"/>
              <a:ext cx="42402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Rectangle 9">
              <a:extLst>
                <a:ext uri="{FF2B5EF4-FFF2-40B4-BE49-F238E27FC236}">
                  <a16:creationId xmlns:a16="http://schemas.microsoft.com/office/drawing/2014/main" id="{7033038A-0BBD-4815-9F3A-0555660F6ABE}"/>
                </a:ext>
              </a:extLst>
            </p:cNvPr>
            <p:cNvSpPr>
              <a:spLocks noChangeArrowheads="1"/>
            </p:cNvSpPr>
            <p:nvPr/>
          </p:nvSpPr>
          <p:spPr bwMode="auto">
            <a:xfrm>
              <a:off x="344488" y="3468688"/>
              <a:ext cx="120491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Rectangle 10">
              <a:extLst>
                <a:ext uri="{FF2B5EF4-FFF2-40B4-BE49-F238E27FC236}">
                  <a16:creationId xmlns:a16="http://schemas.microsoft.com/office/drawing/2014/main" id="{8C1D1D95-EA8F-4922-8D19-DA2625B1ADF7}"/>
                </a:ext>
              </a:extLst>
            </p:cNvPr>
            <p:cNvSpPr>
              <a:spLocks noChangeArrowheads="1"/>
            </p:cNvSpPr>
            <p:nvPr/>
          </p:nvSpPr>
          <p:spPr bwMode="auto">
            <a:xfrm>
              <a:off x="1549400" y="3468688"/>
              <a:ext cx="88582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Rectangle 11">
              <a:extLst>
                <a:ext uri="{FF2B5EF4-FFF2-40B4-BE49-F238E27FC236}">
                  <a16:creationId xmlns:a16="http://schemas.microsoft.com/office/drawing/2014/main" id="{2EC17785-BADA-4790-92FF-AB6ADE1DCBD6}"/>
                </a:ext>
              </a:extLst>
            </p:cNvPr>
            <p:cNvSpPr>
              <a:spLocks noChangeArrowheads="1"/>
            </p:cNvSpPr>
            <p:nvPr/>
          </p:nvSpPr>
          <p:spPr bwMode="auto">
            <a:xfrm>
              <a:off x="2435225" y="3468688"/>
              <a:ext cx="216058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Rectangle 12">
              <a:extLst>
                <a:ext uri="{FF2B5EF4-FFF2-40B4-BE49-F238E27FC236}">
                  <a16:creationId xmlns:a16="http://schemas.microsoft.com/office/drawing/2014/main" id="{6C8ACB5B-AE0C-4725-9296-79FED27EF51F}"/>
                </a:ext>
              </a:extLst>
            </p:cNvPr>
            <p:cNvSpPr>
              <a:spLocks noChangeArrowheads="1"/>
            </p:cNvSpPr>
            <p:nvPr/>
          </p:nvSpPr>
          <p:spPr bwMode="auto">
            <a:xfrm>
              <a:off x="4595813" y="3468688"/>
              <a:ext cx="123507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13">
              <a:extLst>
                <a:ext uri="{FF2B5EF4-FFF2-40B4-BE49-F238E27FC236}">
                  <a16:creationId xmlns:a16="http://schemas.microsoft.com/office/drawing/2014/main" id="{30EAB663-5C9C-400D-B770-6EA811470FDB}"/>
                </a:ext>
              </a:extLst>
            </p:cNvPr>
            <p:cNvSpPr>
              <a:spLocks noChangeArrowheads="1"/>
            </p:cNvSpPr>
            <p:nvPr/>
          </p:nvSpPr>
          <p:spPr bwMode="auto">
            <a:xfrm>
              <a:off x="5830888" y="3468688"/>
              <a:ext cx="1452563"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Rectangle 14">
              <a:extLst>
                <a:ext uri="{FF2B5EF4-FFF2-40B4-BE49-F238E27FC236}">
                  <a16:creationId xmlns:a16="http://schemas.microsoft.com/office/drawing/2014/main" id="{F7C889AB-1F8D-43FA-936A-2759E6336053}"/>
                </a:ext>
              </a:extLst>
            </p:cNvPr>
            <p:cNvSpPr>
              <a:spLocks noChangeArrowheads="1"/>
            </p:cNvSpPr>
            <p:nvPr/>
          </p:nvSpPr>
          <p:spPr bwMode="auto">
            <a:xfrm>
              <a:off x="7283450" y="3468688"/>
              <a:ext cx="1552575"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Line 51">
              <a:extLst>
                <a:ext uri="{FF2B5EF4-FFF2-40B4-BE49-F238E27FC236}">
                  <a16:creationId xmlns:a16="http://schemas.microsoft.com/office/drawing/2014/main" id="{E32A911F-C864-48D6-9B75-89B64AA4316A}"/>
                </a:ext>
              </a:extLst>
            </p:cNvPr>
            <p:cNvSpPr>
              <a:spLocks noChangeShapeType="1"/>
            </p:cNvSpPr>
            <p:nvPr/>
          </p:nvSpPr>
          <p:spPr bwMode="auto">
            <a:xfrm>
              <a:off x="1549400" y="3468688"/>
              <a:ext cx="0" cy="35083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8" name="Line 52">
              <a:extLst>
                <a:ext uri="{FF2B5EF4-FFF2-40B4-BE49-F238E27FC236}">
                  <a16:creationId xmlns:a16="http://schemas.microsoft.com/office/drawing/2014/main" id="{12D32619-72C4-465B-933C-600C90269B04}"/>
                </a:ext>
              </a:extLst>
            </p:cNvPr>
            <p:cNvSpPr>
              <a:spLocks noChangeShapeType="1"/>
            </p:cNvSpPr>
            <p:nvPr/>
          </p:nvSpPr>
          <p:spPr bwMode="auto">
            <a:xfrm>
              <a:off x="2435225" y="3468688"/>
              <a:ext cx="0" cy="35083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 name="Line 53">
              <a:extLst>
                <a:ext uri="{FF2B5EF4-FFF2-40B4-BE49-F238E27FC236}">
                  <a16:creationId xmlns:a16="http://schemas.microsoft.com/office/drawing/2014/main" id="{D6DC145E-5147-4E6F-BA69-3C48C2C58373}"/>
                </a:ext>
              </a:extLst>
            </p:cNvPr>
            <p:cNvSpPr>
              <a:spLocks noChangeShapeType="1"/>
            </p:cNvSpPr>
            <p:nvPr/>
          </p:nvSpPr>
          <p:spPr bwMode="auto">
            <a:xfrm>
              <a:off x="4595813" y="3462338"/>
              <a:ext cx="0" cy="357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0" name="Line 54">
              <a:extLst>
                <a:ext uri="{FF2B5EF4-FFF2-40B4-BE49-F238E27FC236}">
                  <a16:creationId xmlns:a16="http://schemas.microsoft.com/office/drawing/2014/main" id="{1885691E-A006-46DC-9B61-609250C39501}"/>
                </a:ext>
              </a:extLst>
            </p:cNvPr>
            <p:cNvSpPr>
              <a:spLocks noChangeShapeType="1"/>
            </p:cNvSpPr>
            <p:nvPr/>
          </p:nvSpPr>
          <p:spPr bwMode="auto">
            <a:xfrm>
              <a:off x="5830888" y="3462338"/>
              <a:ext cx="0" cy="357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1" name="Line 55">
              <a:extLst>
                <a:ext uri="{FF2B5EF4-FFF2-40B4-BE49-F238E27FC236}">
                  <a16:creationId xmlns:a16="http://schemas.microsoft.com/office/drawing/2014/main" id="{018D2FA6-7985-4940-902E-0EA70364BC36}"/>
                </a:ext>
              </a:extLst>
            </p:cNvPr>
            <p:cNvSpPr>
              <a:spLocks noChangeShapeType="1"/>
            </p:cNvSpPr>
            <p:nvPr/>
          </p:nvSpPr>
          <p:spPr bwMode="auto">
            <a:xfrm>
              <a:off x="7283450" y="3462338"/>
              <a:ext cx="0" cy="357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2" name="Line 56">
              <a:extLst>
                <a:ext uri="{FF2B5EF4-FFF2-40B4-BE49-F238E27FC236}">
                  <a16:creationId xmlns:a16="http://schemas.microsoft.com/office/drawing/2014/main" id="{A5BB384C-7F9B-4E81-9821-F44FE14F915B}"/>
                </a:ext>
              </a:extLst>
            </p:cNvPr>
            <p:cNvSpPr>
              <a:spLocks noChangeShapeType="1"/>
            </p:cNvSpPr>
            <p:nvPr/>
          </p:nvSpPr>
          <p:spPr bwMode="auto">
            <a:xfrm>
              <a:off x="4589463" y="3468688"/>
              <a:ext cx="4252913" cy="0"/>
            </a:xfrm>
            <a:prstGeom prst="line">
              <a:avLst/>
            </a:prstGeom>
            <a:noFill/>
            <a:ln w="12700"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3" name="Line 57">
              <a:extLst>
                <a:ext uri="{FF2B5EF4-FFF2-40B4-BE49-F238E27FC236}">
                  <a16:creationId xmlns:a16="http://schemas.microsoft.com/office/drawing/2014/main" id="{876207E1-82AD-4F3E-B93B-E8E91400C89D}"/>
                </a:ext>
              </a:extLst>
            </p:cNvPr>
            <p:cNvSpPr>
              <a:spLocks noChangeShapeType="1"/>
            </p:cNvSpPr>
            <p:nvPr/>
          </p:nvSpPr>
          <p:spPr bwMode="auto">
            <a:xfrm>
              <a:off x="338138" y="3805238"/>
              <a:ext cx="8504238" cy="0"/>
            </a:xfrm>
            <a:prstGeom prst="line">
              <a:avLst/>
            </a:prstGeom>
            <a:noFill/>
            <a:ln w="28575" cap="flat">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5" name="Line 59">
              <a:extLst>
                <a:ext uri="{FF2B5EF4-FFF2-40B4-BE49-F238E27FC236}">
                  <a16:creationId xmlns:a16="http://schemas.microsoft.com/office/drawing/2014/main" id="{4BDFA1C4-43EE-4E27-9502-C2B5ADCADC87}"/>
                </a:ext>
              </a:extLst>
            </p:cNvPr>
            <p:cNvSpPr>
              <a:spLocks noChangeShapeType="1"/>
            </p:cNvSpPr>
            <p:nvPr/>
          </p:nvSpPr>
          <p:spPr bwMode="auto">
            <a:xfrm>
              <a:off x="344488" y="3468688"/>
              <a:ext cx="0" cy="35083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6" name="Line 60">
              <a:extLst>
                <a:ext uri="{FF2B5EF4-FFF2-40B4-BE49-F238E27FC236}">
                  <a16:creationId xmlns:a16="http://schemas.microsoft.com/office/drawing/2014/main" id="{218206A6-6CCB-4681-B7FD-D019FE53723C}"/>
                </a:ext>
              </a:extLst>
            </p:cNvPr>
            <p:cNvSpPr>
              <a:spLocks noChangeShapeType="1"/>
            </p:cNvSpPr>
            <p:nvPr/>
          </p:nvSpPr>
          <p:spPr bwMode="auto">
            <a:xfrm>
              <a:off x="8836025" y="3462338"/>
              <a:ext cx="0" cy="357188"/>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7" name="Rectangle 61">
              <a:extLst>
                <a:ext uri="{FF2B5EF4-FFF2-40B4-BE49-F238E27FC236}">
                  <a16:creationId xmlns:a16="http://schemas.microsoft.com/office/drawing/2014/main" id="{933F912F-D539-4707-A4F5-BBAB05633D29}"/>
                </a:ext>
              </a:extLst>
            </p:cNvPr>
            <p:cNvSpPr>
              <a:spLocks noChangeArrowheads="1"/>
            </p:cNvSpPr>
            <p:nvPr/>
          </p:nvSpPr>
          <p:spPr bwMode="auto">
            <a:xfrm>
              <a:off x="3332163" y="3176588"/>
              <a:ext cx="4762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t = 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2">
              <a:extLst>
                <a:ext uri="{FF2B5EF4-FFF2-40B4-BE49-F238E27FC236}">
                  <a16:creationId xmlns:a16="http://schemas.microsoft.com/office/drawing/2014/main" id="{0F32C445-0735-412B-8E4D-936218E13BBB}"/>
                </a:ext>
              </a:extLst>
            </p:cNvPr>
            <p:cNvSpPr>
              <a:spLocks noChangeArrowheads="1"/>
            </p:cNvSpPr>
            <p:nvPr/>
          </p:nvSpPr>
          <p:spPr bwMode="auto">
            <a:xfrm>
              <a:off x="6532563" y="3176588"/>
              <a:ext cx="4762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t = 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3">
              <a:extLst>
                <a:ext uri="{FF2B5EF4-FFF2-40B4-BE49-F238E27FC236}">
                  <a16:creationId xmlns:a16="http://schemas.microsoft.com/office/drawing/2014/main" id="{BB52B775-35D8-4671-9F2B-D0CFDC9E964C}"/>
                </a:ext>
              </a:extLst>
            </p:cNvPr>
            <p:cNvSpPr>
              <a:spLocks noChangeArrowheads="1"/>
            </p:cNvSpPr>
            <p:nvPr/>
          </p:nvSpPr>
          <p:spPr bwMode="auto">
            <a:xfrm>
              <a:off x="1641475" y="3513138"/>
              <a:ext cx="627063"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64">
              <a:extLst>
                <a:ext uri="{FF2B5EF4-FFF2-40B4-BE49-F238E27FC236}">
                  <a16:creationId xmlns:a16="http://schemas.microsoft.com/office/drawing/2014/main" id="{1B4DB8BD-7156-432C-A350-70BC3E2B00B4}"/>
                </a:ext>
              </a:extLst>
            </p:cNvPr>
            <p:cNvSpPr>
              <a:spLocks noChangeArrowheads="1"/>
            </p:cNvSpPr>
            <p:nvPr/>
          </p:nvSpPr>
          <p:spPr bwMode="auto">
            <a:xfrm>
              <a:off x="5037138" y="3513138"/>
              <a:ext cx="461963"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5">
              <a:extLst>
                <a:ext uri="{FF2B5EF4-FFF2-40B4-BE49-F238E27FC236}">
                  <a16:creationId xmlns:a16="http://schemas.microsoft.com/office/drawing/2014/main" id="{240E1CB1-A376-4B6A-81CE-60814CB6557E}"/>
                </a:ext>
              </a:extLst>
            </p:cNvPr>
            <p:cNvSpPr>
              <a:spLocks noChangeArrowheads="1"/>
            </p:cNvSpPr>
            <p:nvPr/>
          </p:nvSpPr>
          <p:spPr bwMode="auto">
            <a:xfrm>
              <a:off x="6381750" y="3513138"/>
              <a:ext cx="461963"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66">
              <a:extLst>
                <a:ext uri="{FF2B5EF4-FFF2-40B4-BE49-F238E27FC236}">
                  <a16:creationId xmlns:a16="http://schemas.microsoft.com/office/drawing/2014/main" id="{3826E0A8-AFD7-4987-B114-25DABA855B83}"/>
                </a:ext>
              </a:extLst>
            </p:cNvPr>
            <p:cNvSpPr>
              <a:spLocks noChangeArrowheads="1"/>
            </p:cNvSpPr>
            <p:nvPr/>
          </p:nvSpPr>
          <p:spPr bwMode="auto">
            <a:xfrm>
              <a:off x="7853363" y="3513138"/>
              <a:ext cx="39052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E(V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3" name="Rectangle 67">
              <a:extLst>
                <a:ext uri="{FF2B5EF4-FFF2-40B4-BE49-F238E27FC236}">
                  <a16:creationId xmlns:a16="http://schemas.microsoft.com/office/drawing/2014/main" id="{7167D8E7-6953-4BE6-BF2F-1EFB616E83B3}"/>
                </a:ext>
              </a:extLst>
            </p:cNvPr>
            <p:cNvSpPr>
              <a:spLocks noChangeArrowheads="1"/>
            </p:cNvSpPr>
            <p:nvPr/>
          </p:nvSpPr>
          <p:spPr bwMode="auto">
            <a:xfrm>
              <a:off x="8135938" y="3625850"/>
              <a:ext cx="14605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4" name="Rectangle 68">
              <a:extLst>
                <a:ext uri="{FF2B5EF4-FFF2-40B4-BE49-F238E27FC236}">
                  <a16:creationId xmlns:a16="http://schemas.microsoft.com/office/drawing/2014/main" id="{6220038F-3696-458F-BF05-C915F92989D4}"/>
                </a:ext>
              </a:extLst>
            </p:cNvPr>
            <p:cNvSpPr>
              <a:spLocks noChangeArrowheads="1"/>
            </p:cNvSpPr>
            <p:nvPr/>
          </p:nvSpPr>
          <p:spPr bwMode="auto">
            <a:xfrm>
              <a:off x="8204200" y="3513138"/>
              <a:ext cx="171450"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4" name="Group 113">
            <a:extLst>
              <a:ext uri="{FF2B5EF4-FFF2-40B4-BE49-F238E27FC236}">
                <a16:creationId xmlns:a16="http://schemas.microsoft.com/office/drawing/2014/main" id="{7843E71F-87F7-4D0B-A22F-8065D1AA8F9A}"/>
              </a:ext>
            </a:extLst>
          </p:cNvPr>
          <p:cNvGrpSpPr/>
          <p:nvPr/>
        </p:nvGrpSpPr>
        <p:grpSpPr>
          <a:xfrm>
            <a:off x="2435225" y="4140200"/>
            <a:ext cx="6400800" cy="354013"/>
            <a:chOff x="2435225" y="4140200"/>
            <a:chExt cx="6400800" cy="354013"/>
          </a:xfrm>
        </p:grpSpPr>
        <p:sp>
          <p:nvSpPr>
            <p:cNvPr id="29" name="Rectangle 23">
              <a:extLst>
                <a:ext uri="{FF2B5EF4-FFF2-40B4-BE49-F238E27FC236}">
                  <a16:creationId xmlns:a16="http://schemas.microsoft.com/office/drawing/2014/main" id="{8CC9D7AF-0A19-4C3B-ACDE-8317DA06C81E}"/>
                </a:ext>
              </a:extLst>
            </p:cNvPr>
            <p:cNvSpPr>
              <a:spLocks noChangeArrowheads="1"/>
            </p:cNvSpPr>
            <p:nvPr/>
          </p:nvSpPr>
          <p:spPr bwMode="auto">
            <a:xfrm>
              <a:off x="2435225" y="4140200"/>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Rectangle 24">
              <a:extLst>
                <a:ext uri="{FF2B5EF4-FFF2-40B4-BE49-F238E27FC236}">
                  <a16:creationId xmlns:a16="http://schemas.microsoft.com/office/drawing/2014/main" id="{0BE1E2FE-B181-4692-A85D-F70A1A55E83D}"/>
                </a:ext>
              </a:extLst>
            </p:cNvPr>
            <p:cNvSpPr>
              <a:spLocks noChangeArrowheads="1"/>
            </p:cNvSpPr>
            <p:nvPr/>
          </p:nvSpPr>
          <p:spPr bwMode="auto">
            <a:xfrm>
              <a:off x="4595813" y="4140200"/>
              <a:ext cx="12350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Rectangle 25">
              <a:extLst>
                <a:ext uri="{FF2B5EF4-FFF2-40B4-BE49-F238E27FC236}">
                  <a16:creationId xmlns:a16="http://schemas.microsoft.com/office/drawing/2014/main" id="{B588470A-BD48-4EFF-8FE1-8A4193F47E95}"/>
                </a:ext>
              </a:extLst>
            </p:cNvPr>
            <p:cNvSpPr>
              <a:spLocks noChangeArrowheads="1"/>
            </p:cNvSpPr>
            <p:nvPr/>
          </p:nvSpPr>
          <p:spPr bwMode="auto">
            <a:xfrm>
              <a:off x="5830888" y="4140200"/>
              <a:ext cx="145256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Rectangle 26">
              <a:extLst>
                <a:ext uri="{FF2B5EF4-FFF2-40B4-BE49-F238E27FC236}">
                  <a16:creationId xmlns:a16="http://schemas.microsoft.com/office/drawing/2014/main" id="{A0A2A6B3-2DD0-44CC-91C8-C65C77EEF328}"/>
                </a:ext>
              </a:extLst>
            </p:cNvPr>
            <p:cNvSpPr>
              <a:spLocks noChangeArrowheads="1"/>
            </p:cNvSpPr>
            <p:nvPr/>
          </p:nvSpPr>
          <p:spPr bwMode="auto">
            <a:xfrm>
              <a:off x="7283450" y="4140200"/>
              <a:ext cx="15525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Rectangle 79">
              <a:extLst>
                <a:ext uri="{FF2B5EF4-FFF2-40B4-BE49-F238E27FC236}">
                  <a16:creationId xmlns:a16="http://schemas.microsoft.com/office/drawing/2014/main" id="{A05F3CD9-75C5-4054-B350-6A1065F349A6}"/>
                </a:ext>
              </a:extLst>
            </p:cNvPr>
            <p:cNvSpPr>
              <a:spLocks noChangeArrowheads="1"/>
            </p:cNvSpPr>
            <p:nvPr/>
          </p:nvSpPr>
          <p:spPr bwMode="auto">
            <a:xfrm>
              <a:off x="5099050" y="4160838"/>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80">
              <a:extLst>
                <a:ext uri="{FF2B5EF4-FFF2-40B4-BE49-F238E27FC236}">
                  <a16:creationId xmlns:a16="http://schemas.microsoft.com/office/drawing/2014/main" id="{E2A2929F-E4E3-4BFF-AE00-9020EECAC49F}"/>
                </a:ext>
              </a:extLst>
            </p:cNvPr>
            <p:cNvSpPr>
              <a:spLocks noChangeArrowheads="1"/>
            </p:cNvSpPr>
            <p:nvPr/>
          </p:nvSpPr>
          <p:spPr bwMode="auto">
            <a:xfrm>
              <a:off x="6442075" y="4160838"/>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81">
              <a:extLst>
                <a:ext uri="{FF2B5EF4-FFF2-40B4-BE49-F238E27FC236}">
                  <a16:creationId xmlns:a16="http://schemas.microsoft.com/office/drawing/2014/main" id="{F28664EE-0415-4AAE-A598-F7F97552C0E7}"/>
                </a:ext>
              </a:extLst>
            </p:cNvPr>
            <p:cNvSpPr>
              <a:spLocks noChangeArrowheads="1"/>
            </p:cNvSpPr>
            <p:nvPr/>
          </p:nvSpPr>
          <p:spPr bwMode="auto">
            <a:xfrm>
              <a:off x="7945438" y="4160838"/>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101" name="Rectangle 95">
            <a:extLst>
              <a:ext uri="{FF2B5EF4-FFF2-40B4-BE49-F238E27FC236}">
                <a16:creationId xmlns:a16="http://schemas.microsoft.com/office/drawing/2014/main" id="{0EB62E15-15D3-44D4-90A8-83DEA20F8AF6}"/>
              </a:ext>
            </a:extLst>
          </p:cNvPr>
          <p:cNvSpPr>
            <a:spLocks noChangeArrowheads="1"/>
          </p:cNvSpPr>
          <p:nvPr/>
        </p:nvSpPr>
        <p:spPr bwMode="auto">
          <a:xfrm>
            <a:off x="7566574" y="4832350"/>
            <a:ext cx="10179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24x0.4=9.6</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119" name="Group 118">
            <a:extLst>
              <a:ext uri="{FF2B5EF4-FFF2-40B4-BE49-F238E27FC236}">
                <a16:creationId xmlns:a16="http://schemas.microsoft.com/office/drawing/2014/main" id="{C07EF475-9960-4FE1-A982-7E88A82DE3C8}"/>
              </a:ext>
            </a:extLst>
          </p:cNvPr>
          <p:cNvGrpSpPr/>
          <p:nvPr/>
        </p:nvGrpSpPr>
        <p:grpSpPr>
          <a:xfrm>
            <a:off x="4595813" y="5146675"/>
            <a:ext cx="4240212" cy="354013"/>
            <a:chOff x="4595813" y="5146675"/>
            <a:chExt cx="4240212" cy="354013"/>
          </a:xfrm>
        </p:grpSpPr>
        <p:sp>
          <p:nvSpPr>
            <p:cNvPr id="48" name="Rectangle 42">
              <a:extLst>
                <a:ext uri="{FF2B5EF4-FFF2-40B4-BE49-F238E27FC236}">
                  <a16:creationId xmlns:a16="http://schemas.microsoft.com/office/drawing/2014/main" id="{9841C5D5-5ECD-4CDD-92C4-430747A27578}"/>
                </a:ext>
              </a:extLst>
            </p:cNvPr>
            <p:cNvSpPr>
              <a:spLocks noChangeArrowheads="1"/>
            </p:cNvSpPr>
            <p:nvPr/>
          </p:nvSpPr>
          <p:spPr bwMode="auto">
            <a:xfrm>
              <a:off x="4595813" y="5146675"/>
              <a:ext cx="12350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Rectangle 43">
              <a:extLst>
                <a:ext uri="{FF2B5EF4-FFF2-40B4-BE49-F238E27FC236}">
                  <a16:creationId xmlns:a16="http://schemas.microsoft.com/office/drawing/2014/main" id="{E351BE57-6494-4D28-9F46-2CE7BE6B5F22}"/>
                </a:ext>
              </a:extLst>
            </p:cNvPr>
            <p:cNvSpPr>
              <a:spLocks noChangeArrowheads="1"/>
            </p:cNvSpPr>
            <p:nvPr/>
          </p:nvSpPr>
          <p:spPr bwMode="auto">
            <a:xfrm>
              <a:off x="5830888" y="5146675"/>
              <a:ext cx="145256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Rectangle 44">
              <a:extLst>
                <a:ext uri="{FF2B5EF4-FFF2-40B4-BE49-F238E27FC236}">
                  <a16:creationId xmlns:a16="http://schemas.microsoft.com/office/drawing/2014/main" id="{99C888B9-4A73-4128-98AF-9659655F5A2F}"/>
                </a:ext>
              </a:extLst>
            </p:cNvPr>
            <p:cNvSpPr>
              <a:spLocks noChangeArrowheads="1"/>
            </p:cNvSpPr>
            <p:nvPr/>
          </p:nvSpPr>
          <p:spPr bwMode="auto">
            <a:xfrm>
              <a:off x="7283450" y="5146675"/>
              <a:ext cx="15525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 name="Rectangle 97">
              <a:extLst>
                <a:ext uri="{FF2B5EF4-FFF2-40B4-BE49-F238E27FC236}">
                  <a16:creationId xmlns:a16="http://schemas.microsoft.com/office/drawing/2014/main" id="{84F4244D-1814-4756-B7E7-B75BFE9F4539}"/>
                </a:ext>
              </a:extLst>
            </p:cNvPr>
            <p:cNvSpPr>
              <a:spLocks noChangeArrowheads="1"/>
            </p:cNvSpPr>
            <p:nvPr/>
          </p:nvSpPr>
          <p:spPr bwMode="auto">
            <a:xfrm>
              <a:off x="5099050" y="5167313"/>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98">
              <a:extLst>
                <a:ext uri="{FF2B5EF4-FFF2-40B4-BE49-F238E27FC236}">
                  <a16:creationId xmlns:a16="http://schemas.microsoft.com/office/drawing/2014/main" id="{357796FA-9636-4020-96F1-C4697482AC07}"/>
                </a:ext>
              </a:extLst>
            </p:cNvPr>
            <p:cNvSpPr>
              <a:spLocks noChangeArrowheads="1"/>
            </p:cNvSpPr>
            <p:nvPr/>
          </p:nvSpPr>
          <p:spPr bwMode="auto">
            <a:xfrm>
              <a:off x="6500813" y="51673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99">
              <a:extLst>
                <a:ext uri="{FF2B5EF4-FFF2-40B4-BE49-F238E27FC236}">
                  <a16:creationId xmlns:a16="http://schemas.microsoft.com/office/drawing/2014/main" id="{47AD7C8D-C2F2-4696-B6B0-5D4CFFAF4CF1}"/>
                </a:ext>
              </a:extLst>
            </p:cNvPr>
            <p:cNvSpPr>
              <a:spLocks noChangeArrowheads="1"/>
            </p:cNvSpPr>
            <p:nvPr/>
          </p:nvSpPr>
          <p:spPr bwMode="auto">
            <a:xfrm>
              <a:off x="8002588" y="51673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20" name="Group 119">
            <a:extLst>
              <a:ext uri="{FF2B5EF4-FFF2-40B4-BE49-F238E27FC236}">
                <a16:creationId xmlns:a16="http://schemas.microsoft.com/office/drawing/2014/main" id="{03D46E55-574B-4C49-9B5F-F13FA6353F07}"/>
              </a:ext>
            </a:extLst>
          </p:cNvPr>
          <p:cNvGrpSpPr/>
          <p:nvPr/>
        </p:nvGrpSpPr>
        <p:grpSpPr>
          <a:xfrm>
            <a:off x="2435225" y="5481638"/>
            <a:ext cx="6400800" cy="354013"/>
            <a:chOff x="2435225" y="5481638"/>
            <a:chExt cx="6400800" cy="354013"/>
          </a:xfrm>
        </p:grpSpPr>
        <p:sp>
          <p:nvSpPr>
            <p:cNvPr id="53" name="Rectangle 47">
              <a:extLst>
                <a:ext uri="{FF2B5EF4-FFF2-40B4-BE49-F238E27FC236}">
                  <a16:creationId xmlns:a16="http://schemas.microsoft.com/office/drawing/2014/main" id="{D9BB1BB9-7EAC-45B4-AE94-C99CC8843A16}"/>
                </a:ext>
              </a:extLst>
            </p:cNvPr>
            <p:cNvSpPr>
              <a:spLocks noChangeArrowheads="1"/>
            </p:cNvSpPr>
            <p:nvPr/>
          </p:nvSpPr>
          <p:spPr bwMode="auto">
            <a:xfrm>
              <a:off x="2435225" y="5481638"/>
              <a:ext cx="21605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Rectangle 48">
              <a:extLst>
                <a:ext uri="{FF2B5EF4-FFF2-40B4-BE49-F238E27FC236}">
                  <a16:creationId xmlns:a16="http://schemas.microsoft.com/office/drawing/2014/main" id="{4C6C2980-E646-437C-AC3A-99329BFCC8D8}"/>
                </a:ext>
              </a:extLst>
            </p:cNvPr>
            <p:cNvSpPr>
              <a:spLocks noChangeArrowheads="1"/>
            </p:cNvSpPr>
            <p:nvPr/>
          </p:nvSpPr>
          <p:spPr bwMode="auto">
            <a:xfrm>
              <a:off x="4595813" y="5481638"/>
              <a:ext cx="12350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Rectangle 49">
              <a:extLst>
                <a:ext uri="{FF2B5EF4-FFF2-40B4-BE49-F238E27FC236}">
                  <a16:creationId xmlns:a16="http://schemas.microsoft.com/office/drawing/2014/main" id="{8D621A12-C4CE-46FB-A6B6-38637A42D29B}"/>
                </a:ext>
              </a:extLst>
            </p:cNvPr>
            <p:cNvSpPr>
              <a:spLocks noChangeArrowheads="1"/>
            </p:cNvSpPr>
            <p:nvPr/>
          </p:nvSpPr>
          <p:spPr bwMode="auto">
            <a:xfrm>
              <a:off x="5830888" y="5481638"/>
              <a:ext cx="1452563"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6" name="Rectangle 50">
              <a:extLst>
                <a:ext uri="{FF2B5EF4-FFF2-40B4-BE49-F238E27FC236}">
                  <a16:creationId xmlns:a16="http://schemas.microsoft.com/office/drawing/2014/main" id="{F47C29D3-C147-4201-8E8A-D6058E6F0BDF}"/>
                </a:ext>
              </a:extLst>
            </p:cNvPr>
            <p:cNvSpPr>
              <a:spLocks noChangeArrowheads="1"/>
            </p:cNvSpPr>
            <p:nvPr/>
          </p:nvSpPr>
          <p:spPr bwMode="auto">
            <a:xfrm>
              <a:off x="7283450" y="5481638"/>
              <a:ext cx="1552575"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7" name="Rectangle 101">
              <a:extLst>
                <a:ext uri="{FF2B5EF4-FFF2-40B4-BE49-F238E27FC236}">
                  <a16:creationId xmlns:a16="http://schemas.microsoft.com/office/drawing/2014/main" id="{5B3BAF8E-8995-4CC7-8947-E55857F4391E}"/>
                </a:ext>
              </a:extLst>
            </p:cNvPr>
            <p:cNvSpPr>
              <a:spLocks noChangeArrowheads="1"/>
            </p:cNvSpPr>
            <p:nvPr/>
          </p:nvSpPr>
          <p:spPr bwMode="auto">
            <a:xfrm>
              <a:off x="5099050" y="5500688"/>
              <a:ext cx="3460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102">
              <a:extLst>
                <a:ext uri="{FF2B5EF4-FFF2-40B4-BE49-F238E27FC236}">
                  <a16:creationId xmlns:a16="http://schemas.microsoft.com/office/drawing/2014/main" id="{07F4FB50-AE24-4399-9DC5-EB9A429368DF}"/>
                </a:ext>
              </a:extLst>
            </p:cNvPr>
            <p:cNvSpPr>
              <a:spLocks noChangeArrowheads="1"/>
            </p:cNvSpPr>
            <p:nvPr/>
          </p:nvSpPr>
          <p:spPr bwMode="auto">
            <a:xfrm>
              <a:off x="6500813" y="5500688"/>
              <a:ext cx="23018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 name="Rectangle 103">
              <a:extLst>
                <a:ext uri="{FF2B5EF4-FFF2-40B4-BE49-F238E27FC236}">
                  <a16:creationId xmlns:a16="http://schemas.microsoft.com/office/drawing/2014/main" id="{65A0007E-0839-4E1A-B3A9-EEE5F7E451A9}"/>
                </a:ext>
              </a:extLst>
            </p:cNvPr>
            <p:cNvSpPr>
              <a:spLocks noChangeArrowheads="1"/>
            </p:cNvSpPr>
            <p:nvPr/>
          </p:nvSpPr>
          <p:spPr bwMode="auto">
            <a:xfrm>
              <a:off x="7876135" y="5500688"/>
              <a:ext cx="3228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Open Sans Light" panose="020B0306030504020204" pitchFamily="34" charset="0"/>
                </a:rPr>
                <a:t>5.6</a:t>
              </a:r>
              <a:endParaRPr kumimoji="0" lang="en-US" altLang="en-US" sz="1800" b="1" i="0" u="none" strike="noStrike" cap="none" normalizeH="0" baseline="0" dirty="0">
                <a:ln>
                  <a:noFill/>
                </a:ln>
                <a:solidFill>
                  <a:schemeClr val="tx1"/>
                </a:solidFill>
                <a:effectLst/>
              </a:endParaRPr>
            </a:p>
          </p:txBody>
        </p:sp>
      </p:grpSp>
    </p:spTree>
    <p:extLst>
      <p:ext uri="{BB962C8B-B14F-4D97-AF65-F5344CB8AC3E}">
        <p14:creationId xmlns:p14="http://schemas.microsoft.com/office/powerpoint/2010/main" val="297046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4" grpId="0" animBg="1"/>
      <p:bldP spid="10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FA613-E0B1-4ECC-8C4F-B9237D94555B}"/>
              </a:ext>
            </a:extLst>
          </p:cNvPr>
          <p:cNvSpPr>
            <a:spLocks noGrp="1"/>
          </p:cNvSpPr>
          <p:nvPr>
            <p:ph type="title"/>
          </p:nvPr>
        </p:nvSpPr>
        <p:spPr/>
        <p:txBody>
          <a:bodyPr/>
          <a:lstStyle/>
          <a:p>
            <a:r>
              <a:rPr lang="en-US" dirty="0"/>
              <a:t>Exercise 2 - solutions</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9A1332D-EB1C-48CF-A4A6-F6BA152FDC04}"/>
                  </a:ext>
                </a:extLst>
              </p:cNvPr>
              <p:cNvSpPr>
                <a:spLocks noGrp="1"/>
              </p:cNvSpPr>
              <p:nvPr>
                <p:ph idx="1"/>
              </p:nvPr>
            </p:nvSpPr>
            <p:spPr/>
            <p:txBody>
              <a:bodyPr/>
              <a:lstStyle/>
              <a:p>
                <a:pPr marL="514350" indent="-514350">
                  <a:buFont typeface="+mj-lt"/>
                  <a:buAutoNum type="alphaLcPeriod" startAt="2"/>
                </a:pPr>
                <a:r>
                  <a:rPr lang="en-US" b="1" dirty="0"/>
                  <a:t>What is the maximum amount the bank could lend that would induce Ms. Ketchup to </a:t>
                </a:r>
                <a:r>
                  <a:rPr lang="en-GB" b="1" dirty="0"/>
                  <a:t>take project 1?</a:t>
                </a:r>
                <a:endParaRPr lang="en-US" b="1" dirty="0"/>
              </a:p>
              <a:p>
                <a:pPr marL="0" indent="0">
                  <a:spcBef>
                    <a:spcPts val="1200"/>
                  </a:spcBef>
                  <a:buNone/>
                </a:pPr>
                <a:r>
                  <a:rPr lang="en-US" dirty="0"/>
                  <a:t>        The bank wants to choose the amount of debt to lend such that Ms. Ketchup chooses project 1. To do this we want to make sure the value of equity from project 1 is larger than the value of equity from project 2:</a:t>
                </a:r>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⟺15−</m:t>
                      </m:r>
                      <m:r>
                        <a:rPr lang="en-GB" b="0" i="1" smtClean="0">
                          <a:latin typeface="Cambria Math" panose="02040503050406030204" pitchFamily="18" charset="0"/>
                          <a:ea typeface="Cambria Math" panose="02040503050406030204" pitchFamily="18" charset="0"/>
                        </a:rPr>
                        <m:t>𝐹𝑉</m:t>
                      </m:r>
                      <m:r>
                        <a:rPr lang="en-US" b="0" i="1" smtClean="0">
                          <a:latin typeface="Cambria Math" panose="02040503050406030204" pitchFamily="18" charset="0"/>
                          <a:ea typeface="Cambria Math" panose="02040503050406030204" pitchFamily="18" charset="0"/>
                        </a:rPr>
                        <m:t>≥0.4</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24−</m:t>
                          </m:r>
                          <m:r>
                            <a:rPr lang="en-GB" b="0" i="1" smtClean="0">
                              <a:latin typeface="Cambria Math" panose="02040503050406030204" pitchFamily="18" charset="0"/>
                              <a:ea typeface="Cambria Math" panose="02040503050406030204" pitchFamily="18" charset="0"/>
                            </a:rPr>
                            <m:t>𝐹𝑉</m:t>
                          </m:r>
                        </m:e>
                      </m:d>
                    </m:oMath>
                  </m:oMathPara>
                </a14:m>
                <a:endParaRPr lang="en-US"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𝐹𝑉</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9</m:t>
                      </m:r>
                    </m:oMath>
                  </m:oMathPara>
                </a14:m>
                <a:endParaRPr lang="en-GB" dirty="0"/>
              </a:p>
              <a:p>
                <a:pPr marL="0" indent="0">
                  <a:buNone/>
                </a:pPr>
                <a:r>
                  <a:rPr lang="en-GB" dirty="0"/>
                  <a:t>Since D = FV </a:t>
                </a:r>
                <a:r>
                  <a:rPr lang="en-GB"/>
                  <a:t>in this case, </a:t>
                </a:r>
                <a:r>
                  <a:rPr lang="en-GB" dirty="0"/>
                  <a:t>debt should be at most 9 (this is the maximum amount) for the entrepreneur to choose project 1.</a:t>
                </a:r>
              </a:p>
            </p:txBody>
          </p:sp>
        </mc:Choice>
        <mc:Fallback xmlns="">
          <p:sp>
            <p:nvSpPr>
              <p:cNvPr id="3" name="Content Placeholder 2">
                <a:extLst>
                  <a:ext uri="{FF2B5EF4-FFF2-40B4-BE49-F238E27FC236}">
                    <a16:creationId xmlns:a16="http://schemas.microsoft.com/office/drawing/2014/main" id="{19A1332D-EB1C-48CF-A4A6-F6BA152FDC04}"/>
                  </a:ext>
                </a:extLst>
              </p:cNvPr>
              <p:cNvSpPr>
                <a:spLocks noGrp="1" noRot="1" noChangeAspect="1" noMove="1" noResize="1" noEditPoints="1" noAdjustHandles="1" noChangeArrowheads="1" noChangeShapeType="1" noTextEdit="1"/>
              </p:cNvSpPr>
              <p:nvPr>
                <p:ph idx="1"/>
              </p:nvPr>
            </p:nvSpPr>
            <p:spPr>
              <a:blipFill>
                <a:blip r:embed="rId2"/>
                <a:stretch>
                  <a:fillRect l="-741" t="-1717" r="-582"/>
                </a:stretch>
              </a:blipFill>
            </p:spPr>
            <p:txBody>
              <a:bodyPr/>
              <a:lstStyle/>
              <a:p>
                <a:r>
                  <a:rPr lang="en-GB">
                    <a:noFill/>
                  </a:rPr>
                  <a:t> </a:t>
                </a:r>
              </a:p>
            </p:txBody>
          </p:sp>
        </mc:Fallback>
      </mc:AlternateContent>
      <p:sp>
        <p:nvSpPr>
          <p:cNvPr id="7" name="Text Placeholder 6">
            <a:extLst>
              <a:ext uri="{FF2B5EF4-FFF2-40B4-BE49-F238E27FC236}">
                <a16:creationId xmlns:a16="http://schemas.microsoft.com/office/drawing/2014/main" id="{8D71C3DE-D5B5-4304-B220-A2D049C01690}"/>
              </a:ext>
            </a:extLst>
          </p:cNvPr>
          <p:cNvSpPr>
            <a:spLocks noGrp="1"/>
          </p:cNvSpPr>
          <p:nvPr>
            <p:ph type="body" sz="quarter" idx="13"/>
          </p:nvPr>
        </p:nvSpPr>
        <p:spPr/>
        <p:txBody>
          <a:bodyPr/>
          <a:lstStyle/>
          <a:p>
            <a:r>
              <a:rPr lang="en-GB" dirty="0"/>
              <a:t>Advanced Financial Management | Capital Structure – Limits of Debt</a:t>
            </a:r>
          </a:p>
        </p:txBody>
      </p:sp>
    </p:spTree>
    <p:extLst>
      <p:ext uri="{BB962C8B-B14F-4D97-AF65-F5344CB8AC3E}">
        <p14:creationId xmlns:p14="http://schemas.microsoft.com/office/powerpoint/2010/main" val="219092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5F20-A4AF-9ACB-B795-F3CCD73D52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58E8B3-B305-BE47-8C92-35745F83B22B}"/>
              </a:ext>
            </a:extLst>
          </p:cNvPr>
          <p:cNvSpPr>
            <a:spLocks noGrp="1"/>
          </p:cNvSpPr>
          <p:nvPr>
            <p:ph type="title"/>
          </p:nvPr>
        </p:nvSpPr>
        <p:spPr/>
        <p:txBody>
          <a:bodyPr/>
          <a:lstStyle/>
          <a:p>
            <a:r>
              <a:rPr lang="en-US" dirty="0"/>
              <a:t>Exercise 3</a:t>
            </a:r>
            <a:endParaRPr lang="en-GB" dirty="0"/>
          </a:p>
        </p:txBody>
      </p:sp>
      <p:sp>
        <p:nvSpPr>
          <p:cNvPr id="3" name="Content Placeholder 2">
            <a:extLst>
              <a:ext uri="{FF2B5EF4-FFF2-40B4-BE49-F238E27FC236}">
                <a16:creationId xmlns:a16="http://schemas.microsoft.com/office/drawing/2014/main" id="{63E20FA8-9300-1F9F-DB6E-DAB349C765A3}"/>
              </a:ext>
            </a:extLst>
          </p:cNvPr>
          <p:cNvSpPr>
            <a:spLocks noGrp="1"/>
          </p:cNvSpPr>
          <p:nvPr>
            <p:ph idx="1"/>
          </p:nvPr>
        </p:nvSpPr>
        <p:spPr/>
        <p:txBody>
          <a:bodyPr/>
          <a:lstStyle/>
          <a:p>
            <a:pPr marL="0" indent="0">
              <a:spcBef>
                <a:spcPts val="1200"/>
              </a:spcBef>
              <a:buNone/>
            </a:pPr>
            <a:r>
              <a:rPr lang="en-US" dirty="0"/>
              <a:t>Firm U wants to start a project with cash flows, after one year, equal to 400, 105, 20 with equal probability, and an initial investment of 100. The outcome of the project does not depend on the state of the economy and the risk-free rate is 5%. The firm will suffer a financial distress cost of 20 if it cannot honor completely the payment to the lender. Firm U asks for a loan to pay the initial investment. </a:t>
            </a:r>
          </a:p>
          <a:p>
            <a:pPr marL="457200" indent="-457200">
              <a:spcBef>
                <a:spcPts val="1200"/>
              </a:spcBef>
              <a:buAutoNum type="alphaLcParenR"/>
            </a:pPr>
            <a:r>
              <a:rPr lang="en-US" dirty="0"/>
              <a:t>What is the probability that the firm enters into default (Hint: think that debt must have a PV equal to 100)</a:t>
            </a:r>
          </a:p>
          <a:p>
            <a:pPr marL="457200" indent="-457200">
              <a:spcBef>
                <a:spcPts val="1200"/>
              </a:spcBef>
              <a:buAutoNum type="alphaLcParenR"/>
            </a:pPr>
            <a:r>
              <a:rPr lang="en-US" dirty="0"/>
              <a:t>What is the interest rate of the loan</a:t>
            </a:r>
          </a:p>
          <a:p>
            <a:pPr marL="457200" indent="-457200">
              <a:spcBef>
                <a:spcPts val="1200"/>
              </a:spcBef>
              <a:buAutoNum type="alphaLcParenR"/>
            </a:pPr>
            <a:r>
              <a:rPr lang="en-US" dirty="0"/>
              <a:t>What is the value of Firm U if this is the only project of the Firm and faces a corporate tax of 30%</a:t>
            </a:r>
          </a:p>
          <a:p>
            <a:pPr marL="457200" indent="-457200">
              <a:spcBef>
                <a:spcPts val="1200"/>
              </a:spcBef>
              <a:buAutoNum type="alphaLcParenR"/>
            </a:pPr>
            <a:r>
              <a:rPr lang="en-US" dirty="0"/>
              <a:t> What is the proportion of the initial investment financed through debt that maximizes firm value.</a:t>
            </a:r>
            <a:endParaRPr lang="en-GB" dirty="0"/>
          </a:p>
        </p:txBody>
      </p:sp>
      <p:sp>
        <p:nvSpPr>
          <p:cNvPr id="7" name="Text Placeholder 6">
            <a:extLst>
              <a:ext uri="{FF2B5EF4-FFF2-40B4-BE49-F238E27FC236}">
                <a16:creationId xmlns:a16="http://schemas.microsoft.com/office/drawing/2014/main" id="{331BCFEC-1C13-C29D-D60F-D043032C5F0F}"/>
              </a:ext>
            </a:extLst>
          </p:cNvPr>
          <p:cNvSpPr>
            <a:spLocks noGrp="1"/>
          </p:cNvSpPr>
          <p:nvPr>
            <p:ph type="body" sz="quarter" idx="13"/>
          </p:nvPr>
        </p:nvSpPr>
        <p:spPr/>
        <p:txBody>
          <a:bodyPr/>
          <a:lstStyle/>
          <a:p>
            <a:r>
              <a:rPr lang="en-GB" dirty="0"/>
              <a:t>Advanced Financial Management | Capital Structure – Limits of Debt</a:t>
            </a:r>
          </a:p>
        </p:txBody>
      </p:sp>
    </p:spTree>
    <p:extLst>
      <p:ext uri="{BB962C8B-B14F-4D97-AF65-F5344CB8AC3E}">
        <p14:creationId xmlns:p14="http://schemas.microsoft.com/office/powerpoint/2010/main" val="357924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FA7FE-DAEF-7696-EFBC-7DB913E67F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2BAF0D-91B3-CF83-903D-C9B990F6F1A8}"/>
              </a:ext>
            </a:extLst>
          </p:cNvPr>
          <p:cNvSpPr>
            <a:spLocks noGrp="1"/>
          </p:cNvSpPr>
          <p:nvPr>
            <p:ph type="title"/>
          </p:nvPr>
        </p:nvSpPr>
        <p:spPr/>
        <p:txBody>
          <a:bodyPr/>
          <a:lstStyle/>
          <a:p>
            <a:r>
              <a:rPr lang="en-US" dirty="0"/>
              <a:t>Exercise 3</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750C2BA-3AAE-8AC7-B1DA-7A76633B222A}"/>
                  </a:ext>
                </a:extLst>
              </p:cNvPr>
              <p:cNvSpPr>
                <a:spLocks noGrp="1"/>
              </p:cNvSpPr>
              <p:nvPr>
                <p:ph idx="1"/>
              </p:nvPr>
            </p:nvSpPr>
            <p:spPr/>
            <p:txBody>
              <a:bodyPr/>
              <a:lstStyle/>
              <a:p>
                <a:pPr marL="457200" indent="-457200">
                  <a:spcBef>
                    <a:spcPts val="1200"/>
                  </a:spcBef>
                  <a:buAutoNum type="alphaLcParenR"/>
                </a:pPr>
                <a:r>
                  <a:rPr lang="en-US" dirty="0"/>
                  <a:t>What is the probability that the firm enters into default</a:t>
                </a:r>
              </a:p>
              <a:p>
                <a:pPr marL="0" indent="0">
                  <a:spcBef>
                    <a:spcPts val="1200"/>
                  </a:spcBef>
                  <a:buNone/>
                </a:pPr>
                <a:r>
                  <a:rPr lang="en-US" dirty="0"/>
                  <a:t>Obviously the firm enters default in the worst scenario (20&lt;100(1+r) )</a:t>
                </a:r>
              </a:p>
              <a:p>
                <a:pPr marL="0" indent="0">
                  <a:spcBef>
                    <a:spcPts val="1200"/>
                  </a:spcBef>
                  <a:buNone/>
                </a:pPr>
                <a:endParaRPr lang="en-US" dirty="0"/>
              </a:p>
              <a:p>
                <a:pPr marL="0" indent="0">
                  <a:spcBef>
                    <a:spcPts val="1200"/>
                  </a:spcBef>
                  <a:buNone/>
                </a:pPr>
                <a:r>
                  <a:rPr lang="en-US" dirty="0"/>
                  <a:t>In the middle scenario, the firm will not go bankrupt if </a:t>
                </a:r>
                <a14:m>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≤5%</m:t>
                    </m:r>
                  </m:oMath>
                </a14:m>
                <a:r>
                  <a:rPr lang="en-US" dirty="0"/>
                  <a:t>. Let’s see if 5% is enough for lenders:</a:t>
                </a:r>
              </a:p>
              <a:p>
                <a:pPr marL="0" indent="0">
                  <a:buNone/>
                </a:pPr>
                <a14:m>
                  <m:oMathPara xmlns:m="http://schemas.openxmlformats.org/officeDocument/2006/math">
                    <m:oMathParaPr>
                      <m:jc m:val="centerGroup"/>
                    </m:oMathParaPr>
                    <m:oMath xmlns:m="http://schemas.openxmlformats.org/officeDocument/2006/math">
                      <m:r>
                        <m:rPr>
                          <m:sty m:val="p"/>
                        </m:rPr>
                        <a:rPr lang="en-US" i="1">
                          <a:latin typeface="Cambria Math" panose="02040503050406030204" pitchFamily="18" charset="0"/>
                        </a:rPr>
                        <m:t>D</m:t>
                      </m:r>
                      <m:r>
                        <a:rPr lang="en-US" i="1">
                          <a:latin typeface="Cambria Math" panose="02040503050406030204" pitchFamily="18" charset="0"/>
                        </a:rPr>
                        <m:t>= </m:t>
                      </m:r>
                      <m:f>
                        <m:fPr>
                          <m:ctrlPr>
                            <a:rPr lang="en-US" i="1">
                              <a:latin typeface="Cambria Math" panose="02040503050406030204" pitchFamily="18" charset="0"/>
                            </a:rPr>
                          </m:ctrlPr>
                        </m:fPr>
                        <m:num>
                          <m:f>
                            <m:fPr>
                              <m:ctrlPr>
                                <a:rPr lang="en-US" i="1">
                                  <a:latin typeface="Cambria Math" panose="02040503050406030204" pitchFamily="18" charset="0"/>
                                </a:rPr>
                              </m:ctrlPr>
                            </m:fPr>
                            <m:num>
                              <m:r>
                                <a:rPr lang="en-US" i="1">
                                  <a:latin typeface="Cambria Math" panose="02040503050406030204" pitchFamily="18" charset="0"/>
                                </a:rPr>
                                <m:t>2</m:t>
                              </m:r>
                            </m:num>
                            <m:den>
                              <m:r>
                                <a:rPr lang="en-US" i="1">
                                  <a:latin typeface="Cambria Math" panose="02040503050406030204" pitchFamily="18" charset="0"/>
                                </a:rPr>
                                <m:t>3</m:t>
                              </m:r>
                            </m:den>
                          </m:f>
                          <m:r>
                            <a:rPr lang="en-US" i="1">
                              <a:latin typeface="Cambria Math" panose="02040503050406030204" pitchFamily="18" charset="0"/>
                            </a:rPr>
                            <m:t>105</m:t>
                          </m:r>
                        </m:num>
                        <m:den>
                          <m:r>
                            <a:rPr lang="en-US" i="1">
                              <a:latin typeface="Cambria Math" panose="02040503050406030204" pitchFamily="18" charset="0"/>
                            </a:rPr>
                            <m:t>1.05</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2</m:t>
                          </m:r>
                        </m:num>
                        <m:den>
                          <m:r>
                            <a:rPr lang="en-US" i="1">
                              <a:latin typeface="Cambria Math" panose="02040503050406030204" pitchFamily="18" charset="0"/>
                            </a:rPr>
                            <m:t>3</m:t>
                          </m:r>
                        </m:den>
                      </m:f>
                      <m:r>
                        <a:rPr lang="en-US" i="1">
                          <a:latin typeface="Cambria Math" panose="02040503050406030204" pitchFamily="18" charset="0"/>
                        </a:rPr>
                        <m:t>100&lt;100</m:t>
                      </m:r>
                    </m:oMath>
                  </m:oMathPara>
                </a14:m>
                <a:endParaRPr lang="en-US" dirty="0"/>
              </a:p>
              <a:p>
                <a:endParaRPr lang="en-US" dirty="0"/>
              </a:p>
              <a:p>
                <a:pPr marL="0" indent="0">
                  <a:buNone/>
                </a:pPr>
                <a:r>
                  <a:rPr lang="en-US" dirty="0"/>
                  <a:t>Then, the middle scenario is also a bankruptcy. The best scenario is bankruptcy if the interest is above 300%. Is 300% enough?</a:t>
                </a:r>
              </a:p>
              <a:p>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i="1">
                          <a:latin typeface="Cambria Math" panose="02040503050406030204" pitchFamily="18" charset="0"/>
                        </a:rPr>
                        <m:t>D</m:t>
                      </m:r>
                      <m:r>
                        <a:rPr lang="en-US" i="1">
                          <a:latin typeface="Cambria Math" panose="02040503050406030204" pitchFamily="18" charset="0"/>
                        </a:rPr>
                        <m:t>= </m:t>
                      </m:r>
                      <m:f>
                        <m:fPr>
                          <m:ctrlPr>
                            <a:rPr lang="en-US" i="1">
                              <a:latin typeface="Cambria Math" panose="02040503050406030204" pitchFamily="18" charset="0"/>
                            </a:rPr>
                          </m:ctrlPr>
                        </m:fPr>
                        <m:num>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3</m:t>
                              </m:r>
                            </m:den>
                          </m:f>
                          <m:r>
                            <a:rPr lang="en-US" i="1">
                              <a:latin typeface="Cambria Math" panose="02040503050406030204" pitchFamily="18" charset="0"/>
                            </a:rPr>
                            <m:t>400</m:t>
                          </m:r>
                          <m:r>
                            <a:rPr lang="es-ES" i="1">
                              <a:latin typeface="Cambria Math" panose="02040503050406030204" pitchFamily="18" charset="0"/>
                            </a:rPr>
                            <m:t>+</m:t>
                          </m:r>
                          <m:f>
                            <m:fPr>
                              <m:ctrlPr>
                                <a:rPr lang="es-ES" i="1">
                                  <a:latin typeface="Cambria Math" panose="02040503050406030204" pitchFamily="18" charset="0"/>
                                </a:rPr>
                              </m:ctrlPr>
                            </m:fPr>
                            <m:num>
                              <m:r>
                                <a:rPr lang="es-ES" i="1">
                                  <a:latin typeface="Cambria Math" panose="02040503050406030204" pitchFamily="18" charset="0"/>
                                </a:rPr>
                                <m:t>1</m:t>
                              </m:r>
                            </m:num>
                            <m:den>
                              <m:r>
                                <a:rPr lang="es-ES" i="1">
                                  <a:latin typeface="Cambria Math" panose="02040503050406030204" pitchFamily="18" charset="0"/>
                                </a:rPr>
                                <m:t>3</m:t>
                              </m:r>
                            </m:den>
                          </m:f>
                          <m:r>
                            <a:rPr lang="es-ES" i="1">
                              <a:latin typeface="Cambria Math" panose="02040503050406030204" pitchFamily="18" charset="0"/>
                            </a:rPr>
                            <m:t>85+</m:t>
                          </m:r>
                          <m:f>
                            <m:fPr>
                              <m:ctrlPr>
                                <a:rPr lang="es-ES" i="1">
                                  <a:latin typeface="Cambria Math" panose="02040503050406030204" pitchFamily="18" charset="0"/>
                                </a:rPr>
                              </m:ctrlPr>
                            </m:fPr>
                            <m:num>
                              <m:r>
                                <a:rPr lang="es-ES" i="1">
                                  <a:latin typeface="Cambria Math" panose="02040503050406030204" pitchFamily="18" charset="0"/>
                                </a:rPr>
                                <m:t>1</m:t>
                              </m:r>
                            </m:num>
                            <m:den>
                              <m:r>
                                <a:rPr lang="es-ES" i="1">
                                  <a:latin typeface="Cambria Math" panose="02040503050406030204" pitchFamily="18" charset="0"/>
                                </a:rPr>
                                <m:t>3</m:t>
                              </m:r>
                            </m:den>
                          </m:f>
                          <m:r>
                            <a:rPr lang="es-ES" i="1">
                              <a:latin typeface="Cambria Math" panose="02040503050406030204" pitchFamily="18" charset="0"/>
                            </a:rPr>
                            <m:t>0</m:t>
                          </m:r>
                        </m:num>
                        <m:den>
                          <m:r>
                            <a:rPr lang="en-US" i="1">
                              <a:latin typeface="Cambria Math" panose="02040503050406030204" pitchFamily="18" charset="0"/>
                            </a:rPr>
                            <m:t>1.05</m:t>
                          </m:r>
                        </m:den>
                      </m:f>
                      <m:r>
                        <a:rPr lang="en-US" i="1">
                          <a:latin typeface="Cambria Math" panose="02040503050406030204" pitchFamily="18" charset="0"/>
                        </a:rPr>
                        <m:t>=</m:t>
                      </m:r>
                      <m:r>
                        <a:rPr lang="es-ES" i="1">
                          <a:latin typeface="Cambria Math" panose="02040503050406030204" pitchFamily="18" charset="0"/>
                        </a:rPr>
                        <m:t>154</m:t>
                      </m:r>
                      <m:r>
                        <a:rPr lang="en-US" i="1">
                          <a:latin typeface="Cambria Math" panose="02040503050406030204" pitchFamily="18" charset="0"/>
                        </a:rPr>
                        <m:t>&gt;100</m:t>
                      </m:r>
                    </m:oMath>
                  </m:oMathPara>
                </a14:m>
                <a:endParaRPr lang="en-US" dirty="0"/>
              </a:p>
              <a:p>
                <a:pPr marL="0" indent="0">
                  <a:spcBef>
                    <a:spcPts val="1200"/>
                  </a:spcBef>
                  <a:buNone/>
                </a:pPr>
                <a:endParaRPr lang="en-US" dirty="0"/>
              </a:p>
              <a:p>
                <a:pPr marL="0" indent="0">
                  <a:spcBef>
                    <a:spcPts val="1200"/>
                  </a:spcBef>
                  <a:buNone/>
                </a:pPr>
                <a:endParaRPr lang="en-US" dirty="0"/>
              </a:p>
              <a:p>
                <a:pPr marL="0" indent="0">
                  <a:spcBef>
                    <a:spcPts val="1200"/>
                  </a:spcBef>
                  <a:buNone/>
                </a:pPr>
                <a:endParaRPr lang="en-US" dirty="0"/>
              </a:p>
              <a:p>
                <a:pPr marL="457200" indent="-457200">
                  <a:spcBef>
                    <a:spcPts val="1200"/>
                  </a:spcBef>
                  <a:buAutoNum type="alphaLcParenR"/>
                </a:pPr>
                <a:endParaRPr lang="en-US" dirty="0"/>
              </a:p>
            </p:txBody>
          </p:sp>
        </mc:Choice>
        <mc:Fallback xmlns="">
          <p:sp>
            <p:nvSpPr>
              <p:cNvPr id="3" name="Content Placeholder 2">
                <a:extLst>
                  <a:ext uri="{FF2B5EF4-FFF2-40B4-BE49-F238E27FC236}">
                    <a16:creationId xmlns:a16="http://schemas.microsoft.com/office/drawing/2014/main" id="{8750C2BA-3AAE-8AC7-B1DA-7A76633B222A}"/>
                  </a:ext>
                </a:extLst>
              </p:cNvPr>
              <p:cNvSpPr>
                <a:spLocks noGrp="1" noRot="1" noChangeAspect="1" noMove="1" noResize="1" noEditPoints="1" noAdjustHandles="1" noChangeArrowheads="1" noChangeShapeType="1" noTextEdit="1"/>
              </p:cNvSpPr>
              <p:nvPr>
                <p:ph idx="1"/>
              </p:nvPr>
            </p:nvSpPr>
            <p:spPr>
              <a:blipFill>
                <a:blip r:embed="rId2"/>
                <a:stretch>
                  <a:fillRect l="-741" t="-1717" r="-582" b="-1321"/>
                </a:stretch>
              </a:blipFill>
            </p:spPr>
            <p:txBody>
              <a:bodyPr/>
              <a:lstStyle/>
              <a:p>
                <a:r>
                  <a:rPr lang="en-US">
                    <a:noFill/>
                  </a:rPr>
                  <a:t> </a:t>
                </a:r>
              </a:p>
            </p:txBody>
          </p:sp>
        </mc:Fallback>
      </mc:AlternateContent>
      <p:sp>
        <p:nvSpPr>
          <p:cNvPr id="7" name="Text Placeholder 6">
            <a:extLst>
              <a:ext uri="{FF2B5EF4-FFF2-40B4-BE49-F238E27FC236}">
                <a16:creationId xmlns:a16="http://schemas.microsoft.com/office/drawing/2014/main" id="{5A6AABF2-3F2E-31CB-02D3-AB38F3E5C66B}"/>
              </a:ext>
            </a:extLst>
          </p:cNvPr>
          <p:cNvSpPr>
            <a:spLocks noGrp="1"/>
          </p:cNvSpPr>
          <p:nvPr>
            <p:ph type="body" sz="quarter" idx="13"/>
          </p:nvPr>
        </p:nvSpPr>
        <p:spPr/>
        <p:txBody>
          <a:bodyPr/>
          <a:lstStyle/>
          <a:p>
            <a:r>
              <a:rPr lang="en-GB" dirty="0"/>
              <a:t>Advanced Financial Management | Capital Structure – Limits of Debt</a:t>
            </a:r>
          </a:p>
        </p:txBody>
      </p:sp>
      <p:sp>
        <p:nvSpPr>
          <p:cNvPr id="4" name="TextBox 3">
            <a:extLst>
              <a:ext uri="{FF2B5EF4-FFF2-40B4-BE49-F238E27FC236}">
                <a16:creationId xmlns:a16="http://schemas.microsoft.com/office/drawing/2014/main" id="{339646EE-ABB0-A922-8DE0-024350D8666C}"/>
              </a:ext>
            </a:extLst>
          </p:cNvPr>
          <p:cNvSpPr txBox="1"/>
          <p:nvPr/>
        </p:nvSpPr>
        <p:spPr>
          <a:xfrm>
            <a:off x="8107409" y="3526607"/>
            <a:ext cx="2242868" cy="369332"/>
          </a:xfrm>
          <a:prstGeom prst="rect">
            <a:avLst/>
          </a:prstGeom>
          <a:noFill/>
          <a:ln w="28575">
            <a:solidFill>
              <a:srgbClr val="FF0000"/>
            </a:solidFill>
          </a:ln>
        </p:spPr>
        <p:txBody>
          <a:bodyPr wrap="square" rtlCol="0">
            <a:spAutoFit/>
          </a:bodyPr>
          <a:lstStyle/>
          <a:p>
            <a:pPr algn="ctr"/>
            <a:r>
              <a:rPr lang="en-US" dirty="0"/>
              <a:t>5% is not enough</a:t>
            </a:r>
          </a:p>
        </p:txBody>
      </p:sp>
      <p:sp>
        <p:nvSpPr>
          <p:cNvPr id="5" name="TextBox 4">
            <a:extLst>
              <a:ext uri="{FF2B5EF4-FFF2-40B4-BE49-F238E27FC236}">
                <a16:creationId xmlns:a16="http://schemas.microsoft.com/office/drawing/2014/main" id="{18CC734E-BFA7-B7FE-390B-3632E70F9863}"/>
              </a:ext>
            </a:extLst>
          </p:cNvPr>
          <p:cNvSpPr txBox="1"/>
          <p:nvPr/>
        </p:nvSpPr>
        <p:spPr>
          <a:xfrm>
            <a:off x="8107409" y="5310649"/>
            <a:ext cx="4013153" cy="369332"/>
          </a:xfrm>
          <a:prstGeom prst="rect">
            <a:avLst/>
          </a:prstGeom>
          <a:noFill/>
          <a:ln w="28575">
            <a:solidFill>
              <a:srgbClr val="00B050"/>
            </a:solidFill>
          </a:ln>
        </p:spPr>
        <p:txBody>
          <a:bodyPr wrap="square" rtlCol="0">
            <a:spAutoFit/>
          </a:bodyPr>
          <a:lstStyle/>
          <a:p>
            <a:pPr algn="ctr"/>
            <a:r>
              <a:rPr lang="en-US" dirty="0"/>
              <a:t>300% is enough</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CECFDAF-0D5F-F49B-B615-F0A7145BDFCB}"/>
                  </a:ext>
                </a:extLst>
              </p:cNvPr>
              <p:cNvSpPr txBox="1"/>
              <p:nvPr/>
            </p:nvSpPr>
            <p:spPr>
              <a:xfrm>
                <a:off x="7582829" y="1327356"/>
                <a:ext cx="377026" cy="612732"/>
              </a:xfrm>
              <a:prstGeom prst="rect">
                <a:avLst/>
              </a:prstGeom>
              <a:noFill/>
              <a:ln w="28575">
                <a:solidFill>
                  <a:schemeClr val="accent1"/>
                </a:solidFill>
              </a:ln>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oMath>
                  </m:oMathPara>
                </a14:m>
                <a:endParaRPr lang="en-US" dirty="0"/>
              </a:p>
            </p:txBody>
          </p:sp>
        </mc:Choice>
        <mc:Fallback xmlns="">
          <p:sp>
            <p:nvSpPr>
              <p:cNvPr id="6" name="TextBox 5">
                <a:extLst>
                  <a:ext uri="{FF2B5EF4-FFF2-40B4-BE49-F238E27FC236}">
                    <a16:creationId xmlns:a16="http://schemas.microsoft.com/office/drawing/2014/main" id="{FCECFDAF-0D5F-F49B-B615-F0A7145BDFCB}"/>
                  </a:ext>
                </a:extLst>
              </p:cNvPr>
              <p:cNvSpPr txBox="1">
                <a:spLocks noRot="1" noChangeAspect="1" noMove="1" noResize="1" noEditPoints="1" noAdjustHandles="1" noChangeArrowheads="1" noChangeShapeType="1" noTextEdit="1"/>
              </p:cNvSpPr>
              <p:nvPr/>
            </p:nvSpPr>
            <p:spPr>
              <a:xfrm>
                <a:off x="7582829" y="1327356"/>
                <a:ext cx="377026" cy="612732"/>
              </a:xfrm>
              <a:prstGeom prst="rect">
                <a:avLst/>
              </a:prstGeom>
              <a:blipFill>
                <a:blip r:embed="rId3"/>
                <a:stretch>
                  <a:fillRect/>
                </a:stretch>
              </a:blipFill>
              <a:ln w="28575">
                <a:solidFill>
                  <a:schemeClr val="accent1"/>
                </a:solidFill>
              </a:ln>
            </p:spPr>
            <p:txBody>
              <a:bodyPr/>
              <a:lstStyle/>
              <a:p>
                <a:r>
                  <a:rPr lang="en-US">
                    <a:noFill/>
                  </a:rPr>
                  <a:t> </a:t>
                </a:r>
              </a:p>
            </p:txBody>
          </p:sp>
        </mc:Fallback>
      </mc:AlternateContent>
    </p:spTree>
    <p:extLst>
      <p:ext uri="{BB962C8B-B14F-4D97-AF65-F5344CB8AC3E}">
        <p14:creationId xmlns:p14="http://schemas.microsoft.com/office/powerpoint/2010/main" val="203564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1000"/>
                                        <p:tgtEl>
                                          <p:spTgt spid="6"/>
                                        </p:tgtEl>
                                      </p:cBhvr>
                                    </p:animEffect>
                                    <p:anim calcmode="lin" valueType="num">
                                      <p:cBhvr>
                                        <p:cTn id="42" dur="1000" fill="hold"/>
                                        <p:tgtEl>
                                          <p:spTgt spid="6"/>
                                        </p:tgtEl>
                                        <p:attrNameLst>
                                          <p:attrName>ppt_x</p:attrName>
                                        </p:attrNameLst>
                                      </p:cBhvr>
                                      <p:tavLst>
                                        <p:tav tm="0">
                                          <p:val>
                                            <p:strVal val="#ppt_x"/>
                                          </p:val>
                                        </p:tav>
                                        <p:tav tm="100000">
                                          <p:val>
                                            <p:strVal val="#ppt_x"/>
                                          </p:val>
                                        </p:tav>
                                      </p:tavLst>
                                    </p:anim>
                                    <p:anim calcmode="lin" valueType="num">
                                      <p:cBhvr>
                                        <p:cTn id="4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69A18-F070-EE8D-8E6D-961DD4C1B2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DA9FCD-47A1-E184-7524-477EDE77BD76}"/>
              </a:ext>
            </a:extLst>
          </p:cNvPr>
          <p:cNvSpPr>
            <a:spLocks noGrp="1"/>
          </p:cNvSpPr>
          <p:nvPr>
            <p:ph type="title"/>
          </p:nvPr>
        </p:nvSpPr>
        <p:spPr/>
        <p:txBody>
          <a:bodyPr/>
          <a:lstStyle/>
          <a:p>
            <a:r>
              <a:rPr lang="en-US" dirty="0"/>
              <a:t>Exercise 3</a:t>
            </a:r>
            <a:endParaRPr lang="en-GB" dirty="0"/>
          </a:p>
        </p:txBody>
      </p:sp>
      <p:sp>
        <p:nvSpPr>
          <p:cNvPr id="3" name="Content Placeholder 2">
            <a:extLst>
              <a:ext uri="{FF2B5EF4-FFF2-40B4-BE49-F238E27FC236}">
                <a16:creationId xmlns:a16="http://schemas.microsoft.com/office/drawing/2014/main" id="{C7BF3313-5A8E-A3C7-467D-CD8E41B8F6CE}"/>
              </a:ext>
            </a:extLst>
          </p:cNvPr>
          <p:cNvSpPr>
            <a:spLocks noGrp="1"/>
          </p:cNvSpPr>
          <p:nvPr>
            <p:ph idx="1"/>
          </p:nvPr>
        </p:nvSpPr>
        <p:spPr/>
        <p:txBody>
          <a:bodyPr/>
          <a:lstStyle/>
          <a:p>
            <a:pPr marL="457200" indent="-457200">
              <a:spcBef>
                <a:spcPts val="1200"/>
              </a:spcBef>
              <a:buFont typeface="+mj-lt"/>
              <a:buAutoNum type="alphaLcParenR" startAt="2"/>
            </a:pPr>
            <a:r>
              <a:rPr lang="en-US" dirty="0"/>
              <a:t>What is the interest rate of the loan</a:t>
            </a:r>
          </a:p>
        </p:txBody>
      </p:sp>
      <p:sp>
        <p:nvSpPr>
          <p:cNvPr id="7" name="Text Placeholder 6">
            <a:extLst>
              <a:ext uri="{FF2B5EF4-FFF2-40B4-BE49-F238E27FC236}">
                <a16:creationId xmlns:a16="http://schemas.microsoft.com/office/drawing/2014/main" id="{9AB9ACAB-B22D-7100-7382-9DEB83238946}"/>
              </a:ext>
            </a:extLst>
          </p:cNvPr>
          <p:cNvSpPr>
            <a:spLocks noGrp="1"/>
          </p:cNvSpPr>
          <p:nvPr>
            <p:ph type="body" sz="quarter" idx="13"/>
          </p:nvPr>
        </p:nvSpPr>
        <p:spPr/>
        <p:txBody>
          <a:bodyPr/>
          <a:lstStyle/>
          <a:p>
            <a:r>
              <a:rPr lang="en-GB" dirty="0"/>
              <a:t>Advanced Financial Management | Capital Structure – Limits of Debt</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2485490-9E3E-4B69-F7E2-69AC4D93DEA0}"/>
                  </a:ext>
                </a:extLst>
              </p:cNvPr>
              <p:cNvSpPr txBox="1"/>
              <p:nvPr/>
            </p:nvSpPr>
            <p:spPr>
              <a:xfrm>
                <a:off x="1174630" y="2395781"/>
                <a:ext cx="9842740" cy="2485168"/>
              </a:xfrm>
              <a:prstGeom prst="rect">
                <a:avLst/>
              </a:prstGeom>
              <a:noFill/>
            </p:spPr>
            <p:txBody>
              <a:bodyPr wrap="square" rtlCol="0">
                <a:spAutoFit/>
              </a:bodyPr>
              <a:lstStyle/>
              <a:p>
                <a:r>
                  <a:rPr lang="en-US" dirty="0"/>
                  <a:t>The interest rate is between 5% and 300% so the middle and bad scenarios lead to bankruptcy</a:t>
                </a:r>
              </a:p>
              <a:p>
                <a:endParaRPr lang="en-US" dirty="0"/>
              </a:p>
              <a:p>
                <a:endParaRPr lang="en-US"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100=</m:t>
                      </m:r>
                      <m:f>
                        <m:fPr>
                          <m:ctrlPr>
                            <a:rPr lang="en-US" b="0" i="1" smtClean="0">
                              <a:latin typeface="Cambria Math" panose="02040503050406030204" pitchFamily="18" charset="0"/>
                            </a:rPr>
                          </m:ctrlPr>
                        </m:fPr>
                        <m:num>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100</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𝑟</m:t>
                              </m:r>
                            </m:e>
                          </m:d>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1</m:t>
                              </m:r>
                            </m:num>
                            <m:den>
                              <m:r>
                                <a:rPr lang="es-ES" b="0" i="1" smtClean="0">
                                  <a:latin typeface="Cambria Math" panose="02040503050406030204" pitchFamily="18" charset="0"/>
                                </a:rPr>
                                <m:t>3</m:t>
                              </m:r>
                            </m:den>
                          </m:f>
                          <m:r>
                            <a:rPr lang="es-ES" b="0" i="1" smtClean="0">
                              <a:latin typeface="Cambria Math" panose="02040503050406030204" pitchFamily="18" charset="0"/>
                            </a:rPr>
                            <m:t>(105−20)</m:t>
                          </m:r>
                        </m:num>
                        <m:den>
                          <m:r>
                            <a:rPr lang="en-US" b="0" i="1" smtClean="0">
                              <a:latin typeface="Cambria Math" panose="02040503050406030204" pitchFamily="18" charset="0"/>
                            </a:rPr>
                            <m:t>1.05</m:t>
                          </m:r>
                        </m:den>
                      </m:f>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=1.05⋅3−1−</m:t>
                      </m:r>
                      <m:f>
                        <m:fPr>
                          <m:ctrlPr>
                            <a:rPr lang="es-ES" b="0" i="1" smtClean="0">
                              <a:latin typeface="Cambria Math" panose="02040503050406030204" pitchFamily="18" charset="0"/>
                            </a:rPr>
                          </m:ctrlPr>
                        </m:fPr>
                        <m:num>
                          <m:r>
                            <a:rPr lang="es-ES" b="0" i="1" smtClean="0">
                              <a:latin typeface="Cambria Math" panose="02040503050406030204" pitchFamily="18" charset="0"/>
                            </a:rPr>
                            <m:t>85</m:t>
                          </m:r>
                        </m:num>
                        <m:den>
                          <m:r>
                            <a:rPr lang="es-ES" b="0" i="1" smtClean="0">
                              <a:latin typeface="Cambria Math" panose="02040503050406030204" pitchFamily="18" charset="0"/>
                            </a:rPr>
                            <m:t>100</m:t>
                          </m:r>
                        </m:den>
                      </m:f>
                      <m:r>
                        <a:rPr lang="en-US" b="0" i="1" smtClean="0">
                          <a:latin typeface="Cambria Math" panose="02040503050406030204" pitchFamily="18" charset="0"/>
                        </a:rPr>
                        <m:t>=</m:t>
                      </m:r>
                      <m:r>
                        <a:rPr lang="es-ES" b="0" i="1" smtClean="0">
                          <a:latin typeface="Cambria Math" panose="02040503050406030204" pitchFamily="18" charset="0"/>
                        </a:rPr>
                        <m:t>1.3</m:t>
                      </m:r>
                    </m:oMath>
                  </m:oMathPara>
                </a14:m>
                <a:endParaRPr lang="en-US" dirty="0"/>
              </a:p>
              <a:p>
                <a:endParaRPr lang="en-US" dirty="0"/>
              </a:p>
              <a:p>
                <a:endParaRPr lang="en-US" dirty="0"/>
              </a:p>
              <a:p>
                <a:endParaRPr lang="en-US" dirty="0"/>
              </a:p>
            </p:txBody>
          </p:sp>
        </mc:Choice>
        <mc:Fallback xmlns="">
          <p:sp>
            <p:nvSpPr>
              <p:cNvPr id="4" name="TextBox 3">
                <a:extLst>
                  <a:ext uri="{FF2B5EF4-FFF2-40B4-BE49-F238E27FC236}">
                    <a16:creationId xmlns:a16="http://schemas.microsoft.com/office/drawing/2014/main" id="{62485490-9E3E-4B69-F7E2-69AC4D93DEA0}"/>
                  </a:ext>
                </a:extLst>
              </p:cNvPr>
              <p:cNvSpPr txBox="1">
                <a:spLocks noRot="1" noChangeAspect="1" noMove="1" noResize="1" noEditPoints="1" noAdjustHandles="1" noChangeArrowheads="1" noChangeShapeType="1" noTextEdit="1"/>
              </p:cNvSpPr>
              <p:nvPr/>
            </p:nvSpPr>
            <p:spPr>
              <a:xfrm>
                <a:off x="1174630" y="2395781"/>
                <a:ext cx="9842740" cy="2485168"/>
              </a:xfrm>
              <a:prstGeom prst="rect">
                <a:avLst/>
              </a:prstGeom>
              <a:blipFill>
                <a:blip r:embed="rId2"/>
                <a:stretch>
                  <a:fillRect l="-558" t="-1225"/>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23B82FF7-D6D6-4B8C-5AB1-B681F6463200}"/>
              </a:ext>
            </a:extLst>
          </p:cNvPr>
          <p:cNvSpPr txBox="1"/>
          <p:nvPr/>
        </p:nvSpPr>
        <p:spPr>
          <a:xfrm>
            <a:off x="6015616" y="4340888"/>
            <a:ext cx="3329351" cy="923330"/>
          </a:xfrm>
          <a:prstGeom prst="rect">
            <a:avLst/>
          </a:prstGeom>
          <a:noFill/>
          <a:ln w="28575">
            <a:solidFill>
              <a:srgbClr val="0070C0"/>
            </a:solidFill>
          </a:ln>
        </p:spPr>
        <p:txBody>
          <a:bodyPr wrap="square" rtlCol="0">
            <a:spAutoFit/>
          </a:bodyPr>
          <a:lstStyle/>
          <a:p>
            <a:r>
              <a:rPr lang="en-US" dirty="0"/>
              <a:t>The interest rate is:</a:t>
            </a:r>
          </a:p>
          <a:p>
            <a:pPr algn="ctr"/>
            <a:endParaRPr lang="en-US" dirty="0"/>
          </a:p>
          <a:p>
            <a:pPr algn="ctr"/>
            <a:r>
              <a:rPr lang="en-US" dirty="0"/>
              <a:t>130%</a:t>
            </a:r>
          </a:p>
        </p:txBody>
      </p:sp>
    </p:spTree>
    <p:extLst>
      <p:ext uri="{BB962C8B-B14F-4D97-AF65-F5344CB8AC3E}">
        <p14:creationId xmlns:p14="http://schemas.microsoft.com/office/powerpoint/2010/main" val="366961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anim calcmode="lin" valueType="num">
                                      <p:cBhvr>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1000"/>
                                        <p:tgtEl>
                                          <p:spTgt spid="4">
                                            <p:txEl>
                                              <p:pRg st="3" end="3"/>
                                            </p:txEl>
                                          </p:spTgt>
                                        </p:tgtEl>
                                      </p:cBhvr>
                                    </p:animEffect>
                                    <p:anim calcmode="lin" valueType="num">
                                      <p:cBhvr>
                                        <p:cTn id="1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7337A-D79D-10E1-353B-FB0EBAF742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4920E0-92AD-9D1D-7A51-B4366D606171}"/>
              </a:ext>
            </a:extLst>
          </p:cNvPr>
          <p:cNvSpPr>
            <a:spLocks noGrp="1"/>
          </p:cNvSpPr>
          <p:nvPr>
            <p:ph type="title"/>
          </p:nvPr>
        </p:nvSpPr>
        <p:spPr/>
        <p:txBody>
          <a:bodyPr/>
          <a:lstStyle/>
          <a:p>
            <a:r>
              <a:rPr lang="en-US" dirty="0"/>
              <a:t>Exercise 3</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3DA9A0C-53E7-D6BE-6EF1-E28BF435C328}"/>
                  </a:ext>
                </a:extLst>
              </p:cNvPr>
              <p:cNvSpPr>
                <a:spLocks noGrp="1"/>
              </p:cNvSpPr>
              <p:nvPr>
                <p:ph idx="1"/>
              </p:nvPr>
            </p:nvSpPr>
            <p:spPr/>
            <p:txBody>
              <a:bodyPr/>
              <a:lstStyle/>
              <a:p>
                <a:pPr marL="457200" indent="-457200">
                  <a:spcBef>
                    <a:spcPts val="1200"/>
                  </a:spcBef>
                  <a:buFont typeface="+mj-lt"/>
                  <a:buAutoNum type="alphaLcParenR" startAt="3"/>
                </a:pPr>
                <a:r>
                  <a:rPr lang="en-US" dirty="0"/>
                  <a:t>What is the value of Firm U if this is the only project of the Firm and faces a corporate tax of 30%</a:t>
                </a:r>
              </a:p>
              <a:p>
                <a:pPr marL="0" indent="0">
                  <a:spcBef>
                    <a:spcPts val="1200"/>
                  </a:spcBef>
                  <a:buNone/>
                </a:pPr>
                <a:endParaRPr lang="en-US" dirty="0"/>
              </a:p>
              <a:p>
                <a:pPr marL="0" indent="0">
                  <a:spcBef>
                    <a:spcPts val="1200"/>
                  </a:spcBef>
                  <a:buNone/>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𝑈</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400+105+20</m:t>
                          </m:r>
                        </m:num>
                        <m:den>
                          <m:r>
                            <a:rPr lang="en-US" b="0" i="1" smtClean="0">
                              <a:latin typeface="Cambria Math" panose="02040503050406030204" pitchFamily="18" charset="0"/>
                            </a:rPr>
                            <m:t>3(1.05)</m:t>
                          </m:r>
                        </m:den>
                      </m:f>
                      <m:r>
                        <a:rPr lang="en-US" b="0" i="1" smtClean="0">
                          <a:latin typeface="Cambria Math" panose="02040503050406030204" pitchFamily="18" charset="0"/>
                        </a:rPr>
                        <m:t>=166.67</m:t>
                      </m:r>
                    </m:oMath>
                  </m:oMathPara>
                </a14:m>
                <a:endParaRPr lang="en-US" dirty="0"/>
              </a:p>
              <a:p>
                <a:pPr marL="0" indent="0">
                  <a:spcBef>
                    <a:spcPts val="1200"/>
                  </a:spcBef>
                  <a:buNone/>
                </a:pPr>
                <a:endParaRPr lang="en-US" dirty="0"/>
              </a:p>
              <a:p>
                <a:pPr marL="0" indent="0">
                  <a:spcBef>
                    <a:spcPts val="1200"/>
                  </a:spcBef>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𝑃𝑉</m:t>
                      </m:r>
                      <m:d>
                        <m:dPr>
                          <m:ctrlPr>
                            <a:rPr lang="en-US" b="0" i="1" smtClean="0">
                              <a:latin typeface="Cambria Math" panose="02040503050406030204" pitchFamily="18" charset="0"/>
                            </a:rPr>
                          </m:ctrlPr>
                        </m:dPr>
                        <m:e>
                          <m:r>
                            <a:rPr lang="en-US" b="0" i="1" smtClean="0">
                              <a:latin typeface="Cambria Math" panose="02040503050406030204" pitchFamily="18" charset="0"/>
                            </a:rPr>
                            <m:t>𝐶𝐹𝐷</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20</m:t>
                          </m:r>
                        </m:num>
                        <m:den>
                          <m:r>
                            <a:rPr lang="en-US" b="0" i="1" smtClean="0">
                              <a:latin typeface="Cambria Math" panose="02040503050406030204" pitchFamily="18" charset="0"/>
                            </a:rPr>
                            <m:t>1.05</m:t>
                          </m:r>
                        </m:den>
                      </m:f>
                      <m:r>
                        <a:rPr lang="en-US" b="0" i="1" smtClean="0">
                          <a:latin typeface="Cambria Math" panose="02040503050406030204" pitchFamily="18" charset="0"/>
                        </a:rPr>
                        <m:t>=12.70</m:t>
                      </m:r>
                    </m:oMath>
                  </m:oMathPara>
                </a14:m>
                <a:endParaRPr lang="en-US" b="0" dirty="0"/>
              </a:p>
              <a:p>
                <a:pPr marL="0" indent="0">
                  <a:spcBef>
                    <a:spcPts val="1200"/>
                  </a:spcBef>
                  <a:buNone/>
                </a:pPr>
                <a:endParaRPr lang="en-US" b="0" dirty="0"/>
              </a:p>
              <a:p>
                <a:pPr marL="0" indent="0">
                  <a:spcBef>
                    <a:spcPts val="1200"/>
                  </a:spcBef>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𝑃𝑉</m:t>
                      </m:r>
                      <m:d>
                        <m:dPr>
                          <m:ctrlPr>
                            <a:rPr lang="en-US" i="1">
                              <a:latin typeface="Cambria Math" panose="02040503050406030204" pitchFamily="18" charset="0"/>
                            </a:rPr>
                          </m:ctrlPr>
                        </m:dPr>
                        <m:e>
                          <m:r>
                            <a:rPr lang="en-US" b="0" i="1" smtClean="0">
                              <a:latin typeface="Cambria Math" panose="02040503050406030204" pitchFamily="18" charset="0"/>
                            </a:rPr>
                            <m:t>𝐼𝑇𝑆</m:t>
                          </m:r>
                        </m:e>
                      </m:d>
                      <m:r>
                        <a:rPr lang="en-US" i="1">
                          <a:latin typeface="Cambria Math" panose="02040503050406030204" pitchFamily="18" charset="0"/>
                        </a:rPr>
                        <m:t>=</m:t>
                      </m:r>
                      <m:f>
                        <m:fPr>
                          <m:ctrlPr>
                            <a:rPr lang="en-US" i="1">
                              <a:latin typeface="Cambria Math" panose="02040503050406030204" pitchFamily="18" charset="0"/>
                            </a:rPr>
                          </m:ctrlPr>
                        </m:fPr>
                        <m:num>
                          <m:f>
                            <m:fPr>
                              <m:ctrlPr>
                                <a:rPr lang="en-US" i="1">
                                  <a:latin typeface="Cambria Math" panose="02040503050406030204" pitchFamily="18" charset="0"/>
                                </a:rPr>
                              </m:ctrlPr>
                            </m:fPr>
                            <m:num>
                              <m:r>
                                <a:rPr lang="en-US" b="0" i="1" smtClean="0">
                                  <a:latin typeface="Cambria Math" panose="02040503050406030204" pitchFamily="18" charset="0"/>
                                </a:rPr>
                                <m:t>1</m:t>
                              </m:r>
                            </m:num>
                            <m:den>
                              <m:r>
                                <a:rPr lang="en-US" i="1">
                                  <a:latin typeface="Cambria Math" panose="02040503050406030204" pitchFamily="18" charset="0"/>
                                </a:rPr>
                                <m:t>3</m:t>
                              </m:r>
                            </m:den>
                          </m:f>
                          <m:r>
                            <a:rPr lang="en-US" b="0" i="1" smtClean="0">
                              <a:latin typeface="Cambria Math" panose="02040503050406030204" pitchFamily="18" charset="0"/>
                            </a:rPr>
                            <m:t>130×0.3</m:t>
                          </m:r>
                        </m:num>
                        <m:den>
                          <m:r>
                            <a:rPr lang="en-US" i="1">
                              <a:latin typeface="Cambria Math" panose="02040503050406030204" pitchFamily="18" charset="0"/>
                            </a:rPr>
                            <m:t>1.05</m:t>
                          </m:r>
                        </m:den>
                      </m:f>
                      <m:r>
                        <a:rPr lang="en-US" i="1">
                          <a:latin typeface="Cambria Math" panose="02040503050406030204" pitchFamily="18" charset="0"/>
                        </a:rPr>
                        <m:t>=</m:t>
                      </m:r>
                      <m:r>
                        <a:rPr lang="en-US" b="0" i="1" smtClean="0">
                          <a:latin typeface="Cambria Math" panose="02040503050406030204" pitchFamily="18" charset="0"/>
                        </a:rPr>
                        <m:t>12.38</m:t>
                      </m:r>
                    </m:oMath>
                  </m:oMathPara>
                </a14:m>
                <a:endParaRPr lang="en-US" dirty="0"/>
              </a:p>
            </p:txBody>
          </p:sp>
        </mc:Choice>
        <mc:Fallback xmlns="">
          <p:sp>
            <p:nvSpPr>
              <p:cNvPr id="3" name="Content Placeholder 2">
                <a:extLst>
                  <a:ext uri="{FF2B5EF4-FFF2-40B4-BE49-F238E27FC236}">
                    <a16:creationId xmlns:a16="http://schemas.microsoft.com/office/drawing/2014/main" id="{23DA9A0C-53E7-D6BE-6EF1-E28BF435C328}"/>
                  </a:ext>
                </a:extLst>
              </p:cNvPr>
              <p:cNvSpPr>
                <a:spLocks noGrp="1" noRot="1" noChangeAspect="1" noMove="1" noResize="1" noEditPoints="1" noAdjustHandles="1" noChangeArrowheads="1" noChangeShapeType="1" noTextEdit="1"/>
              </p:cNvSpPr>
              <p:nvPr>
                <p:ph idx="1"/>
              </p:nvPr>
            </p:nvSpPr>
            <p:spPr>
              <a:blipFill>
                <a:blip r:embed="rId3"/>
                <a:stretch>
                  <a:fillRect l="-741" t="-1717" r="-582"/>
                </a:stretch>
              </a:blipFill>
            </p:spPr>
            <p:txBody>
              <a:bodyPr/>
              <a:lstStyle/>
              <a:p>
                <a:r>
                  <a:rPr lang="en-US">
                    <a:noFill/>
                  </a:rPr>
                  <a:t> </a:t>
                </a:r>
              </a:p>
            </p:txBody>
          </p:sp>
        </mc:Fallback>
      </mc:AlternateContent>
      <p:sp>
        <p:nvSpPr>
          <p:cNvPr id="7" name="Text Placeholder 6">
            <a:extLst>
              <a:ext uri="{FF2B5EF4-FFF2-40B4-BE49-F238E27FC236}">
                <a16:creationId xmlns:a16="http://schemas.microsoft.com/office/drawing/2014/main" id="{88E9F332-11F6-8BF7-4325-51B604FA570A}"/>
              </a:ext>
            </a:extLst>
          </p:cNvPr>
          <p:cNvSpPr>
            <a:spLocks noGrp="1"/>
          </p:cNvSpPr>
          <p:nvPr>
            <p:ph type="body" sz="quarter" idx="13"/>
          </p:nvPr>
        </p:nvSpPr>
        <p:spPr/>
        <p:txBody>
          <a:bodyPr/>
          <a:lstStyle/>
          <a:p>
            <a:r>
              <a:rPr lang="en-GB" dirty="0"/>
              <a:t>Advanced Financial Management | Capital Structure – Limits of Debt</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7A59D601-6509-C85F-F572-120E277C7E6D}"/>
                  </a:ext>
                </a:extLst>
              </p:cNvPr>
              <p:cNvSpPr txBox="1"/>
              <p:nvPr/>
            </p:nvSpPr>
            <p:spPr>
              <a:xfrm>
                <a:off x="8101361" y="2315479"/>
                <a:ext cx="3239429" cy="830997"/>
              </a:xfrm>
              <a:prstGeom prst="rect">
                <a:avLst/>
              </a:prstGeom>
              <a:noFill/>
              <a:ln w="28575">
                <a:solidFill>
                  <a:schemeClr val="tx1"/>
                </a:solidFill>
              </a:ln>
            </p:spPr>
            <p:txBody>
              <a:bodyPr wrap="square" lIns="0" tIns="0" rIns="0" bIns="0" rtlCol="0">
                <a:spAutoFit/>
              </a:bodyPr>
              <a:lstStyle/>
              <a:p>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𝐿</m:t>
                          </m:r>
                        </m:sup>
                      </m:sSup>
                      <m:r>
                        <a:rPr lang="en-US" b="0" i="1" smtClean="0">
                          <a:latin typeface="Cambria Math" panose="02040503050406030204" pitchFamily="18" charset="0"/>
                        </a:rPr>
                        <m:t>=166.67−12.70+12.38</m:t>
                      </m:r>
                    </m:oMath>
                  </m:oMathPara>
                </a14:m>
                <a:endParaRPr lang="en-US" b="0" dirty="0"/>
              </a:p>
              <a:p>
                <a:endParaRPr lang="en-US" dirty="0"/>
              </a:p>
            </p:txBody>
          </p:sp>
        </mc:Choice>
        <mc:Fallback xmlns="">
          <p:sp>
            <p:nvSpPr>
              <p:cNvPr id="4" name="TextBox 3">
                <a:extLst>
                  <a:ext uri="{FF2B5EF4-FFF2-40B4-BE49-F238E27FC236}">
                    <a16:creationId xmlns:a16="http://schemas.microsoft.com/office/drawing/2014/main" id="{7A59D601-6509-C85F-F572-120E277C7E6D}"/>
                  </a:ext>
                </a:extLst>
              </p:cNvPr>
              <p:cNvSpPr txBox="1">
                <a:spLocks noRot="1" noChangeAspect="1" noMove="1" noResize="1" noEditPoints="1" noAdjustHandles="1" noChangeArrowheads="1" noChangeShapeType="1" noTextEdit="1"/>
              </p:cNvSpPr>
              <p:nvPr/>
            </p:nvSpPr>
            <p:spPr>
              <a:xfrm>
                <a:off x="8101361" y="2315479"/>
                <a:ext cx="3239429" cy="830997"/>
              </a:xfrm>
              <a:prstGeom prst="rect">
                <a:avLst/>
              </a:prstGeom>
              <a:blipFill>
                <a:blip r:embed="rId4"/>
                <a:stretch>
                  <a:fillRect/>
                </a:stretch>
              </a:blipFill>
              <a:ln w="28575">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25574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440FB-1C34-D3D9-067D-D45084DE2F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EF1258-1B49-D23A-7EA2-CEA53A252182}"/>
              </a:ext>
            </a:extLst>
          </p:cNvPr>
          <p:cNvSpPr>
            <a:spLocks noGrp="1"/>
          </p:cNvSpPr>
          <p:nvPr>
            <p:ph type="title"/>
          </p:nvPr>
        </p:nvSpPr>
        <p:spPr/>
        <p:txBody>
          <a:bodyPr/>
          <a:lstStyle/>
          <a:p>
            <a:r>
              <a:rPr lang="en-US" dirty="0"/>
              <a:t>Exercise 3</a:t>
            </a:r>
            <a:endParaRPr lang="en-GB" dirty="0"/>
          </a:p>
        </p:txBody>
      </p:sp>
      <p:sp>
        <p:nvSpPr>
          <p:cNvPr id="3" name="Content Placeholder 2">
            <a:extLst>
              <a:ext uri="{FF2B5EF4-FFF2-40B4-BE49-F238E27FC236}">
                <a16:creationId xmlns:a16="http://schemas.microsoft.com/office/drawing/2014/main" id="{D4480D21-AFB4-61D3-42D7-ABC367BA7436}"/>
              </a:ext>
            </a:extLst>
          </p:cNvPr>
          <p:cNvSpPr>
            <a:spLocks noGrp="1"/>
          </p:cNvSpPr>
          <p:nvPr>
            <p:ph idx="1"/>
          </p:nvPr>
        </p:nvSpPr>
        <p:spPr/>
        <p:txBody>
          <a:bodyPr/>
          <a:lstStyle/>
          <a:p>
            <a:pPr marL="0" indent="0">
              <a:spcBef>
                <a:spcPts val="1200"/>
              </a:spcBef>
              <a:buNone/>
            </a:pPr>
            <a:r>
              <a:rPr lang="en-US" dirty="0"/>
              <a:t>What is the optimal proportion of the initial investment financed through debt.</a:t>
            </a:r>
            <a:endParaRPr lang="en-GB" dirty="0"/>
          </a:p>
        </p:txBody>
      </p:sp>
      <p:sp>
        <p:nvSpPr>
          <p:cNvPr id="7" name="Text Placeholder 6">
            <a:extLst>
              <a:ext uri="{FF2B5EF4-FFF2-40B4-BE49-F238E27FC236}">
                <a16:creationId xmlns:a16="http://schemas.microsoft.com/office/drawing/2014/main" id="{E3050248-9B28-682D-76BF-46FCB930A0BC}"/>
              </a:ext>
            </a:extLst>
          </p:cNvPr>
          <p:cNvSpPr>
            <a:spLocks noGrp="1"/>
          </p:cNvSpPr>
          <p:nvPr>
            <p:ph type="body" sz="quarter" idx="13"/>
          </p:nvPr>
        </p:nvSpPr>
        <p:spPr/>
        <p:txBody>
          <a:bodyPr/>
          <a:lstStyle/>
          <a:p>
            <a:r>
              <a:rPr lang="en-GB" dirty="0"/>
              <a:t>Advanced Financial Management | Capital Structure – Limits of Debt</a:t>
            </a:r>
          </a:p>
        </p:txBody>
      </p:sp>
      <p:sp>
        <p:nvSpPr>
          <p:cNvPr id="4" name="TextBox 3">
            <a:extLst>
              <a:ext uri="{FF2B5EF4-FFF2-40B4-BE49-F238E27FC236}">
                <a16:creationId xmlns:a16="http://schemas.microsoft.com/office/drawing/2014/main" id="{4AD89B4D-4EF3-79AF-801B-2D50521ADD12}"/>
              </a:ext>
            </a:extLst>
          </p:cNvPr>
          <p:cNvSpPr txBox="1"/>
          <p:nvPr/>
        </p:nvSpPr>
        <p:spPr>
          <a:xfrm>
            <a:off x="336000" y="4086604"/>
            <a:ext cx="10760928" cy="400110"/>
          </a:xfrm>
          <a:prstGeom prst="rect">
            <a:avLst/>
          </a:prstGeom>
          <a:noFill/>
        </p:spPr>
        <p:txBody>
          <a:bodyPr wrap="square" rtlCol="0">
            <a:spAutoFit/>
          </a:bodyPr>
          <a:lstStyle/>
          <a:p>
            <a:r>
              <a:rPr lang="en-US" sz="2000" dirty="0">
                <a:latin typeface="+mn-lt"/>
              </a:rPr>
              <a:t>We just showed that no debt is better than 100% because the CFD are too high </a:t>
            </a:r>
          </a:p>
        </p:txBody>
      </p:sp>
      <p:sp>
        <p:nvSpPr>
          <p:cNvPr id="5" name="TextBox 4">
            <a:extLst>
              <a:ext uri="{FF2B5EF4-FFF2-40B4-BE49-F238E27FC236}">
                <a16:creationId xmlns:a16="http://schemas.microsoft.com/office/drawing/2014/main" id="{C7D0B008-6C5B-ED52-A841-23D09F223D4B}"/>
              </a:ext>
            </a:extLst>
          </p:cNvPr>
          <p:cNvSpPr txBox="1"/>
          <p:nvPr/>
        </p:nvSpPr>
        <p:spPr>
          <a:xfrm>
            <a:off x="336000" y="2347667"/>
            <a:ext cx="10760928" cy="1938992"/>
          </a:xfrm>
          <a:prstGeom prst="rect">
            <a:avLst/>
          </a:prstGeom>
          <a:noFill/>
        </p:spPr>
        <p:txBody>
          <a:bodyPr wrap="square" rtlCol="0">
            <a:spAutoFit/>
          </a:bodyPr>
          <a:lstStyle/>
          <a:p>
            <a:r>
              <a:rPr lang="en-US" sz="2000" dirty="0">
                <a:latin typeface="+mn-lt"/>
              </a:rPr>
              <a:t>Note that the payment to debtholders for the optimal debt is 400,105, 20 or 0</a:t>
            </a:r>
          </a:p>
          <a:p>
            <a:pPr marL="342900" indent="-342900">
              <a:buFont typeface="Arial" panose="020B0604020202020204" pitchFamily="34" charset="0"/>
              <a:buChar char="•"/>
            </a:pPr>
            <a:r>
              <a:rPr lang="en-US" sz="2000" dirty="0">
                <a:latin typeface="+mn-lt"/>
              </a:rPr>
              <a:t>Consider it is 100</a:t>
            </a:r>
          </a:p>
          <a:p>
            <a:pPr marL="342900" indent="-342900">
              <a:buFont typeface="Arial" panose="020B0604020202020204" pitchFamily="34" charset="0"/>
              <a:buChar char="•"/>
            </a:pPr>
            <a:r>
              <a:rPr lang="en-US" sz="2000" dirty="0">
                <a:latin typeface="+mn-lt"/>
              </a:rPr>
              <a:t>Then 104 will provide a higher ITS and the same CFD</a:t>
            </a:r>
          </a:p>
          <a:p>
            <a:pPr marL="342900" indent="-342900">
              <a:buFont typeface="Arial" panose="020B0604020202020204" pitchFamily="34" charset="0"/>
              <a:buChar char="•"/>
            </a:pPr>
            <a:r>
              <a:rPr lang="en-US" sz="2000" dirty="0">
                <a:latin typeface="+mn-lt"/>
              </a:rPr>
              <a:t>Hence it cannot be 100</a:t>
            </a:r>
          </a:p>
          <a:p>
            <a:endParaRPr lang="en-US" sz="2000" dirty="0">
              <a:latin typeface="+mn-lt"/>
            </a:endParaRPr>
          </a:p>
          <a:p>
            <a:endParaRPr lang="en-US" sz="2000" dirty="0">
              <a:latin typeface="+mn-lt"/>
            </a:endParaRPr>
          </a:p>
        </p:txBody>
      </p:sp>
      <p:sp>
        <p:nvSpPr>
          <p:cNvPr id="6" name="TextBox 5">
            <a:extLst>
              <a:ext uri="{FF2B5EF4-FFF2-40B4-BE49-F238E27FC236}">
                <a16:creationId xmlns:a16="http://schemas.microsoft.com/office/drawing/2014/main" id="{49D03758-EFD3-0FCA-0222-8D914444A788}"/>
              </a:ext>
            </a:extLst>
          </p:cNvPr>
          <p:cNvSpPr txBox="1"/>
          <p:nvPr/>
        </p:nvSpPr>
        <p:spPr>
          <a:xfrm>
            <a:off x="336000" y="4922585"/>
            <a:ext cx="10760928" cy="400110"/>
          </a:xfrm>
          <a:prstGeom prst="rect">
            <a:avLst/>
          </a:prstGeom>
          <a:noFill/>
        </p:spPr>
        <p:txBody>
          <a:bodyPr wrap="square" rtlCol="0">
            <a:spAutoFit/>
          </a:bodyPr>
          <a:lstStyle/>
          <a:p>
            <a:r>
              <a:rPr lang="en-US" sz="2000" dirty="0">
                <a:latin typeface="+mn-lt"/>
              </a:rPr>
              <a:t>We need to try repayments equal to 105 and 20</a:t>
            </a:r>
          </a:p>
        </p:txBody>
      </p:sp>
    </p:spTree>
    <p:extLst>
      <p:ext uri="{BB962C8B-B14F-4D97-AF65-F5344CB8AC3E}">
        <p14:creationId xmlns:p14="http://schemas.microsoft.com/office/powerpoint/2010/main" val="358171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26BB8-C6D1-E0FD-755E-F1357BEF51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3E00D-EAF6-101C-0A28-87124334DFB9}"/>
              </a:ext>
            </a:extLst>
          </p:cNvPr>
          <p:cNvSpPr>
            <a:spLocks noGrp="1"/>
          </p:cNvSpPr>
          <p:nvPr>
            <p:ph type="title"/>
          </p:nvPr>
        </p:nvSpPr>
        <p:spPr/>
        <p:txBody>
          <a:bodyPr/>
          <a:lstStyle/>
          <a:p>
            <a:r>
              <a:rPr lang="en-US" dirty="0"/>
              <a:t>Exercise 3</a:t>
            </a:r>
            <a:endParaRPr lang="en-GB" dirty="0"/>
          </a:p>
        </p:txBody>
      </p:sp>
      <p:sp>
        <p:nvSpPr>
          <p:cNvPr id="7" name="Text Placeholder 6">
            <a:extLst>
              <a:ext uri="{FF2B5EF4-FFF2-40B4-BE49-F238E27FC236}">
                <a16:creationId xmlns:a16="http://schemas.microsoft.com/office/drawing/2014/main" id="{DD8002D9-B6C5-886A-481B-0AE089891125}"/>
              </a:ext>
            </a:extLst>
          </p:cNvPr>
          <p:cNvSpPr>
            <a:spLocks noGrp="1"/>
          </p:cNvSpPr>
          <p:nvPr>
            <p:ph type="body" sz="quarter" idx="13"/>
          </p:nvPr>
        </p:nvSpPr>
        <p:spPr/>
        <p:txBody>
          <a:bodyPr/>
          <a:lstStyle/>
          <a:p>
            <a:r>
              <a:rPr lang="en-GB" dirty="0"/>
              <a:t>Advanced Financial Management | Capital Structure – Limits of Debt</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DC9E3EB-2EF8-D618-FF3A-D2BC7CAAA0EE}"/>
                  </a:ext>
                </a:extLst>
              </p:cNvPr>
              <p:cNvSpPr txBox="1"/>
              <p:nvPr/>
            </p:nvSpPr>
            <p:spPr>
              <a:xfrm>
                <a:off x="336000" y="1401245"/>
                <a:ext cx="10760928" cy="4620560"/>
              </a:xfrm>
              <a:prstGeom prst="rect">
                <a:avLst/>
              </a:prstGeom>
              <a:noFill/>
            </p:spPr>
            <p:txBody>
              <a:bodyPr wrap="square" rtlCol="0">
                <a:spAutoFit/>
              </a:bodyPr>
              <a:lstStyle/>
              <a:p>
                <a:r>
                  <a:rPr lang="en-US" sz="2000" dirty="0">
                    <a:latin typeface="+mn-lt"/>
                  </a:rPr>
                  <a:t>How much can I ask without getting into distress in the middle scenario?</a:t>
                </a:r>
              </a:p>
              <a:p>
                <a:endParaRPr lang="en-US" sz="2000" dirty="0">
                  <a:latin typeface="+mn-lt"/>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𝐷</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d>
                            <m:dPr>
                              <m:ctrlPr>
                                <a:rPr lang="en-US" sz="2000" b="0" i="1" smtClean="0">
                                  <a:latin typeface="Cambria Math" panose="02040503050406030204" pitchFamily="18" charset="0"/>
                                </a:rPr>
                              </m:ctrlPr>
                            </m:dPr>
                            <m:e>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m:t>
                                  </m:r>
                                </m:num>
                                <m:den>
                                  <m:r>
                                    <a:rPr lang="en-US" sz="2000" b="0" i="1" smtClean="0">
                                      <a:latin typeface="Cambria Math" panose="02040503050406030204" pitchFamily="18" charset="0"/>
                                    </a:rPr>
                                    <m:t>3</m:t>
                                  </m:r>
                                </m:den>
                              </m:f>
                            </m:e>
                          </m:d>
                          <m:r>
                            <a:rPr lang="en-US" sz="2000" b="0" i="1" smtClean="0">
                              <a:latin typeface="Cambria Math" panose="02040503050406030204" pitchFamily="18" charset="0"/>
                            </a:rPr>
                            <m:t>105+(20−20)/3</m:t>
                          </m:r>
                        </m:num>
                        <m:den>
                          <m:r>
                            <a:rPr lang="en-US" sz="2000" b="0" i="1" smtClean="0">
                              <a:latin typeface="Cambria Math" panose="02040503050406030204" pitchFamily="18" charset="0"/>
                            </a:rPr>
                            <m:t>1.05</m:t>
                          </m:r>
                        </m:den>
                      </m:f>
                      <m:r>
                        <a:rPr lang="en-US" sz="2000" b="0" i="1" smtClean="0">
                          <a:latin typeface="Cambria Math" panose="02040503050406030204" pitchFamily="18" charset="0"/>
                        </a:rPr>
                        <m:t>=66.67⇒</m:t>
                      </m:r>
                      <m:r>
                        <a:rPr lang="en-US" sz="2000" b="0" i="1" smtClean="0">
                          <a:latin typeface="Cambria Math" panose="02040503050406030204" pitchFamily="18" charset="0"/>
                        </a:rPr>
                        <m:t>𝐼𝑛𝑡𝑃𝑎𝑦𝑚</m:t>
                      </m:r>
                      <m:r>
                        <a:rPr lang="en-US" sz="2000" b="0" i="1" smtClean="0">
                          <a:latin typeface="Cambria Math" panose="02040503050406030204" pitchFamily="18" charset="0"/>
                        </a:rPr>
                        <m:t>=38.33</m:t>
                      </m:r>
                    </m:oMath>
                  </m:oMathPara>
                </a14:m>
                <a:endParaRPr lang="en-US" sz="2000" dirty="0">
                  <a:latin typeface="+mn-lt"/>
                </a:endParaRPr>
              </a:p>
              <a:p>
                <a:endParaRPr lang="en-US" sz="2000" dirty="0">
                  <a:latin typeface="+mn-lt"/>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𝑃𝑉</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𝐼𝑇𝑆</m:t>
                          </m:r>
                        </m:e>
                      </m:d>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m:t>
                              </m:r>
                            </m:num>
                            <m:den>
                              <m:r>
                                <a:rPr lang="en-US" sz="2000" b="0" i="1" smtClean="0">
                                  <a:latin typeface="Cambria Math" panose="02040503050406030204" pitchFamily="18" charset="0"/>
                                </a:rPr>
                                <m:t>3</m:t>
                              </m:r>
                            </m:den>
                          </m:f>
                          <m:r>
                            <a:rPr lang="en-US" sz="2000" b="0" i="1" smtClean="0">
                              <a:latin typeface="Cambria Math" panose="02040503050406030204" pitchFamily="18" charset="0"/>
                            </a:rPr>
                            <m:t>×38.33×0.3</m:t>
                          </m:r>
                        </m:num>
                        <m:den>
                          <m:r>
                            <a:rPr lang="en-US" sz="2000" b="0" i="1" smtClean="0">
                              <a:latin typeface="Cambria Math" panose="02040503050406030204" pitchFamily="18" charset="0"/>
                            </a:rPr>
                            <m:t>1.05</m:t>
                          </m:r>
                        </m:den>
                      </m:f>
                      <m:r>
                        <a:rPr lang="en-US" sz="2000" b="0" i="1" smtClean="0">
                          <a:latin typeface="Cambria Math" panose="02040503050406030204" pitchFamily="18" charset="0"/>
                        </a:rPr>
                        <m:t>=7.3</m:t>
                      </m:r>
                    </m:oMath>
                  </m:oMathPara>
                </a14:m>
                <a:endParaRPr lang="en-US" sz="2000" dirty="0">
                  <a:latin typeface="+mn-lt"/>
                </a:endParaRPr>
              </a:p>
              <a:p>
                <a:endParaRPr lang="en-US" sz="2000"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𝑃𝑉</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𝐶𝐹𝐷</m:t>
                          </m:r>
                        </m:e>
                      </m:d>
                      <m:r>
                        <a:rPr lang="en-US" sz="2000" b="0" i="1" smtClean="0">
                          <a:latin typeface="Cambria Math" panose="02040503050406030204" pitchFamily="18" charset="0"/>
                        </a:rPr>
                        <m:t>=</m:t>
                      </m:r>
                      <m:f>
                        <m:fPr>
                          <m:ctrlPr>
                            <a:rPr lang="en-US" sz="2000" i="1">
                              <a:latin typeface="Cambria Math" panose="02040503050406030204" pitchFamily="18" charset="0"/>
                            </a:rPr>
                          </m:ctrlPr>
                        </m:fPr>
                        <m:num>
                          <m:f>
                            <m:fPr>
                              <m:ctrlPr>
                                <a:rPr lang="en-US" sz="2000" i="1">
                                  <a:latin typeface="Cambria Math" panose="02040503050406030204" pitchFamily="18" charset="0"/>
                                </a:rPr>
                              </m:ctrlPr>
                            </m:fPr>
                            <m:num>
                              <m:r>
                                <a:rPr lang="en-US" sz="2000" b="0" i="1" smtClean="0">
                                  <a:latin typeface="Cambria Math" panose="02040503050406030204" pitchFamily="18" charset="0"/>
                                </a:rPr>
                                <m:t>1</m:t>
                              </m:r>
                            </m:num>
                            <m:den>
                              <m:r>
                                <a:rPr lang="en-US" sz="2000" i="1">
                                  <a:latin typeface="Cambria Math" panose="02040503050406030204" pitchFamily="18" charset="0"/>
                                </a:rPr>
                                <m:t>3</m:t>
                              </m:r>
                            </m:den>
                          </m:f>
                          <m:r>
                            <a:rPr lang="en-US" sz="2000" i="1">
                              <a:latin typeface="Cambria Math" panose="02040503050406030204" pitchFamily="18" charset="0"/>
                            </a:rPr>
                            <m:t>20</m:t>
                          </m:r>
                        </m:num>
                        <m:den>
                          <m:r>
                            <a:rPr lang="en-US" sz="2000" i="1">
                              <a:latin typeface="Cambria Math" panose="02040503050406030204" pitchFamily="18" charset="0"/>
                            </a:rPr>
                            <m:t>1.05</m:t>
                          </m:r>
                        </m:den>
                      </m:f>
                      <m:r>
                        <a:rPr lang="en-US" sz="2000" i="1">
                          <a:latin typeface="Cambria Math" panose="02040503050406030204" pitchFamily="18" charset="0"/>
                        </a:rPr>
                        <m:t>=</m:t>
                      </m:r>
                      <m:r>
                        <a:rPr lang="en-US" sz="2000" b="0" i="1" smtClean="0">
                          <a:latin typeface="Cambria Math" panose="02040503050406030204" pitchFamily="18" charset="0"/>
                        </a:rPr>
                        <m:t>6</m:t>
                      </m:r>
                      <m:r>
                        <a:rPr lang="en-US" sz="2000" i="1">
                          <a:latin typeface="Cambria Math" panose="02040503050406030204" pitchFamily="18" charset="0"/>
                        </a:rPr>
                        <m:t>.</m:t>
                      </m:r>
                      <m:r>
                        <a:rPr lang="en-US" sz="2000" b="0" i="1" smtClean="0">
                          <a:latin typeface="Cambria Math" panose="02040503050406030204" pitchFamily="18" charset="0"/>
                        </a:rPr>
                        <m:t>35</m:t>
                      </m:r>
                    </m:oMath>
                  </m:oMathPara>
                </a14:m>
                <a:endParaRPr lang="en-US" sz="2000" dirty="0">
                  <a:latin typeface="+mn-lt"/>
                </a:endParaRPr>
              </a:p>
              <a:p>
                <a:endParaRPr lang="en-US" sz="2000" dirty="0">
                  <a:latin typeface="+mn-lt"/>
                </a:endParaRPr>
              </a:p>
              <a:p>
                <a:endParaRPr lang="en-US" sz="2000" dirty="0">
                  <a:latin typeface="+mn-lt"/>
                </a:endParaRPr>
              </a:p>
              <a:p>
                <a:endParaRPr lang="en-US" sz="2000" dirty="0">
                  <a:latin typeface="+mn-lt"/>
                </a:endParaRPr>
              </a:p>
            </p:txBody>
          </p:sp>
        </mc:Choice>
        <mc:Fallback xmlns="">
          <p:sp>
            <p:nvSpPr>
              <p:cNvPr id="5" name="TextBox 4">
                <a:extLst>
                  <a:ext uri="{FF2B5EF4-FFF2-40B4-BE49-F238E27FC236}">
                    <a16:creationId xmlns:a16="http://schemas.microsoft.com/office/drawing/2014/main" id="{1DC9E3EB-2EF8-D618-FF3A-D2BC7CAAA0EE}"/>
                  </a:ext>
                </a:extLst>
              </p:cNvPr>
              <p:cNvSpPr txBox="1">
                <a:spLocks noRot="1" noChangeAspect="1" noMove="1" noResize="1" noEditPoints="1" noAdjustHandles="1" noChangeArrowheads="1" noChangeShapeType="1" noTextEdit="1"/>
              </p:cNvSpPr>
              <p:nvPr/>
            </p:nvSpPr>
            <p:spPr>
              <a:xfrm>
                <a:off x="336000" y="1401245"/>
                <a:ext cx="10760928" cy="4620560"/>
              </a:xfrm>
              <a:prstGeom prst="rect">
                <a:avLst/>
              </a:prstGeom>
              <a:blipFill>
                <a:blip r:embed="rId2"/>
                <a:stretch>
                  <a:fillRect l="-567" t="-7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B5CA5E2-DA9D-BCD8-0F86-2F50209DCE79}"/>
                  </a:ext>
                </a:extLst>
              </p:cNvPr>
              <p:cNvSpPr txBox="1"/>
              <p:nvPr/>
            </p:nvSpPr>
            <p:spPr>
              <a:xfrm>
                <a:off x="8748132" y="1131849"/>
                <a:ext cx="3239429" cy="1107291"/>
              </a:xfrm>
              <a:prstGeom prst="rect">
                <a:avLst/>
              </a:prstGeom>
              <a:noFill/>
              <a:ln w="28575">
                <a:solidFill>
                  <a:schemeClr val="tx1"/>
                </a:solidFill>
              </a:ln>
            </p:spPr>
            <p:txBody>
              <a:bodyPr wrap="square" lIns="0" tIns="0" rIns="0" bIns="0" rtlCol="0">
                <a:spAutoFit/>
              </a:bodyPr>
              <a:lstStyle/>
              <a:p>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𝐿</m:t>
                          </m:r>
                        </m:sup>
                      </m:sSup>
                      <m:r>
                        <a:rPr lang="en-US" b="0" i="1" smtClean="0">
                          <a:latin typeface="Cambria Math" panose="02040503050406030204" pitchFamily="18" charset="0"/>
                        </a:rPr>
                        <m:t>=166.67−6.35+7.3=167.62</m:t>
                      </m:r>
                    </m:oMath>
                  </m:oMathPara>
                </a14:m>
                <a:endParaRPr lang="en-US" b="0" dirty="0"/>
              </a:p>
              <a:p>
                <a:endParaRPr lang="en-US" dirty="0"/>
              </a:p>
            </p:txBody>
          </p:sp>
        </mc:Choice>
        <mc:Fallback xmlns="">
          <p:sp>
            <p:nvSpPr>
              <p:cNvPr id="10" name="TextBox 9">
                <a:extLst>
                  <a:ext uri="{FF2B5EF4-FFF2-40B4-BE49-F238E27FC236}">
                    <a16:creationId xmlns:a16="http://schemas.microsoft.com/office/drawing/2014/main" id="{8B5CA5E2-DA9D-BCD8-0F86-2F50209DCE79}"/>
                  </a:ext>
                </a:extLst>
              </p:cNvPr>
              <p:cNvSpPr txBox="1">
                <a:spLocks noRot="1" noChangeAspect="1" noMove="1" noResize="1" noEditPoints="1" noAdjustHandles="1" noChangeArrowheads="1" noChangeShapeType="1" noTextEdit="1"/>
              </p:cNvSpPr>
              <p:nvPr/>
            </p:nvSpPr>
            <p:spPr>
              <a:xfrm>
                <a:off x="8748132" y="1131849"/>
                <a:ext cx="3239429" cy="1107291"/>
              </a:xfrm>
              <a:prstGeom prst="rect">
                <a:avLst/>
              </a:prstGeom>
              <a:blipFill>
                <a:blip r:embed="rId3"/>
                <a:stretch>
                  <a:fillRect/>
                </a:stretch>
              </a:blipFill>
              <a:ln w="28575">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85078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02A2A2-5FC1-4011-806C-6E6A00DFBD25}"/>
              </a:ext>
            </a:extLst>
          </p:cNvPr>
          <p:cNvSpPr>
            <a:spLocks noGrp="1"/>
          </p:cNvSpPr>
          <p:nvPr>
            <p:ph type="body" sz="quarter" idx="12"/>
          </p:nvPr>
        </p:nvSpPr>
        <p:spPr/>
        <p:txBody>
          <a:bodyPr/>
          <a:lstStyle/>
          <a:p>
            <a:r>
              <a:rPr lang="en-GB" dirty="0"/>
              <a:t>Advanced Financial Management | Capital Structure – Limits of Debt</a:t>
            </a:r>
          </a:p>
        </p:txBody>
      </p:sp>
      <p:sp>
        <p:nvSpPr>
          <p:cNvPr id="3" name="Text Placeholder 2">
            <a:extLst>
              <a:ext uri="{FF2B5EF4-FFF2-40B4-BE49-F238E27FC236}">
                <a16:creationId xmlns:a16="http://schemas.microsoft.com/office/drawing/2014/main" id="{95F2EF4C-70A5-4CD0-9964-7A035F254A89}"/>
              </a:ext>
            </a:extLst>
          </p:cNvPr>
          <p:cNvSpPr>
            <a:spLocks noGrp="1"/>
          </p:cNvSpPr>
          <p:nvPr>
            <p:ph type="body" sz="quarter" idx="16"/>
          </p:nvPr>
        </p:nvSpPr>
        <p:spPr/>
        <p:txBody>
          <a:bodyPr/>
          <a:lstStyle/>
          <a:p>
            <a:r>
              <a:rPr lang="en-GB" sz="3200" dirty="0"/>
              <a:t>Key takeaways</a:t>
            </a:r>
          </a:p>
        </p:txBody>
      </p:sp>
      <p:grpSp>
        <p:nvGrpSpPr>
          <p:cNvPr id="4" name="Group 3">
            <a:extLst>
              <a:ext uri="{FF2B5EF4-FFF2-40B4-BE49-F238E27FC236}">
                <a16:creationId xmlns:a16="http://schemas.microsoft.com/office/drawing/2014/main" id="{F1F2F5F2-F289-44C5-8860-90F7ABA53530}"/>
              </a:ext>
            </a:extLst>
          </p:cNvPr>
          <p:cNvGrpSpPr/>
          <p:nvPr/>
        </p:nvGrpSpPr>
        <p:grpSpPr>
          <a:xfrm>
            <a:off x="336550" y="2077371"/>
            <a:ext cx="11518899" cy="720000"/>
            <a:chOff x="336550" y="2077371"/>
            <a:chExt cx="11518899" cy="720000"/>
          </a:xfrm>
        </p:grpSpPr>
        <p:sp>
          <p:nvSpPr>
            <p:cNvPr id="5" name="Text 6">
              <a:extLst>
                <a:ext uri="{FF2B5EF4-FFF2-40B4-BE49-F238E27FC236}">
                  <a16:creationId xmlns:a16="http://schemas.microsoft.com/office/drawing/2014/main" id="{B4C9D27D-6D9E-4A9C-AECE-EFBA9C795466}"/>
                </a:ext>
              </a:extLst>
            </p:cNvPr>
            <p:cNvSpPr txBox="1"/>
            <p:nvPr/>
          </p:nvSpPr>
          <p:spPr>
            <a:xfrm>
              <a:off x="336550" y="2077371"/>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01</a:t>
              </a:r>
            </a:p>
          </p:txBody>
        </p:sp>
        <p:sp>
          <p:nvSpPr>
            <p:cNvPr id="6" name="Rectangle 5">
              <a:extLst>
                <a:ext uri="{FF2B5EF4-FFF2-40B4-BE49-F238E27FC236}">
                  <a16:creationId xmlns:a16="http://schemas.microsoft.com/office/drawing/2014/main" id="{9452C053-7618-4D40-AC02-7071CCE24F91}"/>
                </a:ext>
              </a:extLst>
            </p:cNvPr>
            <p:cNvSpPr/>
            <p:nvPr/>
          </p:nvSpPr>
          <p:spPr>
            <a:xfrm>
              <a:off x="1050720" y="2077371"/>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what is the Trade-off Theory and be able to distinguish between direct bankruptcy costs and indirect bankruptcy costs.</a:t>
              </a:r>
            </a:p>
          </p:txBody>
        </p:sp>
      </p:grpSp>
      <p:grpSp>
        <p:nvGrpSpPr>
          <p:cNvPr id="7" name="Group 6">
            <a:extLst>
              <a:ext uri="{FF2B5EF4-FFF2-40B4-BE49-F238E27FC236}">
                <a16:creationId xmlns:a16="http://schemas.microsoft.com/office/drawing/2014/main" id="{70AFDB54-5F3D-40EA-9010-D37BD4000CA8}"/>
              </a:ext>
            </a:extLst>
          </p:cNvPr>
          <p:cNvGrpSpPr/>
          <p:nvPr/>
        </p:nvGrpSpPr>
        <p:grpSpPr>
          <a:xfrm>
            <a:off x="336550" y="3069000"/>
            <a:ext cx="11518899" cy="720000"/>
            <a:chOff x="336550" y="3069000"/>
            <a:chExt cx="11518899" cy="720000"/>
          </a:xfrm>
        </p:grpSpPr>
        <p:sp>
          <p:nvSpPr>
            <p:cNvPr id="8" name="Text 6">
              <a:extLst>
                <a:ext uri="{FF2B5EF4-FFF2-40B4-BE49-F238E27FC236}">
                  <a16:creationId xmlns:a16="http://schemas.microsoft.com/office/drawing/2014/main" id="{676C45E0-2EE3-4405-8E09-C213AFD33FF9}"/>
                </a:ext>
              </a:extLst>
            </p:cNvPr>
            <p:cNvSpPr txBox="1"/>
            <p:nvPr/>
          </p:nvSpPr>
          <p:spPr>
            <a:xfrm>
              <a:off x="336550" y="3069000"/>
              <a:ext cx="720000" cy="720000"/>
            </a:xfrm>
            <a:prstGeom prst="rect">
              <a:avLst/>
            </a:prstGeom>
            <a:noFill/>
          </p:spPr>
          <p:txBody>
            <a:bodyPr wrap="none" rtlCol="0">
              <a:noAutofit/>
            </a:bodyPr>
            <a:lstStyle/>
            <a:p>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02</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2C7D71BE-E6AB-4E45-8967-84E72BD3DA55}"/>
                </a:ext>
              </a:extLst>
            </p:cNvPr>
            <p:cNvSpPr/>
            <p:nvPr/>
          </p:nvSpPr>
          <p:spPr>
            <a:xfrm>
              <a:off x="1050720" y="3069000"/>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how to incorporate direct and indirect bankruptcy costs in the firm’s valuation.</a:t>
              </a:r>
            </a:p>
          </p:txBody>
        </p:sp>
      </p:grpSp>
      <p:grpSp>
        <p:nvGrpSpPr>
          <p:cNvPr id="10" name="Group 9">
            <a:extLst>
              <a:ext uri="{FF2B5EF4-FFF2-40B4-BE49-F238E27FC236}">
                <a16:creationId xmlns:a16="http://schemas.microsoft.com/office/drawing/2014/main" id="{019074EA-7EC9-4F27-B7C3-4C3765FC449F}"/>
              </a:ext>
            </a:extLst>
          </p:cNvPr>
          <p:cNvGrpSpPr/>
          <p:nvPr/>
        </p:nvGrpSpPr>
        <p:grpSpPr>
          <a:xfrm>
            <a:off x="336550" y="4060629"/>
            <a:ext cx="11518899" cy="720000"/>
            <a:chOff x="336550" y="4060629"/>
            <a:chExt cx="11518899" cy="720000"/>
          </a:xfrm>
        </p:grpSpPr>
        <p:sp>
          <p:nvSpPr>
            <p:cNvPr id="11" name="Text 6">
              <a:extLst>
                <a:ext uri="{FF2B5EF4-FFF2-40B4-BE49-F238E27FC236}">
                  <a16:creationId xmlns:a16="http://schemas.microsoft.com/office/drawing/2014/main" id="{B5548A12-5D6E-4829-84C9-B26E63A60FEB}"/>
                </a:ext>
              </a:extLst>
            </p:cNvPr>
            <p:cNvSpPr txBox="1"/>
            <p:nvPr/>
          </p:nvSpPr>
          <p:spPr>
            <a:xfrm>
              <a:off x="336550" y="4060629"/>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a:t>
              </a:r>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3</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4C403411-31CA-45CE-8A5F-84E7D3806D15}"/>
                </a:ext>
              </a:extLst>
            </p:cNvPr>
            <p:cNvSpPr/>
            <p:nvPr/>
          </p:nvSpPr>
          <p:spPr>
            <a:xfrm>
              <a:off x="1050720" y="4060629"/>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Recognize the different types of conflicts of interest: risk-shifting and debt overhang.</a:t>
              </a:r>
            </a:p>
          </p:txBody>
        </p:sp>
      </p:grpSp>
    </p:spTree>
    <p:custDataLst>
      <p:tags r:id="rId1"/>
    </p:custDataLst>
    <p:extLst>
      <p:ext uri="{BB962C8B-B14F-4D97-AF65-F5344CB8AC3E}">
        <p14:creationId xmlns:p14="http://schemas.microsoft.com/office/powerpoint/2010/main" val="2232408817"/>
      </p:ext>
    </p:extLst>
  </p:cSld>
  <p:clrMapOvr>
    <a:masterClrMapping/>
  </p:clrMapOvr>
  <mc:AlternateContent xmlns:mc="http://schemas.openxmlformats.org/markup-compatibility/2006">
    <mc:Choice xmlns:p14="http://schemas.microsoft.com/office/powerpoint/2010/main" Requires="p14">
      <p:transition p14:dur="0" advTm="17798"/>
    </mc:Choice>
    <mc:Fallback>
      <p:transition advTm="1779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26FD5-F29D-5674-25E8-69058CD3A6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55EEC1-0C94-C906-706A-5EC6D8866593}"/>
              </a:ext>
            </a:extLst>
          </p:cNvPr>
          <p:cNvSpPr>
            <a:spLocks noGrp="1"/>
          </p:cNvSpPr>
          <p:nvPr>
            <p:ph type="title"/>
          </p:nvPr>
        </p:nvSpPr>
        <p:spPr/>
        <p:txBody>
          <a:bodyPr/>
          <a:lstStyle/>
          <a:p>
            <a:r>
              <a:rPr lang="en-US" dirty="0"/>
              <a:t>Exercise 3</a:t>
            </a:r>
            <a:endParaRPr lang="en-GB" dirty="0"/>
          </a:p>
        </p:txBody>
      </p:sp>
      <p:sp>
        <p:nvSpPr>
          <p:cNvPr id="7" name="Text Placeholder 6">
            <a:extLst>
              <a:ext uri="{FF2B5EF4-FFF2-40B4-BE49-F238E27FC236}">
                <a16:creationId xmlns:a16="http://schemas.microsoft.com/office/drawing/2014/main" id="{DCF505EB-0EE3-0ACD-90BA-2218262A9822}"/>
              </a:ext>
            </a:extLst>
          </p:cNvPr>
          <p:cNvSpPr>
            <a:spLocks noGrp="1"/>
          </p:cNvSpPr>
          <p:nvPr>
            <p:ph type="body" sz="quarter" idx="13"/>
          </p:nvPr>
        </p:nvSpPr>
        <p:spPr/>
        <p:txBody>
          <a:bodyPr/>
          <a:lstStyle/>
          <a:p>
            <a:r>
              <a:rPr lang="en-GB" dirty="0"/>
              <a:t>Advanced Financial Management | Capital Structure – Limits of Debt</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1A3FF09-EBA2-B4D5-8678-527C72B47D6B}"/>
                  </a:ext>
                </a:extLst>
              </p:cNvPr>
              <p:cNvSpPr txBox="1"/>
              <p:nvPr/>
            </p:nvSpPr>
            <p:spPr>
              <a:xfrm>
                <a:off x="336000" y="1401245"/>
                <a:ext cx="10760928" cy="3101747"/>
              </a:xfrm>
              <a:prstGeom prst="rect">
                <a:avLst/>
              </a:prstGeom>
              <a:noFill/>
            </p:spPr>
            <p:txBody>
              <a:bodyPr wrap="square" rtlCol="0">
                <a:spAutoFit/>
              </a:bodyPr>
              <a:lstStyle/>
              <a:p>
                <a:r>
                  <a:rPr lang="en-US" sz="2000" dirty="0">
                    <a:latin typeface="+mn-lt"/>
                  </a:rPr>
                  <a:t>How much can I ask without getting into distress in the worst scenario?</a:t>
                </a:r>
              </a:p>
              <a:p>
                <a:endParaRPr lang="en-US" sz="2000" dirty="0">
                  <a:latin typeface="+mn-lt"/>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𝐷</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20</m:t>
                          </m:r>
                        </m:num>
                        <m:den>
                          <m:r>
                            <a:rPr lang="en-US" sz="2000" b="0" i="1" smtClean="0">
                              <a:latin typeface="Cambria Math" panose="02040503050406030204" pitchFamily="18" charset="0"/>
                            </a:rPr>
                            <m:t>1.05</m:t>
                          </m:r>
                        </m:den>
                      </m:f>
                      <m:r>
                        <a:rPr lang="en-US" sz="2000" b="0" i="1" smtClean="0">
                          <a:latin typeface="Cambria Math" panose="02040503050406030204" pitchFamily="18" charset="0"/>
                        </a:rPr>
                        <m:t>=</m:t>
                      </m:r>
                      <m:r>
                        <a:rPr lang="en-US" sz="2000" i="1">
                          <a:latin typeface="Cambria Math" panose="02040503050406030204" pitchFamily="18" charset="0"/>
                        </a:rPr>
                        <m:t>19.05</m:t>
                      </m:r>
                      <m:r>
                        <a:rPr lang="en-US" sz="2000" b="0" i="1" smtClean="0">
                          <a:latin typeface="Cambria Math" panose="02040503050406030204" pitchFamily="18" charset="0"/>
                        </a:rPr>
                        <m:t>⇒</m:t>
                      </m:r>
                      <m:r>
                        <a:rPr lang="en-US" sz="2000" b="0" i="1" smtClean="0">
                          <a:latin typeface="Cambria Math" panose="02040503050406030204" pitchFamily="18" charset="0"/>
                        </a:rPr>
                        <m:t>𝐼𝑛𝑡𝑃𝑎𝑦𝑚</m:t>
                      </m:r>
                      <m:r>
                        <a:rPr lang="en-US" sz="2000" b="0" i="1" smtClean="0">
                          <a:latin typeface="Cambria Math" panose="02040503050406030204" pitchFamily="18" charset="0"/>
                        </a:rPr>
                        <m:t>=0.95</m:t>
                      </m:r>
                    </m:oMath>
                  </m:oMathPara>
                </a14:m>
                <a:endParaRPr lang="en-US" sz="2000" dirty="0">
                  <a:latin typeface="+mn-lt"/>
                </a:endParaRPr>
              </a:p>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𝑃𝑉</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𝐼𝑇𝑆</m:t>
                          </m:r>
                        </m:e>
                      </m:d>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i="1">
                              <a:latin typeface="Cambria Math" panose="02040503050406030204" pitchFamily="18" charset="0"/>
                            </a:rPr>
                            <m:t>0.95</m:t>
                          </m:r>
                          <m:r>
                            <a:rPr lang="en-US" sz="2000" b="0" i="1" smtClean="0">
                              <a:latin typeface="Cambria Math" panose="02040503050406030204" pitchFamily="18" charset="0"/>
                            </a:rPr>
                            <m:t>×0.3</m:t>
                          </m:r>
                        </m:num>
                        <m:den>
                          <m:r>
                            <a:rPr lang="en-US" sz="2000" b="0" i="1" smtClean="0">
                              <a:latin typeface="Cambria Math" panose="02040503050406030204" pitchFamily="18" charset="0"/>
                            </a:rPr>
                            <m:t>1.05</m:t>
                          </m:r>
                        </m:den>
                      </m:f>
                      <m:r>
                        <a:rPr lang="en-US" sz="2000" b="0" i="1" smtClean="0">
                          <a:latin typeface="Cambria Math" panose="02040503050406030204" pitchFamily="18" charset="0"/>
                        </a:rPr>
                        <m:t>=0.27</m:t>
                      </m:r>
                    </m:oMath>
                  </m:oMathPara>
                </a14:m>
                <a:endParaRPr lang="en-US" sz="2000" dirty="0">
                  <a:latin typeface="+mn-lt"/>
                </a:endParaRPr>
              </a:p>
              <a:p>
                <a:endParaRPr lang="en-US" sz="2000" b="0" i="1" dirty="0">
                  <a:latin typeface="Cambria Math" panose="02040503050406030204" pitchFamily="18" charset="0"/>
                </a:endParaRPr>
              </a:p>
              <a:p>
                <a:endParaRPr lang="en-US" sz="2000" dirty="0">
                  <a:latin typeface="+mn-lt"/>
                </a:endParaRPr>
              </a:p>
              <a:p>
                <a:endParaRPr lang="en-US" sz="2000" dirty="0">
                  <a:latin typeface="+mn-lt"/>
                </a:endParaRPr>
              </a:p>
              <a:p>
                <a:endParaRPr lang="en-US" sz="2000" dirty="0">
                  <a:latin typeface="+mn-lt"/>
                </a:endParaRPr>
              </a:p>
            </p:txBody>
          </p:sp>
        </mc:Choice>
        <mc:Fallback xmlns="">
          <p:sp>
            <p:nvSpPr>
              <p:cNvPr id="5" name="TextBox 4">
                <a:extLst>
                  <a:ext uri="{FF2B5EF4-FFF2-40B4-BE49-F238E27FC236}">
                    <a16:creationId xmlns:a16="http://schemas.microsoft.com/office/drawing/2014/main" id="{21A3FF09-EBA2-B4D5-8678-527C72B47D6B}"/>
                  </a:ext>
                </a:extLst>
              </p:cNvPr>
              <p:cNvSpPr txBox="1">
                <a:spLocks noRot="1" noChangeAspect="1" noMove="1" noResize="1" noEditPoints="1" noAdjustHandles="1" noChangeArrowheads="1" noChangeShapeType="1" noTextEdit="1"/>
              </p:cNvSpPr>
              <p:nvPr/>
            </p:nvSpPr>
            <p:spPr>
              <a:xfrm>
                <a:off x="336000" y="1401245"/>
                <a:ext cx="10760928" cy="3101747"/>
              </a:xfrm>
              <a:prstGeom prst="rect">
                <a:avLst/>
              </a:prstGeom>
              <a:blipFill>
                <a:blip r:embed="rId2"/>
                <a:stretch>
                  <a:fillRect l="-567" t="-11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53A954C-3594-7781-1570-75EF2C23DBEC}"/>
                  </a:ext>
                </a:extLst>
              </p:cNvPr>
              <p:cNvSpPr txBox="1"/>
              <p:nvPr/>
            </p:nvSpPr>
            <p:spPr>
              <a:xfrm>
                <a:off x="8725830" y="2153395"/>
                <a:ext cx="3239429" cy="830997"/>
              </a:xfrm>
              <a:prstGeom prst="rect">
                <a:avLst/>
              </a:prstGeom>
              <a:noFill/>
              <a:ln w="28575">
                <a:solidFill>
                  <a:schemeClr val="tx1"/>
                </a:solidFill>
              </a:ln>
            </p:spPr>
            <p:txBody>
              <a:bodyPr wrap="square" lIns="0" tIns="0" rIns="0" bIns="0" rtlCol="0">
                <a:spAutoFit/>
              </a:bodyPr>
              <a:lstStyle/>
              <a:p>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𝐿</m:t>
                          </m:r>
                        </m:sup>
                      </m:sSup>
                      <m:r>
                        <a:rPr lang="en-US" b="0" i="1" smtClean="0">
                          <a:latin typeface="Cambria Math" panose="02040503050406030204" pitchFamily="18" charset="0"/>
                        </a:rPr>
                        <m:t>=166.67+0.27=166.94</m:t>
                      </m:r>
                    </m:oMath>
                  </m:oMathPara>
                </a14:m>
                <a:endParaRPr lang="en-US" b="0" dirty="0"/>
              </a:p>
              <a:p>
                <a:endParaRPr lang="en-US" dirty="0"/>
              </a:p>
            </p:txBody>
          </p:sp>
        </mc:Choice>
        <mc:Fallback xmlns="">
          <p:sp>
            <p:nvSpPr>
              <p:cNvPr id="10" name="TextBox 9">
                <a:extLst>
                  <a:ext uri="{FF2B5EF4-FFF2-40B4-BE49-F238E27FC236}">
                    <a16:creationId xmlns:a16="http://schemas.microsoft.com/office/drawing/2014/main" id="{053A954C-3594-7781-1570-75EF2C23DBEC}"/>
                  </a:ext>
                </a:extLst>
              </p:cNvPr>
              <p:cNvSpPr txBox="1">
                <a:spLocks noRot="1" noChangeAspect="1" noMove="1" noResize="1" noEditPoints="1" noAdjustHandles="1" noChangeArrowheads="1" noChangeShapeType="1" noTextEdit="1"/>
              </p:cNvSpPr>
              <p:nvPr/>
            </p:nvSpPr>
            <p:spPr>
              <a:xfrm>
                <a:off x="8725830" y="2153395"/>
                <a:ext cx="3239429" cy="830997"/>
              </a:xfrm>
              <a:prstGeom prst="rect">
                <a:avLst/>
              </a:prstGeom>
              <a:blipFill>
                <a:blip r:embed="rId3"/>
                <a:stretch>
                  <a:fillRect/>
                </a:stretch>
              </a:blipFill>
              <a:ln w="28575">
                <a:solidFill>
                  <a:schemeClr val="tx1"/>
                </a:solidFill>
              </a:ln>
            </p:spPr>
            <p:txBody>
              <a:bodyPr/>
              <a:lstStyle/>
              <a:p>
                <a:r>
                  <a:rPr lang="en-US">
                    <a:noFill/>
                  </a:rPr>
                  <a:t> </a:t>
                </a:r>
              </a:p>
            </p:txBody>
          </p:sp>
        </mc:Fallback>
      </mc:AlternateContent>
      <p:sp>
        <p:nvSpPr>
          <p:cNvPr id="3" name="TextBox 2">
            <a:extLst>
              <a:ext uri="{FF2B5EF4-FFF2-40B4-BE49-F238E27FC236}">
                <a16:creationId xmlns:a16="http://schemas.microsoft.com/office/drawing/2014/main" id="{B192108E-885F-97CB-8847-DAD9FC949BC5}"/>
              </a:ext>
            </a:extLst>
          </p:cNvPr>
          <p:cNvSpPr txBox="1"/>
          <p:nvPr/>
        </p:nvSpPr>
        <p:spPr>
          <a:xfrm>
            <a:off x="895377" y="4502992"/>
            <a:ext cx="10401245" cy="369332"/>
          </a:xfrm>
          <a:prstGeom prst="rect">
            <a:avLst/>
          </a:prstGeom>
          <a:noFill/>
        </p:spPr>
        <p:txBody>
          <a:bodyPr wrap="none" rtlCol="0">
            <a:spAutoFit/>
          </a:bodyPr>
          <a:lstStyle/>
          <a:p>
            <a:r>
              <a:rPr lang="en-US" dirty="0"/>
              <a:t>We obtain the highest value with bankruptcy in the worst scenario (66.67% initial investment in debt)</a:t>
            </a:r>
          </a:p>
        </p:txBody>
      </p:sp>
    </p:spTree>
    <p:extLst>
      <p:ext uri="{BB962C8B-B14F-4D97-AF65-F5344CB8AC3E}">
        <p14:creationId xmlns:p14="http://schemas.microsoft.com/office/powerpoint/2010/main" val="246579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2663B8-28D3-499B-8FC9-9803C3A89F9D}"/>
              </a:ext>
            </a:extLst>
          </p:cNvPr>
          <p:cNvSpPr>
            <a:spLocks noGrp="1"/>
          </p:cNvSpPr>
          <p:nvPr>
            <p:ph sz="half" idx="2"/>
          </p:nvPr>
        </p:nvSpPr>
        <p:spPr/>
        <p:txBody>
          <a:bodyPr/>
          <a:lstStyle/>
          <a:p>
            <a:pPr marL="0" indent="0">
              <a:buNone/>
            </a:pPr>
            <a:r>
              <a:rPr lang="en-US" dirty="0"/>
              <a:t>Costs of Financial Distress (</a:t>
            </a:r>
            <a:r>
              <a:rPr lang="en-US" b="1" dirty="0"/>
              <a:t>CFD</a:t>
            </a:r>
            <a:r>
              <a:rPr lang="en-US" dirty="0"/>
              <a:t>) are costs arising from bankruptcy or distorted business decisions before bankruptcy</a:t>
            </a:r>
            <a:endParaRPr lang="en-GB" dirty="0"/>
          </a:p>
          <a:p>
            <a:pPr>
              <a:spcBef>
                <a:spcPts val="1200"/>
              </a:spcBef>
            </a:pPr>
            <a:r>
              <a:rPr lang="en-US" dirty="0"/>
              <a:t>Direct - legal and administrative costs of bankruptcy</a:t>
            </a:r>
          </a:p>
          <a:p>
            <a:pPr>
              <a:spcBef>
                <a:spcPts val="1200"/>
              </a:spcBef>
            </a:pPr>
            <a:r>
              <a:rPr lang="en-US" dirty="0"/>
              <a:t>Indirect - losses from customers/suppliers /employees abandoning firm, or poor investment/operating decisions, decisions prior to bankruptcy or while bankruptcy is being </a:t>
            </a:r>
            <a:r>
              <a:rPr lang="en-GB" dirty="0"/>
              <a:t>resolved</a:t>
            </a:r>
            <a:endParaRPr lang="en-US" dirty="0"/>
          </a:p>
        </p:txBody>
      </p:sp>
      <p:sp>
        <p:nvSpPr>
          <p:cNvPr id="3" name="Content Placeholder 2">
            <a:extLst>
              <a:ext uri="{FF2B5EF4-FFF2-40B4-BE49-F238E27FC236}">
                <a16:creationId xmlns:a16="http://schemas.microsoft.com/office/drawing/2014/main" id="{7FC1F9D5-7CA6-4282-AD1D-3F18AA54EF1C}"/>
              </a:ext>
            </a:extLst>
          </p:cNvPr>
          <p:cNvSpPr>
            <a:spLocks noGrp="1"/>
          </p:cNvSpPr>
          <p:nvPr>
            <p:ph sz="quarter" idx="4"/>
          </p:nvPr>
        </p:nvSpPr>
        <p:spPr/>
        <p:txBody>
          <a:bodyPr/>
          <a:lstStyle/>
          <a:p>
            <a:pPr marL="0" indent="0">
              <a:buNone/>
            </a:pPr>
            <a:r>
              <a:rPr lang="en-US" dirty="0"/>
              <a:t>How to account for CFD in valuation?</a:t>
            </a:r>
            <a:endParaRPr lang="en-GB" dirty="0"/>
          </a:p>
        </p:txBody>
      </p:sp>
      <p:sp>
        <p:nvSpPr>
          <p:cNvPr id="4" name="Text Placeholder 3">
            <a:extLst>
              <a:ext uri="{FF2B5EF4-FFF2-40B4-BE49-F238E27FC236}">
                <a16:creationId xmlns:a16="http://schemas.microsoft.com/office/drawing/2014/main" id="{C500654D-3CFA-42E5-977C-190EF51B196B}"/>
              </a:ext>
            </a:extLst>
          </p:cNvPr>
          <p:cNvSpPr>
            <a:spLocks noGrp="1"/>
          </p:cNvSpPr>
          <p:nvPr>
            <p:ph type="body" sz="quarter" idx="13"/>
          </p:nvPr>
        </p:nvSpPr>
        <p:spPr/>
        <p:txBody>
          <a:bodyPr/>
          <a:lstStyle/>
          <a:p>
            <a:r>
              <a:rPr lang="en-GB" dirty="0"/>
              <a:t>Advanced Financial Management | Capital Structure – Limits of Debt</a:t>
            </a:r>
          </a:p>
        </p:txBody>
      </p:sp>
      <p:sp>
        <p:nvSpPr>
          <p:cNvPr id="5" name="Title 4">
            <a:extLst>
              <a:ext uri="{FF2B5EF4-FFF2-40B4-BE49-F238E27FC236}">
                <a16:creationId xmlns:a16="http://schemas.microsoft.com/office/drawing/2014/main" id="{BA602E16-6BF9-4DED-9D41-FECD4E3B0A8C}"/>
              </a:ext>
            </a:extLst>
          </p:cNvPr>
          <p:cNvSpPr>
            <a:spLocks noGrp="1"/>
          </p:cNvSpPr>
          <p:nvPr>
            <p:ph type="title"/>
          </p:nvPr>
        </p:nvSpPr>
        <p:spPr/>
        <p:txBody>
          <a:bodyPr/>
          <a:lstStyle/>
          <a:p>
            <a:r>
              <a:rPr lang="en-GB" dirty="0"/>
              <a:t>Bankruptcy costs</a:t>
            </a:r>
          </a:p>
        </p:txBody>
      </p:sp>
      <p:sp>
        <p:nvSpPr>
          <p:cNvPr id="6" name="Text Placeholder 5">
            <a:extLst>
              <a:ext uri="{FF2B5EF4-FFF2-40B4-BE49-F238E27FC236}">
                <a16:creationId xmlns:a16="http://schemas.microsoft.com/office/drawing/2014/main" id="{C5351D23-FE00-4E2D-AD3B-9D31AD324F8C}"/>
              </a:ext>
            </a:extLst>
          </p:cNvPr>
          <p:cNvSpPr>
            <a:spLocks noGrp="1"/>
          </p:cNvSpPr>
          <p:nvPr>
            <p:ph type="body" idx="1"/>
          </p:nvPr>
        </p:nvSpPr>
        <p:spPr/>
        <p:txBody>
          <a:bodyPr/>
          <a:lstStyle/>
          <a:p>
            <a:r>
              <a:rPr lang="en-GB" dirty="0"/>
              <a:t>Costs of Financial Distress</a:t>
            </a:r>
          </a:p>
        </p:txBody>
      </p:sp>
      <p:sp>
        <p:nvSpPr>
          <p:cNvPr id="7" name="Text Placeholder 6">
            <a:extLst>
              <a:ext uri="{FF2B5EF4-FFF2-40B4-BE49-F238E27FC236}">
                <a16:creationId xmlns:a16="http://schemas.microsoft.com/office/drawing/2014/main" id="{01705107-CF64-499F-AAD9-37F3BC72DB15}"/>
              </a:ext>
            </a:extLst>
          </p:cNvPr>
          <p:cNvSpPr>
            <a:spLocks noGrp="1"/>
          </p:cNvSpPr>
          <p:nvPr>
            <p:ph type="body" sz="quarter" idx="3"/>
          </p:nvPr>
        </p:nvSpPr>
        <p:spPr/>
        <p:txBody>
          <a:bodyPr/>
          <a:lstStyle/>
          <a:p>
            <a:r>
              <a:rPr lang="en-GB" dirty="0"/>
              <a:t>Trade-off Theory</a:t>
            </a:r>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36AB09B9-B850-4F6E-B8AB-354BD5D24015}"/>
                  </a:ext>
                </a:extLst>
              </p:cNvPr>
              <p:cNvSpPr/>
              <p:nvPr/>
            </p:nvSpPr>
            <p:spPr bwMode="auto">
              <a:xfrm>
                <a:off x="6744573" y="2775523"/>
                <a:ext cx="4539049" cy="922638"/>
              </a:xfrm>
              <a:prstGeom prst="rect">
                <a:avLst/>
              </a:prstGeom>
              <a:solidFill>
                <a:schemeClr val="tx2">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lang="en-US" sz="2000" b="0" i="1" smtClean="0">
                              <a:solidFill>
                                <a:schemeClr val="bg1"/>
                              </a:solidFill>
                              <a:latin typeface="Cambria Math" panose="02040503050406030204" pitchFamily="18" charset="0"/>
                            </a:rPr>
                          </m:ctrlPr>
                        </m:sSubPr>
                        <m:e>
                          <m:r>
                            <a:rPr lang="en-US" sz="2000" b="0" i="1" smtClean="0">
                              <a:solidFill>
                                <a:schemeClr val="bg1"/>
                              </a:solidFill>
                              <a:latin typeface="Cambria Math" panose="02040503050406030204" pitchFamily="18" charset="0"/>
                            </a:rPr>
                            <m:t>𝑉</m:t>
                          </m:r>
                        </m:e>
                        <m:sub>
                          <m:r>
                            <a:rPr lang="en-US" sz="2000" b="0" i="1" smtClean="0">
                              <a:solidFill>
                                <a:schemeClr val="bg1"/>
                              </a:solidFill>
                              <a:latin typeface="Cambria Math" panose="02040503050406030204" pitchFamily="18" charset="0"/>
                            </a:rPr>
                            <m:t>𝐿</m:t>
                          </m:r>
                        </m:sub>
                      </m:sSub>
                      <m:r>
                        <a:rPr lang="en-GB" sz="2000" b="0" i="1" smtClean="0">
                          <a:solidFill>
                            <a:schemeClr val="bg1"/>
                          </a:solidFill>
                          <a:latin typeface="Cambria Math" panose="02040503050406030204" pitchFamily="18" charset="0"/>
                        </a:rPr>
                        <m:t>=</m:t>
                      </m:r>
                      <m:sSub>
                        <m:sSubPr>
                          <m:ctrlPr>
                            <a:rPr lang="en-US" sz="2000" b="0" i="1" smtClean="0">
                              <a:solidFill>
                                <a:schemeClr val="bg1"/>
                              </a:solidFill>
                              <a:latin typeface="Cambria Math" panose="02040503050406030204" pitchFamily="18" charset="0"/>
                            </a:rPr>
                          </m:ctrlPr>
                        </m:sSubPr>
                        <m:e>
                          <m:r>
                            <a:rPr lang="en-US" sz="2000" b="0" i="1" smtClean="0">
                              <a:solidFill>
                                <a:schemeClr val="bg1"/>
                              </a:solidFill>
                              <a:latin typeface="Cambria Math" panose="02040503050406030204" pitchFamily="18" charset="0"/>
                            </a:rPr>
                            <m:t>𝑉</m:t>
                          </m:r>
                        </m:e>
                        <m:sub>
                          <m:r>
                            <a:rPr lang="en-US" sz="2000" b="0" i="1" smtClean="0">
                              <a:solidFill>
                                <a:schemeClr val="bg1"/>
                              </a:solidFill>
                              <a:latin typeface="Cambria Math" panose="02040503050406030204" pitchFamily="18" charset="0"/>
                            </a:rPr>
                            <m:t>𝑈</m:t>
                          </m:r>
                        </m:sub>
                      </m:sSub>
                      <m:r>
                        <a:rPr lang="en-GB" sz="2000" b="0" i="1" smtClean="0">
                          <a:solidFill>
                            <a:schemeClr val="bg1"/>
                          </a:solidFill>
                          <a:latin typeface="Cambria Math" panose="02040503050406030204" pitchFamily="18" charset="0"/>
                        </a:rPr>
                        <m:t>+</m:t>
                      </m:r>
                      <m:r>
                        <a:rPr lang="en-GB" sz="2000" b="0" i="1" smtClean="0">
                          <a:solidFill>
                            <a:schemeClr val="bg1"/>
                          </a:solidFill>
                          <a:latin typeface="Cambria Math" panose="02040503050406030204" pitchFamily="18" charset="0"/>
                        </a:rPr>
                        <m:t>𝑃𝑉</m:t>
                      </m:r>
                      <m:d>
                        <m:dPr>
                          <m:ctrlPr>
                            <a:rPr lang="en-GB" sz="2000" b="0" i="1" smtClean="0">
                              <a:solidFill>
                                <a:schemeClr val="bg1"/>
                              </a:solidFill>
                              <a:latin typeface="Cambria Math" panose="02040503050406030204" pitchFamily="18" charset="0"/>
                            </a:rPr>
                          </m:ctrlPr>
                        </m:dPr>
                        <m:e>
                          <m:r>
                            <a:rPr lang="en-GB" sz="2000" b="0" i="1" smtClean="0">
                              <a:solidFill>
                                <a:schemeClr val="bg1"/>
                              </a:solidFill>
                              <a:latin typeface="Cambria Math" panose="02040503050406030204" pitchFamily="18" charset="0"/>
                            </a:rPr>
                            <m:t>𝐼𝑇𝑆</m:t>
                          </m:r>
                        </m:e>
                      </m:d>
                      <m:r>
                        <a:rPr lang="en-GB" sz="2000" b="0" i="1" smtClean="0">
                          <a:solidFill>
                            <a:schemeClr val="bg1"/>
                          </a:solidFill>
                          <a:latin typeface="Cambria Math" panose="02040503050406030204" pitchFamily="18" charset="0"/>
                        </a:rPr>
                        <m:t>−</m:t>
                      </m:r>
                      <m:r>
                        <a:rPr lang="en-GB" sz="2000" b="0" i="1" smtClean="0">
                          <a:solidFill>
                            <a:schemeClr val="bg1"/>
                          </a:solidFill>
                          <a:latin typeface="Cambria Math" panose="02040503050406030204" pitchFamily="18" charset="0"/>
                        </a:rPr>
                        <m:t>𝑃𝑉</m:t>
                      </m:r>
                      <m:r>
                        <a:rPr lang="en-GB" sz="2000" b="0" i="1" smtClean="0">
                          <a:solidFill>
                            <a:schemeClr val="bg1"/>
                          </a:solidFill>
                          <a:latin typeface="Cambria Math" panose="02040503050406030204" pitchFamily="18" charset="0"/>
                        </a:rPr>
                        <m:t>(</m:t>
                      </m:r>
                      <m:r>
                        <a:rPr lang="en-GB" sz="2000" b="0" i="1" smtClean="0">
                          <a:solidFill>
                            <a:schemeClr val="bg1"/>
                          </a:solidFill>
                          <a:latin typeface="Cambria Math" panose="02040503050406030204" pitchFamily="18" charset="0"/>
                        </a:rPr>
                        <m:t>𝐶𝐹𝐷</m:t>
                      </m:r>
                      <m:r>
                        <a:rPr lang="en-GB" sz="2000" b="0" i="1" smtClean="0">
                          <a:solidFill>
                            <a:schemeClr val="bg1"/>
                          </a:solidFill>
                          <a:latin typeface="Cambria Math" panose="02040503050406030204" pitchFamily="18" charset="0"/>
                        </a:rPr>
                        <m:t>)</m:t>
                      </m:r>
                    </m:oMath>
                  </m:oMathPara>
                </a14:m>
                <a:endParaRPr kumimoji="0" lang="en-GB" b="0" i="0" u="none" strike="noStrike" cap="none" normalizeH="0" baseline="0" dirty="0">
                  <a:ln>
                    <a:noFill/>
                  </a:ln>
                  <a:solidFill>
                    <a:schemeClr val="bg1"/>
                  </a:solidFill>
                  <a:effectLst/>
                  <a:latin typeface="Arial" charset="0"/>
                  <a:ea typeface="ヒラギノ角ゴ ProN W3" charset="0"/>
                  <a:cs typeface="ヒラギノ角ゴ ProN W3" charset="0"/>
                  <a:sym typeface="Arial" charset="0"/>
                </a:endParaRPr>
              </a:p>
            </p:txBody>
          </p:sp>
        </mc:Choice>
        <mc:Fallback xmlns="">
          <p:sp>
            <p:nvSpPr>
              <p:cNvPr id="8" name="Rectangle 7">
                <a:extLst>
                  <a:ext uri="{FF2B5EF4-FFF2-40B4-BE49-F238E27FC236}">
                    <a16:creationId xmlns:a16="http://schemas.microsoft.com/office/drawing/2014/main" id="{36AB09B9-B850-4F6E-B8AB-354BD5D24015}"/>
                  </a:ext>
                </a:extLst>
              </p:cNvPr>
              <p:cNvSpPr>
                <a:spLocks noRot="1" noChangeAspect="1" noMove="1" noResize="1" noEditPoints="1" noAdjustHandles="1" noChangeArrowheads="1" noChangeShapeType="1" noTextEdit="1"/>
              </p:cNvSpPr>
              <p:nvPr/>
            </p:nvSpPr>
            <p:spPr bwMode="auto">
              <a:xfrm>
                <a:off x="6744573" y="2775523"/>
                <a:ext cx="4539049" cy="922638"/>
              </a:xfrm>
              <a:prstGeom prst="rect">
                <a:avLst/>
              </a:prstGeom>
              <a:blipFill>
                <a:blip r:embed="rId4"/>
                <a:stretch>
                  <a:fillRect/>
                </a:stretch>
              </a:blipFill>
              <a:ln w="12700" cap="flat" cmpd="sng" algn="ctr">
                <a:noFill/>
                <a:prstDash val="solid"/>
                <a:round/>
                <a:headEnd type="none" w="med" len="med"/>
                <a:tailEnd type="none" w="med" len="med"/>
              </a:ln>
              <a:effectLst/>
            </p:spPr>
            <p:txBody>
              <a:bodyPr/>
              <a:lstStyle/>
              <a:p>
                <a:r>
                  <a:rPr lang="en-GB">
                    <a:noFill/>
                  </a:rPr>
                  <a:t> </a:t>
                </a:r>
              </a:p>
            </p:txBody>
          </p:sp>
        </mc:Fallback>
      </mc:AlternateContent>
      <p:sp>
        <p:nvSpPr>
          <p:cNvPr id="9" name="Rectangle 8">
            <a:extLst>
              <a:ext uri="{FF2B5EF4-FFF2-40B4-BE49-F238E27FC236}">
                <a16:creationId xmlns:a16="http://schemas.microsoft.com/office/drawing/2014/main" id="{D626D269-46C3-4BC7-B6FE-15D40DC202DC}"/>
              </a:ext>
            </a:extLst>
          </p:cNvPr>
          <p:cNvSpPr/>
          <p:nvPr/>
        </p:nvSpPr>
        <p:spPr bwMode="auto">
          <a:xfrm>
            <a:off x="6268994" y="4379413"/>
            <a:ext cx="5587003" cy="1810250"/>
          </a:xfrm>
          <a:prstGeom prst="rect">
            <a:avLst/>
          </a:prstGeom>
          <a:solidFill>
            <a:schemeClr val="accent1">
              <a:lumMod val="20000"/>
              <a:lumOff val="80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lvl="0" algn="just" defTabSz="457154" rtl="0" eaLnBrk="0" fontAlgn="base" latinLnBrk="0" hangingPunct="0">
              <a:lnSpc>
                <a:spcPct val="100000"/>
              </a:lnSpc>
              <a:spcBef>
                <a:spcPct val="20000"/>
              </a:spcBef>
              <a:spcAft>
                <a:spcPct val="0"/>
              </a:spcAft>
              <a:buClrTx/>
              <a:buSzTx/>
              <a:tabLst/>
              <a:defRPr/>
            </a:pPr>
            <a:r>
              <a:rPr kumimoji="0" lang="en-US" sz="2000" b="1" i="1" u="none" strike="noStrike" kern="1200" cap="none" spc="0" normalizeH="0" baseline="0" noProof="0" dirty="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Trade-off theory</a:t>
            </a:r>
            <a:r>
              <a:rPr kumimoji="0" lang="en-US" sz="2000" b="0" i="0" u="none" strike="noStrike" kern="1200" cap="none" spc="0" normalizeH="0" baseline="0" noProof="0" dirty="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 </a:t>
            </a:r>
          </a:p>
          <a:p>
            <a:pPr marR="0" lvl="0" algn="just" defTabSz="457154" rtl="0" eaLnBrk="0" fontAlgn="base" latinLnBrk="0" hangingPunct="0">
              <a:lnSpc>
                <a:spcPct val="100000"/>
              </a:lnSpc>
              <a:spcBef>
                <a:spcPct val="20000"/>
              </a:spcBef>
              <a:spcAft>
                <a:spcPct val="0"/>
              </a:spcAft>
              <a:buClrTx/>
              <a:buSzTx/>
              <a:tabLst/>
              <a:defRPr/>
            </a:pPr>
            <a:r>
              <a:rPr kumimoji="0" lang="en-US" sz="2000" b="0" i="0" u="none" strike="noStrike" kern="1200" cap="none" spc="0" normalizeH="0" baseline="0" noProof="0" dirty="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Optimal capital structure is based on a trade-off between tax savings and the distress costs of debt</a:t>
            </a: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10" name="Isosceles Triangle 9">
            <a:extLst>
              <a:ext uri="{FF2B5EF4-FFF2-40B4-BE49-F238E27FC236}">
                <a16:creationId xmlns:a16="http://schemas.microsoft.com/office/drawing/2014/main" id="{4CF86A60-87D0-4803-82E5-06E569E54C5A}"/>
              </a:ext>
            </a:extLst>
          </p:cNvPr>
          <p:cNvSpPr/>
          <p:nvPr/>
        </p:nvSpPr>
        <p:spPr bwMode="auto">
          <a:xfrm flipV="1">
            <a:off x="7757827" y="3895579"/>
            <a:ext cx="2512540" cy="252256"/>
          </a:xfrm>
          <a:prstGeom prst="triangle">
            <a:avLst/>
          </a:prstGeom>
          <a:solidFill>
            <a:schemeClr val="bg1">
              <a:lumMod val="8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Tree>
    <p:custDataLst>
      <p:tags r:id="rId1"/>
    </p:custDataLst>
    <p:extLst>
      <p:ext uri="{BB962C8B-B14F-4D97-AF65-F5344CB8AC3E}">
        <p14:creationId xmlns:p14="http://schemas.microsoft.com/office/powerpoint/2010/main" val="3972935176"/>
      </p:ext>
    </p:extLst>
  </p:cSld>
  <p:clrMapOvr>
    <a:masterClrMapping/>
  </p:clrMapOvr>
  <mc:AlternateContent xmlns:mc="http://schemas.openxmlformats.org/markup-compatibility/2006">
    <mc:Choice xmlns:p14="http://schemas.microsoft.com/office/powerpoint/2010/main" Requires="p14">
      <p:transition spd="slow" p14:dur="2000" advTm="108937"/>
    </mc:Choice>
    <mc:Fallback>
      <p:transition spd="slow" advTm="1089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C6151-C4DD-4DCB-B387-61A0E52270F1}"/>
              </a:ext>
            </a:extLst>
          </p:cNvPr>
          <p:cNvSpPr>
            <a:spLocks noGrp="1"/>
          </p:cNvSpPr>
          <p:nvPr>
            <p:ph type="title"/>
          </p:nvPr>
        </p:nvSpPr>
        <p:spPr/>
        <p:txBody>
          <a:bodyPr/>
          <a:lstStyle/>
          <a:p>
            <a:r>
              <a:rPr lang="en-GB" dirty="0"/>
              <a:t>Asset substitution/ risk-shifting</a:t>
            </a:r>
          </a:p>
        </p:txBody>
      </p:sp>
      <p:sp>
        <p:nvSpPr>
          <p:cNvPr id="3" name="Content Placeholder 2">
            <a:extLst>
              <a:ext uri="{FF2B5EF4-FFF2-40B4-BE49-F238E27FC236}">
                <a16:creationId xmlns:a16="http://schemas.microsoft.com/office/drawing/2014/main" id="{4FE1791F-C63C-41E7-B7D1-808EDB55DA82}"/>
              </a:ext>
            </a:extLst>
          </p:cNvPr>
          <p:cNvSpPr>
            <a:spLocks noGrp="1"/>
          </p:cNvSpPr>
          <p:nvPr>
            <p:ph idx="1"/>
          </p:nvPr>
        </p:nvSpPr>
        <p:spPr/>
        <p:txBody>
          <a:bodyPr>
            <a:normAutofit/>
          </a:bodyPr>
          <a:lstStyle/>
          <a:p>
            <a:pPr marL="0" indent="0">
              <a:buNone/>
            </a:pPr>
            <a:r>
              <a:rPr lang="en-US" dirty="0">
                <a:latin typeface="+mn-lt"/>
              </a:rPr>
              <a:t>Consider a value destroying project:</a:t>
            </a:r>
          </a:p>
          <a:p>
            <a:r>
              <a:rPr lang="en-US" dirty="0">
                <a:latin typeface="+mn-lt"/>
              </a:rPr>
              <a:t>Consider a firm that has Assets in cash worth $200 and Debt worth $200 (the actual Face Value is $300). Equity is currently worth 0 (Assume r=0.)</a:t>
            </a:r>
          </a:p>
          <a:p>
            <a:r>
              <a:rPr lang="en-US" dirty="0">
                <a:latin typeface="+mn-lt"/>
              </a:rPr>
              <a:t>Shareholders are offered a gamble at a price of $200: with 10% they win $1,000 and with 90% win nothing. Will shareholders take the bet?</a:t>
            </a:r>
            <a:endParaRPr lang="en-US" dirty="0">
              <a:latin typeface="Arial" pitchFamily="34" charset="0"/>
            </a:endParaRPr>
          </a:p>
          <a:p>
            <a:pPr marL="0" indent="0">
              <a:buNone/>
            </a:pPr>
            <a:endParaRPr lang="en-US" dirty="0">
              <a:latin typeface="Arial" pitchFamily="34" charset="0"/>
            </a:endParaRPr>
          </a:p>
          <a:p>
            <a:pPr marL="0" indent="0">
              <a:buNone/>
            </a:pPr>
            <a:endParaRPr lang="en-US" dirty="0">
              <a:latin typeface="Arial" pitchFamily="34" charset="0"/>
            </a:endParaRPr>
          </a:p>
          <a:p>
            <a:pPr marL="0" indent="0">
              <a:buNone/>
            </a:pPr>
            <a:endParaRPr lang="en-US" dirty="0">
              <a:latin typeface="Arial" pitchFamily="34" charset="0"/>
            </a:endParaRPr>
          </a:p>
        </p:txBody>
      </p:sp>
      <p:sp>
        <p:nvSpPr>
          <p:cNvPr id="6" name="Text Placeholder 5">
            <a:extLst>
              <a:ext uri="{FF2B5EF4-FFF2-40B4-BE49-F238E27FC236}">
                <a16:creationId xmlns:a16="http://schemas.microsoft.com/office/drawing/2014/main" id="{B923315B-5172-4411-81D1-B50345A6168C}"/>
              </a:ext>
            </a:extLst>
          </p:cNvPr>
          <p:cNvSpPr>
            <a:spLocks noGrp="1"/>
          </p:cNvSpPr>
          <p:nvPr>
            <p:ph type="body" sz="quarter" idx="13"/>
          </p:nvPr>
        </p:nvSpPr>
        <p:spPr/>
        <p:txBody>
          <a:bodyPr/>
          <a:lstStyle/>
          <a:p>
            <a:r>
              <a:rPr lang="en-GB" dirty="0"/>
              <a:t>Advanced Financial Management | Capital Structure – Limits of Debt</a:t>
            </a:r>
          </a:p>
        </p:txBody>
      </p:sp>
      <p:graphicFrame>
        <p:nvGraphicFramePr>
          <p:cNvPr id="24" name="Content Placeholder 5">
            <a:extLst>
              <a:ext uri="{FF2B5EF4-FFF2-40B4-BE49-F238E27FC236}">
                <a16:creationId xmlns:a16="http://schemas.microsoft.com/office/drawing/2014/main" id="{2C19A641-1390-4249-AD7A-D36949B7EA78}"/>
              </a:ext>
            </a:extLst>
          </p:cNvPr>
          <p:cNvGraphicFramePr>
            <a:graphicFrameLocks/>
          </p:cNvGraphicFramePr>
          <p:nvPr/>
        </p:nvGraphicFramePr>
        <p:xfrm>
          <a:off x="336000" y="4100175"/>
          <a:ext cx="8865665" cy="1828800"/>
        </p:xfrm>
        <a:graphic>
          <a:graphicData uri="http://schemas.openxmlformats.org/drawingml/2006/table">
            <a:tbl>
              <a:tblPr firstRow="1" bandRow="1">
                <a:tableStyleId>{5C22544A-7EE6-4342-B048-85BDC9FD1C3A}</a:tableStyleId>
              </a:tblPr>
              <a:tblGrid>
                <a:gridCol w="1056196">
                  <a:extLst>
                    <a:ext uri="{9D8B030D-6E8A-4147-A177-3AD203B41FA5}">
                      <a16:colId xmlns:a16="http://schemas.microsoft.com/office/drawing/2014/main" val="544471116"/>
                    </a:ext>
                  </a:extLst>
                </a:gridCol>
                <a:gridCol w="1400432">
                  <a:extLst>
                    <a:ext uri="{9D8B030D-6E8A-4147-A177-3AD203B41FA5}">
                      <a16:colId xmlns:a16="http://schemas.microsoft.com/office/drawing/2014/main" val="2693856457"/>
                    </a:ext>
                  </a:extLst>
                </a:gridCol>
                <a:gridCol w="2196958">
                  <a:extLst>
                    <a:ext uri="{9D8B030D-6E8A-4147-A177-3AD203B41FA5}">
                      <a16:colId xmlns:a16="http://schemas.microsoft.com/office/drawing/2014/main" val="3738618955"/>
                    </a:ext>
                  </a:extLst>
                </a:gridCol>
                <a:gridCol w="1555010">
                  <a:extLst>
                    <a:ext uri="{9D8B030D-6E8A-4147-A177-3AD203B41FA5}">
                      <a16:colId xmlns:a16="http://schemas.microsoft.com/office/drawing/2014/main" val="1685740519"/>
                    </a:ext>
                  </a:extLst>
                </a:gridCol>
                <a:gridCol w="2657069">
                  <a:extLst>
                    <a:ext uri="{9D8B030D-6E8A-4147-A177-3AD203B41FA5}">
                      <a16:colId xmlns:a16="http://schemas.microsoft.com/office/drawing/2014/main" val="2534161855"/>
                    </a:ext>
                  </a:extLst>
                </a:gridCol>
              </a:tblGrid>
              <a:tr h="295055">
                <a:tc>
                  <a:txBody>
                    <a:bodyPr/>
                    <a:lstStyle/>
                    <a:p>
                      <a:pPr algn="l"/>
                      <a:endParaRPr lang="en-GB" sz="1800" dirty="0">
                        <a:solidFill>
                          <a:schemeClr val="tx1"/>
                        </a:solidFill>
                        <a:latin typeface="+mn-lt"/>
                      </a:endParaRPr>
                    </a:p>
                  </a:txBody>
                  <a:tcPr anchor="ctr">
                    <a:lnL w="12700" cmpd="sng">
                      <a:noFill/>
                    </a:lnL>
                    <a:lnR w="12700" cmpd="sng">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solidFill>
                            <a:schemeClr val="tx1"/>
                          </a:solidFill>
                          <a:latin typeface="+mn-lt"/>
                        </a:rPr>
                        <a:t>t = 0</a:t>
                      </a:r>
                      <a:endParaRPr lang="en-GB" sz="1800" dirty="0">
                        <a:solidFill>
                          <a:schemeClr val="tx1"/>
                        </a:solidFill>
                        <a:latin typeface="+mn-lt"/>
                      </a:endParaRPr>
                    </a:p>
                  </a:txBody>
                  <a:tcPr anchor="ctr">
                    <a:lnL w="12700" cmpd="sng">
                      <a:noFill/>
                    </a:lnL>
                    <a:lnR w="12700" cmpd="sng">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3">
                  <a:txBody>
                    <a:bodyPr/>
                    <a:lstStyle/>
                    <a:p>
                      <a:pPr algn="ctr"/>
                      <a:r>
                        <a:rPr lang="en-GB" sz="1800" baseline="0" dirty="0">
                          <a:solidFill>
                            <a:schemeClr val="tx1"/>
                          </a:solidFill>
                          <a:latin typeface="+mn-lt"/>
                        </a:rPr>
                        <a:t>t = 1</a:t>
                      </a:r>
                    </a:p>
                  </a:txBody>
                  <a:tcPr anchor="ctr">
                    <a:lnL w="12700" cmpd="sng">
                      <a:noFill/>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GB" sz="1800" baseline="-25000" dirty="0">
                        <a:solidFill>
                          <a:schemeClr val="tx1"/>
                        </a:solidFill>
                        <a:latin typeface="+mj-lt"/>
                      </a:endParaRPr>
                    </a:p>
                  </a:txBody>
                  <a:tcPr anchor="ctr">
                    <a:lnL w="12700" cmpd="sng">
                      <a:noFill/>
                    </a:lnL>
                    <a:lnR w="12700" cmpd="sng">
                      <a:noFill/>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GB" sz="1800" baseline="0" dirty="0">
                        <a:solidFill>
                          <a:schemeClr val="tx1"/>
                        </a:solidFill>
                        <a:latin typeface="+mj-lt"/>
                      </a:endParaRPr>
                    </a:p>
                  </a:txBody>
                  <a:tcPr anchor="ctr">
                    <a:lnL w="12700" cmpd="sng">
                      <a:noFill/>
                    </a:lnL>
                    <a:lnR w="12700" cmpd="sng">
                      <a:noFill/>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6265110"/>
                  </a:ext>
                </a:extLst>
              </a:tr>
              <a:tr h="295055">
                <a:tc>
                  <a:txBody>
                    <a:bodyPr/>
                    <a:lstStyle/>
                    <a:p>
                      <a:pPr algn="l"/>
                      <a:endParaRPr lang="en-GB" sz="1800" b="1" dirty="0">
                        <a:solidFill>
                          <a:schemeClr val="tx1"/>
                        </a:solidFill>
                        <a:latin typeface="+mn-lt"/>
                      </a:endParaRPr>
                    </a:p>
                  </a:txBody>
                  <a:tcPr anchor="ctr">
                    <a:lnL w="12700" cmpd="sng">
                      <a:noFill/>
                    </a:lnL>
                    <a:lnR w="12700" cmpd="sng">
                      <a:noFill/>
                    </a:lnR>
                    <a:lnT w="2857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E(V</a:t>
                      </a:r>
                      <a:r>
                        <a:rPr lang="en-US" sz="1800" b="1" baseline="-25000" dirty="0">
                          <a:solidFill>
                            <a:schemeClr val="tx1"/>
                          </a:solidFill>
                          <a:latin typeface="+mn-lt"/>
                        </a:rPr>
                        <a:t>0</a:t>
                      </a:r>
                      <a:r>
                        <a:rPr lang="en-US" sz="1800" b="1" baseline="0" dirty="0">
                          <a:solidFill>
                            <a:schemeClr val="tx1"/>
                          </a:solidFill>
                          <a:latin typeface="+mn-lt"/>
                        </a:rPr>
                        <a:t>)</a:t>
                      </a:r>
                      <a:endParaRPr lang="en-GB" sz="1800" b="1" dirty="0">
                        <a:solidFill>
                          <a:schemeClr val="tx1"/>
                        </a:solidFill>
                        <a:latin typeface="+mn-lt"/>
                      </a:endParaRPr>
                    </a:p>
                  </a:txBody>
                  <a:tcPr anchor="ctr">
                    <a:lnL w="12700" cmpd="sng">
                      <a:noFill/>
                    </a:lnL>
                    <a:lnR w="12700" cmpd="sng">
                      <a:noFill/>
                    </a:lnR>
                    <a:lnT w="2857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G</a:t>
                      </a:r>
                      <a:r>
                        <a:rPr lang="en-GB" sz="1800" b="1" baseline="0" dirty="0" err="1">
                          <a:solidFill>
                            <a:schemeClr val="tx1"/>
                          </a:solidFill>
                          <a:latin typeface="+mn-lt"/>
                        </a:rPr>
                        <a:t>ood</a:t>
                      </a:r>
                      <a:r>
                        <a:rPr lang="en-GB" sz="1800" b="1" baseline="0" dirty="0">
                          <a:solidFill>
                            <a:schemeClr val="tx1"/>
                          </a:solidFill>
                          <a:latin typeface="+mn-lt"/>
                        </a:rPr>
                        <a:t> State</a:t>
                      </a:r>
                    </a:p>
                  </a:txBody>
                  <a:tcPr anchor="ctr">
                    <a:lnL w="12700" cmpd="sng">
                      <a:noFill/>
                    </a:lnL>
                    <a:lnR w="12700" cmpd="sng">
                      <a:noFill/>
                    </a:lnR>
                    <a:lnT w="635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Bad State</a:t>
                      </a:r>
                      <a:endParaRPr lang="en-GB" sz="1800" b="1" baseline="0" dirty="0">
                        <a:solidFill>
                          <a:schemeClr val="tx1"/>
                        </a:solidFill>
                        <a:latin typeface="+mn-lt"/>
                      </a:endParaRPr>
                    </a:p>
                  </a:txBody>
                  <a:tcPr anchor="ctr">
                    <a:lnL w="12700" cmpd="sng">
                      <a:noFill/>
                    </a:lnL>
                    <a:lnR w="12700" cmpd="sng">
                      <a:noFill/>
                    </a:lnR>
                    <a:lnT w="635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E(V</a:t>
                      </a:r>
                      <a:r>
                        <a:rPr lang="en-US" sz="1800" b="1" baseline="-25000" dirty="0">
                          <a:solidFill>
                            <a:schemeClr val="tx1"/>
                          </a:solidFill>
                          <a:latin typeface="+mn-lt"/>
                        </a:rPr>
                        <a:t>1</a:t>
                      </a:r>
                      <a:r>
                        <a:rPr lang="en-US" sz="1800" b="1" baseline="0" dirty="0">
                          <a:solidFill>
                            <a:schemeClr val="tx1"/>
                          </a:solidFill>
                          <a:latin typeface="+mn-lt"/>
                        </a:rPr>
                        <a:t>)</a:t>
                      </a:r>
                      <a:endParaRPr lang="en-GB" sz="1800" b="1" baseline="0" dirty="0">
                        <a:solidFill>
                          <a:schemeClr val="tx1"/>
                        </a:solidFill>
                        <a:latin typeface="+mn-lt"/>
                      </a:endParaRPr>
                    </a:p>
                  </a:txBody>
                  <a:tcPr anchor="ctr">
                    <a:lnL w="12700" cmpd="sng">
                      <a:noFill/>
                    </a:lnL>
                    <a:lnR w="12700" cmpd="sng">
                      <a:noFill/>
                    </a:lnR>
                    <a:lnT w="635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2145634"/>
                  </a:ext>
                </a:extLst>
              </a:tr>
              <a:tr h="295055">
                <a:tc>
                  <a:txBody>
                    <a:bodyPr/>
                    <a:lstStyle/>
                    <a:p>
                      <a:r>
                        <a:rPr lang="en-GB" sz="1800" b="1" dirty="0"/>
                        <a:t>Firm </a:t>
                      </a:r>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100 </a:t>
                      </a:r>
                      <a:endParaRPr lang="en-GB" sz="1600"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1000</a:t>
                      </a:r>
                      <a:endParaRPr lang="en-GB" sz="1600"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0</a:t>
                      </a:r>
                      <a:endParaRPr lang="en-GB" sz="1600"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0.1(1000)+0.9(0) = 100</a:t>
                      </a:r>
                      <a:endParaRPr lang="en-GB" sz="1600" dirty="0"/>
                    </a:p>
                  </a:txBody>
                  <a:tcPr>
                    <a:lnL w="12700" cmpd="sng">
                      <a:noFill/>
                    </a:lnL>
                    <a:lnR w="12700" cmpd="sng">
                      <a:noFill/>
                    </a:lnR>
                    <a:lnT w="12700"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9948637"/>
                  </a:ext>
                </a:extLst>
              </a:tr>
              <a:tr h="295055">
                <a:tc>
                  <a:txBody>
                    <a:bodyPr/>
                    <a:lstStyle/>
                    <a:p>
                      <a:r>
                        <a:rPr lang="en-GB" sz="1800" b="1" dirty="0"/>
                        <a:t>Equity </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70</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t>1000 – 300 = 700</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solidFill>
                            <a:schemeClr val="tx1"/>
                          </a:solidFill>
                        </a:rPr>
                        <a:t>0</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1" dirty="0"/>
                        <a:t>70</a:t>
                      </a:r>
                      <a:endParaRPr lang="en-GB" sz="1600" b="1"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43355704"/>
                  </a:ext>
                </a:extLst>
              </a:tr>
              <a:tr h="295055">
                <a:tc>
                  <a:txBody>
                    <a:bodyPr/>
                    <a:lstStyle/>
                    <a:p>
                      <a:r>
                        <a:rPr lang="pt-PT" sz="1800" b="1" dirty="0" err="1"/>
                        <a:t>Debt</a:t>
                      </a:r>
                      <a:r>
                        <a:rPr lang="pt-PT" sz="1800" b="1" dirty="0"/>
                        <a:t> </a:t>
                      </a:r>
                      <a:endParaRPr lang="en-GB" sz="1800" b="1"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30</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t>300</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solidFill>
                            <a:srgbClr val="C00000"/>
                          </a:solidFill>
                        </a:rPr>
                        <a:t>0</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30</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1437807"/>
                  </a:ext>
                </a:extLst>
              </a:tr>
            </a:tbl>
          </a:graphicData>
        </a:graphic>
      </p:graphicFrame>
      <p:sp>
        <p:nvSpPr>
          <p:cNvPr id="9" name="Rectangle 8">
            <a:extLst>
              <a:ext uri="{FF2B5EF4-FFF2-40B4-BE49-F238E27FC236}">
                <a16:creationId xmlns:a16="http://schemas.microsoft.com/office/drawing/2014/main" id="{011120E3-2D95-4D81-9FC1-CC2D2731D7E9}"/>
              </a:ext>
            </a:extLst>
          </p:cNvPr>
          <p:cNvSpPr/>
          <p:nvPr/>
        </p:nvSpPr>
        <p:spPr>
          <a:xfrm>
            <a:off x="9407611" y="3748214"/>
            <a:ext cx="2448388" cy="242356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Shareholders take the gamble:</a:t>
            </a:r>
          </a:p>
          <a:p>
            <a:pPr marL="230400" indent="-230400">
              <a:spcBef>
                <a:spcPts val="600"/>
              </a:spcBef>
              <a:buFont typeface="Wingdings" panose="05000000000000000000" pitchFamily="2" charset="2"/>
              <a:buChar char="§"/>
            </a:pPr>
            <a:r>
              <a:rPr lang="en-GB" sz="1600" dirty="0">
                <a:solidFill>
                  <a:schemeClr val="tx1"/>
                </a:solidFill>
              </a:rPr>
              <a:t>It destroys 100 in firm value</a:t>
            </a:r>
          </a:p>
          <a:p>
            <a:pPr marL="230400" indent="-230400">
              <a:spcBef>
                <a:spcPts val="600"/>
              </a:spcBef>
              <a:buFont typeface="Wingdings" panose="05000000000000000000" pitchFamily="2" charset="2"/>
              <a:buChar char="§"/>
            </a:pPr>
            <a:r>
              <a:rPr lang="en-GB" sz="1600" dirty="0">
                <a:solidFill>
                  <a:schemeClr val="tx1"/>
                </a:solidFill>
              </a:rPr>
              <a:t>But it gives them the possibility of getting 700 with some probability</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7E0953B-9F6B-4F5E-B834-2EC269C7D7C5}"/>
                  </a:ext>
                </a:extLst>
              </p:cNvPr>
              <p:cNvSpPr txBox="1"/>
              <p:nvPr/>
            </p:nvSpPr>
            <p:spPr>
              <a:xfrm>
                <a:off x="593125" y="3328087"/>
                <a:ext cx="6161902" cy="400110"/>
              </a:xfrm>
              <a:prstGeom prst="rect">
                <a:avLst/>
              </a:prstGeom>
              <a:noFill/>
            </p:spPr>
            <p:txBody>
              <a:bodyPr wrap="square" rtlCol="0">
                <a:spAutoFit/>
              </a:bodyPr>
              <a:lstStyle/>
              <a:p>
                <a14:m>
                  <m:oMath xmlns:m="http://schemas.openxmlformats.org/officeDocument/2006/math">
                    <m:r>
                      <a:rPr lang="en-US" sz="2000" b="0" i="1" smtClean="0">
                        <a:latin typeface="Cambria Math" panose="02040503050406030204" pitchFamily="18" charset="0"/>
                      </a:rPr>
                      <m:t>𝑁𝑃𝑉</m:t>
                    </m:r>
                    <m:r>
                      <a:rPr lang="en-US" sz="2000" b="0" i="1" smtClean="0">
                        <a:latin typeface="Cambria Math" panose="02040503050406030204" pitchFamily="18" charset="0"/>
                      </a:rPr>
                      <m:t>=−200+</m:t>
                    </m:r>
                    <m:d>
                      <m:dPr>
                        <m:begChr m:val="["/>
                        <m:endChr m:val="]"/>
                        <m:ctrlPr>
                          <a:rPr lang="en-US" sz="2000" b="0" i="1" smtClean="0">
                            <a:latin typeface="Cambria Math" panose="02040503050406030204" pitchFamily="18" charset="0"/>
                          </a:rPr>
                        </m:ctrlPr>
                      </m:dPr>
                      <m:e>
                        <m:r>
                          <a:rPr lang="en-US" sz="2000" b="0" i="1" smtClean="0">
                            <a:latin typeface="Cambria Math" panose="02040503050406030204" pitchFamily="18" charset="0"/>
                          </a:rPr>
                          <m:t>1000</m:t>
                        </m:r>
                        <m:r>
                          <a:rPr lang="en-US" sz="2000" b="0" i="1" smtClean="0">
                            <a:latin typeface="Cambria Math" panose="02040503050406030204" pitchFamily="18" charset="0"/>
                            <a:ea typeface="Cambria Math" panose="02040503050406030204" pitchFamily="18" charset="0"/>
                          </a:rPr>
                          <m:t>×0.1+0×0.9</m:t>
                        </m:r>
                      </m:e>
                    </m:d>
                    <m:r>
                      <a:rPr lang="en-US" sz="2000" b="0" i="1" smtClean="0">
                        <a:latin typeface="Cambria Math" panose="02040503050406030204" pitchFamily="18" charset="0"/>
                        <a:ea typeface="Cambria Math" panose="02040503050406030204" pitchFamily="18" charset="0"/>
                      </a:rPr>
                      <m:t>=−100&lt;0</m:t>
                    </m:r>
                  </m:oMath>
                </a14:m>
                <a:r>
                  <a:rPr lang="en-US" sz="2000" dirty="0"/>
                  <a:t> </a:t>
                </a:r>
                <a:endParaRPr lang="en-GB" sz="2000" dirty="0"/>
              </a:p>
            </p:txBody>
          </p:sp>
        </mc:Choice>
        <mc:Fallback xmlns="">
          <p:sp>
            <p:nvSpPr>
              <p:cNvPr id="7" name="TextBox 6">
                <a:extLst>
                  <a:ext uri="{FF2B5EF4-FFF2-40B4-BE49-F238E27FC236}">
                    <a16:creationId xmlns:a16="http://schemas.microsoft.com/office/drawing/2014/main" id="{67E0953B-9F6B-4F5E-B834-2EC269C7D7C5}"/>
                  </a:ext>
                </a:extLst>
              </p:cNvPr>
              <p:cNvSpPr txBox="1">
                <a:spLocks noRot="1" noChangeAspect="1" noMove="1" noResize="1" noEditPoints="1" noAdjustHandles="1" noChangeArrowheads="1" noChangeShapeType="1" noTextEdit="1"/>
              </p:cNvSpPr>
              <p:nvPr/>
            </p:nvSpPr>
            <p:spPr>
              <a:xfrm>
                <a:off x="593125" y="3328087"/>
                <a:ext cx="6161902" cy="400110"/>
              </a:xfrm>
              <a:prstGeom prst="rect">
                <a:avLst/>
              </a:prstGeom>
              <a:blipFill>
                <a:blip r:embed="rId4"/>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747522707"/>
      </p:ext>
    </p:extLst>
  </p:cSld>
  <p:clrMapOvr>
    <a:masterClrMapping/>
  </p:clrMapOvr>
  <mc:AlternateContent xmlns:mc="http://schemas.openxmlformats.org/markup-compatibility/2006">
    <mc:Choice xmlns:p14="http://schemas.microsoft.com/office/powerpoint/2010/main" Requires="p14">
      <p:transition spd="slow" p14:dur="2000" advTm="189456"/>
    </mc:Choice>
    <mc:Fallback>
      <p:transition spd="slow" advTm="18945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91B37-3158-4531-B55A-50EDC12D1C47}"/>
              </a:ext>
            </a:extLst>
          </p:cNvPr>
          <p:cNvSpPr>
            <a:spLocks noGrp="1"/>
          </p:cNvSpPr>
          <p:nvPr>
            <p:ph type="title"/>
          </p:nvPr>
        </p:nvSpPr>
        <p:spPr/>
        <p:txBody>
          <a:bodyPr/>
          <a:lstStyle/>
          <a:p>
            <a:r>
              <a:rPr lang="en-US" dirty="0"/>
              <a:t>Debt overhang/underinvestment</a:t>
            </a:r>
            <a:endParaRPr lang="en-GB" dirty="0"/>
          </a:p>
        </p:txBody>
      </p:sp>
      <p:sp>
        <p:nvSpPr>
          <p:cNvPr id="3" name="Content Placeholder 2">
            <a:extLst>
              <a:ext uri="{FF2B5EF4-FFF2-40B4-BE49-F238E27FC236}">
                <a16:creationId xmlns:a16="http://schemas.microsoft.com/office/drawing/2014/main" id="{706D3D43-5F7D-4785-99A0-A6BBAF6492F4}"/>
              </a:ext>
            </a:extLst>
          </p:cNvPr>
          <p:cNvSpPr>
            <a:spLocks noGrp="1"/>
          </p:cNvSpPr>
          <p:nvPr>
            <p:ph idx="1"/>
          </p:nvPr>
        </p:nvSpPr>
        <p:spPr/>
        <p:txBody>
          <a:bodyPr>
            <a:normAutofit lnSpcReduction="10000"/>
          </a:bodyPr>
          <a:lstStyle/>
          <a:p>
            <a:pPr marL="0" indent="0">
              <a:buNone/>
            </a:pPr>
            <a:r>
              <a:rPr lang="en-US" altLang="en-US" dirty="0">
                <a:ea typeface="Geneva"/>
              </a:rPr>
              <a:t>Take the firm from the previous example. Consider a government-sponsored project that guarantees $350 in one period if firm invests $300 today. Also assume r=10%. </a:t>
            </a:r>
            <a:r>
              <a:rPr lang="en-US" dirty="0"/>
              <a:t>The payoffs for Equity and Debt are shown below:</a:t>
            </a:r>
          </a:p>
          <a:p>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r>
              <a:rPr lang="en-US" dirty="0"/>
              <a:t>Since the shareholders have to invest 100 their NPV of this project is:</a:t>
            </a:r>
          </a:p>
          <a:p>
            <a:pPr algn="just">
              <a:defRPr/>
            </a:pPr>
            <a:endParaRPr lang="en-US" dirty="0"/>
          </a:p>
          <a:p>
            <a:pPr algn="just">
              <a:defRPr/>
            </a:pPr>
            <a:endParaRPr lang="en-US" dirty="0"/>
          </a:p>
          <a:p>
            <a:pPr algn="just">
              <a:defRPr/>
            </a:pPr>
            <a:r>
              <a:rPr lang="en-US" dirty="0"/>
              <a:t>Thus, stockholders will decide not to take the project even though it has a positive net present value to the firm as a whole!</a:t>
            </a:r>
          </a:p>
        </p:txBody>
      </p:sp>
      <p:sp>
        <p:nvSpPr>
          <p:cNvPr id="7" name="Text Placeholder 6">
            <a:extLst>
              <a:ext uri="{FF2B5EF4-FFF2-40B4-BE49-F238E27FC236}">
                <a16:creationId xmlns:a16="http://schemas.microsoft.com/office/drawing/2014/main" id="{42D2956C-B2B5-42EA-BD45-C39CD35FE31C}"/>
              </a:ext>
            </a:extLst>
          </p:cNvPr>
          <p:cNvSpPr>
            <a:spLocks noGrp="1"/>
          </p:cNvSpPr>
          <p:nvPr>
            <p:ph type="body" sz="quarter" idx="13"/>
          </p:nvPr>
        </p:nvSpPr>
        <p:spPr/>
        <p:txBody>
          <a:bodyPr/>
          <a:lstStyle/>
          <a:p>
            <a:r>
              <a:rPr lang="en-GB" dirty="0"/>
              <a:t>Advanced Financial Management | Capital Structure – Limits of Debt</a:t>
            </a:r>
          </a:p>
        </p:txBody>
      </p:sp>
      <p:graphicFrame>
        <p:nvGraphicFramePr>
          <p:cNvPr id="6" name="Content Placeholder 5">
            <a:extLst>
              <a:ext uri="{FF2B5EF4-FFF2-40B4-BE49-F238E27FC236}">
                <a16:creationId xmlns:a16="http://schemas.microsoft.com/office/drawing/2014/main" id="{EC39B432-81EA-4B8D-8FF2-37C7ADC188D4}"/>
              </a:ext>
            </a:extLst>
          </p:cNvPr>
          <p:cNvGraphicFramePr>
            <a:graphicFrameLocks/>
          </p:cNvGraphicFramePr>
          <p:nvPr>
            <p:extLst>
              <p:ext uri="{D42A27DB-BD31-4B8C-83A1-F6EECF244321}">
                <p14:modId xmlns:p14="http://schemas.microsoft.com/office/powerpoint/2010/main" val="518555839"/>
              </p:ext>
            </p:extLst>
          </p:nvPr>
        </p:nvGraphicFramePr>
        <p:xfrm>
          <a:off x="1067774" y="2548490"/>
          <a:ext cx="7707834" cy="1828800"/>
        </p:xfrm>
        <a:graphic>
          <a:graphicData uri="http://schemas.openxmlformats.org/drawingml/2006/table">
            <a:tbl>
              <a:tblPr firstRow="1" bandRow="1">
                <a:tableStyleId>{5C22544A-7EE6-4342-B048-85BDC9FD1C3A}</a:tableStyleId>
              </a:tblPr>
              <a:tblGrid>
                <a:gridCol w="1375000">
                  <a:extLst>
                    <a:ext uri="{9D8B030D-6E8A-4147-A177-3AD203B41FA5}">
                      <a16:colId xmlns:a16="http://schemas.microsoft.com/office/drawing/2014/main" val="544471116"/>
                    </a:ext>
                  </a:extLst>
                </a:gridCol>
                <a:gridCol w="1622303">
                  <a:extLst>
                    <a:ext uri="{9D8B030D-6E8A-4147-A177-3AD203B41FA5}">
                      <a16:colId xmlns:a16="http://schemas.microsoft.com/office/drawing/2014/main" val="2693856457"/>
                    </a:ext>
                  </a:extLst>
                </a:gridCol>
                <a:gridCol w="1993791">
                  <a:extLst>
                    <a:ext uri="{9D8B030D-6E8A-4147-A177-3AD203B41FA5}">
                      <a16:colId xmlns:a16="http://schemas.microsoft.com/office/drawing/2014/main" val="3738618955"/>
                    </a:ext>
                  </a:extLst>
                </a:gridCol>
                <a:gridCol w="2716740">
                  <a:extLst>
                    <a:ext uri="{9D8B030D-6E8A-4147-A177-3AD203B41FA5}">
                      <a16:colId xmlns:a16="http://schemas.microsoft.com/office/drawing/2014/main" val="2534161855"/>
                    </a:ext>
                  </a:extLst>
                </a:gridCol>
              </a:tblGrid>
              <a:tr h="295055">
                <a:tc>
                  <a:txBody>
                    <a:bodyPr/>
                    <a:lstStyle/>
                    <a:p>
                      <a:pPr algn="l"/>
                      <a:endParaRPr lang="en-GB" sz="1800" dirty="0">
                        <a:solidFill>
                          <a:schemeClr val="tx1"/>
                        </a:solidFill>
                        <a:latin typeface="+mn-lt"/>
                      </a:endParaRPr>
                    </a:p>
                  </a:txBody>
                  <a:tcPr anchor="ctr">
                    <a:lnL w="12700" cmpd="sng">
                      <a:noFill/>
                    </a:lnL>
                    <a:lnR w="12700" cmpd="sng">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solidFill>
                            <a:schemeClr val="tx1"/>
                          </a:solidFill>
                          <a:latin typeface="+mn-lt"/>
                        </a:rPr>
                        <a:t>t = 0</a:t>
                      </a:r>
                      <a:endParaRPr lang="en-GB" sz="1800" dirty="0">
                        <a:solidFill>
                          <a:schemeClr val="tx1"/>
                        </a:solidFill>
                        <a:latin typeface="+mn-lt"/>
                      </a:endParaRPr>
                    </a:p>
                  </a:txBody>
                  <a:tcPr anchor="ctr">
                    <a:lnL w="12700" cmpd="sng">
                      <a:noFill/>
                    </a:lnL>
                    <a:lnR w="12700" cmpd="sng">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GB" sz="1800" baseline="0" dirty="0">
                          <a:solidFill>
                            <a:schemeClr val="tx1"/>
                          </a:solidFill>
                          <a:latin typeface="+mn-lt"/>
                        </a:rPr>
                        <a:t>t = 1</a:t>
                      </a:r>
                    </a:p>
                  </a:txBody>
                  <a:tcPr anchor="ctr">
                    <a:lnL w="12700" cmpd="sng">
                      <a:noFill/>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GB" sz="1800" baseline="0" dirty="0">
                        <a:solidFill>
                          <a:schemeClr val="tx1"/>
                        </a:solidFill>
                        <a:latin typeface="+mj-lt"/>
                      </a:endParaRPr>
                    </a:p>
                  </a:txBody>
                  <a:tcPr anchor="ctr">
                    <a:lnL w="12700" cmpd="sng">
                      <a:noFill/>
                    </a:lnL>
                    <a:lnR w="12700" cmpd="sng">
                      <a:noFill/>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6265110"/>
                  </a:ext>
                </a:extLst>
              </a:tr>
              <a:tr h="295055">
                <a:tc>
                  <a:txBody>
                    <a:bodyPr/>
                    <a:lstStyle/>
                    <a:p>
                      <a:pPr algn="l"/>
                      <a:endParaRPr lang="en-GB" sz="1800" b="1" dirty="0">
                        <a:solidFill>
                          <a:schemeClr val="tx1"/>
                        </a:solidFill>
                        <a:latin typeface="+mn-lt"/>
                      </a:endParaRPr>
                    </a:p>
                  </a:txBody>
                  <a:tcPr anchor="ctr">
                    <a:lnL w="12700" cmpd="sng">
                      <a:noFill/>
                    </a:lnL>
                    <a:lnR w="12700" cmpd="sng">
                      <a:noFill/>
                    </a:lnR>
                    <a:lnT w="28575"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E(V</a:t>
                      </a:r>
                      <a:r>
                        <a:rPr lang="en-US" sz="1800" b="1" baseline="-25000" dirty="0">
                          <a:solidFill>
                            <a:schemeClr val="tx1"/>
                          </a:solidFill>
                          <a:latin typeface="+mn-lt"/>
                        </a:rPr>
                        <a:t>0</a:t>
                      </a:r>
                      <a:r>
                        <a:rPr lang="en-US" sz="1800" b="1" baseline="0" dirty="0">
                          <a:solidFill>
                            <a:schemeClr val="tx1"/>
                          </a:solidFill>
                          <a:latin typeface="+mn-lt"/>
                        </a:rPr>
                        <a:t>)</a:t>
                      </a:r>
                      <a:endParaRPr lang="en-GB" sz="1800" b="1" dirty="0">
                        <a:solidFill>
                          <a:schemeClr val="tx1"/>
                        </a:solidFill>
                        <a:latin typeface="+mn-lt"/>
                      </a:endParaRPr>
                    </a:p>
                  </a:txBody>
                  <a:tcPr anchor="ctr">
                    <a:lnL w="12700" cmpd="sng">
                      <a:noFill/>
                    </a:lnL>
                    <a:lnR w="12700" cmpd="sng">
                      <a:noFill/>
                    </a:lnR>
                    <a:lnT w="28575"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GB" sz="1800" b="1" dirty="0">
                          <a:solidFill>
                            <a:schemeClr val="tx1"/>
                          </a:solidFill>
                          <a:latin typeface="+mn-lt"/>
                        </a:rPr>
                        <a:t>Good state</a:t>
                      </a:r>
                      <a:endParaRPr lang="en-GB" sz="1800" b="1" baseline="-25000" dirty="0">
                        <a:solidFill>
                          <a:schemeClr val="tx1"/>
                        </a:solidFill>
                        <a:latin typeface="+mn-lt"/>
                      </a:endParaRPr>
                    </a:p>
                  </a:txBody>
                  <a:tcPr anchor="ctr">
                    <a:lnL w="12700" cmpd="sng">
                      <a:noFill/>
                    </a:lnL>
                    <a:lnR w="12700" cmpd="sng">
                      <a:noFill/>
                    </a:lnR>
                    <a:lnT w="635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b="1" baseline="0" dirty="0">
                          <a:solidFill>
                            <a:schemeClr val="tx1"/>
                          </a:solidFill>
                          <a:latin typeface="+mn-lt"/>
                        </a:rPr>
                        <a:t>E(V</a:t>
                      </a:r>
                      <a:r>
                        <a:rPr lang="en-US" sz="1800" b="1" baseline="-25000" dirty="0">
                          <a:solidFill>
                            <a:schemeClr val="tx1"/>
                          </a:solidFill>
                          <a:latin typeface="+mn-lt"/>
                        </a:rPr>
                        <a:t>1</a:t>
                      </a:r>
                      <a:r>
                        <a:rPr lang="en-US" sz="1800" b="1" baseline="0" dirty="0">
                          <a:solidFill>
                            <a:schemeClr val="tx1"/>
                          </a:solidFill>
                          <a:latin typeface="+mn-lt"/>
                        </a:rPr>
                        <a:t>)</a:t>
                      </a:r>
                      <a:endParaRPr lang="en-GB" sz="1800" b="1" baseline="0" dirty="0">
                        <a:solidFill>
                          <a:schemeClr val="tx1"/>
                        </a:solidFill>
                        <a:latin typeface="+mn-lt"/>
                      </a:endParaRPr>
                    </a:p>
                  </a:txBody>
                  <a:tcPr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2145634"/>
                  </a:ext>
                </a:extLst>
              </a:tr>
              <a:tr h="295055">
                <a:tc>
                  <a:txBody>
                    <a:bodyPr/>
                    <a:lstStyle/>
                    <a:p>
                      <a:r>
                        <a:rPr lang="en-GB" sz="1800" b="1" dirty="0"/>
                        <a:t>Firm </a:t>
                      </a:r>
                    </a:p>
                  </a:txBody>
                  <a:tcP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318.18 </a:t>
                      </a:r>
                      <a:endParaRPr lang="en-GB" sz="1600" dirty="0"/>
                    </a:p>
                  </a:txBody>
                  <a:tcP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350</a:t>
                      </a:r>
                      <a:endParaRPr lang="en-GB" sz="1600" dirty="0"/>
                    </a:p>
                  </a:txBody>
                  <a:tcP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350</a:t>
                      </a:r>
                      <a:endParaRPr lang="en-GB" sz="1600" dirty="0"/>
                    </a:p>
                  </a:txBody>
                  <a:tcP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9948637"/>
                  </a:ext>
                </a:extLst>
              </a:tr>
              <a:tr h="295055">
                <a:tc>
                  <a:txBody>
                    <a:bodyPr/>
                    <a:lstStyle/>
                    <a:p>
                      <a:r>
                        <a:rPr lang="en-GB" sz="1800" b="1" dirty="0"/>
                        <a:t>Equity </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45.45</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t>50</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b="0" dirty="0"/>
                        <a:t>50</a:t>
                      </a:r>
                      <a:endParaRPr lang="en-GB" sz="1600" b="0"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43355704"/>
                  </a:ext>
                </a:extLst>
              </a:tr>
              <a:tr h="295055">
                <a:tc>
                  <a:txBody>
                    <a:bodyPr/>
                    <a:lstStyle/>
                    <a:p>
                      <a:r>
                        <a:rPr lang="pt-PT" sz="1800" b="1" dirty="0" err="1"/>
                        <a:t>Debt</a:t>
                      </a:r>
                      <a:r>
                        <a:rPr lang="pt-PT" sz="1800" b="1" dirty="0"/>
                        <a:t> </a:t>
                      </a:r>
                      <a:endParaRPr lang="en-GB" sz="1800" b="1"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272.73</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600" dirty="0"/>
                        <a:t>300</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600" dirty="0"/>
                        <a:t>300</a:t>
                      </a:r>
                      <a:endParaRPr lang="en-GB" sz="16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1437807"/>
                  </a:ext>
                </a:extLst>
              </a:tr>
            </a:tbl>
          </a:graphicData>
        </a:graphic>
      </p:graphicFrame>
      <p:sp>
        <p:nvSpPr>
          <p:cNvPr id="8" name="Speech Bubble: Rectangle with Corners Rounded 7">
            <a:extLst>
              <a:ext uri="{FF2B5EF4-FFF2-40B4-BE49-F238E27FC236}">
                <a16:creationId xmlns:a16="http://schemas.microsoft.com/office/drawing/2014/main" id="{CEFB67E5-945F-4420-BE32-5A5522F76589}"/>
              </a:ext>
            </a:extLst>
          </p:cNvPr>
          <p:cNvSpPr/>
          <p:nvPr/>
        </p:nvSpPr>
        <p:spPr>
          <a:xfrm>
            <a:off x="9642305" y="2961094"/>
            <a:ext cx="2067697" cy="1231779"/>
          </a:xfrm>
          <a:prstGeom prst="wedgeRoundRectCallout">
            <a:avLst>
              <a:gd name="adj1" fmla="val -95573"/>
              <a:gd name="adj2" fmla="val -6356"/>
              <a:gd name="adj3" fmla="val 16667"/>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600" dirty="0" err="1"/>
              <a:t>This</a:t>
            </a:r>
            <a:r>
              <a:rPr lang="pt-PT" sz="1600" dirty="0"/>
              <a:t> </a:t>
            </a:r>
            <a:r>
              <a:rPr lang="pt-PT" sz="1600" dirty="0" err="1"/>
              <a:t>is</a:t>
            </a:r>
            <a:r>
              <a:rPr lang="pt-PT" sz="1600" dirty="0"/>
              <a:t> &gt;0 </a:t>
            </a:r>
            <a:r>
              <a:rPr lang="pt-PT" sz="1600" b="1" dirty="0" err="1"/>
              <a:t>but</a:t>
            </a:r>
            <a:r>
              <a:rPr lang="pt-PT" sz="1600" b="1" dirty="0"/>
              <a:t> </a:t>
            </a:r>
            <a:r>
              <a:rPr lang="pt-PT" sz="1600" dirty="0" err="1"/>
              <a:t>shareholders</a:t>
            </a:r>
            <a:r>
              <a:rPr lang="pt-PT" sz="1600" dirty="0"/>
              <a:t> </a:t>
            </a:r>
            <a:r>
              <a:rPr lang="pt-PT" sz="1600" dirty="0" err="1"/>
              <a:t>have</a:t>
            </a:r>
            <a:r>
              <a:rPr lang="pt-PT" sz="1600" dirty="0"/>
              <a:t> to </a:t>
            </a:r>
            <a:r>
              <a:rPr lang="pt-PT" sz="1600" dirty="0" err="1"/>
              <a:t>invest</a:t>
            </a:r>
            <a:r>
              <a:rPr lang="pt-PT" sz="1600" dirty="0"/>
              <a:t> $100 </a:t>
            </a:r>
            <a:r>
              <a:rPr lang="pt-PT" sz="1600" dirty="0" err="1"/>
              <a:t>of</a:t>
            </a:r>
            <a:r>
              <a:rPr lang="pt-PT" sz="1600" dirty="0"/>
              <a:t> </a:t>
            </a:r>
            <a:r>
              <a:rPr lang="pt-PT" sz="1600" dirty="0" err="1"/>
              <a:t>their</a:t>
            </a:r>
            <a:r>
              <a:rPr lang="pt-PT" sz="1600" dirty="0"/>
              <a:t> </a:t>
            </a:r>
            <a:r>
              <a:rPr lang="pt-PT" sz="1600" dirty="0" err="1"/>
              <a:t>own</a:t>
            </a:r>
            <a:r>
              <a:rPr lang="pt-PT" sz="1600" dirty="0"/>
              <a:t> </a:t>
            </a:r>
            <a:r>
              <a:rPr lang="pt-PT" sz="1600" dirty="0" err="1"/>
              <a:t>money</a:t>
            </a:r>
            <a:r>
              <a:rPr lang="pt-PT" sz="1600" dirty="0"/>
              <a:t>.</a:t>
            </a:r>
            <a:endParaRPr lang="en-GB" sz="1600" b="1"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057ED78-7D57-4D3A-BCAC-D0E65F94A2F8}"/>
                  </a:ext>
                </a:extLst>
              </p:cNvPr>
              <p:cNvSpPr txBox="1"/>
              <p:nvPr/>
            </p:nvSpPr>
            <p:spPr>
              <a:xfrm>
                <a:off x="3599934" y="4817665"/>
                <a:ext cx="4992130" cy="6165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𝑁𝑃𝑉</m:t>
                      </m:r>
                      <m:r>
                        <a:rPr lang="en-US" b="0" i="1" smtClean="0">
                          <a:latin typeface="Cambria Math" panose="02040503050406030204" pitchFamily="18" charset="0"/>
                        </a:rPr>
                        <m:t>=−100+</m:t>
                      </m:r>
                      <m:f>
                        <m:fPr>
                          <m:ctrlPr>
                            <a:rPr lang="en-US" b="0" i="1" smtClean="0">
                              <a:latin typeface="Cambria Math" panose="02040503050406030204" pitchFamily="18" charset="0"/>
                            </a:rPr>
                          </m:ctrlPr>
                        </m:fPr>
                        <m:num>
                          <m:r>
                            <a:rPr lang="en-US" b="0" i="1" smtClean="0">
                              <a:latin typeface="Cambria Math" panose="02040503050406030204" pitchFamily="18" charset="0"/>
                            </a:rPr>
                            <m:t>50</m:t>
                          </m:r>
                        </m:num>
                        <m:den>
                          <m:r>
                            <a:rPr lang="en-US" b="0" i="1" smtClean="0">
                              <a:latin typeface="Cambria Math" panose="02040503050406030204" pitchFamily="18" charset="0"/>
                            </a:rPr>
                            <m:t>1.1</m:t>
                          </m:r>
                        </m:den>
                      </m:f>
                      <m:r>
                        <a:rPr lang="en-US" b="0" i="1" smtClean="0">
                          <a:latin typeface="Cambria Math" panose="02040503050406030204" pitchFamily="18" charset="0"/>
                        </a:rPr>
                        <m:t>=−54.55</m:t>
                      </m:r>
                      <m:r>
                        <a:rPr lang="en-US" b="0" i="1" smtClean="0">
                          <a:latin typeface="Cambria Math" panose="02040503050406030204" pitchFamily="18" charset="0"/>
                          <a:ea typeface="Cambria Math" panose="02040503050406030204" pitchFamily="18" charset="0"/>
                        </a:rPr>
                        <m:t>&lt;0</m:t>
                      </m:r>
                    </m:oMath>
                  </m:oMathPara>
                </a14:m>
                <a:endParaRPr lang="en-GB" dirty="0"/>
              </a:p>
            </p:txBody>
          </p:sp>
        </mc:Choice>
        <mc:Fallback xmlns="">
          <p:sp>
            <p:nvSpPr>
              <p:cNvPr id="9" name="TextBox 8">
                <a:extLst>
                  <a:ext uri="{FF2B5EF4-FFF2-40B4-BE49-F238E27FC236}">
                    <a16:creationId xmlns:a16="http://schemas.microsoft.com/office/drawing/2014/main" id="{0057ED78-7D57-4D3A-BCAC-D0E65F94A2F8}"/>
                  </a:ext>
                </a:extLst>
              </p:cNvPr>
              <p:cNvSpPr txBox="1">
                <a:spLocks noRot="1" noChangeAspect="1" noMove="1" noResize="1" noEditPoints="1" noAdjustHandles="1" noChangeArrowheads="1" noChangeShapeType="1" noTextEdit="1"/>
              </p:cNvSpPr>
              <p:nvPr/>
            </p:nvSpPr>
            <p:spPr>
              <a:xfrm>
                <a:off x="3599934" y="4817665"/>
                <a:ext cx="4992130" cy="616515"/>
              </a:xfrm>
              <a:prstGeom prst="rect">
                <a:avLst/>
              </a:prstGeom>
              <a:blipFill>
                <a:blip r:embed="rId4"/>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612323175"/>
      </p:ext>
    </p:extLst>
  </p:cSld>
  <p:clrMapOvr>
    <a:masterClrMapping/>
  </p:clrMapOvr>
  <mc:AlternateContent xmlns:mc="http://schemas.openxmlformats.org/markup-compatibility/2006">
    <mc:Choice xmlns:p14="http://schemas.microsoft.com/office/powerpoint/2010/main" Requires="p14">
      <p:transition spd="slow" p14:dur="2000" advTm="71913"/>
    </mc:Choice>
    <mc:Fallback>
      <p:transition spd="slow" advTm="719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30683-14F8-4887-A741-2390436478A1}"/>
              </a:ext>
            </a:extLst>
          </p:cNvPr>
          <p:cNvSpPr>
            <a:spLocks noGrp="1"/>
          </p:cNvSpPr>
          <p:nvPr>
            <p:ph type="title"/>
          </p:nvPr>
        </p:nvSpPr>
        <p:spPr/>
        <p:txBody>
          <a:bodyPr/>
          <a:lstStyle/>
          <a:p>
            <a:r>
              <a:rPr lang="en-US" dirty="0"/>
              <a:t>CFD summary</a:t>
            </a:r>
            <a:endParaRPr lang="en-GB" dirty="0"/>
          </a:p>
        </p:txBody>
      </p:sp>
      <p:sp>
        <p:nvSpPr>
          <p:cNvPr id="3" name="Content Placeholder 2">
            <a:extLst>
              <a:ext uri="{FF2B5EF4-FFF2-40B4-BE49-F238E27FC236}">
                <a16:creationId xmlns:a16="http://schemas.microsoft.com/office/drawing/2014/main" id="{CEB5ACF7-D636-44F5-903E-6CFB662AE93E}"/>
              </a:ext>
            </a:extLst>
          </p:cNvPr>
          <p:cNvSpPr>
            <a:spLocks noGrp="1"/>
          </p:cNvSpPr>
          <p:nvPr>
            <p:ph idx="1"/>
          </p:nvPr>
        </p:nvSpPr>
        <p:spPr/>
        <p:txBody>
          <a:bodyPr>
            <a:normAutofit/>
          </a:bodyPr>
          <a:lstStyle/>
          <a:p>
            <a:r>
              <a:rPr lang="en-US" dirty="0"/>
              <a:t>What are the costs of financial distress (CFD)?</a:t>
            </a:r>
          </a:p>
          <a:p>
            <a:pPr lvl="1"/>
            <a:r>
              <a:rPr lang="en-US" dirty="0"/>
              <a:t>Direct costs (lawyer's fees, court fees) are small</a:t>
            </a:r>
          </a:p>
          <a:p>
            <a:pPr lvl="1"/>
            <a:r>
              <a:rPr lang="en-US" dirty="0"/>
              <a:t>Indirect costs can be large and can arise before bankruptcy</a:t>
            </a:r>
          </a:p>
          <a:p>
            <a:endParaRPr lang="en-US" dirty="0"/>
          </a:p>
          <a:p>
            <a:r>
              <a:rPr lang="en-US" dirty="0"/>
              <a:t>Indirect costs also vary across firms/industries and the type of </a:t>
            </a:r>
            <a:r>
              <a:rPr lang="en-GB" dirty="0"/>
              <a:t>company's assets:</a:t>
            </a:r>
          </a:p>
          <a:p>
            <a:pPr lvl="1"/>
            <a:r>
              <a:rPr lang="en-US" dirty="0"/>
              <a:t>e.g. Much lower if they are, for instance, real estate or tangible assets. Higher if assets are intangible.</a:t>
            </a:r>
          </a:p>
          <a:p>
            <a:pPr lvl="1"/>
            <a:r>
              <a:rPr lang="en-US" dirty="0"/>
              <a:t>Industries in which firms can more easily increase risk (e.g. growth firms) may face higher indirect costs from risk-shifting </a:t>
            </a:r>
            <a:r>
              <a:rPr lang="en-GB" dirty="0"/>
              <a:t>behaviour</a:t>
            </a:r>
          </a:p>
        </p:txBody>
      </p:sp>
      <p:sp>
        <p:nvSpPr>
          <p:cNvPr id="6" name="Text Placeholder 5">
            <a:extLst>
              <a:ext uri="{FF2B5EF4-FFF2-40B4-BE49-F238E27FC236}">
                <a16:creationId xmlns:a16="http://schemas.microsoft.com/office/drawing/2014/main" id="{2143BF5B-BB11-43D8-8877-7A4D777484AB}"/>
              </a:ext>
            </a:extLst>
          </p:cNvPr>
          <p:cNvSpPr>
            <a:spLocks noGrp="1"/>
          </p:cNvSpPr>
          <p:nvPr>
            <p:ph type="body" sz="quarter" idx="13"/>
          </p:nvPr>
        </p:nvSpPr>
        <p:spPr/>
        <p:txBody>
          <a:bodyPr/>
          <a:lstStyle/>
          <a:p>
            <a:r>
              <a:rPr lang="en-GB" dirty="0"/>
              <a:t>Advanced Financial Management | Capital Structure – Limits of Debt</a:t>
            </a:r>
          </a:p>
        </p:txBody>
      </p:sp>
    </p:spTree>
    <p:custDataLst>
      <p:tags r:id="rId1"/>
    </p:custDataLst>
    <p:extLst>
      <p:ext uri="{BB962C8B-B14F-4D97-AF65-F5344CB8AC3E}">
        <p14:creationId xmlns:p14="http://schemas.microsoft.com/office/powerpoint/2010/main" val="289784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F744-398B-499C-96B7-F54E02EDA04A}"/>
              </a:ext>
            </a:extLst>
          </p:cNvPr>
          <p:cNvSpPr>
            <a:spLocks noGrp="1"/>
          </p:cNvSpPr>
          <p:nvPr>
            <p:ph type="title"/>
          </p:nvPr>
        </p:nvSpPr>
        <p:spPr/>
        <p:txBody>
          <a:bodyPr/>
          <a:lstStyle/>
          <a:p>
            <a:r>
              <a:rPr lang="en-US" dirty="0"/>
              <a:t>Exercise 1 </a:t>
            </a:r>
            <a:endParaRPr lang="en-GB" dirty="0"/>
          </a:p>
        </p:txBody>
      </p:sp>
      <p:sp>
        <p:nvSpPr>
          <p:cNvPr id="3" name="Content Placeholder 2">
            <a:extLst>
              <a:ext uri="{FF2B5EF4-FFF2-40B4-BE49-F238E27FC236}">
                <a16:creationId xmlns:a16="http://schemas.microsoft.com/office/drawing/2014/main" id="{33077B38-5168-4B7B-8B7D-00EF6A33BBCC}"/>
              </a:ext>
            </a:extLst>
          </p:cNvPr>
          <p:cNvSpPr>
            <a:spLocks noGrp="1"/>
          </p:cNvSpPr>
          <p:nvPr>
            <p:ph idx="1"/>
          </p:nvPr>
        </p:nvSpPr>
        <p:spPr/>
        <p:txBody>
          <a:bodyPr>
            <a:normAutofit/>
          </a:bodyPr>
          <a:lstStyle/>
          <a:p>
            <a:pPr marL="0" indent="0">
              <a:buNone/>
            </a:pPr>
            <a:r>
              <a:rPr lang="en-US" dirty="0"/>
              <a:t>Gladstone Corporation is about to launch a new product. Depending on the success of the new product, Gladstone may have one of four values next year: $150 million, $135 million, $90 million, or $80 million. These outcomes are all equally likely. Suppose the opportunity cost of capital for assets, debt and equity is 5% and that there are no bankruptcy costs. (Ignore all other market imperfections, </a:t>
            </a:r>
            <a:r>
              <a:rPr lang="en-GB" dirty="0"/>
              <a:t>such as taxes.)</a:t>
            </a:r>
          </a:p>
          <a:p>
            <a:pPr marL="514350" indent="-514350">
              <a:buFont typeface="+mj-lt"/>
              <a:buAutoNum type="alphaLcPeriod"/>
            </a:pPr>
            <a:r>
              <a:rPr lang="en-US" dirty="0"/>
              <a:t>What is the initial value of Gladstone's equity without leverage?</a:t>
            </a:r>
          </a:p>
          <a:p>
            <a:pPr marL="0" indent="0">
              <a:buNone/>
            </a:pPr>
            <a:r>
              <a:rPr lang="en-US" dirty="0"/>
              <a:t>Now suppose Gladstone has zero-coupon debt with a $100 million face value due next </a:t>
            </a:r>
            <a:r>
              <a:rPr lang="en-GB" dirty="0"/>
              <a:t>year.</a:t>
            </a:r>
            <a:endParaRPr lang="en-US" dirty="0"/>
          </a:p>
          <a:p>
            <a:pPr marL="514350" indent="-514350">
              <a:buFont typeface="+mj-lt"/>
              <a:buAutoNum type="alphaLcPeriod" startAt="2"/>
            </a:pPr>
            <a:r>
              <a:rPr lang="en-US" dirty="0"/>
              <a:t>What is the initial value of Gladstone's debt?</a:t>
            </a:r>
          </a:p>
          <a:p>
            <a:pPr marL="514350" indent="-514350">
              <a:buFont typeface="+mj-lt"/>
              <a:buAutoNum type="alphaLcPeriod" startAt="2"/>
            </a:pPr>
            <a:r>
              <a:rPr lang="en-US" dirty="0"/>
              <a:t>What is the value of Gladstone's levered </a:t>
            </a:r>
            <a:r>
              <a:rPr lang="en-GB" dirty="0"/>
              <a:t>equity? </a:t>
            </a:r>
            <a:r>
              <a:rPr lang="en-US" dirty="0"/>
              <a:t>What is Gladstone's total value with leverage? </a:t>
            </a:r>
          </a:p>
          <a:p>
            <a:pPr marL="514350" indent="-514350">
              <a:buFont typeface="+mj-lt"/>
              <a:buAutoNum type="alphaLcPeriod" startAt="2"/>
            </a:pPr>
            <a:r>
              <a:rPr lang="en-US" dirty="0"/>
              <a:t>What happens to the value of debt, equity and the value of the levered firm if 25% of the value of Gladstone's assets will be lost to bankruptcy costs. </a:t>
            </a:r>
            <a:endParaRPr lang="en-GB" dirty="0"/>
          </a:p>
        </p:txBody>
      </p:sp>
      <p:sp>
        <p:nvSpPr>
          <p:cNvPr id="7" name="Text Placeholder 6">
            <a:extLst>
              <a:ext uri="{FF2B5EF4-FFF2-40B4-BE49-F238E27FC236}">
                <a16:creationId xmlns:a16="http://schemas.microsoft.com/office/drawing/2014/main" id="{140DFF3F-3208-4A97-88AE-460A8CBF97B8}"/>
              </a:ext>
            </a:extLst>
          </p:cNvPr>
          <p:cNvSpPr>
            <a:spLocks noGrp="1"/>
          </p:cNvSpPr>
          <p:nvPr>
            <p:ph type="body" sz="quarter" idx="13"/>
          </p:nvPr>
        </p:nvSpPr>
        <p:spPr/>
        <p:txBody>
          <a:bodyPr/>
          <a:lstStyle/>
          <a:p>
            <a:r>
              <a:rPr lang="en-GB" dirty="0"/>
              <a:t>Advanced Financial Management | Capital Structure – Limits of Debt</a:t>
            </a:r>
          </a:p>
        </p:txBody>
      </p:sp>
    </p:spTree>
    <p:extLst>
      <p:ext uri="{BB962C8B-B14F-4D97-AF65-F5344CB8AC3E}">
        <p14:creationId xmlns:p14="http://schemas.microsoft.com/office/powerpoint/2010/main" val="4045160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E820C-B2DD-4FCD-8BD4-F434BC6920D7}"/>
              </a:ext>
            </a:extLst>
          </p:cNvPr>
          <p:cNvSpPr>
            <a:spLocks noGrp="1"/>
          </p:cNvSpPr>
          <p:nvPr>
            <p:ph type="title"/>
          </p:nvPr>
        </p:nvSpPr>
        <p:spPr/>
        <p:txBody>
          <a:bodyPr/>
          <a:lstStyle/>
          <a:p>
            <a:r>
              <a:rPr lang="en-US" dirty="0"/>
              <a:t>Exercise 1 - solutions</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E607312-A6B0-45D8-A38E-C7A521F1A60B}"/>
                  </a:ext>
                </a:extLst>
              </p:cNvPr>
              <p:cNvSpPr>
                <a:spLocks noGrp="1"/>
              </p:cNvSpPr>
              <p:nvPr>
                <p:ph idx="1"/>
              </p:nvPr>
            </p:nvSpPr>
            <p:spPr/>
            <p:txBody>
              <a:bodyPr>
                <a:normAutofit/>
              </a:bodyPr>
              <a:lstStyle/>
              <a:p>
                <a:pPr marL="514350" indent="-514350">
                  <a:spcBef>
                    <a:spcPts val="1200"/>
                  </a:spcBef>
                  <a:spcAft>
                    <a:spcPts val="1200"/>
                  </a:spcAft>
                  <a:buFont typeface="+mj-lt"/>
                  <a:buAutoNum type="alphaLcPeriod"/>
                </a:pPr>
                <a:r>
                  <a:rPr lang="en-US" b="1" dirty="0"/>
                  <a:t>What is the initial value of Gladstone's equity without leverage?</a:t>
                </a:r>
                <a:endParaRPr lang="en-US" sz="2600" b="1"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𝑈</m:t>
                          </m:r>
                        </m:sub>
                      </m:sSub>
                      <m:r>
                        <a:rPr lang="en-US" b="0" i="1" smtClean="0">
                          <a:latin typeface="Cambria Math" panose="02040503050406030204" pitchFamily="18" charset="0"/>
                        </a:rPr>
                        <m:t>=</m:t>
                      </m:r>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0.25</m:t>
                          </m:r>
                          <m:r>
                            <a:rPr lang="en-US" b="0" i="1" smtClean="0">
                              <a:latin typeface="Cambria Math" panose="02040503050406030204" pitchFamily="18" charset="0"/>
                              <a:ea typeface="Cambria Math" panose="02040503050406030204" pitchFamily="18" charset="0"/>
                            </a:rPr>
                            <m:t>×150+0.25×135+0.25×9</m:t>
                          </m:r>
                          <m:r>
                            <a:rPr lang="en-GB" b="0" i="1" smtClean="0">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+0.25×80</m:t>
                          </m:r>
                        </m:num>
                        <m:den>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den>
                      </m:f>
                      <m:r>
                        <a:rPr lang="en-US" b="0" i="1" smtClean="0">
                          <a:latin typeface="Cambria Math" panose="02040503050406030204" pitchFamily="18" charset="0"/>
                        </a:rPr>
                        <m:t>=10</m:t>
                      </m:r>
                      <m:r>
                        <a:rPr lang="en-GB" b="0" i="1" smtClean="0">
                          <a:latin typeface="Cambria Math" panose="02040503050406030204" pitchFamily="18" charset="0"/>
                        </a:rPr>
                        <m:t>8</m:t>
                      </m:r>
                      <m:r>
                        <a:rPr lang="en-US" b="0" i="1" smtClean="0">
                          <a:latin typeface="Cambria Math" panose="02040503050406030204" pitchFamily="18" charset="0"/>
                        </a:rPr>
                        <m:t>.</m:t>
                      </m:r>
                      <m:r>
                        <a:rPr lang="en-GB" b="0" i="1" smtClean="0">
                          <a:latin typeface="Cambria Math" panose="02040503050406030204" pitchFamily="18" charset="0"/>
                        </a:rPr>
                        <m:t>33</m:t>
                      </m:r>
                    </m:oMath>
                  </m:oMathPara>
                </a14:m>
                <a:endParaRPr lang="en-GB" dirty="0"/>
              </a:p>
              <a:p>
                <a:pPr marL="514350" indent="-514350">
                  <a:spcBef>
                    <a:spcPts val="1200"/>
                  </a:spcBef>
                  <a:buFont typeface="+mj-lt"/>
                  <a:buAutoNum type="alphaLcPeriod" startAt="2"/>
                </a:pPr>
                <a:r>
                  <a:rPr lang="en-US" b="1" dirty="0"/>
                  <a:t>What is the initial value of Gladstone's debt?</a:t>
                </a:r>
                <a:endParaRPr lang="en-GB" b="1" dirty="0"/>
              </a:p>
              <a:p>
                <a:pPr marL="0" indent="0">
                  <a:buNone/>
                </a:pPr>
                <a:r>
                  <a:rPr lang="en-GB" dirty="0"/>
                  <a:t>        FV = 100</a:t>
                </a:r>
              </a:p>
              <a:p>
                <a:pPr marL="514350" indent="-514350">
                  <a:buFont typeface="+mj-lt"/>
                  <a:buAutoNum type="alphaLcPeriod" startAt="2"/>
                </a:pPr>
                <a:endParaRPr lang="en-GB" sz="2600" dirty="0"/>
              </a:p>
              <a:p>
                <a:pPr marL="514350" indent="-514350">
                  <a:buFont typeface="+mj-lt"/>
                  <a:buAutoNum type="alphaLcPeriod" startAt="2"/>
                </a:pPr>
                <a:endParaRPr lang="en-GB" sz="2600" dirty="0"/>
              </a:p>
              <a:p>
                <a:pPr marL="514350" indent="-514350">
                  <a:buFont typeface="+mj-lt"/>
                  <a:buAutoNum type="alphaLcPeriod" startAt="2"/>
                </a:pPr>
                <a:endParaRPr lang="en-GB" sz="2600" dirty="0"/>
              </a:p>
              <a:p>
                <a:pPr marL="514350" indent="-514350">
                  <a:buFont typeface="+mj-lt"/>
                  <a:buAutoNum type="alphaLcPeriod" startAt="2"/>
                </a:pPr>
                <a:endParaRPr lang="en-GB" sz="2600" dirty="0"/>
              </a:p>
              <a:p>
                <a:pPr marL="0" indent="0">
                  <a:buNone/>
                </a:pPr>
                <a:r>
                  <a:rPr lang="en-GB" dirty="0"/>
                  <a:t>       </a:t>
                </a: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0.25(100+100+9</m:t>
                        </m:r>
                        <m:r>
                          <a:rPr lang="en-GB" b="0" i="1" smtClean="0">
                            <a:latin typeface="Cambria Math" panose="02040503050406030204" pitchFamily="18" charset="0"/>
                          </a:rPr>
                          <m:t>0</m:t>
                        </m:r>
                        <m:r>
                          <a:rPr lang="en-US" b="0" i="1" smtClean="0">
                            <a:latin typeface="Cambria Math" panose="02040503050406030204" pitchFamily="18" charset="0"/>
                          </a:rPr>
                          <m:t>+80)</m:t>
                        </m:r>
                      </m:num>
                      <m:den>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𝐷</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9</m:t>
                        </m:r>
                        <m:r>
                          <a:rPr lang="en-GB" b="0" i="1" smtClean="0">
                            <a:latin typeface="Cambria Math" panose="02040503050406030204" pitchFamily="18" charset="0"/>
                          </a:rPr>
                          <m:t>2</m:t>
                        </m:r>
                        <m:r>
                          <a:rPr lang="en-US" b="0" i="1" smtClean="0">
                            <a:latin typeface="Cambria Math" panose="02040503050406030204" pitchFamily="18" charset="0"/>
                          </a:rPr>
                          <m:t>. 5</m:t>
                        </m:r>
                      </m:num>
                      <m:den>
                        <m:r>
                          <a:rPr lang="en-US" b="0" i="1" smtClean="0">
                            <a:latin typeface="Cambria Math" panose="02040503050406030204" pitchFamily="18" charset="0"/>
                          </a:rPr>
                          <m:t>1.05</m:t>
                        </m:r>
                      </m:den>
                    </m:f>
                    <m:r>
                      <a:rPr lang="en-US" b="0" i="1" smtClean="0">
                        <a:latin typeface="Cambria Math" panose="02040503050406030204" pitchFamily="18" charset="0"/>
                      </a:rPr>
                      <m:t>=8</m:t>
                    </m:r>
                    <m:r>
                      <a:rPr lang="en-GB" b="0" i="1" smtClean="0">
                        <a:latin typeface="Cambria Math" panose="02040503050406030204" pitchFamily="18" charset="0"/>
                      </a:rPr>
                      <m:t>8</m:t>
                    </m:r>
                    <m:r>
                      <a:rPr lang="en-US" b="0" i="1" smtClean="0">
                        <a:latin typeface="Cambria Math" panose="02040503050406030204" pitchFamily="18" charset="0"/>
                      </a:rPr>
                      <m:t>.</m:t>
                    </m:r>
                    <m:r>
                      <a:rPr lang="en-GB" b="0" i="1" smtClean="0">
                        <a:latin typeface="Cambria Math" panose="02040503050406030204" pitchFamily="18" charset="0"/>
                      </a:rPr>
                      <m:t>09</m:t>
                    </m:r>
                  </m:oMath>
                </a14:m>
                <a:endParaRPr lang="en-GB" dirty="0"/>
              </a:p>
            </p:txBody>
          </p:sp>
        </mc:Choice>
        <mc:Fallback xmlns="">
          <p:sp>
            <p:nvSpPr>
              <p:cNvPr id="3" name="Content Placeholder 2">
                <a:extLst>
                  <a:ext uri="{FF2B5EF4-FFF2-40B4-BE49-F238E27FC236}">
                    <a16:creationId xmlns:a16="http://schemas.microsoft.com/office/drawing/2014/main" id="{4E607312-A6B0-45D8-A38E-C7A521F1A60B}"/>
                  </a:ext>
                </a:extLst>
              </p:cNvPr>
              <p:cNvSpPr>
                <a:spLocks noGrp="1" noRot="1" noChangeAspect="1" noMove="1" noResize="1" noEditPoints="1" noAdjustHandles="1" noChangeArrowheads="1" noChangeShapeType="1" noTextEdit="1"/>
              </p:cNvSpPr>
              <p:nvPr>
                <p:ph idx="1"/>
              </p:nvPr>
            </p:nvSpPr>
            <p:spPr>
              <a:blipFill>
                <a:blip r:embed="rId2"/>
                <a:stretch>
                  <a:fillRect l="-741" t="-1585"/>
                </a:stretch>
              </a:blipFill>
            </p:spPr>
            <p:txBody>
              <a:bodyPr/>
              <a:lstStyle/>
              <a:p>
                <a:r>
                  <a:rPr lang="en-GB">
                    <a:noFill/>
                  </a:rPr>
                  <a:t> </a:t>
                </a:r>
              </a:p>
            </p:txBody>
          </p:sp>
        </mc:Fallback>
      </mc:AlternateContent>
      <p:sp>
        <p:nvSpPr>
          <p:cNvPr id="8" name="Text Placeholder 7">
            <a:extLst>
              <a:ext uri="{FF2B5EF4-FFF2-40B4-BE49-F238E27FC236}">
                <a16:creationId xmlns:a16="http://schemas.microsoft.com/office/drawing/2014/main" id="{FA51550F-9CB8-4F94-BB9C-AC5E0DE989A6}"/>
              </a:ext>
            </a:extLst>
          </p:cNvPr>
          <p:cNvSpPr>
            <a:spLocks noGrp="1"/>
          </p:cNvSpPr>
          <p:nvPr>
            <p:ph type="body" sz="quarter" idx="13"/>
          </p:nvPr>
        </p:nvSpPr>
        <p:spPr/>
        <p:txBody>
          <a:bodyPr/>
          <a:lstStyle/>
          <a:p>
            <a:r>
              <a:rPr lang="en-GB" dirty="0"/>
              <a:t>Advanced Financial Management | Capital Structure – Limits of Debt</a:t>
            </a:r>
          </a:p>
        </p:txBody>
      </p:sp>
      <p:sp>
        <p:nvSpPr>
          <p:cNvPr id="12" name="AutoShape 3">
            <a:extLst>
              <a:ext uri="{FF2B5EF4-FFF2-40B4-BE49-F238E27FC236}">
                <a16:creationId xmlns:a16="http://schemas.microsoft.com/office/drawing/2014/main" id="{AABBEE40-10D2-4AC5-813A-288A38505875}"/>
              </a:ext>
            </a:extLst>
          </p:cNvPr>
          <p:cNvSpPr>
            <a:spLocks noChangeAspect="1" noChangeArrowheads="1" noTextEdit="1"/>
          </p:cNvSpPr>
          <p:nvPr/>
        </p:nvSpPr>
        <p:spPr bwMode="auto">
          <a:xfrm>
            <a:off x="1374775" y="3680158"/>
            <a:ext cx="944245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66" name="Group 65">
            <a:extLst>
              <a:ext uri="{FF2B5EF4-FFF2-40B4-BE49-F238E27FC236}">
                <a16:creationId xmlns:a16="http://schemas.microsoft.com/office/drawing/2014/main" id="{18368CEE-554F-4653-A872-93F112BF3133}"/>
              </a:ext>
            </a:extLst>
          </p:cNvPr>
          <p:cNvGrpSpPr/>
          <p:nvPr/>
        </p:nvGrpSpPr>
        <p:grpSpPr>
          <a:xfrm>
            <a:off x="1376363" y="3697621"/>
            <a:ext cx="9426575" cy="349250"/>
            <a:chOff x="1376363" y="3467101"/>
            <a:chExt cx="9426575" cy="349250"/>
          </a:xfrm>
        </p:grpSpPr>
        <p:sp>
          <p:nvSpPr>
            <p:cNvPr id="13" name="Rectangle 5">
              <a:extLst>
                <a:ext uri="{FF2B5EF4-FFF2-40B4-BE49-F238E27FC236}">
                  <a16:creationId xmlns:a16="http://schemas.microsoft.com/office/drawing/2014/main" id="{7598FA50-2DE4-4154-BEA0-E69CF1266EAF}"/>
                </a:ext>
              </a:extLst>
            </p:cNvPr>
            <p:cNvSpPr>
              <a:spLocks noChangeArrowheads="1"/>
            </p:cNvSpPr>
            <p:nvPr/>
          </p:nvSpPr>
          <p:spPr bwMode="auto">
            <a:xfrm>
              <a:off x="1382713" y="3467101"/>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6">
              <a:extLst>
                <a:ext uri="{FF2B5EF4-FFF2-40B4-BE49-F238E27FC236}">
                  <a16:creationId xmlns:a16="http://schemas.microsoft.com/office/drawing/2014/main" id="{1153F0F1-E0E2-4A17-9705-108D0A5BAF13}"/>
                </a:ext>
              </a:extLst>
            </p:cNvPr>
            <p:cNvSpPr>
              <a:spLocks noChangeArrowheads="1"/>
            </p:cNvSpPr>
            <p:nvPr/>
          </p:nvSpPr>
          <p:spPr bwMode="auto">
            <a:xfrm>
              <a:off x="3200400" y="3467101"/>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5" name="Rectangle 7">
              <a:extLst>
                <a:ext uri="{FF2B5EF4-FFF2-40B4-BE49-F238E27FC236}">
                  <a16:creationId xmlns:a16="http://schemas.microsoft.com/office/drawing/2014/main" id="{8F0F7077-3896-49F2-B19E-39BF3FDC1B25}"/>
                </a:ext>
              </a:extLst>
            </p:cNvPr>
            <p:cNvSpPr>
              <a:spLocks noChangeArrowheads="1"/>
            </p:cNvSpPr>
            <p:nvPr/>
          </p:nvSpPr>
          <p:spPr bwMode="auto">
            <a:xfrm>
              <a:off x="5111750" y="3467101"/>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Rectangle 8">
              <a:extLst>
                <a:ext uri="{FF2B5EF4-FFF2-40B4-BE49-F238E27FC236}">
                  <a16:creationId xmlns:a16="http://schemas.microsoft.com/office/drawing/2014/main" id="{1EED9DB6-6FC7-4418-B014-E0EFFF2ECEE6}"/>
                </a:ext>
              </a:extLst>
            </p:cNvPr>
            <p:cNvSpPr>
              <a:spLocks noChangeArrowheads="1"/>
            </p:cNvSpPr>
            <p:nvPr/>
          </p:nvSpPr>
          <p:spPr bwMode="auto">
            <a:xfrm>
              <a:off x="7024688" y="3467101"/>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 name="Rectangle 9">
              <a:extLst>
                <a:ext uri="{FF2B5EF4-FFF2-40B4-BE49-F238E27FC236}">
                  <a16:creationId xmlns:a16="http://schemas.microsoft.com/office/drawing/2014/main" id="{9D9CD103-EDBB-4434-AE4C-D08CBD4D3C2D}"/>
                </a:ext>
              </a:extLst>
            </p:cNvPr>
            <p:cNvSpPr>
              <a:spLocks noChangeArrowheads="1"/>
            </p:cNvSpPr>
            <p:nvPr/>
          </p:nvSpPr>
          <p:spPr bwMode="auto">
            <a:xfrm>
              <a:off x="8936038" y="3467101"/>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3" name="Line 25">
              <a:extLst>
                <a:ext uri="{FF2B5EF4-FFF2-40B4-BE49-F238E27FC236}">
                  <a16:creationId xmlns:a16="http://schemas.microsoft.com/office/drawing/2014/main" id="{A5CFA6D6-E6D4-4FB3-A95F-2498D4C38D3A}"/>
                </a:ext>
              </a:extLst>
            </p:cNvPr>
            <p:cNvSpPr>
              <a:spLocks noChangeShapeType="1"/>
            </p:cNvSpPr>
            <p:nvPr/>
          </p:nvSpPr>
          <p:spPr bwMode="auto">
            <a:xfrm>
              <a:off x="3200400"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 name="Line 26">
              <a:extLst>
                <a:ext uri="{FF2B5EF4-FFF2-40B4-BE49-F238E27FC236}">
                  <a16:creationId xmlns:a16="http://schemas.microsoft.com/office/drawing/2014/main" id="{60804794-0DE1-44ED-A1BD-1C8405B44F30}"/>
                </a:ext>
              </a:extLst>
            </p:cNvPr>
            <p:cNvSpPr>
              <a:spLocks noChangeShapeType="1"/>
            </p:cNvSpPr>
            <p:nvPr/>
          </p:nvSpPr>
          <p:spPr bwMode="auto">
            <a:xfrm>
              <a:off x="5111750"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 name="Line 27">
              <a:extLst>
                <a:ext uri="{FF2B5EF4-FFF2-40B4-BE49-F238E27FC236}">
                  <a16:creationId xmlns:a16="http://schemas.microsoft.com/office/drawing/2014/main" id="{3E3818E5-22A7-44E6-A86B-6069899EF1D4}"/>
                </a:ext>
              </a:extLst>
            </p:cNvPr>
            <p:cNvSpPr>
              <a:spLocks noChangeShapeType="1"/>
            </p:cNvSpPr>
            <p:nvPr/>
          </p:nvSpPr>
          <p:spPr bwMode="auto">
            <a:xfrm>
              <a:off x="702468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Line 28">
              <a:extLst>
                <a:ext uri="{FF2B5EF4-FFF2-40B4-BE49-F238E27FC236}">
                  <a16:creationId xmlns:a16="http://schemas.microsoft.com/office/drawing/2014/main" id="{9697DAAE-E110-42F9-9DB8-97E1BA0BB752}"/>
                </a:ext>
              </a:extLst>
            </p:cNvPr>
            <p:cNvSpPr>
              <a:spLocks noChangeShapeType="1"/>
            </p:cNvSpPr>
            <p:nvPr/>
          </p:nvSpPr>
          <p:spPr bwMode="auto">
            <a:xfrm>
              <a:off x="893603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 name="Line 29">
              <a:extLst>
                <a:ext uri="{FF2B5EF4-FFF2-40B4-BE49-F238E27FC236}">
                  <a16:creationId xmlns:a16="http://schemas.microsoft.com/office/drawing/2014/main" id="{9E8A19F0-0CF3-4950-B616-69A392FF21A5}"/>
                </a:ext>
              </a:extLst>
            </p:cNvPr>
            <p:cNvSpPr>
              <a:spLocks noChangeShapeType="1"/>
            </p:cNvSpPr>
            <p:nvPr/>
          </p:nvSpPr>
          <p:spPr bwMode="auto">
            <a:xfrm>
              <a:off x="1376363" y="3802063"/>
              <a:ext cx="9426575" cy="0"/>
            </a:xfrm>
            <a:prstGeom prst="line">
              <a:avLst/>
            </a:prstGeom>
            <a:noFill/>
            <a:ln w="28575" cap="flat">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30">
              <a:extLst>
                <a:ext uri="{FF2B5EF4-FFF2-40B4-BE49-F238E27FC236}">
                  <a16:creationId xmlns:a16="http://schemas.microsoft.com/office/drawing/2014/main" id="{7E450AF2-34DF-41A1-A3D3-588A6C6F06B1}"/>
                </a:ext>
              </a:extLst>
            </p:cNvPr>
            <p:cNvSpPr>
              <a:spLocks noChangeShapeType="1"/>
            </p:cNvSpPr>
            <p:nvPr/>
          </p:nvSpPr>
          <p:spPr bwMode="auto">
            <a:xfrm>
              <a:off x="1382713"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 name="Line 31">
              <a:extLst>
                <a:ext uri="{FF2B5EF4-FFF2-40B4-BE49-F238E27FC236}">
                  <a16:creationId xmlns:a16="http://schemas.microsoft.com/office/drawing/2014/main" id="{7FE1DBAC-27D2-4BE1-87FE-8E341ABDD8D4}"/>
                </a:ext>
              </a:extLst>
            </p:cNvPr>
            <p:cNvSpPr>
              <a:spLocks noChangeShapeType="1"/>
            </p:cNvSpPr>
            <p:nvPr/>
          </p:nvSpPr>
          <p:spPr bwMode="auto">
            <a:xfrm>
              <a:off x="10796588" y="3467101"/>
              <a:ext cx="0" cy="349250"/>
            </a:xfrm>
            <a:prstGeom prst="line">
              <a:avLst/>
            </a:prstGeom>
            <a:noFill/>
            <a:ln w="1270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 name="Rectangle 32">
              <a:extLst>
                <a:ext uri="{FF2B5EF4-FFF2-40B4-BE49-F238E27FC236}">
                  <a16:creationId xmlns:a16="http://schemas.microsoft.com/office/drawing/2014/main" id="{09B3EB2A-E255-430F-A189-2D8AE5298A1C}"/>
                </a:ext>
              </a:extLst>
            </p:cNvPr>
            <p:cNvSpPr>
              <a:spLocks noChangeArrowheads="1"/>
            </p:cNvSpPr>
            <p:nvPr/>
          </p:nvSpPr>
          <p:spPr bwMode="auto">
            <a:xfrm>
              <a:off x="1474788" y="3509963"/>
              <a:ext cx="627063"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States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3">
              <a:extLst>
                <a:ext uri="{FF2B5EF4-FFF2-40B4-BE49-F238E27FC236}">
                  <a16:creationId xmlns:a16="http://schemas.microsoft.com/office/drawing/2014/main" id="{8F9DE88C-0C65-4AE6-B056-ADC6C9CA26B7}"/>
                </a:ext>
              </a:extLst>
            </p:cNvPr>
            <p:cNvSpPr>
              <a:spLocks noChangeArrowheads="1"/>
            </p:cNvSpPr>
            <p:nvPr/>
          </p:nvSpPr>
          <p:spPr bwMode="auto">
            <a:xfrm>
              <a:off x="4105275" y="3509963"/>
              <a:ext cx="212725"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4">
              <a:extLst>
                <a:ext uri="{FF2B5EF4-FFF2-40B4-BE49-F238E27FC236}">
                  <a16:creationId xmlns:a16="http://schemas.microsoft.com/office/drawing/2014/main" id="{18313E48-F190-438E-A64B-287A2446B538}"/>
                </a:ext>
              </a:extLst>
            </p:cNvPr>
            <p:cNvSpPr>
              <a:spLocks noChangeArrowheads="1"/>
            </p:cNvSpPr>
            <p:nvPr/>
          </p:nvSpPr>
          <p:spPr bwMode="auto">
            <a:xfrm>
              <a:off x="601821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Rectangle 35">
              <a:extLst>
                <a:ext uri="{FF2B5EF4-FFF2-40B4-BE49-F238E27FC236}">
                  <a16:creationId xmlns:a16="http://schemas.microsoft.com/office/drawing/2014/main" id="{7D77C3D8-FBDC-4E00-A360-E916D21D0E70}"/>
                </a:ext>
              </a:extLst>
            </p:cNvPr>
            <p:cNvSpPr>
              <a:spLocks noChangeArrowheads="1"/>
            </p:cNvSpPr>
            <p:nvPr/>
          </p:nvSpPr>
          <p:spPr bwMode="auto">
            <a:xfrm>
              <a:off x="792956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 name="Rectangle 36">
              <a:extLst>
                <a:ext uri="{FF2B5EF4-FFF2-40B4-BE49-F238E27FC236}">
                  <a16:creationId xmlns:a16="http://schemas.microsoft.com/office/drawing/2014/main" id="{82C3C2C9-E67A-4B7B-BED0-9D8902901142}"/>
                </a:ext>
              </a:extLst>
            </p:cNvPr>
            <p:cNvSpPr>
              <a:spLocks noChangeArrowheads="1"/>
            </p:cNvSpPr>
            <p:nvPr/>
          </p:nvSpPr>
          <p:spPr bwMode="auto">
            <a:xfrm>
              <a:off x="9815513" y="3509963"/>
              <a:ext cx="2111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Calibri" panose="020F050202020403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7" name="Group 66">
            <a:extLst>
              <a:ext uri="{FF2B5EF4-FFF2-40B4-BE49-F238E27FC236}">
                <a16:creationId xmlns:a16="http://schemas.microsoft.com/office/drawing/2014/main" id="{B7A33922-8D63-4130-9D5B-D9FEF03A5FB2}"/>
              </a:ext>
            </a:extLst>
          </p:cNvPr>
          <p:cNvGrpSpPr/>
          <p:nvPr/>
        </p:nvGrpSpPr>
        <p:grpSpPr>
          <a:xfrm>
            <a:off x="1382713" y="4032583"/>
            <a:ext cx="9413875" cy="354013"/>
            <a:chOff x="1382713" y="3802063"/>
            <a:chExt cx="9413875" cy="354013"/>
          </a:xfrm>
        </p:grpSpPr>
        <p:sp>
          <p:nvSpPr>
            <p:cNvPr id="18" name="Rectangle 10">
              <a:extLst>
                <a:ext uri="{FF2B5EF4-FFF2-40B4-BE49-F238E27FC236}">
                  <a16:creationId xmlns:a16="http://schemas.microsoft.com/office/drawing/2014/main" id="{7A4E2D95-ABD8-4C5A-BE2F-0EFA72730572}"/>
                </a:ext>
              </a:extLst>
            </p:cNvPr>
            <p:cNvSpPr>
              <a:spLocks noChangeArrowheads="1"/>
            </p:cNvSpPr>
            <p:nvPr/>
          </p:nvSpPr>
          <p:spPr bwMode="auto">
            <a:xfrm>
              <a:off x="1382713" y="3802063"/>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11">
              <a:extLst>
                <a:ext uri="{FF2B5EF4-FFF2-40B4-BE49-F238E27FC236}">
                  <a16:creationId xmlns:a16="http://schemas.microsoft.com/office/drawing/2014/main" id="{E9330C1F-58DB-4F6C-84E8-A1BEB20F9328}"/>
                </a:ext>
              </a:extLst>
            </p:cNvPr>
            <p:cNvSpPr>
              <a:spLocks noChangeArrowheads="1"/>
            </p:cNvSpPr>
            <p:nvPr/>
          </p:nvSpPr>
          <p:spPr bwMode="auto">
            <a:xfrm>
              <a:off x="3200400" y="3802063"/>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Rectangle 12">
              <a:extLst>
                <a:ext uri="{FF2B5EF4-FFF2-40B4-BE49-F238E27FC236}">
                  <a16:creationId xmlns:a16="http://schemas.microsoft.com/office/drawing/2014/main" id="{4EBAE27C-1B5E-462F-8561-6969A4E738BC}"/>
                </a:ext>
              </a:extLst>
            </p:cNvPr>
            <p:cNvSpPr>
              <a:spLocks noChangeArrowheads="1"/>
            </p:cNvSpPr>
            <p:nvPr/>
          </p:nvSpPr>
          <p:spPr bwMode="auto">
            <a:xfrm>
              <a:off x="5111750" y="3802063"/>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Rectangle 13">
              <a:extLst>
                <a:ext uri="{FF2B5EF4-FFF2-40B4-BE49-F238E27FC236}">
                  <a16:creationId xmlns:a16="http://schemas.microsoft.com/office/drawing/2014/main" id="{3D236401-85B5-4E8D-B68A-742C5405D6B6}"/>
                </a:ext>
              </a:extLst>
            </p:cNvPr>
            <p:cNvSpPr>
              <a:spLocks noChangeArrowheads="1"/>
            </p:cNvSpPr>
            <p:nvPr/>
          </p:nvSpPr>
          <p:spPr bwMode="auto">
            <a:xfrm>
              <a:off x="7024688" y="3802063"/>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14">
              <a:extLst>
                <a:ext uri="{FF2B5EF4-FFF2-40B4-BE49-F238E27FC236}">
                  <a16:creationId xmlns:a16="http://schemas.microsoft.com/office/drawing/2014/main" id="{B05A06DC-4DAD-46F4-B395-4CC694C320FE}"/>
                </a:ext>
              </a:extLst>
            </p:cNvPr>
            <p:cNvSpPr>
              <a:spLocks noChangeArrowheads="1"/>
            </p:cNvSpPr>
            <p:nvPr/>
          </p:nvSpPr>
          <p:spPr bwMode="auto">
            <a:xfrm>
              <a:off x="8936038" y="3802063"/>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Rectangle 37">
              <a:extLst>
                <a:ext uri="{FF2B5EF4-FFF2-40B4-BE49-F238E27FC236}">
                  <a16:creationId xmlns:a16="http://schemas.microsoft.com/office/drawing/2014/main" id="{41B5AA6F-D2EF-4E3C-8568-BDEB55DB24F6}"/>
                </a:ext>
              </a:extLst>
            </p:cNvPr>
            <p:cNvSpPr>
              <a:spLocks noChangeArrowheads="1"/>
            </p:cNvSpPr>
            <p:nvPr/>
          </p:nvSpPr>
          <p:spPr bwMode="auto">
            <a:xfrm>
              <a:off x="1474788" y="3821113"/>
              <a:ext cx="5207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Firm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38">
              <a:extLst>
                <a:ext uri="{FF2B5EF4-FFF2-40B4-BE49-F238E27FC236}">
                  <a16:creationId xmlns:a16="http://schemas.microsoft.com/office/drawing/2014/main" id="{21DAF310-A7A3-4385-9A9B-94EC0A2953A7}"/>
                </a:ext>
              </a:extLst>
            </p:cNvPr>
            <p:cNvSpPr>
              <a:spLocks noChangeArrowheads="1"/>
            </p:cNvSpPr>
            <p:nvPr/>
          </p:nvSpPr>
          <p:spPr bwMode="auto">
            <a:xfrm>
              <a:off x="3981450" y="3821113"/>
              <a:ext cx="4619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Rectangle 39">
              <a:extLst>
                <a:ext uri="{FF2B5EF4-FFF2-40B4-BE49-F238E27FC236}">
                  <a16:creationId xmlns:a16="http://schemas.microsoft.com/office/drawing/2014/main" id="{EA8313A5-7AD7-4DCD-A1FE-401CC80749B3}"/>
                </a:ext>
              </a:extLst>
            </p:cNvPr>
            <p:cNvSpPr>
              <a:spLocks noChangeArrowheads="1"/>
            </p:cNvSpPr>
            <p:nvPr/>
          </p:nvSpPr>
          <p:spPr bwMode="auto">
            <a:xfrm>
              <a:off x="5894388" y="3821113"/>
              <a:ext cx="4619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135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0">
              <a:extLst>
                <a:ext uri="{FF2B5EF4-FFF2-40B4-BE49-F238E27FC236}">
                  <a16:creationId xmlns:a16="http://schemas.microsoft.com/office/drawing/2014/main" id="{3B144F0A-52A5-4B03-8AA0-6261E9148387}"/>
                </a:ext>
              </a:extLst>
            </p:cNvPr>
            <p:cNvSpPr>
              <a:spLocks noChangeArrowheads="1"/>
            </p:cNvSpPr>
            <p:nvPr/>
          </p:nvSpPr>
          <p:spPr bwMode="auto">
            <a:xfrm>
              <a:off x="7864475" y="3821113"/>
              <a:ext cx="3460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90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41">
              <a:extLst>
                <a:ext uri="{FF2B5EF4-FFF2-40B4-BE49-F238E27FC236}">
                  <a16:creationId xmlns:a16="http://schemas.microsoft.com/office/drawing/2014/main" id="{B358CF1C-303F-4E17-8E9C-FA28432EA3F5}"/>
                </a:ext>
              </a:extLst>
            </p:cNvPr>
            <p:cNvSpPr>
              <a:spLocks noChangeArrowheads="1"/>
            </p:cNvSpPr>
            <p:nvPr/>
          </p:nvSpPr>
          <p:spPr bwMode="auto">
            <a:xfrm>
              <a:off x="9750425" y="3821113"/>
              <a:ext cx="3460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80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61" name="Group 60">
            <a:extLst>
              <a:ext uri="{FF2B5EF4-FFF2-40B4-BE49-F238E27FC236}">
                <a16:creationId xmlns:a16="http://schemas.microsoft.com/office/drawing/2014/main" id="{48F45FD7-7F6C-4ED4-90D9-3671FCEB2146}"/>
              </a:ext>
            </a:extLst>
          </p:cNvPr>
          <p:cNvGrpSpPr/>
          <p:nvPr/>
        </p:nvGrpSpPr>
        <p:grpSpPr>
          <a:xfrm>
            <a:off x="1382713" y="4367546"/>
            <a:ext cx="1817688" cy="355600"/>
            <a:chOff x="1382713" y="4137026"/>
            <a:chExt cx="1817688" cy="355600"/>
          </a:xfrm>
        </p:grpSpPr>
        <p:sp>
          <p:nvSpPr>
            <p:cNvPr id="23" name="Rectangle 15">
              <a:extLst>
                <a:ext uri="{FF2B5EF4-FFF2-40B4-BE49-F238E27FC236}">
                  <a16:creationId xmlns:a16="http://schemas.microsoft.com/office/drawing/2014/main" id="{65FF2C79-397B-49C6-9AAF-4F15A6E9AA2C}"/>
                </a:ext>
              </a:extLst>
            </p:cNvPr>
            <p:cNvSpPr>
              <a:spLocks noChangeArrowheads="1"/>
            </p:cNvSpPr>
            <p:nvPr/>
          </p:nvSpPr>
          <p:spPr bwMode="auto">
            <a:xfrm>
              <a:off x="1382713" y="4137026"/>
              <a:ext cx="181768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Rectangle 42">
              <a:extLst>
                <a:ext uri="{FF2B5EF4-FFF2-40B4-BE49-F238E27FC236}">
                  <a16:creationId xmlns:a16="http://schemas.microsoft.com/office/drawing/2014/main" id="{A859A20E-A8DA-4326-B11C-1CBC81E3CE70}"/>
                </a:ext>
              </a:extLst>
            </p:cNvPr>
            <p:cNvSpPr>
              <a:spLocks noChangeArrowheads="1"/>
            </p:cNvSpPr>
            <p:nvPr/>
          </p:nvSpPr>
          <p:spPr bwMode="auto">
            <a:xfrm>
              <a:off x="1474788" y="4159251"/>
              <a:ext cx="6096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Debt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62" name="Group 61">
            <a:extLst>
              <a:ext uri="{FF2B5EF4-FFF2-40B4-BE49-F238E27FC236}">
                <a16:creationId xmlns:a16="http://schemas.microsoft.com/office/drawing/2014/main" id="{B85DE439-4B25-4CEF-BBBA-EE1E7E43BDF1}"/>
              </a:ext>
            </a:extLst>
          </p:cNvPr>
          <p:cNvGrpSpPr/>
          <p:nvPr/>
        </p:nvGrpSpPr>
        <p:grpSpPr>
          <a:xfrm>
            <a:off x="3200400" y="4367546"/>
            <a:ext cx="1911350" cy="355600"/>
            <a:chOff x="3200400" y="4137026"/>
            <a:chExt cx="1911350" cy="355600"/>
          </a:xfrm>
        </p:grpSpPr>
        <p:sp>
          <p:nvSpPr>
            <p:cNvPr id="24" name="Rectangle 16">
              <a:extLst>
                <a:ext uri="{FF2B5EF4-FFF2-40B4-BE49-F238E27FC236}">
                  <a16:creationId xmlns:a16="http://schemas.microsoft.com/office/drawing/2014/main" id="{880E30BC-6384-4E6E-84B1-F345DC494E25}"/>
                </a:ext>
              </a:extLst>
            </p:cNvPr>
            <p:cNvSpPr>
              <a:spLocks noChangeArrowheads="1"/>
            </p:cNvSpPr>
            <p:nvPr/>
          </p:nvSpPr>
          <p:spPr bwMode="auto">
            <a:xfrm>
              <a:off x="3200400" y="4137026"/>
              <a:ext cx="19113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1" name="Rectangle 43">
              <a:extLst>
                <a:ext uri="{FF2B5EF4-FFF2-40B4-BE49-F238E27FC236}">
                  <a16:creationId xmlns:a16="http://schemas.microsoft.com/office/drawing/2014/main" id="{660BB7E5-68BF-4507-ADC7-DFB9E7B63059}"/>
                </a:ext>
              </a:extLst>
            </p:cNvPr>
            <p:cNvSpPr>
              <a:spLocks noChangeArrowheads="1"/>
            </p:cNvSpPr>
            <p:nvPr/>
          </p:nvSpPr>
          <p:spPr bwMode="auto">
            <a:xfrm>
              <a:off x="3981450" y="4159251"/>
              <a:ext cx="4619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63" name="Group 62">
            <a:extLst>
              <a:ext uri="{FF2B5EF4-FFF2-40B4-BE49-F238E27FC236}">
                <a16:creationId xmlns:a16="http://schemas.microsoft.com/office/drawing/2014/main" id="{FF867508-21A5-437C-8905-2F68173DFBE5}"/>
              </a:ext>
            </a:extLst>
          </p:cNvPr>
          <p:cNvGrpSpPr/>
          <p:nvPr/>
        </p:nvGrpSpPr>
        <p:grpSpPr>
          <a:xfrm>
            <a:off x="5111750" y="4367546"/>
            <a:ext cx="1912938" cy="355600"/>
            <a:chOff x="5111750" y="4137026"/>
            <a:chExt cx="1912938" cy="355600"/>
          </a:xfrm>
        </p:grpSpPr>
        <p:sp>
          <p:nvSpPr>
            <p:cNvPr id="25" name="Rectangle 17">
              <a:extLst>
                <a:ext uri="{FF2B5EF4-FFF2-40B4-BE49-F238E27FC236}">
                  <a16:creationId xmlns:a16="http://schemas.microsoft.com/office/drawing/2014/main" id="{A1CF7D47-9B0A-4809-8BEC-8796CB672C6D}"/>
                </a:ext>
              </a:extLst>
            </p:cNvPr>
            <p:cNvSpPr>
              <a:spLocks noChangeArrowheads="1"/>
            </p:cNvSpPr>
            <p:nvPr/>
          </p:nvSpPr>
          <p:spPr bwMode="auto">
            <a:xfrm>
              <a:off x="5111750" y="4137026"/>
              <a:ext cx="1912938"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2" name="Rectangle 44">
              <a:extLst>
                <a:ext uri="{FF2B5EF4-FFF2-40B4-BE49-F238E27FC236}">
                  <a16:creationId xmlns:a16="http://schemas.microsoft.com/office/drawing/2014/main" id="{33846584-CFB7-4130-9409-0D773A88CD34}"/>
                </a:ext>
              </a:extLst>
            </p:cNvPr>
            <p:cNvSpPr>
              <a:spLocks noChangeArrowheads="1"/>
            </p:cNvSpPr>
            <p:nvPr/>
          </p:nvSpPr>
          <p:spPr bwMode="auto">
            <a:xfrm>
              <a:off x="5894388" y="4159251"/>
              <a:ext cx="4619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100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grpSp>
        <p:nvGrpSpPr>
          <p:cNvPr id="64" name="Group 63">
            <a:extLst>
              <a:ext uri="{FF2B5EF4-FFF2-40B4-BE49-F238E27FC236}">
                <a16:creationId xmlns:a16="http://schemas.microsoft.com/office/drawing/2014/main" id="{6638F53B-0F97-4373-B6E9-43CDCB1EC90E}"/>
              </a:ext>
            </a:extLst>
          </p:cNvPr>
          <p:cNvGrpSpPr/>
          <p:nvPr/>
        </p:nvGrpSpPr>
        <p:grpSpPr>
          <a:xfrm>
            <a:off x="7024688" y="4367546"/>
            <a:ext cx="1911350" cy="336550"/>
            <a:chOff x="7024688" y="4137026"/>
            <a:chExt cx="1911350" cy="336550"/>
          </a:xfrm>
        </p:grpSpPr>
        <p:sp>
          <p:nvSpPr>
            <p:cNvPr id="26" name="Rectangle 18">
              <a:extLst>
                <a:ext uri="{FF2B5EF4-FFF2-40B4-BE49-F238E27FC236}">
                  <a16:creationId xmlns:a16="http://schemas.microsoft.com/office/drawing/2014/main" id="{1F10A8E2-EDF7-4639-948C-BECBC57ADD40}"/>
                </a:ext>
              </a:extLst>
            </p:cNvPr>
            <p:cNvSpPr>
              <a:spLocks noChangeArrowheads="1"/>
            </p:cNvSpPr>
            <p:nvPr/>
          </p:nvSpPr>
          <p:spPr bwMode="auto">
            <a:xfrm>
              <a:off x="7024688" y="4137026"/>
              <a:ext cx="19113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C00000"/>
                </a:solidFill>
              </a:endParaRPr>
            </a:p>
          </p:txBody>
        </p:sp>
        <p:sp>
          <p:nvSpPr>
            <p:cNvPr id="53" name="Rectangle 45">
              <a:extLst>
                <a:ext uri="{FF2B5EF4-FFF2-40B4-BE49-F238E27FC236}">
                  <a16:creationId xmlns:a16="http://schemas.microsoft.com/office/drawing/2014/main" id="{57D66FA4-BF2F-4AC9-B1CB-F9F43E04AEF4}"/>
                </a:ext>
              </a:extLst>
            </p:cNvPr>
            <p:cNvSpPr>
              <a:spLocks noChangeArrowheads="1"/>
            </p:cNvSpPr>
            <p:nvPr/>
          </p:nvSpPr>
          <p:spPr bwMode="auto">
            <a:xfrm>
              <a:off x="7864475" y="4159251"/>
              <a:ext cx="2340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00000"/>
                  </a:solidFill>
                  <a:effectLst/>
                  <a:latin typeface="Open Sans Light" panose="020B0306030504020204" pitchFamily="34" charset="0"/>
                </a:rPr>
                <a:t>90</a:t>
              </a:r>
              <a:endParaRPr kumimoji="0" lang="en-US" altLang="en-US" sz="1800" b="0" i="0" u="none" strike="noStrike" cap="none" normalizeH="0" baseline="0" dirty="0">
                <a:ln>
                  <a:noFill/>
                </a:ln>
                <a:solidFill>
                  <a:srgbClr val="C00000"/>
                </a:solidFill>
                <a:effectLst/>
              </a:endParaRPr>
            </a:p>
          </p:txBody>
        </p:sp>
      </p:grpSp>
      <p:grpSp>
        <p:nvGrpSpPr>
          <p:cNvPr id="65" name="Group 64">
            <a:extLst>
              <a:ext uri="{FF2B5EF4-FFF2-40B4-BE49-F238E27FC236}">
                <a16:creationId xmlns:a16="http://schemas.microsoft.com/office/drawing/2014/main" id="{2E64F911-5451-4FB1-AFFE-E1058FB8CEB0}"/>
              </a:ext>
            </a:extLst>
          </p:cNvPr>
          <p:cNvGrpSpPr/>
          <p:nvPr/>
        </p:nvGrpSpPr>
        <p:grpSpPr>
          <a:xfrm>
            <a:off x="8936038" y="4367546"/>
            <a:ext cx="1860550" cy="336550"/>
            <a:chOff x="8936038" y="4137026"/>
            <a:chExt cx="1860550" cy="336550"/>
          </a:xfrm>
        </p:grpSpPr>
        <p:sp>
          <p:nvSpPr>
            <p:cNvPr id="27" name="Rectangle 19">
              <a:extLst>
                <a:ext uri="{FF2B5EF4-FFF2-40B4-BE49-F238E27FC236}">
                  <a16:creationId xmlns:a16="http://schemas.microsoft.com/office/drawing/2014/main" id="{14149A32-7A42-40AE-A9E0-068F1567342E}"/>
                </a:ext>
              </a:extLst>
            </p:cNvPr>
            <p:cNvSpPr>
              <a:spLocks noChangeArrowheads="1"/>
            </p:cNvSpPr>
            <p:nvPr/>
          </p:nvSpPr>
          <p:spPr bwMode="auto">
            <a:xfrm>
              <a:off x="8936038" y="4137026"/>
              <a:ext cx="1860550" cy="336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C00000"/>
                </a:solidFill>
              </a:endParaRPr>
            </a:p>
          </p:txBody>
        </p:sp>
        <p:sp>
          <p:nvSpPr>
            <p:cNvPr id="54" name="Rectangle 46">
              <a:extLst>
                <a:ext uri="{FF2B5EF4-FFF2-40B4-BE49-F238E27FC236}">
                  <a16:creationId xmlns:a16="http://schemas.microsoft.com/office/drawing/2014/main" id="{0C6307D3-2006-4486-80D2-CFC2D9AC0173}"/>
                </a:ext>
              </a:extLst>
            </p:cNvPr>
            <p:cNvSpPr>
              <a:spLocks noChangeArrowheads="1"/>
            </p:cNvSpPr>
            <p:nvPr/>
          </p:nvSpPr>
          <p:spPr bwMode="auto">
            <a:xfrm>
              <a:off x="9750425" y="4159251"/>
              <a:ext cx="2340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00000"/>
                  </a:solidFill>
                  <a:effectLst/>
                  <a:latin typeface="Open Sans Light" panose="020B0306030504020204" pitchFamily="34" charset="0"/>
                </a:rPr>
                <a:t>80</a:t>
              </a:r>
              <a:endParaRPr kumimoji="0" lang="en-US" altLang="en-US" sz="1800" b="0" i="0" u="none" strike="noStrike" cap="none" normalizeH="0" baseline="0" dirty="0">
                <a:ln>
                  <a:noFill/>
                </a:ln>
                <a:solidFill>
                  <a:srgbClr val="C00000"/>
                </a:solidFill>
                <a:effectLst/>
              </a:endParaRPr>
            </a:p>
          </p:txBody>
        </p:sp>
      </p:grpSp>
      <p:grpSp>
        <p:nvGrpSpPr>
          <p:cNvPr id="60" name="Group 59">
            <a:extLst>
              <a:ext uri="{FF2B5EF4-FFF2-40B4-BE49-F238E27FC236}">
                <a16:creationId xmlns:a16="http://schemas.microsoft.com/office/drawing/2014/main" id="{E922F35B-055D-47CE-B1C0-AF815C578E28}"/>
              </a:ext>
            </a:extLst>
          </p:cNvPr>
          <p:cNvGrpSpPr/>
          <p:nvPr/>
        </p:nvGrpSpPr>
        <p:grpSpPr>
          <a:xfrm>
            <a:off x="1382713" y="4704096"/>
            <a:ext cx="9413875" cy="354012"/>
            <a:chOff x="1382713" y="4473576"/>
            <a:chExt cx="9413875" cy="354012"/>
          </a:xfrm>
        </p:grpSpPr>
        <p:sp>
          <p:nvSpPr>
            <p:cNvPr id="28" name="Rectangle 20">
              <a:extLst>
                <a:ext uri="{FF2B5EF4-FFF2-40B4-BE49-F238E27FC236}">
                  <a16:creationId xmlns:a16="http://schemas.microsoft.com/office/drawing/2014/main" id="{2815DF67-5884-49A5-88E3-A783122791FE}"/>
                </a:ext>
              </a:extLst>
            </p:cNvPr>
            <p:cNvSpPr>
              <a:spLocks noChangeArrowheads="1"/>
            </p:cNvSpPr>
            <p:nvPr/>
          </p:nvSpPr>
          <p:spPr bwMode="auto">
            <a:xfrm>
              <a:off x="1382713" y="4473576"/>
              <a:ext cx="181768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Rectangle 21">
              <a:extLst>
                <a:ext uri="{FF2B5EF4-FFF2-40B4-BE49-F238E27FC236}">
                  <a16:creationId xmlns:a16="http://schemas.microsoft.com/office/drawing/2014/main" id="{A1D7B974-971A-4C88-8804-4E9F75922304}"/>
                </a:ext>
              </a:extLst>
            </p:cNvPr>
            <p:cNvSpPr>
              <a:spLocks noChangeArrowheads="1"/>
            </p:cNvSpPr>
            <p:nvPr/>
          </p:nvSpPr>
          <p:spPr bwMode="auto">
            <a:xfrm>
              <a:off x="3200400" y="4473576"/>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0" name="Rectangle 22">
              <a:extLst>
                <a:ext uri="{FF2B5EF4-FFF2-40B4-BE49-F238E27FC236}">
                  <a16:creationId xmlns:a16="http://schemas.microsoft.com/office/drawing/2014/main" id="{D70FAF79-E5EE-4412-8A2E-FCA5C9BF948D}"/>
                </a:ext>
              </a:extLst>
            </p:cNvPr>
            <p:cNvSpPr>
              <a:spLocks noChangeArrowheads="1"/>
            </p:cNvSpPr>
            <p:nvPr/>
          </p:nvSpPr>
          <p:spPr bwMode="auto">
            <a:xfrm>
              <a:off x="5111750" y="4473576"/>
              <a:ext cx="1912938"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1" name="Rectangle 23">
              <a:extLst>
                <a:ext uri="{FF2B5EF4-FFF2-40B4-BE49-F238E27FC236}">
                  <a16:creationId xmlns:a16="http://schemas.microsoft.com/office/drawing/2014/main" id="{5F960C3F-320B-4990-A02D-D42E45649F7F}"/>
                </a:ext>
              </a:extLst>
            </p:cNvPr>
            <p:cNvSpPr>
              <a:spLocks noChangeArrowheads="1"/>
            </p:cNvSpPr>
            <p:nvPr/>
          </p:nvSpPr>
          <p:spPr bwMode="auto">
            <a:xfrm>
              <a:off x="7024688" y="4473576"/>
              <a:ext cx="19113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Rectangle 24">
              <a:extLst>
                <a:ext uri="{FF2B5EF4-FFF2-40B4-BE49-F238E27FC236}">
                  <a16:creationId xmlns:a16="http://schemas.microsoft.com/office/drawing/2014/main" id="{5B29F16F-7EE6-44F8-86ED-71687E1FE679}"/>
                </a:ext>
              </a:extLst>
            </p:cNvPr>
            <p:cNvSpPr>
              <a:spLocks noChangeArrowheads="1"/>
            </p:cNvSpPr>
            <p:nvPr/>
          </p:nvSpPr>
          <p:spPr bwMode="auto">
            <a:xfrm>
              <a:off x="8936038" y="4473576"/>
              <a:ext cx="1860550" cy="334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5" name="Rectangle 47">
              <a:extLst>
                <a:ext uri="{FF2B5EF4-FFF2-40B4-BE49-F238E27FC236}">
                  <a16:creationId xmlns:a16="http://schemas.microsoft.com/office/drawing/2014/main" id="{6CE2E0F0-1778-40FE-86A0-D0BDDE57395A}"/>
                </a:ext>
              </a:extLst>
            </p:cNvPr>
            <p:cNvSpPr>
              <a:spLocks noChangeArrowheads="1"/>
            </p:cNvSpPr>
            <p:nvPr/>
          </p:nvSpPr>
          <p:spPr bwMode="auto">
            <a:xfrm>
              <a:off x="1474788" y="4494213"/>
              <a:ext cx="6731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Open Sans Light" panose="020B0306030504020204" pitchFamily="34" charset="0"/>
                </a:rPr>
                <a:t>Equity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 name="Rectangle 48">
              <a:extLst>
                <a:ext uri="{FF2B5EF4-FFF2-40B4-BE49-F238E27FC236}">
                  <a16:creationId xmlns:a16="http://schemas.microsoft.com/office/drawing/2014/main" id="{4426CF11-B9D7-407C-B8D9-99B75E12D632}"/>
                </a:ext>
              </a:extLst>
            </p:cNvPr>
            <p:cNvSpPr>
              <a:spLocks noChangeArrowheads="1"/>
            </p:cNvSpPr>
            <p:nvPr/>
          </p:nvSpPr>
          <p:spPr bwMode="auto">
            <a:xfrm>
              <a:off x="4040188" y="4494213"/>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49">
              <a:extLst>
                <a:ext uri="{FF2B5EF4-FFF2-40B4-BE49-F238E27FC236}">
                  <a16:creationId xmlns:a16="http://schemas.microsoft.com/office/drawing/2014/main" id="{903BB8CF-A3AE-4490-8250-41FB645DB2C2}"/>
                </a:ext>
              </a:extLst>
            </p:cNvPr>
            <p:cNvSpPr>
              <a:spLocks noChangeArrowheads="1"/>
            </p:cNvSpPr>
            <p:nvPr/>
          </p:nvSpPr>
          <p:spPr bwMode="auto">
            <a:xfrm>
              <a:off x="5951538" y="4494213"/>
              <a:ext cx="346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35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 name="Rectangle 50">
              <a:extLst>
                <a:ext uri="{FF2B5EF4-FFF2-40B4-BE49-F238E27FC236}">
                  <a16:creationId xmlns:a16="http://schemas.microsoft.com/office/drawing/2014/main" id="{7FC91CB5-3E15-424F-8E3A-96E5BE297ABE}"/>
                </a:ext>
              </a:extLst>
            </p:cNvPr>
            <p:cNvSpPr>
              <a:spLocks noChangeArrowheads="1"/>
            </p:cNvSpPr>
            <p:nvPr/>
          </p:nvSpPr>
          <p:spPr bwMode="auto">
            <a:xfrm>
              <a:off x="7921625" y="44942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51">
              <a:extLst>
                <a:ext uri="{FF2B5EF4-FFF2-40B4-BE49-F238E27FC236}">
                  <a16:creationId xmlns:a16="http://schemas.microsoft.com/office/drawing/2014/main" id="{5B416BE3-0631-4AC2-AF93-1F839AD501D5}"/>
                </a:ext>
              </a:extLst>
            </p:cNvPr>
            <p:cNvSpPr>
              <a:spLocks noChangeArrowheads="1"/>
            </p:cNvSpPr>
            <p:nvPr/>
          </p:nvSpPr>
          <p:spPr bwMode="auto">
            <a:xfrm>
              <a:off x="9809163" y="4494213"/>
              <a:ext cx="230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marL="457200" eaLnBrk="0" hangingPunct="0">
                <a:defRPr>
                  <a:solidFill>
                    <a:schemeClr val="tx1"/>
                  </a:solidFill>
                  <a:latin typeface="Arial" panose="020B0604020202020204" pitchFamily="34" charset="0"/>
                </a:defRPr>
              </a:lvl2pPr>
              <a:lvl3pPr marL="914400" eaLnBrk="0" hangingPunct="0">
                <a:defRPr>
                  <a:solidFill>
                    <a:schemeClr val="tx1"/>
                  </a:solidFill>
                  <a:latin typeface="Arial" panose="020B0604020202020204" pitchFamily="34" charset="0"/>
                </a:defRPr>
              </a:lvl3pPr>
              <a:lvl4pPr marL="1371600" eaLnBrk="0" hangingPunct="0">
                <a:defRPr>
                  <a:solidFill>
                    <a:schemeClr val="tx1"/>
                  </a:solidFill>
                  <a:latin typeface="Arial" panose="020B0604020202020204" pitchFamily="34" charset="0"/>
                </a:defRPr>
              </a:lvl4pPr>
              <a:lvl5pPr marL="1828800" eaLnBrk="0" hangingPunct="0">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Open Sans Light" panose="020B0306030504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438501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E820C-B2DD-4FCD-8BD4-F434BC6920D7}"/>
              </a:ext>
            </a:extLst>
          </p:cNvPr>
          <p:cNvSpPr>
            <a:spLocks noGrp="1"/>
          </p:cNvSpPr>
          <p:nvPr>
            <p:ph type="title"/>
          </p:nvPr>
        </p:nvSpPr>
        <p:spPr/>
        <p:txBody>
          <a:bodyPr/>
          <a:lstStyle/>
          <a:p>
            <a:r>
              <a:rPr lang="en-US" dirty="0"/>
              <a:t>Exercise 1 - solutions</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E607312-A6B0-45D8-A38E-C7A521F1A60B}"/>
                  </a:ext>
                </a:extLst>
              </p:cNvPr>
              <p:cNvSpPr>
                <a:spLocks noGrp="1"/>
              </p:cNvSpPr>
              <p:nvPr>
                <p:ph idx="1"/>
              </p:nvPr>
            </p:nvSpPr>
            <p:spPr/>
            <p:txBody>
              <a:bodyPr>
                <a:normAutofit/>
              </a:bodyPr>
              <a:lstStyle/>
              <a:p>
                <a:pPr marL="514350" indent="-514350">
                  <a:spcAft>
                    <a:spcPts val="1200"/>
                  </a:spcAft>
                  <a:buFont typeface="+mj-lt"/>
                  <a:buAutoNum type="alphaLcPeriod" startAt="3"/>
                </a:pPr>
                <a:r>
                  <a:rPr lang="en-US" b="1" dirty="0"/>
                  <a:t>What is the value of Gladstone's levered </a:t>
                </a:r>
                <a:r>
                  <a:rPr lang="en-GB" b="1" dirty="0"/>
                  <a:t>equity? </a:t>
                </a:r>
                <a:r>
                  <a:rPr lang="en-US" b="1" dirty="0"/>
                  <a:t>What is Gladstone's total value with leverage?</a:t>
                </a:r>
                <a:endParaRPr lang="en-US" b="1"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𝐸</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0.25(50+35+0+0)</m:t>
                          </m:r>
                        </m:num>
                        <m:den>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𝐸</m:t>
                              </m:r>
                            </m:sub>
                          </m:sSub>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21.25</m:t>
                          </m:r>
                        </m:num>
                        <m:den>
                          <m:r>
                            <a:rPr lang="en-US" i="1">
                              <a:latin typeface="Cambria Math" panose="02040503050406030204" pitchFamily="18" charset="0"/>
                            </a:rPr>
                            <m:t>1.05</m:t>
                          </m:r>
                        </m:den>
                      </m:f>
                      <m:r>
                        <a:rPr lang="en-US" i="1">
                          <a:latin typeface="Cambria Math" panose="02040503050406030204" pitchFamily="18" charset="0"/>
                        </a:rPr>
                        <m:t>=20.24</m:t>
                      </m:r>
                    </m:oMath>
                  </m:oMathPara>
                </a14:m>
                <a:endParaRPr lang="en-GB" sz="2600" dirty="0"/>
              </a:p>
              <a:p>
                <a:pPr marL="0" indent="0">
                  <a:buNone/>
                </a:pPr>
                <a:endParaRPr lang="en-GB" dirty="0"/>
              </a:p>
              <a:p>
                <a:pPr marL="0" indent="0">
                  <a:buNone/>
                </a:pPr>
                <a:r>
                  <a:rPr lang="en-GB" dirty="0"/>
                  <a:t>Then </a:t>
                </a:r>
                <a14:m>
                  <m:oMath xmlns:m="http://schemas.openxmlformats.org/officeDocument/2006/math">
                    <m:sSup>
                      <m:sSupPr>
                        <m:ctrlPr>
                          <a:rPr lang="en-US" i="1">
                            <a:latin typeface="Cambria Math" panose="02040503050406030204" pitchFamily="18" charset="0"/>
                          </a:rPr>
                        </m:ctrlPr>
                      </m:sSupPr>
                      <m:e>
                        <m:r>
                          <m:rPr>
                            <m:sty m:val="p"/>
                          </m:rPr>
                          <a:rPr lang="en-US">
                            <a:latin typeface="Cambria Math" panose="02040503050406030204" pitchFamily="18" charset="0"/>
                          </a:rPr>
                          <m:t>V</m:t>
                        </m:r>
                      </m:e>
                      <m:sup>
                        <m:r>
                          <m:rPr>
                            <m:sty m:val="p"/>
                          </m:rPr>
                          <a:rPr lang="en-US">
                            <a:latin typeface="Cambria Math" panose="02040503050406030204" pitchFamily="18" charset="0"/>
                          </a:rPr>
                          <m:t>L</m:t>
                        </m:r>
                      </m:sup>
                    </m:sSup>
                    <m:r>
                      <a:rPr lang="en-US">
                        <a:latin typeface="Cambria Math" panose="02040503050406030204" pitchFamily="18" charset="0"/>
                      </a:rPr>
                      <m:t>=</m:t>
                    </m:r>
                    <m:r>
                      <m:rPr>
                        <m:sty m:val="p"/>
                      </m:rPr>
                      <a:rPr lang="en-US">
                        <a:latin typeface="Cambria Math" panose="02040503050406030204" pitchFamily="18" charset="0"/>
                      </a:rPr>
                      <m:t>D</m:t>
                    </m:r>
                    <m:r>
                      <a:rPr lang="en-US">
                        <a:latin typeface="Cambria Math" panose="02040503050406030204" pitchFamily="18" charset="0"/>
                      </a:rPr>
                      <m:t>+</m:t>
                    </m:r>
                    <m:r>
                      <m:rPr>
                        <m:sty m:val="p"/>
                      </m:rPr>
                      <a:rPr lang="en-US">
                        <a:latin typeface="Cambria Math" panose="02040503050406030204" pitchFamily="18" charset="0"/>
                      </a:rPr>
                      <m:t>E</m:t>
                    </m:r>
                    <m:r>
                      <a:rPr lang="en-US">
                        <a:latin typeface="Cambria Math" panose="02040503050406030204" pitchFamily="18" charset="0"/>
                      </a:rPr>
                      <m:t>=</m:t>
                    </m:r>
                    <m:r>
                      <a:rPr lang="en-US" i="1">
                        <a:latin typeface="Cambria Math" panose="02040503050406030204" pitchFamily="18" charset="0"/>
                      </a:rPr>
                      <m:t>8</m:t>
                    </m:r>
                    <m:r>
                      <a:rPr lang="en-GB" i="1">
                        <a:latin typeface="Cambria Math" panose="02040503050406030204" pitchFamily="18" charset="0"/>
                      </a:rPr>
                      <m:t>8</m:t>
                    </m:r>
                    <m:r>
                      <a:rPr lang="en-US" i="1">
                        <a:latin typeface="Cambria Math" panose="02040503050406030204" pitchFamily="18" charset="0"/>
                      </a:rPr>
                      <m:t>.</m:t>
                    </m:r>
                    <m:r>
                      <a:rPr lang="en-GB" i="1">
                        <a:latin typeface="Cambria Math" panose="02040503050406030204" pitchFamily="18" charset="0"/>
                      </a:rPr>
                      <m:t>09</m:t>
                    </m:r>
                    <m:r>
                      <a:rPr lang="en-US" i="1">
                        <a:latin typeface="Cambria Math" panose="02040503050406030204" pitchFamily="18" charset="0"/>
                      </a:rPr>
                      <m:t>+20.24=10</m:t>
                    </m:r>
                    <m:r>
                      <a:rPr lang="en-GB" i="1">
                        <a:latin typeface="Cambria Math" panose="02040503050406030204" pitchFamily="18" charset="0"/>
                      </a:rPr>
                      <m:t>8</m:t>
                    </m:r>
                    <m:r>
                      <a:rPr lang="en-US" i="1">
                        <a:latin typeface="Cambria Math" panose="02040503050406030204" pitchFamily="18" charset="0"/>
                      </a:rPr>
                      <m:t>.</m:t>
                    </m:r>
                    <m:r>
                      <a:rPr lang="en-GB" i="1">
                        <a:latin typeface="Cambria Math" panose="02040503050406030204" pitchFamily="18" charset="0"/>
                      </a:rPr>
                      <m:t>33</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𝑉</m:t>
                        </m:r>
                      </m:e>
                      <m:sup>
                        <m:r>
                          <a:rPr lang="en-US" i="1">
                            <a:latin typeface="Cambria Math" panose="02040503050406030204" pitchFamily="18" charset="0"/>
                          </a:rPr>
                          <m:t>𝑈</m:t>
                        </m:r>
                      </m:sup>
                    </m:sSup>
                  </m:oMath>
                </a14:m>
                <a:endParaRPr lang="en-GB" dirty="0"/>
              </a:p>
              <a:p>
                <a:pPr marL="0" indent="0">
                  <a:buNone/>
                </a:pPr>
                <a:endParaRPr lang="en-GB" dirty="0"/>
              </a:p>
              <a:p>
                <a:pPr marL="0" indent="0">
                  <a:buNone/>
                </a:pPr>
                <a:r>
                  <a:rPr lang="en-GB" dirty="0"/>
                  <a:t>Notice that since there are </a:t>
                </a:r>
                <a:r>
                  <a:rPr lang="en-GB" u="sng" dirty="0"/>
                  <a:t>no bankruptcy costs</a:t>
                </a:r>
                <a:r>
                  <a:rPr lang="en-GB" dirty="0"/>
                  <a:t>, MM applies. It makes no difference that default occurs in two states.</a:t>
                </a:r>
              </a:p>
            </p:txBody>
          </p:sp>
        </mc:Choice>
        <mc:Fallback xmlns="">
          <p:sp>
            <p:nvSpPr>
              <p:cNvPr id="3" name="Content Placeholder 2">
                <a:extLst>
                  <a:ext uri="{FF2B5EF4-FFF2-40B4-BE49-F238E27FC236}">
                    <a16:creationId xmlns:a16="http://schemas.microsoft.com/office/drawing/2014/main" id="{4E607312-A6B0-45D8-A38E-C7A521F1A60B}"/>
                  </a:ext>
                </a:extLst>
              </p:cNvPr>
              <p:cNvSpPr>
                <a:spLocks noGrp="1" noRot="1" noChangeAspect="1" noMove="1" noResize="1" noEditPoints="1" noAdjustHandles="1" noChangeArrowheads="1" noChangeShapeType="1" noTextEdit="1"/>
              </p:cNvSpPr>
              <p:nvPr>
                <p:ph idx="1"/>
              </p:nvPr>
            </p:nvSpPr>
            <p:spPr>
              <a:blipFill>
                <a:blip r:embed="rId2"/>
                <a:stretch>
                  <a:fillRect l="-741" t="-1585" r="-582"/>
                </a:stretch>
              </a:blipFill>
            </p:spPr>
            <p:txBody>
              <a:bodyPr/>
              <a:lstStyle/>
              <a:p>
                <a:r>
                  <a:rPr lang="en-GB">
                    <a:noFill/>
                  </a:rPr>
                  <a:t> </a:t>
                </a:r>
              </a:p>
            </p:txBody>
          </p:sp>
        </mc:Fallback>
      </mc:AlternateContent>
      <p:sp>
        <p:nvSpPr>
          <p:cNvPr id="8" name="Text Placeholder 7">
            <a:extLst>
              <a:ext uri="{FF2B5EF4-FFF2-40B4-BE49-F238E27FC236}">
                <a16:creationId xmlns:a16="http://schemas.microsoft.com/office/drawing/2014/main" id="{FA51550F-9CB8-4F94-BB9C-AC5E0DE989A6}"/>
              </a:ext>
            </a:extLst>
          </p:cNvPr>
          <p:cNvSpPr>
            <a:spLocks noGrp="1"/>
          </p:cNvSpPr>
          <p:nvPr>
            <p:ph type="body" sz="quarter" idx="13"/>
          </p:nvPr>
        </p:nvSpPr>
        <p:spPr/>
        <p:txBody>
          <a:bodyPr/>
          <a:lstStyle/>
          <a:p>
            <a:r>
              <a:rPr lang="en-GB" dirty="0"/>
              <a:t>Advanced Financial Management | Capital Structure – Limits of Debt</a:t>
            </a:r>
          </a:p>
        </p:txBody>
      </p:sp>
    </p:spTree>
    <p:extLst>
      <p:ext uri="{BB962C8B-B14F-4D97-AF65-F5344CB8AC3E}">
        <p14:creationId xmlns:p14="http://schemas.microsoft.com/office/powerpoint/2010/main" val="157548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Key takeways"/>
  <p:tag name="GENSWF_ADVANCE_TIME" val="17.798"/>
  <p:tag name="ISPRING_SLIDE_ID_2" val="{0F67CDA3-75D9-4E8B-BF5F-3E8713147DEA}"/>
</p:tagLst>
</file>

<file path=ppt/tags/tag11.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08.937"/>
  <p:tag name="TIMING" val="|3.785|18.326|7.2|37.498|6.252|20.675|13.001"/>
  <p:tag name="ISPRING_SLIDE_ID_2" val="{74E2EF63-1D83-416F-91B8-42008C847D26}"/>
  <p:tag name="ISPRING_SLIDE_INDENT_LEVEL" val="0"/>
</p:tagLst>
</file>

<file path=ppt/tags/tag1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89.456"/>
  <p:tag name="TIMING" val="|10.847|34.268|16.874|19.279|70.545|22.187"/>
  <p:tag name="ISPRING_SLIDE_ID_2" val="{5003E3A2-C8DC-4FE9-9DA4-7DE4B121D254}"/>
  <p:tag name="ISPRING_SLIDE_INDENT_LEVEL" val="0"/>
</p:tagLst>
</file>

<file path=ppt/tags/tag13.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1BDC548E-7154-43D3-82A7-F287C24B3150}"/>
  <p:tag name="GENSWF_ADVANCE_TIME" val="71.913"/>
  <p:tag name="TIMING" val="|10.595|32.593|9.75|8.016|5.906"/>
  <p:tag name="ISPRING_SLIDE_INDENT_LEVEL" val="0"/>
</p:tagLst>
</file>

<file path=ppt/tags/tag14.xml><?xml version="1.0" encoding="utf-8"?>
<p:tagLst xmlns:a="http://schemas.openxmlformats.org/drawingml/2006/main" xmlns:r="http://schemas.openxmlformats.org/officeDocument/2006/relationships" xmlns:p="http://schemas.openxmlformats.org/presentationml/2006/main">
  <p:tag name="GENSWF_ADVANCE_TIME" val="5.000"/>
  <p:tag name="TIMING" val="|0.001"/>
  <p:tag name="ISPRING_CUSTOM_TIMING_USED" val="1"/>
  <p:tag name="ISPRING_SLIDE_ID_2" val="{F913E670-87C3-40BD-B71B-6EC24D9AC624}"/>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ova - FS">
  <a:themeElements>
    <a:clrScheme name="Nova FS">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va SBE lectures" id="{B4C2F531-9F58-4221-A636-24753EC4F29B}" vid="{655F7426-5416-406A-9D35-9D5AEE0F8E30}"/>
    </a:ext>
  </a:extLst>
</a:theme>
</file>

<file path=ppt/theme/theme2.xml><?xml version="1.0" encoding="utf-8"?>
<a:theme xmlns:a="http://schemas.openxmlformats.org/drawingml/2006/main" name="Content">
  <a:themeElements>
    <a:clrScheme name="A NF">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00026"/>
        </a:solidFill>
        <a:ln w="127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6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va SBE lectures" id="{B4C2F531-9F58-4221-A636-24753EC4F29B}" vid="{2AD40D23-A621-4A11-8549-82627BCB3B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Nova SBE lectures</Template>
  <TotalTime>3939</TotalTime>
  <Words>2457</Words>
  <Application>Microsoft Office PowerPoint</Application>
  <PresentationFormat>Widescreen</PresentationFormat>
  <Paragraphs>336</Paragraphs>
  <Slides>20</Slides>
  <Notes>7</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2" baseType="lpstr">
      <vt:lpstr>Arial</vt:lpstr>
      <vt:lpstr>Calibri</vt:lpstr>
      <vt:lpstr>Cambria Math</vt:lpstr>
      <vt:lpstr>Geneva</vt:lpstr>
      <vt:lpstr>Open Sans</vt:lpstr>
      <vt:lpstr>Open Sans </vt:lpstr>
      <vt:lpstr>Open Sans Light</vt:lpstr>
      <vt:lpstr>Playfair Display</vt:lpstr>
      <vt:lpstr>Wingdings</vt:lpstr>
      <vt:lpstr>Nova - FS</vt:lpstr>
      <vt:lpstr>Content</vt:lpstr>
      <vt:lpstr>think-cell Slide</vt:lpstr>
      <vt:lpstr>PowerPoint Presentation</vt:lpstr>
      <vt:lpstr>PowerPoint Presentation</vt:lpstr>
      <vt:lpstr>Bankruptcy costs</vt:lpstr>
      <vt:lpstr>Asset substitution/ risk-shifting</vt:lpstr>
      <vt:lpstr>Debt overhang/underinvestment</vt:lpstr>
      <vt:lpstr>CFD summary</vt:lpstr>
      <vt:lpstr>Exercise 1 </vt:lpstr>
      <vt:lpstr>Exercise 1 - solutions</vt:lpstr>
      <vt:lpstr>Exercise 1 - solutions</vt:lpstr>
      <vt:lpstr>Exercise 1 - solutions</vt:lpstr>
      <vt:lpstr>Exercise 2</vt:lpstr>
      <vt:lpstr>Exercise 2 - solutions</vt:lpstr>
      <vt:lpstr>Exercise 2 - solutions</vt:lpstr>
      <vt:lpstr>Exercise 3</vt:lpstr>
      <vt:lpstr>Exercise 3</vt:lpstr>
      <vt:lpstr>Exercise 3</vt:lpstr>
      <vt:lpstr>Exercise 3</vt:lpstr>
      <vt:lpstr>Exercise 3</vt:lpstr>
      <vt:lpstr>Exercise 3</vt:lpstr>
      <vt:lpstr>Exercise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Margarida Soares</dc:creator>
  <cp:lastModifiedBy>Julio Crego</cp:lastModifiedBy>
  <cp:revision>26</cp:revision>
  <dcterms:created xsi:type="dcterms:W3CDTF">2020-10-27T18:03:52Z</dcterms:created>
  <dcterms:modified xsi:type="dcterms:W3CDTF">2025-04-21T17:58:51Z</dcterms:modified>
</cp:coreProperties>
</file>