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48" r:id="rId2"/>
  </p:sldMasterIdLst>
  <p:notesMasterIdLst>
    <p:notesMasterId r:id="rId25"/>
  </p:notesMasterIdLst>
  <p:sldIdLst>
    <p:sldId id="257" r:id="rId3"/>
    <p:sldId id="662" r:id="rId4"/>
    <p:sldId id="370" r:id="rId5"/>
    <p:sldId id="339" r:id="rId6"/>
    <p:sldId id="349" r:id="rId7"/>
    <p:sldId id="340" r:id="rId8"/>
    <p:sldId id="341" r:id="rId9"/>
    <p:sldId id="342" r:id="rId10"/>
    <p:sldId id="366" r:id="rId11"/>
    <p:sldId id="367" r:id="rId12"/>
    <p:sldId id="368" r:id="rId13"/>
    <p:sldId id="369" r:id="rId14"/>
    <p:sldId id="350" r:id="rId15"/>
    <p:sldId id="672" r:id="rId16"/>
    <p:sldId id="664" r:id="rId17"/>
    <p:sldId id="669" r:id="rId18"/>
    <p:sldId id="670" r:id="rId19"/>
    <p:sldId id="671" r:id="rId20"/>
    <p:sldId id="665" r:id="rId21"/>
    <p:sldId id="666" r:id="rId22"/>
    <p:sldId id="667" r:id="rId23"/>
    <p:sldId id="668" r:id="rId24"/>
  </p:sldIdLst>
  <p:sldSz cx="12192000" cy="6858000"/>
  <p:notesSz cx="7315200" cy="9601200"/>
  <p:defaultTextStyle>
    <a:defPPr>
      <a:defRPr lang="pt-PT"/>
    </a:defPPr>
    <a:lvl1pPr algn="l" defTabSz="45715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1pPr>
    <a:lvl2pPr marL="457154" algn="l" defTabSz="45715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2pPr>
    <a:lvl3pPr marL="914307" algn="l" defTabSz="45715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3pPr>
    <a:lvl4pPr marL="1371461" algn="l" defTabSz="45715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4pPr>
    <a:lvl5pPr marL="1828614" algn="l" defTabSz="45715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5pPr>
    <a:lvl6pPr marL="2285768" algn="l" defTabSz="914307" rtl="0" eaLnBrk="1" latinLnBrk="0" hangingPunct="1"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6pPr>
    <a:lvl7pPr marL="2742921" algn="l" defTabSz="914307" rtl="0" eaLnBrk="1" latinLnBrk="0" hangingPunct="1"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7pPr>
    <a:lvl8pPr marL="3200074" algn="l" defTabSz="914307" rtl="0" eaLnBrk="1" latinLnBrk="0" hangingPunct="1"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8pPr>
    <a:lvl9pPr marL="3657227" algn="l" defTabSz="914307" rtl="0" eaLnBrk="1" latinLnBrk="0" hangingPunct="1"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6354" autoAdjust="0"/>
  </p:normalViewPr>
  <p:slideViewPr>
    <p:cSldViewPr snapToGrid="0">
      <p:cViewPr varScale="1">
        <p:scale>
          <a:sx n="61" d="100"/>
          <a:sy n="61" d="100"/>
        </p:scale>
        <p:origin x="81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36560-132F-4E67-B0DD-1C2FF7456C43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E285E-CB2C-41A5-9C10-87F2E96DE7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1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0B4F7-0C93-4419-AFD0-6CD0D8EE1210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293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vertical graph plotting the value of a, b and value of </a:t>
            </a:r>
            <a:r>
              <a:rPr lang="en-GB" dirty="0" err="1"/>
              <a:t>a,b</a:t>
            </a:r>
            <a:r>
              <a:rPr lang="en-GB" dirty="0"/>
              <a:t>, amount paid and the NPV</a:t>
            </a:r>
          </a:p>
          <a:p>
            <a:endParaRPr lang="en-GB" dirty="0"/>
          </a:p>
          <a:p>
            <a:r>
              <a:rPr lang="en-GB" dirty="0"/>
              <a:t>Also do balance sheets of both stand alone firms and the firm together and emphasize the shares of B will disappear either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E285E-CB2C-41A5-9C10-87F2E96DE7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69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Stock versus Cash Offers</a:t>
            </a:r>
          </a:p>
          <a:p>
            <a:pPr lvl="1"/>
            <a:r>
              <a:rPr lang="en-GB" dirty="0"/>
              <a:t>The market prefers cash</a:t>
            </a:r>
          </a:p>
          <a:p>
            <a:pPr lvl="1"/>
            <a:r>
              <a:rPr lang="en-US" dirty="0"/>
              <a:t>The decline in the price of acquirers who issue stock instead of pay cash (investors may perceive this as a signal the firm does not have cash to pay for the deal)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E285E-CB2C-41A5-9C10-87F2E96DE7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582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on the board: cost in stock = n x </a:t>
            </a:r>
            <a:r>
              <a:rPr lang="en-GB" dirty="0" err="1"/>
              <a:t>Pab</a:t>
            </a:r>
            <a:endParaRPr lang="en-GB" dirty="0"/>
          </a:p>
          <a:p>
            <a:r>
              <a:rPr lang="en-GB" dirty="0"/>
              <a:t>The value of firm ab is </a:t>
            </a:r>
            <a:r>
              <a:rPr lang="en-GB" dirty="0" err="1"/>
              <a:t>PVab</a:t>
            </a:r>
            <a:r>
              <a:rPr lang="en-GB" dirty="0"/>
              <a:t> = Nab x </a:t>
            </a:r>
            <a:r>
              <a:rPr lang="en-GB" dirty="0" err="1"/>
              <a:t>Pab</a:t>
            </a:r>
            <a:endParaRPr lang="en-GB" dirty="0"/>
          </a:p>
          <a:p>
            <a:r>
              <a:rPr lang="en-GB" dirty="0"/>
              <a:t>So this share of stock in firm ab given to B stockholders is n/Nab</a:t>
            </a:r>
          </a:p>
          <a:p>
            <a:endParaRPr lang="en-GB" dirty="0"/>
          </a:p>
          <a:p>
            <a:r>
              <a:rPr lang="en-GB" dirty="0"/>
              <a:t>Cost = n x </a:t>
            </a:r>
            <a:r>
              <a:rPr lang="en-GB" dirty="0" err="1"/>
              <a:t>Pab</a:t>
            </a:r>
            <a:r>
              <a:rPr lang="en-GB" dirty="0"/>
              <a:t> x Nab / Nab = n/Nab x </a:t>
            </a:r>
            <a:r>
              <a:rPr lang="en-GB" dirty="0" err="1"/>
              <a:t>PVab</a:t>
            </a:r>
            <a:r>
              <a:rPr lang="en-GB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E285E-CB2C-41A5-9C10-87F2E96DE7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377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B34B8-095F-4805-904A-86EB1AEB51F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4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673574-F6C1-4E6E-A93D-DCF5BD65BC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2482" y="874979"/>
            <a:ext cx="6914556" cy="5400000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6905076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43" imgH="444" progId="TCLayout.ActiveDocument.1">
                  <p:embed/>
                </p:oleObj>
              </mc:Choice>
              <mc:Fallback>
                <p:oleObj name="think-cell Slide" r:id="rId4" imgW="443" imgH="44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80685"/>
            <a:ext cx="8225143" cy="2002337"/>
          </a:xfrm>
          <a:prstGeom prst="rect">
            <a:avLst/>
          </a:prstGeom>
          <a:ln w="12700">
            <a:miter lim="400000"/>
          </a:ln>
        </p:spPr>
        <p:txBody>
          <a:bodyPr wrap="none" lIns="36000" tIns="36000" rIns="36000" bIns="36000" anchor="t">
            <a:noAutofit/>
          </a:bodyPr>
          <a:lstStyle>
            <a:lvl1pPr marL="0" indent="0">
              <a:buNone/>
              <a:defRPr lang="pt-PT" sz="5600" noProof="0" dirty="0" smtClean="0">
                <a:latin typeface="Playfair Display"/>
                <a:ea typeface="Playfair Display"/>
                <a:cs typeface="Playfair Display"/>
              </a:defRPr>
            </a:lvl1pPr>
          </a:lstStyle>
          <a:p>
            <a:pPr lvl="0" defTabSz="457154">
              <a:spcBef>
                <a:spcPct val="0"/>
              </a:spcBef>
            </a:pPr>
            <a:r>
              <a:rPr lang="pt-PT" noProof="0"/>
              <a:t>Título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C4AF4BDE-D063-45F5-8E92-712C36CB69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4107835"/>
            <a:ext cx="5400000" cy="274562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lang="en-US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defTabSz="457154">
              <a:spcBef>
                <a:spcPct val="0"/>
              </a:spcBef>
            </a:pPr>
            <a:r>
              <a:rPr lang="en-US"/>
              <a:t>COURSE</a:t>
            </a:r>
          </a:p>
        </p:txBody>
      </p:sp>
      <p:sp>
        <p:nvSpPr>
          <p:cNvPr id="9" name="Text Placeholder 34">
            <a:extLst>
              <a:ext uri="{FF2B5EF4-FFF2-40B4-BE49-F238E27FC236}">
                <a16:creationId xmlns:a16="http://schemas.microsoft.com/office/drawing/2014/main" id="{36072A28-4101-4549-8D50-581847C1A422}"/>
              </a:ext>
            </a:extLst>
          </p:cNvPr>
          <p:cNvSpPr txBox="1">
            <a:spLocks/>
          </p:cNvSpPr>
          <p:nvPr userDrawn="1"/>
        </p:nvSpPr>
        <p:spPr>
          <a:xfrm>
            <a:off x="334962" y="4450217"/>
            <a:ext cx="5400000" cy="274562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ctr">
            <a:noAutofit/>
          </a:bodyPr>
          <a:lstStyle>
            <a:defPPr>
              <a:defRPr lang="pt-PT"/>
            </a:defPPr>
            <a:lvl1pPr marL="0" indent="0" algn="r" eaLnBrk="0" hangingPunct="0">
              <a:buFont typeface="Arial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  <a:ea typeface="Open Sans Light"/>
                <a:cs typeface="Open Sans Light"/>
              </a:defRPr>
            </a:lvl1pPr>
            <a:lvl2pPr marL="742874" indent="-285721" algn="just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</a:defRPr>
            </a:lvl2pPr>
            <a:lvl3pPr marL="1142884" indent="-228577" algn="just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</a:defRPr>
            </a:lvl3pPr>
            <a:lvl4pPr marL="1600037" indent="-228577" algn="just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</a:defRPr>
            </a:lvl4pPr>
            <a:lvl5pPr marL="2057191" indent="-228577" algn="just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</a:defRPr>
            </a:lvl5pPr>
            <a:lvl6pPr marL="2514344" indent="-228577" defTabSz="457154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497" indent="-228577" defTabSz="457154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8650" indent="-228577" defTabSz="457154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5804" indent="-228577" defTabSz="457154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 algn="l"/>
            <a:r>
              <a:rPr lang="pt-PT" sz="1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Margarida Soares &amp; Fábio Soares Santos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1AD1050-3CD3-4CF2-B8DC-780CDB1F7939}"/>
              </a:ext>
            </a:extLst>
          </p:cNvPr>
          <p:cNvGrpSpPr/>
          <p:nvPr userDrawn="1"/>
        </p:nvGrpSpPr>
        <p:grpSpPr>
          <a:xfrm>
            <a:off x="10488003" y="285585"/>
            <a:ext cx="1369035" cy="720001"/>
            <a:chOff x="10488003" y="285585"/>
            <a:chExt cx="1369035" cy="720001"/>
          </a:xfrm>
        </p:grpSpPr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AFE2A44E-E0E5-4D6E-85DD-A18848997151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88003" y="285586"/>
              <a:ext cx="720000" cy="720000"/>
            </a:xfrm>
            <a:prstGeom prst="rect">
              <a:avLst/>
            </a:prstGeom>
          </p:spPr>
        </p:pic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F8896B9C-643B-46E1-9B2D-F74B40981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9038" y="285585"/>
              <a:ext cx="1368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720000" tIns="72000" rIns="0" bIns="72000" anchor="ctr">
              <a:noAutofit/>
            </a:bodyPr>
            <a:lstStyle>
              <a:defPPr>
                <a:defRPr lang="pt-PT"/>
              </a:defPPr>
              <a:lvl1pPr algn="l" defTabSz="45715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Geneva" pitchFamily="-112" charset="-128"/>
                  <a:cs typeface="+mn-cs"/>
                </a:defRPr>
              </a:lvl1pPr>
              <a:lvl2pPr marL="457154" algn="l" defTabSz="45715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Geneva" pitchFamily="-112" charset="-128"/>
                  <a:cs typeface="+mn-cs"/>
                </a:defRPr>
              </a:lvl2pPr>
              <a:lvl3pPr marL="914307" algn="l" defTabSz="45715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Geneva" pitchFamily="-112" charset="-128"/>
                  <a:cs typeface="+mn-cs"/>
                </a:defRPr>
              </a:lvl3pPr>
              <a:lvl4pPr marL="1371461" algn="l" defTabSz="45715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Geneva" pitchFamily="-112" charset="-128"/>
                  <a:cs typeface="+mn-cs"/>
                </a:defRPr>
              </a:lvl4pPr>
              <a:lvl5pPr marL="1828614" algn="l" defTabSz="45715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Geneva" pitchFamily="-112" charset="-128"/>
                  <a:cs typeface="+mn-cs"/>
                </a:defRPr>
              </a:lvl5pPr>
              <a:lvl6pPr marL="2285768" algn="l" defTabSz="914307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Geneva" pitchFamily="-112" charset="-128"/>
                  <a:cs typeface="+mn-cs"/>
                </a:defRPr>
              </a:lvl6pPr>
              <a:lvl7pPr marL="2742921" algn="l" defTabSz="914307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Geneva" pitchFamily="-112" charset="-128"/>
                  <a:cs typeface="+mn-cs"/>
                </a:defRPr>
              </a:lvl7pPr>
              <a:lvl8pPr marL="3200074" algn="l" defTabSz="914307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Geneva" pitchFamily="-112" charset="-128"/>
                  <a:cs typeface="+mn-cs"/>
                </a:defRPr>
              </a:lvl8pPr>
              <a:lvl9pPr marL="3657227" algn="l" defTabSz="914307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Geneva" pitchFamily="-112" charset="-128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pt-PT" sz="1200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 UltraLight"/>
                </a:rPr>
                <a:t>Video Lecture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26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B93CF-E120-4C23-84DF-C2FBA4A76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000" y="2094271"/>
            <a:ext cx="5661575" cy="409539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▫"/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◦"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54E4C-DE0C-4640-98C4-A5045C7DD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094271"/>
            <a:ext cx="5683799" cy="40953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B97CFA7-6D8C-4B36-BA58-C9139CBC29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251206"/>
            <a:ext cx="11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lang="pt-PT" sz="1400" b="0" noProof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>
              <a:spcBef>
                <a:spcPct val="0"/>
              </a:spcBef>
              <a:spcAft>
                <a:spcPts val="1500"/>
              </a:spcAft>
            </a:pPr>
            <a:r>
              <a:rPr lang="en-US" noProof="0" dirty="0"/>
              <a:t>Click to edit sub-title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F3D59A-10EB-4D6D-A37C-A07C3BE0F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001" y="636792"/>
            <a:ext cx="11520000" cy="690564"/>
          </a:xfrm>
          <a:prstGeom prst="rect">
            <a:avLst/>
          </a:prstGeom>
        </p:spPr>
        <p:txBody>
          <a:bodyPr anchor="b"/>
          <a:lstStyle>
            <a:lvl1pPr algn="just">
              <a:defRPr lang="en-US" sz="3200" b="0" kern="1200" dirty="0">
                <a:solidFill>
                  <a:schemeClr val="tx1"/>
                </a:solidFill>
                <a:latin typeface="Playfair Display" panose="00000500000000000000" pitchFamily="50" charset="0"/>
                <a:ea typeface="Geneva" pitchFamily="-112" charset="-128"/>
                <a:cs typeface="Arial" panose="020B0604020202020204" pitchFamily="34" charset="0"/>
              </a:defRPr>
            </a:lvl1pPr>
          </a:lstStyle>
          <a:p>
            <a:pPr marL="0" lvl="0" indent="0" algn="just" defTabSz="457154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C51137-4914-47B5-9DBA-B8255B37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588" y="1351383"/>
            <a:ext cx="5650988" cy="65722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090E41E-4E56-486F-9C19-CBC429716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51383"/>
            <a:ext cx="5683800" cy="65722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DEC249-2FA7-4552-A9EE-E528E5E1383F}"/>
              </a:ext>
            </a:extLst>
          </p:cNvPr>
          <p:cNvCxnSpPr/>
          <p:nvPr userDrawn="1"/>
        </p:nvCxnSpPr>
        <p:spPr>
          <a:xfrm>
            <a:off x="336000" y="2008608"/>
            <a:ext cx="56615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CAF9FE-FE9B-410F-8BEE-FEAF9F777C8C}"/>
              </a:ext>
            </a:extLst>
          </p:cNvPr>
          <p:cNvCxnSpPr/>
          <p:nvPr userDrawn="1"/>
        </p:nvCxnSpPr>
        <p:spPr>
          <a:xfrm>
            <a:off x="6199663" y="2011108"/>
            <a:ext cx="56615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03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8573686"/>
              </p:ext>
            </p:extLst>
          </p:nvPr>
        </p:nvGraphicFramePr>
        <p:xfrm>
          <a:off x="2120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3" imgH="444" progId="TCLayout.ActiveDocument.1">
                  <p:embed/>
                </p:oleObj>
              </mc:Choice>
              <mc:Fallback>
                <p:oleObj name="think-cell Slide" r:id="rId3" imgW="443" imgH="444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0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273328"/>
            <a:ext cx="11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lang="pt-PT" sz="1400" b="0" noProof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>
              <a:spcBef>
                <a:spcPct val="0"/>
              </a:spcBef>
              <a:spcAft>
                <a:spcPts val="1500"/>
              </a:spcAft>
            </a:pPr>
            <a:r>
              <a:rPr lang="en-US" noProof="0" dirty="0"/>
              <a:t>Click to edit sub-title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36000" y="604500"/>
            <a:ext cx="11520000" cy="72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3200" b="0">
                <a:latin typeface="Playfair Display" panose="00000500000000000000" pitchFamily="50" charset="0"/>
                <a:cs typeface="Arial" panose="020B0604020202020204" pitchFamily="34" charset="0"/>
              </a:defRPr>
            </a:lvl1pPr>
            <a:lvl2pPr marL="457153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864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195060" y="-3809"/>
            <a:ext cx="5996940" cy="6411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="0" i="0" baseline="0">
                <a:solidFill>
                  <a:schemeClr val="tx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Double click to add </a:t>
            </a:r>
            <a:br>
              <a:rPr lang="en-GB" dirty="0"/>
            </a:br>
            <a:r>
              <a:rPr lang="en-GB" dirty="0"/>
              <a:t>your picture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1340" y="1253592"/>
            <a:ext cx="5415090" cy="540306"/>
          </a:xfrm>
          <a:prstGeom prst="rect">
            <a:avLst/>
          </a:prstGeom>
        </p:spPr>
        <p:txBody>
          <a:bodyPr/>
          <a:lstStyle>
            <a:lvl1pPr marL="0" marR="0" indent="0" algn="l" defTabSz="41275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11340" y="1885345"/>
            <a:ext cx="5415090" cy="290042"/>
          </a:xfrm>
          <a:prstGeom prst="rect">
            <a:avLst/>
          </a:prstGeom>
        </p:spPr>
        <p:txBody>
          <a:bodyPr/>
          <a:lstStyle>
            <a:lvl1pPr marL="0" marR="0" indent="0" algn="l" defTabSz="41275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9CEE18D-3377-4BFB-9971-BC7C112EA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1340" y="2505075"/>
            <a:ext cx="5415091" cy="3684588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>
              <a:spcBef>
                <a:spcPts val="600"/>
              </a:spcBef>
              <a:buFont typeface="Calibri" panose="020F0502020204030204" pitchFamily="34" charset="0"/>
              <a:buChar char="▫"/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4800">
              <a:spcBef>
                <a:spcPts val="600"/>
              </a:spcBef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>
              <a:spcBef>
                <a:spcPts val="600"/>
              </a:spcBef>
              <a:buFont typeface="Calibri" panose="020F0502020204030204" pitchFamily="34" charset="0"/>
              <a:buChar char="◦"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9200">
              <a:spcBef>
                <a:spcPts val="600"/>
              </a:spcBef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97E3387-408C-4338-B044-37486BF07D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251206"/>
            <a:ext cx="11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lang="pt-PT" sz="1600" b="0" noProof="0" dirty="0">
                <a:solidFill>
                  <a:sysClr val="windowText" lastClr="000000"/>
                </a:solidFill>
                <a:latin typeface="Playfair Display" panose="00000500000000000000" pitchFamily="50" charset="0"/>
                <a:ea typeface="Playfair Display" panose="00000500000000000000" pitchFamily="50" charset="0"/>
                <a:cs typeface="Arial" pitchFamily="34" charset="0"/>
              </a:defRPr>
            </a:lvl1pPr>
          </a:lstStyle>
          <a:p>
            <a:pPr marL="0" lvl="0" indent="0" algn="l">
              <a:spcBef>
                <a:spcPct val="0"/>
              </a:spcBef>
              <a:spcAft>
                <a:spcPts val="1500"/>
              </a:spcAft>
            </a:pPr>
            <a:r>
              <a:rPr lang="en-US" noProof="0" dirty="0"/>
              <a:t>Click to edit sub-title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FDE0AAA7-6478-4074-975E-B65D9765D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1243" y="289605"/>
            <a:ext cx="1294207" cy="2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63625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0832305"/>
              </p:ext>
            </p:extLst>
          </p:nvPr>
        </p:nvGraphicFramePr>
        <p:xfrm>
          <a:off x="2120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3" imgH="444" progId="TCLayout.ActiveDocument.1">
                  <p:embed/>
                </p:oleObj>
              </mc:Choice>
              <mc:Fallback>
                <p:oleObj name="think-cell Slide" r:id="rId3" imgW="443" imgH="444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0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137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bg>
      <p:bgPr>
        <a:solidFill>
          <a:srgbClr val="18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EAC02AB-17C0-44EE-9D22-0D4D19FD4AB4}"/>
              </a:ext>
            </a:extLst>
          </p:cNvPr>
          <p:cNvSpPr/>
          <p:nvPr userDrawn="1"/>
        </p:nvSpPr>
        <p:spPr>
          <a:xfrm>
            <a:off x="-1" y="5964851"/>
            <a:ext cx="12192001" cy="913816"/>
          </a:xfrm>
          <a:prstGeom prst="rect">
            <a:avLst/>
          </a:prstGeom>
          <a:solidFill>
            <a:srgbClr val="18497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1020898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3" imgH="444" progId="TCLayout.ActiveDocument.1">
                  <p:embed/>
                </p:oleObj>
              </mc:Choice>
              <mc:Fallback>
                <p:oleObj name="think-cell Slide" r:id="rId3" imgW="443" imgH="44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80685"/>
            <a:ext cx="8225143" cy="2002337"/>
          </a:xfrm>
          <a:prstGeom prst="rect">
            <a:avLst/>
          </a:prstGeom>
          <a:ln w="12700">
            <a:miter lim="400000"/>
          </a:ln>
        </p:spPr>
        <p:txBody>
          <a:bodyPr wrap="none" lIns="36000" tIns="36000" rIns="36000" bIns="36000" anchor="t">
            <a:noAutofit/>
          </a:bodyPr>
          <a:lstStyle>
            <a:lvl1pPr marL="0" indent="0">
              <a:buNone/>
              <a:defRPr lang="pt-PT" sz="5600" noProof="0" dirty="0" smtClean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</a:defRPr>
            </a:lvl1pPr>
          </a:lstStyle>
          <a:p>
            <a:pPr lvl="0" defTabSz="457154">
              <a:spcBef>
                <a:spcPct val="0"/>
              </a:spcBef>
            </a:pPr>
            <a:r>
              <a:rPr lang="pt-PT" noProof="0"/>
              <a:t>Título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C4AF4BDE-D063-45F5-8E92-712C36CB69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4107835"/>
            <a:ext cx="5400000" cy="274562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lang="en-US" sz="1600" b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defTabSz="457154">
              <a:spcBef>
                <a:spcPct val="0"/>
              </a:spcBef>
            </a:pPr>
            <a:r>
              <a:rPr lang="en-US"/>
              <a:t>COURSE</a:t>
            </a:r>
          </a:p>
        </p:txBody>
      </p:sp>
      <p:sp>
        <p:nvSpPr>
          <p:cNvPr id="9" name="Text Placeholder 34">
            <a:extLst>
              <a:ext uri="{FF2B5EF4-FFF2-40B4-BE49-F238E27FC236}">
                <a16:creationId xmlns:a16="http://schemas.microsoft.com/office/drawing/2014/main" id="{36072A28-4101-4549-8D50-581847C1A422}"/>
              </a:ext>
            </a:extLst>
          </p:cNvPr>
          <p:cNvSpPr txBox="1">
            <a:spLocks/>
          </p:cNvSpPr>
          <p:nvPr userDrawn="1"/>
        </p:nvSpPr>
        <p:spPr>
          <a:xfrm>
            <a:off x="334962" y="4450217"/>
            <a:ext cx="5400000" cy="274562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ctr">
            <a:noAutofit/>
          </a:bodyPr>
          <a:lstStyle>
            <a:defPPr>
              <a:defRPr lang="pt-PT"/>
            </a:defPPr>
            <a:lvl1pPr marL="0" indent="0" algn="r" eaLnBrk="0" hangingPunct="0">
              <a:buFont typeface="Arial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  <a:ea typeface="Open Sans Light"/>
                <a:cs typeface="Open Sans Light"/>
              </a:defRPr>
            </a:lvl1pPr>
            <a:lvl2pPr marL="742874" indent="-285721" algn="just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</a:defRPr>
            </a:lvl2pPr>
            <a:lvl3pPr marL="1142884" indent="-228577" algn="just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</a:defRPr>
            </a:lvl3pPr>
            <a:lvl4pPr marL="1600037" indent="-228577" algn="just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</a:defRPr>
            </a:lvl4pPr>
            <a:lvl5pPr marL="2057191" indent="-228577" algn="just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</a:defRPr>
            </a:lvl5pPr>
            <a:lvl6pPr marL="2514344" indent="-228577" defTabSz="457154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497" indent="-228577" defTabSz="457154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8650" indent="-228577" defTabSz="457154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5804" indent="-228577" defTabSz="457154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 algn="l"/>
            <a:r>
              <a:rPr lang="pt-PT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Julio A. Crego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F8896B9C-643B-46E1-9B2D-F74B40981545}"/>
              </a:ext>
            </a:extLst>
          </p:cNvPr>
          <p:cNvSpPr>
            <a:spLocks/>
          </p:cNvSpPr>
          <p:nvPr/>
        </p:nvSpPr>
        <p:spPr bwMode="auto">
          <a:xfrm>
            <a:off x="10489038" y="285585"/>
            <a:ext cx="1368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square" lIns="720000" tIns="72000" rIns="0" bIns="72000" anchor="ctr">
            <a:noAutofit/>
          </a:bodyPr>
          <a:lstStyle>
            <a:defPPr>
              <a:defRPr lang="pt-PT"/>
            </a:defPPr>
            <a:lvl1pPr algn="l" defTabSz="45715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1pPr>
            <a:lvl2pPr marL="457154" algn="l" defTabSz="45715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2pPr>
            <a:lvl3pPr marL="914307" algn="l" defTabSz="45715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3pPr>
            <a:lvl4pPr marL="1371461" algn="l" defTabSz="45715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4pPr>
            <a:lvl5pPr marL="1828614" algn="l" defTabSz="45715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5pPr>
            <a:lvl6pPr marL="2285768" algn="l" defTabSz="91430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6pPr>
            <a:lvl7pPr marL="2742921" algn="l" defTabSz="91430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7pPr>
            <a:lvl8pPr marL="3200074" algn="l" defTabSz="91430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8pPr>
            <a:lvl9pPr marL="3657227" algn="l" defTabSz="91430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t-PT" sz="1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UltraLight"/>
              </a:rPr>
              <a:t>In-Class Lecture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5DB9709-0CAF-4EA1-BF85-6217835C77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0488003" y="285585"/>
            <a:ext cx="720000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4F7C1C-3865-4E26-8D49-14941ECB6EF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82" y="874979"/>
            <a:ext cx="7067775" cy="5400000"/>
          </a:xfrm>
          <a:prstGeom prst="rect">
            <a:avLst/>
          </a:prstGeom>
        </p:spPr>
      </p:pic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8A49B686-C675-4089-BC63-26C977AA2B8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3940" y="6227989"/>
            <a:ext cx="11624120" cy="3717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28384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6125436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3" imgH="444" progId="TCLayout.ActiveDocument.1">
                  <p:embed/>
                </p:oleObj>
              </mc:Choice>
              <mc:Fallback>
                <p:oleObj name="think-cell Slide" r:id="rId3" imgW="443" imgH="44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4366329"/>
            <a:ext cx="9000000" cy="934478"/>
          </a:xfrm>
          <a:prstGeom prst="rect">
            <a:avLst/>
          </a:prstGeom>
          <a:ln w="12700">
            <a:miter lim="400000"/>
          </a:ln>
        </p:spPr>
        <p:txBody>
          <a:bodyPr wrap="none" lIns="36000" tIns="36000" rIns="36000" bIns="36000" anchor="ctr">
            <a:noAutofit/>
          </a:bodyPr>
          <a:lstStyle>
            <a:lvl1pPr marL="0" indent="0">
              <a:buNone/>
              <a:defRPr lang="pt-PT" sz="5600" noProof="0" dirty="0" smtClean="0">
                <a:latin typeface="Playfair Display"/>
                <a:ea typeface="Playfair Display"/>
                <a:cs typeface="Playfair Display"/>
              </a:defRPr>
            </a:lvl1pPr>
          </a:lstStyle>
          <a:p>
            <a:pPr lvl="0" defTabSz="457154">
              <a:spcBef>
                <a:spcPct val="0"/>
              </a:spcBef>
            </a:pPr>
            <a:r>
              <a:rPr lang="pt-PT" noProof="0" dirty="0"/>
              <a:t>Título</a:t>
            </a:r>
          </a:p>
        </p:txBody>
      </p:sp>
      <p:sp>
        <p:nvSpPr>
          <p:cNvPr id="31" name="Line">
            <a:extLst>
              <a:ext uri="{FF2B5EF4-FFF2-40B4-BE49-F238E27FC236}">
                <a16:creationId xmlns:a16="http://schemas.microsoft.com/office/drawing/2014/main" id="{1E64D972-03A1-474A-A7B7-B286A11AEF5B}"/>
              </a:ext>
            </a:extLst>
          </p:cNvPr>
          <p:cNvSpPr/>
          <p:nvPr/>
        </p:nvSpPr>
        <p:spPr>
          <a:xfrm>
            <a:off x="334963" y="691600"/>
            <a:ext cx="57169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4" name="Line">
            <a:extLst>
              <a:ext uri="{FF2B5EF4-FFF2-40B4-BE49-F238E27FC236}">
                <a16:creationId xmlns:a16="http://schemas.microsoft.com/office/drawing/2014/main" id="{278A290D-5D0B-45A5-B4AF-E2252598C632}"/>
              </a:ext>
            </a:extLst>
          </p:cNvPr>
          <p:cNvSpPr/>
          <p:nvPr/>
        </p:nvSpPr>
        <p:spPr>
          <a:xfrm>
            <a:off x="11285341" y="691600"/>
            <a:ext cx="57169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09B5C12-4FA4-4196-9321-47AEAE3B88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5370115"/>
            <a:ext cx="5400000" cy="328295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lang="en-US" sz="1800" b="0" cap="all" smtClean="0">
                <a:latin typeface="Open Sans Light"/>
                <a:ea typeface="Open Sans Light"/>
                <a:cs typeface="Open Sans Light"/>
              </a:defRPr>
            </a:lvl1pPr>
            <a:lvl2pPr>
              <a:defRPr lang="en-US" smtClean="0">
                <a:latin typeface="Arial" pitchFamily="34" charset="0"/>
                <a:ea typeface="Geneva" pitchFamily="-112" charset="-128"/>
              </a:defRPr>
            </a:lvl2pPr>
            <a:lvl3pPr>
              <a:defRPr lang="en-US" smtClean="0">
                <a:latin typeface="Arial" pitchFamily="34" charset="0"/>
                <a:ea typeface="Geneva" pitchFamily="-112" charset="-128"/>
              </a:defRPr>
            </a:lvl3pPr>
            <a:lvl4pPr>
              <a:defRPr lang="en-US" smtClean="0">
                <a:latin typeface="Arial" pitchFamily="34" charset="0"/>
                <a:ea typeface="Geneva" pitchFamily="-112" charset="-128"/>
              </a:defRPr>
            </a:lvl4pPr>
            <a:lvl5pPr>
              <a:defRPr lang="pt-PT">
                <a:latin typeface="Arial" pitchFamily="34" charset="0"/>
                <a:ea typeface="Geneva" pitchFamily="-112" charset="-128"/>
              </a:defRPr>
            </a:lvl5pPr>
          </a:lstStyle>
          <a:p>
            <a:pPr lvl="0" defTabSz="457154">
              <a:spcBef>
                <a:spcPct val="0"/>
              </a:spcBef>
            </a:pPr>
            <a:r>
              <a:rPr lang="en-US" dirty="0" err="1"/>
              <a:t>Subtítulo</a:t>
            </a:r>
            <a:endParaRPr lang="en-US" dirty="0"/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C4AF4BDE-D063-45F5-8E92-712C36CB69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262948"/>
            <a:ext cx="5400000" cy="274562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lang="en-US" sz="1451" b="0" dirty="0" smtClean="0">
                <a:latin typeface="Playfair Display"/>
                <a:ea typeface="Playfair Display"/>
                <a:cs typeface="Playfair Display"/>
              </a:defRPr>
            </a:lvl1pPr>
          </a:lstStyle>
          <a:p>
            <a:pPr lvl="0" defTabSz="457154">
              <a:spcBef>
                <a:spcPct val="0"/>
              </a:spcBef>
            </a:pPr>
            <a:r>
              <a:rPr lang="en-US" dirty="0"/>
              <a:t>Nome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A974A6AE-E99E-4260-B472-77FDDA7796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7037" y="262948"/>
            <a:ext cx="5400000" cy="274562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ctr">
            <a:noAutofit/>
          </a:bodyPr>
          <a:lstStyle>
            <a:lvl1pPr marL="0" indent="0" algn="r">
              <a:buNone/>
              <a:defRPr lang="en-US" sz="1000" b="0" dirty="0" smtClean="0">
                <a:latin typeface="Open Sans Light"/>
                <a:ea typeface="Open Sans Light"/>
                <a:cs typeface="Open Sans Light"/>
              </a:defRPr>
            </a:lvl1pPr>
          </a:lstStyle>
          <a:p>
            <a:pPr lvl="0" defTabSz="457154">
              <a:spcBef>
                <a:spcPct val="0"/>
              </a:spcBef>
            </a:pPr>
            <a:r>
              <a:rPr lang="en-US" dirty="0"/>
              <a:t>DATA | LOCAL</a:t>
            </a:r>
          </a:p>
        </p:txBody>
      </p:sp>
    </p:spTree>
    <p:extLst>
      <p:ext uri="{BB962C8B-B14F-4D97-AF65-F5344CB8AC3E}">
        <p14:creationId xmlns:p14="http://schemas.microsoft.com/office/powerpoint/2010/main" val="334873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1124659"/>
              </p:ext>
            </p:extLst>
          </p:nvPr>
        </p:nvGraphicFramePr>
        <p:xfrm>
          <a:off x="2120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3" imgH="444" progId="TCLayout.ActiveDocument.1">
                  <p:embed/>
                </p:oleObj>
              </mc:Choice>
              <mc:Fallback>
                <p:oleObj name="think-cell Slide" r:id="rId3" imgW="443" imgH="444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0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">
            <a:extLst>
              <a:ext uri="{FF2B5EF4-FFF2-40B4-BE49-F238E27FC236}">
                <a16:creationId xmlns:a16="http://schemas.microsoft.com/office/drawing/2014/main" id="{DA2B5D46-25C4-41D0-B81B-D8BC22BE0013}"/>
              </a:ext>
            </a:extLst>
          </p:cNvPr>
          <p:cNvSpPr/>
          <p:nvPr/>
        </p:nvSpPr>
        <p:spPr>
          <a:xfrm>
            <a:off x="-26182" y="-43483"/>
            <a:ext cx="12244363" cy="694496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A3CCC234-F686-4C31-925A-5DC7C3184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40" y="6242503"/>
            <a:ext cx="11624120" cy="3717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9476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B6389-65A4-42AD-AA7A-CBDDF223E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001" y="636792"/>
            <a:ext cx="11520000" cy="690564"/>
          </a:xfrm>
          <a:prstGeom prst="rect">
            <a:avLst/>
          </a:prstGeom>
        </p:spPr>
        <p:txBody>
          <a:bodyPr anchor="b"/>
          <a:lstStyle>
            <a:lvl1pPr algn="just">
              <a:defRPr lang="en-US" sz="3200" b="0" kern="1200" dirty="0">
                <a:solidFill>
                  <a:schemeClr val="tx1"/>
                </a:solidFill>
                <a:latin typeface="Playfair Display" panose="00000500000000000000" pitchFamily="50" charset="0"/>
                <a:ea typeface="Geneva" pitchFamily="-112" charset="-128"/>
                <a:cs typeface="Arial" panose="020B0604020202020204" pitchFamily="34" charset="0"/>
              </a:defRPr>
            </a:lvl1pPr>
          </a:lstStyle>
          <a:p>
            <a:pPr marL="0" lvl="0" indent="0" algn="just" defTabSz="457154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2466C-C663-4914-9756-58FE89AA2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1563329"/>
            <a:ext cx="11519999" cy="461363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>
              <a:buClr>
                <a:schemeClr val="tx1"/>
              </a:buClr>
              <a:buFont typeface="Calibri" panose="020F0502020204030204" pitchFamily="34" charset="0"/>
              <a:buChar char="▫"/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◦"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9DA4660-A039-409B-AA51-DEBF1C404C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251206"/>
            <a:ext cx="11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lang="pt-PT" sz="1400" b="0" noProof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>
              <a:spcBef>
                <a:spcPct val="0"/>
              </a:spcBef>
              <a:spcAft>
                <a:spcPts val="1500"/>
              </a:spcAft>
            </a:pPr>
            <a:r>
              <a:rPr lang="en-US" noProof="0" dirty="0"/>
              <a:t>Click to edit sub-title</a:t>
            </a:r>
          </a:p>
        </p:txBody>
      </p:sp>
    </p:spTree>
    <p:extLst>
      <p:ext uri="{BB962C8B-B14F-4D97-AF65-F5344CB8AC3E}">
        <p14:creationId xmlns:p14="http://schemas.microsoft.com/office/powerpoint/2010/main" val="11183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5098269"/>
              </p:ext>
            </p:extLst>
          </p:nvPr>
        </p:nvGraphicFramePr>
        <p:xfrm>
          <a:off x="2120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3" imgH="444" progId="TCLayout.ActiveDocument.1">
                  <p:embed/>
                </p:oleObj>
              </mc:Choice>
              <mc:Fallback>
                <p:oleObj name="think-cell Slide" r:id="rId3" imgW="443" imgH="444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0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273328"/>
            <a:ext cx="11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lang="pt-PT" sz="1400" b="0" noProof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>
              <a:spcBef>
                <a:spcPct val="0"/>
              </a:spcBef>
              <a:spcAft>
                <a:spcPts val="1500"/>
              </a:spcAft>
            </a:pPr>
            <a:r>
              <a:rPr lang="en-US" noProof="0" dirty="0"/>
              <a:t>Click to edit sub-title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36000" y="604500"/>
            <a:ext cx="11520000" cy="72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3200" b="0">
                <a:latin typeface="Playfair Display" panose="00000500000000000000" pitchFamily="50" charset="0"/>
                <a:cs typeface="Arial" panose="020B0604020202020204" pitchFamily="34" charset="0"/>
              </a:defRPr>
            </a:lvl1pPr>
            <a:lvl2pPr marL="457153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645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B6389-65A4-42AD-AA7A-CBDDF223E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001" y="636792"/>
            <a:ext cx="11520000" cy="690564"/>
          </a:xfrm>
          <a:prstGeom prst="rect">
            <a:avLst/>
          </a:prstGeom>
        </p:spPr>
        <p:txBody>
          <a:bodyPr anchor="b"/>
          <a:lstStyle>
            <a:lvl1pPr algn="just">
              <a:defRPr lang="en-US" sz="3200" b="0" kern="1200" dirty="0">
                <a:solidFill>
                  <a:schemeClr val="tx1"/>
                </a:solidFill>
                <a:latin typeface="Playfair Display" panose="00000500000000000000" pitchFamily="50" charset="0"/>
                <a:ea typeface="Geneva" pitchFamily="-112" charset="-128"/>
                <a:cs typeface="Arial" panose="020B0604020202020204" pitchFamily="34" charset="0"/>
              </a:defRPr>
            </a:lvl1pPr>
          </a:lstStyle>
          <a:p>
            <a:pPr marL="0" lvl="0" indent="0" algn="just" defTabSz="457154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2466C-C663-4914-9756-58FE89AA2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1563329"/>
            <a:ext cx="11519999" cy="461363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>
              <a:buClr>
                <a:schemeClr val="tx1"/>
              </a:buClr>
              <a:buFont typeface="Calibri" panose="020F0502020204030204" pitchFamily="34" charset="0"/>
              <a:buChar char="▫"/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◦"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9DA4660-A039-409B-AA51-DEBF1C404C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251206"/>
            <a:ext cx="11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lang="pt-PT" sz="1400" b="0" noProof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>
              <a:spcBef>
                <a:spcPct val="0"/>
              </a:spcBef>
              <a:spcAft>
                <a:spcPts val="1500"/>
              </a:spcAft>
            </a:pPr>
            <a:r>
              <a:rPr lang="en-US" noProof="0" dirty="0"/>
              <a:t>Click to edit sub-title</a:t>
            </a:r>
          </a:p>
        </p:txBody>
      </p:sp>
    </p:spTree>
    <p:extLst>
      <p:ext uri="{BB962C8B-B14F-4D97-AF65-F5344CB8AC3E}">
        <p14:creationId xmlns:p14="http://schemas.microsoft.com/office/powerpoint/2010/main" val="200743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8C51C-5CE1-4C30-BD2B-2ED4ECEE61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000" y="4195950"/>
            <a:ext cx="11519450" cy="612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2800" b="0">
                <a:latin typeface="Playfair Display" panose="00000500000000000000" pitchFamily="50" charset="0"/>
                <a:cs typeface="Arial" panose="020B0604020202020204" pitchFamily="34" charset="0"/>
              </a:defRPr>
            </a:lvl1pPr>
            <a:lvl2pPr marL="457153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chapter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F594DF0-F4B5-46C6-855F-5A3DEF370B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3645178"/>
            <a:ext cx="11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lang="pt-PT" sz="1800" b="0" noProof="0" dirty="0">
                <a:solidFill>
                  <a:sysClr val="windowText" lastClr="000000"/>
                </a:solidFill>
                <a:latin typeface="Playfair Display" panose="00000500000000000000" pitchFamily="50" charset="0"/>
                <a:ea typeface="Playfair Display" panose="00000500000000000000" pitchFamily="50" charset="0"/>
                <a:cs typeface="Arial" pitchFamily="34" charset="0"/>
              </a:defRPr>
            </a:lvl1pPr>
          </a:lstStyle>
          <a:p>
            <a:pPr marL="0" lvl="0" indent="0" algn="l">
              <a:spcBef>
                <a:spcPct val="0"/>
              </a:spcBef>
              <a:spcAft>
                <a:spcPts val="1500"/>
              </a:spcAft>
            </a:pPr>
            <a:r>
              <a:rPr lang="en-US" noProof="0" dirty="0"/>
              <a:t>Click to edit document title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3F5866F4-05A4-4B38-B61D-1E029C5E31EA}"/>
              </a:ext>
            </a:extLst>
          </p:cNvPr>
          <p:cNvSpPr/>
          <p:nvPr/>
        </p:nvSpPr>
        <p:spPr>
          <a:xfrm>
            <a:off x="336550" y="4082563"/>
            <a:ext cx="63261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11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60289"/>
              </p:ext>
            </p:extLst>
          </p:nvPr>
        </p:nvGraphicFramePr>
        <p:xfrm>
          <a:off x="2120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3" imgH="444" progId="TCLayout.ActiveDocument.1">
                  <p:embed/>
                </p:oleObj>
              </mc:Choice>
              <mc:Fallback>
                <p:oleObj name="think-cell Slide" r:id="rId3" imgW="443" imgH="444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0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273328"/>
            <a:ext cx="11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lang="pt-PT" sz="1400" b="0" noProof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>
              <a:spcBef>
                <a:spcPct val="0"/>
              </a:spcBef>
              <a:spcAft>
                <a:spcPts val="1500"/>
              </a:spcAft>
            </a:pPr>
            <a:r>
              <a:rPr lang="en-US" noProof="0"/>
              <a:t>Click to edit sub-title</a:t>
            </a:r>
          </a:p>
        </p:txBody>
      </p:sp>
      <p:pic>
        <p:nvPicPr>
          <p:cNvPr id="5" name="ISPRING_QUIZ_SHAPE3">
            <a:extLst>
              <a:ext uri="{FF2B5EF4-FFF2-40B4-BE49-F238E27FC236}">
                <a16:creationId xmlns:a16="http://schemas.microsoft.com/office/drawing/2014/main" id="{960E605E-404E-4319-9CB9-08963B17227B}"/>
              </a:ext>
            </a:extLst>
          </p:cNvPr>
          <p:cNvPicPr>
            <a:picLocks/>
          </p:cNvPicPr>
          <p:nvPr userDrawn="1"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36000" y="947585"/>
            <a:ext cx="432000" cy="432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6A0C22-B9B3-4244-9FA2-07670AB35833}"/>
              </a:ext>
            </a:extLst>
          </p:cNvPr>
          <p:cNvSpPr/>
          <p:nvPr userDrawn="1"/>
        </p:nvSpPr>
        <p:spPr bwMode="auto">
          <a:xfrm>
            <a:off x="336549" y="604500"/>
            <a:ext cx="11520000" cy="720000"/>
          </a:xfrm>
          <a:prstGeom prst="rect">
            <a:avLst/>
          </a:prstGeom>
        </p:spPr>
        <p:txBody>
          <a:bodyPr lIns="540000" tIns="0" rIns="0" bIns="0" anchor="b"/>
          <a:lstStyle/>
          <a:p>
            <a:pPr marL="0" lvl="0" indent="0" algn="just" eaLnBrk="0" hangingPunct="0">
              <a:spcBef>
                <a:spcPts val="0"/>
              </a:spcBef>
              <a:buFont typeface="Arial" pitchFamily="34" charset="0"/>
              <a:buNone/>
            </a:pPr>
            <a:r>
              <a:rPr lang="en-US" sz="2400" b="0" dirty="0">
                <a:latin typeface="Playfair Display" panose="00000500000000000000" pitchFamily="50" charset="0"/>
                <a:cs typeface="Arial" panose="020B0604020202020204" pitchFamily="34" charset="0"/>
                <a:sym typeface="Arial" charset="0"/>
              </a:rPr>
              <a:t>Quiz</a:t>
            </a:r>
            <a:endParaRPr lang="pt-PT" sz="2400" b="0" dirty="0">
              <a:latin typeface="Playfair Display" panose="00000500000000000000" pitchFamily="50" charset="0"/>
              <a:cs typeface="Arial" panose="020B0604020202020204" pitchFamily="34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7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1.xml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10.xml"/><Relationship Id="rId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49862464-1843-4B6F-AAF2-DAC45429C0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000" y="6105724"/>
            <a:ext cx="11520000" cy="36000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59" r:id="rId3"/>
    <p:sldLayoutId id="2147483663" r:id="rId4"/>
    <p:sldLayoutId id="2147483674" r:id="rId5"/>
    <p:sldLayoutId id="2147483675" r:id="rId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5" indent="-34286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4" indent="-22857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7" indent="-22857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1" indent="-22857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8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1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F26B43"/>
          </p15:clr>
        </p15:guide>
        <p15:guide id="4" pos="21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615431333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43" imgH="444" progId="TCLayout.ActiveDocument.1">
                  <p:embed/>
                </p:oleObj>
              </mc:Choice>
              <mc:Fallback>
                <p:oleObj name="think-cell Slide" r:id="rId10" imgW="443" imgH="44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11375938" y="6565800"/>
            <a:ext cx="480000" cy="21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/>
          <a:p>
            <a:pPr marL="342865" lvl="0" indent="-342865" algn="r" eaLnBrk="0" hangingPunct="0">
              <a:spcBef>
                <a:spcPct val="20000"/>
              </a:spcBef>
              <a:buFont typeface="Arial" pitchFamily="34" charset="0"/>
              <a:buNone/>
            </a:pPr>
            <a:fld id="{77DE0158-972D-403A-B6DD-1A7CD6BBD9B1}" type="slidenum">
              <a:rPr lang="pt-PT" sz="1000" b="0" cap="none" baseline="0" noProof="0" smtClean="0">
                <a:solidFill>
                  <a:schemeClr val="tx1"/>
                </a:solidFill>
                <a:latin typeface="Open Sans Light"/>
                <a:cs typeface="Arial" pitchFamily="34" charset="0"/>
              </a:rPr>
              <a:pPr marL="342865" lvl="0" indent="-342865" algn="r" eaLnBrk="0" hangingPunct="0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pt-PT" sz="1000" b="0" cap="none" baseline="0" noProof="0" dirty="0">
              <a:solidFill>
                <a:schemeClr val="tx1"/>
              </a:solidFill>
              <a:latin typeface="Open Sans Light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76C39B-BEA3-4755-B55A-633348E47235}"/>
              </a:ext>
            </a:extLst>
          </p:cNvPr>
          <p:cNvSpPr/>
          <p:nvPr/>
        </p:nvSpPr>
        <p:spPr bwMode="auto">
          <a:xfrm>
            <a:off x="3908" y="6429425"/>
            <a:ext cx="12188091" cy="10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A3A91A08-17A2-49CA-8D7B-0F5F75227E4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561243" y="289605"/>
            <a:ext cx="1294207" cy="21600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4" r:id="rId2"/>
    <p:sldLayoutId id="2147483670" r:id="rId3"/>
    <p:sldLayoutId id="2147483673" r:id="rId4"/>
    <p:sldLayoutId id="2147483672" r:id="rId5"/>
    <p:sldLayoutId id="2147483666" r:id="rId6"/>
    <p:sldLayoutId id="2147483662" r:id="rId7"/>
  </p:sldLayoutIdLst>
  <p:hf hdr="0" dt="0"/>
  <p:txStyles>
    <p:titleStyle>
      <a:lvl1pPr algn="ctr" defTabSz="457154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12" charset="-128"/>
          <a:cs typeface="Geneva" pitchFamily="-112" charset="-128"/>
        </a:defRPr>
      </a:lvl1pPr>
      <a:lvl2pPr algn="ctr" defTabSz="45715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Geneva" pitchFamily="-112" charset="-128"/>
          <a:cs typeface="Geneva" pitchFamily="-112" charset="-128"/>
        </a:defRPr>
      </a:lvl2pPr>
      <a:lvl3pPr algn="ctr" defTabSz="45715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Geneva" pitchFamily="-112" charset="-128"/>
          <a:cs typeface="Geneva" pitchFamily="-112" charset="-128"/>
        </a:defRPr>
      </a:lvl3pPr>
      <a:lvl4pPr algn="ctr" defTabSz="45715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Geneva" pitchFamily="-112" charset="-128"/>
          <a:cs typeface="Geneva" pitchFamily="-112" charset="-128"/>
        </a:defRPr>
      </a:lvl4pPr>
      <a:lvl5pPr algn="ctr" defTabSz="45715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Geneva" pitchFamily="-112" charset="-128"/>
          <a:cs typeface="Geneva" pitchFamily="-112" charset="-128"/>
        </a:defRPr>
      </a:lvl5pPr>
      <a:lvl6pPr marL="457154" algn="ctr" defTabSz="45715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Geneva" pitchFamily="-112" charset="-128"/>
          <a:cs typeface="Geneva" pitchFamily="-112" charset="-128"/>
        </a:defRPr>
      </a:lvl6pPr>
      <a:lvl7pPr marL="914307" algn="ctr" defTabSz="45715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Geneva" pitchFamily="-112" charset="-128"/>
          <a:cs typeface="Geneva" pitchFamily="-112" charset="-128"/>
        </a:defRPr>
      </a:lvl7pPr>
      <a:lvl8pPr marL="1371461" algn="ctr" defTabSz="45715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Geneva" pitchFamily="-112" charset="-128"/>
          <a:cs typeface="Geneva" pitchFamily="-112" charset="-128"/>
        </a:defRPr>
      </a:lvl8pPr>
      <a:lvl9pPr marL="1828614" algn="ctr" defTabSz="45715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Geneva" pitchFamily="-112" charset="-128"/>
          <a:cs typeface="Geneva" pitchFamily="-112" charset="-128"/>
        </a:defRPr>
      </a:lvl9pPr>
    </p:titleStyle>
    <p:bodyStyle>
      <a:lvl1pPr marL="342865" indent="-342865" algn="just" defTabSz="45715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-112" charset="-128"/>
          <a:cs typeface="Geneva" pitchFamily="-112" charset="-128"/>
        </a:defRPr>
      </a:lvl1pPr>
      <a:lvl2pPr marL="742874" indent="-285721" algn="just" defTabSz="45715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112" charset="-128"/>
          <a:cs typeface="+mn-cs"/>
        </a:defRPr>
      </a:lvl2pPr>
      <a:lvl3pPr marL="1142884" indent="-228577" algn="just" defTabSz="45715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-112" charset="-128"/>
          <a:cs typeface="+mn-cs"/>
        </a:defRPr>
      </a:lvl3pPr>
      <a:lvl4pPr marL="1600037" indent="-228577" algn="just" defTabSz="45715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-112" charset="-128"/>
          <a:cs typeface="+mn-cs"/>
        </a:defRPr>
      </a:lvl4pPr>
      <a:lvl5pPr marL="2057191" indent="-228577" algn="just" defTabSz="45715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-112" charset="-128"/>
          <a:cs typeface="+mn-cs"/>
        </a:defRPr>
      </a:lvl5pPr>
      <a:lvl6pPr marL="2514344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7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4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8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1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8">
          <p15:clr>
            <a:srgbClr val="F26B43"/>
          </p15:clr>
        </p15:guide>
        <p15:guide id="4" pos="212">
          <p15:clr>
            <a:srgbClr val="F26B43"/>
          </p15:clr>
        </p15:guide>
        <p15:guide id="5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f45c914a-7ff9-4df5-a89f-6ca7e2fca31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0.png"/><Relationship Id="rId7" Type="http://schemas.openxmlformats.org/officeDocument/2006/relationships/image" Target="../media/image2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10" Type="http://schemas.openxmlformats.org/officeDocument/2006/relationships/image" Target="../media/image25.png"/><Relationship Id="rId4" Type="http://schemas.openxmlformats.org/officeDocument/2006/relationships/image" Target="../media/image180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A837B-69D3-4F25-AE98-4F18090229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Mergers and Acquisitions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104A4-C489-4EBB-98C4-4051095A97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Advanced Financial Management</a:t>
            </a:r>
          </a:p>
        </p:txBody>
      </p:sp>
    </p:spTree>
    <p:extLst>
      <p:ext uri="{BB962C8B-B14F-4D97-AF65-F5344CB8AC3E}">
        <p14:creationId xmlns:p14="http://schemas.microsoft.com/office/powerpoint/2010/main" val="28903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9DD4-E303-471D-985E-A9021A91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2 -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54B33-FD51-428F-87C5-B5558FFAEC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514350" indent="-514350">
                  <a:spcAft>
                    <a:spcPts val="1200"/>
                  </a:spcAft>
                  <a:buFont typeface="+mj-lt"/>
                  <a:buAutoNum type="alphaLcPeriod"/>
                </a:pPr>
                <a:r>
                  <a:rPr lang="en-US" b="1" dirty="0"/>
                  <a:t>What is the gain from the acquisition?</a:t>
                </a:r>
                <a:endParaRPr lang="en-GB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𝐺𝑎𝑖𝑛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:r>
                  <a:rPr lang="en-GB" dirty="0"/>
                  <a:t>Let’s compute each individually: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𝑚𝑒𝑟𝑔𝑒𝑟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=€90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0.8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−8%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×0.6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We can compute </a:t>
                </a:r>
                <a:r>
                  <a:rPr lang="en-GB" i="1" dirty="0"/>
                  <a:t>r</a:t>
                </a:r>
                <a:r>
                  <a:rPr lang="en-GB" dirty="0"/>
                  <a:t> from B’s stock price pre merger: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€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20=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0.8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−6%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=10%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Thus,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€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€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0.8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0.02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×0.6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=€114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Then we can compute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€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×0.6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=€12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dirty="0"/>
                  <a:t>Thus, the gain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𝐺𝑎𝑖𝑛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=€114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€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+€12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€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54B33-FD51-428F-87C5-B5558FFAEC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88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22CB7C-65DF-46C0-BE70-73A3A8DE58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Advanced Financial Management | Mergers and Acquisitions</a:t>
            </a:r>
          </a:p>
        </p:txBody>
      </p:sp>
    </p:spTree>
    <p:extLst>
      <p:ext uri="{BB962C8B-B14F-4D97-AF65-F5344CB8AC3E}">
        <p14:creationId xmlns:p14="http://schemas.microsoft.com/office/powerpoint/2010/main" val="123664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1C7D-4568-4F30-8AA0-38535FA8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2 -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E7D559-D3C2-4BE0-AF58-82CD9F7957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spcAft>
                    <a:spcPts val="1200"/>
                  </a:spcAft>
                  <a:buFont typeface="+mj-lt"/>
                  <a:buAutoNum type="alphaLcPeriod" startAt="2"/>
                </a:pPr>
                <a:r>
                  <a:rPr lang="en-US" b="1" dirty="0"/>
                  <a:t>What is the cost of the acquisition if A pays €25 in cash for each share of B?</a:t>
                </a:r>
                <a:endParaRPr lang="en-GB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𝐶𝑎𝑠h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𝑝𝑎𝑖𝑑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€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×0.6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−€12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=€3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:endParaRPr lang="en-GB" b="0" dirty="0"/>
              </a:p>
              <a:p>
                <a:pPr marL="514350" indent="-514350">
                  <a:spcAft>
                    <a:spcPts val="1200"/>
                  </a:spcAft>
                  <a:buFont typeface="+mj-lt"/>
                  <a:buAutoNum type="alphaLcPeriod" startAt="3"/>
                </a:pPr>
                <a:r>
                  <a:rPr lang="en-US" b="1" dirty="0"/>
                  <a:t>What is the cost of the acquisition if A offers one share of A for every three shares of </a:t>
                </a:r>
                <a:r>
                  <a:rPr lang="en-GB" b="1" dirty="0"/>
                  <a:t>B?</a:t>
                </a:r>
              </a:p>
              <a:p>
                <a:pPr marL="0" indent="0">
                  <a:buNone/>
                </a:pPr>
                <a:r>
                  <a:rPr lang="en-GB" dirty="0"/>
                  <a:t>A pays 1 share of AB for every 3 of B. Thus A issues: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600,000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=200,000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Thus total number of shares in the merged firm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=1+0.2=1.2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/>
                  <a:t> and the price per share of the merged firm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95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−€12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€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19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€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=€7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E7D559-D3C2-4BE0-AF58-82CD9F7957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1585" r="-582" b="-3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F5DB8E-70FF-410E-8135-F07B8B875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Advanced Financial Management | Mergers and Acquisitions</a:t>
            </a:r>
          </a:p>
        </p:txBody>
      </p:sp>
    </p:spTree>
    <p:extLst>
      <p:ext uri="{BB962C8B-B14F-4D97-AF65-F5344CB8AC3E}">
        <p14:creationId xmlns:p14="http://schemas.microsoft.com/office/powerpoint/2010/main" val="14934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2ADE-E6B9-413A-9515-B55ED6DE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 – solutions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644AE-E171-41A8-A939-E28FBED31B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spcAft>
                    <a:spcPts val="1200"/>
                  </a:spcAft>
                  <a:buFont typeface="+mj-lt"/>
                  <a:buAutoNum type="alphaLcPeriod" startAt="4"/>
                </a:pPr>
                <a:r>
                  <a:rPr lang="en-US" b="1" dirty="0"/>
                  <a:t>How would the cost of cash offer and the share offer change if expected growth rate of B were not changed by the merger?</a:t>
                </a:r>
              </a:p>
              <a:p>
                <a:pPr marL="0" indent="0">
                  <a:buNone/>
                </a:pPr>
                <a:r>
                  <a:rPr lang="en-US" dirty="0"/>
                  <a:t>	If the merger is paid with cash, the cost is not affected by the change in the growth rate.</a:t>
                </a:r>
              </a:p>
              <a:p>
                <a:pPr marL="0" indent="0">
                  <a:buNone/>
                </a:pPr>
                <a:r>
                  <a:rPr lang="en-US" dirty="0"/>
                  <a:t>      But that change affects the cost of the stock transaction because it affects the value of the merged entity.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GB" dirty="0"/>
                  <a:t>Thus the price per share of the merged entity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=85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The cost is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=€85×0.2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−€12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=€5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644AE-E171-41A8-A939-E28FBED31B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1717" r="-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1A3797-9D8D-46C5-B112-FB14D31DC8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Advanced Financial Management | Mergers and Acquisitions</a:t>
            </a:r>
          </a:p>
        </p:txBody>
      </p:sp>
    </p:spTree>
    <p:extLst>
      <p:ext uri="{BB962C8B-B14F-4D97-AF65-F5344CB8AC3E}">
        <p14:creationId xmlns:p14="http://schemas.microsoft.com/office/powerpoint/2010/main" val="312150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C6F1-D24C-4880-8621-AE2E2B15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 takeover of Fitbit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D4FECE-84B7-4351-9C92-2C4AE6F44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440" r="16299" b="12083"/>
          <a:stretch/>
        </p:blipFill>
        <p:spPr>
          <a:xfrm>
            <a:off x="667271" y="1847498"/>
            <a:ext cx="10857458" cy="390207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63CC8-C104-471E-98B3-8934B4A741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Advanced Financial Management | Mergers and Acquisitions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1514F-CA0B-49B9-9F46-A46AE94B818D}"/>
              </a:ext>
            </a:extLst>
          </p:cNvPr>
          <p:cNvSpPr txBox="1"/>
          <p:nvPr/>
        </p:nvSpPr>
        <p:spPr>
          <a:xfrm>
            <a:off x="753042" y="5709037"/>
            <a:ext cx="10657083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Reuters reported on November 1</a:t>
            </a:r>
            <a:r>
              <a:rPr lang="en-GB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2019 that Google had offered $7.35 per share on October 28</a:t>
            </a:r>
            <a:r>
              <a:rPr lang="en-GB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article –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Google concedes on Fitbit data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4A0921-7B0D-4D89-9A40-CDD7C1FD01DE}"/>
              </a:ext>
            </a:extLst>
          </p:cNvPr>
          <p:cNvCxnSpPr/>
          <p:nvPr/>
        </p:nvCxnSpPr>
        <p:spPr>
          <a:xfrm>
            <a:off x="8544979" y="1903808"/>
            <a:ext cx="0" cy="3384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271CAC-B99A-4C48-80DC-CE24CD194C97}"/>
              </a:ext>
            </a:extLst>
          </p:cNvPr>
          <p:cNvSpPr txBox="1"/>
          <p:nvPr/>
        </p:nvSpPr>
        <p:spPr>
          <a:xfrm>
            <a:off x="8070575" y="1534603"/>
            <a:ext cx="244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Public announcement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BFCB65-A064-4E65-93EC-C8E4431F3498}"/>
              </a:ext>
            </a:extLst>
          </p:cNvPr>
          <p:cNvCxnSpPr/>
          <p:nvPr/>
        </p:nvCxnSpPr>
        <p:spPr>
          <a:xfrm flipV="1">
            <a:off x="7242302" y="1896125"/>
            <a:ext cx="0" cy="338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8DD37DC-DA27-4746-8F64-DC35D0CCD377}"/>
              </a:ext>
            </a:extLst>
          </p:cNvPr>
          <p:cNvSpPr txBox="1"/>
          <p:nvPr/>
        </p:nvSpPr>
        <p:spPr>
          <a:xfrm>
            <a:off x="6368992" y="1526650"/>
            <a:ext cx="167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Google offer</a:t>
            </a:r>
          </a:p>
        </p:txBody>
      </p:sp>
    </p:spTree>
    <p:extLst>
      <p:ext uri="{BB962C8B-B14F-4D97-AF65-F5344CB8AC3E}">
        <p14:creationId xmlns:p14="http://schemas.microsoft.com/office/powerpoint/2010/main" val="29652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DD7E53-C448-1178-763A-C666CA474F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F2580-1181-B9A3-25F8-4F0FCE0AC3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News discussion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5B517-BF7E-7624-0B21-6D56E79ABDF4}"/>
              </a:ext>
            </a:extLst>
          </p:cNvPr>
          <p:cNvSpPr txBox="1"/>
          <p:nvPr/>
        </p:nvSpPr>
        <p:spPr>
          <a:xfrm>
            <a:off x="335999" y="1413164"/>
            <a:ext cx="1169667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Does it seem to you that the premium paid by Google for Fitbit is too high? Why? What piece of evidence can be used to guide your answer. 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endParaRPr lang="en-US" sz="18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endParaRPr lang="en-US" sz="18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2. What are the risks of the merger? </a:t>
            </a:r>
          </a:p>
          <a:p>
            <a:endParaRPr lang="en-U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3. What type of synergies may Google be aiming to take advantage of? </a:t>
            </a:r>
          </a:p>
        </p:txBody>
      </p:sp>
    </p:spTree>
    <p:extLst>
      <p:ext uri="{BB962C8B-B14F-4D97-AF65-F5344CB8AC3E}">
        <p14:creationId xmlns:p14="http://schemas.microsoft.com/office/powerpoint/2010/main" val="2676407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42575-C0FC-8BD2-3B16-A0D669C1F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7D46C-65FB-3289-A8F2-56469A72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Firm A produces computers and buys the microchips from Firm B (1 per computer). Firm A pays 100€ per microchip and 10€ in transport costs per microchip. Firm B requires 80€ to produce each microchip, and it does not require any input except a factory. Firm A is contemplating buying Firm B and immediately relocating the factory to eliminate transport costs entirely. If they do so, they need to incur a cost of 10,000 to construct the new factory, but they expect to sell the old factory in 3 years for 9,000. The discount rate is 5% and the firms live forever without growing or shrinking. The value of firm A is 1 million and it only produces computers. </a:t>
            </a:r>
          </a:p>
          <a:p>
            <a:pPr marL="0" indent="0">
              <a:buNone/>
            </a:pPr>
            <a:endParaRPr lang="en-US" sz="1800" dirty="0"/>
          </a:p>
          <a:p>
            <a:pPr marL="342900" indent="-342900">
              <a:buAutoNum type="alphaLcParenR"/>
            </a:pPr>
            <a:r>
              <a:rPr lang="en-US" sz="1800" dirty="0"/>
              <a:t>Compute the gain of the acquisition if Firm A sells 100 computers a year</a:t>
            </a:r>
          </a:p>
          <a:p>
            <a:pPr marL="342900" indent="-342900">
              <a:buAutoNum type="alphaLcParenR"/>
            </a:pPr>
            <a:r>
              <a:rPr lang="en-US" sz="1800" dirty="0"/>
              <a:t>Compute the minimum number of computers such that the gain of the acquisition is positive</a:t>
            </a:r>
          </a:p>
          <a:p>
            <a:pPr marL="342900" indent="-342900">
              <a:buAutoNum type="alphaLcParenR"/>
            </a:pPr>
            <a:r>
              <a:rPr lang="en-US" sz="1800" dirty="0"/>
              <a:t>Assume the new factory is bigger and allows Firm A to produce 50% more computers than before. What is the gain of the acquisition if Firm A sold 100 computers before the acquisition? </a:t>
            </a:r>
          </a:p>
          <a:p>
            <a:pPr marL="342900" indent="-342900">
              <a:buAutoNum type="alphaLcParenR"/>
            </a:pPr>
            <a:endParaRPr lang="en-GB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87460-4CAD-266D-1DB5-B0B454061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3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F0C576-74B9-B5DE-B4B8-3CBB99138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Advanced Financial Management | Mergers and Acquisitions</a:t>
            </a:r>
          </a:p>
        </p:txBody>
      </p:sp>
    </p:spTree>
    <p:extLst>
      <p:ext uri="{BB962C8B-B14F-4D97-AF65-F5344CB8AC3E}">
        <p14:creationId xmlns:p14="http://schemas.microsoft.com/office/powerpoint/2010/main" val="1889955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E8B6A-6351-C894-BD15-8B9772F43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CAEB9-A5A5-B838-3CD5-803A31941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Firm A produces computers and buys the microchips from Firm B (1 per computer). Firm A pays 100€ per microchip and 10€ in transport costs per microchip. Firm B requires 80€ to produce each microchip, and it does not require any input except a factory. Firm A is contemplating buying Firm B and immediately relocating the factory to eliminate transport costs entirely. If they do so, they need to incur a cost of 10,000 to construct the new factory, but they expect to sell the old factory in 3 years for 9,000. The discount rate is 5% and the firms live forever without growing or shrinking. The value of firm A is 1 million and it only produces computers. </a:t>
            </a:r>
          </a:p>
          <a:p>
            <a:pPr marL="342900" indent="-342900">
              <a:buAutoNum type="alphaLcParenR"/>
            </a:pPr>
            <a:r>
              <a:rPr lang="en-US" sz="1800" dirty="0"/>
              <a:t>Compute the gain of the acquisition if Firm A sells 100 computers a year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9D49D-B275-A110-F457-9BCB30D32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3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FB9C5E-DDEA-385C-2E60-D0AB42BD1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Advanced Financial Management | Mergers and Acquisitions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4EEDA0-2BBF-2654-BABA-495180956E72}"/>
              </a:ext>
            </a:extLst>
          </p:cNvPr>
          <p:cNvCxnSpPr/>
          <p:nvPr/>
        </p:nvCxnSpPr>
        <p:spPr>
          <a:xfrm>
            <a:off x="1974273" y="2182091"/>
            <a:ext cx="38654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1B94E9-C0F8-3F5A-76CA-A21DEBE38B93}"/>
              </a:ext>
            </a:extLst>
          </p:cNvPr>
          <p:cNvCxnSpPr/>
          <p:nvPr/>
        </p:nvCxnSpPr>
        <p:spPr>
          <a:xfrm>
            <a:off x="6681326" y="2680854"/>
            <a:ext cx="517467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F43BCF-3956-5066-855E-E6F0FA811426}"/>
              </a:ext>
            </a:extLst>
          </p:cNvPr>
          <p:cNvCxnSpPr>
            <a:cxnSpLocks/>
          </p:cNvCxnSpPr>
          <p:nvPr/>
        </p:nvCxnSpPr>
        <p:spPr>
          <a:xfrm>
            <a:off x="6341879" y="2978728"/>
            <a:ext cx="19742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97809-632F-05C2-5CC7-92013BF668ED}"/>
                  </a:ext>
                </a:extLst>
              </p:cNvPr>
              <p:cNvSpPr txBox="1"/>
              <p:nvPr/>
            </p:nvSpPr>
            <p:spPr>
              <a:xfrm>
                <a:off x="4093046" y="4906431"/>
                <a:ext cx="3952942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10×100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0.05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10000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9000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1.05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=17774.54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97809-632F-05C2-5CC7-92013BF66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046" y="4906431"/>
                <a:ext cx="3952942" cy="5204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A4DDECB-FEA2-A0ED-B366-16E607D1E9DD}"/>
              </a:ext>
            </a:extLst>
          </p:cNvPr>
          <p:cNvSpPr txBox="1"/>
          <p:nvPr/>
        </p:nvSpPr>
        <p:spPr>
          <a:xfrm>
            <a:off x="1104824" y="4071700"/>
            <a:ext cx="99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Note that Firm A will now pay less for the computers but Firm B will gain less so there is no gain </a:t>
            </a:r>
          </a:p>
        </p:txBody>
      </p:sp>
    </p:spTree>
    <p:extLst>
      <p:ext uri="{BB962C8B-B14F-4D97-AF65-F5344CB8AC3E}">
        <p14:creationId xmlns:p14="http://schemas.microsoft.com/office/powerpoint/2010/main" val="364046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04409-C1B4-F7E3-D886-6426F5ACD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A3C5B-6D30-F2D9-6A76-D2377EE0F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Firm A produces computers and buys the microchips from Firm B (1 per computer). Firm A pays 100€ per microchip and 10€ in transport costs per microchip. Firm B requires 80€ to produce each microchip, and it does not require any input except a factory. Firm A is contemplating buying Firm B and immediately relocating the factory to eliminate transport costs entirely. If they do so, they need to incur a cost of 10,000 to construct the new factory, but they expect to sell the old factory in 3 years for 9,000. The discount rate is 5% and the firms live forever without growing or shrinking. The value of firm A is 1 million and it only produces computers. </a:t>
            </a:r>
          </a:p>
          <a:p>
            <a:pPr marL="342900" indent="-342900">
              <a:buAutoNum type="alphaLcParenR"/>
            </a:pPr>
            <a:r>
              <a:rPr lang="en-US" sz="1800" dirty="0"/>
              <a:t>Compute the minimum number of computers such that the gain of the acquisition is positive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E1CE2-3D90-C4B4-AC86-3215F0EAD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3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18B5EE-F73F-C1DA-6D07-7ED352899D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Advanced Financial Management | Mergers and Acquisitions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1F452C-DA70-CEFA-4759-E30588EB26C2}"/>
              </a:ext>
            </a:extLst>
          </p:cNvPr>
          <p:cNvCxnSpPr/>
          <p:nvPr/>
        </p:nvCxnSpPr>
        <p:spPr>
          <a:xfrm>
            <a:off x="1974273" y="2182091"/>
            <a:ext cx="38654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CECBE0-36C4-2A85-7BDE-626889243B2F}"/>
              </a:ext>
            </a:extLst>
          </p:cNvPr>
          <p:cNvCxnSpPr/>
          <p:nvPr/>
        </p:nvCxnSpPr>
        <p:spPr>
          <a:xfrm>
            <a:off x="6681326" y="2680854"/>
            <a:ext cx="517467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6B72DD-F34E-E334-9739-1EDA3B1D0CEF}"/>
              </a:ext>
            </a:extLst>
          </p:cNvPr>
          <p:cNvCxnSpPr>
            <a:cxnSpLocks/>
          </p:cNvCxnSpPr>
          <p:nvPr/>
        </p:nvCxnSpPr>
        <p:spPr>
          <a:xfrm>
            <a:off x="6341879" y="2978728"/>
            <a:ext cx="19742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0E17E0-A678-9E47-5B53-4ACB1D6D89D9}"/>
                  </a:ext>
                </a:extLst>
              </p:cNvPr>
              <p:cNvSpPr txBox="1"/>
              <p:nvPr/>
            </p:nvSpPr>
            <p:spPr>
              <a:xfrm>
                <a:off x="2444658" y="4082085"/>
                <a:ext cx="2924647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0.05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10000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9000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1.05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0E17E0-A678-9E47-5B53-4ACB1D6D8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658" y="4082085"/>
                <a:ext cx="2924647" cy="5204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61BAD8-BF2F-A299-87D3-5038064940D7}"/>
                  </a:ext>
                </a:extLst>
              </p:cNvPr>
              <p:cNvSpPr txBox="1"/>
              <p:nvPr/>
            </p:nvSpPr>
            <p:spPr>
              <a:xfrm>
                <a:off x="6095999" y="4082085"/>
                <a:ext cx="359502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0.05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10000−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9000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=11.13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61BAD8-BF2F-A299-87D3-503806494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4082085"/>
                <a:ext cx="3595023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21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64851-2CBA-FAF7-255C-B3806F850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52654-25FE-0D18-A7F3-E2ED0EC7C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Firm A produces computers and buys the microchips from Firm B (1 per computer). Firm A pays 100€ per microchip and 10€ in transport costs per microchip. Firm B requires 80€ to produce each microchip, and it does not require any input except a factory. Firm A is contemplating buying Firm B and immediately relocating the factory to eliminate transport costs entirely. If they do so, they need to incur a cost of 10,000 to construct the new factory, but they expect to sell the old factory in 3 years for 9,000. The discount rate is 5% and the firms live forever without growing or shrinking. The value of firm A is 1 million and it only produces computers. </a:t>
            </a:r>
          </a:p>
          <a:p>
            <a:pPr marL="342900" indent="-342900">
              <a:buFont typeface="+mj-lt"/>
              <a:buAutoNum type="alphaLcParenR" startAt="3"/>
            </a:pPr>
            <a:r>
              <a:rPr lang="en-US" sz="1800" dirty="0"/>
              <a:t>Assume the new factory is bigger and allows Firm A to produce 50% more computers than before. What is the gain of the acquisition if Firm A sold 100 computers before the acquisition?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37A0B-9F9F-268A-E56B-E3D3EC79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3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0187C9-7C8F-53C4-C462-31869AD5D6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Advanced Financial Management | Mergers and Acquisitions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9B23DB-4822-38A1-57AE-70AF0622E7B6}"/>
              </a:ext>
            </a:extLst>
          </p:cNvPr>
          <p:cNvCxnSpPr/>
          <p:nvPr/>
        </p:nvCxnSpPr>
        <p:spPr>
          <a:xfrm>
            <a:off x="1974273" y="2182091"/>
            <a:ext cx="38654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D47413-4FFA-E74B-9700-8E4450854CF8}"/>
              </a:ext>
            </a:extLst>
          </p:cNvPr>
          <p:cNvCxnSpPr/>
          <p:nvPr/>
        </p:nvCxnSpPr>
        <p:spPr>
          <a:xfrm>
            <a:off x="6681326" y="2680854"/>
            <a:ext cx="517467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9031BA-63FC-BF0C-CDBD-E793EB30AD88}"/>
              </a:ext>
            </a:extLst>
          </p:cNvPr>
          <p:cNvCxnSpPr>
            <a:cxnSpLocks/>
          </p:cNvCxnSpPr>
          <p:nvPr/>
        </p:nvCxnSpPr>
        <p:spPr>
          <a:xfrm>
            <a:off x="6341879" y="2978728"/>
            <a:ext cx="19742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87E850-3C66-0B64-3460-21EC3B968C26}"/>
              </a:ext>
            </a:extLst>
          </p:cNvPr>
          <p:cNvCxnSpPr/>
          <p:nvPr/>
        </p:nvCxnSpPr>
        <p:spPr>
          <a:xfrm>
            <a:off x="5369305" y="3605645"/>
            <a:ext cx="561388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FCF583-62EC-3A66-44A6-0ED1C887129C}"/>
              </a:ext>
            </a:extLst>
          </p:cNvPr>
          <p:cNvSpPr txBox="1"/>
          <p:nvPr/>
        </p:nvSpPr>
        <p:spPr>
          <a:xfrm>
            <a:off x="427780" y="4137374"/>
            <a:ext cx="884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the firm produced 150 computers without merging the value would have been 1.5M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DCA3DE-820D-5FE6-7188-855739406AE5}"/>
                  </a:ext>
                </a:extLst>
              </p:cNvPr>
              <p:cNvSpPr txBox="1"/>
              <p:nvPr/>
            </p:nvSpPr>
            <p:spPr>
              <a:xfrm>
                <a:off x="427780" y="4707494"/>
                <a:ext cx="5881034" cy="1268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Therefore, the value after the merger must be: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m:t>150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m:t>0000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10×1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10000</m:t>
                          </m:r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9000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=1527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74.54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DCA3DE-820D-5FE6-7188-855739406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80" y="4707494"/>
                <a:ext cx="5881034" cy="1268681"/>
              </a:xfrm>
              <a:prstGeom prst="rect">
                <a:avLst/>
              </a:prstGeom>
              <a:blipFill>
                <a:blip r:embed="rId2"/>
                <a:stretch>
                  <a:fillRect l="-829" t="-2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BA1DBA-9B05-1667-10B1-AB832A89EA09}"/>
                  </a:ext>
                </a:extLst>
              </p:cNvPr>
              <p:cNvSpPr txBox="1"/>
              <p:nvPr/>
            </p:nvSpPr>
            <p:spPr>
              <a:xfrm>
                <a:off x="6520018" y="5431347"/>
                <a:ext cx="1924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𝐺𝑎𝑖𝑛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=527774.54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BA1DBA-9B05-1667-10B1-AB832A89E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018" y="5431347"/>
                <a:ext cx="1924373" cy="276999"/>
              </a:xfrm>
              <a:prstGeom prst="rect">
                <a:avLst/>
              </a:prstGeom>
              <a:blipFill>
                <a:blip r:embed="rId3"/>
                <a:stretch>
                  <a:fillRect l="-2222" r="-285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15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F2FF6-2272-C685-FE88-2D989E21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2092F-D0F3-2655-5704-50B1F468B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1184564"/>
            <a:ext cx="11519999" cy="4992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Firm </a:t>
            </a:r>
            <a:r>
              <a:rPr lang="en-US" sz="1800" dirty="0"/>
              <a:t>C’s market capitalization on 1st January 2022 is 100,</a:t>
            </a:r>
            <a:r>
              <a:rPr lang="en-GB" sz="1800" dirty="0"/>
              <a:t> and Firm D’s market capitalization price is 25.  On 2</a:t>
            </a:r>
            <a:r>
              <a:rPr lang="en-GB" sz="1800" baseline="30000" dirty="0"/>
              <a:t>nd</a:t>
            </a:r>
            <a:r>
              <a:rPr lang="en-GB" sz="1800" dirty="0"/>
              <a:t> January 2022, Firm C publicly announced that they will buy Firm D on 2</a:t>
            </a:r>
            <a:r>
              <a:rPr lang="en-GB" sz="1800" baseline="30000" dirty="0"/>
              <a:t>nd</a:t>
            </a:r>
            <a:r>
              <a:rPr lang="en-GB" sz="1800" dirty="0"/>
              <a:t> June 2022. The gain of the acquisition equals 10 (value on the 2</a:t>
            </a:r>
            <a:r>
              <a:rPr lang="en-GB" sz="1800" baseline="30000" dirty="0"/>
              <a:t>nd</a:t>
            </a:r>
            <a:r>
              <a:rPr lang="en-GB" sz="1800" dirty="0"/>
              <a:t> of January). Both firms have the same number of shares. Consider an annual discount rate (risk-free) of 5%, a ROE of 8% and a 100% payout for both firms (except in d). If needed, assume that firms have no debt. Solve the first two questions under the two different acquisition methods: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Firm C pays 30 to buy Firm 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Firm C exchanges one share for four shares of D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a) Compute the return of Firm D from the 1</a:t>
            </a:r>
            <a:r>
              <a:rPr lang="en-GB" sz="1800" baseline="30000" dirty="0"/>
              <a:t>st</a:t>
            </a:r>
            <a:r>
              <a:rPr lang="en-GB" sz="1800" dirty="0"/>
              <a:t> of January 2022 to the 3</a:t>
            </a:r>
            <a:r>
              <a:rPr lang="en-GB" sz="1800" baseline="30000" dirty="0"/>
              <a:t>rd</a:t>
            </a:r>
            <a:r>
              <a:rPr lang="en-GB" sz="1800" dirty="0"/>
              <a:t> of January 2022</a:t>
            </a:r>
          </a:p>
          <a:p>
            <a:pPr marL="0" indent="0">
              <a:buNone/>
            </a:pPr>
            <a:r>
              <a:rPr lang="en-GB" sz="1800" dirty="0"/>
              <a:t>b) Compute the return of Firm C from the 1</a:t>
            </a:r>
            <a:r>
              <a:rPr lang="en-GB" sz="1800" baseline="30000" dirty="0"/>
              <a:t>st</a:t>
            </a:r>
            <a:r>
              <a:rPr lang="en-GB" sz="1800" dirty="0"/>
              <a:t> of January 2022 to the 3</a:t>
            </a:r>
            <a:r>
              <a:rPr lang="en-GB" sz="1800" baseline="30000" dirty="0"/>
              <a:t>rd</a:t>
            </a:r>
            <a:r>
              <a:rPr lang="en-GB" sz="1800" dirty="0"/>
              <a:t> of January 2022</a:t>
            </a:r>
          </a:p>
          <a:p>
            <a:pPr marL="0" indent="0">
              <a:buNone/>
            </a:pPr>
            <a:r>
              <a:rPr lang="en-GB" sz="1800" dirty="0"/>
              <a:t>c) Find the payment to buy Firm D that makes the return for Firm D from the 1</a:t>
            </a:r>
            <a:r>
              <a:rPr lang="en-GB" sz="1800" baseline="30000" dirty="0"/>
              <a:t>st</a:t>
            </a:r>
            <a:r>
              <a:rPr lang="en-GB" sz="1800" dirty="0"/>
              <a:t> of January 2022 to the 3</a:t>
            </a:r>
            <a:r>
              <a:rPr lang="en-GB" sz="1800" baseline="30000" dirty="0"/>
              <a:t>rd</a:t>
            </a:r>
            <a:r>
              <a:rPr lang="en-GB" sz="1800" dirty="0"/>
              <a:t> of January 2022 equal to 0</a:t>
            </a:r>
          </a:p>
          <a:p>
            <a:pPr marL="0" indent="0">
              <a:buNone/>
            </a:pPr>
            <a:r>
              <a:rPr lang="en-GB" sz="1800" dirty="0"/>
              <a:t>d) Find the exchange ratio to buy Firm D that makes the return for Firm D from the 1</a:t>
            </a:r>
            <a:r>
              <a:rPr lang="en-GB" sz="1800" baseline="30000" dirty="0"/>
              <a:t>st</a:t>
            </a:r>
            <a:r>
              <a:rPr lang="en-GB" sz="1800" dirty="0"/>
              <a:t> of January 2022 to the 3</a:t>
            </a:r>
            <a:r>
              <a:rPr lang="en-GB" sz="1800" baseline="30000" dirty="0"/>
              <a:t>rd</a:t>
            </a:r>
            <a:r>
              <a:rPr lang="en-GB" sz="1800" dirty="0"/>
              <a:t> of January 2022 equal to 0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4275E-2E5A-156E-F067-61024240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4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25EF2D-57A7-DD8C-2D0A-843280FE3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Advanced Financial Management | Mergers and Acquisitions</a:t>
            </a:r>
          </a:p>
        </p:txBody>
      </p:sp>
    </p:spTree>
    <p:extLst>
      <p:ext uri="{BB962C8B-B14F-4D97-AF65-F5344CB8AC3E}">
        <p14:creationId xmlns:p14="http://schemas.microsoft.com/office/powerpoint/2010/main" val="421566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DF00B-052D-4C4B-97FA-96D626BC21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Advanced Financial Management | Mergers and Acquisitions</a:t>
            </a:r>
            <a:endParaRPr lang="pt-P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D13B6-5E9C-4D3C-98BF-8142C8E64C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dirty="0"/>
              <a:t>Key takeaways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762606-BD97-490F-B743-81820B0B3898}"/>
              </a:ext>
            </a:extLst>
          </p:cNvPr>
          <p:cNvGrpSpPr/>
          <p:nvPr/>
        </p:nvGrpSpPr>
        <p:grpSpPr>
          <a:xfrm>
            <a:off x="336550" y="2077371"/>
            <a:ext cx="11518899" cy="720000"/>
            <a:chOff x="336550" y="2077371"/>
            <a:chExt cx="11518899" cy="720000"/>
          </a:xfrm>
        </p:grpSpPr>
        <p:sp>
          <p:nvSpPr>
            <p:cNvPr id="18" name="Text 6">
              <a:extLst>
                <a:ext uri="{FF2B5EF4-FFF2-40B4-BE49-F238E27FC236}">
                  <a16:creationId xmlns:a16="http://schemas.microsoft.com/office/drawing/2014/main" id="{FA9F12C3-766B-4A0B-9ED8-40BDB292A38E}"/>
                </a:ext>
              </a:extLst>
            </p:cNvPr>
            <p:cNvSpPr txBox="1"/>
            <p:nvPr/>
          </p:nvSpPr>
          <p:spPr>
            <a:xfrm>
              <a:off x="336550" y="2077371"/>
              <a:ext cx="720000" cy="720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ru-RU" sz="400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29FD3F-B033-4316-8984-0FD1CF020EB8}"/>
                </a:ext>
              </a:extLst>
            </p:cNvPr>
            <p:cNvSpPr/>
            <p:nvPr/>
          </p:nvSpPr>
          <p:spPr>
            <a:xfrm>
              <a:off x="1050720" y="2077371"/>
              <a:ext cx="10804729" cy="720000"/>
            </a:xfrm>
            <a:prstGeom prst="rect">
              <a:avLst/>
            </a:prstGeom>
          </p:spPr>
          <p:txBody>
            <a:bodyPr wrap="square" lIns="36000" tIns="36000" rIns="36000" bIns="36000" anchor="ctr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en-US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Mergers and Acquisitions represent one key type of investments for companies to generate growth and improve the enterprise value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8E6238A-0EA1-4091-B5A3-361996FDEC3E}"/>
              </a:ext>
            </a:extLst>
          </p:cNvPr>
          <p:cNvGrpSpPr/>
          <p:nvPr/>
        </p:nvGrpSpPr>
        <p:grpSpPr>
          <a:xfrm>
            <a:off x="336550" y="3069000"/>
            <a:ext cx="11518899" cy="720000"/>
            <a:chOff x="336550" y="3069000"/>
            <a:chExt cx="11518899" cy="720000"/>
          </a:xfrm>
        </p:grpSpPr>
        <p:sp>
          <p:nvSpPr>
            <p:cNvPr id="7" name="Text 6">
              <a:extLst>
                <a:ext uri="{FF2B5EF4-FFF2-40B4-BE49-F238E27FC236}">
                  <a16:creationId xmlns:a16="http://schemas.microsoft.com/office/drawing/2014/main" id="{A87C61DA-0D0E-40FD-8925-6BBB685C4046}"/>
                </a:ext>
              </a:extLst>
            </p:cNvPr>
            <p:cNvSpPr txBox="1"/>
            <p:nvPr/>
          </p:nvSpPr>
          <p:spPr>
            <a:xfrm>
              <a:off x="336550" y="3069000"/>
              <a:ext cx="720000" cy="720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pt-PT" sz="4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  <a:endParaRPr lang="ru-RU" sz="4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60DF7E-584F-432B-9881-73D7CF02324E}"/>
                </a:ext>
              </a:extLst>
            </p:cNvPr>
            <p:cNvSpPr/>
            <p:nvPr/>
          </p:nvSpPr>
          <p:spPr>
            <a:xfrm>
              <a:off x="1050720" y="3069000"/>
              <a:ext cx="10804729" cy="720000"/>
            </a:xfrm>
            <a:prstGeom prst="rect">
              <a:avLst/>
            </a:prstGeom>
          </p:spPr>
          <p:txBody>
            <a:bodyPr wrap="square" lIns="36000" tIns="36000" rIns="36000" bIns="36000" anchor="ctr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en-US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enterprise value might benefit from M&amp;A due to the creation of synergies that can arise from revenues, costs, assets management or debt capacity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702AD5-FCDE-4288-9BC8-584416ACD1AE}"/>
              </a:ext>
            </a:extLst>
          </p:cNvPr>
          <p:cNvGrpSpPr/>
          <p:nvPr/>
        </p:nvGrpSpPr>
        <p:grpSpPr>
          <a:xfrm>
            <a:off x="336550" y="4060629"/>
            <a:ext cx="11518899" cy="720000"/>
            <a:chOff x="336550" y="4060629"/>
            <a:chExt cx="11518899" cy="720000"/>
          </a:xfrm>
        </p:grpSpPr>
        <p:sp>
          <p:nvSpPr>
            <p:cNvPr id="9" name="Text 6">
              <a:extLst>
                <a:ext uri="{FF2B5EF4-FFF2-40B4-BE49-F238E27FC236}">
                  <a16:creationId xmlns:a16="http://schemas.microsoft.com/office/drawing/2014/main" id="{860901DF-BA02-4812-82AB-2FD38EEC86B5}"/>
                </a:ext>
              </a:extLst>
            </p:cNvPr>
            <p:cNvSpPr txBox="1"/>
            <p:nvPr/>
          </p:nvSpPr>
          <p:spPr>
            <a:xfrm>
              <a:off x="336550" y="4060629"/>
              <a:ext cx="720000" cy="720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pt-PT" sz="4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ru-RU" sz="4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4CB986-C789-4FB3-AF21-EAC21E9C7BAB}"/>
                </a:ext>
              </a:extLst>
            </p:cNvPr>
            <p:cNvSpPr/>
            <p:nvPr/>
          </p:nvSpPr>
          <p:spPr>
            <a:xfrm>
              <a:off x="1050720" y="4060629"/>
              <a:ext cx="10804729" cy="720000"/>
            </a:xfrm>
            <a:prstGeom prst="rect">
              <a:avLst/>
            </a:prstGeom>
          </p:spPr>
          <p:txBody>
            <a:bodyPr wrap="square" lIns="36000" tIns="36000" rIns="36000" bIns="36000" anchor="ctr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en-US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Ultimately, the price of the acquisition will depend on the valuation of the target company, the estimated synergies and the negotiation process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224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BC39A-21C2-8492-552E-E3B037930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07FEA-7516-8B7C-E1FB-32D617DE1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1184564"/>
            <a:ext cx="11519999" cy="4992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a) Compute the return of Firm D from the 1</a:t>
            </a:r>
            <a:r>
              <a:rPr lang="en-GB" sz="1800" baseline="30000" dirty="0"/>
              <a:t>st</a:t>
            </a:r>
            <a:r>
              <a:rPr lang="en-GB" sz="1800" dirty="0"/>
              <a:t> of January 2022 to the 3</a:t>
            </a:r>
            <a:r>
              <a:rPr lang="en-GB" sz="1800" baseline="30000" dirty="0"/>
              <a:t>rd</a:t>
            </a:r>
            <a:r>
              <a:rPr lang="en-GB" sz="1800" dirty="0"/>
              <a:t> of January 2022</a:t>
            </a:r>
          </a:p>
          <a:p>
            <a:pPr marL="0" indent="0">
              <a:buNone/>
            </a:pPr>
            <a:r>
              <a:rPr lang="en-US" sz="1800" b="0" i="1" dirty="0">
                <a:latin typeface="Cambria Math" panose="02040503050406030204" pitchFamily="18" charset="0"/>
              </a:rPr>
              <a:t>Cash case (30)</a:t>
            </a:r>
          </a:p>
          <a:p>
            <a:pPr marL="0" indent="0">
              <a:buNone/>
            </a:pPr>
            <a:r>
              <a:rPr lang="en-GB" sz="1800" dirty="0"/>
              <a:t>Firm D investors will get 30 as a payment in six months for sure. Then the price of all the stocks (market cap) is:</a:t>
            </a:r>
          </a:p>
          <a:p>
            <a:pPr marL="0" indent="0">
              <a:buNone/>
            </a:pPr>
            <a:endParaRPr lang="en-US" sz="1800" b="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sz="18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sz="18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sz="18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sz="1800" b="0" i="1" dirty="0">
                <a:latin typeface="Cambria Math" panose="02040503050406030204" pitchFamily="18" charset="0"/>
              </a:rPr>
              <a:t>Stock case (4:1)</a:t>
            </a:r>
          </a:p>
          <a:p>
            <a:pPr marL="0" indent="0">
              <a:buNone/>
            </a:pPr>
            <a:r>
              <a:rPr lang="en-GB" sz="1800" dirty="0"/>
              <a:t>4 shares of D give you the rights to collect the payout of one share of the combined firm: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US" sz="1800" b="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2F613-7CC7-DCA2-CB1F-9F6E94768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4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18722B-A0DA-65D9-FB68-7144CA276C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Advanced Financial Management | Mergers and Acquisitions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AA30BB-AB23-1AA4-C7D6-C5BCE81E3E7D}"/>
                  </a:ext>
                </a:extLst>
              </p:cNvPr>
              <p:cNvSpPr txBox="1"/>
              <p:nvPr/>
            </p:nvSpPr>
            <p:spPr>
              <a:xfrm>
                <a:off x="5471880" y="2464315"/>
                <a:ext cx="277665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29.28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−1=17.12%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AA30BB-AB23-1AA4-C7D6-C5BCE81E3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880" y="2464315"/>
                <a:ext cx="2776658" cy="5204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8C942F-5598-ABCA-2994-2373D2C100E2}"/>
                  </a:ext>
                </a:extLst>
              </p:cNvPr>
              <p:cNvSpPr txBox="1"/>
              <p:nvPr/>
            </p:nvSpPr>
            <p:spPr>
              <a:xfrm>
                <a:off x="533032" y="2412086"/>
                <a:ext cx="6094268" cy="655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𝑀𝐶𝑎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=29.28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8C942F-5598-ABCA-2994-2373D2C10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32" y="2412086"/>
                <a:ext cx="6094268" cy="655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4314F3-84FC-B744-828F-D0B8311EBB47}"/>
                  </a:ext>
                </a:extLst>
              </p:cNvPr>
              <p:cNvSpPr txBox="1"/>
              <p:nvPr/>
            </p:nvSpPr>
            <p:spPr>
              <a:xfrm>
                <a:off x="501959" y="4503675"/>
                <a:ext cx="2033129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𝑎𝑓𝑡𝑒𝑟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4314F3-84FC-B744-828F-D0B8311E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9" y="4503675"/>
                <a:ext cx="2033129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C6367C-6860-8EAD-E4D3-6737F77D534C}"/>
                  </a:ext>
                </a:extLst>
              </p:cNvPr>
              <p:cNvSpPr txBox="1"/>
              <p:nvPr/>
            </p:nvSpPr>
            <p:spPr>
              <a:xfrm>
                <a:off x="0" y="5414124"/>
                <a:ext cx="8130326" cy="616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𝑁𝑢𝑚𝑏𝑆h𝑎𝑟𝑒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𝑁𝑢𝑚𝑏𝑆h𝑎𝑟𝑒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𝑛𝑒𝑤𝑠h𝑎𝑟𝑒𝑠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𝑁𝑢𝑚𝑏𝑆h𝑎𝑟𝑒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C6367C-6860-8EAD-E4D3-6737F77D5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14124"/>
                <a:ext cx="8130326" cy="616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BD73AF-8C7C-B44B-0AB2-B8DD0C7840E9}"/>
                  </a:ext>
                </a:extLst>
              </p:cNvPr>
              <p:cNvSpPr txBox="1"/>
              <p:nvPr/>
            </p:nvSpPr>
            <p:spPr>
              <a:xfrm>
                <a:off x="8248538" y="4436840"/>
                <a:ext cx="2334229" cy="703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−1=8%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BD73AF-8C7C-B44B-0AB2-B8DD0C784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538" y="4436840"/>
                <a:ext cx="2334229" cy="7033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F836D3-D0CB-6D28-F2B7-82A94010C901}"/>
                  </a:ext>
                </a:extLst>
              </p:cNvPr>
              <p:cNvSpPr txBox="1"/>
              <p:nvPr/>
            </p:nvSpPr>
            <p:spPr>
              <a:xfrm>
                <a:off x="6992661" y="5414124"/>
                <a:ext cx="4738254" cy="616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𝑁𝑢𝑚𝑏𝑆h𝑎𝑟𝑒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𝑁𝑢𝑚𝑏𝑆h𝑎𝑟𝑒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F836D3-D0CB-6D28-F2B7-82A94010C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661" y="5414124"/>
                <a:ext cx="4738254" cy="616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99E1A3-9CE7-A2B4-69DC-CC1810198246}"/>
                  </a:ext>
                </a:extLst>
              </p:cNvPr>
              <p:cNvSpPr txBox="1"/>
              <p:nvPr/>
            </p:nvSpPr>
            <p:spPr>
              <a:xfrm>
                <a:off x="2270605" y="4624825"/>
                <a:ext cx="4304790" cy="484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𝑀𝐶𝑎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𝑁𝑢𝑚𝑏𝑆h𝑎𝑟𝑒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endParaRPr lang="en-GB" sz="1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99E1A3-9CE7-A2B4-69DC-CC1810198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605" y="4624825"/>
                <a:ext cx="4304790" cy="484620"/>
              </a:xfrm>
              <a:prstGeom prst="rect">
                <a:avLst/>
              </a:prstGeom>
              <a:blipFill>
                <a:blip r:embed="rId8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77A936-E614-53B9-4F7E-2A572141D74F}"/>
                  </a:ext>
                </a:extLst>
              </p:cNvPr>
              <p:cNvSpPr txBox="1"/>
              <p:nvPr/>
            </p:nvSpPr>
            <p:spPr>
              <a:xfrm>
                <a:off x="5508442" y="4527442"/>
                <a:ext cx="2703534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𝑀𝐶𝑎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77A936-E614-53B9-4F7E-2A572141D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442" y="4527442"/>
                <a:ext cx="2703534" cy="6127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64E687-A0BB-5D40-3681-44818579F9F1}"/>
                  </a:ext>
                </a:extLst>
              </p:cNvPr>
              <p:cNvSpPr txBox="1"/>
              <p:nvPr/>
            </p:nvSpPr>
            <p:spPr>
              <a:xfrm>
                <a:off x="118210" y="6023482"/>
                <a:ext cx="43047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𝑀𝐶𝑎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=100+25+10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64E687-A0BB-5D40-3681-44818579F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10" y="6023482"/>
                <a:ext cx="4304790" cy="369332"/>
              </a:xfrm>
              <a:prstGeom prst="rect">
                <a:avLst/>
              </a:prstGeom>
              <a:blipFill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32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30888-B361-9BFC-A75E-71C07107C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FDEA4-C86B-B13E-7FB1-190022CFA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1184564"/>
            <a:ext cx="11519999" cy="4992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b) Compute the return of Firm C from the 1</a:t>
            </a:r>
            <a:r>
              <a:rPr lang="en-GB" sz="1800" baseline="30000" dirty="0"/>
              <a:t>st</a:t>
            </a:r>
            <a:r>
              <a:rPr lang="en-GB" sz="1800" dirty="0"/>
              <a:t> of January 2022 to the 3</a:t>
            </a:r>
            <a:r>
              <a:rPr lang="en-GB" sz="1800" baseline="30000" dirty="0"/>
              <a:t>rd</a:t>
            </a:r>
            <a:r>
              <a:rPr lang="en-GB" sz="1800" dirty="0"/>
              <a:t> of January 2022</a:t>
            </a:r>
          </a:p>
          <a:p>
            <a:pPr marL="0" indent="0">
              <a:buNone/>
            </a:pPr>
            <a:r>
              <a:rPr lang="en-US" sz="1800" b="0" i="1" dirty="0">
                <a:latin typeface="Cambria Math" panose="02040503050406030204" pitchFamily="18" charset="0"/>
              </a:rPr>
              <a:t>Cash case (30)</a:t>
            </a:r>
          </a:p>
          <a:p>
            <a:pPr marL="0" indent="0">
              <a:buNone/>
            </a:pPr>
            <a:r>
              <a:rPr lang="en-GB" sz="1800" dirty="0"/>
              <a:t>Firm C shareholders get the rights of all dividends of CD but they have to  lose 30 (in 6 months):</a:t>
            </a:r>
          </a:p>
          <a:p>
            <a:pPr marL="0" indent="0">
              <a:buNone/>
            </a:pPr>
            <a:endParaRPr lang="en-US" sz="1800" b="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sz="18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sz="1800" b="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sz="1800" b="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sz="18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sz="1800" b="0" i="1" dirty="0">
                <a:latin typeface="Cambria Math" panose="02040503050406030204" pitchFamily="18" charset="0"/>
              </a:rPr>
              <a:t>Stock case (4:1)</a:t>
            </a:r>
          </a:p>
          <a:p>
            <a:pPr marL="0" indent="0">
              <a:buNone/>
            </a:pPr>
            <a:r>
              <a:rPr lang="en-GB" sz="1800" dirty="0"/>
              <a:t>Firm C shareholders get the rights of (4/5) of all dividends of CD</a:t>
            </a:r>
            <a:endParaRPr lang="en-US" sz="1800" b="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DB231-D1F1-3157-5742-3D57D062B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4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272BB9-AE87-DEF6-B6D3-C79B9BFEC5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Advanced Financial Management | Mergers and Acquisitions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305593-D0DF-A34D-23C9-ABC89CB99746}"/>
                  </a:ext>
                </a:extLst>
              </p:cNvPr>
              <p:cNvSpPr txBox="1"/>
              <p:nvPr/>
            </p:nvSpPr>
            <p:spPr>
              <a:xfrm>
                <a:off x="335998" y="2548229"/>
                <a:ext cx="6094268" cy="784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𝑀𝐶𝑎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=125+10−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≈105.72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305593-D0DF-A34D-23C9-ABC89CB9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8" y="2548229"/>
                <a:ext cx="6094268" cy="7843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FB4105-1FA9-8B38-BDFD-F8A6252EEA62}"/>
                  </a:ext>
                </a:extLst>
              </p:cNvPr>
              <p:cNvSpPr txBox="1"/>
              <p:nvPr/>
            </p:nvSpPr>
            <p:spPr>
              <a:xfrm>
                <a:off x="5627744" y="2677366"/>
                <a:ext cx="2776658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105.72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−1=5.72%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FB4105-1FA9-8B38-BDFD-F8A6252EE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744" y="2677366"/>
                <a:ext cx="2776658" cy="526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DF2BF1-06F2-50A3-7B09-8EB02935CA02}"/>
                  </a:ext>
                </a:extLst>
              </p:cNvPr>
              <p:cNvSpPr txBox="1"/>
              <p:nvPr/>
            </p:nvSpPr>
            <p:spPr>
              <a:xfrm>
                <a:off x="0" y="4553417"/>
                <a:ext cx="8130326" cy="616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𝑁𝑢𝑚𝑏𝑆h𝑎𝑟𝑒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𝑁𝑢𝑚𝑏𝑆h𝑎𝑟𝑒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𝑁𝑢𝑚𝑏𝑆h𝑎𝑟𝑒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𝑁𝑢𝑚𝑏𝑆h𝑎𝑟𝑒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DF2BF1-06F2-50A3-7B09-8EB02935C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53417"/>
                <a:ext cx="8130326" cy="616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6FE8EB-E259-3C5F-3CCC-8E5F0CB5013F}"/>
                  </a:ext>
                </a:extLst>
              </p:cNvPr>
              <p:cNvSpPr txBox="1"/>
              <p:nvPr/>
            </p:nvSpPr>
            <p:spPr>
              <a:xfrm>
                <a:off x="5269243" y="5363248"/>
                <a:ext cx="2322046" cy="708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135×4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−1=8%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6FE8EB-E259-3C5F-3CCC-8E5F0CB50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43" y="5363248"/>
                <a:ext cx="2322046" cy="7089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768F9B-D58C-81E7-B125-668720EB08D5}"/>
                  </a:ext>
                </a:extLst>
              </p:cNvPr>
              <p:cNvSpPr txBox="1"/>
              <p:nvPr/>
            </p:nvSpPr>
            <p:spPr>
              <a:xfrm>
                <a:off x="8229600" y="3654594"/>
                <a:ext cx="3199209" cy="92339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Note that:</a:t>
                </a:r>
              </a:p>
              <a:p>
                <a:pPr algn="ctr"/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𝑀𝐶𝑎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𝑀𝐶𝑎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𝑀𝐶𝑎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768F9B-D58C-81E7-B125-668720EB0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3654594"/>
                <a:ext cx="3199209" cy="923394"/>
              </a:xfrm>
              <a:prstGeom prst="rect">
                <a:avLst/>
              </a:prstGeom>
              <a:blipFill>
                <a:blip r:embed="rId6"/>
                <a:stretch>
                  <a:fillRect t="-3247" b="-129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54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DA09D-9D99-8014-5396-53A40E5A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D8303-C768-022E-92B9-158991502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1184564"/>
            <a:ext cx="11519999" cy="4992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c) Find the payment (C) to buy Firm D that makes the return for Firm D from the 1</a:t>
            </a:r>
            <a:r>
              <a:rPr lang="en-GB" sz="1800" baseline="30000" dirty="0"/>
              <a:t>st</a:t>
            </a:r>
            <a:r>
              <a:rPr lang="en-GB" sz="1800" dirty="0"/>
              <a:t> of January 2022 to the 3</a:t>
            </a:r>
            <a:r>
              <a:rPr lang="en-GB" sz="1800" baseline="30000" dirty="0"/>
              <a:t>rd</a:t>
            </a:r>
            <a:r>
              <a:rPr lang="en-GB" sz="1800" dirty="0"/>
              <a:t> of January 2022 equal to 0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sz="18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sz="18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GB" sz="1800" dirty="0"/>
              <a:t>d) Find the exchange ratio (N:1) to buy Firm D that makes the return for Firm D from the 1</a:t>
            </a:r>
            <a:r>
              <a:rPr lang="en-GB" sz="1800" baseline="30000" dirty="0"/>
              <a:t>st</a:t>
            </a:r>
            <a:r>
              <a:rPr lang="en-GB" sz="1800" dirty="0"/>
              <a:t> of January 2022 to the 3</a:t>
            </a:r>
            <a:r>
              <a:rPr lang="en-GB" sz="1800" baseline="30000" dirty="0"/>
              <a:t>rd</a:t>
            </a:r>
            <a:r>
              <a:rPr lang="en-GB" sz="1800" dirty="0"/>
              <a:t> of January 2022 equal to 0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US" sz="1800" b="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4F4B8-A06A-CF70-B147-AD3949435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4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EAE82D-CF03-CC81-7A91-8D7388F78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Advanced Financial Management | Mergers and Acquisitions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5CCD53-C609-9132-F1AD-F451895DC37B}"/>
                  </a:ext>
                </a:extLst>
              </p:cNvPr>
              <p:cNvSpPr txBox="1"/>
              <p:nvPr/>
            </p:nvSpPr>
            <p:spPr>
              <a:xfrm>
                <a:off x="501959" y="2094093"/>
                <a:ext cx="2506520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𝑀𝐶𝑎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5CCD53-C609-9132-F1AD-F451895DC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9" y="2094093"/>
                <a:ext cx="2506520" cy="5204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BED7D9-0C84-7ACB-7F46-03F11E8E2B10}"/>
                  </a:ext>
                </a:extLst>
              </p:cNvPr>
              <p:cNvSpPr txBox="1"/>
              <p:nvPr/>
            </p:nvSpPr>
            <p:spPr>
              <a:xfrm>
                <a:off x="5202490" y="2028896"/>
                <a:ext cx="5157246" cy="655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𝑀𝐶𝑎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=25⇒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=25.62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BED7D9-0C84-7ACB-7F46-03F11E8E2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490" y="2028896"/>
                <a:ext cx="5157246" cy="655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460DA3-794C-FD15-6AE5-BFDF9709F327}"/>
                  </a:ext>
                </a:extLst>
              </p:cNvPr>
              <p:cNvSpPr txBox="1"/>
              <p:nvPr/>
            </p:nvSpPr>
            <p:spPr>
              <a:xfrm>
                <a:off x="501959" y="3916506"/>
                <a:ext cx="2033129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𝑎𝑓𝑡𝑒𝑟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460DA3-794C-FD15-6AE5-BFDF9709F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9" y="3916506"/>
                <a:ext cx="2033129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F78DF8-AF40-C0AA-F15A-ADC62A041986}"/>
                  </a:ext>
                </a:extLst>
              </p:cNvPr>
              <p:cNvSpPr txBox="1"/>
              <p:nvPr/>
            </p:nvSpPr>
            <p:spPr>
              <a:xfrm>
                <a:off x="0" y="4673706"/>
                <a:ext cx="8130326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𝑁𝑢𝑚𝑏𝑆h𝑎𝑟𝑒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𝑁𝑢𝑚𝑏𝑆h𝑎𝑟𝑒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𝑛𝑒𝑤𝑠h𝑎𝑟𝑒𝑠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𝑁𝑢𝑚𝑏𝑆h𝑎𝑟𝑒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F78DF8-AF40-C0AA-F15A-ADC62A041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73706"/>
                <a:ext cx="8130326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46F474-6359-FDDF-8C88-2313A15DF883}"/>
                  </a:ext>
                </a:extLst>
              </p:cNvPr>
              <p:cNvSpPr txBox="1"/>
              <p:nvPr/>
            </p:nvSpPr>
            <p:spPr>
              <a:xfrm>
                <a:off x="540732" y="5483225"/>
                <a:ext cx="2519408" cy="70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46F474-6359-FDDF-8C88-2313A15DF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32" y="5483225"/>
                <a:ext cx="2519408" cy="7062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9A117C-FE42-A363-F3F7-FD18B6A33C37}"/>
                  </a:ext>
                </a:extLst>
              </p:cNvPr>
              <p:cNvSpPr txBox="1"/>
              <p:nvPr/>
            </p:nvSpPr>
            <p:spPr>
              <a:xfrm>
                <a:off x="7453746" y="4684408"/>
                <a:ext cx="4738254" cy="639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𝑁𝑢𝑚𝑏𝑆h𝑎𝑟𝑒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𝑁𝑢𝑚𝑏𝑆h𝑎𝑟𝑒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9A117C-FE42-A363-F3F7-FD18B6A33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746" y="4684408"/>
                <a:ext cx="4738254" cy="6399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B07080-D7B1-E50A-99EA-60F8261BBA68}"/>
                  </a:ext>
                </a:extLst>
              </p:cNvPr>
              <p:cNvSpPr txBox="1"/>
              <p:nvPr/>
            </p:nvSpPr>
            <p:spPr>
              <a:xfrm>
                <a:off x="1689005" y="3885132"/>
                <a:ext cx="4304790" cy="617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𝑀𝐶𝑎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𝑀𝐶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𝑎𝑝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B07080-D7B1-E50A-99EA-60F8261BB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005" y="3885132"/>
                <a:ext cx="4304790" cy="6173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73F75E-E274-F23D-21C4-5EC6A3B0A4AF}"/>
                  </a:ext>
                </a:extLst>
              </p:cNvPr>
              <p:cNvSpPr txBox="1"/>
              <p:nvPr/>
            </p:nvSpPr>
            <p:spPr>
              <a:xfrm>
                <a:off x="3174438" y="2233175"/>
                <a:ext cx="1610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𝑀𝐶𝑎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73F75E-E274-F23D-21C4-5EC6A3B0A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438" y="2233175"/>
                <a:ext cx="1610184" cy="276999"/>
              </a:xfrm>
              <a:prstGeom prst="rect">
                <a:avLst/>
              </a:prstGeom>
              <a:blipFill>
                <a:blip r:embed="rId9"/>
                <a:stretch>
                  <a:fillRect l="-1894" r="-303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AF3E22-9C05-9A20-F5D8-CCB36CF9A018}"/>
                  </a:ext>
                </a:extLst>
              </p:cNvPr>
              <p:cNvSpPr txBox="1"/>
              <p:nvPr/>
            </p:nvSpPr>
            <p:spPr>
              <a:xfrm>
                <a:off x="3264872" y="5646369"/>
                <a:ext cx="1592615" cy="530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AF3E22-9C05-9A20-F5D8-CCB36CF9A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872" y="5646369"/>
                <a:ext cx="1592615" cy="5305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1A3877-474A-5C47-3163-BDC9EC3B2E97}"/>
                  </a:ext>
                </a:extLst>
              </p:cNvPr>
              <p:cNvSpPr txBox="1"/>
              <p:nvPr/>
            </p:nvSpPr>
            <p:spPr>
              <a:xfrm>
                <a:off x="4966780" y="5641615"/>
                <a:ext cx="2198551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−1=4.4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1A3877-474A-5C47-3163-BDC9EC3B2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780" y="5641615"/>
                <a:ext cx="2198551" cy="5260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41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5" grpId="0"/>
      <p:bldP spid="16" grpId="0"/>
      <p:bldP spid="5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551439-35A8-4C88-B376-08578D16399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Gain from merger: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𝐺𝑎𝑖𝑛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Cost of a merger: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GB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𝐴𝑚𝑜𝑢𝑛𝑡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𝑝𝑎𝑖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568800" lvl="1">
                  <a:buFont typeface="Wingdings" panose="05000000000000000000" pitchFamily="2" charset="2"/>
                  <a:buChar char="§"/>
                </a:pPr>
                <a:r>
                  <a:rPr lang="en-GB" b="1" dirty="0">
                    <a:solidFill>
                      <a:schemeClr val="tx2">
                        <a:lumMod val="75000"/>
                      </a:schemeClr>
                    </a:solidFill>
                  </a:rPr>
                  <a:t>Amount paid</a:t>
                </a:r>
                <a:r>
                  <a:rPr lang="en-GB" dirty="0"/>
                  <a:t> can be in:</a:t>
                </a:r>
              </a:p>
              <a:p>
                <a:pPr marL="854550" lvl="2" indent="-285750">
                  <a:buFont typeface="Calibri" panose="020F0502020204030204" pitchFamily="34" charset="0"/>
                  <a:buChar char="▫"/>
                </a:pPr>
                <a:r>
                  <a:rPr lang="en-GB" b="1" dirty="0"/>
                  <a:t>Cash</a:t>
                </a:r>
                <a:r>
                  <a:rPr lang="en-GB" dirty="0"/>
                  <a:t> (cash amount)</a:t>
                </a:r>
              </a:p>
              <a:p>
                <a:pPr marL="854550" lvl="2" indent="-285750">
                  <a:buFont typeface="Calibri" panose="020F0502020204030204" pitchFamily="34" charset="0"/>
                  <a:buChar char="▫"/>
                </a:pPr>
                <a:r>
                  <a:rPr lang="en-GB" b="1" dirty="0"/>
                  <a:t>Stock</a:t>
                </a:r>
                <a:r>
                  <a:rPr lang="en-GB" dirty="0"/>
                  <a:t>: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GB" dirty="0"/>
                  <a:t>, where n is number of shares issued in the </a:t>
                </a:r>
                <a:r>
                  <a:rPr lang="en-GB" b="1" i="1" dirty="0"/>
                  <a:t>new merged entity</a:t>
                </a:r>
                <a:r>
                  <a:rPr lang="en-GB" dirty="0"/>
                  <a:t> that go to the target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GB" b="1" dirty="0"/>
                  <a:t>NPV of the acquisition: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551439-35A8-4C88-B376-08578D1639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1072" t="-894" r="-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F6330-F3B5-4B75-B046-293FF30AC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Advanced Financial Management | Mergers and Acquisitions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B38356-A02E-4298-B83C-4F4C6BD7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Estimating merger gains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A71533-171C-46C2-80C8-E01BEA570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63FFA9-D4A3-4100-9649-8C51DDDC5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NPV of M&amp;As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1F591-60B4-4C3C-A558-F3177E954604}"/>
              </a:ext>
            </a:extLst>
          </p:cNvPr>
          <p:cNvSpPr txBox="1"/>
          <p:nvPr/>
        </p:nvSpPr>
        <p:spPr>
          <a:xfrm>
            <a:off x="471809" y="2615979"/>
            <a:ext cx="158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Acquirer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BCB51A-71A3-44F1-882F-A5EE6324EDC6}"/>
              </a:ext>
            </a:extLst>
          </p:cNvPr>
          <p:cNvSpPr txBox="1"/>
          <p:nvPr/>
        </p:nvSpPr>
        <p:spPr>
          <a:xfrm>
            <a:off x="471809" y="4093067"/>
            <a:ext cx="158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Target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6817BB-1BE9-40CF-9B3C-C2CD98F5357E}"/>
              </a:ext>
            </a:extLst>
          </p:cNvPr>
          <p:cNvSpPr/>
          <p:nvPr/>
        </p:nvSpPr>
        <p:spPr>
          <a:xfrm>
            <a:off x="1941668" y="2536467"/>
            <a:ext cx="755374" cy="6997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2F2CBE-A3E7-472D-B244-87702EDF2A45}"/>
              </a:ext>
            </a:extLst>
          </p:cNvPr>
          <p:cNvSpPr/>
          <p:nvPr/>
        </p:nvSpPr>
        <p:spPr>
          <a:xfrm>
            <a:off x="1950946" y="3913369"/>
            <a:ext cx="755374" cy="6997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B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263361-B791-4302-9FAD-8C9A44CA1B71}"/>
              </a:ext>
            </a:extLst>
          </p:cNvPr>
          <p:cNvCxnSpPr/>
          <p:nvPr/>
        </p:nvCxnSpPr>
        <p:spPr>
          <a:xfrm>
            <a:off x="3360496" y="2806807"/>
            <a:ext cx="0" cy="15743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960F7A-AF5B-4358-972B-AF965E6871B6}"/>
              </a:ext>
            </a:extLst>
          </p:cNvPr>
          <p:cNvCxnSpPr/>
          <p:nvPr/>
        </p:nvCxnSpPr>
        <p:spPr>
          <a:xfrm>
            <a:off x="3220022" y="4373215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966584-5BA3-4414-A35A-F4754077C0CE}"/>
              </a:ext>
            </a:extLst>
          </p:cNvPr>
          <p:cNvCxnSpPr/>
          <p:nvPr/>
        </p:nvCxnSpPr>
        <p:spPr>
          <a:xfrm>
            <a:off x="3221617" y="2816084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AF2FDBC-5B6E-45DA-AFD6-591CF223C486}"/>
              </a:ext>
            </a:extLst>
          </p:cNvPr>
          <p:cNvSpPr txBox="1"/>
          <p:nvPr/>
        </p:nvSpPr>
        <p:spPr>
          <a:xfrm>
            <a:off x="3651461" y="3240043"/>
            <a:ext cx="1582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Merged firm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58ABC7-15CB-4FA8-80AD-775369387A3E}"/>
              </a:ext>
            </a:extLst>
          </p:cNvPr>
          <p:cNvSpPr/>
          <p:nvPr/>
        </p:nvSpPr>
        <p:spPr>
          <a:xfrm>
            <a:off x="4967500" y="3197748"/>
            <a:ext cx="755374" cy="6997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9DAA154-2313-4E2D-8207-63D1267661E9}"/>
                  </a:ext>
                </a:extLst>
              </p:cNvPr>
              <p:cNvSpPr/>
              <p:nvPr/>
            </p:nvSpPr>
            <p:spPr bwMode="auto">
              <a:xfrm>
                <a:off x="6631459" y="5206317"/>
                <a:ext cx="4637903" cy="83202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12700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𝑵𝑷𝑽</m:t>
                      </m:r>
                      <m:r>
                        <a:rPr lang="en-GB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𝑮𝒂𝒊𝒏</m:t>
                      </m:r>
                      <m:r>
                        <a:rPr lang="en-GB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𝑪𝒐𝒔𝒕</m:t>
                      </m:r>
                    </m:oMath>
                  </m:oMathPara>
                </a14:m>
                <a:endParaRPr lang="pt-PT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sSub>
                        <m:sSubPr>
                          <m:ctrlPr>
                            <a:rPr lang="en-GB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GB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sub>
                      </m:sSub>
                      <m:r>
                        <a:rPr lang="en-GB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GB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sSub>
                        <m:sSubPr>
                          <m:ctrlPr>
                            <a:rPr lang="en-GB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GB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GB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𝑨𝒎𝒐𝒖𝒏𝒕</m:t>
                      </m:r>
                      <m:r>
                        <a:rPr lang="en-GB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𝒑𝒂𝒊</m:t>
                      </m:r>
                      <m:sSub>
                        <m:sSubPr>
                          <m:ctrlPr>
                            <a:rPr lang="en-GB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GB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GB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GB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9DAA154-2313-4E2D-8207-63D126766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1459" y="5206317"/>
                <a:ext cx="4637903" cy="8320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11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B26B-88EC-4124-B820-9AD85E9C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Estimating merger gains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685CB-2B70-410D-9282-967D90D77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with the targets stand-alone market value PV</a:t>
            </a:r>
            <a:r>
              <a:rPr lang="en-US" baseline="-25000" dirty="0"/>
              <a:t>B</a:t>
            </a:r>
            <a:r>
              <a:rPr lang="en-US" dirty="0"/>
              <a:t> and concentrate on the changes in cash flow that would result </a:t>
            </a:r>
            <a:r>
              <a:rPr lang="en-GB" dirty="0"/>
              <a:t>from the merger</a:t>
            </a:r>
          </a:p>
          <a:p>
            <a:endParaRPr lang="en-US" dirty="0"/>
          </a:p>
          <a:p>
            <a:r>
              <a:rPr lang="en-US" dirty="0"/>
              <a:t>You add value only if you can generate additional economic </a:t>
            </a:r>
            <a:r>
              <a:rPr lang="en-GB" dirty="0"/>
              <a:t>rents</a:t>
            </a:r>
          </a:p>
          <a:p>
            <a:endParaRPr lang="en-US" dirty="0"/>
          </a:p>
          <a:p>
            <a:r>
              <a:rPr lang="en-US" dirty="0"/>
              <a:t>If the merger is financed by acquirer's stock, then cost depends on the value of the shares in the new company</a:t>
            </a:r>
          </a:p>
          <a:p>
            <a:endParaRPr lang="en-US" dirty="0"/>
          </a:p>
          <a:p>
            <a:r>
              <a:rPr lang="en-US" dirty="0"/>
              <a:t>Due to asymmetric information, optimistic managers prefer to </a:t>
            </a:r>
            <a:r>
              <a:rPr lang="en-GB" dirty="0"/>
              <a:t>finance mergers with cash.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20F2E9-7515-42A6-A119-B7A6716A44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 err="1"/>
              <a:t>Advanced</a:t>
            </a:r>
            <a:r>
              <a:rPr lang="pt-PT" dirty="0"/>
              <a:t> Financial </a:t>
            </a:r>
            <a:r>
              <a:rPr lang="pt-PT" dirty="0" err="1"/>
              <a:t>Manage</a:t>
            </a:r>
            <a:r>
              <a:rPr lang="en-US" dirty="0" err="1"/>
              <a:t>ment</a:t>
            </a:r>
            <a:r>
              <a:rPr lang="en-US" dirty="0"/>
              <a:t> | Mergers and Acquisitions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72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8DB7-C33A-4D25-BF8B-22174A6F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benefits from a takeover?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50CC73-D4AD-4A7A-AADE-5ABA3DCC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2024109"/>
            <a:ext cx="11519999" cy="415285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         Returns to Bidders and Targets in the US - event study results</a:t>
            </a: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275BE-6245-4E21-B39D-54F2997870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Advanced Financial Management | Mergers and Acquisitions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E7439-0DA3-4A94-ABFF-7C56D6A39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41" y="2454599"/>
            <a:ext cx="8796423" cy="3485025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F0C7F5FD-A8B5-429B-80D2-63DA8C1A6BB0}"/>
              </a:ext>
            </a:extLst>
          </p:cNvPr>
          <p:cNvSpPr/>
          <p:nvPr/>
        </p:nvSpPr>
        <p:spPr>
          <a:xfrm rot="10800000">
            <a:off x="9211930" y="2997638"/>
            <a:ext cx="108000" cy="1176793"/>
          </a:xfrm>
          <a:prstGeom prst="leftBrace">
            <a:avLst>
              <a:gd name="adj1" fmla="val 69131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AB390-9965-4FA9-B729-FFB495103B3E}"/>
              </a:ext>
            </a:extLst>
          </p:cNvPr>
          <p:cNvSpPr txBox="1"/>
          <p:nvPr/>
        </p:nvSpPr>
        <p:spPr>
          <a:xfrm>
            <a:off x="9455110" y="3403930"/>
            <a:ext cx="240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n-lt"/>
              </a:rPr>
              <a:t>Announcement returns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F0EF1F01-02F3-4464-AB41-EADEA7A5049C}"/>
              </a:ext>
            </a:extLst>
          </p:cNvPr>
          <p:cNvSpPr/>
          <p:nvPr/>
        </p:nvSpPr>
        <p:spPr>
          <a:xfrm rot="10800000">
            <a:off x="9213254" y="4247321"/>
            <a:ext cx="108000" cy="1176793"/>
          </a:xfrm>
          <a:prstGeom prst="leftBrace">
            <a:avLst>
              <a:gd name="adj1" fmla="val 69131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CE9100-026D-407F-B4F8-D57FFC3E8885}"/>
              </a:ext>
            </a:extLst>
          </p:cNvPr>
          <p:cNvSpPr txBox="1"/>
          <p:nvPr/>
        </p:nvSpPr>
        <p:spPr>
          <a:xfrm>
            <a:off x="9303473" y="4659634"/>
            <a:ext cx="239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+mn-lt"/>
              </a:rPr>
              <a:t>Deal characteristics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0E3513-B393-474A-8025-05FF368D2E34}"/>
              </a:ext>
            </a:extLst>
          </p:cNvPr>
          <p:cNvSpPr txBox="1"/>
          <p:nvPr/>
        </p:nvSpPr>
        <p:spPr>
          <a:xfrm>
            <a:off x="9135583" y="5584856"/>
            <a:ext cx="2782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+mn-lt"/>
              </a:rPr>
              <a:t>Acquisition premium</a:t>
            </a:r>
          </a:p>
        </p:txBody>
      </p:sp>
    </p:spTree>
    <p:extLst>
      <p:ext uri="{BB962C8B-B14F-4D97-AF65-F5344CB8AC3E}">
        <p14:creationId xmlns:p14="http://schemas.microsoft.com/office/powerpoint/2010/main" val="247116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75A2-A6C9-479F-9773-267F7496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1A048-C8B4-46E7-9B79-D7A33358B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market values of buyer and seller are €2 billion and €1.1 </a:t>
            </a:r>
            <a:r>
              <a:rPr lang="en-GB" dirty="0"/>
              <a:t>billion, respectively. </a:t>
            </a:r>
            <a:r>
              <a:rPr lang="en-US" dirty="0"/>
              <a:t>The buyer thinks that the combined companies can cut operating costs by €40 million per year in perpetuity.</a:t>
            </a:r>
          </a:p>
          <a:p>
            <a:pPr marL="0" indent="0">
              <a:buNone/>
            </a:pPr>
            <a:r>
              <a:rPr lang="en-US" dirty="0"/>
              <a:t>The buyer reckons that a successful cash bid will probably </a:t>
            </a:r>
            <a:r>
              <a:rPr lang="en-GB" dirty="0"/>
              <a:t>cost </a:t>
            </a:r>
            <a:r>
              <a:rPr lang="en-US" dirty="0"/>
              <a:t>€</a:t>
            </a:r>
            <a:r>
              <a:rPr lang="en-GB" dirty="0"/>
              <a:t>1.4 billion. Alternatively, </a:t>
            </a:r>
            <a:r>
              <a:rPr lang="en-US" dirty="0"/>
              <a:t>it is considering offering sellers shareholders a 33% stake in the </a:t>
            </a:r>
            <a:r>
              <a:rPr lang="en-GB" dirty="0"/>
              <a:t>merged firm. </a:t>
            </a:r>
            <a:r>
              <a:rPr lang="en-US" dirty="0"/>
              <a:t>Assume cost of capital at 11%.</a:t>
            </a:r>
          </a:p>
          <a:p>
            <a:pPr marL="0" indent="0">
              <a:buNone/>
            </a:pPr>
            <a:r>
              <a:rPr lang="en-US" dirty="0"/>
              <a:t>What is the gain, cost and NPV of two alternatives?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4ACFBD-E563-4968-B3E8-FBCEC14A16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Advanced Financial Management | Mergers and Acquisitions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37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4DB7E-55E0-4843-918D-CB3607A3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1 -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D398F6-408C-4E8E-B93C-AE33613A2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GB" dirty="0"/>
                  <a:t>First we need to compute the PV of the </a:t>
                </a:r>
                <a:r>
                  <a:rPr lang="en-GB" b="1" i="1" dirty="0">
                    <a:solidFill>
                      <a:schemeClr val="tx2">
                        <a:lumMod val="75000"/>
                      </a:schemeClr>
                    </a:solidFill>
                  </a:rPr>
                  <a:t>gain from the merger</a:t>
                </a:r>
                <a:r>
                  <a:rPr lang="en-GB" dirty="0"/>
                  <a:t> (for both the cash and stock offer):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𝐺𝑎𝑖𝑛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€40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0.11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€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363.6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:endParaRPr lang="en-GB" b="0" dirty="0"/>
              </a:p>
              <a:p>
                <a:pPr marL="0" indent="0">
                  <a:spcBef>
                    <a:spcPts val="1800"/>
                  </a:spcBef>
                  <a:spcAft>
                    <a:spcPts val="1200"/>
                  </a:spcAft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The </a:t>
                </a:r>
                <a:r>
                  <a:rPr lang="en-GB" b="1" i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cost of the cash offer</a:t>
                </a:r>
                <a:r>
                  <a:rPr lang="en-GB" b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ea typeface="Cambria Math" panose="02040503050406030204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𝐶𝑜𝑠𝑡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=€1400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−€1100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=€300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b="0" dirty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spcBef>
                    <a:spcPts val="1800"/>
                  </a:spcBef>
                  <a:spcAft>
                    <a:spcPts val="1200"/>
                  </a:spcAft>
                  <a:buNone/>
                </a:pPr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Thus the </a:t>
                </a:r>
                <a:r>
                  <a:rPr lang="en-GB" b="1" i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NPV of the cash offer </a:t>
                </a:r>
                <a:r>
                  <a:rPr lang="en-GB" dirty="0">
                    <a:ea typeface="Cambria Math" panose="02040503050406030204" pitchFamily="18" charset="0"/>
                  </a:rPr>
                  <a:t>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𝑁𝑃𝑉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=€363.6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€300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€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63.6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b="0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D398F6-408C-4E8E-B93C-AE33613A2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9" t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DEA6BD-C002-44E5-94A9-E0760BE828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Advanced Financial Management | Mergers and Acquisitions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6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D1AE5-FB73-4FB9-85CF-8B9D9C4D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1 -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46145-76A7-4AB0-BAE8-1FC57F8EB3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GB" dirty="0"/>
                  <a:t>Finally, let’s consider the </a:t>
                </a:r>
                <a:r>
                  <a:rPr lang="en-GB" b="1" i="1" dirty="0">
                    <a:solidFill>
                      <a:schemeClr val="tx2">
                        <a:lumMod val="75000"/>
                      </a:schemeClr>
                    </a:solidFill>
                  </a:rPr>
                  <a:t>stock offer</a:t>
                </a:r>
                <a:r>
                  <a:rPr lang="en-GB" dirty="0"/>
                  <a:t>. The value of the merged entity is: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𝐺𝑎𝑖𝑛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€363.6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€2000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+€1100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€3,463.6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The </a:t>
                </a:r>
                <a:r>
                  <a:rPr lang="en-GB" b="1" i="1" dirty="0">
                    <a:solidFill>
                      <a:schemeClr val="tx2">
                        <a:lumMod val="75000"/>
                      </a:schemeClr>
                    </a:solidFill>
                  </a:rPr>
                  <a:t>cost of the stock offer </a:t>
                </a:r>
                <a:r>
                  <a:rPr lang="en-GB" dirty="0"/>
                  <a:t>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=0.33×€3,463.6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−€1100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=€43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Thus the </a:t>
                </a:r>
                <a:r>
                  <a:rPr lang="en-GB" b="1" i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NPV of the stock offer </a:t>
                </a:r>
                <a:r>
                  <a:rPr lang="en-GB" dirty="0">
                    <a:ea typeface="Cambria Math" panose="02040503050406030204" pitchFamily="18" charset="0"/>
                  </a:rPr>
                  <a:t>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𝑁𝑃𝑉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=€363.6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−€43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=€320.6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46145-76A7-4AB0-BAE8-1FC57F8EB3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29" t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C499BA-2397-4193-A2DD-8E2704DAA5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Advanced Financial Management | Mergers and Acquisitions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90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B1F92-789C-4B01-A1B7-C1853C952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As treasurer of Company A, you are investigating the possible acquisition of Company B. You have the following basic data: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endParaRPr lang="en-US" sz="18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/>
              <a:t>You estimate that investors currently expect a steady growth of about 6% in B's earnings and dividends. Under new management this growth rate would be increased to 8% per year, without any additional capital investment required. Further, under new management </a:t>
            </a:r>
            <a:r>
              <a:rPr lang="en-US" sz="1800"/>
              <a:t>next year’s </a:t>
            </a:r>
            <a:r>
              <a:rPr lang="en-US" sz="1800" dirty="0"/>
              <a:t>dividend will stay the same.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1800" dirty="0"/>
              <a:t>What is the gain from the acquisition?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1800" dirty="0"/>
              <a:t>What is the cost of the acquisition if A pays €25 in cash for each share of B?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1800" dirty="0"/>
              <a:t>What is the cost of the acquisition if A offers one share of A for every three shares of </a:t>
            </a:r>
            <a:r>
              <a:rPr lang="en-GB" sz="1800" dirty="0"/>
              <a:t>B?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1800" dirty="0"/>
              <a:t>How would the cost of cash offer and the share offer change if expected growth rate of B were not changed by the merger?</a:t>
            </a:r>
            <a:endParaRPr lang="en-GB" sz="16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78FC7D7-1B96-4171-BD1C-530C924F94FC}"/>
              </a:ext>
            </a:extLst>
          </p:cNvPr>
          <p:cNvGraphicFramePr>
            <a:graphicFrameLocks/>
          </p:cNvGraphicFramePr>
          <p:nvPr/>
        </p:nvGraphicFramePr>
        <p:xfrm>
          <a:off x="2109306" y="2137613"/>
          <a:ext cx="795659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545">
                  <a:extLst>
                    <a:ext uri="{9D8B030D-6E8A-4147-A177-3AD203B41FA5}">
                      <a16:colId xmlns:a16="http://schemas.microsoft.com/office/drawing/2014/main" val="544471116"/>
                    </a:ext>
                  </a:extLst>
                </a:gridCol>
                <a:gridCol w="2696525">
                  <a:extLst>
                    <a:ext uri="{9D8B030D-6E8A-4147-A177-3AD203B41FA5}">
                      <a16:colId xmlns:a16="http://schemas.microsoft.com/office/drawing/2014/main" val="895721087"/>
                    </a:ext>
                  </a:extLst>
                </a:gridCol>
                <a:gridCol w="2696525">
                  <a:extLst>
                    <a:ext uri="{9D8B030D-6E8A-4147-A177-3AD203B41FA5}">
                      <a16:colId xmlns:a16="http://schemas.microsoft.com/office/drawing/2014/main" val="3976286370"/>
                    </a:ext>
                  </a:extLst>
                </a:gridCol>
              </a:tblGrid>
              <a:tr h="253031"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  <a:latin typeface="+mj-lt"/>
                        </a:rPr>
                        <a:t>Company</a:t>
                      </a: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endParaRPr lang="en-GB" sz="1400" baseline="-25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endParaRPr lang="en-GB" sz="140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145634"/>
                  </a:ext>
                </a:extLst>
              </a:tr>
              <a:tr h="253031">
                <a:tc>
                  <a:txBody>
                    <a:bodyPr/>
                    <a:lstStyle/>
                    <a:p>
                      <a:r>
                        <a:rPr lang="en-GB" sz="1400" dirty="0"/>
                        <a:t>Next year’s expected EPS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€5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€1.5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12822"/>
                  </a:ext>
                </a:extLst>
              </a:tr>
              <a:tr h="253031">
                <a:tc>
                  <a:txBody>
                    <a:bodyPr/>
                    <a:lstStyle/>
                    <a:p>
                      <a:r>
                        <a:rPr lang="en-GB" sz="1400" dirty="0"/>
                        <a:t>Next year’s expected </a:t>
                      </a:r>
                      <a:r>
                        <a:rPr lang="en-GB" sz="1400" dirty="0" err="1"/>
                        <a:t>Div</a:t>
                      </a:r>
                      <a:r>
                        <a:rPr lang="en-GB" sz="1400" baseline="-25000" dirty="0" err="1"/>
                        <a:t>ps</a:t>
                      </a:r>
                      <a:endParaRPr lang="en-GB" sz="1400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€3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€0.8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948637"/>
                  </a:ext>
                </a:extLst>
              </a:tr>
              <a:tr h="253031">
                <a:tc>
                  <a:txBody>
                    <a:bodyPr/>
                    <a:lstStyle/>
                    <a:p>
                      <a:r>
                        <a:rPr lang="en-GB" sz="1400" dirty="0"/>
                        <a:t>Number of shares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1,000,000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600,000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55704"/>
                  </a:ext>
                </a:extLst>
              </a:tr>
              <a:tr h="253031">
                <a:tc>
                  <a:txBody>
                    <a:bodyPr/>
                    <a:lstStyle/>
                    <a:p>
                      <a:r>
                        <a:rPr lang="en-GB" sz="1400" dirty="0"/>
                        <a:t>Stock price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€90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€20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20440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CA21AB-BB2A-41F3-B27A-EE0D1FF7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2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C50A41-2C10-4AB7-AF7A-A4CB91C26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Advanced Financial Management | Mergers and Acquisitions</a:t>
            </a:r>
          </a:p>
        </p:txBody>
      </p:sp>
    </p:spTree>
    <p:extLst>
      <p:ext uri="{BB962C8B-B14F-4D97-AF65-F5344CB8AC3E}">
        <p14:creationId xmlns:p14="http://schemas.microsoft.com/office/powerpoint/2010/main" val="9423072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ey Takeaways"/>
  <p:tag name="ISPRING_SLIDE_INDENT_LEVEL" val="0"/>
  <p:tag name="GENSWF_ADVANCE_TIME" val="30.000"/>
  <p:tag name="ISPRING_SLIDE_ID_2" val="{3D1A9620-46ED-40D7-A256-E3D5178092D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ova - FS">
  <a:themeElements>
    <a:clrScheme name="Nova FS">
      <a:dk1>
        <a:sysClr val="windowText" lastClr="000000"/>
      </a:dk1>
      <a:lt1>
        <a:sysClr val="window" lastClr="FFFFFF"/>
      </a:lt1>
      <a:dk2>
        <a:srgbClr val="005AA9"/>
      </a:dk2>
      <a:lt2>
        <a:srgbClr val="EEECE1"/>
      </a:lt2>
      <a:accent1>
        <a:srgbClr val="4F81BD"/>
      </a:accent1>
      <a:accent2>
        <a:srgbClr val="A45355"/>
      </a:accent2>
      <a:accent3>
        <a:srgbClr val="B1B7B3"/>
      </a:accent3>
      <a:accent4>
        <a:srgbClr val="415E50"/>
      </a:accent4>
      <a:accent5>
        <a:srgbClr val="636965"/>
      </a:accent5>
      <a:accent6>
        <a:srgbClr val="9E0927"/>
      </a:accent6>
      <a:hlink>
        <a:srgbClr val="0000FF"/>
      </a:hlink>
      <a:folHlink>
        <a:srgbClr val="800080"/>
      </a:folHlink>
    </a:clrScheme>
    <a:fontScheme name="Nova FS">
      <a:majorFont>
        <a:latin typeface="PlayFair"/>
        <a:ea typeface="Helvetica Neue Medium"/>
        <a:cs typeface="Helvetica Neue Medium"/>
      </a:majorFont>
      <a:minorFont>
        <a:latin typeface="Open Sans Light"/>
        <a:ea typeface="Helvetica Neue Medium"/>
        <a:cs typeface="Helvetica Neue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a SBE lectures" id="{B4C2F531-9F58-4221-A636-24753EC4F29B}" vid="{655F7426-5416-406A-9D35-9D5AEE0F8E30}"/>
    </a:ext>
  </a:extLst>
</a:theme>
</file>

<file path=ppt/theme/theme2.xml><?xml version="1.0" encoding="utf-8"?>
<a:theme xmlns:a="http://schemas.openxmlformats.org/drawingml/2006/main" name="Content">
  <a:themeElements>
    <a:clrScheme name="A NF">
      <a:dk1>
        <a:sysClr val="windowText" lastClr="000000"/>
      </a:dk1>
      <a:lt1>
        <a:sysClr val="window" lastClr="FFFFFF"/>
      </a:lt1>
      <a:dk2>
        <a:srgbClr val="005AA9"/>
      </a:dk2>
      <a:lt2>
        <a:srgbClr val="EEECE1"/>
      </a:lt2>
      <a:accent1>
        <a:srgbClr val="4F81BD"/>
      </a:accent1>
      <a:accent2>
        <a:srgbClr val="A45355"/>
      </a:accent2>
      <a:accent3>
        <a:srgbClr val="B1B7B3"/>
      </a:accent3>
      <a:accent4>
        <a:srgbClr val="415E50"/>
      </a:accent4>
      <a:accent5>
        <a:srgbClr val="636965"/>
      </a:accent5>
      <a:accent6>
        <a:srgbClr val="9E0927"/>
      </a:accent6>
      <a:hlink>
        <a:srgbClr val="0000FF"/>
      </a:hlink>
      <a:folHlink>
        <a:srgbClr val="800080"/>
      </a:folHlink>
    </a:clrScheme>
    <a:fontScheme name="Nova FS">
      <a:majorFont>
        <a:latin typeface="PlayFair"/>
        <a:ea typeface="Helvetica Neue Medium"/>
        <a:cs typeface="Helvetica Neue Medium"/>
      </a:majorFont>
      <a:minorFont>
        <a:latin typeface="Open Sans Light"/>
        <a:ea typeface="Helvetica Neue Medium"/>
        <a:cs typeface="Helvetica Neue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00026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va SBE lectures" id="{B4C2F531-9F58-4221-A636-24753EC4F29B}" vid="{2AD40D23-A621-4A11-8549-82627BCB3B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Nova SBE lectures</Template>
  <TotalTime>4378</TotalTime>
  <Words>2891</Words>
  <Application>Microsoft Office PowerPoint</Application>
  <PresentationFormat>Widescreen</PresentationFormat>
  <Paragraphs>269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Cambria Math</vt:lpstr>
      <vt:lpstr>Open Sans</vt:lpstr>
      <vt:lpstr>Open Sans </vt:lpstr>
      <vt:lpstr>Open Sans Light</vt:lpstr>
      <vt:lpstr>Playfair Display</vt:lpstr>
      <vt:lpstr>Wingdings</vt:lpstr>
      <vt:lpstr>Nova - FS</vt:lpstr>
      <vt:lpstr>Content</vt:lpstr>
      <vt:lpstr>think-cell Slide</vt:lpstr>
      <vt:lpstr>PowerPoint Presentation</vt:lpstr>
      <vt:lpstr>PowerPoint Presentation</vt:lpstr>
      <vt:lpstr>Estimating merger gains</vt:lpstr>
      <vt:lpstr>Estimating merger gains</vt:lpstr>
      <vt:lpstr>Who benefits from a takeover?</vt:lpstr>
      <vt:lpstr>Exercise 1</vt:lpstr>
      <vt:lpstr>Exercise 1 - solutions</vt:lpstr>
      <vt:lpstr>Exercise 1 - solutions</vt:lpstr>
      <vt:lpstr>Exercise 2 </vt:lpstr>
      <vt:lpstr>Exercise 2 - solutions</vt:lpstr>
      <vt:lpstr>Exercise 2 - solutions</vt:lpstr>
      <vt:lpstr>Exercise 2 – solutions </vt:lpstr>
      <vt:lpstr>Google takeover of Fitbit</vt:lpstr>
      <vt:lpstr>PowerPoint Presentation</vt:lpstr>
      <vt:lpstr>Exercise 3 </vt:lpstr>
      <vt:lpstr>Exercise 3 </vt:lpstr>
      <vt:lpstr>Exercise 3 </vt:lpstr>
      <vt:lpstr>Exercise 3 </vt:lpstr>
      <vt:lpstr>Exercise 4 </vt:lpstr>
      <vt:lpstr>Exercise 4 </vt:lpstr>
      <vt:lpstr>Exercise 4 </vt:lpstr>
      <vt:lpstr>Exercise 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Margarida Soares</dc:creator>
  <cp:lastModifiedBy>Julio Crego</cp:lastModifiedBy>
  <cp:revision>45</cp:revision>
  <dcterms:created xsi:type="dcterms:W3CDTF">2020-10-25T11:18:08Z</dcterms:created>
  <dcterms:modified xsi:type="dcterms:W3CDTF">2025-04-08T18:40:11Z</dcterms:modified>
</cp:coreProperties>
</file>