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4.xml" ContentType="application/vnd.openxmlformats-officedocument.theme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  <p:sldMasterId id="2147483648" r:id="rId2"/>
    <p:sldMasterId id="2147483674" r:id="rId3"/>
  </p:sldMasterIdLst>
  <p:notesMasterIdLst>
    <p:notesMasterId r:id="rId27"/>
  </p:notesMasterIdLst>
  <p:sldIdLst>
    <p:sldId id="257" r:id="rId4"/>
    <p:sldId id="459" r:id="rId5"/>
    <p:sldId id="267" r:id="rId6"/>
    <p:sldId id="455" r:id="rId7"/>
    <p:sldId id="462" r:id="rId8"/>
    <p:sldId id="466" r:id="rId9"/>
    <p:sldId id="467" r:id="rId10"/>
    <p:sldId id="468" r:id="rId11"/>
    <p:sldId id="469" r:id="rId12"/>
    <p:sldId id="470" r:id="rId13"/>
    <p:sldId id="471" r:id="rId14"/>
    <p:sldId id="473" r:id="rId15"/>
    <p:sldId id="442" r:id="rId16"/>
    <p:sldId id="454" r:id="rId17"/>
    <p:sldId id="456" r:id="rId18"/>
    <p:sldId id="458" r:id="rId19"/>
    <p:sldId id="474" r:id="rId20"/>
    <p:sldId id="463" r:id="rId21"/>
    <p:sldId id="475" r:id="rId22"/>
    <p:sldId id="476" r:id="rId23"/>
    <p:sldId id="477" r:id="rId24"/>
    <p:sldId id="478" r:id="rId25"/>
    <p:sldId id="479" r:id="rId26"/>
  </p:sldIdLst>
  <p:sldSz cx="12192000" cy="6858000"/>
  <p:notesSz cx="7315200" cy="9601200"/>
  <p:defaultTextStyle>
    <a:defPPr>
      <a:defRPr lang="pt-PT"/>
    </a:defPPr>
    <a:lvl1pPr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1pPr>
    <a:lvl2pPr marL="457154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2pPr>
    <a:lvl3pPr marL="914307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3pPr>
    <a:lvl4pPr marL="1371461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4pPr>
    <a:lvl5pPr marL="1828614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5pPr>
    <a:lvl6pPr marL="2285768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6pPr>
    <a:lvl7pPr marL="2742921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7pPr>
    <a:lvl8pPr marL="3200074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8pPr>
    <a:lvl9pPr marL="3657227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2389" autoAdjust="0"/>
  </p:normalViewPr>
  <p:slideViewPr>
    <p:cSldViewPr snapToGrid="0">
      <p:cViewPr varScale="1">
        <p:scale>
          <a:sx n="58" d="100"/>
          <a:sy n="58" d="100"/>
        </p:scale>
        <p:origin x="9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Price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Sheet1!$A$2:$A$62</c:f>
              <c:numCache>
                <c:formatCode>General</c:formatCode>
                <c:ptCount val="6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</c:numCache>
            </c:numRef>
          </c:cat>
          <c:val>
            <c:numRef>
              <c:f>Sheet1!$C$2:$C$62</c:f>
              <c:numCache>
                <c:formatCode>General</c:formatCode>
                <c:ptCount val="61"/>
                <c:pt idx="0">
                  <c:v>500</c:v>
                </c:pt>
                <c:pt idx="1">
                  <c:v>507.65473524986561</c:v>
                </c:pt>
                <c:pt idx="2">
                  <c:v>515.42666044322232</c:v>
                </c:pt>
                <c:pt idx="3">
                  <c:v>523.31756969605283</c:v>
                </c:pt>
                <c:pt idx="4">
                  <c:v>531.32928459130562</c:v>
                </c:pt>
                <c:pt idx="5">
                  <c:v>539.46365459939943</c:v>
                </c:pt>
                <c:pt idx="6">
                  <c:v>547.72255750516604</c:v>
                </c:pt>
                <c:pt idx="7">
                  <c:v>556.10789984132884</c:v>
                </c:pt>
                <c:pt idx="8">
                  <c:v>564.62161732861705</c:v>
                </c:pt>
                <c:pt idx="9">
                  <c:v>573.26567532262004</c:v>
                </c:pt>
                <c:pt idx="10">
                  <c:v>582.0420692674802</c:v>
                </c:pt>
                <c:pt idx="11">
                  <c:v>590.95282515653321</c:v>
                </c:pt>
                <c:pt idx="12">
                  <c:v>500</c:v>
                </c:pt>
                <c:pt idx="13">
                  <c:v>507.65473524986561</c:v>
                </c:pt>
                <c:pt idx="14">
                  <c:v>515.42666044322232</c:v>
                </c:pt>
                <c:pt idx="15">
                  <c:v>523.31756969605283</c:v>
                </c:pt>
                <c:pt idx="16">
                  <c:v>531.32928459130562</c:v>
                </c:pt>
                <c:pt idx="17">
                  <c:v>539.46365459939943</c:v>
                </c:pt>
                <c:pt idx="18">
                  <c:v>547.72255750516604</c:v>
                </c:pt>
                <c:pt idx="19">
                  <c:v>556.10789984132884</c:v>
                </c:pt>
                <c:pt idx="20">
                  <c:v>564.62161732861705</c:v>
                </c:pt>
                <c:pt idx="21">
                  <c:v>573.26567532262004</c:v>
                </c:pt>
                <c:pt idx="22">
                  <c:v>582.0420692674802</c:v>
                </c:pt>
                <c:pt idx="23">
                  <c:v>590.95282515653321</c:v>
                </c:pt>
                <c:pt idx="24">
                  <c:v>500</c:v>
                </c:pt>
                <c:pt idx="25">
                  <c:v>507.65473524986561</c:v>
                </c:pt>
                <c:pt idx="26">
                  <c:v>515.42666044322232</c:v>
                </c:pt>
                <c:pt idx="27">
                  <c:v>523.31756969605283</c:v>
                </c:pt>
                <c:pt idx="28">
                  <c:v>531.32928459130562</c:v>
                </c:pt>
                <c:pt idx="29">
                  <c:v>539.46365459939943</c:v>
                </c:pt>
                <c:pt idx="30">
                  <c:v>547.72255750516604</c:v>
                </c:pt>
                <c:pt idx="31">
                  <c:v>556.10789984132884</c:v>
                </c:pt>
                <c:pt idx="32">
                  <c:v>564.62161732861705</c:v>
                </c:pt>
                <c:pt idx="33">
                  <c:v>573.26567532262004</c:v>
                </c:pt>
                <c:pt idx="34">
                  <c:v>582.0420692674802</c:v>
                </c:pt>
                <c:pt idx="35">
                  <c:v>590.95282515653321</c:v>
                </c:pt>
                <c:pt idx="36">
                  <c:v>500</c:v>
                </c:pt>
                <c:pt idx="37">
                  <c:v>507.65473524986561</c:v>
                </c:pt>
                <c:pt idx="38">
                  <c:v>515.42666044322232</c:v>
                </c:pt>
                <c:pt idx="39">
                  <c:v>523.31756969605283</c:v>
                </c:pt>
                <c:pt idx="40">
                  <c:v>531.32928459130562</c:v>
                </c:pt>
                <c:pt idx="41">
                  <c:v>539.46365459939943</c:v>
                </c:pt>
                <c:pt idx="42">
                  <c:v>547.72255750516604</c:v>
                </c:pt>
                <c:pt idx="43">
                  <c:v>556.10789984132884</c:v>
                </c:pt>
                <c:pt idx="44">
                  <c:v>564.62161732861705</c:v>
                </c:pt>
                <c:pt idx="45">
                  <c:v>573.26567532262004</c:v>
                </c:pt>
                <c:pt idx="46">
                  <c:v>582.0420692674802</c:v>
                </c:pt>
                <c:pt idx="47">
                  <c:v>590.95282515653321</c:v>
                </c:pt>
                <c:pt idx="48">
                  <c:v>500</c:v>
                </c:pt>
                <c:pt idx="49">
                  <c:v>507.65473524986561</c:v>
                </c:pt>
                <c:pt idx="50">
                  <c:v>515.42666044322232</c:v>
                </c:pt>
                <c:pt idx="51">
                  <c:v>523.31756969605283</c:v>
                </c:pt>
                <c:pt idx="52">
                  <c:v>531.32928459130562</c:v>
                </c:pt>
                <c:pt idx="53">
                  <c:v>539.46365459939943</c:v>
                </c:pt>
                <c:pt idx="54">
                  <c:v>547.72255750516604</c:v>
                </c:pt>
                <c:pt idx="55">
                  <c:v>556.10789984132884</c:v>
                </c:pt>
                <c:pt idx="56">
                  <c:v>564.62161732861705</c:v>
                </c:pt>
                <c:pt idx="57">
                  <c:v>573.26567532262004</c:v>
                </c:pt>
                <c:pt idx="58">
                  <c:v>582.0420692674802</c:v>
                </c:pt>
                <c:pt idx="59">
                  <c:v>590.95282515653321</c:v>
                </c:pt>
                <c:pt idx="60">
                  <c:v>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CD-48C1-A25D-BA3CAD2E9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83072016"/>
        <c:axId val="1183087856"/>
      </c:lineChart>
      <c:catAx>
        <c:axId val="118307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087856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1183087856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07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87172931049179"/>
          <c:y val="5.6102641632561782E-2"/>
          <c:w val="0.62367510440637519"/>
          <c:h val="0.731913259443297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Bond Price (T=3Y)</c:v>
                </c:pt>
              </c:strCache>
            </c:strRef>
          </c:tx>
          <c:spPr>
            <a:ln w="28575" cap="rnd">
              <a:solidFill>
                <a:srgbClr val="EE230C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1271-40D9-A661-785BA497A400}"/>
              </c:ext>
            </c:extLst>
          </c:dPt>
          <c:dLbls>
            <c:dLbl>
              <c:idx val="12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EE230C"/>
                      </a:solidFill>
                      <a:latin typeface="Open Sans Ligh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71-40D9-A661-785BA497A400}"/>
                </c:ext>
              </c:extLst>
            </c:dLbl>
            <c:dLbl>
              <c:idx val="23"/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71-40D9-A661-785BA497A400}"/>
                </c:ext>
              </c:extLst>
            </c:dLbl>
            <c:spPr>
              <a:solidFill>
                <a:srgbClr val="EE230C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Open Sans Ligh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0.00%</c:formatCode>
                <c:ptCount val="13"/>
                <c:pt idx="0">
                  <c:v>0</c:v>
                </c:pt>
                <c:pt idx="1">
                  <c:v>5.0000000000000001E-3</c:v>
                </c:pt>
                <c:pt idx="2">
                  <c:v>0.01</c:v>
                </c:pt>
                <c:pt idx="3">
                  <c:v>1.4999999999999999E-2</c:v>
                </c:pt>
                <c:pt idx="4">
                  <c:v>0.02</c:v>
                </c:pt>
                <c:pt idx="5">
                  <c:v>2.5000000000000001E-2</c:v>
                </c:pt>
                <c:pt idx="6">
                  <c:v>0.03</c:v>
                </c:pt>
                <c:pt idx="7">
                  <c:v>3.5000000000000003E-2</c:v>
                </c:pt>
                <c:pt idx="8">
                  <c:v>0.04</c:v>
                </c:pt>
                <c:pt idx="9">
                  <c:v>4.4999999999999998E-2</c:v>
                </c:pt>
                <c:pt idx="10">
                  <c:v>0.05</c:v>
                </c:pt>
                <c:pt idx="11">
                  <c:v>5.5E-2</c:v>
                </c:pt>
                <c:pt idx="12">
                  <c:v>0.06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5300</c:v>
                </c:pt>
                <c:pt idx="1">
                  <c:v>5222.7686103528558</c:v>
                </c:pt>
                <c:pt idx="2">
                  <c:v>5147.0492603617786</c:v>
                </c:pt>
                <c:pt idx="3">
                  <c:v>5072.805010431628</c:v>
                </c:pt>
                <c:pt idx="4">
                  <c:v>5000</c:v>
                </c:pt>
                <c:pt idx="5">
                  <c:v>4928.5994109197491</c:v>
                </c:pt>
                <c:pt idx="6">
                  <c:v>4858.5694322552663</c:v>
                </c:pt>
                <c:pt idx="7">
                  <c:v>4789.8772264314766</c:v>
                </c:pt>
                <c:pt idx="8">
                  <c:v>4722.4908966772873</c:v>
                </c:pt>
                <c:pt idx="9">
                  <c:v>4656.3794557080819</c:v>
                </c:pt>
                <c:pt idx="10">
                  <c:v>4591.5127955944281</c:v>
                </c:pt>
                <c:pt idx="11">
                  <c:v>4527.8616587667084</c:v>
                </c:pt>
                <c:pt idx="12">
                  <c:v>4465.3976101076714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271-40D9-A661-785BA497A4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Bond Price (T=10Y)</c:v>
                </c:pt>
              </c:strCache>
            </c:strRef>
          </c:tx>
          <c:spPr>
            <a:ln w="28575" cap="rnd">
              <a:solidFill>
                <a:srgbClr val="18497F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18497F"/>
                      </a:solidFill>
                      <a:latin typeface="Open Sans Ligh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71-40D9-A661-785BA497A4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 Ligh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0.00%</c:formatCode>
                <c:ptCount val="13"/>
                <c:pt idx="0">
                  <c:v>0</c:v>
                </c:pt>
                <c:pt idx="1">
                  <c:v>5.0000000000000001E-3</c:v>
                </c:pt>
                <c:pt idx="2">
                  <c:v>0.01</c:v>
                </c:pt>
                <c:pt idx="3">
                  <c:v>1.4999999999999999E-2</c:v>
                </c:pt>
                <c:pt idx="4">
                  <c:v>0.02</c:v>
                </c:pt>
                <c:pt idx="5">
                  <c:v>2.5000000000000001E-2</c:v>
                </c:pt>
                <c:pt idx="6">
                  <c:v>0.03</c:v>
                </c:pt>
                <c:pt idx="7">
                  <c:v>3.5000000000000003E-2</c:v>
                </c:pt>
                <c:pt idx="8">
                  <c:v>0.04</c:v>
                </c:pt>
                <c:pt idx="9">
                  <c:v>4.4999999999999998E-2</c:v>
                </c:pt>
                <c:pt idx="10">
                  <c:v>0.05</c:v>
                </c:pt>
                <c:pt idx="11">
                  <c:v>5.5E-2</c:v>
                </c:pt>
                <c:pt idx="12">
                  <c:v>0.06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1">
                  <c:v>5729.7808895589487</c:v>
                </c:pt>
                <c:pt idx="2">
                  <c:v>5473.5652265350836</c:v>
                </c:pt>
                <c:pt idx="3">
                  <c:v>5230.5546137963593</c:v>
                </c:pt>
                <c:pt idx="4">
                  <c:v>5000</c:v>
                </c:pt>
                <c:pt idx="5">
                  <c:v>4781.1984017257273</c:v>
                </c:pt>
                <c:pt idx="6">
                  <c:v>4573.4898581612088</c:v>
                </c:pt>
                <c:pt idx="7">
                  <c:v>4376.2546008066547</c:v>
                </c:pt>
                <c:pt idx="8">
                  <c:v>4188.9104220644967</c:v>
                </c:pt>
                <c:pt idx="9">
                  <c:v>4010.9102278612313</c:v>
                </c:pt>
                <c:pt idx="10">
                  <c:v>3841.739760622278</c:v>
                </c:pt>
                <c:pt idx="11">
                  <c:v>3680.9154799969315</c:v>
                </c:pt>
                <c:pt idx="12">
                  <c:v>3527.9825897170595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271-40D9-A661-785BA497A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2725328"/>
        <c:axId val="1771934144"/>
      </c:lineChart>
      <c:catAx>
        <c:axId val="1592725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Open Sans Light"/>
                    <a:ea typeface="+mn-ea"/>
                    <a:cs typeface="+mn-cs"/>
                  </a:defRPr>
                </a:pPr>
                <a:r>
                  <a:rPr lang="en-US" b="1" dirty="0"/>
                  <a:t>YTM (Discount rate)</a:t>
                </a:r>
                <a:endParaRPr lang="pt-PT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Light"/>
                  <a:ea typeface="+mn-ea"/>
                  <a:cs typeface="+mn-cs"/>
                </a:defRPr>
              </a:pPr>
              <a:endParaRPr lang="pt-PT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/>
                <a:ea typeface="+mn-ea"/>
                <a:cs typeface="+mn-cs"/>
              </a:defRPr>
            </a:pPr>
            <a:endParaRPr lang="en-US"/>
          </a:p>
        </c:txPr>
        <c:crossAx val="1771934144"/>
        <c:crosses val="autoZero"/>
        <c:auto val="1"/>
        <c:lblAlgn val="ctr"/>
        <c:lblOffset val="100"/>
        <c:noMultiLvlLbl val="0"/>
      </c:catAx>
      <c:valAx>
        <c:axId val="1771934144"/>
        <c:scaling>
          <c:orientation val="minMax"/>
          <c:min val="25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Open Sans Light"/>
                    <a:ea typeface="+mn-ea"/>
                    <a:cs typeface="+mn-cs"/>
                  </a:defRPr>
                </a:pPr>
                <a:r>
                  <a:rPr lang="pt-PT" b="1" dirty="0"/>
                  <a:t>Value</a:t>
                </a:r>
              </a:p>
            </c:rich>
          </c:tx>
          <c:layout>
            <c:manualLayout>
              <c:xMode val="edge"/>
              <c:yMode val="edge"/>
              <c:x val="1.0824171141225603E-2"/>
              <c:y val="0.311472370975610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 Ligh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/>
                <a:ea typeface="+mn-ea"/>
                <a:cs typeface="+mn-cs"/>
              </a:defRPr>
            </a:pPr>
            <a:endParaRPr lang="en-US"/>
          </a:p>
        </c:txPr>
        <c:crossAx val="159272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Open Sans Ligh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426C0-CC1F-4B85-ACA4-73D2B329AC8A}" type="datetimeFigureOut">
              <a:rPr lang="en-GB" smtClean="0"/>
              <a:t>23/03/2025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D48A0-F553-4CF5-85EE-F0A80E1BE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7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the key takeaways </a:t>
            </a:r>
            <a:r>
              <a:rPr lang="en-GB" dirty="0"/>
              <a:t>from this video lecture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the following.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have learned how to value stocks using dividend discount models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2nd we have learned to understand the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tradeoffs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between dividend payments in reinvestment in the firm and also how to compute the present value of growth opportunities of any stock.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also have learned how to do bond valuation and how the bond prices relate to the yield curve and to the yield to maturity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finally we have understood how bond prices are sensitive to changes in interest rates and how we can apply the duration formula.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40B2-E8A0-4654-BA00-664B056866C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22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DBB4D4-D891-419F-A42B-7BD364B9853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915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P_0 = E(D_1)/(1+r) + P_1/(1+r) - &gt; solve for r?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D48A0-F553-4CF5-85EE-F0A80E1BEA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20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Coupon bonds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pay interest as often as the coupon frequency determines up until maturity. These payments can be made annually, semi-annually or quarterly. The coupon payments are usually the same at every payment date another important thing is that the coupon rate is expressed as an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we discussed in the time value of money lecture. And at maturity the investor receives the face value and the last coupon.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an example we have a two year 6% coupon bond with annual coupons and a face value of 1000 euro's an we see here the cash flow streams that is born peso we receive a coupon of 60 gives you apply the 6% to the thousand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thousand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euro face value as you receive a coupon of 60 every year so you receive that in year one and in year 2 and then add maturity you also receive the face value and for that you are going to pay a present value today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37319-24B8-40CF-A53E-4AE46D1F9C7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827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Mention the yield curve inversion</a:t>
            </a:r>
          </a:p>
          <a:p>
            <a:r>
              <a:rPr lang="pt-PT" dirty="0" err="1"/>
              <a:t>Upward</a:t>
            </a:r>
            <a:r>
              <a:rPr lang="pt-PT" dirty="0"/>
              <a:t> </a:t>
            </a:r>
            <a:r>
              <a:rPr lang="pt-PT" dirty="0" err="1"/>
              <a:t>sloping</a:t>
            </a:r>
            <a:r>
              <a:rPr lang="pt-PT" dirty="0"/>
              <a:t>, </a:t>
            </a:r>
            <a:r>
              <a:rPr lang="pt-PT" dirty="0" err="1"/>
              <a:t>typically</a:t>
            </a:r>
            <a:r>
              <a:rPr lang="pt-PT" dirty="0"/>
              <a:t>,</a:t>
            </a:r>
            <a:r>
              <a:rPr lang="pt-PT" baseline="0" dirty="0"/>
              <a:t> </a:t>
            </a:r>
            <a:r>
              <a:rPr lang="pt-PT" baseline="0" dirty="0" err="1"/>
              <a:t>consistent</a:t>
            </a:r>
            <a:r>
              <a:rPr lang="pt-PT" baseline="0" dirty="0"/>
              <a:t> </a:t>
            </a:r>
            <a:r>
              <a:rPr lang="pt-PT" baseline="0" dirty="0" err="1"/>
              <a:t>with</a:t>
            </a:r>
            <a:r>
              <a:rPr lang="pt-PT" baseline="0" dirty="0"/>
              <a:t> </a:t>
            </a:r>
            <a:r>
              <a:rPr lang="pt-PT" baseline="0" dirty="0" err="1"/>
              <a:t>the</a:t>
            </a:r>
            <a:r>
              <a:rPr lang="pt-PT" baseline="0" dirty="0"/>
              <a:t> </a:t>
            </a:r>
            <a:r>
              <a:rPr lang="pt-PT" baseline="0" dirty="0" err="1"/>
              <a:t>idea</a:t>
            </a:r>
            <a:r>
              <a:rPr lang="pt-PT" baseline="0" dirty="0"/>
              <a:t> </a:t>
            </a:r>
            <a:r>
              <a:rPr lang="pt-PT" baseline="0" dirty="0" err="1"/>
              <a:t>that</a:t>
            </a:r>
            <a:r>
              <a:rPr lang="pt-PT" baseline="0" dirty="0"/>
              <a:t> more </a:t>
            </a:r>
            <a:r>
              <a:rPr lang="pt-PT" baseline="0" dirty="0" err="1"/>
              <a:t>things</a:t>
            </a:r>
            <a:r>
              <a:rPr lang="pt-PT" baseline="0" dirty="0"/>
              <a:t> can </a:t>
            </a:r>
            <a:r>
              <a:rPr lang="pt-PT" baseline="0" dirty="0" err="1"/>
              <a:t>happen</a:t>
            </a:r>
            <a:r>
              <a:rPr lang="pt-PT" baseline="0" dirty="0"/>
              <a:t> in </a:t>
            </a:r>
            <a:r>
              <a:rPr lang="pt-PT" baseline="0" dirty="0" err="1"/>
              <a:t>the</a:t>
            </a:r>
            <a:r>
              <a:rPr lang="pt-PT" baseline="0" dirty="0"/>
              <a:t> </a:t>
            </a:r>
            <a:r>
              <a:rPr lang="pt-PT" baseline="0" dirty="0" err="1"/>
              <a:t>long</a:t>
            </a:r>
            <a:r>
              <a:rPr lang="pt-PT" baseline="0" dirty="0"/>
              <a:t> </a:t>
            </a:r>
            <a:r>
              <a:rPr lang="pt-PT" baseline="0" dirty="0" err="1"/>
              <a:t>run</a:t>
            </a:r>
            <a:r>
              <a:rPr lang="pt-PT" baseline="0" dirty="0"/>
              <a:t>, </a:t>
            </a:r>
            <a:r>
              <a:rPr lang="pt-PT" baseline="0" dirty="0" err="1"/>
              <a:t>ie</a:t>
            </a:r>
            <a:r>
              <a:rPr lang="pt-PT" baseline="0" dirty="0"/>
              <a:t> more </a:t>
            </a:r>
            <a:r>
              <a:rPr lang="pt-PT" baseline="0" dirty="0" err="1"/>
              <a:t>risk</a:t>
            </a:r>
            <a:r>
              <a:rPr lang="pt-PT" baseline="0" dirty="0"/>
              <a:t>, </a:t>
            </a:r>
            <a:r>
              <a:rPr lang="pt-PT" baseline="0" dirty="0" err="1"/>
              <a:t>such</a:t>
            </a:r>
            <a:r>
              <a:rPr lang="pt-PT" baseline="0" dirty="0"/>
              <a:t> </a:t>
            </a:r>
            <a:r>
              <a:rPr lang="pt-PT" baseline="0" dirty="0" err="1"/>
              <a:t>that</a:t>
            </a:r>
            <a:r>
              <a:rPr lang="pt-PT" baseline="0" dirty="0"/>
              <a:t> </a:t>
            </a:r>
            <a:r>
              <a:rPr lang="pt-PT" baseline="0" dirty="0" err="1"/>
              <a:t>investors</a:t>
            </a:r>
            <a:r>
              <a:rPr lang="pt-PT" baseline="0" dirty="0"/>
              <a:t> are </a:t>
            </a:r>
            <a:r>
              <a:rPr lang="pt-PT" baseline="0" dirty="0" err="1"/>
              <a:t>less</a:t>
            </a:r>
            <a:r>
              <a:rPr lang="pt-PT" baseline="0" dirty="0"/>
              <a:t> </a:t>
            </a:r>
            <a:r>
              <a:rPr lang="pt-PT" baseline="0" dirty="0" err="1"/>
              <a:t>eager</a:t>
            </a:r>
            <a:r>
              <a:rPr lang="pt-PT" baseline="0" dirty="0"/>
              <a:t> to </a:t>
            </a:r>
            <a:r>
              <a:rPr lang="pt-PT" baseline="0" dirty="0" err="1"/>
              <a:t>put</a:t>
            </a:r>
            <a:r>
              <a:rPr lang="pt-PT" baseline="0" dirty="0"/>
              <a:t> </a:t>
            </a:r>
            <a:r>
              <a:rPr lang="pt-PT" baseline="0" dirty="0" err="1"/>
              <a:t>their</a:t>
            </a:r>
            <a:r>
              <a:rPr lang="pt-PT" baseline="0" dirty="0"/>
              <a:t> </a:t>
            </a:r>
            <a:r>
              <a:rPr lang="pt-PT" baseline="0" dirty="0" err="1"/>
              <a:t>money</a:t>
            </a:r>
            <a:r>
              <a:rPr lang="pt-PT" baseline="0" dirty="0"/>
              <a:t> </a:t>
            </a:r>
            <a:r>
              <a:rPr lang="pt-PT" baseline="0" dirty="0" err="1"/>
              <a:t>away</a:t>
            </a:r>
            <a:r>
              <a:rPr lang="pt-PT" baseline="0" dirty="0"/>
              <a:t> for </a:t>
            </a:r>
            <a:r>
              <a:rPr lang="pt-PT" baseline="0" dirty="0" err="1"/>
              <a:t>this</a:t>
            </a:r>
            <a:r>
              <a:rPr lang="pt-PT" baseline="0" dirty="0"/>
              <a:t> </a:t>
            </a:r>
            <a:r>
              <a:rPr lang="pt-PT" baseline="0" dirty="0" err="1"/>
              <a:t>long</a:t>
            </a:r>
            <a:r>
              <a:rPr lang="pt-PT" baseline="0" dirty="0"/>
              <a:t>, </a:t>
            </a:r>
            <a:r>
              <a:rPr lang="pt-PT" baseline="0" dirty="0" err="1"/>
              <a:t>so</a:t>
            </a:r>
            <a:r>
              <a:rPr lang="pt-PT" baseline="0" dirty="0"/>
              <a:t> for </a:t>
            </a:r>
            <a:r>
              <a:rPr lang="pt-PT" baseline="0" dirty="0" err="1"/>
              <a:t>them</a:t>
            </a:r>
            <a:r>
              <a:rPr lang="pt-PT" baseline="0" dirty="0"/>
              <a:t> to </a:t>
            </a:r>
            <a:r>
              <a:rPr lang="pt-PT" baseline="0" dirty="0" err="1"/>
              <a:t>be</a:t>
            </a:r>
            <a:r>
              <a:rPr lang="pt-PT" baseline="0" dirty="0"/>
              <a:t> </a:t>
            </a:r>
            <a:r>
              <a:rPr lang="pt-PT" baseline="0" dirty="0" err="1"/>
              <a:t>willing</a:t>
            </a:r>
            <a:r>
              <a:rPr lang="pt-PT" baseline="0" dirty="0"/>
              <a:t> to take a </a:t>
            </a:r>
            <a:r>
              <a:rPr lang="pt-PT" baseline="0" dirty="0" err="1"/>
              <a:t>long</a:t>
            </a:r>
            <a:r>
              <a:rPr lang="pt-PT" baseline="0" dirty="0"/>
              <a:t> </a:t>
            </a:r>
            <a:r>
              <a:rPr lang="pt-PT" baseline="0" dirty="0" err="1"/>
              <a:t>position</a:t>
            </a:r>
            <a:r>
              <a:rPr lang="pt-PT" baseline="0" dirty="0"/>
              <a:t> in a </a:t>
            </a:r>
            <a:r>
              <a:rPr lang="pt-PT" baseline="0" dirty="0" err="1"/>
              <a:t>govmt</a:t>
            </a:r>
            <a:r>
              <a:rPr lang="pt-PT" baseline="0" dirty="0"/>
              <a:t> </a:t>
            </a:r>
            <a:r>
              <a:rPr lang="pt-PT" baseline="0" dirty="0" err="1"/>
              <a:t>bond</a:t>
            </a:r>
            <a:r>
              <a:rPr lang="pt-PT" baseline="0" dirty="0"/>
              <a:t>, </a:t>
            </a:r>
            <a:r>
              <a:rPr lang="pt-PT" baseline="0" dirty="0" err="1"/>
              <a:t>they</a:t>
            </a:r>
            <a:r>
              <a:rPr lang="pt-PT" baseline="0" dirty="0"/>
              <a:t> </a:t>
            </a:r>
            <a:r>
              <a:rPr lang="pt-PT" baseline="0" dirty="0" err="1"/>
              <a:t>require</a:t>
            </a:r>
            <a:r>
              <a:rPr lang="pt-PT" baseline="0" dirty="0"/>
              <a:t> a </a:t>
            </a:r>
            <a:r>
              <a:rPr lang="pt-PT" baseline="0" dirty="0" err="1"/>
              <a:t>larger</a:t>
            </a:r>
            <a:r>
              <a:rPr lang="pt-PT" baseline="0" dirty="0"/>
              <a:t> </a:t>
            </a:r>
            <a:r>
              <a:rPr lang="pt-PT" baseline="0" dirty="0" err="1"/>
              <a:t>interest</a:t>
            </a:r>
            <a:r>
              <a:rPr lang="pt-PT" baseline="0" dirty="0"/>
              <a:t> rate </a:t>
            </a:r>
          </a:p>
          <a:p>
            <a:r>
              <a:rPr lang="pt-PT" baseline="0" dirty="0"/>
              <a:t>THIS IS A RISK PREMIUM!</a:t>
            </a:r>
          </a:p>
          <a:p>
            <a:r>
              <a:rPr lang="pt-PT" baseline="0" dirty="0" err="1"/>
              <a:t>Inversion</a:t>
            </a:r>
            <a:r>
              <a:rPr lang="pt-PT" baseline="0" dirty="0"/>
              <a:t> </a:t>
            </a:r>
            <a:r>
              <a:rPr lang="pt-PT" baseline="0" dirty="0" err="1"/>
              <a:t>is</a:t>
            </a:r>
            <a:r>
              <a:rPr lang="pt-PT" baseline="0" dirty="0"/>
              <a:t> </a:t>
            </a:r>
            <a:r>
              <a:rPr lang="pt-PT" baseline="0" dirty="0" err="1"/>
              <a:t>when</a:t>
            </a:r>
            <a:r>
              <a:rPr lang="pt-PT" baseline="0" dirty="0"/>
              <a:t> </a:t>
            </a:r>
            <a:r>
              <a:rPr lang="pt-PT" baseline="0" dirty="0" err="1"/>
              <a:t>investors</a:t>
            </a:r>
            <a:r>
              <a:rPr lang="pt-PT" baseline="0" dirty="0"/>
              <a:t> </a:t>
            </a:r>
            <a:r>
              <a:rPr lang="pt-PT" baseline="0" dirty="0" err="1"/>
              <a:t>expect</a:t>
            </a:r>
            <a:r>
              <a:rPr lang="pt-PT" baseline="0" dirty="0"/>
              <a:t> </a:t>
            </a:r>
            <a:r>
              <a:rPr lang="pt-PT" baseline="0" dirty="0" err="1"/>
              <a:t>economy</a:t>
            </a:r>
            <a:r>
              <a:rPr lang="pt-PT" baseline="0" dirty="0"/>
              <a:t> to slow </a:t>
            </a:r>
            <a:r>
              <a:rPr lang="pt-PT" baseline="0" dirty="0" err="1"/>
              <a:t>down</a:t>
            </a:r>
            <a:r>
              <a:rPr lang="pt-PT" baseline="0" dirty="0"/>
              <a:t> </a:t>
            </a:r>
            <a:r>
              <a:rPr lang="pt-PT" baseline="0" dirty="0" err="1"/>
              <a:t>or</a:t>
            </a:r>
            <a:r>
              <a:rPr lang="pt-PT" baseline="0" dirty="0"/>
              <a:t> </a:t>
            </a:r>
            <a:r>
              <a:rPr lang="pt-PT" baseline="0" dirty="0" err="1"/>
              <a:t>worsen</a:t>
            </a:r>
            <a:r>
              <a:rPr lang="pt-PT" baseline="0" dirty="0"/>
              <a:t> in short-</a:t>
            </a:r>
            <a:r>
              <a:rPr lang="pt-PT" baseline="0" dirty="0" err="1"/>
              <a:t>term</a:t>
            </a:r>
            <a:r>
              <a:rPr lang="pt-PT" baseline="0" dirty="0"/>
              <a:t>, </a:t>
            </a:r>
            <a:r>
              <a:rPr lang="pt-PT" baseline="0" dirty="0" err="1"/>
              <a:t>flight</a:t>
            </a:r>
            <a:r>
              <a:rPr lang="pt-PT" baseline="0" dirty="0"/>
              <a:t> to </a:t>
            </a:r>
            <a:r>
              <a:rPr lang="pt-PT" baseline="0" dirty="0" err="1"/>
              <a:t>quality</a:t>
            </a:r>
            <a:r>
              <a:rPr lang="pt-PT" baseline="0" dirty="0"/>
              <a:t> </a:t>
            </a:r>
            <a:r>
              <a:rPr lang="pt-PT" baseline="0" dirty="0" err="1"/>
              <a:t>and</a:t>
            </a:r>
            <a:r>
              <a:rPr lang="pt-PT" baseline="0" dirty="0"/>
              <a:t> </a:t>
            </a:r>
            <a:r>
              <a:rPr lang="pt-PT" baseline="0" dirty="0" err="1"/>
              <a:t>therefore</a:t>
            </a:r>
            <a:r>
              <a:rPr lang="pt-PT" baseline="0" dirty="0"/>
              <a:t> </a:t>
            </a:r>
            <a:r>
              <a:rPr lang="pt-PT" baseline="0" dirty="0" err="1"/>
              <a:t>price</a:t>
            </a:r>
            <a:r>
              <a:rPr lang="pt-PT" baseline="0" dirty="0"/>
              <a:t> </a:t>
            </a:r>
            <a:r>
              <a:rPr lang="pt-PT" baseline="0" dirty="0" err="1"/>
              <a:t>of</a:t>
            </a:r>
            <a:r>
              <a:rPr lang="pt-PT" baseline="0" dirty="0"/>
              <a:t> LT </a:t>
            </a:r>
            <a:r>
              <a:rPr lang="pt-PT" baseline="0" dirty="0" err="1"/>
              <a:t>govmt</a:t>
            </a:r>
            <a:r>
              <a:rPr lang="pt-PT" baseline="0" dirty="0"/>
              <a:t> </a:t>
            </a:r>
            <a:r>
              <a:rPr lang="pt-PT" baseline="0" dirty="0" err="1"/>
              <a:t>bonds</a:t>
            </a:r>
            <a:r>
              <a:rPr lang="pt-PT" baseline="0" dirty="0"/>
              <a:t> </a:t>
            </a:r>
            <a:r>
              <a:rPr lang="pt-PT" baseline="0" dirty="0" err="1"/>
              <a:t>increase</a:t>
            </a:r>
            <a:endParaRPr lang="pt-PT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BAFAB-3F0D-4B93-8280-1B2636AFAD3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76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BAFAB-3F0D-4B93-8280-1B2636AFAD3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29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4" Type="http://schemas.openxmlformats.org/officeDocument/2006/relationships/image" Target="../media/image3.emf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1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2.xml"/><Relationship Id="rId4" Type="http://schemas.openxmlformats.org/officeDocument/2006/relationships/image" Target="../media/image3.emf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3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3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0673574-F6C1-4E6E-A93D-DCF5BD65BC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42482" y="874979"/>
            <a:ext cx="6914556" cy="5400000"/>
          </a:xfrm>
          <a:prstGeom prst="rect">
            <a:avLst/>
          </a:prstGeom>
        </p:spPr>
      </p:pic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66905076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43" imgH="444" progId="TCLayout.ActiveDocument.1">
                  <p:embed/>
                </p:oleObj>
              </mc:Choice>
              <mc:Fallback>
                <p:oleObj name="think-cell Slide" r:id="rId4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34963" y="1280685"/>
            <a:ext cx="8225143" cy="2002337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t">
            <a:noAutofit/>
          </a:bodyPr>
          <a:lstStyle>
            <a:lvl1pPr marL="0" indent="0">
              <a:buNone/>
              <a:defRPr lang="pt-PT" sz="5600" noProof="0" dirty="0" smtClean="0"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pt-PT" noProof="0"/>
              <a:t>Título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C4AF4BDE-D063-45F5-8E92-712C36CB69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3" y="4107835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600" b="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/>
              <a:t>COURSE</a:t>
            </a:r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36072A28-4101-4549-8D50-581847C1A422}"/>
              </a:ext>
            </a:extLst>
          </p:cNvPr>
          <p:cNvSpPr txBox="1">
            <a:spLocks/>
          </p:cNvSpPr>
          <p:nvPr userDrawn="1"/>
        </p:nvSpPr>
        <p:spPr>
          <a:xfrm>
            <a:off x="334962" y="4450217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defPPr>
              <a:defRPr lang="pt-PT"/>
            </a:defPPr>
            <a:lvl1pPr marL="0" indent="0" algn="r" eaLnBrk="0" hangingPunct="0">
              <a:buFont typeface="Arial" pitchFamily="34" charset="0"/>
              <a:buNone/>
              <a:defRPr sz="1000" b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Open Sans Light"/>
              </a:defRPr>
            </a:lvl1pPr>
            <a:lvl2pPr marL="742874" indent="-285721" algn="just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2884" indent="-228577" algn="just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037" indent="-228577" algn="just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191" indent="-228577" algn="just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34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6pPr>
            <a:lvl7pPr marL="2971497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7pPr>
            <a:lvl8pPr marL="3428650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8pPr>
            <a:lvl9pPr marL="388580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9pPr>
          </a:lstStyle>
          <a:p>
            <a:pPr lvl="0" algn="l"/>
            <a:r>
              <a:rPr lang="pt-PT" sz="10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Margarida Soares &amp; Fábio Soares Santos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AD1050-3CD3-4CF2-B8DC-780CDB1F7939}"/>
              </a:ext>
            </a:extLst>
          </p:cNvPr>
          <p:cNvGrpSpPr/>
          <p:nvPr userDrawn="1"/>
        </p:nvGrpSpPr>
        <p:grpSpPr>
          <a:xfrm>
            <a:off x="10488003" y="285585"/>
            <a:ext cx="1369035" cy="720001"/>
            <a:chOff x="10488003" y="285585"/>
            <a:chExt cx="1369035" cy="720001"/>
          </a:xfrm>
        </p:grpSpPr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AFE2A44E-E0E5-4D6E-85DD-A18848997151}"/>
                </a:ext>
              </a:extLst>
            </p:cNvPr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488003" y="285586"/>
              <a:ext cx="720000" cy="720000"/>
            </a:xfrm>
            <a:prstGeom prst="rect">
              <a:avLst/>
            </a:prstGeom>
          </p:spPr>
        </p:pic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F8896B9C-643B-46E1-9B2D-F74B40981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9038" y="285585"/>
              <a:ext cx="1368000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720000" tIns="72000" rIns="0" bIns="72000" anchor="ctr">
              <a:noAutofit/>
            </a:bodyPr>
            <a:lstStyle>
              <a:defPPr>
                <a:defRPr lang="pt-PT"/>
              </a:defPPr>
              <a:lvl1pPr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1pPr>
              <a:lvl2pPr marL="457154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2pPr>
              <a:lvl3pPr marL="914307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3pPr>
              <a:lvl4pPr marL="1371461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4pPr>
              <a:lvl5pPr marL="1828614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5pPr>
              <a:lvl6pPr marL="2285768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6pPr>
              <a:lvl7pPr marL="2742921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7pPr>
              <a:lvl8pPr marL="3200074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8pPr>
              <a:lvl9pPr marL="3657227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pt-PT" sz="12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elvetica Neue UltraLight"/>
                </a:rPr>
                <a:t>Video Lecture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226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EBA0A-3717-4369-A2D2-933EB9C5E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588" y="1681163"/>
            <a:ext cx="5650988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B93CF-E120-4C23-84DF-C2FBA4A76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6000" y="2505075"/>
            <a:ext cx="5661575" cy="3684588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C9A06E-1B7C-492E-8053-AB9E1F39C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83800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54E4C-DE0C-4640-98C4-A5045C7DD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83799" cy="36845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97CFA7-6D8C-4B36-BA58-C9139CBC29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6F3D59A-10EB-4D6D-A37C-A07C3BE0F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0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58573686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27332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6000" y="604500"/>
            <a:ext cx="11520000" cy="720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3200" b="0">
                <a:latin typeface="Playfair Display" panose="00000500000000000000" pitchFamily="50" charset="0"/>
                <a:cs typeface="Arial" panose="020B0604020202020204" pitchFamily="34" charset="0"/>
              </a:defRPr>
            </a:lvl1pPr>
            <a:lvl2pPr marL="457153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1864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195060" y="-3809"/>
            <a:ext cx="5996940" cy="6411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 b="0" i="0" baseline="0">
                <a:solidFill>
                  <a:schemeClr val="tx1"/>
                </a:solidFill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GB" dirty="0"/>
              <a:t>Double click to add </a:t>
            </a:r>
            <a:br>
              <a:rPr lang="en-GB" dirty="0"/>
            </a:br>
            <a:r>
              <a:rPr lang="en-GB" dirty="0"/>
              <a:t>your picture here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11340" y="1253592"/>
            <a:ext cx="5415090" cy="540306"/>
          </a:xfrm>
          <a:prstGeom prst="rect">
            <a:avLst/>
          </a:prstGeom>
        </p:spPr>
        <p:txBody>
          <a:bodyPr/>
          <a:lstStyle>
            <a:lvl1pPr marL="0" marR="0" indent="0" algn="l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Helvetica Neue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11340" y="1885345"/>
            <a:ext cx="5415090" cy="290042"/>
          </a:xfrm>
          <a:prstGeom prst="rect">
            <a:avLst/>
          </a:prstGeom>
        </p:spPr>
        <p:txBody>
          <a:bodyPr/>
          <a:lstStyle>
            <a:lvl1pPr marL="0" marR="0" indent="0" algn="l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0" i="0" u="none" strike="noStrike" cap="all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69CEE18D-3377-4BFB-9971-BC7C112EA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1340" y="2505075"/>
            <a:ext cx="5415091" cy="3684588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spcBef>
                <a:spcPts val="600"/>
              </a:spcBef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4800"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spcBef>
                <a:spcPts val="600"/>
              </a:spcBef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9200"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397E3387-408C-4338-B044-37486BF07D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600" b="0" noProof="0" dirty="0">
                <a:solidFill>
                  <a:sysClr val="windowText" lastClr="000000"/>
                </a:solidFill>
                <a:latin typeface="Playfair Display" panose="00000500000000000000" pitchFamily="50" charset="0"/>
                <a:ea typeface="Playfair Display" panose="00000500000000000000" pitchFamily="50" charset="0"/>
                <a:cs typeface="Arial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FDE0AAA7-6478-4074-975E-B65D9765D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1243" y="289605"/>
            <a:ext cx="1294207" cy="2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63625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80832305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1379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6389-65A4-42AD-AA7A-CBDDF223E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2466C-C663-4914-9756-58FE89AA2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563329"/>
            <a:ext cx="11519999" cy="461363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buClr>
                <a:schemeClr val="tx1"/>
              </a:buClr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A9DA4660-A039-409B-AA51-DEBF1C404C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</p:spTree>
    <p:extLst>
      <p:ext uri="{BB962C8B-B14F-4D97-AF65-F5344CB8AC3E}">
        <p14:creationId xmlns:p14="http://schemas.microsoft.com/office/powerpoint/2010/main" val="2758009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C51C-5CE1-4C30-BD2B-2ED4ECEE61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000" y="4195950"/>
            <a:ext cx="11519450" cy="612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2800" b="0">
                <a:latin typeface="Playfair Display" panose="00000500000000000000" pitchFamily="50" charset="0"/>
                <a:cs typeface="Arial" panose="020B0604020202020204" pitchFamily="34" charset="0"/>
              </a:defRPr>
            </a:lvl1pPr>
            <a:lvl2pPr marL="457153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chapter name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0F594DF0-F4B5-46C6-855F-5A3DEF370B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364517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800" b="0" noProof="0" dirty="0">
                <a:solidFill>
                  <a:sysClr val="windowText" lastClr="000000"/>
                </a:solidFill>
                <a:latin typeface="Playfair Display" panose="00000500000000000000" pitchFamily="50" charset="0"/>
                <a:ea typeface="Playfair Display" panose="00000500000000000000" pitchFamily="50" charset="0"/>
                <a:cs typeface="Arial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document title</a:t>
            </a:r>
          </a:p>
        </p:txBody>
      </p:sp>
      <p:sp>
        <p:nvSpPr>
          <p:cNvPr id="5" name="Line">
            <a:extLst>
              <a:ext uri="{FF2B5EF4-FFF2-40B4-BE49-F238E27FC236}">
                <a16:creationId xmlns:a16="http://schemas.microsoft.com/office/drawing/2014/main" id="{3F5866F4-05A4-4B38-B61D-1E029C5E31EA}"/>
              </a:ext>
            </a:extLst>
          </p:cNvPr>
          <p:cNvSpPr/>
          <p:nvPr/>
        </p:nvSpPr>
        <p:spPr>
          <a:xfrm>
            <a:off x="336550" y="4082563"/>
            <a:ext cx="632619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0786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18591953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27332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/>
              <a:t>Click to edit sub-title</a:t>
            </a:r>
          </a:p>
        </p:txBody>
      </p:sp>
      <p:pic>
        <p:nvPicPr>
          <p:cNvPr id="5" name="ISPRING_QUIZ_SHAPE3">
            <a:extLst>
              <a:ext uri="{FF2B5EF4-FFF2-40B4-BE49-F238E27FC236}">
                <a16:creationId xmlns:a16="http://schemas.microsoft.com/office/drawing/2014/main" id="{960E605E-404E-4319-9CB9-08963B17227B}"/>
              </a:ext>
            </a:extLst>
          </p:cNvPr>
          <p:cNvPicPr>
            <a:picLocks/>
          </p:cNvPicPr>
          <p:nvPr userDrawn="1"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36000" y="947585"/>
            <a:ext cx="432000" cy="432000"/>
          </a:xfrm>
          <a:prstGeom prst="rect">
            <a:avLst/>
          </a:prstGeom>
          <a:effectLst>
            <a:innerShdw>
              <a:scrgbClr r="0" g="0" b="0">
                <a:alpha val="0"/>
              </a:scrgbClr>
            </a:inn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6A0C22-B9B3-4244-9FA2-07670AB35833}"/>
              </a:ext>
            </a:extLst>
          </p:cNvPr>
          <p:cNvSpPr/>
          <p:nvPr userDrawn="1"/>
        </p:nvSpPr>
        <p:spPr bwMode="auto">
          <a:xfrm>
            <a:off x="336549" y="604500"/>
            <a:ext cx="11520000" cy="720000"/>
          </a:xfrm>
          <a:prstGeom prst="rect">
            <a:avLst/>
          </a:prstGeom>
        </p:spPr>
        <p:txBody>
          <a:bodyPr lIns="540000" tIns="0" rIns="0" bIns="0" anchor="b"/>
          <a:lstStyle/>
          <a:p>
            <a:pPr marL="0" lvl="0" indent="0" algn="just" eaLnBrk="0" hangingPunct="0">
              <a:spcBef>
                <a:spcPts val="0"/>
              </a:spcBef>
              <a:buFont typeface="Arial" pitchFamily="34" charset="0"/>
              <a:buNone/>
            </a:pPr>
            <a:r>
              <a:rPr lang="en-US" sz="2400" b="0" dirty="0">
                <a:latin typeface="Playfair Display" panose="00000500000000000000" pitchFamily="50" charset="0"/>
                <a:cs typeface="Arial" panose="020B0604020202020204" pitchFamily="34" charset="0"/>
                <a:sym typeface="Arial" charset="0"/>
              </a:rPr>
              <a:t>Quiz</a:t>
            </a:r>
            <a:endParaRPr lang="pt-PT" sz="2400" b="0" dirty="0">
              <a:latin typeface="Playfair Display" panose="00000500000000000000" pitchFamily="50" charset="0"/>
              <a:cs typeface="Arial" panose="020B0604020202020204" pitchFamily="34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82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EBA0A-3717-4369-A2D2-933EB9C5E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588" y="1681163"/>
            <a:ext cx="5650988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B93CF-E120-4C23-84DF-C2FBA4A76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6000" y="2505075"/>
            <a:ext cx="5661575" cy="3684588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C9A06E-1B7C-492E-8053-AB9E1F39C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83800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54E4C-DE0C-4640-98C4-A5045C7DD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83799" cy="36845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97CFA7-6D8C-4B36-BA58-C9139CBC29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6F3D59A-10EB-4D6D-A37C-A07C3BE0F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309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55676837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27332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6000" y="604500"/>
            <a:ext cx="11520000" cy="720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3200" b="0">
                <a:latin typeface="Playfair Display" panose="00000500000000000000" pitchFamily="50" charset="0"/>
                <a:cs typeface="Arial" panose="020B0604020202020204" pitchFamily="34" charset="0"/>
              </a:defRPr>
            </a:lvl1pPr>
            <a:lvl2pPr marL="457153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3082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195060" y="-3809"/>
            <a:ext cx="5996940" cy="6411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 b="0" i="0" baseline="0">
                <a:solidFill>
                  <a:schemeClr val="tx1"/>
                </a:solidFill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GB" dirty="0"/>
              <a:t>Double click to add </a:t>
            </a:r>
            <a:br>
              <a:rPr lang="en-GB" dirty="0"/>
            </a:br>
            <a:r>
              <a:rPr lang="en-GB" dirty="0"/>
              <a:t>your picture here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11340" y="1253592"/>
            <a:ext cx="5415090" cy="540306"/>
          </a:xfrm>
          <a:prstGeom prst="rect">
            <a:avLst/>
          </a:prstGeom>
        </p:spPr>
        <p:txBody>
          <a:bodyPr/>
          <a:lstStyle>
            <a:lvl1pPr marL="0" marR="0" indent="0" algn="l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Helvetica Neue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11340" y="1885345"/>
            <a:ext cx="5415090" cy="290042"/>
          </a:xfrm>
          <a:prstGeom prst="rect">
            <a:avLst/>
          </a:prstGeom>
        </p:spPr>
        <p:txBody>
          <a:bodyPr/>
          <a:lstStyle>
            <a:lvl1pPr marL="0" marR="0" indent="0" algn="l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0" i="0" u="none" strike="noStrike" cap="all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69CEE18D-3377-4BFB-9971-BC7C112EA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1340" y="2505075"/>
            <a:ext cx="5415091" cy="3684588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spcBef>
                <a:spcPts val="600"/>
              </a:spcBef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4800"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spcBef>
                <a:spcPts val="600"/>
              </a:spcBef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9200"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397E3387-408C-4338-B044-37486BF07D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600" b="0" noProof="0" dirty="0">
                <a:solidFill>
                  <a:sysClr val="windowText" lastClr="000000"/>
                </a:solidFill>
                <a:latin typeface="Playfair Display" panose="00000500000000000000" pitchFamily="50" charset="0"/>
                <a:ea typeface="Playfair Display" panose="00000500000000000000" pitchFamily="50" charset="0"/>
                <a:cs typeface="Arial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FDE0AAA7-6478-4074-975E-B65D9765D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1243" y="289605"/>
            <a:ext cx="1294207" cy="2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0294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bg>
      <p:bgPr>
        <a:solidFill>
          <a:srgbClr val="1849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EAC02AB-17C0-44EE-9D22-0D4D19FD4AB4}"/>
              </a:ext>
            </a:extLst>
          </p:cNvPr>
          <p:cNvSpPr/>
          <p:nvPr userDrawn="1"/>
        </p:nvSpPr>
        <p:spPr>
          <a:xfrm>
            <a:off x="-1" y="5964851"/>
            <a:ext cx="12192001" cy="913816"/>
          </a:xfrm>
          <a:prstGeom prst="rect">
            <a:avLst/>
          </a:prstGeom>
          <a:solidFill>
            <a:srgbClr val="18497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1020898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34963" y="1280685"/>
            <a:ext cx="8225143" cy="2002337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t">
            <a:noAutofit/>
          </a:bodyPr>
          <a:lstStyle>
            <a:lvl1pPr marL="0" indent="0">
              <a:buNone/>
              <a:defRPr lang="pt-PT" sz="5600" noProof="0" dirty="0" smtClean="0">
                <a:solidFill>
                  <a:schemeClr val="bg1"/>
                </a:solidFill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pt-PT" noProof="0"/>
              <a:t>Título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C4AF4BDE-D063-45F5-8E92-712C36CB69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3" y="4107835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600" b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/>
              <a:t>COURSE</a:t>
            </a:r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36072A28-4101-4549-8D50-581847C1A422}"/>
              </a:ext>
            </a:extLst>
          </p:cNvPr>
          <p:cNvSpPr txBox="1">
            <a:spLocks/>
          </p:cNvSpPr>
          <p:nvPr userDrawn="1"/>
        </p:nvSpPr>
        <p:spPr>
          <a:xfrm>
            <a:off x="334962" y="4450217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defPPr>
              <a:defRPr lang="pt-PT"/>
            </a:defPPr>
            <a:lvl1pPr marL="0" indent="0" algn="r" eaLnBrk="0" hangingPunct="0">
              <a:buFont typeface="Arial" pitchFamily="34" charset="0"/>
              <a:buNone/>
              <a:defRPr sz="1000" b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Open Sans Light"/>
              </a:defRPr>
            </a:lvl1pPr>
            <a:lvl2pPr marL="742874" indent="-285721" algn="just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2884" indent="-228577" algn="just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037" indent="-228577" algn="just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191" indent="-228577" algn="just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34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6pPr>
            <a:lvl7pPr marL="2971497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7pPr>
            <a:lvl8pPr marL="3428650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8pPr>
            <a:lvl9pPr marL="388580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9pPr>
          </a:lstStyle>
          <a:p>
            <a:pPr lvl="0" algn="l"/>
            <a:r>
              <a:rPr lang="pt-PT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Julio A. Crego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8896B9C-643B-46E1-9B2D-F74B40981545}"/>
              </a:ext>
            </a:extLst>
          </p:cNvPr>
          <p:cNvSpPr>
            <a:spLocks/>
          </p:cNvSpPr>
          <p:nvPr/>
        </p:nvSpPr>
        <p:spPr bwMode="auto">
          <a:xfrm>
            <a:off x="10489038" y="285585"/>
            <a:ext cx="1368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square" lIns="720000" tIns="72000" rIns="0" bIns="72000" anchor="ctr">
            <a:noAutofit/>
          </a:bodyPr>
          <a:lstStyle>
            <a:defPPr>
              <a:defRPr lang="pt-PT"/>
            </a:defPPr>
            <a:lvl1pPr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1pPr>
            <a:lvl2pPr marL="457154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2pPr>
            <a:lvl3pPr marL="914307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3pPr>
            <a:lvl4pPr marL="1371461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4pPr>
            <a:lvl5pPr marL="1828614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5pPr>
            <a:lvl6pPr marL="2285768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6pPr>
            <a:lvl7pPr marL="2742921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7pPr>
            <a:lvl8pPr marL="3200074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8pPr>
            <a:lvl9pPr marL="3657227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pt-PT" sz="12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In-Class Lecture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5DB9709-0CAF-4EA1-BF85-6217835C77E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10488003" y="285585"/>
            <a:ext cx="720000" cy="7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4F7C1C-3865-4E26-8D49-14941ECB6EF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482" y="874979"/>
            <a:ext cx="7067775" cy="5400000"/>
          </a:xfrm>
          <a:prstGeom prst="rect">
            <a:avLst/>
          </a:prstGeom>
        </p:spPr>
      </p:pic>
      <p:pic>
        <p:nvPicPr>
          <p:cNvPr id="17" name="Image" descr="Image">
            <a:extLst>
              <a:ext uri="{FF2B5EF4-FFF2-40B4-BE49-F238E27FC236}">
                <a16:creationId xmlns:a16="http://schemas.microsoft.com/office/drawing/2014/main" id="{8A49B686-C675-4089-BC63-26C977AA2B8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83940" y="6227989"/>
            <a:ext cx="11624120" cy="37179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28384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1217692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112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6125436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34963" y="4366329"/>
            <a:ext cx="9000000" cy="934478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ctr">
            <a:noAutofit/>
          </a:bodyPr>
          <a:lstStyle>
            <a:lvl1pPr marL="0" indent="0">
              <a:buNone/>
              <a:defRPr lang="pt-PT" sz="5600" noProof="0" dirty="0" smtClean="0"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pt-PT" noProof="0" dirty="0"/>
              <a:t>Título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1E64D972-03A1-474A-A7B7-B286A11AEF5B}"/>
              </a:ext>
            </a:extLst>
          </p:cNvPr>
          <p:cNvSpPr/>
          <p:nvPr/>
        </p:nvSpPr>
        <p:spPr>
          <a:xfrm>
            <a:off x="334963" y="691600"/>
            <a:ext cx="57169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278A290D-5D0B-45A5-B4AF-E2252598C632}"/>
              </a:ext>
            </a:extLst>
          </p:cNvPr>
          <p:cNvSpPr/>
          <p:nvPr/>
        </p:nvSpPr>
        <p:spPr>
          <a:xfrm>
            <a:off x="11285341" y="691600"/>
            <a:ext cx="57169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09B5C12-4FA4-4196-9321-47AEAE3B88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963" y="5370115"/>
            <a:ext cx="5400000" cy="328295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800" b="0" cap="all" smtClean="0">
                <a:latin typeface="Open Sans Light"/>
                <a:ea typeface="Open Sans Light"/>
                <a:cs typeface="Open Sans Light"/>
              </a:defRPr>
            </a:lvl1pPr>
            <a:lvl2pPr>
              <a:defRPr lang="en-US" smtClean="0">
                <a:latin typeface="Arial" pitchFamily="34" charset="0"/>
                <a:ea typeface="Geneva" pitchFamily="-112" charset="-128"/>
              </a:defRPr>
            </a:lvl2pPr>
            <a:lvl3pPr>
              <a:defRPr lang="en-US" smtClean="0">
                <a:latin typeface="Arial" pitchFamily="34" charset="0"/>
                <a:ea typeface="Geneva" pitchFamily="-112" charset="-128"/>
              </a:defRPr>
            </a:lvl3pPr>
            <a:lvl4pPr>
              <a:defRPr lang="en-US" smtClean="0">
                <a:latin typeface="Arial" pitchFamily="34" charset="0"/>
                <a:ea typeface="Geneva" pitchFamily="-112" charset="-128"/>
              </a:defRPr>
            </a:lvl4pPr>
            <a:lvl5pPr>
              <a:defRPr lang="pt-PT">
                <a:latin typeface="Arial" pitchFamily="34" charset="0"/>
                <a:ea typeface="Geneva" pitchFamily="-112" charset="-128"/>
              </a:defRPr>
            </a:lvl5pPr>
          </a:lstStyle>
          <a:p>
            <a:pPr lvl="0" defTabSz="457154">
              <a:spcBef>
                <a:spcPct val="0"/>
              </a:spcBef>
            </a:pPr>
            <a:r>
              <a:rPr lang="en-US" dirty="0" err="1"/>
              <a:t>Subtítulo</a:t>
            </a:r>
            <a:endParaRPr lang="en-US" dirty="0"/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C4AF4BDE-D063-45F5-8E92-712C36CB69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3" y="262948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451" b="0" dirty="0" smtClean="0"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 dirty="0"/>
              <a:t>Nome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A974A6AE-E99E-4260-B472-77FDDA7796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57037" y="262948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 algn="r">
              <a:buNone/>
              <a:defRPr lang="en-US" sz="1000" b="0" dirty="0" smtClean="0">
                <a:latin typeface="Open Sans Light"/>
                <a:ea typeface="Open Sans Light"/>
                <a:cs typeface="Open Sans Light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 dirty="0"/>
              <a:t>DATA | LOCAL</a:t>
            </a:r>
          </a:p>
        </p:txBody>
      </p:sp>
    </p:spTree>
    <p:extLst>
      <p:ext uri="{BB962C8B-B14F-4D97-AF65-F5344CB8AC3E}">
        <p14:creationId xmlns:p14="http://schemas.microsoft.com/office/powerpoint/2010/main" val="334873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61124659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">
            <a:extLst>
              <a:ext uri="{FF2B5EF4-FFF2-40B4-BE49-F238E27FC236}">
                <a16:creationId xmlns:a16="http://schemas.microsoft.com/office/drawing/2014/main" id="{DA2B5D46-25C4-41D0-B81B-D8BC22BE0013}"/>
              </a:ext>
            </a:extLst>
          </p:cNvPr>
          <p:cNvSpPr/>
          <p:nvPr/>
        </p:nvSpPr>
        <p:spPr>
          <a:xfrm>
            <a:off x="-26182" y="-43483"/>
            <a:ext cx="12244363" cy="694496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A3CCC234-F686-4C31-925A-5DC7C31846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940" y="6242503"/>
            <a:ext cx="11624120" cy="37179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09476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6389-65A4-42AD-AA7A-CBDDF223E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2466C-C663-4914-9756-58FE89AA2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563329"/>
            <a:ext cx="11519999" cy="461363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buClr>
                <a:schemeClr val="tx1"/>
              </a:buClr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A9DA4660-A039-409B-AA51-DEBF1C404C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Advanced Financial Management | Stocks and Bonds</a:t>
            </a:r>
          </a:p>
        </p:txBody>
      </p:sp>
    </p:spTree>
    <p:extLst>
      <p:ext uri="{BB962C8B-B14F-4D97-AF65-F5344CB8AC3E}">
        <p14:creationId xmlns:p14="http://schemas.microsoft.com/office/powerpoint/2010/main" val="216715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83812611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27332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6000" y="604500"/>
            <a:ext cx="11520000" cy="720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3200" b="0">
                <a:latin typeface="Playfair Display" panose="00000500000000000000" pitchFamily="50" charset="0"/>
                <a:cs typeface="Arial" panose="020B0604020202020204" pitchFamily="34" charset="0"/>
              </a:defRPr>
            </a:lvl1pPr>
            <a:lvl2pPr marL="457153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357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6389-65A4-42AD-AA7A-CBDDF223E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2466C-C663-4914-9756-58FE89AA2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563329"/>
            <a:ext cx="11519999" cy="461363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buClr>
                <a:schemeClr val="tx1"/>
              </a:buClr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A9DA4660-A039-409B-AA51-DEBF1C404C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</p:spTree>
    <p:extLst>
      <p:ext uri="{BB962C8B-B14F-4D97-AF65-F5344CB8AC3E}">
        <p14:creationId xmlns:p14="http://schemas.microsoft.com/office/powerpoint/2010/main" val="200743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C51C-5CE1-4C30-BD2B-2ED4ECEE61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000" y="4195950"/>
            <a:ext cx="11519450" cy="612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2800" b="0">
                <a:latin typeface="Playfair Display" panose="00000500000000000000" pitchFamily="50" charset="0"/>
                <a:cs typeface="Arial" panose="020B0604020202020204" pitchFamily="34" charset="0"/>
              </a:defRPr>
            </a:lvl1pPr>
            <a:lvl2pPr marL="457153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chapter name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0F594DF0-F4B5-46C6-855F-5A3DEF370B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364517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800" b="0" noProof="0" dirty="0">
                <a:solidFill>
                  <a:sysClr val="windowText" lastClr="000000"/>
                </a:solidFill>
                <a:latin typeface="Playfair Display" panose="00000500000000000000" pitchFamily="50" charset="0"/>
                <a:ea typeface="Playfair Display" panose="00000500000000000000" pitchFamily="50" charset="0"/>
                <a:cs typeface="Arial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document title</a:t>
            </a:r>
          </a:p>
        </p:txBody>
      </p:sp>
      <p:sp>
        <p:nvSpPr>
          <p:cNvPr id="5" name="Line">
            <a:extLst>
              <a:ext uri="{FF2B5EF4-FFF2-40B4-BE49-F238E27FC236}">
                <a16:creationId xmlns:a16="http://schemas.microsoft.com/office/drawing/2014/main" id="{3F5866F4-05A4-4B38-B61D-1E029C5E31EA}"/>
              </a:ext>
            </a:extLst>
          </p:cNvPr>
          <p:cNvSpPr/>
          <p:nvPr/>
        </p:nvSpPr>
        <p:spPr>
          <a:xfrm>
            <a:off x="336550" y="4082563"/>
            <a:ext cx="632619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11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760289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27332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/>
              <a:t>Click to edit sub-title</a:t>
            </a:r>
          </a:p>
        </p:txBody>
      </p:sp>
      <p:pic>
        <p:nvPicPr>
          <p:cNvPr id="5" name="ISPRING_QUIZ_SHAPE3">
            <a:extLst>
              <a:ext uri="{FF2B5EF4-FFF2-40B4-BE49-F238E27FC236}">
                <a16:creationId xmlns:a16="http://schemas.microsoft.com/office/drawing/2014/main" id="{960E605E-404E-4319-9CB9-08963B17227B}"/>
              </a:ext>
            </a:extLst>
          </p:cNvPr>
          <p:cNvPicPr>
            <a:picLocks/>
          </p:cNvPicPr>
          <p:nvPr userDrawn="1"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36000" y="947585"/>
            <a:ext cx="432000" cy="432000"/>
          </a:xfrm>
          <a:prstGeom prst="rect">
            <a:avLst/>
          </a:prstGeom>
          <a:effectLst>
            <a:innerShdw>
              <a:scrgbClr r="0" g="0" b="0">
                <a:alpha val="0"/>
              </a:scrgbClr>
            </a:inn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6A0C22-B9B3-4244-9FA2-07670AB35833}"/>
              </a:ext>
            </a:extLst>
          </p:cNvPr>
          <p:cNvSpPr/>
          <p:nvPr userDrawn="1"/>
        </p:nvSpPr>
        <p:spPr bwMode="auto">
          <a:xfrm>
            <a:off x="336549" y="604500"/>
            <a:ext cx="11520000" cy="720000"/>
          </a:xfrm>
          <a:prstGeom prst="rect">
            <a:avLst/>
          </a:prstGeom>
        </p:spPr>
        <p:txBody>
          <a:bodyPr lIns="540000" tIns="0" rIns="0" bIns="0" anchor="b"/>
          <a:lstStyle/>
          <a:p>
            <a:pPr marL="0" lvl="0" indent="0" algn="just" eaLnBrk="0" hangingPunct="0">
              <a:spcBef>
                <a:spcPts val="0"/>
              </a:spcBef>
              <a:buFont typeface="Arial" pitchFamily="34" charset="0"/>
              <a:buNone/>
            </a:pPr>
            <a:r>
              <a:rPr lang="en-US" sz="2400" b="0" dirty="0">
                <a:latin typeface="Playfair Display" panose="00000500000000000000" pitchFamily="50" charset="0"/>
                <a:cs typeface="Arial" panose="020B0604020202020204" pitchFamily="34" charset="0"/>
                <a:sym typeface="Arial" charset="0"/>
              </a:rPr>
              <a:t>Quiz</a:t>
            </a:r>
            <a:endParaRPr lang="pt-PT" sz="2400" b="0" dirty="0">
              <a:latin typeface="Playfair Display" panose="00000500000000000000" pitchFamily="50" charset="0"/>
              <a:cs typeface="Arial" panose="020B0604020202020204" pitchFamily="34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377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11.xml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10.xml"/><Relationship Id="rId9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18.xml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17.xml"/><Relationship Id="rId9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49862464-1843-4B6F-AAF2-DAC45429C0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000" y="6105724"/>
            <a:ext cx="11520000" cy="3600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59" r:id="rId3"/>
    <p:sldLayoutId id="2147483663" r:id="rId4"/>
    <p:sldLayoutId id="2147483673" r:id="rId5"/>
    <p:sldLayoutId id="2147483682" r:id="rId6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1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1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4" indent="-228577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7" indent="-228577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1" indent="-228577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4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7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8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1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7469">
          <p15:clr>
            <a:srgbClr val="F26B43"/>
          </p15:clr>
        </p15:guide>
        <p15:guide id="4" pos="21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615431333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43" imgH="444" progId="TCLayout.ActiveDocument.1">
                  <p:embed/>
                </p:oleObj>
              </mc:Choice>
              <mc:Fallback>
                <p:oleObj name="think-cell Slide" r:id="rId10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11375938" y="6565800"/>
            <a:ext cx="480000" cy="21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/>
          <a:lstStyle/>
          <a:p>
            <a:pPr marL="342865" lvl="0" indent="-342865" algn="r" eaLnBrk="0" hangingPunct="0">
              <a:spcBef>
                <a:spcPct val="20000"/>
              </a:spcBef>
              <a:buFont typeface="Arial" pitchFamily="34" charset="0"/>
              <a:buNone/>
            </a:pPr>
            <a:fld id="{77DE0158-972D-403A-B6DD-1A7CD6BBD9B1}" type="slidenum">
              <a:rPr lang="pt-PT" sz="1000" b="0" cap="none" baseline="0" noProof="0" smtClean="0">
                <a:solidFill>
                  <a:schemeClr val="tx1"/>
                </a:solidFill>
                <a:latin typeface="Open Sans Light"/>
                <a:cs typeface="Arial" pitchFamily="34" charset="0"/>
              </a:rPr>
              <a:pPr marL="342865" lvl="0" indent="-342865" algn="r" eaLnBrk="0" hangingPunct="0">
                <a:spcBef>
                  <a:spcPct val="20000"/>
                </a:spcBef>
                <a:buFont typeface="Arial" pitchFamily="34" charset="0"/>
                <a:buNone/>
              </a:pPr>
              <a:t>‹#›</a:t>
            </a:fld>
            <a:endParaRPr lang="pt-PT" sz="1000" b="0" cap="none" baseline="0" noProof="0" dirty="0">
              <a:solidFill>
                <a:schemeClr val="tx1"/>
              </a:solidFill>
              <a:latin typeface="Open Sans Light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76C39B-BEA3-4755-B55A-633348E47235}"/>
              </a:ext>
            </a:extLst>
          </p:cNvPr>
          <p:cNvSpPr/>
          <p:nvPr/>
        </p:nvSpPr>
        <p:spPr bwMode="auto">
          <a:xfrm>
            <a:off x="3908" y="6429425"/>
            <a:ext cx="12188091" cy="10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A3A91A08-17A2-49CA-8D7B-0F5F75227E4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561243" y="289605"/>
            <a:ext cx="1294207" cy="2160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4" r:id="rId2"/>
    <p:sldLayoutId id="2147483670" r:id="rId3"/>
    <p:sldLayoutId id="2147483671" r:id="rId4"/>
    <p:sldLayoutId id="2147483672" r:id="rId5"/>
    <p:sldLayoutId id="2147483666" r:id="rId6"/>
    <p:sldLayoutId id="2147483662" r:id="rId7"/>
  </p:sldLayoutIdLst>
  <p:hf hdr="0" dt="0"/>
  <p:txStyles>
    <p:titleStyle>
      <a:lvl1pPr algn="ctr" defTabSz="457154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-112" charset="-128"/>
          <a:cs typeface="Geneva" pitchFamily="-112" charset="-128"/>
        </a:defRPr>
      </a:lvl1pPr>
      <a:lvl2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2pPr>
      <a:lvl3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3pPr>
      <a:lvl4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4pPr>
      <a:lvl5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5pPr>
      <a:lvl6pPr marL="457154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6pPr>
      <a:lvl7pPr marL="914307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7pPr>
      <a:lvl8pPr marL="1371461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8pPr>
      <a:lvl9pPr marL="1828614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9pPr>
    </p:titleStyle>
    <p:bodyStyle>
      <a:lvl1pPr marL="342865" indent="-342865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-112" charset="-128"/>
          <a:cs typeface="Geneva" pitchFamily="-112" charset="-128"/>
        </a:defRPr>
      </a:lvl1pPr>
      <a:lvl2pPr marL="742874" indent="-285721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2pPr>
      <a:lvl3pPr marL="1142884" indent="-228577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3pPr>
      <a:lvl4pPr marL="1600037" indent="-228577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4pPr>
      <a:lvl5pPr marL="2057191" indent="-228577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5pPr>
      <a:lvl6pPr marL="2514344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7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8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1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7468">
          <p15:clr>
            <a:srgbClr val="F26B43"/>
          </p15:clr>
        </p15:guide>
        <p15:guide id="4" pos="212">
          <p15:clr>
            <a:srgbClr val="F26B43"/>
          </p15:clr>
        </p15:guide>
        <p15:guide id="5" orient="horz" pos="404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696301532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43" imgH="444" progId="TCLayout.ActiveDocument.1">
                  <p:embed/>
                </p:oleObj>
              </mc:Choice>
              <mc:Fallback>
                <p:oleObj name="think-cell Slide" r:id="rId10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11375938" y="6565800"/>
            <a:ext cx="480000" cy="21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/>
          <a:lstStyle/>
          <a:p>
            <a:pPr marL="342865" lvl="0" indent="-342865" algn="r" eaLnBrk="0" hangingPunct="0">
              <a:spcBef>
                <a:spcPct val="20000"/>
              </a:spcBef>
              <a:buFont typeface="Arial" pitchFamily="34" charset="0"/>
              <a:buNone/>
            </a:pPr>
            <a:fld id="{77DE0158-972D-403A-B6DD-1A7CD6BBD9B1}" type="slidenum">
              <a:rPr lang="pt-PT" sz="1000" b="0" cap="none" baseline="0" noProof="0" smtClean="0">
                <a:solidFill>
                  <a:schemeClr val="tx1"/>
                </a:solidFill>
                <a:latin typeface="Open Sans Light"/>
                <a:cs typeface="Arial" pitchFamily="34" charset="0"/>
              </a:rPr>
              <a:pPr marL="342865" lvl="0" indent="-342865" algn="r" eaLnBrk="0" hangingPunct="0">
                <a:spcBef>
                  <a:spcPct val="20000"/>
                </a:spcBef>
                <a:buFont typeface="Arial" pitchFamily="34" charset="0"/>
                <a:buNone/>
              </a:pPr>
              <a:t>‹#›</a:t>
            </a:fld>
            <a:endParaRPr lang="pt-PT" sz="1000" b="0" cap="none" baseline="0" noProof="0" dirty="0">
              <a:solidFill>
                <a:schemeClr val="tx1"/>
              </a:solidFill>
              <a:latin typeface="Open Sans Light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76C39B-BEA3-4755-B55A-633348E47235}"/>
              </a:ext>
            </a:extLst>
          </p:cNvPr>
          <p:cNvSpPr/>
          <p:nvPr/>
        </p:nvSpPr>
        <p:spPr bwMode="auto">
          <a:xfrm>
            <a:off x="3908" y="6429425"/>
            <a:ext cx="12188091" cy="10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A3A91A08-17A2-49CA-8D7B-0F5F75227E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561243" y="289605"/>
            <a:ext cx="1294207" cy="2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8864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hf hdr="0" dt="0"/>
  <p:txStyles>
    <p:titleStyle>
      <a:lvl1pPr algn="ctr" defTabSz="457154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-112" charset="-128"/>
          <a:cs typeface="Geneva" pitchFamily="-112" charset="-128"/>
        </a:defRPr>
      </a:lvl1pPr>
      <a:lvl2pPr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2pPr>
      <a:lvl3pPr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3pPr>
      <a:lvl4pPr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4pPr>
      <a:lvl5pPr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5pPr>
      <a:lvl6pPr marL="457154"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6pPr>
      <a:lvl7pPr marL="914307"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7pPr>
      <a:lvl8pPr marL="1371461"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8pPr>
      <a:lvl9pPr marL="1828614" algn="ctr" defTabSz="457154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9pPr>
    </p:titleStyle>
    <p:bodyStyle>
      <a:lvl1pPr marL="342865" indent="-342865" algn="just" defTabSz="457154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-112" charset="-128"/>
          <a:cs typeface="Geneva" pitchFamily="-112" charset="-128"/>
        </a:defRPr>
      </a:lvl1pPr>
      <a:lvl2pPr marL="742874" indent="-285721" algn="just" defTabSz="457154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2pPr>
      <a:lvl3pPr marL="1142884" indent="-228577" algn="just" defTabSz="457154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3pPr>
      <a:lvl4pPr marL="1600037" indent="-228577" algn="just" defTabSz="457154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4pPr>
      <a:lvl5pPr marL="2057191" indent="-228577" algn="just" defTabSz="457154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5pPr>
      <a:lvl6pPr marL="2514344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7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8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1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7468">
          <p15:clr>
            <a:srgbClr val="F26B43"/>
          </p15:clr>
        </p15:guide>
        <p15:guide id="4" pos="212">
          <p15:clr>
            <a:srgbClr val="F26B43"/>
          </p15:clr>
        </p15:guide>
        <p15:guide id="5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80.png"/><Relationship Id="rId7" Type="http://schemas.openxmlformats.org/officeDocument/2006/relationships/image" Target="../media/image41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00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7.xml"/><Relationship Id="rId5" Type="http://schemas.openxmlformats.org/officeDocument/2006/relationships/image" Target="../media/image190.png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0.svg"/><Relationship Id="rId4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62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D3379E-AAB4-45D0-AE8D-E7F45A70B2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Stocks and Bonds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72F3C-B2B4-493A-ADD1-3E163069F8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Advanced Financial Management</a:t>
            </a:r>
          </a:p>
        </p:txBody>
      </p:sp>
    </p:spTree>
    <p:extLst>
      <p:ext uri="{BB962C8B-B14F-4D97-AF65-F5344CB8AC3E}">
        <p14:creationId xmlns:p14="http://schemas.microsoft.com/office/powerpoint/2010/main" val="2934112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EBEB5-B388-2E7D-47AE-543894BD2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B7223-DC87-A6C4-1290-2E0F75DD65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4DF3D-8EBD-A23E-59CD-A8130BD28D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46461B-8D2D-F664-8CAE-8793DD510933}"/>
              </a:ext>
            </a:extLst>
          </p:cNvPr>
          <p:cNvSpPr txBox="1"/>
          <p:nvPr/>
        </p:nvSpPr>
        <p:spPr>
          <a:xfrm>
            <a:off x="336000" y="1553379"/>
            <a:ext cx="115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majority shareholder of a firm that has just reported an EPS of 100 with a payout ratio of 10%, you are considering replacing the current CEO with a younger, AI-specialist CEO. This new CEO leverages advanced technologies and can increase the firm's return on equity (ROE) from the current 15% to 16%. The discount rate is 20%.</a:t>
            </a:r>
          </a:p>
          <a:p>
            <a:endParaRPr lang="en-US" dirty="0"/>
          </a:p>
          <a:p>
            <a:r>
              <a:rPr lang="en-US" dirty="0"/>
              <a:t>You seek to determine:</a:t>
            </a:r>
          </a:p>
          <a:p>
            <a:endParaRPr lang="en-US" dirty="0"/>
          </a:p>
          <a:p>
            <a:pPr marL="342900" indent="-342900">
              <a:buFont typeface="+mj-lt"/>
              <a:buAutoNum type="alphaLcParenR"/>
            </a:pPr>
            <a:r>
              <a:rPr lang="en-US" dirty="0"/>
              <a:t>The stock price under both the incumbent and the new CEO.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2922E8-FE08-4D13-9E43-B5B853FB262E}"/>
                  </a:ext>
                </a:extLst>
              </p:cNvPr>
              <p:cNvSpPr txBox="1"/>
              <p:nvPr/>
            </p:nvSpPr>
            <p:spPr>
              <a:xfrm>
                <a:off x="770153" y="4374400"/>
                <a:ext cx="1510863" cy="586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2922E8-FE08-4D13-9E43-B5B853FB2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53" y="4374400"/>
                <a:ext cx="1510863" cy="5861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933DA4-23D6-502D-81F1-368F7C5EB664}"/>
                  </a:ext>
                </a:extLst>
              </p:cNvPr>
              <p:cNvSpPr txBox="1"/>
              <p:nvPr/>
            </p:nvSpPr>
            <p:spPr>
              <a:xfrm>
                <a:off x="770153" y="5120392"/>
                <a:ext cx="38318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=0.9⋅15%=13.5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933DA4-23D6-502D-81F1-368F7C5EB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53" y="5120392"/>
                <a:ext cx="3831818" cy="276999"/>
              </a:xfrm>
              <a:prstGeom prst="rect">
                <a:avLst/>
              </a:prstGeom>
              <a:blipFill>
                <a:blip r:embed="rId3"/>
                <a:stretch>
                  <a:fillRect l="-954" r="-954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352E999-1522-359E-BCAB-0B8057A021CB}"/>
              </a:ext>
            </a:extLst>
          </p:cNvPr>
          <p:cNvSpPr txBox="1"/>
          <p:nvPr/>
        </p:nvSpPr>
        <p:spPr>
          <a:xfrm>
            <a:off x="2214390" y="386170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OLD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C63B613-EFCD-2921-CC72-8F75FA66953C}"/>
                  </a:ext>
                </a:extLst>
              </p:cNvPr>
              <p:cNvSpPr txBox="1"/>
              <p:nvPr/>
            </p:nvSpPr>
            <p:spPr>
              <a:xfrm>
                <a:off x="2214390" y="4360755"/>
                <a:ext cx="2776251" cy="537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1.135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0.2−0.135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174.6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C63B613-EFCD-2921-CC72-8F75FA669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390" y="4360755"/>
                <a:ext cx="2776251" cy="5375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63151FE-78E3-9CEF-47EB-B2FF438B65E1}"/>
              </a:ext>
            </a:extLst>
          </p:cNvPr>
          <p:cNvSpPr txBox="1"/>
          <p:nvPr/>
        </p:nvSpPr>
        <p:spPr>
          <a:xfrm>
            <a:off x="7886241" y="386211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23A5AB-BCFA-7EB6-93F8-6F63A2808164}"/>
                  </a:ext>
                </a:extLst>
              </p:cNvPr>
              <p:cNvSpPr txBox="1"/>
              <p:nvPr/>
            </p:nvSpPr>
            <p:spPr>
              <a:xfrm>
                <a:off x="6089916" y="4336486"/>
                <a:ext cx="1510863" cy="586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23A5AB-BCFA-7EB6-93F8-6F63A2808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916" y="4336486"/>
                <a:ext cx="1510863" cy="5861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599433-A7F3-747C-EE84-4EE5041EB1F0}"/>
                  </a:ext>
                </a:extLst>
              </p:cNvPr>
              <p:cNvSpPr txBox="1"/>
              <p:nvPr/>
            </p:nvSpPr>
            <p:spPr>
              <a:xfrm>
                <a:off x="6053426" y="5120391"/>
                <a:ext cx="38799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=0.9⋅16%=14.4.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599433-A7F3-747C-EE84-4EE5041EB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426" y="5120391"/>
                <a:ext cx="3879908" cy="276999"/>
              </a:xfrm>
              <a:prstGeom prst="rect">
                <a:avLst/>
              </a:prstGeom>
              <a:blipFill>
                <a:blip r:embed="rId6"/>
                <a:stretch>
                  <a:fillRect l="-943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A428E33-F963-9615-42A5-8310F6884797}"/>
                  </a:ext>
                </a:extLst>
              </p:cNvPr>
              <p:cNvSpPr txBox="1"/>
              <p:nvPr/>
            </p:nvSpPr>
            <p:spPr>
              <a:xfrm>
                <a:off x="7577768" y="4336486"/>
                <a:ext cx="2776251" cy="5375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1.1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44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0.2−0.1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204.3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A428E33-F963-9615-42A5-8310F6884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768" y="4336486"/>
                <a:ext cx="2776251" cy="53751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377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4CCB0-529B-AFD5-0D23-EB4FE4275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2FAEF-285A-1783-1C3A-6B02DF0FB2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D27A6-6498-8B88-F683-1809B9DB16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0F44B-A15B-1798-D0EF-9C02AD075ABA}"/>
              </a:ext>
            </a:extLst>
          </p:cNvPr>
          <p:cNvSpPr txBox="1"/>
          <p:nvPr/>
        </p:nvSpPr>
        <p:spPr>
          <a:xfrm>
            <a:off x="336000" y="1553379"/>
            <a:ext cx="115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majority shareholder of a firm that has just reported an EPS of 100 with a payout ratio of 10%, you are considering replacing the current CEO with a younger, AI-specialist CEO. This new CEO leverages advanced technologies and can increase the firm's return on equity (ROE) from the current 15% to 16%. The discount rate is 20%.</a:t>
            </a:r>
          </a:p>
          <a:p>
            <a:pPr marL="342900" indent="-342900">
              <a:buFont typeface="+mj-lt"/>
              <a:buAutoNum type="alphaLcParenR" startAt="2"/>
            </a:pPr>
            <a:r>
              <a:rPr lang="en-US" dirty="0"/>
              <a:t>The maximum salary you can offer the new CEO without lowering the stock price, given that the current CEO earns a salary of 20.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4D1115-FA84-B6BC-66FA-408ADED242BC}"/>
                  </a:ext>
                </a:extLst>
              </p:cNvPr>
              <p:cNvSpPr txBox="1"/>
              <p:nvPr/>
            </p:nvSpPr>
            <p:spPr>
              <a:xfrm>
                <a:off x="336000" y="3693405"/>
                <a:ext cx="69358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If we increase the salary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, next year EPS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100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4D1115-FA84-B6BC-66FA-408ADED24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00" y="3693405"/>
                <a:ext cx="6935873" cy="369332"/>
              </a:xfrm>
              <a:prstGeom prst="rect">
                <a:avLst/>
              </a:prstGeom>
              <a:blipFill>
                <a:blip r:embed="rId2"/>
                <a:stretch>
                  <a:fillRect l="-70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4D0DB2-3F44-9621-5E4B-3F84743530E5}"/>
                  </a:ext>
                </a:extLst>
              </p:cNvPr>
              <p:cNvSpPr txBox="1"/>
              <p:nvPr/>
            </p:nvSpPr>
            <p:spPr>
              <a:xfrm>
                <a:off x="465201" y="4441500"/>
                <a:ext cx="3479542" cy="8631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𝑛𝑒𝑤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−0.10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ΔS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𝑜𝑙𝑑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4D0DB2-3F44-9621-5E4B-3F84743530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01" y="4441500"/>
                <a:ext cx="3479542" cy="8631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24256B-000B-D01F-3AC3-24913BDD0FFC}"/>
                  </a:ext>
                </a:extLst>
              </p:cNvPr>
              <p:cNvSpPr txBox="1"/>
              <p:nvPr/>
            </p:nvSpPr>
            <p:spPr>
              <a:xfrm>
                <a:off x="3944743" y="4596061"/>
                <a:ext cx="36776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≤100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𝑜𝑙𝑑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24256B-000B-D01F-3AC3-24913BDD0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743" y="4596061"/>
                <a:ext cx="3677673" cy="553998"/>
              </a:xfrm>
              <a:prstGeom prst="rect">
                <a:avLst/>
              </a:prstGeom>
              <a:blipFill>
                <a:blip r:embed="rId4"/>
                <a:stretch>
                  <a:fillRect l="-498" r="-1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7B6051-9CBC-A79B-0EF4-3641E0ED703F}"/>
                  </a:ext>
                </a:extLst>
              </p:cNvPr>
              <p:cNvSpPr txBox="1"/>
              <p:nvPr/>
            </p:nvSpPr>
            <p:spPr>
              <a:xfrm>
                <a:off x="7592920" y="4596061"/>
                <a:ext cx="45990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1.144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−1746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0.20−0.144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=16.62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7B6051-9CBC-A79B-0EF4-3641E0ED7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920" y="4596061"/>
                <a:ext cx="4599080" cy="276999"/>
              </a:xfrm>
              <a:prstGeom prst="rect">
                <a:avLst/>
              </a:prstGeom>
              <a:blipFill>
                <a:blip r:embed="rId5"/>
                <a:stretch>
                  <a:fillRect r="-265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38F874F-C3C7-9CA6-4D81-ABBC88D79468}"/>
              </a:ext>
            </a:extLst>
          </p:cNvPr>
          <p:cNvSpPr txBox="1"/>
          <p:nvPr/>
        </p:nvSpPr>
        <p:spPr>
          <a:xfrm>
            <a:off x="4120308" y="5351093"/>
            <a:ext cx="383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can offer a salary of up to 36.62</a:t>
            </a:r>
          </a:p>
        </p:txBody>
      </p:sp>
    </p:spTree>
    <p:extLst>
      <p:ext uri="{BB962C8B-B14F-4D97-AF65-F5344CB8AC3E}">
        <p14:creationId xmlns:p14="http://schemas.microsoft.com/office/powerpoint/2010/main" val="266192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EC927-6990-A27D-DF6B-43C13DB0C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06CE87-CD91-2E45-91F1-5EACA4A0C9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E40BC-770A-A9B0-B00B-382307A901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A88572-AF26-A494-FB39-259B2B73F14E}"/>
              </a:ext>
            </a:extLst>
          </p:cNvPr>
          <p:cNvSpPr txBox="1"/>
          <p:nvPr/>
        </p:nvSpPr>
        <p:spPr>
          <a:xfrm>
            <a:off x="336000" y="1553379"/>
            <a:ext cx="115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majority shareholder of a firm that has just reported an EPS of 100 with a payout ratio of 10%, you are considering replacing the current CEO with a younger, AI-specialist CEO. This new CEO leverages advanced technologies and can increase the firm's return on equity (ROE) from the current 15% to 16%. The discount rate is 20%.</a:t>
            </a:r>
          </a:p>
          <a:p>
            <a:endParaRPr lang="en-US" dirty="0"/>
          </a:p>
          <a:p>
            <a:pPr marL="342900" indent="-342900">
              <a:buFont typeface="+mj-lt"/>
              <a:buAutoNum type="alphaLcParenR" startAt="3"/>
            </a:pPr>
            <a:r>
              <a:rPr lang="en-US" dirty="0"/>
              <a:t>The maximum salary you can offer the new CEO without lowering the stock price if the payout ratio increases to 80%. Assume the CEO’s salary grows at the same rate as the firm cashflows and the current CEO earns 20.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9C6B8A-864B-850E-00A8-91D2A90D9261}"/>
                  </a:ext>
                </a:extLst>
              </p:cNvPr>
              <p:cNvSpPr txBox="1"/>
              <p:nvPr/>
            </p:nvSpPr>
            <p:spPr>
              <a:xfrm>
                <a:off x="770153" y="4374400"/>
                <a:ext cx="1510863" cy="586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9C6B8A-864B-850E-00A8-91D2A90D9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53" y="4374400"/>
                <a:ext cx="1510863" cy="5861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1B0D11-D4FF-5D00-7D39-25C847D8DCC5}"/>
                  </a:ext>
                </a:extLst>
              </p:cNvPr>
              <p:cNvSpPr txBox="1"/>
              <p:nvPr/>
            </p:nvSpPr>
            <p:spPr>
              <a:xfrm>
                <a:off x="770153" y="5120392"/>
                <a:ext cx="3790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⋅15%=3%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1B0D11-D4FF-5D00-7D39-25C847D8D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53" y="5120392"/>
                <a:ext cx="3790140" cy="276999"/>
              </a:xfrm>
              <a:prstGeom prst="rect">
                <a:avLst/>
              </a:prstGeom>
              <a:blipFill>
                <a:blip r:embed="rId3"/>
                <a:stretch>
                  <a:fillRect l="-965" r="-1125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CCF2BF2-2319-40E1-6468-8EA73637CCC8}"/>
              </a:ext>
            </a:extLst>
          </p:cNvPr>
          <p:cNvSpPr txBox="1"/>
          <p:nvPr/>
        </p:nvSpPr>
        <p:spPr>
          <a:xfrm>
            <a:off x="2214390" y="386170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OLD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BDED20-D7AE-9835-8F94-17D395C86267}"/>
                  </a:ext>
                </a:extLst>
              </p:cNvPr>
              <p:cNvSpPr txBox="1"/>
              <p:nvPr/>
            </p:nvSpPr>
            <p:spPr>
              <a:xfrm>
                <a:off x="2214390" y="4360755"/>
                <a:ext cx="2776251" cy="518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80⋅1.03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0.2−0.03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484.71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BDED20-D7AE-9835-8F94-17D395C86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390" y="4360755"/>
                <a:ext cx="2776251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8400BF1-71A1-4AD5-325B-AA1943BDDC37}"/>
              </a:ext>
            </a:extLst>
          </p:cNvPr>
          <p:cNvSpPr txBox="1"/>
          <p:nvPr/>
        </p:nvSpPr>
        <p:spPr>
          <a:xfrm>
            <a:off x="7886241" y="386211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66FAAE-BC36-8C61-9A8C-18FB31B96AFC}"/>
                  </a:ext>
                </a:extLst>
              </p:cNvPr>
              <p:cNvSpPr txBox="1"/>
              <p:nvPr/>
            </p:nvSpPr>
            <p:spPr>
              <a:xfrm>
                <a:off x="6089916" y="4336486"/>
                <a:ext cx="1510863" cy="586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66FAAE-BC36-8C61-9A8C-18FB31B96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916" y="4336486"/>
                <a:ext cx="1510863" cy="5861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68A94A-014E-A8EE-09BA-F70007B42E8E}"/>
                  </a:ext>
                </a:extLst>
              </p:cNvPr>
              <p:cNvSpPr txBox="1"/>
              <p:nvPr/>
            </p:nvSpPr>
            <p:spPr>
              <a:xfrm>
                <a:off x="6053426" y="5120391"/>
                <a:ext cx="40145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⋅16%=3.2%.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68A94A-014E-A8EE-09BA-F70007B42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426" y="5120391"/>
                <a:ext cx="4014561" cy="276999"/>
              </a:xfrm>
              <a:prstGeom prst="rect">
                <a:avLst/>
              </a:prstGeom>
              <a:blipFill>
                <a:blip r:embed="rId6"/>
                <a:stretch>
                  <a:fillRect l="-910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87E98E-CF03-8DE9-1A65-093E2501BAA2}"/>
                  </a:ext>
                </a:extLst>
              </p:cNvPr>
              <p:cNvSpPr txBox="1"/>
              <p:nvPr/>
            </p:nvSpPr>
            <p:spPr>
              <a:xfrm>
                <a:off x="7440167" y="4336486"/>
                <a:ext cx="2776251" cy="5375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⋅1.03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0.2−0.03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491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87E98E-CF03-8DE9-1A65-093E2501B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0167" y="4336486"/>
                <a:ext cx="2776251" cy="53751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A91854-F128-D3D0-2FEA-B34352D315DC}"/>
                  </a:ext>
                </a:extLst>
              </p:cNvPr>
              <p:cNvSpPr txBox="1"/>
              <p:nvPr/>
            </p:nvSpPr>
            <p:spPr>
              <a:xfrm>
                <a:off x="2323557" y="5595173"/>
                <a:ext cx="6097836" cy="61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≤100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𝑜𝑙𝑑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=1.41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A91854-F128-D3D0-2FEA-B34352D31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557" y="5595173"/>
                <a:ext cx="6097836" cy="6165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BF94F2A-86EB-45C9-8D44-8BF1DE266368}"/>
              </a:ext>
            </a:extLst>
          </p:cNvPr>
          <p:cNvSpPr txBox="1"/>
          <p:nvPr/>
        </p:nvSpPr>
        <p:spPr>
          <a:xfrm>
            <a:off x="3456886" y="6068834"/>
            <a:ext cx="383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can offer a salary of up to 21.41</a:t>
            </a:r>
          </a:p>
        </p:txBody>
      </p:sp>
    </p:spTree>
    <p:extLst>
      <p:ext uri="{BB962C8B-B14F-4D97-AF65-F5344CB8AC3E}">
        <p14:creationId xmlns:p14="http://schemas.microsoft.com/office/powerpoint/2010/main" val="10840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11" grpId="0"/>
      <p:bldP spid="12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7192DEE-A1F1-4C42-964D-CE65B0C021EC}"/>
              </a:ext>
            </a:extLst>
          </p:cNvPr>
          <p:cNvSpPr/>
          <p:nvPr/>
        </p:nvSpPr>
        <p:spPr>
          <a:xfrm>
            <a:off x="336000" y="4183760"/>
            <a:ext cx="11520000" cy="20241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DDE055-FCFB-44FA-ACC9-759324926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Coupon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77151-A001-4464-A895-3452088FA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T-year coupon bond</a:t>
            </a:r>
          </a:p>
          <a:p>
            <a:r>
              <a:rPr lang="en-GB" dirty="0"/>
              <a:t>Bondholder receives a coupon payment at regular intervals until maturity. These payments could be made, annually, semi-annually or quarterly.</a:t>
            </a:r>
          </a:p>
          <a:p>
            <a:r>
              <a:rPr lang="en-US" dirty="0"/>
              <a:t>These coupon payments are usually the same at every payment date.</a:t>
            </a:r>
          </a:p>
          <a:p>
            <a:r>
              <a:rPr lang="en-US" dirty="0"/>
              <a:t>Coupon rate is expressed as an </a:t>
            </a:r>
            <a:r>
              <a:rPr lang="en-US" b="1" dirty="0"/>
              <a:t>APR</a:t>
            </a:r>
            <a:r>
              <a:rPr lang="en-US" dirty="0"/>
              <a:t> (annual proportional rate)</a:t>
            </a:r>
            <a:endParaRPr lang="en-GB" dirty="0"/>
          </a:p>
          <a:p>
            <a:r>
              <a:rPr lang="en-US" dirty="0"/>
              <a:t>At T, the bondholder receives both a coupon payment and </a:t>
            </a:r>
            <a:r>
              <a:rPr lang="en-GB" dirty="0"/>
              <a:t>the face value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2 year 6% coupon with annual coupons and face value of €1000.</a:t>
            </a:r>
            <a:endParaRPr lang="en-GB" dirty="0"/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6BC133-8FBD-4A3F-94C4-FE34302F3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Advanced Financial Management | Stocks and Bonds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242DB50-B77C-48F6-82C8-53CEDCF8E351}"/>
              </a:ext>
            </a:extLst>
          </p:cNvPr>
          <p:cNvGrpSpPr/>
          <p:nvPr/>
        </p:nvGrpSpPr>
        <p:grpSpPr>
          <a:xfrm>
            <a:off x="1447799" y="5034679"/>
            <a:ext cx="8909704" cy="1009412"/>
            <a:chOff x="1447799" y="5265420"/>
            <a:chExt cx="8526776" cy="10094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F2D77E5-2298-4BA9-BB72-D27E13C7A9C0}"/>
                </a:ext>
              </a:extLst>
            </p:cNvPr>
            <p:cNvCxnSpPr/>
            <p:nvPr/>
          </p:nvCxnSpPr>
          <p:spPr>
            <a:xfrm>
              <a:off x="1948721" y="5832923"/>
              <a:ext cx="741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DB73454-C6F9-4743-85BD-1AC70F1420D1}"/>
                </a:ext>
              </a:extLst>
            </p:cNvPr>
            <p:cNvCxnSpPr/>
            <p:nvPr/>
          </p:nvCxnSpPr>
          <p:spPr>
            <a:xfrm>
              <a:off x="1948721" y="5737860"/>
              <a:ext cx="0" cy="17526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E13BBC4-19AB-44EF-9E6D-C91AB8345498}"/>
                </a:ext>
              </a:extLst>
            </p:cNvPr>
            <p:cNvCxnSpPr/>
            <p:nvPr/>
          </p:nvCxnSpPr>
          <p:spPr>
            <a:xfrm>
              <a:off x="5613941" y="5737860"/>
              <a:ext cx="0" cy="17526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142AE06-D497-432B-B3D3-AE0CEA0EB018}"/>
                </a:ext>
              </a:extLst>
            </p:cNvPr>
            <p:cNvCxnSpPr>
              <a:cxnSpLocks/>
            </p:cNvCxnSpPr>
            <p:nvPr/>
          </p:nvCxnSpPr>
          <p:spPr>
            <a:xfrm>
              <a:off x="9370601" y="5737860"/>
              <a:ext cx="0" cy="17526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347BF9F-E290-4008-A3DD-F2FB232F7FD6}"/>
                </a:ext>
              </a:extLst>
            </p:cNvPr>
            <p:cNvSpPr txBox="1"/>
            <p:nvPr/>
          </p:nvSpPr>
          <p:spPr>
            <a:xfrm>
              <a:off x="8755379" y="5265420"/>
              <a:ext cx="12191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+mn-lt"/>
                </a:rPr>
                <a:t>1,000 + 60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DA8F144-75C3-4FE6-BAFB-E46B7D326377}"/>
                </a:ext>
              </a:extLst>
            </p:cNvPr>
            <p:cNvSpPr txBox="1"/>
            <p:nvPr/>
          </p:nvSpPr>
          <p:spPr>
            <a:xfrm>
              <a:off x="1447799" y="5897880"/>
              <a:ext cx="9905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+mn-lt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4C97677-4AD9-4083-9ED4-C1CA59CF7415}"/>
                </a:ext>
              </a:extLst>
            </p:cNvPr>
            <p:cNvSpPr txBox="1"/>
            <p:nvPr/>
          </p:nvSpPr>
          <p:spPr>
            <a:xfrm>
              <a:off x="8877299" y="5905500"/>
              <a:ext cx="9905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+mn-lt"/>
                </a:rPr>
                <a:t>2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3E93683-1FF2-422E-8A6B-97217A003C09}"/>
                </a:ext>
              </a:extLst>
            </p:cNvPr>
            <p:cNvSpPr txBox="1"/>
            <p:nvPr/>
          </p:nvSpPr>
          <p:spPr>
            <a:xfrm>
              <a:off x="1455419" y="5265420"/>
              <a:ext cx="9905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+mn-lt"/>
                </a:rPr>
                <a:t>-PV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0988FEB-32DB-495C-B117-549B236941E6}"/>
                </a:ext>
              </a:extLst>
            </p:cNvPr>
            <p:cNvSpPr txBox="1"/>
            <p:nvPr/>
          </p:nvSpPr>
          <p:spPr>
            <a:xfrm>
              <a:off x="5120639" y="5265420"/>
              <a:ext cx="9905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+mn-lt"/>
                </a:rPr>
                <a:t>60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8BB66B69-D5A1-45F5-AC3C-D8368C68C9AC}"/>
              </a:ext>
            </a:extLst>
          </p:cNvPr>
          <p:cNvSpPr/>
          <p:nvPr/>
        </p:nvSpPr>
        <p:spPr>
          <a:xfrm>
            <a:off x="636107" y="3901747"/>
            <a:ext cx="1606164" cy="551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ysClr val="windowText" lastClr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38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186"/>
    </mc:Choice>
    <mc:Fallback xmlns="">
      <p:transition spd="slow" advTm="601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 uiExpand="1" build="p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0DBBEC-21BE-4599-99A6-C382581B265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145C8-DC67-4FF7-A58A-2176AC0F8E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Yield curve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EB14A-F49B-488F-B098-348A1C7BDA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8372E5-0782-444F-8241-31A601B528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>
                <a:ea typeface="Geneva"/>
              </a:rPr>
              <a:t>Financial markets quote different interest rates for different maturities. </a:t>
            </a:r>
          </a:p>
          <a:p>
            <a:r>
              <a:rPr lang="en-GB" b="1" dirty="0">
                <a:ea typeface="Geneva"/>
              </a:rPr>
              <a:t>Term structure of interest rates</a:t>
            </a:r>
            <a:r>
              <a:rPr lang="en-GB" dirty="0">
                <a:ea typeface="Geneva"/>
              </a:rPr>
              <a:t> is the relationship between the investment term and the interest rate</a:t>
            </a:r>
          </a:p>
          <a:p>
            <a:r>
              <a:rPr lang="en-GB" dirty="0">
                <a:ea typeface="Geneva"/>
              </a:rPr>
              <a:t>The plot of this relationship is the </a:t>
            </a:r>
            <a:r>
              <a:rPr lang="en-GB" b="1" dirty="0">
                <a:ea typeface="Geneva"/>
              </a:rPr>
              <a:t>yield curve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CD39F0-5577-4557-B866-473A4407A9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Advanced Financial Management | Stocks and Bonds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B15E79-4F33-4AE7-9824-2AF3A5F1E7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" t="1902" r="2165" b="2869"/>
          <a:stretch/>
        </p:blipFill>
        <p:spPr>
          <a:xfrm>
            <a:off x="6259094" y="2030366"/>
            <a:ext cx="5868872" cy="3263428"/>
          </a:xfrm>
          <a:prstGeom prst="rect">
            <a:avLst/>
          </a:prstGeom>
        </p:spPr>
      </p:pic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D013B91D-6644-400B-A5E5-EC5A96CFC8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1243" y="289605"/>
            <a:ext cx="1294207" cy="2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76328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B858B-C563-43FF-B1EB-C65B96BB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Bond valuation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5440F-D757-4CF5-99D5-8717C2060F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Advanced Financial Management | Stocks and Bonds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6CDBE5-E58D-4FF2-B103-30AA6E13C76F}"/>
              </a:ext>
            </a:extLst>
          </p:cNvPr>
          <p:cNvGrpSpPr/>
          <p:nvPr/>
        </p:nvGrpSpPr>
        <p:grpSpPr>
          <a:xfrm>
            <a:off x="319816" y="1806726"/>
            <a:ext cx="5760000" cy="410492"/>
            <a:chOff x="2843256" y="1806726"/>
            <a:chExt cx="2703105" cy="32600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5DF4A75-08C6-41D1-955F-406AC5B89430}"/>
                </a:ext>
              </a:extLst>
            </p:cNvPr>
            <p:cNvSpPr txBox="1"/>
            <p:nvPr/>
          </p:nvSpPr>
          <p:spPr>
            <a:xfrm>
              <a:off x="2843256" y="1806726"/>
              <a:ext cx="2703105" cy="268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Yield curve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0A83223-E609-4DB5-9853-D3A171DE8D3A}"/>
                </a:ext>
              </a:extLst>
            </p:cNvPr>
            <p:cNvCxnSpPr/>
            <p:nvPr/>
          </p:nvCxnSpPr>
          <p:spPr>
            <a:xfrm>
              <a:off x="2852302" y="2132731"/>
              <a:ext cx="268621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8BAD48-5570-485E-9F8C-6FF5E00B9B1D}"/>
              </a:ext>
            </a:extLst>
          </p:cNvPr>
          <p:cNvGrpSpPr/>
          <p:nvPr/>
        </p:nvGrpSpPr>
        <p:grpSpPr>
          <a:xfrm>
            <a:off x="6128524" y="1805378"/>
            <a:ext cx="5760000" cy="410492"/>
            <a:chOff x="2843256" y="1806726"/>
            <a:chExt cx="2703105" cy="32600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0518AAA-610E-4387-BEFC-A2F5FE904838}"/>
                </a:ext>
              </a:extLst>
            </p:cNvPr>
            <p:cNvSpPr txBox="1"/>
            <p:nvPr/>
          </p:nvSpPr>
          <p:spPr>
            <a:xfrm>
              <a:off x="2843256" y="1806726"/>
              <a:ext cx="2703105" cy="268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Yield to maturity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6FAC81D-41B2-4BD6-AA79-222D14CC23AF}"/>
                </a:ext>
              </a:extLst>
            </p:cNvPr>
            <p:cNvCxnSpPr/>
            <p:nvPr/>
          </p:nvCxnSpPr>
          <p:spPr>
            <a:xfrm>
              <a:off x="2852302" y="2132731"/>
              <a:ext cx="268621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5DDA277E-B1AA-4505-A479-E862F517F16B}"/>
              </a:ext>
            </a:extLst>
          </p:cNvPr>
          <p:cNvSpPr/>
          <p:nvPr/>
        </p:nvSpPr>
        <p:spPr>
          <a:xfrm>
            <a:off x="336000" y="3027483"/>
            <a:ext cx="5684474" cy="2225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A82D35-45E7-4FD0-88F8-E49B6DE9BBC0}"/>
              </a:ext>
            </a:extLst>
          </p:cNvPr>
          <p:cNvSpPr/>
          <p:nvPr/>
        </p:nvSpPr>
        <p:spPr>
          <a:xfrm>
            <a:off x="636107" y="2750343"/>
            <a:ext cx="1606164" cy="551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ysClr val="windowText" lastClr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BF6AB5-5712-4EC3-8EE6-6F0E9BAD7F51}"/>
                  </a:ext>
                </a:extLst>
              </p:cNvPr>
              <p:cNvSpPr txBox="1"/>
              <p:nvPr/>
            </p:nvSpPr>
            <p:spPr>
              <a:xfrm>
                <a:off x="337848" y="3777245"/>
                <a:ext cx="5512037" cy="725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eaLnBrk="0" hangingPunct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𝑐𝐹𝑉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𝑐𝐹𝑉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(1+</m:t>
                              </m:r>
                              <m:sSub>
                                <m:sSub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+…+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𝐹𝑉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𝑐𝐹𝑉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(1+</m:t>
                              </m:r>
                              <m:sSub>
                                <m:sSub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𝑁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  <a:ea typeface="Open Sans Light" panose="020B0306030504020204" pitchFamily="34" charset="0"/>
                  <a:cs typeface="Open Sans Light" panose="020B0306030504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BF6AB5-5712-4EC3-8EE6-6F0E9BAD7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48" y="3777245"/>
                <a:ext cx="5512037" cy="7251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AA7B0519-1081-4DDA-92F6-A98BFB74E0D0}"/>
              </a:ext>
            </a:extLst>
          </p:cNvPr>
          <p:cNvSpPr/>
          <p:nvPr/>
        </p:nvSpPr>
        <p:spPr>
          <a:xfrm>
            <a:off x="6168984" y="3034227"/>
            <a:ext cx="5684474" cy="2225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D448A85-8E87-4902-B82C-93FAEDEC419E}"/>
              </a:ext>
            </a:extLst>
          </p:cNvPr>
          <p:cNvSpPr/>
          <p:nvPr/>
        </p:nvSpPr>
        <p:spPr>
          <a:xfrm>
            <a:off x="6501459" y="2757087"/>
            <a:ext cx="1606164" cy="551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ysClr val="windowText" lastClr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B4C408E-B2E4-4CCF-8D9F-40BFA4560F5C}"/>
                  </a:ext>
                </a:extLst>
              </p:cNvPr>
              <p:cNvSpPr txBox="1"/>
              <p:nvPr/>
            </p:nvSpPr>
            <p:spPr>
              <a:xfrm>
                <a:off x="6203200" y="3792081"/>
                <a:ext cx="5512037" cy="725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eaLnBrk="0" hangingPunct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sSubPr>
                        <m:e>
                          <m:r>
                            <a:rPr lang="en-GB" sz="200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GB" sz="2000" i="1" smtClean="0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𝑐𝐹𝑉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1+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𝑦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𝑐𝐹𝑉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(1+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𝑦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+…+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𝐹𝑉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𝑐𝐹𝑉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(1+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𝑦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𝑁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  <a:ea typeface="Open Sans Light" panose="020B0306030504020204" pitchFamily="34" charset="0"/>
                  <a:cs typeface="Open Sans Light" panose="020B0306030504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B4C408E-B2E4-4CCF-8D9F-40BFA4560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3200" y="3792081"/>
                <a:ext cx="5512037" cy="7251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932BE75-8609-490D-80E8-0455597C366E}"/>
              </a:ext>
            </a:extLst>
          </p:cNvPr>
          <p:cNvSpPr txBox="1"/>
          <p:nvPr/>
        </p:nvSpPr>
        <p:spPr>
          <a:xfrm>
            <a:off x="6168984" y="5337280"/>
            <a:ext cx="5684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i="1" dirty="0">
                <a:latin typeface="+mn-lt"/>
              </a:rPr>
              <a:t>y</a:t>
            </a:r>
            <a:r>
              <a:rPr lang="en-GB" dirty="0">
                <a:latin typeface="+mn-lt"/>
              </a:rPr>
              <a:t> is the yield to maturity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i="1" dirty="0">
                <a:latin typeface="+mn-lt"/>
              </a:rPr>
              <a:t>y</a:t>
            </a:r>
            <a:r>
              <a:rPr lang="en-GB" dirty="0">
                <a:latin typeface="+mn-lt"/>
              </a:rPr>
              <a:t>: </a:t>
            </a:r>
            <a:r>
              <a:rPr lang="en-US" dirty="0">
                <a:solidFill>
                  <a:prstClr val="black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average return the investor receives from holding the bond</a:t>
            </a:r>
            <a:r>
              <a:rPr lang="en-GB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205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  <p:bldP spid="27" grpId="0" animBg="1"/>
      <p:bldP spid="28" grpId="0" animBg="1"/>
      <p:bldP spid="29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F521C-76EE-4176-B1F9-969A1EBFF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182925"/>
            <a:ext cx="5683799" cy="40067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Macaulay</a:t>
            </a:r>
            <a:r>
              <a:rPr lang="en-US" dirty="0"/>
              <a:t> </a:t>
            </a:r>
            <a:r>
              <a:rPr lang="en-US" b="1" dirty="0"/>
              <a:t>Duration</a:t>
            </a:r>
            <a:r>
              <a:rPr lang="en-US" dirty="0"/>
              <a:t> of the bond: measure the sensitivity of prices to yields as the percentage change in price for a 1% change in yields. This is the </a:t>
            </a:r>
            <a:r>
              <a:rPr lang="en-US" dirty="0">
                <a:solidFill>
                  <a:srgbClr val="C00000"/>
                </a:solidFill>
              </a:rPr>
              <a:t>elasticity of the bond price </a:t>
            </a:r>
            <a:r>
              <a:rPr lang="en-US" dirty="0" err="1">
                <a:solidFill>
                  <a:srgbClr val="C00000"/>
                </a:solidFill>
              </a:rPr>
              <a:t>w.r.t.</a:t>
            </a:r>
            <a:r>
              <a:rPr lang="en-US" dirty="0">
                <a:solidFill>
                  <a:srgbClr val="C00000"/>
                </a:solidFill>
              </a:rPr>
              <a:t> yields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Intuition: </a:t>
            </a:r>
            <a:r>
              <a:rPr lang="en-US" dirty="0"/>
              <a:t>It is computed by calculating the weighted time until each payment of the bond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E819F-6A35-465B-8C53-B31EC0044C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Advanced Financial Management | Stocks and Bonds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3AF7CAA-5785-4372-9B77-3FF4359B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Dependence of bond prices on interest rates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3DD37D-D1C4-4348-9A92-3F1E0354B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588" y="1389851"/>
            <a:ext cx="5650988" cy="657225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pt-PT" sz="17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Bond</a:t>
            </a:r>
            <a:r>
              <a:rPr lang="pt-PT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 </a:t>
            </a:r>
            <a:r>
              <a:rPr lang="pt-PT" sz="17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price</a:t>
            </a:r>
            <a:r>
              <a:rPr lang="pt-PT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 as a </a:t>
            </a:r>
            <a:r>
              <a:rPr lang="pt-PT" sz="17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function</a:t>
            </a:r>
            <a:r>
              <a:rPr lang="pt-PT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 </a:t>
            </a:r>
            <a:r>
              <a:rPr lang="pt-PT" sz="17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of</a:t>
            </a:r>
            <a:r>
              <a:rPr lang="pt-PT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 </a:t>
            </a:r>
            <a:r>
              <a:rPr lang="pt-PT" sz="17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the</a:t>
            </a:r>
            <a:r>
              <a:rPr lang="pt-PT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 YTM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(</a:t>
            </a:r>
            <a:r>
              <a:rPr lang="pt-PT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c=2%, FV=5000, T=3Y OR T=10Y)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469E18-68AC-4F5A-859D-A2DD09D9B6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89851"/>
            <a:ext cx="5683800" cy="657225"/>
          </a:xfrm>
        </p:spPr>
        <p:txBody>
          <a:bodyPr anchor="ctr"/>
          <a:lstStyle/>
          <a:p>
            <a:pPr algn="ctr"/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Duration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C167049-277E-47B6-B7AB-1C4D5E22BCD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8851345"/>
              </p:ext>
            </p:extLst>
          </p:nvPr>
        </p:nvGraphicFramePr>
        <p:xfrm>
          <a:off x="336550" y="2182925"/>
          <a:ext cx="5661025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043F8F0F-3F25-458E-B3F6-433527555AA4}"/>
              </a:ext>
            </a:extLst>
          </p:cNvPr>
          <p:cNvSpPr/>
          <p:nvPr/>
        </p:nvSpPr>
        <p:spPr bwMode="auto">
          <a:xfrm>
            <a:off x="1740766" y="4516922"/>
            <a:ext cx="2309798" cy="700755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en-US" sz="1400" dirty="0">
                <a:solidFill>
                  <a:schemeClr val="bg1"/>
                </a:solidFill>
                <a:latin typeface="+mn-lt"/>
              </a:rPr>
              <a:t>The longer dated bond has greater sensitivity to yields</a:t>
            </a:r>
            <a:endParaRPr kumimoji="0" lang="en-GB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E4427CB-8C7D-48E9-B683-F8C68BCEBCCB}"/>
              </a:ext>
            </a:extLst>
          </p:cNvPr>
          <p:cNvCxnSpPr>
            <a:cxnSpLocks/>
          </p:cNvCxnSpPr>
          <p:nvPr/>
        </p:nvCxnSpPr>
        <p:spPr>
          <a:xfrm rot="10800000" flipH="1">
            <a:off x="3486685" y="4090821"/>
            <a:ext cx="364894" cy="426101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2446D0A-105F-4F23-A66B-C4B97D443915}"/>
                  </a:ext>
                </a:extLst>
              </p:cNvPr>
              <p:cNvSpPr txBox="1"/>
              <p:nvPr/>
            </p:nvSpPr>
            <p:spPr>
              <a:xfrm>
                <a:off x="6864830" y="3595461"/>
                <a:ext cx="4298535" cy="95782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𝐷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𝑃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𝑡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𝑇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𝑡</m:t>
                          </m:r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(1+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𝑦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Open Sans Light" panose="020B0306030504020204" pitchFamily="34" charset="0"/>
                                      <a:cs typeface="Open Sans Light" panose="020B0306030504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  <a:ea typeface="Open Sans Light" panose="020B0306030504020204" pitchFamily="34" charset="0"/>
                  <a:cs typeface="Open Sans Light" panose="020B0306030504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2446D0A-105F-4F23-A66B-C4B97D443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830" y="3595461"/>
                <a:ext cx="4298535" cy="9578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F6DE44E-CEC7-466C-9039-2FD5B8CEE16C}"/>
              </a:ext>
            </a:extLst>
          </p:cNvPr>
          <p:cNvCxnSpPr/>
          <p:nvPr/>
        </p:nvCxnSpPr>
        <p:spPr>
          <a:xfrm>
            <a:off x="336000" y="2047076"/>
            <a:ext cx="5683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122AA4-7582-4B55-9941-61E049605343}"/>
              </a:ext>
            </a:extLst>
          </p:cNvPr>
          <p:cNvCxnSpPr/>
          <p:nvPr/>
        </p:nvCxnSpPr>
        <p:spPr>
          <a:xfrm>
            <a:off x="6168984" y="2045728"/>
            <a:ext cx="5683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947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990"/>
    </mc:Choice>
    <mc:Fallback xmlns="">
      <p:transition spd="slow" advTm="969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8" grpId="0" uiExpand="1">
        <p:bldSub>
          <a:bldChart bld="series"/>
        </p:bldSub>
      </p:bldGraphic>
      <p:bldP spid="10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36432-3503-3F52-574C-FD0328556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7B7-317B-D95E-0E3E-33CED96826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3D2429-A0EE-4DE5-8206-1BA94F3582C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BC137D-6A1D-7CED-F107-B2F2ECE74458}"/>
              </a:ext>
            </a:extLst>
          </p:cNvPr>
          <p:cNvSpPr txBox="1"/>
          <p:nvPr/>
        </p:nvSpPr>
        <p:spPr>
          <a:xfrm>
            <a:off x="336000" y="1553379"/>
            <a:ext cx="1152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Firm A generates a net income of 1000 and has a payout ratio of 100%. The firm has issued 100 shares.  The firm also has a 5-year bond issued that pays a coupon of 5% and has a face value of 1000. This bond is held by Mr. BH. The discount rate for the bond and the equity of the firm is 10%. </a:t>
            </a:r>
          </a:p>
          <a:p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What is the price of the firm shares?</a:t>
            </a:r>
          </a:p>
          <a:p>
            <a:pPr marL="342900" indent="-342900">
              <a:buAutoNum type="alphaLcParenR"/>
            </a:pPr>
            <a:r>
              <a:rPr lang="en-US" dirty="0"/>
              <a:t>What is the price of the firm bond?</a:t>
            </a:r>
          </a:p>
          <a:p>
            <a:pPr marL="342900" indent="-342900">
              <a:buAutoNum type="alphaLcParenR"/>
            </a:pPr>
            <a:r>
              <a:rPr lang="en-US" dirty="0"/>
              <a:t>What is the duration of the bond?</a:t>
            </a:r>
          </a:p>
          <a:p>
            <a:pPr marL="342900" indent="-342900">
              <a:buAutoNum type="alphaLcParenR"/>
            </a:pPr>
            <a:r>
              <a:rPr lang="en-US" dirty="0"/>
              <a:t>Consider the bond is convertible; that is, Mr. BH can give the bond back to the firm in exchange of 10 newly issued shares (110 in total). Should Mr. BH convert?</a:t>
            </a:r>
          </a:p>
        </p:txBody>
      </p:sp>
    </p:spTree>
    <p:extLst>
      <p:ext uri="{BB962C8B-B14F-4D97-AF65-F5344CB8AC3E}">
        <p14:creationId xmlns:p14="http://schemas.microsoft.com/office/powerpoint/2010/main" val="1908086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2EE5F-574C-228D-5737-2A684E05B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F156E-0E28-1BAB-1A3E-FFF213552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7E917A-A3E1-A524-17E3-DB7A0F163C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A01EE7-5704-DFFB-0565-F42AC848B9F8}"/>
              </a:ext>
            </a:extLst>
          </p:cNvPr>
          <p:cNvSpPr txBox="1"/>
          <p:nvPr/>
        </p:nvSpPr>
        <p:spPr>
          <a:xfrm>
            <a:off x="336000" y="1426394"/>
            <a:ext cx="115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Firm A generates a net income of 1000 and has a payout ratio of 100%. The firm has issued 100 shares.  The firm also has a 5-year bond issued that pays a coupon of 5% and has a face value of 1000. This bond is held by Mr. BH. The annual discount rate for the bond and the equity of the firm is 10%. </a:t>
            </a:r>
          </a:p>
          <a:p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What is the price of the firm shares?</a:t>
            </a:r>
          </a:p>
          <a:p>
            <a:pPr marL="342900" indent="-342900">
              <a:buAutoNum type="alphaLcParenR"/>
            </a:pPr>
            <a:r>
              <a:rPr lang="en-US" dirty="0"/>
              <a:t>What is the price of the firm bond?</a:t>
            </a:r>
          </a:p>
          <a:p>
            <a:pPr marL="342900" indent="-342900">
              <a:buAutoNum type="alphaLcParenR"/>
            </a:pPr>
            <a:r>
              <a:rPr lang="en-US" dirty="0"/>
              <a:t>What is the duration of the bond?</a:t>
            </a:r>
          </a:p>
          <a:p>
            <a:pPr marL="342900" indent="-342900">
              <a:buAutoNum type="alphaLcParenR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AF6521-886A-8ABE-0026-2EA3160D8166}"/>
                  </a:ext>
                </a:extLst>
              </p:cNvPr>
              <p:cNvSpPr txBox="1"/>
              <p:nvPr/>
            </p:nvSpPr>
            <p:spPr>
              <a:xfrm>
                <a:off x="561861" y="3667294"/>
                <a:ext cx="453143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𝑠h𝑎𝑟𝑒𝑠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𝑁𝑒𝑡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𝐼𝑛𝑐𝑜𝑚𝑒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1000/100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AF6521-886A-8ABE-0026-2EA3160D8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61" y="3667294"/>
                <a:ext cx="4531433" cy="5259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A3F7D8-A8E4-FF70-E50A-A7EE4E0B153C}"/>
                  </a:ext>
                </a:extLst>
              </p:cNvPr>
              <p:cNvSpPr txBox="1"/>
              <p:nvPr/>
            </p:nvSpPr>
            <p:spPr>
              <a:xfrm>
                <a:off x="440675" y="4193562"/>
                <a:ext cx="6536085" cy="78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𝑏𝑜𝑛𝑑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𝑐𝐹𝑉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0.1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1.1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1.1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=810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A3F7D8-A8E4-FF70-E50A-A7EE4E0B1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75" y="4193562"/>
                <a:ext cx="6536085" cy="7826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B06D3B-C5C4-76C4-D4AC-FFBB44189167}"/>
                  </a:ext>
                </a:extLst>
              </p:cNvPr>
              <p:cNvSpPr txBox="1"/>
              <p:nvPr/>
            </p:nvSpPr>
            <p:spPr>
              <a:xfrm>
                <a:off x="561861" y="5192968"/>
                <a:ext cx="7608557" cy="78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𝑏𝑜𝑛𝑑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𝑐𝐹𝑉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=4.49                      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4.49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1.1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=4.08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B06D3B-C5C4-76C4-D4AC-FFBB44189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61" y="5192968"/>
                <a:ext cx="7608557" cy="7826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768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1E31E-905A-7E99-2F69-2B19D550F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86403-0365-8DC4-AA2C-4C6BFCEA05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BFB381-4BAE-2650-920A-3D0A0123AF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FF592-10D9-7CFF-32F7-B2C5721329ED}"/>
              </a:ext>
            </a:extLst>
          </p:cNvPr>
          <p:cNvSpPr txBox="1"/>
          <p:nvPr/>
        </p:nvSpPr>
        <p:spPr>
          <a:xfrm>
            <a:off x="336000" y="1553379"/>
            <a:ext cx="115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Firm A generates a net income of 1000 and has a payout ratio of 100%. The firm has issued 100 shares.  The firm also has a 5-year bond issued that pays a coupon of 5% and has a face value of 1000. This bond is held by Mr. BH. The annual discount rate for the bond and the equity of the firm is 10%. </a:t>
            </a:r>
          </a:p>
          <a:p>
            <a:pPr marL="342900" indent="-342900">
              <a:buFont typeface="+mj-lt"/>
              <a:buAutoNum type="alphaLcParenR" startAt="4"/>
            </a:pPr>
            <a:r>
              <a:rPr lang="en-US" dirty="0"/>
              <a:t>Consider the bond is convertible; that is, Mr. BH can give the bond back to the firm in exchange of 10 newly issued shares (110 in total). Should Mr. BH convert?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610437-F831-CE9E-46F0-82D469A94E59}"/>
                  </a:ext>
                </a:extLst>
              </p:cNvPr>
              <p:cNvSpPr txBox="1"/>
              <p:nvPr/>
            </p:nvSpPr>
            <p:spPr>
              <a:xfrm>
                <a:off x="4439798" y="4342200"/>
                <a:ext cx="279666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𝑠h𝑎𝑟𝑒𝑠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1000/110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=90.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610437-F831-CE9E-46F0-82D469A94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98" y="4342200"/>
                <a:ext cx="2796663" cy="5259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3E6C0B7-C571-2B1B-E53E-8DA4309D0C4B}"/>
              </a:ext>
            </a:extLst>
          </p:cNvPr>
          <p:cNvSpPr txBox="1"/>
          <p:nvPr/>
        </p:nvSpPr>
        <p:spPr>
          <a:xfrm>
            <a:off x="694063" y="3778786"/>
            <a:ext cx="525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price of the shares if Mr. BH converts: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B1EBEF-AB50-5E16-3CF7-D2F6D2366441}"/>
              </a:ext>
            </a:extLst>
          </p:cNvPr>
          <p:cNvSpPr txBox="1"/>
          <p:nvPr/>
        </p:nvSpPr>
        <p:spPr>
          <a:xfrm>
            <a:off x="694063" y="5062260"/>
            <a:ext cx="4673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Since he will have 10 shares, he converts if: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16123FF-38EA-9BE5-6926-471BFE7C7EEE}"/>
                  </a:ext>
                </a:extLst>
              </p:cNvPr>
              <p:cNvSpPr txBox="1"/>
              <p:nvPr/>
            </p:nvSpPr>
            <p:spPr>
              <a:xfrm>
                <a:off x="4545951" y="5727522"/>
                <a:ext cx="1959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𝑠h𝑎𝑟𝑒𝑠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≥810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16123FF-38EA-9BE5-6926-471BFE7C7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951" y="5727522"/>
                <a:ext cx="1959896" cy="276999"/>
              </a:xfrm>
              <a:prstGeom prst="rect">
                <a:avLst/>
              </a:prstGeom>
              <a:blipFill>
                <a:blip r:embed="rId3"/>
                <a:stretch>
                  <a:fillRect l="-2181" r="-218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phic 9" descr="Badge Tick with solid fill">
            <a:extLst>
              <a:ext uri="{FF2B5EF4-FFF2-40B4-BE49-F238E27FC236}">
                <a16:creationId xmlns:a16="http://schemas.microsoft.com/office/drawing/2014/main" id="{6305F4E1-B4C4-4CE2-B781-86FBC54AC1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70327" y="5614985"/>
            <a:ext cx="491498" cy="49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1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02A2A2-5FC1-4011-806C-6E6A00DFBD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Advanced Financial Management | Stocks and Bonds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2EF4C-70A5-4CD0-9964-7A035F254A8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sz="3200" dirty="0"/>
              <a:t>Key takeaways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1F2F5F2-F289-44C5-8860-90F7ABA53530}"/>
              </a:ext>
            </a:extLst>
          </p:cNvPr>
          <p:cNvGrpSpPr/>
          <p:nvPr/>
        </p:nvGrpSpPr>
        <p:grpSpPr>
          <a:xfrm>
            <a:off x="336550" y="2077371"/>
            <a:ext cx="11518899" cy="720000"/>
            <a:chOff x="336550" y="2077371"/>
            <a:chExt cx="11518899" cy="720000"/>
          </a:xfrm>
        </p:grpSpPr>
        <p:sp>
          <p:nvSpPr>
            <p:cNvPr id="5" name="Text 6">
              <a:extLst>
                <a:ext uri="{FF2B5EF4-FFF2-40B4-BE49-F238E27FC236}">
                  <a16:creationId xmlns:a16="http://schemas.microsoft.com/office/drawing/2014/main" id="{B4C9D27D-6D9E-4A9C-AECE-EFBA9C795466}"/>
                </a:ext>
              </a:extLst>
            </p:cNvPr>
            <p:cNvSpPr txBox="1"/>
            <p:nvPr/>
          </p:nvSpPr>
          <p:spPr>
            <a:xfrm>
              <a:off x="336550" y="2077371"/>
              <a:ext cx="720000" cy="720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ru-RU" sz="4000" dirty="0">
                  <a:solidFill>
                    <a:schemeClr val="tx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52C053-7618-4D40-AC02-7071CCE24F91}"/>
                </a:ext>
              </a:extLst>
            </p:cNvPr>
            <p:cNvSpPr/>
            <p:nvPr/>
          </p:nvSpPr>
          <p:spPr>
            <a:xfrm>
              <a:off x="1050720" y="2077371"/>
              <a:ext cx="10804729" cy="720000"/>
            </a:xfrm>
            <a:prstGeom prst="rect">
              <a:avLst/>
            </a:prstGeom>
          </p:spPr>
          <p:txBody>
            <a:bodyPr wrap="square" lIns="36000" tIns="36000" rIns="36000" bIns="36000" anchor="ctr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en-US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Value stocks using Dividend Discount Models.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0AFDB54-5F3D-40EA-9010-D37BD4000CA8}"/>
              </a:ext>
            </a:extLst>
          </p:cNvPr>
          <p:cNvGrpSpPr/>
          <p:nvPr/>
        </p:nvGrpSpPr>
        <p:grpSpPr>
          <a:xfrm>
            <a:off x="336550" y="3069000"/>
            <a:ext cx="11518899" cy="720000"/>
            <a:chOff x="336550" y="3069000"/>
            <a:chExt cx="11518899" cy="720000"/>
          </a:xfrm>
        </p:grpSpPr>
        <p:sp>
          <p:nvSpPr>
            <p:cNvPr id="8" name="Text 6">
              <a:extLst>
                <a:ext uri="{FF2B5EF4-FFF2-40B4-BE49-F238E27FC236}">
                  <a16:creationId xmlns:a16="http://schemas.microsoft.com/office/drawing/2014/main" id="{676C45E0-2EE3-4405-8E09-C213AFD33FF9}"/>
                </a:ext>
              </a:extLst>
            </p:cNvPr>
            <p:cNvSpPr txBox="1"/>
            <p:nvPr/>
          </p:nvSpPr>
          <p:spPr>
            <a:xfrm>
              <a:off x="336550" y="3069000"/>
              <a:ext cx="720000" cy="720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pt-PT" sz="4000" dirty="0">
                  <a:solidFill>
                    <a:schemeClr val="tx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ru-RU" sz="4000" dirty="0">
                <a:solidFill>
                  <a:schemeClr val="tx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7D71BE-E6AB-4E45-8967-84E72BD3DA55}"/>
                </a:ext>
              </a:extLst>
            </p:cNvPr>
            <p:cNvSpPr/>
            <p:nvPr/>
          </p:nvSpPr>
          <p:spPr>
            <a:xfrm>
              <a:off x="1050720" y="3069000"/>
              <a:ext cx="10804729" cy="720000"/>
            </a:xfrm>
            <a:prstGeom prst="rect">
              <a:avLst/>
            </a:prstGeom>
          </p:spPr>
          <p:txBody>
            <a:bodyPr wrap="square" lIns="36000" tIns="36000" rIns="36000" bIns="36000" anchor="ctr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en-US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Understand the tradeoffs between dividend payments and reinvestment in the firm. Computation of the Present Value of Growth Opportunities.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9074EA-7EC9-4F27-B7C3-4C3765FC449F}"/>
              </a:ext>
            </a:extLst>
          </p:cNvPr>
          <p:cNvGrpSpPr/>
          <p:nvPr/>
        </p:nvGrpSpPr>
        <p:grpSpPr>
          <a:xfrm>
            <a:off x="336550" y="4060629"/>
            <a:ext cx="11518899" cy="720000"/>
            <a:chOff x="336550" y="4060629"/>
            <a:chExt cx="11518899" cy="720000"/>
          </a:xfrm>
        </p:grpSpPr>
        <p:sp>
          <p:nvSpPr>
            <p:cNvPr id="11" name="Text 6">
              <a:extLst>
                <a:ext uri="{FF2B5EF4-FFF2-40B4-BE49-F238E27FC236}">
                  <a16:creationId xmlns:a16="http://schemas.microsoft.com/office/drawing/2014/main" id="{B5548A12-5D6E-4829-84C9-B26E63A60FEB}"/>
                </a:ext>
              </a:extLst>
            </p:cNvPr>
            <p:cNvSpPr txBox="1"/>
            <p:nvPr/>
          </p:nvSpPr>
          <p:spPr>
            <a:xfrm>
              <a:off x="336550" y="4060629"/>
              <a:ext cx="720000" cy="720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ru-RU" sz="4000" dirty="0">
                  <a:solidFill>
                    <a:schemeClr val="tx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  <a:r>
                <a:rPr lang="pt-PT" sz="4000" dirty="0">
                  <a:solidFill>
                    <a:schemeClr val="tx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endParaRPr lang="ru-RU" sz="4000" dirty="0">
                <a:solidFill>
                  <a:schemeClr val="tx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403411-31CA-45CE-8A5F-84E7D3806D15}"/>
                </a:ext>
              </a:extLst>
            </p:cNvPr>
            <p:cNvSpPr/>
            <p:nvPr/>
          </p:nvSpPr>
          <p:spPr>
            <a:xfrm>
              <a:off x="1050720" y="4060629"/>
              <a:ext cx="10804729" cy="720000"/>
            </a:xfrm>
            <a:prstGeom prst="rect">
              <a:avLst/>
            </a:prstGeom>
          </p:spPr>
          <p:txBody>
            <a:bodyPr wrap="square" lIns="36000" tIns="36000" rIns="36000" bIns="36000" anchor="ctr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en-US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Bond valuation and its relationship with yield curve and yield to maturity.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7CDE6A5-5D55-4AE7-A5ED-0D8E83A28427}"/>
              </a:ext>
            </a:extLst>
          </p:cNvPr>
          <p:cNvGrpSpPr/>
          <p:nvPr/>
        </p:nvGrpSpPr>
        <p:grpSpPr>
          <a:xfrm>
            <a:off x="346545" y="4932549"/>
            <a:ext cx="11518899" cy="720000"/>
            <a:chOff x="336550" y="4060629"/>
            <a:chExt cx="11518899" cy="720000"/>
          </a:xfrm>
        </p:grpSpPr>
        <p:sp>
          <p:nvSpPr>
            <p:cNvPr id="14" name="Text 6">
              <a:extLst>
                <a:ext uri="{FF2B5EF4-FFF2-40B4-BE49-F238E27FC236}">
                  <a16:creationId xmlns:a16="http://schemas.microsoft.com/office/drawing/2014/main" id="{EFE42EC9-32A7-4CCD-BB0D-3CE54B201F34}"/>
                </a:ext>
              </a:extLst>
            </p:cNvPr>
            <p:cNvSpPr txBox="1"/>
            <p:nvPr/>
          </p:nvSpPr>
          <p:spPr>
            <a:xfrm>
              <a:off x="336550" y="4060629"/>
              <a:ext cx="720000" cy="720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ru-RU" sz="4000" dirty="0">
                  <a:solidFill>
                    <a:schemeClr val="tx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  <a:r>
                <a:rPr lang="pt-PT" sz="4000" dirty="0">
                  <a:solidFill>
                    <a:schemeClr val="tx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  <a:endParaRPr lang="ru-RU" sz="4000" dirty="0">
                <a:solidFill>
                  <a:schemeClr val="tx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701A408-3293-4338-ADAB-4A8066C75527}"/>
                </a:ext>
              </a:extLst>
            </p:cNvPr>
            <p:cNvSpPr/>
            <p:nvPr/>
          </p:nvSpPr>
          <p:spPr>
            <a:xfrm>
              <a:off x="1050720" y="4060629"/>
              <a:ext cx="10804729" cy="720000"/>
            </a:xfrm>
            <a:prstGeom prst="rect">
              <a:avLst/>
            </a:prstGeom>
          </p:spPr>
          <p:txBody>
            <a:bodyPr wrap="square" lIns="36000" tIns="36000" rIns="36000" bIns="36000" anchor="ctr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en-US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Understand the sensitivity of bond prices to changes in interest rates. Application of the Duration formula.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3240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4998"/>
    </mc:Choice>
    <mc:Fallback xmlns="">
      <p:transition advTm="3499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208C2-A91B-13CD-C3E1-30D8A676E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7650A-3BAB-C237-5AD3-F1811F2E42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8CE529-4DEB-51E0-A8E3-A454957381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374165-0ECF-9792-46AE-5519D6FC7AF2}"/>
                  </a:ext>
                </a:extLst>
              </p:cNvPr>
              <p:cNvSpPr txBox="1"/>
              <p:nvPr/>
            </p:nvSpPr>
            <p:spPr>
              <a:xfrm>
                <a:off x="336000" y="1553379"/>
                <a:ext cx="11520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Consider country A issues two bonds, both of them with a maturity of two years. The first one is a coupon bond with a coupon of 5% and a face value of 100. The second one is an inflation-adjusted bond with a 3% coupon and a face value of 100. An inflation-adjusted bond pays as cashflows  the cashflow of the equivalent coupon bond multiplied by inflation. For instance, in this case, the last cashflow of the bond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is the annual inflation rate. The standard coupon bond trades at 93 and the inflation-adjusted bond at 95. Assume discount rates are the same for both years and inflation is also constant. </a:t>
                </a:r>
              </a:p>
              <a:p>
                <a:endParaRPr lang="en-US" dirty="0"/>
              </a:p>
              <a:p>
                <a:pPr marL="342900" indent="-342900">
                  <a:buAutoNum type="alphaLcParenR"/>
                </a:pPr>
                <a:r>
                  <a:rPr lang="en-US" dirty="0"/>
                  <a:t>What is the yield of the (standard) coupon bond?</a:t>
                </a:r>
              </a:p>
              <a:p>
                <a:pPr marL="342900" indent="-342900">
                  <a:buAutoNum type="alphaLcParenR"/>
                </a:pPr>
                <a:r>
                  <a:rPr lang="en-US" dirty="0"/>
                  <a:t>What is the real yield of the inflation-adjusted coupon bond?</a:t>
                </a:r>
              </a:p>
              <a:p>
                <a:pPr marL="342900" indent="-342900">
                  <a:buAutoNum type="alphaLcParenR"/>
                </a:pPr>
                <a:r>
                  <a:rPr lang="en-US" dirty="0"/>
                  <a:t>What is the expected inflation?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374165-0ECF-9792-46AE-5519D6FC7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00" y="1553379"/>
                <a:ext cx="11520000" cy="2862322"/>
              </a:xfrm>
              <a:prstGeom prst="rect">
                <a:avLst/>
              </a:prstGeom>
              <a:blipFill>
                <a:blip r:embed="rId2"/>
                <a:stretch>
                  <a:fillRect l="-423" t="-1279" b="-2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955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902E9-00E7-FA68-2355-08996D759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F2F9F4-30AA-5CD4-2A4F-DB032EFF10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CFFE01-C4CF-95CC-7A49-7D87360652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0BACDEC-47CC-E063-F0C8-99A01B69C720}"/>
                  </a:ext>
                </a:extLst>
              </p:cNvPr>
              <p:cNvSpPr txBox="1"/>
              <p:nvPr/>
            </p:nvSpPr>
            <p:spPr>
              <a:xfrm>
                <a:off x="336000" y="1553379"/>
                <a:ext cx="11520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Consider country A issues two bonds, both of them with a maturity of two years. The first one is a coupon bond with a coupon of 5% and a face value of 100. The second one is an inflation-adjusted bond with a 3% coupon and a face value of 100. An inflation-adjusted bond pays as cashflows  the cashflow of the equivalent coupon bond multiplied by inflation. For instance, in this case, the last cashflow of the bond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is the annual inflation rate. The standard coupon bond trades at 93 and the inflation-adjusted bond at 95. Assume discount rates are the same for both years and inflation is also constant. </a:t>
                </a:r>
              </a:p>
              <a:p>
                <a:endParaRPr lang="en-US" dirty="0"/>
              </a:p>
              <a:p>
                <a:pPr marL="342900" indent="-342900">
                  <a:buAutoNum type="alphaLcParenR"/>
                </a:pPr>
                <a:r>
                  <a:rPr lang="en-US" dirty="0"/>
                  <a:t>What is the yield of the (standard) coupon bond?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0BACDEC-47CC-E063-F0C8-99A01B69C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00" y="1553379"/>
                <a:ext cx="11520000" cy="2308324"/>
              </a:xfrm>
              <a:prstGeom prst="rect">
                <a:avLst/>
              </a:prstGeom>
              <a:blipFill>
                <a:blip r:embed="rId2"/>
                <a:stretch>
                  <a:fillRect l="-423" t="-1587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2B09A4D-C08F-578D-E81B-477174D47B08}"/>
                  </a:ext>
                </a:extLst>
              </p:cNvPr>
              <p:cNvSpPr txBox="1"/>
              <p:nvPr/>
            </p:nvSpPr>
            <p:spPr>
              <a:xfrm>
                <a:off x="517792" y="4351662"/>
                <a:ext cx="3388300" cy="573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𝑁𝑜𝑚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=93⇒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2B09A4D-C08F-578D-E81B-477174D47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92" y="4351662"/>
                <a:ext cx="3388300" cy="5732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A69586-AD34-1945-53AE-A047F1D4AA32}"/>
                  </a:ext>
                </a:extLst>
              </p:cNvPr>
              <p:cNvSpPr txBox="1"/>
              <p:nvPr/>
            </p:nvSpPr>
            <p:spPr>
              <a:xfrm>
                <a:off x="837281" y="5276419"/>
                <a:ext cx="1033680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A69586-AD34-1945-53AE-A047F1D4A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281" y="5276419"/>
                <a:ext cx="1033680" cy="5677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E4F5264-A1C2-E128-DDFE-7C54171B2ABD}"/>
                  </a:ext>
                </a:extLst>
              </p:cNvPr>
              <p:cNvSpPr txBox="1"/>
              <p:nvPr/>
            </p:nvSpPr>
            <p:spPr>
              <a:xfrm>
                <a:off x="4056916" y="4499811"/>
                <a:ext cx="24529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−93=0⇒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E4F5264-A1C2-E128-DDFE-7C54171B2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916" y="4499811"/>
                <a:ext cx="2452916" cy="276999"/>
              </a:xfrm>
              <a:prstGeom prst="rect">
                <a:avLst/>
              </a:prstGeom>
              <a:blipFill>
                <a:blip r:embed="rId5"/>
                <a:stretch>
                  <a:fillRect l="-1741" t="-2174" r="-124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CA31B1-BB67-7635-B70D-53430E430365}"/>
                  </a:ext>
                </a:extLst>
              </p:cNvPr>
              <p:cNvSpPr txBox="1"/>
              <p:nvPr/>
            </p:nvSpPr>
            <p:spPr>
              <a:xfrm>
                <a:off x="6606797" y="4270107"/>
                <a:ext cx="3701141" cy="5906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−5±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+4⋅105⋅93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2⋅105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≈0.918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CA31B1-BB67-7635-B70D-53430E430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797" y="4270107"/>
                <a:ext cx="3701141" cy="5906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D0E982-83C1-526F-427B-FDC9302ACB18}"/>
                  </a:ext>
                </a:extLst>
              </p:cNvPr>
              <p:cNvSpPr txBox="1"/>
              <p:nvPr/>
            </p:nvSpPr>
            <p:spPr>
              <a:xfrm>
                <a:off x="1870961" y="5276419"/>
                <a:ext cx="192975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−1≈9%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D0E982-83C1-526F-427B-FDC9302AC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961" y="5276419"/>
                <a:ext cx="1929759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54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2D51A-A10B-6D4F-EA43-ED1BC423C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DAFA4-4C91-4148-1CAA-13BBFA7E09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99D2D9-7940-8F76-3A39-7A2D9DFC32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90FC47-97E0-4BF8-57D5-F1A018B3F937}"/>
                  </a:ext>
                </a:extLst>
              </p:cNvPr>
              <p:cNvSpPr txBox="1"/>
              <p:nvPr/>
            </p:nvSpPr>
            <p:spPr>
              <a:xfrm>
                <a:off x="336000" y="1553379"/>
                <a:ext cx="11520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Consider country A issues two bonds, both of them with a maturity of two years. The first one is a coupon bond with a coupon of 5% and a face value of 100. The second one is an inflation-adjusted bond with a 3% coupon and a face value of 100. An inflation-adjusted bond pays as cashflows  the cashflow of the equivalent coupon bond multiplied by inflation. For instance, in this case, the last cashflow of the bond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is the annual inflation rate. The standard coupon bond trades at 93 and the inflation-adjusted bond at 95. Assume discount rates are the same for both years and inflation is also constant. </a:t>
                </a:r>
              </a:p>
              <a:p>
                <a:endParaRPr lang="en-US" dirty="0"/>
              </a:p>
              <a:p>
                <a:pPr marL="342900" indent="-342900">
                  <a:buFont typeface="+mj-lt"/>
                  <a:buAutoNum type="alphaLcParenR" startAt="2"/>
                </a:pPr>
                <a:r>
                  <a:rPr lang="en-US" dirty="0"/>
                  <a:t>What is the real yield of the inflation-adjusted coupon bond?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90FC47-97E0-4BF8-57D5-F1A018B3F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00" y="1553379"/>
                <a:ext cx="11520000" cy="2308324"/>
              </a:xfrm>
              <a:prstGeom prst="rect">
                <a:avLst/>
              </a:prstGeom>
              <a:blipFill>
                <a:blip r:embed="rId2"/>
                <a:stretch>
                  <a:fillRect l="-423" t="-1587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AC455BC-4E11-6687-4D56-8D0D86169F64}"/>
                  </a:ext>
                </a:extLst>
              </p:cNvPr>
              <p:cNvSpPr txBox="1"/>
              <p:nvPr/>
            </p:nvSpPr>
            <p:spPr>
              <a:xfrm>
                <a:off x="517792" y="4351662"/>
                <a:ext cx="3436903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103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=95⇒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AC455BC-4E11-6687-4D56-8D0D86169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92" y="4351662"/>
                <a:ext cx="3436903" cy="567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616E25-1893-484F-3B85-4E325A263E0B}"/>
                  </a:ext>
                </a:extLst>
              </p:cNvPr>
              <p:cNvSpPr txBox="1"/>
              <p:nvPr/>
            </p:nvSpPr>
            <p:spPr>
              <a:xfrm>
                <a:off x="837281" y="5276419"/>
                <a:ext cx="1033680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616E25-1893-484F-3B85-4E325A263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281" y="5276419"/>
                <a:ext cx="1033680" cy="5677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BD09E2-552F-E714-97A5-AB15249949EF}"/>
                  </a:ext>
                </a:extLst>
              </p:cNvPr>
              <p:cNvSpPr txBox="1"/>
              <p:nvPr/>
            </p:nvSpPr>
            <p:spPr>
              <a:xfrm>
                <a:off x="4056916" y="4499811"/>
                <a:ext cx="24529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−95=0⇒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BD09E2-552F-E714-97A5-AB1524994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916" y="4499811"/>
                <a:ext cx="2452916" cy="276999"/>
              </a:xfrm>
              <a:prstGeom prst="rect">
                <a:avLst/>
              </a:prstGeom>
              <a:blipFill>
                <a:blip r:embed="rId5"/>
                <a:stretch>
                  <a:fillRect l="-1741" t="-2174" r="-124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3B98EF-CC73-AF1A-E26F-4D2C86894A52}"/>
                  </a:ext>
                </a:extLst>
              </p:cNvPr>
              <p:cNvSpPr txBox="1"/>
              <p:nvPr/>
            </p:nvSpPr>
            <p:spPr>
              <a:xfrm>
                <a:off x="6612053" y="4351662"/>
                <a:ext cx="2734338" cy="456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−3±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+4⋅103⋅95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2⋅103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≈0.9</m:t>
                    </m:r>
                  </m:oMath>
                </a14:m>
                <a:r>
                  <a:rPr lang="en-US" dirty="0"/>
                  <a:t>46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3B98EF-CC73-AF1A-E26F-4D2C86894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053" y="4351662"/>
                <a:ext cx="2734338" cy="456472"/>
              </a:xfrm>
              <a:prstGeom prst="rect">
                <a:avLst/>
              </a:prstGeom>
              <a:blipFill>
                <a:blip r:embed="rId6"/>
                <a:stretch>
                  <a:fillRect r="-446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59029B-3F60-1991-6FBC-64C114CAEDC6}"/>
                  </a:ext>
                </a:extLst>
              </p:cNvPr>
              <p:cNvSpPr txBox="1"/>
              <p:nvPr/>
            </p:nvSpPr>
            <p:spPr>
              <a:xfrm>
                <a:off x="1870961" y="5276419"/>
                <a:ext cx="21060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−1≈5.7%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59029B-3F60-1991-6FBC-64C114CAE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961" y="5276419"/>
                <a:ext cx="2106089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807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CFBB4-51F0-AA72-F591-778E20AC8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FA3E3-C2A5-17B1-9EF9-3EA1A714B7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6B5F38-0A6F-3542-5550-84880F5D65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972C04-270E-E1CA-FFF3-76B19A8F5608}"/>
                  </a:ext>
                </a:extLst>
              </p:cNvPr>
              <p:cNvSpPr txBox="1"/>
              <p:nvPr/>
            </p:nvSpPr>
            <p:spPr>
              <a:xfrm>
                <a:off x="336000" y="1553379"/>
                <a:ext cx="11520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Consider country A issues two bonds, both of them with a maturity of two years. The first one is a coupon bond with a coupon of 5% and a face value of 100. The second one is an inflation-adjusted bond with a 3% coupon and a face value of 100. An inflation-adjusted bond pays as cashflows  the cashflow of the equivalent coupon bond multiplied by inflation. For instance, in this case, the last cashflow of the bond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is the annual inflation rate. The standard coupon bond trades at 93 and the inflation-adjusted bond at 95. Assume discount rates are the same for both years and inflation is also constant. </a:t>
                </a:r>
              </a:p>
              <a:p>
                <a:endParaRPr lang="en-US" dirty="0"/>
              </a:p>
              <a:p>
                <a:pPr marL="342900" indent="-342900">
                  <a:buFont typeface="+mj-lt"/>
                  <a:buAutoNum type="alphaLcParenR" startAt="2"/>
                </a:pPr>
                <a:r>
                  <a:rPr lang="en-US" dirty="0"/>
                  <a:t>What is the expected inflation?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972C04-270E-E1CA-FFF3-76B19A8F5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00" y="1553379"/>
                <a:ext cx="11520000" cy="2308324"/>
              </a:xfrm>
              <a:prstGeom prst="rect">
                <a:avLst/>
              </a:prstGeom>
              <a:blipFill>
                <a:blip r:embed="rId2"/>
                <a:stretch>
                  <a:fillRect l="-423" t="-1587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83EA42A-8D10-7EB0-9AE3-2389115B640C}"/>
                  </a:ext>
                </a:extLst>
              </p:cNvPr>
              <p:cNvSpPr txBox="1"/>
              <p:nvPr/>
            </p:nvSpPr>
            <p:spPr>
              <a:xfrm>
                <a:off x="4021156" y="4090582"/>
                <a:ext cx="4321632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−1≈3.1%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83EA42A-8D10-7EB0-9AE3-2389115B6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156" y="4090582"/>
                <a:ext cx="4321632" cy="567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3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5688FF5-1DA5-47B4-824C-2E3555F31E93}"/>
              </a:ext>
            </a:extLst>
          </p:cNvPr>
          <p:cNvSpPr/>
          <p:nvPr/>
        </p:nvSpPr>
        <p:spPr>
          <a:xfrm>
            <a:off x="336000" y="3339179"/>
            <a:ext cx="11520000" cy="19507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F95574-0F09-46EA-A19F-0A40C310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Dividend Discount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ACE6E-AE92-4DE1-BE7C-59597F93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If we continue to reinvest/hold the stock forever then</a:t>
            </a:r>
          </a:p>
          <a:p>
            <a:pPr lvl="1">
              <a:spcBef>
                <a:spcPts val="1800"/>
              </a:spcBef>
            </a:pPr>
            <a:endParaRPr lang="en-GB" dirty="0"/>
          </a:p>
          <a:p>
            <a:pPr marL="0" indent="0">
              <a:spcBef>
                <a:spcPts val="1800"/>
              </a:spcBef>
              <a:buNone/>
            </a:pPr>
            <a:endParaRPr lang="en-GB" b="1" dirty="0"/>
          </a:p>
          <a:p>
            <a:pPr marL="0" indent="0">
              <a:spcBef>
                <a:spcPts val="2400"/>
              </a:spcBef>
              <a:buNone/>
            </a:pPr>
            <a:r>
              <a:rPr lang="en-GB" b="1" dirty="0"/>
              <a:t>Key takeaways:</a:t>
            </a:r>
          </a:p>
          <a:p>
            <a:r>
              <a:rPr lang="en-GB" dirty="0"/>
              <a:t>Prices will be greater when expected dividends are greater</a:t>
            </a:r>
          </a:p>
          <a:p>
            <a:r>
              <a:rPr lang="en-GB" dirty="0"/>
              <a:t>Prices will be lower when the expected return required by investors (r) rises</a:t>
            </a:r>
          </a:p>
          <a:p>
            <a:r>
              <a:rPr lang="en-GB" dirty="0"/>
              <a:t>Prices take implicitly the capital gains into account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4C3391-AE8B-412F-A172-B7B80A735C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Advanced Financial Management | Stocks and Bonds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4465E8-279B-484B-9E15-F97DA56DF872}"/>
              </a:ext>
            </a:extLst>
          </p:cNvPr>
          <p:cNvSpPr/>
          <p:nvPr/>
        </p:nvSpPr>
        <p:spPr bwMode="auto">
          <a:xfrm>
            <a:off x="8893147" y="1896263"/>
            <a:ext cx="2791698" cy="1034314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en-GB" b="1" dirty="0">
                <a:solidFill>
                  <a:schemeClr val="bg1"/>
                </a:solidFill>
                <a:latin typeface="+mn-lt"/>
              </a:rPr>
              <a:t>We are assuming constant required return: </a:t>
            </a:r>
          </a:p>
          <a:p>
            <a:pPr algn="ctr" defTabSz="914400"/>
            <a:r>
              <a:rPr lang="en-GB" b="1" dirty="0">
                <a:solidFill>
                  <a:schemeClr val="bg1"/>
                </a:solidFill>
                <a:latin typeface="+mn-lt"/>
              </a:rPr>
              <a:t>same </a:t>
            </a:r>
            <a:r>
              <a:rPr lang="en-GB" b="1" i="1" dirty="0">
                <a:solidFill>
                  <a:schemeClr val="bg1"/>
                </a:solidFill>
                <a:latin typeface="+mn-lt"/>
              </a:rPr>
              <a:t>r</a:t>
            </a:r>
            <a:r>
              <a:rPr lang="en-GB" b="1" dirty="0">
                <a:solidFill>
                  <a:schemeClr val="bg1"/>
                </a:solidFill>
                <a:latin typeface="+mn-lt"/>
              </a:rPr>
              <a:t> in the future</a:t>
            </a:r>
            <a:endParaRPr kumimoji="0" lang="en-GB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46CA92-A6EC-4736-A1DD-FC0CBE92EC91}"/>
                  </a:ext>
                </a:extLst>
              </p:cNvPr>
              <p:cNvSpPr txBox="1"/>
              <p:nvPr/>
            </p:nvSpPr>
            <p:spPr>
              <a:xfrm>
                <a:off x="3093576" y="2013608"/>
                <a:ext cx="6004845" cy="1074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eaLnBrk="0" hangingPunct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</m:ctrlPr>
                        </m:sSubPr>
                        <m:e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GB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Open Sans Light" panose="020B0306030504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] </m:t>
                          </m:r>
                        </m:num>
                        <m:den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(1+</m:t>
                          </m:r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𝑟</m:t>
                          </m:r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)</m:t>
                          </m:r>
                        </m:den>
                      </m:f>
                      <m:r>
                        <a:rPr lang="en-GB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Open Sans Light" panose="020B0306030504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] </m:t>
                          </m:r>
                        </m:num>
                        <m:den>
                          <m:sSup>
                            <m:sSup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(1+</m:t>
                              </m:r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𝑟</m:t>
                              </m:r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Open Sans Light" panose="020B0306030504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GB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 Light" panose="020B0306030504020204" pitchFamily="34" charset="0"/>
                            </a:rPr>
                            <m:t>] </m:t>
                          </m:r>
                        </m:num>
                        <m:den>
                          <m:sSup>
                            <m:sSupPr>
                              <m:ctrlP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(1+</m:t>
                              </m:r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𝑟</m:t>
                              </m:r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Open Sans Light" panose="020B0306030504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Open Sans Light" panose="020B0306030504020204" pitchFamily="34" charset="0"/>
                        </a:rPr>
                        <m:t>+⋯</m:t>
                      </m:r>
                    </m:oMath>
                  </m:oMathPara>
                </a14:m>
                <a:endParaRPr lang="en-GB" sz="2200" i="1" dirty="0">
                  <a:latin typeface="Cambria Math" panose="02040503050406030204" pitchFamily="18" charset="0"/>
                  <a:ea typeface="Cambria Math" panose="02040503050406030204" pitchFamily="18" charset="0"/>
                  <a:cs typeface="Open Sans Light" panose="020B0306030504020204" pitchFamily="34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46CA92-A6EC-4736-A1DD-FC0CBE92E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576" y="2013608"/>
                <a:ext cx="6004845" cy="1074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8496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89"/>
    </mc:Choice>
    <mc:Fallback xmlns="">
      <p:transition spd="slow" advTm="585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uiExpand="1" build="p"/>
      <p:bldP spid="7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B858B-C563-43FF-B1EB-C65B96BB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Stocks - Important formulae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5440F-D757-4CF5-99D5-8717C2060F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Advanced Financial Management | Stocks and Bonds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6CDBE5-E58D-4FF2-B103-30AA6E13C76F}"/>
              </a:ext>
            </a:extLst>
          </p:cNvPr>
          <p:cNvGrpSpPr/>
          <p:nvPr/>
        </p:nvGrpSpPr>
        <p:grpSpPr>
          <a:xfrm>
            <a:off x="319816" y="1806726"/>
            <a:ext cx="5760000" cy="410492"/>
            <a:chOff x="2843256" y="1806726"/>
            <a:chExt cx="2703105" cy="32600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5DF4A75-08C6-41D1-955F-406AC5B89430}"/>
                </a:ext>
              </a:extLst>
            </p:cNvPr>
            <p:cNvSpPr txBox="1"/>
            <p:nvPr/>
          </p:nvSpPr>
          <p:spPr>
            <a:xfrm>
              <a:off x="2843256" y="1806726"/>
              <a:ext cx="2703105" cy="268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Return from holding a stock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0A83223-E609-4DB5-9853-D3A171DE8D3A}"/>
                </a:ext>
              </a:extLst>
            </p:cNvPr>
            <p:cNvCxnSpPr/>
            <p:nvPr/>
          </p:nvCxnSpPr>
          <p:spPr>
            <a:xfrm>
              <a:off x="2852302" y="2132731"/>
              <a:ext cx="268621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D5CF7E6-1F73-494F-B88C-ED435BA35AA5}"/>
              </a:ext>
            </a:extLst>
          </p:cNvPr>
          <p:cNvGrpSpPr/>
          <p:nvPr/>
        </p:nvGrpSpPr>
        <p:grpSpPr>
          <a:xfrm>
            <a:off x="2178069" y="3964972"/>
            <a:ext cx="1112395" cy="664099"/>
            <a:chOff x="5968710" y="4629835"/>
            <a:chExt cx="1112395" cy="664099"/>
          </a:xfrm>
        </p:grpSpPr>
        <p:sp>
          <p:nvSpPr>
            <p:cNvPr id="10" name="Left Brace 9">
              <a:extLst>
                <a:ext uri="{FF2B5EF4-FFF2-40B4-BE49-F238E27FC236}">
                  <a16:creationId xmlns:a16="http://schemas.microsoft.com/office/drawing/2014/main" id="{302B436D-5C01-4B68-829C-9FFFA53F650B}"/>
                </a:ext>
              </a:extLst>
            </p:cNvPr>
            <p:cNvSpPr/>
            <p:nvPr/>
          </p:nvSpPr>
          <p:spPr>
            <a:xfrm rot="16200000">
              <a:off x="6470464" y="4255497"/>
              <a:ext cx="79323" cy="828000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8BF92B6-A7B8-4D8E-9281-578DF874E0CD}"/>
                </a:ext>
              </a:extLst>
            </p:cNvPr>
            <p:cNvSpPr txBox="1"/>
            <p:nvPr/>
          </p:nvSpPr>
          <p:spPr>
            <a:xfrm>
              <a:off x="5968710" y="4709159"/>
              <a:ext cx="11123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latin typeface="+mn-lt"/>
                </a:rPr>
                <a:t>Dividend yield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B1D4E6-4993-4742-BB33-FDC62EDAE52E}"/>
              </a:ext>
            </a:extLst>
          </p:cNvPr>
          <p:cNvGrpSpPr/>
          <p:nvPr/>
        </p:nvGrpSpPr>
        <p:grpSpPr>
          <a:xfrm>
            <a:off x="3170896" y="3964971"/>
            <a:ext cx="1440054" cy="425499"/>
            <a:chOff x="7492837" y="4629834"/>
            <a:chExt cx="1440054" cy="425499"/>
          </a:xfrm>
        </p:grpSpPr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08A9A7DF-8631-4659-A61E-5FAF78163A69}"/>
                </a:ext>
              </a:extLst>
            </p:cNvPr>
            <p:cNvSpPr/>
            <p:nvPr/>
          </p:nvSpPr>
          <p:spPr>
            <a:xfrm rot="16200000">
              <a:off x="8182084" y="4075496"/>
              <a:ext cx="79324" cy="1188000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C494677-AD0E-42C7-A0DC-731982C72515}"/>
                </a:ext>
              </a:extLst>
            </p:cNvPr>
            <p:cNvSpPr txBox="1"/>
            <p:nvPr/>
          </p:nvSpPr>
          <p:spPr>
            <a:xfrm>
              <a:off x="7492837" y="4716779"/>
              <a:ext cx="14400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latin typeface="+mn-lt"/>
                </a:rPr>
                <a:t>Capital gain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3FD384-0054-4FA3-9C79-385161C9657E}"/>
                  </a:ext>
                </a:extLst>
              </p:cNvPr>
              <p:cNvSpPr txBox="1"/>
              <p:nvPr/>
            </p:nvSpPr>
            <p:spPr>
              <a:xfrm>
                <a:off x="1462005" y="3309904"/>
                <a:ext cx="3461046" cy="667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𝑟</m:t>
                      </m:r>
                      <m:r>
                        <a:rPr lang="en-GB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 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 [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]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 [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Open Sans Light" panose="020B0306030504020204" pitchFamily="34" charset="0"/>
                              <a:cs typeface="Open Sans Light" panose="020B0306030504020204" pitchFamily="34" charset="0"/>
                            </a:rPr>
                            <m:t>]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Open Sans Light" panose="020B0306030504020204" pitchFamily="34" charset="0"/>
                                  <a:cs typeface="Open Sans Light" panose="020B0306030504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i="1" dirty="0">
                  <a:latin typeface="Cambria Math" panose="02040503050406030204" pitchFamily="18" charset="0"/>
                  <a:ea typeface="Open Sans Light" panose="020B0306030504020204" pitchFamily="34" charset="0"/>
                  <a:cs typeface="Open Sans Light" panose="020B0306030504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3FD384-0054-4FA3-9C79-385161C96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005" y="3309904"/>
                <a:ext cx="3461046" cy="6674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298BAD48-5570-485E-9F8C-6FF5E00B9B1D}"/>
              </a:ext>
            </a:extLst>
          </p:cNvPr>
          <p:cNvGrpSpPr/>
          <p:nvPr/>
        </p:nvGrpSpPr>
        <p:grpSpPr>
          <a:xfrm>
            <a:off x="6128524" y="1805378"/>
            <a:ext cx="5760000" cy="410492"/>
            <a:chOff x="2843256" y="1806726"/>
            <a:chExt cx="2703105" cy="32600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0518AAA-610E-4387-BEFC-A2F5FE904838}"/>
                </a:ext>
              </a:extLst>
            </p:cNvPr>
            <p:cNvSpPr txBox="1"/>
            <p:nvPr/>
          </p:nvSpPr>
          <p:spPr>
            <a:xfrm>
              <a:off x="2843256" y="1806726"/>
              <a:ext cx="2703105" cy="268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Stock prices, earnings and dividends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6FAC81D-41B2-4BD6-AA79-222D14CC23AF}"/>
                </a:ext>
              </a:extLst>
            </p:cNvPr>
            <p:cNvCxnSpPr/>
            <p:nvPr/>
          </p:nvCxnSpPr>
          <p:spPr>
            <a:xfrm>
              <a:off x="2852302" y="2132731"/>
              <a:ext cx="268621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EE0CC40-BEAB-48B0-9D44-42CEDA42C6B6}"/>
                  </a:ext>
                </a:extLst>
              </p:cNvPr>
              <p:cNvSpPr/>
              <p:nvPr/>
            </p:nvSpPr>
            <p:spPr bwMode="auto">
              <a:xfrm>
                <a:off x="7843721" y="2420911"/>
                <a:ext cx="2206587" cy="79971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𝑹𝑶𝑬</m:t>
                          </m:r>
                        </m:e>
                        <m:sub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𝑬𝑷𝑺</m:t>
                              </m:r>
                            </m:e>
                            <m:sub>
                              <m: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𝑩𝑽</m:t>
                              </m:r>
                            </m:e>
                            <m:sub>
                              <m: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GB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𝒑𝒔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EE0CC40-BEAB-48B0-9D44-42CEDA42C6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43721" y="2420911"/>
                <a:ext cx="2206587" cy="7997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23FB721-A505-47A0-97F1-895D7B3D26FB}"/>
                  </a:ext>
                </a:extLst>
              </p:cNvPr>
              <p:cNvSpPr/>
              <p:nvPr/>
            </p:nvSpPr>
            <p:spPr bwMode="auto">
              <a:xfrm>
                <a:off x="7088828" y="3387529"/>
                <a:ext cx="1731338" cy="6261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𝑰𝒏𝒗</m:t>
                          </m:r>
                        </m:e>
                        <m:sub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𝑬𝑷</m:t>
                      </m:r>
                      <m:sSub>
                        <m:sSubPr>
                          <m:ctrlP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23FB721-A505-47A0-97F1-895D7B3D26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8828" y="3387529"/>
                <a:ext cx="1731338" cy="626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B5CF787-BD1D-4087-8681-498538D62BF4}"/>
                  </a:ext>
                </a:extLst>
              </p:cNvPr>
              <p:cNvSpPr/>
              <p:nvPr/>
            </p:nvSpPr>
            <p:spPr bwMode="auto">
              <a:xfrm>
                <a:off x="9148262" y="3387529"/>
                <a:ext cx="1731338" cy="6261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𝑫𝒊𝒗</m:t>
                          </m:r>
                        </m:e>
                        <m:sub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𝑬𝑷</m:t>
                      </m:r>
                      <m:sSub>
                        <m:sSubPr>
                          <m:ctrlP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GB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B5CF787-BD1D-4087-8681-498538D62B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8262" y="3387529"/>
                <a:ext cx="1731338" cy="626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0396E12-7D82-4C97-B587-DF6F548ACF12}"/>
                  </a:ext>
                </a:extLst>
              </p:cNvPr>
              <p:cNvSpPr/>
              <p:nvPr/>
            </p:nvSpPr>
            <p:spPr bwMode="auto">
              <a:xfrm>
                <a:off x="7438232" y="5275792"/>
                <a:ext cx="3017563" cy="70713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𝑩𝑽</m:t>
                          </m:r>
                        </m:e>
                        <m:sub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GB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𝑩𝑽</m:t>
                          </m:r>
                        </m:e>
                        <m:sub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GB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𝑰𝒏𝒗</m:t>
                          </m:r>
                        </m:e>
                        <m:sub>
                          <m:r>
                            <a:rPr lang="en-GB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kumimoji="0" lang="en-GB" sz="16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0396E12-7D82-4C97-B587-DF6F548ACF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8232" y="5275792"/>
                <a:ext cx="3017563" cy="7071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EFB0123-0AD0-495B-A4B3-5BB3272DB5DD}"/>
                  </a:ext>
                </a:extLst>
              </p:cNvPr>
              <p:cNvSpPr/>
              <p:nvPr/>
            </p:nvSpPr>
            <p:spPr bwMode="auto">
              <a:xfrm>
                <a:off x="7250673" y="4257779"/>
                <a:ext cx="3392680" cy="6922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𝑹𝑶𝑬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𝑹𝑶𝑬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.(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EFB0123-0AD0-495B-A4B3-5BB3272DB5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50673" y="4257779"/>
                <a:ext cx="3392680" cy="6922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2700" cap="flat" cmpd="sng" algn="ctr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44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760D91-E48D-9DF8-0A57-97E9AFD17F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7A8F6C-9886-30C1-DE70-891128B056B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666BEA-5FCF-41E8-F115-18A6F1079132}"/>
              </a:ext>
            </a:extLst>
          </p:cNvPr>
          <p:cNvSpPr txBox="1"/>
          <p:nvPr/>
        </p:nvSpPr>
        <p:spPr>
          <a:xfrm>
            <a:off x="495759" y="1685581"/>
            <a:ext cx="106533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a firm that pays a dividend of 100 next year and maintains the same dividend yearly. The price of the firm today is 500€. The firm does not face any uncertainty (dividends are always the same, and the discount rates are as well)</a:t>
            </a:r>
          </a:p>
          <a:p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What is the firm's annual return from today until the minute after next year’s dividend payment? Divide the return in capital gains and dividend yield. </a:t>
            </a:r>
          </a:p>
          <a:p>
            <a:pPr marL="342900" indent="-342900">
              <a:buAutoNum type="alphaLcParenR"/>
            </a:pPr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What is the firm’s annual return from today until six months from now? Divide the return in capital gains and dividend yield. </a:t>
            </a:r>
          </a:p>
          <a:p>
            <a:pPr marL="342900" indent="-342900">
              <a:buAutoNum type="alphaLcParenR"/>
            </a:pPr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Plot the firm’s stock price for the next 5 years. </a:t>
            </a:r>
          </a:p>
        </p:txBody>
      </p:sp>
    </p:spTree>
    <p:extLst>
      <p:ext uri="{BB962C8B-B14F-4D97-AF65-F5344CB8AC3E}">
        <p14:creationId xmlns:p14="http://schemas.microsoft.com/office/powerpoint/2010/main" val="19801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7155D-BAE8-D153-B85C-A2F9AC6E4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B01702-2E7F-9805-DEA6-998ECEB61C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792A0-C4C1-3998-0771-F4BDC85754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B72BE8-F04C-F0FB-6D11-A0C6EBEDC640}"/>
              </a:ext>
            </a:extLst>
          </p:cNvPr>
          <p:cNvSpPr txBox="1"/>
          <p:nvPr/>
        </p:nvSpPr>
        <p:spPr>
          <a:xfrm>
            <a:off x="495758" y="1418698"/>
            <a:ext cx="106533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a firm that pays a dividend of 100 next year and maintains the same dividend yearly. The price of the firm today is 500€. The firm does not face any uncertainty (dividends are always the same, and the discount rates are as well)</a:t>
            </a:r>
          </a:p>
          <a:p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What is the firm's annual return from today until the minute after next year’s dividend payment? Divide the return in capital gains and dividend yield. </a:t>
            </a:r>
          </a:p>
          <a:p>
            <a:pPr marL="342900" indent="-342900">
              <a:buAutoNum type="alphaLcParenR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0DC8D6-5529-A697-57EC-C33F5915A786}"/>
                  </a:ext>
                </a:extLst>
              </p:cNvPr>
              <p:cNvSpPr txBox="1"/>
              <p:nvPr/>
            </p:nvSpPr>
            <p:spPr>
              <a:xfrm>
                <a:off x="3404869" y="3408972"/>
                <a:ext cx="2159306" cy="565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𝐷𝑖𝑣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0DC8D6-5529-A697-57EC-C33F5915A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869" y="3408972"/>
                <a:ext cx="2159306" cy="565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F34695-21FD-AA97-B91B-46933D171E8C}"/>
                  </a:ext>
                </a:extLst>
              </p:cNvPr>
              <p:cNvSpPr txBox="1"/>
              <p:nvPr/>
            </p:nvSpPr>
            <p:spPr>
              <a:xfrm>
                <a:off x="1351344" y="4089048"/>
                <a:ext cx="2725554" cy="559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F34695-21FD-AA97-B91B-46933D171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344" y="4089048"/>
                <a:ext cx="2725554" cy="5596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A8657D-5FAB-5148-D395-42B8753B8E73}"/>
                  </a:ext>
                </a:extLst>
              </p:cNvPr>
              <p:cNvSpPr txBox="1"/>
              <p:nvPr/>
            </p:nvSpPr>
            <p:spPr>
              <a:xfrm>
                <a:off x="6096000" y="4089048"/>
                <a:ext cx="2756780" cy="559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A8657D-5FAB-5148-D395-42B8753B8E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89048"/>
                <a:ext cx="2756780" cy="5596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906075-71AC-3AD8-0FBF-962EF94537A0}"/>
                  </a:ext>
                </a:extLst>
              </p:cNvPr>
              <p:cNvSpPr txBox="1"/>
              <p:nvPr/>
            </p:nvSpPr>
            <p:spPr>
              <a:xfrm>
                <a:off x="5508078" y="3495053"/>
                <a:ext cx="4725968" cy="3934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=1+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𝐷𝑖𝑣𝑌𝑖𝑒𝑙𝑑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𝐷𝑖𝑣𝑦𝑖𝑒𝑙𝑑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906075-71AC-3AD8-0FBF-962EF9453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078" y="3495053"/>
                <a:ext cx="4725968" cy="393441"/>
              </a:xfrm>
              <a:prstGeom prst="rect">
                <a:avLst/>
              </a:prstGeom>
              <a:blipFill>
                <a:blip r:embed="rId5"/>
                <a:stretch>
                  <a:fillRect l="-1161" b="-1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5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75BB4-1FAA-955D-934A-18D2C529A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372AB-D813-18C8-D1FA-FF941BFFC0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4029A1-F0D9-1390-7202-6478F3DB4F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4026AA-9C7C-104E-9E38-E5BFD6875E32}"/>
              </a:ext>
            </a:extLst>
          </p:cNvPr>
          <p:cNvSpPr txBox="1"/>
          <p:nvPr/>
        </p:nvSpPr>
        <p:spPr>
          <a:xfrm>
            <a:off x="495758" y="1418698"/>
            <a:ext cx="106533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a firm that pays a dividend of 100 next year and maintains the same dividend yearly. The price of the firm today is 500€. The firm does not face any uncertainty (dividends are always the same, and the discount rates are as well)</a:t>
            </a:r>
          </a:p>
          <a:p>
            <a:endParaRPr lang="en-US" dirty="0"/>
          </a:p>
          <a:p>
            <a:pPr marL="342900" indent="-342900">
              <a:buFont typeface="+mj-lt"/>
              <a:buAutoNum type="alphaLcParenR" startAt="2"/>
            </a:pPr>
            <a:r>
              <a:rPr lang="en-US" dirty="0"/>
              <a:t>What is the firm’s annual return from today until six months from now? Divide the return in capital gains and dividend yield. </a:t>
            </a:r>
          </a:p>
          <a:p>
            <a:pPr marL="342900" indent="-342900">
              <a:buAutoNum type="alphaLcParenR" startAt="2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5598723-C58C-B751-DC25-0347472AE884}"/>
                  </a:ext>
                </a:extLst>
              </p:cNvPr>
              <p:cNvSpPr txBox="1"/>
              <p:nvPr/>
            </p:nvSpPr>
            <p:spPr>
              <a:xfrm>
                <a:off x="2835664" y="3190955"/>
                <a:ext cx="3260336" cy="565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𝑐𝑎𝑝𝑖𝑡𝑎𝑙𝑔𝑎𝑖𝑛𝑠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5598723-C58C-B751-DC25-0347472AE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5664" y="3190955"/>
                <a:ext cx="3260336" cy="565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792CF7-DE87-9A63-5930-DAF4015F97CD}"/>
                  </a:ext>
                </a:extLst>
              </p:cNvPr>
              <p:cNvSpPr txBox="1"/>
              <p:nvPr/>
            </p:nvSpPr>
            <p:spPr>
              <a:xfrm>
                <a:off x="1351344" y="4089048"/>
                <a:ext cx="2725554" cy="559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792CF7-DE87-9A63-5930-DAF4015F9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344" y="4089048"/>
                <a:ext cx="2725554" cy="5596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A233C0D-9AF4-C18E-523B-01ACD1A6D657}"/>
                  </a:ext>
                </a:extLst>
              </p:cNvPr>
              <p:cNvSpPr txBox="1"/>
              <p:nvPr/>
            </p:nvSpPr>
            <p:spPr>
              <a:xfrm>
                <a:off x="6096000" y="3983160"/>
                <a:ext cx="3463577" cy="563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A233C0D-9AF4-C18E-523B-01ACD1A6D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83160"/>
                <a:ext cx="3463577" cy="5631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AE55A7-03F5-420D-AFC5-978BDC38273D}"/>
                  </a:ext>
                </a:extLst>
              </p:cNvPr>
              <p:cNvSpPr txBox="1"/>
              <p:nvPr/>
            </p:nvSpPr>
            <p:spPr>
              <a:xfrm>
                <a:off x="5685991" y="3348296"/>
                <a:ext cx="2353502" cy="2873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AE55A7-03F5-420D-AFC5-978BDC3827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991" y="3348296"/>
                <a:ext cx="2353502" cy="287323"/>
              </a:xfrm>
              <a:prstGeom prst="rect">
                <a:avLst/>
              </a:prstGeom>
              <a:blipFill>
                <a:blip r:embed="rId5"/>
                <a:stretch>
                  <a:fillRect t="-6383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514DAD-192A-7159-8321-DC01667D0BC9}"/>
                  </a:ext>
                </a:extLst>
              </p:cNvPr>
              <p:cNvSpPr txBox="1"/>
              <p:nvPr/>
            </p:nvSpPr>
            <p:spPr>
              <a:xfrm>
                <a:off x="6096000" y="4772928"/>
                <a:ext cx="4532651" cy="7217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/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514DAD-192A-7159-8321-DC01667D0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772928"/>
                <a:ext cx="4532651" cy="7217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F3FC8D-4772-4418-5BEA-61729A5B1DA3}"/>
                  </a:ext>
                </a:extLst>
              </p:cNvPr>
              <p:cNvSpPr txBox="1"/>
              <p:nvPr/>
            </p:nvSpPr>
            <p:spPr>
              <a:xfrm>
                <a:off x="6096000" y="5657362"/>
                <a:ext cx="452386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/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F3FC8D-4772-4418-5BEA-61729A5B1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657362"/>
                <a:ext cx="4523867" cy="622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662A04-E454-E85E-418E-D11CEDF38806}"/>
                  </a:ext>
                </a:extLst>
              </p:cNvPr>
              <p:cNvSpPr txBox="1"/>
              <p:nvPr/>
            </p:nvSpPr>
            <p:spPr>
              <a:xfrm>
                <a:off x="1351344" y="4920701"/>
                <a:ext cx="2533771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=500⇒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662A04-E454-E85E-418E-D11CEDF38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344" y="4920701"/>
                <a:ext cx="2533771" cy="5204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53074B-0C88-CF94-6611-E1C0983A7DBB}"/>
                  </a:ext>
                </a:extLst>
              </p:cNvPr>
              <p:cNvSpPr txBox="1"/>
              <p:nvPr/>
            </p:nvSpPr>
            <p:spPr>
              <a:xfrm>
                <a:off x="7827788" y="3307292"/>
                <a:ext cx="87119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9.5%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53074B-0C88-CF94-6611-E1C0983A7D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788" y="3307292"/>
                <a:ext cx="8711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78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BA93B-1C34-7259-8818-8B7865B76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6BC8E-3EF3-F9FB-002D-B5DB64142D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E25FC1-E723-B2C6-6454-7F87E803282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84C6FF-8B75-F452-28E5-C73BBEC51C7F}"/>
              </a:ext>
            </a:extLst>
          </p:cNvPr>
          <p:cNvSpPr txBox="1"/>
          <p:nvPr/>
        </p:nvSpPr>
        <p:spPr>
          <a:xfrm>
            <a:off x="495758" y="1418698"/>
            <a:ext cx="10653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a firm that pays a dividend of 100 next year and maintains the same dividend yearly. The price of the firm today is 500€. The firm does not face any uncertainty (dividends are always the same, and the discount rates are as well)</a:t>
            </a:r>
          </a:p>
          <a:p>
            <a:endParaRPr lang="en-US" dirty="0"/>
          </a:p>
          <a:p>
            <a:pPr marL="342900" indent="-342900">
              <a:buFont typeface="+mj-lt"/>
              <a:buAutoNum type="alphaLcParenR" startAt="3"/>
            </a:pPr>
            <a:r>
              <a:rPr lang="en-US" dirty="0"/>
              <a:t>Plot the firm’s stock price for the next 5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7622C6-13E3-4405-6803-14C6BF1F6E71}"/>
              </a:ext>
            </a:extLst>
          </p:cNvPr>
          <p:cNvSpPr txBox="1"/>
          <p:nvPr/>
        </p:nvSpPr>
        <p:spPr>
          <a:xfrm>
            <a:off x="749147" y="3095740"/>
            <a:ext cx="42370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 Every year prices start at 500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Prices grow at a yearly rate of 20% 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94DEF977-10F7-C420-AE04-22B0D50428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9868437"/>
              </p:ext>
            </p:extLst>
          </p:nvPr>
        </p:nvGraphicFramePr>
        <p:xfrm>
          <a:off x="6433851" y="2489812"/>
          <a:ext cx="4869455" cy="3393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80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B740A9-13F1-9E5B-23AF-40DEFBB1FB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8E178-462D-A984-2A1E-64C5F2E87F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58C609-0EC1-213C-DBC6-7FBE625997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2A3FDF-95D3-3628-9E69-5BE1681BF1EC}"/>
              </a:ext>
            </a:extLst>
          </p:cNvPr>
          <p:cNvSpPr txBox="1"/>
          <p:nvPr/>
        </p:nvSpPr>
        <p:spPr>
          <a:xfrm>
            <a:off x="336000" y="1553379"/>
            <a:ext cx="11520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majority shareholder of a firm that has just reported an EPS of 100 with a payout ratio of 10%, you are considering replacing the current CEO with a younger, AI-specialist CEO. This new CEO leverages advanced technologies and can increase the firm's return on equity (ROE) from the current 15% to 16%. The discount rate is 20%.</a:t>
            </a:r>
          </a:p>
          <a:p>
            <a:endParaRPr lang="en-US" dirty="0"/>
          </a:p>
          <a:p>
            <a:r>
              <a:rPr lang="en-US" dirty="0"/>
              <a:t>You seek to determine:</a:t>
            </a:r>
          </a:p>
          <a:p>
            <a:endParaRPr lang="en-US" dirty="0"/>
          </a:p>
          <a:p>
            <a:pPr marL="342900" indent="-342900">
              <a:buFont typeface="+mj-lt"/>
              <a:buAutoNum type="alphaLcParenR"/>
            </a:pPr>
            <a:r>
              <a:rPr lang="en-US" dirty="0"/>
              <a:t>The stock price under both the incumbent and the new CEO.</a:t>
            </a:r>
          </a:p>
          <a:p>
            <a:pPr marL="342900" indent="-342900">
              <a:buFont typeface="+mj-lt"/>
              <a:buAutoNum type="alphaLcParenR"/>
            </a:pPr>
            <a:r>
              <a:rPr lang="en-US" dirty="0"/>
              <a:t>The maximum salary you can offer the new CEO next year without lowering the stock price, given that the current CEO earns a salary of 20. Assume the CEO’s salary grows at the same rate as the firm cashflows.</a:t>
            </a:r>
          </a:p>
          <a:p>
            <a:pPr marL="342900" indent="-342900">
              <a:buFont typeface="+mj-lt"/>
              <a:buAutoNum type="alphaLcParenR"/>
            </a:pPr>
            <a:r>
              <a:rPr lang="en-US" dirty="0"/>
              <a:t>The maximum salary you can offer the new CEO without lowering the stock price if the payout ratio increases to 80%. Assume the CEO’s salary grows at the same rate as the firm cashflows and the current CEO earns 20. </a:t>
            </a:r>
          </a:p>
        </p:txBody>
      </p:sp>
    </p:spTree>
    <p:extLst>
      <p:ext uri="{BB962C8B-B14F-4D97-AF65-F5344CB8AC3E}">
        <p14:creationId xmlns:p14="http://schemas.microsoft.com/office/powerpoint/2010/main" val="1293364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34.998"/>
  <p:tag name="GENSWF_SLIDE_TITLE" val="Key takeways"/>
  <p:tag name="ISPRING_SLIDE_ID_2" val="{B671EF72-8E57-42AE-A502-E8D838266482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8.589"/>
  <p:tag name="TIMING" val="|9.484|15.314|14.123|1.845|4.237|5.294"/>
  <p:tag name="ISPRING_SLIDE_INDENT_LEVEL" val="0"/>
  <p:tag name="ISPRING_SLIDE_ID_2" val="{69B28623-3C46-4898-809D-F521D172D65E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60.186"/>
  <p:tag name="TIMING" val="|14.798|3.889|8.206|7.311|8.429"/>
  <p:tag name="ISPRING_SLIDE_INDENT_LEVEL" val="0"/>
  <p:tag name="ISPRING_SLIDE_ID_2" val="{80C0EAA8-B0D4-4C84-935D-0960B50E9998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96.990"/>
  <p:tag name="TIMING" val="|13.72|1.893|8.553|12.829|24.372|19.676|5.256"/>
  <p:tag name="ISPRING_SLIDE_INDENT_LEVEL" val="0"/>
  <p:tag name="ISPRING_SLIDE_ID_2" val="{F1A1026D-463E-43B8-AC15-D6E704399469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ova - FS">
  <a:themeElements>
    <a:clrScheme name="Nova FS">
      <a:dk1>
        <a:sysClr val="windowText" lastClr="000000"/>
      </a:dk1>
      <a:lt1>
        <a:sysClr val="window" lastClr="FFFFFF"/>
      </a:lt1>
      <a:dk2>
        <a:srgbClr val="005AA9"/>
      </a:dk2>
      <a:lt2>
        <a:srgbClr val="EEECE1"/>
      </a:lt2>
      <a:accent1>
        <a:srgbClr val="4F81BD"/>
      </a:accent1>
      <a:accent2>
        <a:srgbClr val="A45355"/>
      </a:accent2>
      <a:accent3>
        <a:srgbClr val="B1B7B3"/>
      </a:accent3>
      <a:accent4>
        <a:srgbClr val="415E50"/>
      </a:accent4>
      <a:accent5>
        <a:srgbClr val="636965"/>
      </a:accent5>
      <a:accent6>
        <a:srgbClr val="9E0927"/>
      </a:accent6>
      <a:hlink>
        <a:srgbClr val="0000FF"/>
      </a:hlink>
      <a:folHlink>
        <a:srgbClr val="800080"/>
      </a:folHlink>
    </a:clrScheme>
    <a:fontScheme name="Nova FS">
      <a:majorFont>
        <a:latin typeface="PlayFair"/>
        <a:ea typeface="Helvetica Neue Medium"/>
        <a:cs typeface="Helvetica Neue Medium"/>
      </a:majorFont>
      <a:minorFont>
        <a:latin typeface="Open Sans Light"/>
        <a:ea typeface="Helvetica Neue Medium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va SBE lectures" id="{CD9F6090-8C7D-451D-9D09-078D21B601D3}" vid="{FE9F858F-6E37-45F7-AD09-87585FFA8E7F}"/>
    </a:ext>
  </a:extLst>
</a:theme>
</file>

<file path=ppt/theme/theme2.xml><?xml version="1.0" encoding="utf-8"?>
<a:theme xmlns:a="http://schemas.openxmlformats.org/drawingml/2006/main" name="Content">
  <a:themeElements>
    <a:clrScheme name="A NF">
      <a:dk1>
        <a:sysClr val="windowText" lastClr="000000"/>
      </a:dk1>
      <a:lt1>
        <a:sysClr val="window" lastClr="FFFFFF"/>
      </a:lt1>
      <a:dk2>
        <a:srgbClr val="005AA9"/>
      </a:dk2>
      <a:lt2>
        <a:srgbClr val="EEECE1"/>
      </a:lt2>
      <a:accent1>
        <a:srgbClr val="4F81BD"/>
      </a:accent1>
      <a:accent2>
        <a:srgbClr val="A45355"/>
      </a:accent2>
      <a:accent3>
        <a:srgbClr val="B1B7B3"/>
      </a:accent3>
      <a:accent4>
        <a:srgbClr val="415E50"/>
      </a:accent4>
      <a:accent5>
        <a:srgbClr val="636965"/>
      </a:accent5>
      <a:accent6>
        <a:srgbClr val="9E0927"/>
      </a:accent6>
      <a:hlink>
        <a:srgbClr val="0000FF"/>
      </a:hlink>
      <a:folHlink>
        <a:srgbClr val="800080"/>
      </a:folHlink>
    </a:clrScheme>
    <a:fontScheme name="Nova FS">
      <a:majorFont>
        <a:latin typeface="PlayFair"/>
        <a:ea typeface="Helvetica Neue Medium"/>
        <a:cs typeface="Helvetica Neue Medium"/>
      </a:majorFont>
      <a:minorFont>
        <a:latin typeface="Open Sans Light"/>
        <a:ea typeface="Helvetica Neue Medium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00026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va SBE lectures" id="{CD9F6090-8C7D-451D-9D09-078D21B601D3}" vid="{B404C665-9634-4140-8E85-EDF453A6F0A9}"/>
    </a:ext>
  </a:extLst>
</a:theme>
</file>

<file path=ppt/theme/theme3.xml><?xml version="1.0" encoding="utf-8"?>
<a:theme xmlns:a="http://schemas.openxmlformats.org/drawingml/2006/main" name="1_Content">
  <a:themeElements>
    <a:clrScheme name="A NF">
      <a:dk1>
        <a:sysClr val="windowText" lastClr="000000"/>
      </a:dk1>
      <a:lt1>
        <a:sysClr val="window" lastClr="FFFFFF"/>
      </a:lt1>
      <a:dk2>
        <a:srgbClr val="005AA9"/>
      </a:dk2>
      <a:lt2>
        <a:srgbClr val="EEECE1"/>
      </a:lt2>
      <a:accent1>
        <a:srgbClr val="4F81BD"/>
      </a:accent1>
      <a:accent2>
        <a:srgbClr val="A45355"/>
      </a:accent2>
      <a:accent3>
        <a:srgbClr val="B1B7B3"/>
      </a:accent3>
      <a:accent4>
        <a:srgbClr val="415E50"/>
      </a:accent4>
      <a:accent5>
        <a:srgbClr val="636965"/>
      </a:accent5>
      <a:accent6>
        <a:srgbClr val="9E0927"/>
      </a:accent6>
      <a:hlink>
        <a:srgbClr val="0000FF"/>
      </a:hlink>
      <a:folHlink>
        <a:srgbClr val="800080"/>
      </a:folHlink>
    </a:clrScheme>
    <a:fontScheme name="Nova FS">
      <a:majorFont>
        <a:latin typeface="PlayFair"/>
        <a:ea typeface="Helvetica Neue Medium"/>
        <a:cs typeface="Helvetica Neue Medium"/>
      </a:majorFont>
      <a:minorFont>
        <a:latin typeface="Open Sans Light"/>
        <a:ea typeface="Helvetica Neue Medium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00026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va SBE lectures" id="{CD9F6090-8C7D-451D-9D09-078D21B601D3}" vid="{B404C665-9634-4140-8E85-EDF453A6F0A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 SBE lectures</Template>
  <TotalTime>4171</TotalTime>
  <Words>3028</Words>
  <Application>Microsoft Office PowerPoint</Application>
  <PresentationFormat>Widescreen</PresentationFormat>
  <Paragraphs>232</Paragraphs>
  <Slides>23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Arial</vt:lpstr>
      <vt:lpstr>Calibri</vt:lpstr>
      <vt:lpstr>Cambria Math</vt:lpstr>
      <vt:lpstr>Geneva</vt:lpstr>
      <vt:lpstr>Open Sans</vt:lpstr>
      <vt:lpstr>Open Sans </vt:lpstr>
      <vt:lpstr>Open Sans Light</vt:lpstr>
      <vt:lpstr>Playfair Display</vt:lpstr>
      <vt:lpstr>Wingdings</vt:lpstr>
      <vt:lpstr>Nova - FS</vt:lpstr>
      <vt:lpstr>Content</vt:lpstr>
      <vt:lpstr>1_Content</vt:lpstr>
      <vt:lpstr>think-cell Slide</vt:lpstr>
      <vt:lpstr>PowerPoint Presentation</vt:lpstr>
      <vt:lpstr>PowerPoint Presentation</vt:lpstr>
      <vt:lpstr>Dividend Discount Models</vt:lpstr>
      <vt:lpstr>Stocks - Important formulae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Coupon bonds</vt:lpstr>
      <vt:lpstr>PowerPoint Presentation</vt:lpstr>
      <vt:lpstr>Bond valuation</vt:lpstr>
      <vt:lpstr>Dependence of bond prices on interest rates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Margarida Soares</dc:creator>
  <cp:lastModifiedBy>Julio Crego</cp:lastModifiedBy>
  <cp:revision>59</cp:revision>
  <dcterms:created xsi:type="dcterms:W3CDTF">2020-08-01T18:35:12Z</dcterms:created>
  <dcterms:modified xsi:type="dcterms:W3CDTF">2025-03-23T19:01:45Z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9f4804-9ab0-4527-a877-f7a87100f5fc_Enabled">
    <vt:lpwstr>true</vt:lpwstr>
  </property>
  <property fmtid="{D5CDD505-2E9C-101B-9397-08002B2CF9AE}" pid="3" name="MSIP_Label_b29f4804-9ab0-4527-a877-f7a87100f5fc_SetDate">
    <vt:lpwstr>2025-02-11T20:25:03Z</vt:lpwstr>
  </property>
  <property fmtid="{D5CDD505-2E9C-101B-9397-08002B2CF9AE}" pid="4" name="MSIP_Label_b29f4804-9ab0-4527-a877-f7a87100f5fc_Method">
    <vt:lpwstr>Standard</vt:lpwstr>
  </property>
  <property fmtid="{D5CDD505-2E9C-101B-9397-08002B2CF9AE}" pid="5" name="MSIP_Label_b29f4804-9ab0-4527-a877-f7a87100f5fc_Name">
    <vt:lpwstr>General</vt:lpwstr>
  </property>
  <property fmtid="{D5CDD505-2E9C-101B-9397-08002B2CF9AE}" pid="6" name="MSIP_Label_b29f4804-9ab0-4527-a877-f7a87100f5fc_SiteId">
    <vt:lpwstr>7a5561df-6599-4898-8a20-cce41db3b44f</vt:lpwstr>
  </property>
  <property fmtid="{D5CDD505-2E9C-101B-9397-08002B2CF9AE}" pid="7" name="MSIP_Label_b29f4804-9ab0-4527-a877-f7a87100f5fc_ActionId">
    <vt:lpwstr>da6266f9-57fb-4ed3-8038-7de4b7ead466</vt:lpwstr>
  </property>
  <property fmtid="{D5CDD505-2E9C-101B-9397-08002B2CF9AE}" pid="8" name="MSIP_Label_b29f4804-9ab0-4527-a877-f7a87100f5fc_ContentBits">
    <vt:lpwstr>0</vt:lpwstr>
  </property>
  <property fmtid="{D5CDD505-2E9C-101B-9397-08002B2CF9AE}" pid="9" name="MSIP_Label_b29f4804-9ab0-4527-a877-f7a87100f5fc_Tag">
    <vt:lpwstr>10, 3, 0, 1</vt:lpwstr>
  </property>
</Properties>
</file>