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3.xml" ContentType="application/vnd.openxmlformats-officedocument.theme+xml"/>
  <Override PartName="/ppt/tags/tag10.xml" ContentType="application/vnd.openxmlformats-officedocument.presentationml.tags+xml"/>
  <Override PartName="/ppt/notesSlides/notesSlide1.xml" ContentType="application/vnd.openxmlformats-officedocument.presentationml.notesSlide+xml"/>
  <Override PartName="/ppt/tags/tag11.xml" ContentType="application/vnd.openxmlformats-officedocument.presentationml.tags+xml"/>
  <Override PartName="/ppt/notesSlides/notesSlide2.xml" ContentType="application/vnd.openxmlformats-officedocument.presentationml.notesSlide+xml"/>
  <Override PartName="/ppt/tags/tag12.xml" ContentType="application/vnd.openxmlformats-officedocument.presentationml.tags+xml"/>
  <Override PartName="/ppt/notesSlides/notesSlide3.xml" ContentType="application/vnd.openxmlformats-officedocument.presentationml.notesSlide+xml"/>
  <Override PartName="/ppt/tags/tag13.xml" ContentType="application/vnd.openxmlformats-officedocument.presentationml.tags+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6" r:id="rId1"/>
    <p:sldMasterId id="2147483648" r:id="rId2"/>
  </p:sldMasterIdLst>
  <p:notesMasterIdLst>
    <p:notesMasterId r:id="rId29"/>
  </p:notesMasterIdLst>
  <p:sldIdLst>
    <p:sldId id="257" r:id="rId3"/>
    <p:sldId id="428" r:id="rId4"/>
    <p:sldId id="321" r:id="rId5"/>
    <p:sldId id="324" r:id="rId6"/>
    <p:sldId id="333" r:id="rId7"/>
    <p:sldId id="361" r:id="rId8"/>
    <p:sldId id="350" r:id="rId9"/>
    <p:sldId id="351" r:id="rId10"/>
    <p:sldId id="344" r:id="rId11"/>
    <p:sldId id="429" r:id="rId12"/>
    <p:sldId id="430" r:id="rId13"/>
    <p:sldId id="357" r:id="rId14"/>
    <p:sldId id="432" r:id="rId15"/>
    <p:sldId id="431" r:id="rId16"/>
    <p:sldId id="433" r:id="rId17"/>
    <p:sldId id="435" r:id="rId18"/>
    <p:sldId id="434" r:id="rId19"/>
    <p:sldId id="436" r:id="rId20"/>
    <p:sldId id="437" r:id="rId21"/>
    <p:sldId id="438" r:id="rId22"/>
    <p:sldId id="439" r:id="rId23"/>
    <p:sldId id="440" r:id="rId24"/>
    <p:sldId id="442" r:id="rId25"/>
    <p:sldId id="441" r:id="rId26"/>
    <p:sldId id="443" r:id="rId27"/>
    <p:sldId id="444" r:id="rId28"/>
  </p:sldIdLst>
  <p:sldSz cx="12192000" cy="6858000"/>
  <p:notesSz cx="7315200" cy="9601200"/>
  <p:defaultTextStyle>
    <a:defPPr>
      <a:defRPr lang="pt-PT"/>
    </a:defPPr>
    <a:lvl1pPr algn="l" defTabSz="457154" rtl="0" fontAlgn="base">
      <a:spcBef>
        <a:spcPct val="0"/>
      </a:spcBef>
      <a:spcAft>
        <a:spcPct val="0"/>
      </a:spcAft>
      <a:defRPr kern="1200">
        <a:solidFill>
          <a:schemeClr val="tx1"/>
        </a:solidFill>
        <a:latin typeface="Arial" pitchFamily="34" charset="0"/>
        <a:ea typeface="Geneva" pitchFamily="-112" charset="-128"/>
        <a:cs typeface="+mn-cs"/>
      </a:defRPr>
    </a:lvl1pPr>
    <a:lvl2pPr marL="457154" algn="l" defTabSz="457154" rtl="0" fontAlgn="base">
      <a:spcBef>
        <a:spcPct val="0"/>
      </a:spcBef>
      <a:spcAft>
        <a:spcPct val="0"/>
      </a:spcAft>
      <a:defRPr kern="1200">
        <a:solidFill>
          <a:schemeClr val="tx1"/>
        </a:solidFill>
        <a:latin typeface="Arial" pitchFamily="34" charset="0"/>
        <a:ea typeface="Geneva" pitchFamily="-112" charset="-128"/>
        <a:cs typeface="+mn-cs"/>
      </a:defRPr>
    </a:lvl2pPr>
    <a:lvl3pPr marL="914307" algn="l" defTabSz="457154" rtl="0" fontAlgn="base">
      <a:spcBef>
        <a:spcPct val="0"/>
      </a:spcBef>
      <a:spcAft>
        <a:spcPct val="0"/>
      </a:spcAft>
      <a:defRPr kern="1200">
        <a:solidFill>
          <a:schemeClr val="tx1"/>
        </a:solidFill>
        <a:latin typeface="Arial" pitchFamily="34" charset="0"/>
        <a:ea typeface="Geneva" pitchFamily="-112" charset="-128"/>
        <a:cs typeface="+mn-cs"/>
      </a:defRPr>
    </a:lvl3pPr>
    <a:lvl4pPr marL="1371461" algn="l" defTabSz="457154" rtl="0" fontAlgn="base">
      <a:spcBef>
        <a:spcPct val="0"/>
      </a:spcBef>
      <a:spcAft>
        <a:spcPct val="0"/>
      </a:spcAft>
      <a:defRPr kern="1200">
        <a:solidFill>
          <a:schemeClr val="tx1"/>
        </a:solidFill>
        <a:latin typeface="Arial" pitchFamily="34" charset="0"/>
        <a:ea typeface="Geneva" pitchFamily="-112" charset="-128"/>
        <a:cs typeface="+mn-cs"/>
      </a:defRPr>
    </a:lvl4pPr>
    <a:lvl5pPr marL="1828614" algn="l" defTabSz="457154" rtl="0" fontAlgn="base">
      <a:spcBef>
        <a:spcPct val="0"/>
      </a:spcBef>
      <a:spcAft>
        <a:spcPct val="0"/>
      </a:spcAft>
      <a:defRPr kern="1200">
        <a:solidFill>
          <a:schemeClr val="tx1"/>
        </a:solidFill>
        <a:latin typeface="Arial" pitchFamily="34" charset="0"/>
        <a:ea typeface="Geneva" pitchFamily="-112" charset="-128"/>
        <a:cs typeface="+mn-cs"/>
      </a:defRPr>
    </a:lvl5pPr>
    <a:lvl6pPr marL="2285768" algn="l" defTabSz="914307" rtl="0" eaLnBrk="1" latinLnBrk="0" hangingPunct="1">
      <a:defRPr kern="1200">
        <a:solidFill>
          <a:schemeClr val="tx1"/>
        </a:solidFill>
        <a:latin typeface="Arial" pitchFamily="34" charset="0"/>
        <a:ea typeface="Geneva" pitchFamily="-112" charset="-128"/>
        <a:cs typeface="+mn-cs"/>
      </a:defRPr>
    </a:lvl6pPr>
    <a:lvl7pPr marL="2742921" algn="l" defTabSz="914307" rtl="0" eaLnBrk="1" latinLnBrk="0" hangingPunct="1">
      <a:defRPr kern="1200">
        <a:solidFill>
          <a:schemeClr val="tx1"/>
        </a:solidFill>
        <a:latin typeface="Arial" pitchFamily="34" charset="0"/>
        <a:ea typeface="Geneva" pitchFamily="-112" charset="-128"/>
        <a:cs typeface="+mn-cs"/>
      </a:defRPr>
    </a:lvl7pPr>
    <a:lvl8pPr marL="3200074" algn="l" defTabSz="914307" rtl="0" eaLnBrk="1" latinLnBrk="0" hangingPunct="1">
      <a:defRPr kern="1200">
        <a:solidFill>
          <a:schemeClr val="tx1"/>
        </a:solidFill>
        <a:latin typeface="Arial" pitchFamily="34" charset="0"/>
        <a:ea typeface="Geneva" pitchFamily="-112" charset="-128"/>
        <a:cs typeface="+mn-cs"/>
      </a:defRPr>
    </a:lvl8pPr>
    <a:lvl9pPr marL="3657227" algn="l" defTabSz="914307" rtl="0" eaLnBrk="1" latinLnBrk="0" hangingPunct="1">
      <a:defRPr kern="1200">
        <a:solidFill>
          <a:schemeClr val="tx1"/>
        </a:solidFill>
        <a:latin typeface="Arial" pitchFamily="34" charset="0"/>
        <a:ea typeface="Geneva" pitchFamily="-112" charset="-128"/>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60"/>
  </p:normalViewPr>
  <p:slideViewPr>
    <p:cSldViewPr snapToGrid="0">
      <p:cViewPr varScale="1">
        <p:scale>
          <a:sx n="71" d="100"/>
          <a:sy n="71" d="100"/>
        </p:scale>
        <p:origin x="412" y="44"/>
      </p:cViewPr>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3024"/>
        <p:guide pos="2304"/>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8101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4143375" y="0"/>
            <a:ext cx="3170238" cy="481013"/>
          </a:xfrm>
          <a:prstGeom prst="rect">
            <a:avLst/>
          </a:prstGeom>
        </p:spPr>
        <p:txBody>
          <a:bodyPr vert="horz" lIns="91440" tIns="45720" rIns="91440" bIns="45720" rtlCol="0"/>
          <a:lstStyle>
            <a:lvl1pPr algn="r">
              <a:defRPr sz="1200"/>
            </a:lvl1pPr>
          </a:lstStyle>
          <a:p>
            <a:fld id="{A828624A-1DD6-4902-921E-48E43DDCF4D9}" type="datetimeFigureOut">
              <a:rPr lang="en-GB" smtClean="0"/>
              <a:t>23/03/2025</a:t>
            </a:fld>
            <a:endParaRPr lang="en-GB"/>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731838" y="4621213"/>
            <a:ext cx="5851525" cy="37798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120188"/>
            <a:ext cx="3170238" cy="48101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4143375" y="9120188"/>
            <a:ext cx="3170238" cy="481012"/>
          </a:xfrm>
          <a:prstGeom prst="rect">
            <a:avLst/>
          </a:prstGeom>
        </p:spPr>
        <p:txBody>
          <a:bodyPr vert="horz" lIns="91440" tIns="45720" rIns="91440" bIns="45720" rtlCol="0" anchor="b"/>
          <a:lstStyle>
            <a:lvl1pPr algn="r">
              <a:defRPr sz="1200"/>
            </a:lvl1pPr>
          </a:lstStyle>
          <a:p>
            <a:fld id="{50453C0D-F290-4420-A04B-AF57BEB49C91}" type="slidenum">
              <a:rPr lang="en-GB" smtClean="0"/>
              <a:t>‹#›</a:t>
            </a:fld>
            <a:endParaRPr lang="en-GB"/>
          </a:p>
        </p:txBody>
      </p:sp>
    </p:spTree>
    <p:extLst>
      <p:ext uri="{BB962C8B-B14F-4D97-AF65-F5344CB8AC3E}">
        <p14:creationId xmlns:p14="http://schemas.microsoft.com/office/powerpoint/2010/main" val="35601823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I hope you enjoyed this video lecture. Here are the main takeaways from Portfolio Theory video lecture.</a:t>
            </a:r>
          </a:p>
        </p:txBody>
      </p:sp>
      <p:sp>
        <p:nvSpPr>
          <p:cNvPr id="4" name="Slide Number Placeholder 3"/>
          <p:cNvSpPr>
            <a:spLocks noGrp="1"/>
          </p:cNvSpPr>
          <p:nvPr>
            <p:ph type="sldNum" sz="quarter" idx="5"/>
          </p:nvPr>
        </p:nvSpPr>
        <p:spPr/>
        <p:txBody>
          <a:bodyPr/>
          <a:lstStyle/>
          <a:p>
            <a:fld id="{B01740B2-E8A0-4654-BA00-664B056866CB}" type="slidenum">
              <a:rPr lang="en-GB" smtClean="0"/>
              <a:t>2</a:t>
            </a:fld>
            <a:endParaRPr lang="en-GB"/>
          </a:p>
        </p:txBody>
      </p:sp>
    </p:spTree>
    <p:extLst>
      <p:ext uri="{BB962C8B-B14F-4D97-AF65-F5344CB8AC3E}">
        <p14:creationId xmlns:p14="http://schemas.microsoft.com/office/powerpoint/2010/main" val="18138222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In order to find the optimal portfolio of N securities, we will do mean variance optimization by taking  the following steps. First, we will derive the feasible set. This is the set of portfolio risk and return pairs that is possible to generate from a given set of securities. Then, from that set, we will identify the portfolio frontier and this is the set of portfolios with the smallest risk for each level of expected return. From the portfolio frontier, we will go a step further and identify the efficient frontier and this is the set of portfolios with the highest expected return for each level of risk. Notice this is similar to what we did in the example with two securities. And then finally we can identify the optimal portfolio, which must lie on the portfolio frontier. In order to identify the optimal portfolio, we need to know what are investors preferences to know what is the optimal portfolio for the investor.</a:t>
            </a:r>
            <a:endParaRPr lang="en-GB" dirty="0"/>
          </a:p>
        </p:txBody>
      </p:sp>
      <p:sp>
        <p:nvSpPr>
          <p:cNvPr id="4" name="Slide Number Placeholder 3"/>
          <p:cNvSpPr>
            <a:spLocks noGrp="1"/>
          </p:cNvSpPr>
          <p:nvPr>
            <p:ph type="sldNum" sz="quarter" idx="5"/>
          </p:nvPr>
        </p:nvSpPr>
        <p:spPr/>
        <p:txBody>
          <a:bodyPr/>
          <a:lstStyle/>
          <a:p>
            <a:fld id="{6BCA11B4-83B3-4C05-A076-975BBF82D545}" type="slidenum">
              <a:rPr lang="en-GB" smtClean="0"/>
              <a:t>3</a:t>
            </a:fld>
            <a:endParaRPr lang="en-GB"/>
          </a:p>
        </p:txBody>
      </p:sp>
    </p:spTree>
    <p:extLst>
      <p:ext uri="{BB962C8B-B14F-4D97-AF65-F5344CB8AC3E}">
        <p14:creationId xmlns:p14="http://schemas.microsoft.com/office/powerpoint/2010/main" val="16510784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Applying the process just described, we obtain portfolio frontier for the case of N stocks. This looks like a hyperbola, especially when we allow for unlimited short sales. The individual assets used in the portfolio construction lay to the right of the frontier, okay? Another important point is that you will not be able to find one individual asset on the portfolio frontier. So, on the portfolio frontier, there are only portfolios of many assets. Also, as previously discussed,  we can find what are the efficient portfolios by, looking at the portfolio frontier for any given volatility and choosing the portfolio with the highest possible expected return. These are the ones on the red part of the Hyperbola.</a:t>
            </a:r>
            <a:endParaRPr lang="en-GB" dirty="0"/>
          </a:p>
        </p:txBody>
      </p:sp>
      <p:sp>
        <p:nvSpPr>
          <p:cNvPr id="4" name="Slide Number Placeholder 3"/>
          <p:cNvSpPr>
            <a:spLocks noGrp="1"/>
          </p:cNvSpPr>
          <p:nvPr>
            <p:ph type="sldNum" sz="quarter" idx="5"/>
          </p:nvPr>
        </p:nvSpPr>
        <p:spPr/>
        <p:txBody>
          <a:bodyPr/>
          <a:lstStyle/>
          <a:p>
            <a:fld id="{6BCA11B4-83B3-4C05-A076-975BBF82D545}" type="slidenum">
              <a:rPr lang="en-GB" smtClean="0"/>
              <a:t>4</a:t>
            </a:fld>
            <a:endParaRPr lang="en-GB"/>
          </a:p>
        </p:txBody>
      </p:sp>
    </p:spTree>
    <p:extLst>
      <p:ext uri="{BB962C8B-B14F-4D97-AF65-F5344CB8AC3E}">
        <p14:creationId xmlns:p14="http://schemas.microsoft.com/office/powerpoint/2010/main" val="1769624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Let's start by presenting the assumptions of the CAPM. The capital asset pricing model assumes that there are N risky assets and a risk free asset and all investors can borrow or lend at the same risk free rate. The trading of assets is costless, which means there are no transaction costs or taxes. So every time you buy a stock, you pay no costs for doing the transaction. Investors care only about the mean and variance, which means the expected return and the risk, so they are mean variance optimizers. And investors all have the same information. These assumptions imply that at all investors agree on the shape of the frontier of risky portfolios and agree on the exact composition of the tangency portfolio T, so everyone will be facing exactly the same portfolio frontier and choosing exactly the same Tangency portfolio.</a:t>
            </a:r>
            <a:endParaRPr lang="en-GB" dirty="0"/>
          </a:p>
        </p:txBody>
      </p:sp>
      <p:sp>
        <p:nvSpPr>
          <p:cNvPr id="4" name="Slide Number Placeholder 3"/>
          <p:cNvSpPr>
            <a:spLocks noGrp="1"/>
          </p:cNvSpPr>
          <p:nvPr>
            <p:ph type="sldNum" sz="quarter" idx="5"/>
          </p:nvPr>
        </p:nvSpPr>
        <p:spPr/>
        <p:txBody>
          <a:bodyPr/>
          <a:lstStyle/>
          <a:p>
            <a:fld id="{6BCA11B4-83B3-4C05-A076-975BBF82D545}" type="slidenum">
              <a:rPr lang="en-GB" smtClean="0"/>
              <a:t>5</a:t>
            </a:fld>
            <a:endParaRPr lang="en-GB"/>
          </a:p>
        </p:txBody>
      </p:sp>
    </p:spTree>
    <p:extLst>
      <p:ext uri="{BB962C8B-B14F-4D97-AF65-F5344CB8AC3E}">
        <p14:creationId xmlns:p14="http://schemas.microsoft.com/office/powerpoint/2010/main" val="255666983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ags" Target="../tags/tag1.xml"/><Relationship Id="rId6" Type="http://schemas.openxmlformats.org/officeDocument/2006/relationships/image" Target="../media/image4.png"/><Relationship Id="rId5" Type="http://schemas.openxmlformats.org/officeDocument/2006/relationships/image" Target="../media/image3.emf"/><Relationship Id="rId4" Type="http://schemas.openxmlformats.org/officeDocument/2006/relationships/oleObject" Target="../embeddings/oleObject1.bin"/></Relationships>
</file>

<file path=ppt/slideLayouts/_rels/slideLayout1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2.xml"/><Relationship Id="rId1" Type="http://schemas.openxmlformats.org/officeDocument/2006/relationships/tags" Target="../tags/tag8.xml"/><Relationship Id="rId4" Type="http://schemas.openxmlformats.org/officeDocument/2006/relationships/image" Target="../media/image3.emf"/></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Master" Target="../slideMasters/slideMaster2.xml"/><Relationship Id="rId1" Type="http://schemas.openxmlformats.org/officeDocument/2006/relationships/tags" Target="../tags/tag9.xml"/><Relationship Id="rId4" Type="http://schemas.openxmlformats.org/officeDocument/2006/relationships/image" Target="../media/image3.emf"/></Relationships>
</file>

<file path=ppt/slideLayouts/_rels/slideLayout2.xml.rels><?xml version="1.0" encoding="UTF-8" standalone="yes"?>
<Relationships xmlns="http://schemas.openxmlformats.org/package/2006/relationships"><Relationship Id="rId3" Type="http://schemas.openxmlformats.org/officeDocument/2006/relationships/oleObject" Target="../embeddings/oleObject1.bin"/><Relationship Id="rId7" Type="http://schemas.openxmlformats.org/officeDocument/2006/relationships/image" Target="../media/image7.png"/><Relationship Id="rId2" Type="http://schemas.openxmlformats.org/officeDocument/2006/relationships/slideMaster" Target="../slideMasters/slideMaster1.xml"/><Relationship Id="rId1" Type="http://schemas.openxmlformats.org/officeDocument/2006/relationships/tags" Target="../tags/tag2.xml"/><Relationship Id="rId6" Type="http://schemas.openxmlformats.org/officeDocument/2006/relationships/image" Target="../media/image6.jpg"/><Relationship Id="rId5" Type="http://schemas.openxmlformats.org/officeDocument/2006/relationships/image" Target="../media/image5.png"/><Relationship Id="rId4" Type="http://schemas.openxmlformats.org/officeDocument/2006/relationships/image" Target="../media/image3.emf"/></Relationships>
</file>

<file path=ppt/slideLayouts/_rels/slideLayout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Master" Target="../slideMasters/slideMaster1.xml"/><Relationship Id="rId1" Type="http://schemas.openxmlformats.org/officeDocument/2006/relationships/tags" Target="../tags/tag3.xml"/><Relationship Id="rId4" Type="http://schemas.openxmlformats.org/officeDocument/2006/relationships/image" Target="../media/image3.emf"/></Relationships>
</file>

<file path=ppt/slideLayouts/_rels/slideLayout4.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4.xml"/><Relationship Id="rId5" Type="http://schemas.openxmlformats.org/officeDocument/2006/relationships/image" Target="../media/image7.png"/><Relationship Id="rId4" Type="http://schemas.openxmlformats.org/officeDocument/2006/relationships/image" Target="../media/image3.emf"/></Relationships>
</file>

<file path=ppt/slideLayouts/_rels/slideLayout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5.xml"/><Relationship Id="rId4" Type="http://schemas.openxmlformats.org/officeDocument/2006/relationships/image" Target="../media/image3.emf"/></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2.xml"/><Relationship Id="rId1" Type="http://schemas.openxmlformats.org/officeDocument/2006/relationships/tags" Target="../tags/tag7.xml"/><Relationship Id="rId5" Type="http://schemas.openxmlformats.org/officeDocument/2006/relationships/image" Target="../media/image9.png"/><Relationship Id="rId4" Type="http://schemas.openxmlformats.org/officeDocument/2006/relationships/image" Target="../media/image3.emf"/></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E0673574-F6C1-4E6E-A93D-DCF5BD65BC9B}"/>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a:stretch/>
        </p:blipFill>
        <p:spPr>
          <a:xfrm>
            <a:off x="4942482" y="874979"/>
            <a:ext cx="6914556" cy="5400000"/>
          </a:xfrm>
          <a:prstGeom prst="rect">
            <a:avLst/>
          </a:prstGeom>
        </p:spPr>
      </p:pic>
      <p:graphicFrame>
        <p:nvGraphicFramePr>
          <p:cNvPr id="2" name="Object 1" hidden="1"/>
          <p:cNvGraphicFramePr>
            <a:graphicFrameLocks noChangeAspect="1"/>
          </p:cNvGraphicFramePr>
          <p:nvPr userDrawn="1">
            <p:custDataLst>
              <p:tags r:id="rId1"/>
            </p:custDataLst>
            <p:extLst>
              <p:ext uri="{D42A27DB-BD31-4B8C-83A1-F6EECF244321}">
                <p14:modId xmlns:p14="http://schemas.microsoft.com/office/powerpoint/2010/main" val="4266905076"/>
              </p:ext>
            </p:extLst>
          </p:nvPr>
        </p:nvGraphicFramePr>
        <p:xfrm>
          <a:off x="1956" y="1590"/>
          <a:ext cx="1953" cy="1587"/>
        </p:xfrm>
        <a:graphic>
          <a:graphicData uri="http://schemas.openxmlformats.org/presentationml/2006/ole">
            <mc:AlternateContent xmlns:mc="http://schemas.openxmlformats.org/markup-compatibility/2006">
              <mc:Choice xmlns:v="urn:schemas-microsoft-com:vml" Requires="v">
                <p:oleObj name="think-cell Slide" r:id="rId4" imgW="443" imgH="444" progId="TCLayout.ActiveDocument.1">
                  <p:embed/>
                </p:oleObj>
              </mc:Choice>
              <mc:Fallback>
                <p:oleObj name="think-cell Slide" r:id="rId4" imgW="443" imgH="444" progId="TCLayout.ActiveDocument.1">
                  <p:embed/>
                  <p:pic>
                    <p:nvPicPr>
                      <p:cNvPr id="2" name="Object 1" hidden="1"/>
                      <p:cNvPicPr/>
                      <p:nvPr/>
                    </p:nvPicPr>
                    <p:blipFill>
                      <a:blip r:embed="rId5"/>
                      <a:stretch>
                        <a:fillRect/>
                      </a:stretch>
                    </p:blipFill>
                    <p:spPr>
                      <a:xfrm>
                        <a:off x="1956" y="1590"/>
                        <a:ext cx="1953" cy="1587"/>
                      </a:xfrm>
                      <a:prstGeom prst="rect">
                        <a:avLst/>
                      </a:prstGeom>
                    </p:spPr>
                  </p:pic>
                </p:oleObj>
              </mc:Fallback>
            </mc:AlternateContent>
          </a:graphicData>
        </a:graphic>
      </p:graphicFrame>
      <p:sp>
        <p:nvSpPr>
          <p:cNvPr id="7" name="Text Placeholder 6"/>
          <p:cNvSpPr>
            <a:spLocks noGrp="1"/>
          </p:cNvSpPr>
          <p:nvPr>
            <p:ph type="body" sz="quarter" idx="10" hasCustomPrompt="1"/>
          </p:nvPr>
        </p:nvSpPr>
        <p:spPr>
          <a:xfrm>
            <a:off x="334963" y="1280685"/>
            <a:ext cx="8225143" cy="2002337"/>
          </a:xfrm>
          <a:prstGeom prst="rect">
            <a:avLst/>
          </a:prstGeom>
          <a:ln w="12700">
            <a:miter lim="400000"/>
          </a:ln>
        </p:spPr>
        <p:txBody>
          <a:bodyPr wrap="none" lIns="36000" tIns="36000" rIns="36000" bIns="36000" anchor="t">
            <a:noAutofit/>
          </a:bodyPr>
          <a:lstStyle>
            <a:lvl1pPr marL="0" indent="0">
              <a:buNone/>
              <a:defRPr lang="pt-PT" sz="5600" noProof="0" dirty="0" smtClean="0">
                <a:latin typeface="Playfair Display"/>
                <a:ea typeface="Playfair Display"/>
                <a:cs typeface="Playfair Display"/>
              </a:defRPr>
            </a:lvl1pPr>
          </a:lstStyle>
          <a:p>
            <a:pPr lvl="0" defTabSz="457154">
              <a:spcBef>
                <a:spcPct val="0"/>
              </a:spcBef>
            </a:pPr>
            <a:r>
              <a:rPr lang="pt-PT" noProof="0"/>
              <a:t>Título</a:t>
            </a:r>
          </a:p>
        </p:txBody>
      </p:sp>
      <p:sp>
        <p:nvSpPr>
          <p:cNvPr id="37" name="Text Placeholder 34">
            <a:extLst>
              <a:ext uri="{FF2B5EF4-FFF2-40B4-BE49-F238E27FC236}">
                <a16:creationId xmlns:a16="http://schemas.microsoft.com/office/drawing/2014/main" id="{C4AF4BDE-D063-45F5-8E92-712C36CB696C}"/>
              </a:ext>
            </a:extLst>
          </p:cNvPr>
          <p:cNvSpPr>
            <a:spLocks noGrp="1"/>
          </p:cNvSpPr>
          <p:nvPr>
            <p:ph type="body" sz="quarter" idx="13" hasCustomPrompt="1"/>
          </p:nvPr>
        </p:nvSpPr>
        <p:spPr>
          <a:xfrm>
            <a:off x="334963" y="4107835"/>
            <a:ext cx="5400000" cy="274562"/>
          </a:xfrm>
          <a:prstGeom prst="rect">
            <a:avLst/>
          </a:prstGeom>
          <a:ln w="12700">
            <a:miter lim="400000"/>
          </a:ln>
        </p:spPr>
        <p:txBody>
          <a:bodyPr lIns="36000" tIns="36000" rIns="36000" bIns="36000" anchor="ctr">
            <a:noAutofit/>
          </a:bodyPr>
          <a:lstStyle>
            <a:lvl1pPr marL="0" indent="0">
              <a:buNone/>
              <a:defRPr lang="en-US" sz="1600" b="0" dirty="0" smtClean="0">
                <a:latin typeface="Open Sans" panose="020B0606030504020204" pitchFamily="34" charset="0"/>
                <a:ea typeface="Open Sans" panose="020B0606030504020204" pitchFamily="34" charset="0"/>
                <a:cs typeface="Open Sans" panose="020B0606030504020204" pitchFamily="34" charset="0"/>
              </a:defRPr>
            </a:lvl1pPr>
          </a:lstStyle>
          <a:p>
            <a:pPr lvl="0" defTabSz="457154">
              <a:spcBef>
                <a:spcPct val="0"/>
              </a:spcBef>
            </a:pPr>
            <a:r>
              <a:rPr lang="en-US"/>
              <a:t>COURSE</a:t>
            </a:r>
          </a:p>
        </p:txBody>
      </p:sp>
      <p:sp>
        <p:nvSpPr>
          <p:cNvPr id="9" name="Text Placeholder 34">
            <a:extLst>
              <a:ext uri="{FF2B5EF4-FFF2-40B4-BE49-F238E27FC236}">
                <a16:creationId xmlns:a16="http://schemas.microsoft.com/office/drawing/2014/main" id="{36072A28-4101-4549-8D50-581847C1A422}"/>
              </a:ext>
            </a:extLst>
          </p:cNvPr>
          <p:cNvSpPr txBox="1">
            <a:spLocks/>
          </p:cNvSpPr>
          <p:nvPr userDrawn="1"/>
        </p:nvSpPr>
        <p:spPr>
          <a:xfrm>
            <a:off x="334962" y="4450217"/>
            <a:ext cx="5400000" cy="274562"/>
          </a:xfrm>
          <a:prstGeom prst="rect">
            <a:avLst/>
          </a:prstGeom>
          <a:ln w="12700">
            <a:miter lim="400000"/>
          </a:ln>
        </p:spPr>
        <p:txBody>
          <a:bodyPr lIns="36000" tIns="36000" rIns="36000" bIns="36000" anchor="ctr">
            <a:noAutofit/>
          </a:bodyPr>
          <a:lstStyle>
            <a:defPPr>
              <a:defRPr lang="pt-PT"/>
            </a:defPPr>
            <a:lvl1pPr marL="0" indent="0" algn="r" eaLnBrk="0" hangingPunct="0">
              <a:buFont typeface="Arial" pitchFamily="34" charset="0"/>
              <a:buNone/>
              <a:defRPr sz="1000" b="0">
                <a:solidFill>
                  <a:schemeClr val="tx1">
                    <a:lumMod val="50000"/>
                    <a:lumOff val="50000"/>
                  </a:schemeClr>
                </a:solidFill>
                <a:latin typeface="Open Sans Light"/>
                <a:ea typeface="Open Sans Light"/>
                <a:cs typeface="Open Sans Light"/>
              </a:defRPr>
            </a:lvl1pPr>
            <a:lvl2pPr marL="742874" indent="-285721" algn="just" eaLnBrk="0" hangingPunct="0">
              <a:spcBef>
                <a:spcPct val="20000"/>
              </a:spcBef>
              <a:buFont typeface="Arial" pitchFamily="34" charset="0"/>
              <a:buChar char="–"/>
              <a:defRPr sz="2800">
                <a:latin typeface="+mn-lt"/>
              </a:defRPr>
            </a:lvl2pPr>
            <a:lvl3pPr marL="1142884" indent="-228577" algn="just" eaLnBrk="0" hangingPunct="0">
              <a:spcBef>
                <a:spcPct val="20000"/>
              </a:spcBef>
              <a:buFont typeface="Arial" pitchFamily="34" charset="0"/>
              <a:buChar char="•"/>
              <a:defRPr sz="2400">
                <a:latin typeface="+mn-lt"/>
              </a:defRPr>
            </a:lvl3pPr>
            <a:lvl4pPr marL="1600037" indent="-228577" algn="just" eaLnBrk="0" hangingPunct="0">
              <a:spcBef>
                <a:spcPct val="20000"/>
              </a:spcBef>
              <a:buFont typeface="Arial" pitchFamily="34" charset="0"/>
              <a:buChar char="–"/>
              <a:defRPr sz="2000">
                <a:latin typeface="+mn-lt"/>
              </a:defRPr>
            </a:lvl4pPr>
            <a:lvl5pPr marL="2057191" indent="-228577" algn="just" eaLnBrk="0" hangingPunct="0">
              <a:spcBef>
                <a:spcPct val="20000"/>
              </a:spcBef>
              <a:buFont typeface="Arial" pitchFamily="34" charset="0"/>
              <a:buChar char="»"/>
              <a:defRPr sz="2000">
                <a:latin typeface="+mn-lt"/>
              </a:defRPr>
            </a:lvl5pPr>
            <a:lvl6pPr marL="2514344" indent="-228577" defTabSz="457154">
              <a:spcBef>
                <a:spcPct val="20000"/>
              </a:spcBef>
              <a:buFont typeface="Arial"/>
              <a:buChar char="•"/>
              <a:defRPr sz="2000">
                <a:latin typeface="+mn-lt"/>
                <a:ea typeface="+mn-ea"/>
              </a:defRPr>
            </a:lvl6pPr>
            <a:lvl7pPr marL="2971497" indent="-228577" defTabSz="457154">
              <a:spcBef>
                <a:spcPct val="20000"/>
              </a:spcBef>
              <a:buFont typeface="Arial"/>
              <a:buChar char="•"/>
              <a:defRPr sz="2000">
                <a:latin typeface="+mn-lt"/>
                <a:ea typeface="+mn-ea"/>
              </a:defRPr>
            </a:lvl7pPr>
            <a:lvl8pPr marL="3428650" indent="-228577" defTabSz="457154">
              <a:spcBef>
                <a:spcPct val="20000"/>
              </a:spcBef>
              <a:buFont typeface="Arial"/>
              <a:buChar char="•"/>
              <a:defRPr sz="2000">
                <a:latin typeface="+mn-lt"/>
                <a:ea typeface="+mn-ea"/>
              </a:defRPr>
            </a:lvl8pPr>
            <a:lvl9pPr marL="3885804" indent="-228577" defTabSz="457154">
              <a:spcBef>
                <a:spcPct val="20000"/>
              </a:spcBef>
              <a:buFont typeface="Arial"/>
              <a:buChar char="•"/>
              <a:defRPr sz="2000">
                <a:latin typeface="+mn-lt"/>
                <a:ea typeface="+mn-ea"/>
              </a:defRPr>
            </a:lvl9pPr>
          </a:lstStyle>
          <a:p>
            <a:pPr lvl="0" algn="l"/>
            <a:r>
              <a:rPr lang="pt-PT" sz="1000">
                <a:solidFill>
                  <a:schemeClr val="tx1"/>
                </a:solidFill>
                <a:latin typeface="Open Sans" panose="020B0606030504020204" pitchFamily="34" charset="0"/>
                <a:ea typeface="Open Sans" panose="020B0606030504020204" pitchFamily="34" charset="0"/>
                <a:cs typeface="Open Sans" panose="020B0606030504020204" pitchFamily="34" charset="0"/>
              </a:rPr>
              <a:t>Margarida Soares &amp; Fábio Soares Santos</a:t>
            </a:r>
          </a:p>
        </p:txBody>
      </p:sp>
      <p:grpSp>
        <p:nvGrpSpPr>
          <p:cNvPr id="8" name="Group 7">
            <a:extLst>
              <a:ext uri="{FF2B5EF4-FFF2-40B4-BE49-F238E27FC236}">
                <a16:creationId xmlns:a16="http://schemas.microsoft.com/office/drawing/2014/main" id="{01AD1050-3CD3-4CF2-B8DC-780CDB1F7939}"/>
              </a:ext>
            </a:extLst>
          </p:cNvPr>
          <p:cNvGrpSpPr/>
          <p:nvPr userDrawn="1"/>
        </p:nvGrpSpPr>
        <p:grpSpPr>
          <a:xfrm>
            <a:off x="10488003" y="285585"/>
            <a:ext cx="1369035" cy="720001"/>
            <a:chOff x="10488003" y="285585"/>
            <a:chExt cx="1369035" cy="720001"/>
          </a:xfrm>
        </p:grpSpPr>
        <p:pic>
          <p:nvPicPr>
            <p:cNvPr id="11" name="Picture 10" descr="A close up of a logo&#10;&#10;Description automatically generated">
              <a:extLst>
                <a:ext uri="{FF2B5EF4-FFF2-40B4-BE49-F238E27FC236}">
                  <a16:creationId xmlns:a16="http://schemas.microsoft.com/office/drawing/2014/main" id="{AFE2A44E-E0E5-4D6E-85DD-A18848997151}"/>
                </a:ext>
              </a:extLst>
            </p:cNvPr>
            <p:cNvPicPr>
              <a:picLocks/>
            </p:cNvPicPr>
            <p:nvPr/>
          </p:nvPicPr>
          <p:blipFill>
            <a:blip r:embed="rId6"/>
            <a:stretch>
              <a:fillRect/>
            </a:stretch>
          </p:blipFill>
          <p:spPr>
            <a:xfrm>
              <a:off x="10488003" y="285586"/>
              <a:ext cx="720000" cy="720000"/>
            </a:xfrm>
            <a:prstGeom prst="rect">
              <a:avLst/>
            </a:prstGeom>
          </p:spPr>
        </p:pic>
        <p:sp>
          <p:nvSpPr>
            <p:cNvPr id="12" name="Rectangle 12">
              <a:extLst>
                <a:ext uri="{FF2B5EF4-FFF2-40B4-BE49-F238E27FC236}">
                  <a16:creationId xmlns:a16="http://schemas.microsoft.com/office/drawing/2014/main" id="{F8896B9C-643B-46E1-9B2D-F74B40981545}"/>
                </a:ext>
              </a:extLst>
            </p:cNvPr>
            <p:cNvSpPr>
              <a:spLocks/>
            </p:cNvSpPr>
            <p:nvPr/>
          </p:nvSpPr>
          <p:spPr bwMode="auto">
            <a:xfrm>
              <a:off x="10489038" y="285585"/>
              <a:ext cx="1368000" cy="7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a:solidFill>
                    <a:schemeClr val="tx1"/>
                  </a:solidFill>
                  <a:round/>
                  <a:headEnd/>
                  <a:tailEnd/>
                </a14:hiddenLine>
              </a:ext>
            </a:extLst>
          </p:spPr>
          <p:txBody>
            <a:bodyPr wrap="square" lIns="720000" tIns="72000" rIns="0" bIns="72000" anchor="ctr">
              <a:noAutofit/>
            </a:bodyPr>
            <a:lstStyle>
              <a:defPPr>
                <a:defRPr lang="pt-PT"/>
              </a:defPPr>
              <a:lvl1pPr algn="l" defTabSz="457154" rtl="0" fontAlgn="base">
                <a:spcBef>
                  <a:spcPct val="0"/>
                </a:spcBef>
                <a:spcAft>
                  <a:spcPct val="0"/>
                </a:spcAft>
                <a:defRPr kern="1200">
                  <a:solidFill>
                    <a:schemeClr val="tx1"/>
                  </a:solidFill>
                  <a:latin typeface="Arial" pitchFamily="34" charset="0"/>
                  <a:ea typeface="Geneva" pitchFamily="-112" charset="-128"/>
                  <a:cs typeface="+mn-cs"/>
                </a:defRPr>
              </a:lvl1pPr>
              <a:lvl2pPr marL="457154" algn="l" defTabSz="457154" rtl="0" fontAlgn="base">
                <a:spcBef>
                  <a:spcPct val="0"/>
                </a:spcBef>
                <a:spcAft>
                  <a:spcPct val="0"/>
                </a:spcAft>
                <a:defRPr kern="1200">
                  <a:solidFill>
                    <a:schemeClr val="tx1"/>
                  </a:solidFill>
                  <a:latin typeface="Arial" pitchFamily="34" charset="0"/>
                  <a:ea typeface="Geneva" pitchFamily="-112" charset="-128"/>
                  <a:cs typeface="+mn-cs"/>
                </a:defRPr>
              </a:lvl2pPr>
              <a:lvl3pPr marL="914307" algn="l" defTabSz="457154" rtl="0" fontAlgn="base">
                <a:spcBef>
                  <a:spcPct val="0"/>
                </a:spcBef>
                <a:spcAft>
                  <a:spcPct val="0"/>
                </a:spcAft>
                <a:defRPr kern="1200">
                  <a:solidFill>
                    <a:schemeClr val="tx1"/>
                  </a:solidFill>
                  <a:latin typeface="Arial" pitchFamily="34" charset="0"/>
                  <a:ea typeface="Geneva" pitchFamily="-112" charset="-128"/>
                  <a:cs typeface="+mn-cs"/>
                </a:defRPr>
              </a:lvl3pPr>
              <a:lvl4pPr marL="1371461" algn="l" defTabSz="457154" rtl="0" fontAlgn="base">
                <a:spcBef>
                  <a:spcPct val="0"/>
                </a:spcBef>
                <a:spcAft>
                  <a:spcPct val="0"/>
                </a:spcAft>
                <a:defRPr kern="1200">
                  <a:solidFill>
                    <a:schemeClr val="tx1"/>
                  </a:solidFill>
                  <a:latin typeface="Arial" pitchFamily="34" charset="0"/>
                  <a:ea typeface="Geneva" pitchFamily="-112" charset="-128"/>
                  <a:cs typeface="+mn-cs"/>
                </a:defRPr>
              </a:lvl4pPr>
              <a:lvl5pPr marL="1828614" algn="l" defTabSz="457154" rtl="0" fontAlgn="base">
                <a:spcBef>
                  <a:spcPct val="0"/>
                </a:spcBef>
                <a:spcAft>
                  <a:spcPct val="0"/>
                </a:spcAft>
                <a:defRPr kern="1200">
                  <a:solidFill>
                    <a:schemeClr val="tx1"/>
                  </a:solidFill>
                  <a:latin typeface="Arial" pitchFamily="34" charset="0"/>
                  <a:ea typeface="Geneva" pitchFamily="-112" charset="-128"/>
                  <a:cs typeface="+mn-cs"/>
                </a:defRPr>
              </a:lvl5pPr>
              <a:lvl6pPr marL="2285768" algn="l" defTabSz="914307" rtl="0" eaLnBrk="1" latinLnBrk="0" hangingPunct="1">
                <a:defRPr kern="1200">
                  <a:solidFill>
                    <a:schemeClr val="tx1"/>
                  </a:solidFill>
                  <a:latin typeface="Arial" pitchFamily="34" charset="0"/>
                  <a:ea typeface="Geneva" pitchFamily="-112" charset="-128"/>
                  <a:cs typeface="+mn-cs"/>
                </a:defRPr>
              </a:lvl6pPr>
              <a:lvl7pPr marL="2742921" algn="l" defTabSz="914307" rtl="0" eaLnBrk="1" latinLnBrk="0" hangingPunct="1">
                <a:defRPr kern="1200">
                  <a:solidFill>
                    <a:schemeClr val="tx1"/>
                  </a:solidFill>
                  <a:latin typeface="Arial" pitchFamily="34" charset="0"/>
                  <a:ea typeface="Geneva" pitchFamily="-112" charset="-128"/>
                  <a:cs typeface="+mn-cs"/>
                </a:defRPr>
              </a:lvl7pPr>
              <a:lvl8pPr marL="3200074" algn="l" defTabSz="914307" rtl="0" eaLnBrk="1" latinLnBrk="0" hangingPunct="1">
                <a:defRPr kern="1200">
                  <a:solidFill>
                    <a:schemeClr val="tx1"/>
                  </a:solidFill>
                  <a:latin typeface="Arial" pitchFamily="34" charset="0"/>
                  <a:ea typeface="Geneva" pitchFamily="-112" charset="-128"/>
                  <a:cs typeface="+mn-cs"/>
                </a:defRPr>
              </a:lvl8pPr>
              <a:lvl9pPr marL="3657227" algn="l" defTabSz="914307" rtl="0" eaLnBrk="1" latinLnBrk="0" hangingPunct="1">
                <a:defRPr kern="1200">
                  <a:solidFill>
                    <a:schemeClr val="tx1"/>
                  </a:solidFill>
                  <a:latin typeface="Arial" pitchFamily="34" charset="0"/>
                  <a:ea typeface="Geneva" pitchFamily="-112" charset="-128"/>
                  <a:cs typeface="+mn-cs"/>
                </a:defRPr>
              </a:lvl9pPr>
            </a:lstStyle>
            <a:p>
              <a:pPr>
                <a:lnSpc>
                  <a:spcPct val="80000"/>
                </a:lnSpc>
              </a:pPr>
              <a:r>
                <a:rPr lang="pt-PT" sz="1200" i="1" dirty="0">
                  <a:latin typeface="Open Sans" panose="020B0606030504020204" pitchFamily="34" charset="0"/>
                  <a:ea typeface="Open Sans" panose="020B0606030504020204" pitchFamily="34" charset="0"/>
                  <a:cs typeface="Open Sans" panose="020B0606030504020204" pitchFamily="34" charset="0"/>
                  <a:sym typeface="Helvetica Neue UltraLight"/>
                </a:rPr>
                <a:t>Video Lecture</a:t>
              </a:r>
            </a:p>
          </p:txBody>
        </p:sp>
      </p:grpSp>
    </p:spTree>
    <p:extLst>
      <p:ext uri="{BB962C8B-B14F-4D97-AF65-F5344CB8AC3E}">
        <p14:creationId xmlns:p14="http://schemas.microsoft.com/office/powerpoint/2010/main" val="17422608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Main">
    <p:spTree>
      <p:nvGrpSpPr>
        <p:cNvPr id="1" name=""/>
        <p:cNvGrpSpPr/>
        <p:nvPr/>
      </p:nvGrpSpPr>
      <p:grpSpPr>
        <a:xfrm>
          <a:off x="0" y="0"/>
          <a:ext cx="0" cy="0"/>
          <a:chOff x="0" y="0"/>
          <a:chExt cx="0" cy="0"/>
        </a:xfrm>
      </p:grpSpPr>
      <p:graphicFrame>
        <p:nvGraphicFramePr>
          <p:cNvPr id="13" name="Object 12" hidden="1"/>
          <p:cNvGraphicFramePr>
            <a:graphicFrameLocks noChangeAspect="1"/>
          </p:cNvGraphicFramePr>
          <p:nvPr userDrawn="1">
            <p:custDataLst>
              <p:tags r:id="rId1"/>
            </p:custDataLst>
            <p:extLst>
              <p:ext uri="{D42A27DB-BD31-4B8C-83A1-F6EECF244321}">
                <p14:modId xmlns:p14="http://schemas.microsoft.com/office/powerpoint/2010/main" val="4258573686"/>
              </p:ext>
            </p:extLst>
          </p:nvPr>
        </p:nvGraphicFramePr>
        <p:xfrm>
          <a:off x="2120" y="1591"/>
          <a:ext cx="2116" cy="1587"/>
        </p:xfrm>
        <a:graphic>
          <a:graphicData uri="http://schemas.openxmlformats.org/presentationml/2006/ole">
            <mc:AlternateContent xmlns:mc="http://schemas.openxmlformats.org/markup-compatibility/2006">
              <mc:Choice xmlns:v="urn:schemas-microsoft-com:vml" Requires="v">
                <p:oleObj name="think-cell Slide" r:id="rId3" imgW="443" imgH="444" progId="TCLayout.ActiveDocument.1">
                  <p:embed/>
                </p:oleObj>
              </mc:Choice>
              <mc:Fallback>
                <p:oleObj name="think-cell Slide" r:id="rId3" imgW="443" imgH="444" progId="TCLayout.ActiveDocument.1">
                  <p:embed/>
                  <p:pic>
                    <p:nvPicPr>
                      <p:cNvPr id="13" name="Object 12" hidden="1"/>
                      <p:cNvPicPr/>
                      <p:nvPr/>
                    </p:nvPicPr>
                    <p:blipFill>
                      <a:blip r:embed="rId4"/>
                      <a:stretch>
                        <a:fillRect/>
                      </a:stretch>
                    </p:blipFill>
                    <p:spPr>
                      <a:xfrm>
                        <a:off x="2120" y="1591"/>
                        <a:ext cx="2116" cy="1587"/>
                      </a:xfrm>
                      <a:prstGeom prst="rect">
                        <a:avLst/>
                      </a:prstGeom>
                    </p:spPr>
                  </p:pic>
                </p:oleObj>
              </mc:Fallback>
            </mc:AlternateContent>
          </a:graphicData>
        </a:graphic>
      </p:graphicFrame>
      <p:sp>
        <p:nvSpPr>
          <p:cNvPr id="6" name="Text Placeholder 11"/>
          <p:cNvSpPr>
            <a:spLocks noGrp="1"/>
          </p:cNvSpPr>
          <p:nvPr>
            <p:ph type="body" sz="quarter" idx="12" hasCustomPrompt="1"/>
          </p:nvPr>
        </p:nvSpPr>
        <p:spPr>
          <a:xfrm>
            <a:off x="336000" y="273328"/>
            <a:ext cx="11520000" cy="324000"/>
          </a:xfrm>
          <a:prstGeom prst="rect">
            <a:avLst/>
          </a:prstGeom>
          <a:noFill/>
          <a:ln w="9525">
            <a:noFill/>
            <a:miter lim="800000"/>
            <a:headEnd/>
            <a:tailEnd/>
          </a:ln>
        </p:spPr>
        <p:txBody>
          <a:bodyPr lIns="0" tIns="0" rIns="0" bIns="0" anchor="ctr"/>
          <a:lstStyle>
            <a:lvl1pPr marL="0" indent="0">
              <a:buFont typeface="Arial" panose="020B0604020202020204" pitchFamily="34" charset="0"/>
              <a:buNone/>
              <a:defRPr lang="pt-PT" sz="1400" b="0" noProof="0" dirty="0">
                <a:solidFill>
                  <a:sysClr val="windowText" lastClr="000000"/>
                </a:solidFill>
                <a:latin typeface="Open Sans" panose="020B0606030504020204" pitchFamily="34" charset="0"/>
                <a:ea typeface="Open Sans" panose="020B0606030504020204" pitchFamily="34" charset="0"/>
                <a:cs typeface="Open Sans" panose="020B0606030504020204" pitchFamily="34" charset="0"/>
              </a:defRPr>
            </a:lvl1pPr>
          </a:lstStyle>
          <a:p>
            <a:pPr marL="0" lvl="0" indent="0" algn="l">
              <a:spcBef>
                <a:spcPct val="0"/>
              </a:spcBef>
              <a:spcAft>
                <a:spcPts val="1500"/>
              </a:spcAft>
            </a:pPr>
            <a:r>
              <a:rPr lang="en-US" noProof="0" dirty="0"/>
              <a:t>Click to edit sub-title</a:t>
            </a:r>
          </a:p>
        </p:txBody>
      </p:sp>
      <p:sp>
        <p:nvSpPr>
          <p:cNvPr id="3" name="Text Placeholder 2"/>
          <p:cNvSpPr>
            <a:spLocks noGrp="1"/>
          </p:cNvSpPr>
          <p:nvPr>
            <p:ph type="body" sz="quarter" idx="16"/>
          </p:nvPr>
        </p:nvSpPr>
        <p:spPr>
          <a:xfrm>
            <a:off x="336000" y="604500"/>
            <a:ext cx="11520000" cy="720000"/>
          </a:xfrm>
          <a:prstGeom prst="rect">
            <a:avLst/>
          </a:prstGeom>
        </p:spPr>
        <p:txBody>
          <a:bodyPr lIns="0" tIns="0" rIns="0" bIns="0" anchor="b"/>
          <a:lstStyle>
            <a:lvl1pPr marL="0" indent="0">
              <a:spcBef>
                <a:spcPts val="0"/>
              </a:spcBef>
              <a:buNone/>
              <a:defRPr sz="3200" b="0">
                <a:latin typeface="Playfair Display" panose="00000500000000000000" pitchFamily="50" charset="0"/>
                <a:cs typeface="Arial" panose="020B0604020202020204" pitchFamily="34" charset="0"/>
              </a:defRPr>
            </a:lvl1pPr>
            <a:lvl2pPr marL="457153" indent="0">
              <a:buNone/>
              <a:defRPr sz="2200">
                <a:latin typeface="Arial" panose="020B0604020202020204" pitchFamily="34" charset="0"/>
                <a:cs typeface="Arial" panose="020B0604020202020204" pitchFamily="34" charset="0"/>
              </a:defRPr>
            </a:lvl2pPr>
            <a:lvl3pPr>
              <a:defRPr sz="2200">
                <a:latin typeface="Arial" panose="020B0604020202020204" pitchFamily="34" charset="0"/>
                <a:cs typeface="Arial" panose="020B0604020202020204" pitchFamily="34" charset="0"/>
              </a:defRPr>
            </a:lvl3pPr>
            <a:lvl4pPr>
              <a:defRPr sz="2200">
                <a:latin typeface="Arial" panose="020B0604020202020204" pitchFamily="34" charset="0"/>
                <a:cs typeface="Arial" panose="020B0604020202020204" pitchFamily="34" charset="0"/>
              </a:defRPr>
            </a:lvl4pPr>
            <a:lvl5pPr>
              <a:defRPr sz="2200">
                <a:latin typeface="Arial" panose="020B0604020202020204" pitchFamily="34" charset="0"/>
                <a:cs typeface="Arial" panose="020B0604020202020204" pitchFamily="34" charset="0"/>
              </a:defRPr>
            </a:lvl5pPr>
          </a:lstStyle>
          <a:p>
            <a:pPr lvl="0"/>
            <a:r>
              <a:rPr lang="en-US" dirty="0"/>
              <a:t>Click to edit Master text styles</a:t>
            </a:r>
          </a:p>
        </p:txBody>
      </p:sp>
    </p:spTree>
    <p:extLst>
      <p:ext uri="{BB962C8B-B14F-4D97-AF65-F5344CB8AC3E}">
        <p14:creationId xmlns:p14="http://schemas.microsoft.com/office/powerpoint/2010/main" val="2631864575"/>
      </p:ext>
    </p:extLst>
  </p:cSld>
  <p:clrMapOvr>
    <a:masterClrMapping/>
  </p:clrMapOvr>
  <p:extLst>
    <p:ext uri="{DCECCB84-F9BA-43D5-87BE-67443E8EF086}">
      <p15:sldGuideLst xmlns:p15="http://schemas.microsoft.com/office/powerpoint/2012/main"/>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14" name="Picture Placeholder 2"/>
          <p:cNvSpPr>
            <a:spLocks noGrp="1"/>
          </p:cNvSpPr>
          <p:nvPr>
            <p:ph type="pic" sz="quarter" idx="18" hasCustomPrompt="1"/>
          </p:nvPr>
        </p:nvSpPr>
        <p:spPr>
          <a:xfrm>
            <a:off x="6195060" y="-3809"/>
            <a:ext cx="5996940" cy="6411984"/>
          </a:xfrm>
          <a:prstGeom prst="rect">
            <a:avLst/>
          </a:prstGeom>
          <a:solidFill>
            <a:schemeClr val="bg1">
              <a:lumMod val="95000"/>
            </a:schemeClr>
          </a:solidFill>
        </p:spPr>
        <p:txBody>
          <a:bodyPr anchor="ctr"/>
          <a:lstStyle>
            <a:lvl1pPr marL="0" indent="0" algn="ctr">
              <a:buNone/>
              <a:defRPr sz="1800" b="0" i="0" baseline="0">
                <a:solidFill>
                  <a:schemeClr val="tx1"/>
                </a:solidFill>
                <a:latin typeface="Open Sans "/>
                <a:ea typeface="Open Sans Light" panose="020B0306030504020204" pitchFamily="34" charset="0"/>
                <a:cs typeface="Open Sans Light" panose="020B0306030504020204" pitchFamily="34" charset="0"/>
              </a:defRPr>
            </a:lvl1pPr>
          </a:lstStyle>
          <a:p>
            <a:r>
              <a:rPr lang="en-GB" dirty="0"/>
              <a:t>Double click to add </a:t>
            </a:r>
            <a:br>
              <a:rPr lang="en-GB" dirty="0"/>
            </a:br>
            <a:r>
              <a:rPr lang="en-GB" dirty="0"/>
              <a:t>your picture here</a:t>
            </a:r>
          </a:p>
        </p:txBody>
      </p:sp>
      <p:sp>
        <p:nvSpPr>
          <p:cNvPr id="9" name="Text Placeholder 2"/>
          <p:cNvSpPr>
            <a:spLocks noGrp="1"/>
          </p:cNvSpPr>
          <p:nvPr>
            <p:ph type="body" sz="quarter" idx="14" hasCustomPrompt="1"/>
          </p:nvPr>
        </p:nvSpPr>
        <p:spPr>
          <a:xfrm>
            <a:off x="311340" y="1253592"/>
            <a:ext cx="5415090" cy="540306"/>
          </a:xfrm>
          <a:prstGeom prst="rect">
            <a:avLst/>
          </a:prstGeom>
        </p:spPr>
        <p:txBody>
          <a:bodyPr/>
          <a:lstStyle>
            <a:lvl1pPr marL="0" marR="0" indent="0" algn="l" defTabSz="412750" rtl="0" fontAlgn="auto" latinLnBrk="0" hangingPunct="0">
              <a:lnSpc>
                <a:spcPct val="80000"/>
              </a:lnSpc>
              <a:spcBef>
                <a:spcPts val="0"/>
              </a:spcBef>
              <a:spcAft>
                <a:spcPts val="0"/>
              </a:spcAft>
              <a:buClrTx/>
              <a:buSzTx/>
              <a:buFontTx/>
              <a:buNone/>
              <a:tabLst/>
              <a:defRPr kumimoji="0" lang="en-US" sz="3600" b="0" i="0" u="none" strike="noStrike" cap="none" spc="0" normalizeH="0" baseline="0" dirty="0" smtClean="0">
                <a:ln>
                  <a:noFill/>
                </a:ln>
                <a:solidFill>
                  <a:srgbClr val="000000"/>
                </a:solidFill>
                <a:effectLst/>
                <a:uFillTx/>
                <a:latin typeface="Playfair Display"/>
                <a:ea typeface="Playfair Display"/>
                <a:cs typeface="Playfair Display"/>
                <a:sym typeface="Helvetica Neue"/>
              </a:defRPr>
            </a:lvl1pPr>
          </a:lstStyle>
          <a:p>
            <a:pPr lvl="0"/>
            <a:r>
              <a:rPr lang="en-US" dirty="0"/>
              <a:t>Title goes here</a:t>
            </a:r>
          </a:p>
        </p:txBody>
      </p:sp>
      <p:sp>
        <p:nvSpPr>
          <p:cNvPr id="10" name="Text Placeholder 2"/>
          <p:cNvSpPr>
            <a:spLocks noGrp="1"/>
          </p:cNvSpPr>
          <p:nvPr>
            <p:ph type="body" sz="quarter" idx="15" hasCustomPrompt="1"/>
          </p:nvPr>
        </p:nvSpPr>
        <p:spPr>
          <a:xfrm>
            <a:off x="311340" y="1885345"/>
            <a:ext cx="5415090" cy="290042"/>
          </a:xfrm>
          <a:prstGeom prst="rect">
            <a:avLst/>
          </a:prstGeom>
        </p:spPr>
        <p:txBody>
          <a:bodyPr/>
          <a:lstStyle>
            <a:lvl1pPr marL="0" marR="0" indent="0" algn="l" defTabSz="412750" rtl="0" fontAlgn="auto" latinLnBrk="0" hangingPunct="0">
              <a:lnSpc>
                <a:spcPct val="80000"/>
              </a:lnSpc>
              <a:spcBef>
                <a:spcPts val="0"/>
              </a:spcBef>
              <a:spcAft>
                <a:spcPts val="0"/>
              </a:spcAft>
              <a:buClrTx/>
              <a:buSzTx/>
              <a:buFontTx/>
              <a:buNone/>
              <a:tabLst/>
              <a:defRPr kumimoji="0" lang="en-US" sz="2000" b="0" i="0" u="none" strike="noStrike" cap="all" spc="0" normalizeH="0" baseline="0" dirty="0" smtClean="0">
                <a:ln>
                  <a:noFill/>
                </a:ln>
                <a:solidFill>
                  <a:srgbClr val="000000"/>
                </a:solidFill>
                <a:effectLst/>
                <a:uFillTx/>
                <a:latin typeface="Open Sans" panose="020B0606030504020204" pitchFamily="34" charset="0"/>
                <a:ea typeface="Open Sans" panose="020B0606030504020204" pitchFamily="34" charset="0"/>
                <a:cs typeface="Open Sans" panose="020B0606030504020204" pitchFamily="34" charset="0"/>
                <a:sym typeface="Helvetica Neue"/>
              </a:defRPr>
            </a:lvl1pPr>
          </a:lstStyle>
          <a:p>
            <a:pPr lvl="0"/>
            <a:r>
              <a:rPr lang="en-US" dirty="0"/>
              <a:t>SUBTITLE GOES HERE</a:t>
            </a:r>
          </a:p>
        </p:txBody>
      </p:sp>
      <p:sp>
        <p:nvSpPr>
          <p:cNvPr id="17" name="Content Placeholder 3">
            <a:extLst>
              <a:ext uri="{FF2B5EF4-FFF2-40B4-BE49-F238E27FC236}">
                <a16:creationId xmlns:a16="http://schemas.microsoft.com/office/drawing/2014/main" id="{69CEE18D-3377-4BFB-9971-BC7C112EA477}"/>
              </a:ext>
            </a:extLst>
          </p:cNvPr>
          <p:cNvSpPr>
            <a:spLocks noGrp="1"/>
          </p:cNvSpPr>
          <p:nvPr>
            <p:ph sz="half" idx="2"/>
          </p:nvPr>
        </p:nvSpPr>
        <p:spPr>
          <a:xfrm>
            <a:off x="311340" y="2505075"/>
            <a:ext cx="5415091" cy="3684588"/>
          </a:xfrm>
          <a:prstGeom prst="rect">
            <a:avLst/>
          </a:prstGeom>
        </p:spPr>
        <p:txBody>
          <a:bodyPr/>
          <a:lstStyle>
            <a:lvl1pPr marL="228600" indent="-228600">
              <a:spcBef>
                <a:spcPts val="600"/>
              </a:spcBef>
              <a:buFont typeface="Wingdings" panose="05000000000000000000" pitchFamily="2" charset="2"/>
              <a:buChar char="§"/>
              <a:defRPr sz="2000">
                <a:latin typeface="Open Sans Light" panose="020B0306030504020204" pitchFamily="34" charset="0"/>
                <a:ea typeface="Open Sans Light" panose="020B0306030504020204" pitchFamily="34" charset="0"/>
                <a:cs typeface="Open Sans Light" panose="020B0306030504020204" pitchFamily="34" charset="0"/>
              </a:defRPr>
            </a:lvl1pPr>
            <a:lvl2pPr marL="685800" indent="-228600">
              <a:spcBef>
                <a:spcPts val="600"/>
              </a:spcBef>
              <a:buFont typeface="Calibri" panose="020F0502020204030204" pitchFamily="34" charset="0"/>
              <a:buChar char="▫"/>
              <a:defRPr sz="1800">
                <a:latin typeface="Open Sans Light" panose="020B0306030504020204" pitchFamily="34" charset="0"/>
                <a:ea typeface="Open Sans Light" panose="020B0306030504020204" pitchFamily="34" charset="0"/>
                <a:cs typeface="Open Sans Light" panose="020B0306030504020204" pitchFamily="34" charset="0"/>
              </a:defRPr>
            </a:lvl2pPr>
            <a:lvl3pPr marL="1144800">
              <a:spcBef>
                <a:spcPts val="600"/>
              </a:spcBef>
              <a:defRPr sz="1600">
                <a:latin typeface="Open Sans Light" panose="020B0306030504020204" pitchFamily="34" charset="0"/>
                <a:ea typeface="Open Sans Light" panose="020B0306030504020204" pitchFamily="34" charset="0"/>
                <a:cs typeface="Open Sans Light" panose="020B0306030504020204" pitchFamily="34" charset="0"/>
              </a:defRPr>
            </a:lvl3pPr>
            <a:lvl4pPr marL="1600200" indent="-228600">
              <a:spcBef>
                <a:spcPts val="600"/>
              </a:spcBef>
              <a:buFont typeface="Calibri" panose="020F0502020204030204" pitchFamily="34" charset="0"/>
              <a:buChar char="◦"/>
              <a:defRPr sz="1400">
                <a:latin typeface="Open Sans Light" panose="020B0306030504020204" pitchFamily="34" charset="0"/>
                <a:ea typeface="Open Sans Light" panose="020B0306030504020204" pitchFamily="34" charset="0"/>
                <a:cs typeface="Open Sans Light" panose="020B0306030504020204" pitchFamily="34" charset="0"/>
              </a:defRPr>
            </a:lvl4pPr>
            <a:lvl5pPr marL="2059200">
              <a:spcBef>
                <a:spcPts val="600"/>
              </a:spcBef>
              <a:defRPr sz="1200">
                <a:latin typeface="Open Sans Light" panose="020B0306030504020204" pitchFamily="34" charset="0"/>
                <a:ea typeface="Open Sans Light" panose="020B0306030504020204" pitchFamily="34" charset="0"/>
                <a:cs typeface="Open Sans Light" panose="020B03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8" name="Text Placeholder 11">
            <a:extLst>
              <a:ext uri="{FF2B5EF4-FFF2-40B4-BE49-F238E27FC236}">
                <a16:creationId xmlns:a16="http://schemas.microsoft.com/office/drawing/2014/main" id="{397E3387-408C-4338-B044-37486BF07DDE}"/>
              </a:ext>
            </a:extLst>
          </p:cNvPr>
          <p:cNvSpPr>
            <a:spLocks noGrp="1"/>
          </p:cNvSpPr>
          <p:nvPr>
            <p:ph type="body" sz="quarter" idx="13" hasCustomPrompt="1"/>
          </p:nvPr>
        </p:nvSpPr>
        <p:spPr>
          <a:xfrm>
            <a:off x="336000" y="251206"/>
            <a:ext cx="11520000" cy="324000"/>
          </a:xfrm>
          <a:prstGeom prst="rect">
            <a:avLst/>
          </a:prstGeom>
          <a:noFill/>
          <a:ln w="9525">
            <a:noFill/>
            <a:miter lim="800000"/>
            <a:headEnd/>
            <a:tailEnd/>
          </a:ln>
        </p:spPr>
        <p:txBody>
          <a:bodyPr lIns="0" tIns="0" rIns="0" bIns="0" anchor="ctr"/>
          <a:lstStyle>
            <a:lvl1pPr marL="0" indent="0">
              <a:buFont typeface="Arial" panose="020B0604020202020204" pitchFamily="34" charset="0"/>
              <a:buNone/>
              <a:defRPr lang="pt-PT" sz="1600" b="0" noProof="0" dirty="0">
                <a:solidFill>
                  <a:sysClr val="windowText" lastClr="000000"/>
                </a:solidFill>
                <a:latin typeface="Playfair Display" panose="00000500000000000000" pitchFamily="50" charset="0"/>
                <a:ea typeface="Playfair Display" panose="00000500000000000000" pitchFamily="50" charset="0"/>
                <a:cs typeface="Arial" pitchFamily="34" charset="0"/>
              </a:defRPr>
            </a:lvl1pPr>
          </a:lstStyle>
          <a:p>
            <a:pPr marL="0" lvl="0" indent="0" algn="l">
              <a:spcBef>
                <a:spcPct val="0"/>
              </a:spcBef>
              <a:spcAft>
                <a:spcPts val="1500"/>
              </a:spcAft>
            </a:pPr>
            <a:r>
              <a:rPr lang="en-US" noProof="0" dirty="0"/>
              <a:t>Click to edit sub-title</a:t>
            </a:r>
          </a:p>
        </p:txBody>
      </p:sp>
      <p:pic>
        <p:nvPicPr>
          <p:cNvPr id="8" name="Image" descr="Image">
            <a:extLst>
              <a:ext uri="{FF2B5EF4-FFF2-40B4-BE49-F238E27FC236}">
                <a16:creationId xmlns:a16="http://schemas.microsoft.com/office/drawing/2014/main" id="{FDE0AAA7-6478-4074-975E-B65D9765DCAD}"/>
              </a:ext>
            </a:extLst>
          </p:cNvPr>
          <p:cNvPicPr>
            <a:picLocks noChangeAspect="1"/>
          </p:cNvPicPr>
          <p:nvPr userDrawn="1"/>
        </p:nvPicPr>
        <p:blipFill>
          <a:blip r:embed="rId2"/>
          <a:stretch>
            <a:fillRect/>
          </a:stretch>
        </p:blipFill>
        <p:spPr>
          <a:xfrm>
            <a:off x="10561243" y="289605"/>
            <a:ext cx="1294207" cy="216000"/>
          </a:xfrm>
          <a:prstGeom prst="rect">
            <a:avLst/>
          </a:prstGeom>
          <a:ln w="12700">
            <a:miter lim="400000"/>
          </a:ln>
        </p:spPr>
      </p:pic>
    </p:spTree>
    <p:extLst>
      <p:ext uri="{BB962C8B-B14F-4D97-AF65-F5344CB8AC3E}">
        <p14:creationId xmlns:p14="http://schemas.microsoft.com/office/powerpoint/2010/main" val="16636254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graphicFrame>
        <p:nvGraphicFramePr>
          <p:cNvPr id="13" name="Object 12" hidden="1"/>
          <p:cNvGraphicFramePr>
            <a:graphicFrameLocks noChangeAspect="1"/>
          </p:cNvGraphicFramePr>
          <p:nvPr>
            <p:custDataLst>
              <p:tags r:id="rId1"/>
            </p:custDataLst>
            <p:extLst>
              <p:ext uri="{D42A27DB-BD31-4B8C-83A1-F6EECF244321}">
                <p14:modId xmlns:p14="http://schemas.microsoft.com/office/powerpoint/2010/main" val="3080832305"/>
              </p:ext>
            </p:extLst>
          </p:nvPr>
        </p:nvGraphicFramePr>
        <p:xfrm>
          <a:off x="2120" y="1591"/>
          <a:ext cx="2116" cy="1587"/>
        </p:xfrm>
        <a:graphic>
          <a:graphicData uri="http://schemas.openxmlformats.org/presentationml/2006/ole">
            <mc:AlternateContent xmlns:mc="http://schemas.openxmlformats.org/markup-compatibility/2006">
              <mc:Choice xmlns:v="urn:schemas-microsoft-com:vml" Requires="v">
                <p:oleObj name="think-cell Slide" r:id="rId3" imgW="443" imgH="444" progId="TCLayout.ActiveDocument.1">
                  <p:embed/>
                </p:oleObj>
              </mc:Choice>
              <mc:Fallback>
                <p:oleObj name="think-cell Slide" r:id="rId3" imgW="443" imgH="444" progId="TCLayout.ActiveDocument.1">
                  <p:embed/>
                  <p:pic>
                    <p:nvPicPr>
                      <p:cNvPr id="13" name="Object 12" hidden="1"/>
                      <p:cNvPicPr/>
                      <p:nvPr/>
                    </p:nvPicPr>
                    <p:blipFill>
                      <a:blip r:embed="rId4"/>
                      <a:stretch>
                        <a:fillRect/>
                      </a:stretch>
                    </p:blipFill>
                    <p:spPr>
                      <a:xfrm>
                        <a:off x="2120" y="1591"/>
                        <a:ext cx="2116" cy="1587"/>
                      </a:xfrm>
                      <a:prstGeom prst="rect">
                        <a:avLst/>
                      </a:prstGeom>
                    </p:spPr>
                  </p:pic>
                </p:oleObj>
              </mc:Fallback>
            </mc:AlternateContent>
          </a:graphicData>
        </a:graphic>
      </p:graphicFrame>
    </p:spTree>
    <p:extLst>
      <p:ext uri="{BB962C8B-B14F-4D97-AF65-F5344CB8AC3E}">
        <p14:creationId xmlns:p14="http://schemas.microsoft.com/office/powerpoint/2010/main" val="941379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over">
    <p:bg>
      <p:bgPr>
        <a:solidFill>
          <a:srgbClr val="18497F"/>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FEAC02AB-17C0-44EE-9D22-0D4D19FD4AB4}"/>
              </a:ext>
            </a:extLst>
          </p:cNvPr>
          <p:cNvSpPr/>
          <p:nvPr userDrawn="1"/>
        </p:nvSpPr>
        <p:spPr>
          <a:xfrm>
            <a:off x="-1" y="5964851"/>
            <a:ext cx="12192001" cy="913816"/>
          </a:xfrm>
          <a:prstGeom prst="rect">
            <a:avLst/>
          </a:prstGeom>
          <a:solidFill>
            <a:srgbClr val="18497F"/>
          </a:solid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GB" sz="3200" b="0" i="0" u="none" strike="noStrike" cap="none" spc="0" normalizeH="0" baseline="0">
              <a:ln>
                <a:noFill/>
              </a:ln>
              <a:solidFill>
                <a:srgbClr val="FFFFFF"/>
              </a:solidFill>
              <a:effectLst/>
              <a:uFillTx/>
              <a:latin typeface="+mn-lt"/>
              <a:ea typeface="+mn-ea"/>
              <a:cs typeface="+mn-cs"/>
              <a:sym typeface="Helvetica Neue Medium"/>
            </a:endParaRPr>
          </a:p>
        </p:txBody>
      </p:sp>
      <p:graphicFrame>
        <p:nvGraphicFramePr>
          <p:cNvPr id="2" name="Object 1" hidden="1"/>
          <p:cNvGraphicFramePr>
            <a:graphicFrameLocks noChangeAspect="1"/>
          </p:cNvGraphicFramePr>
          <p:nvPr userDrawn="1">
            <p:custDataLst>
              <p:tags r:id="rId1"/>
            </p:custDataLst>
            <p:extLst>
              <p:ext uri="{D42A27DB-BD31-4B8C-83A1-F6EECF244321}">
                <p14:modId xmlns:p14="http://schemas.microsoft.com/office/powerpoint/2010/main" val="2851020898"/>
              </p:ext>
            </p:extLst>
          </p:nvPr>
        </p:nvGraphicFramePr>
        <p:xfrm>
          <a:off x="1956" y="1590"/>
          <a:ext cx="1953" cy="1587"/>
        </p:xfrm>
        <a:graphic>
          <a:graphicData uri="http://schemas.openxmlformats.org/presentationml/2006/ole">
            <mc:AlternateContent xmlns:mc="http://schemas.openxmlformats.org/markup-compatibility/2006">
              <mc:Choice xmlns:v="urn:schemas-microsoft-com:vml" Requires="v">
                <p:oleObj name="think-cell Slide" r:id="rId3" imgW="443" imgH="444" progId="TCLayout.ActiveDocument.1">
                  <p:embed/>
                </p:oleObj>
              </mc:Choice>
              <mc:Fallback>
                <p:oleObj name="think-cell Slide" r:id="rId3" imgW="443" imgH="444" progId="TCLayout.ActiveDocument.1">
                  <p:embed/>
                  <p:pic>
                    <p:nvPicPr>
                      <p:cNvPr id="2" name="Object 1" hidden="1"/>
                      <p:cNvPicPr/>
                      <p:nvPr/>
                    </p:nvPicPr>
                    <p:blipFill>
                      <a:blip r:embed="rId4"/>
                      <a:stretch>
                        <a:fillRect/>
                      </a:stretch>
                    </p:blipFill>
                    <p:spPr>
                      <a:xfrm>
                        <a:off x="1956" y="1590"/>
                        <a:ext cx="1953" cy="1587"/>
                      </a:xfrm>
                      <a:prstGeom prst="rect">
                        <a:avLst/>
                      </a:prstGeom>
                    </p:spPr>
                  </p:pic>
                </p:oleObj>
              </mc:Fallback>
            </mc:AlternateContent>
          </a:graphicData>
        </a:graphic>
      </p:graphicFrame>
      <p:sp>
        <p:nvSpPr>
          <p:cNvPr id="7" name="Text Placeholder 6"/>
          <p:cNvSpPr>
            <a:spLocks noGrp="1"/>
          </p:cNvSpPr>
          <p:nvPr>
            <p:ph type="body" sz="quarter" idx="10" hasCustomPrompt="1"/>
          </p:nvPr>
        </p:nvSpPr>
        <p:spPr>
          <a:xfrm>
            <a:off x="334963" y="1280685"/>
            <a:ext cx="8225143" cy="2002337"/>
          </a:xfrm>
          <a:prstGeom prst="rect">
            <a:avLst/>
          </a:prstGeom>
          <a:ln w="12700">
            <a:miter lim="400000"/>
          </a:ln>
        </p:spPr>
        <p:txBody>
          <a:bodyPr wrap="none" lIns="36000" tIns="36000" rIns="36000" bIns="36000" anchor="t">
            <a:noAutofit/>
          </a:bodyPr>
          <a:lstStyle>
            <a:lvl1pPr marL="0" indent="0">
              <a:buNone/>
              <a:defRPr lang="pt-PT" sz="5600" noProof="0" dirty="0" smtClean="0">
                <a:solidFill>
                  <a:schemeClr val="bg1"/>
                </a:solidFill>
                <a:latin typeface="Playfair Display"/>
                <a:ea typeface="Playfair Display"/>
                <a:cs typeface="Playfair Display"/>
              </a:defRPr>
            </a:lvl1pPr>
          </a:lstStyle>
          <a:p>
            <a:pPr lvl="0" defTabSz="457154">
              <a:spcBef>
                <a:spcPct val="0"/>
              </a:spcBef>
            </a:pPr>
            <a:r>
              <a:rPr lang="pt-PT" noProof="0"/>
              <a:t>Título</a:t>
            </a:r>
          </a:p>
        </p:txBody>
      </p:sp>
      <p:sp>
        <p:nvSpPr>
          <p:cNvPr id="37" name="Text Placeholder 34">
            <a:extLst>
              <a:ext uri="{FF2B5EF4-FFF2-40B4-BE49-F238E27FC236}">
                <a16:creationId xmlns:a16="http://schemas.microsoft.com/office/drawing/2014/main" id="{C4AF4BDE-D063-45F5-8E92-712C36CB696C}"/>
              </a:ext>
            </a:extLst>
          </p:cNvPr>
          <p:cNvSpPr>
            <a:spLocks noGrp="1"/>
          </p:cNvSpPr>
          <p:nvPr>
            <p:ph type="body" sz="quarter" idx="13" hasCustomPrompt="1"/>
          </p:nvPr>
        </p:nvSpPr>
        <p:spPr>
          <a:xfrm>
            <a:off x="334963" y="4107835"/>
            <a:ext cx="5400000" cy="274562"/>
          </a:xfrm>
          <a:prstGeom prst="rect">
            <a:avLst/>
          </a:prstGeom>
          <a:ln w="12700">
            <a:miter lim="400000"/>
          </a:ln>
        </p:spPr>
        <p:txBody>
          <a:bodyPr lIns="36000" tIns="36000" rIns="36000" bIns="36000" anchor="ctr">
            <a:noAutofit/>
          </a:bodyPr>
          <a:lstStyle>
            <a:lvl1pPr marL="0" indent="0">
              <a:buNone/>
              <a:defRPr lang="en-US" sz="1600" b="0" dirty="0" smtClean="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pPr lvl="0" defTabSz="457154">
              <a:spcBef>
                <a:spcPct val="0"/>
              </a:spcBef>
            </a:pPr>
            <a:r>
              <a:rPr lang="en-US"/>
              <a:t>COURSE</a:t>
            </a:r>
          </a:p>
        </p:txBody>
      </p:sp>
      <p:sp>
        <p:nvSpPr>
          <p:cNvPr id="9" name="Text Placeholder 34">
            <a:extLst>
              <a:ext uri="{FF2B5EF4-FFF2-40B4-BE49-F238E27FC236}">
                <a16:creationId xmlns:a16="http://schemas.microsoft.com/office/drawing/2014/main" id="{36072A28-4101-4549-8D50-581847C1A422}"/>
              </a:ext>
            </a:extLst>
          </p:cNvPr>
          <p:cNvSpPr txBox="1">
            <a:spLocks/>
          </p:cNvSpPr>
          <p:nvPr userDrawn="1"/>
        </p:nvSpPr>
        <p:spPr>
          <a:xfrm>
            <a:off x="334962" y="4450217"/>
            <a:ext cx="5400000" cy="274562"/>
          </a:xfrm>
          <a:prstGeom prst="rect">
            <a:avLst/>
          </a:prstGeom>
          <a:ln w="12700">
            <a:miter lim="400000"/>
          </a:ln>
        </p:spPr>
        <p:txBody>
          <a:bodyPr lIns="36000" tIns="36000" rIns="36000" bIns="36000" anchor="ctr">
            <a:noAutofit/>
          </a:bodyPr>
          <a:lstStyle>
            <a:defPPr>
              <a:defRPr lang="pt-PT"/>
            </a:defPPr>
            <a:lvl1pPr marL="0" indent="0" algn="r" eaLnBrk="0" hangingPunct="0">
              <a:buFont typeface="Arial" pitchFamily="34" charset="0"/>
              <a:buNone/>
              <a:defRPr sz="1000" b="0">
                <a:solidFill>
                  <a:schemeClr val="tx1">
                    <a:lumMod val="50000"/>
                    <a:lumOff val="50000"/>
                  </a:schemeClr>
                </a:solidFill>
                <a:latin typeface="Open Sans Light"/>
                <a:ea typeface="Open Sans Light"/>
                <a:cs typeface="Open Sans Light"/>
              </a:defRPr>
            </a:lvl1pPr>
            <a:lvl2pPr marL="742874" indent="-285721" algn="just" eaLnBrk="0" hangingPunct="0">
              <a:spcBef>
                <a:spcPct val="20000"/>
              </a:spcBef>
              <a:buFont typeface="Arial" pitchFamily="34" charset="0"/>
              <a:buChar char="–"/>
              <a:defRPr sz="2800">
                <a:latin typeface="+mn-lt"/>
              </a:defRPr>
            </a:lvl2pPr>
            <a:lvl3pPr marL="1142884" indent="-228577" algn="just" eaLnBrk="0" hangingPunct="0">
              <a:spcBef>
                <a:spcPct val="20000"/>
              </a:spcBef>
              <a:buFont typeface="Arial" pitchFamily="34" charset="0"/>
              <a:buChar char="•"/>
              <a:defRPr sz="2400">
                <a:latin typeface="+mn-lt"/>
              </a:defRPr>
            </a:lvl3pPr>
            <a:lvl4pPr marL="1600037" indent="-228577" algn="just" eaLnBrk="0" hangingPunct="0">
              <a:spcBef>
                <a:spcPct val="20000"/>
              </a:spcBef>
              <a:buFont typeface="Arial" pitchFamily="34" charset="0"/>
              <a:buChar char="–"/>
              <a:defRPr sz="2000">
                <a:latin typeface="+mn-lt"/>
              </a:defRPr>
            </a:lvl4pPr>
            <a:lvl5pPr marL="2057191" indent="-228577" algn="just" eaLnBrk="0" hangingPunct="0">
              <a:spcBef>
                <a:spcPct val="20000"/>
              </a:spcBef>
              <a:buFont typeface="Arial" pitchFamily="34" charset="0"/>
              <a:buChar char="»"/>
              <a:defRPr sz="2000">
                <a:latin typeface="+mn-lt"/>
              </a:defRPr>
            </a:lvl5pPr>
            <a:lvl6pPr marL="2514344" indent="-228577" defTabSz="457154">
              <a:spcBef>
                <a:spcPct val="20000"/>
              </a:spcBef>
              <a:buFont typeface="Arial"/>
              <a:buChar char="•"/>
              <a:defRPr sz="2000">
                <a:latin typeface="+mn-lt"/>
                <a:ea typeface="+mn-ea"/>
              </a:defRPr>
            </a:lvl6pPr>
            <a:lvl7pPr marL="2971497" indent="-228577" defTabSz="457154">
              <a:spcBef>
                <a:spcPct val="20000"/>
              </a:spcBef>
              <a:buFont typeface="Arial"/>
              <a:buChar char="•"/>
              <a:defRPr sz="2000">
                <a:latin typeface="+mn-lt"/>
                <a:ea typeface="+mn-ea"/>
              </a:defRPr>
            </a:lvl7pPr>
            <a:lvl8pPr marL="3428650" indent="-228577" defTabSz="457154">
              <a:spcBef>
                <a:spcPct val="20000"/>
              </a:spcBef>
              <a:buFont typeface="Arial"/>
              <a:buChar char="•"/>
              <a:defRPr sz="2000">
                <a:latin typeface="+mn-lt"/>
                <a:ea typeface="+mn-ea"/>
              </a:defRPr>
            </a:lvl8pPr>
            <a:lvl9pPr marL="3885804" indent="-228577" defTabSz="457154">
              <a:spcBef>
                <a:spcPct val="20000"/>
              </a:spcBef>
              <a:buFont typeface="Arial"/>
              <a:buChar char="•"/>
              <a:defRPr sz="2000">
                <a:latin typeface="+mn-lt"/>
                <a:ea typeface="+mn-ea"/>
              </a:defRPr>
            </a:lvl9pPr>
          </a:lstStyle>
          <a:p>
            <a:pPr lvl="0" algn="l"/>
            <a:r>
              <a:rPr lang="pt-PT" sz="1000" dirty="0">
                <a:solidFill>
                  <a:schemeClr val="bg1"/>
                </a:solidFill>
                <a:latin typeface="Open Sans" panose="020B0606030504020204" pitchFamily="34" charset="0"/>
                <a:ea typeface="Open Sans" panose="020B0606030504020204" pitchFamily="34" charset="0"/>
                <a:cs typeface="Open Sans" panose="020B0606030504020204" pitchFamily="34" charset="0"/>
              </a:rPr>
              <a:t>Julio Crego</a:t>
            </a:r>
          </a:p>
        </p:txBody>
      </p:sp>
      <p:sp>
        <p:nvSpPr>
          <p:cNvPr id="12" name="Rectangle 12">
            <a:extLst>
              <a:ext uri="{FF2B5EF4-FFF2-40B4-BE49-F238E27FC236}">
                <a16:creationId xmlns:a16="http://schemas.microsoft.com/office/drawing/2014/main" id="{F8896B9C-643B-46E1-9B2D-F74B40981545}"/>
              </a:ext>
            </a:extLst>
          </p:cNvPr>
          <p:cNvSpPr>
            <a:spLocks/>
          </p:cNvSpPr>
          <p:nvPr/>
        </p:nvSpPr>
        <p:spPr bwMode="auto">
          <a:xfrm>
            <a:off x="10489038" y="285585"/>
            <a:ext cx="1368000" cy="72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rnd">
                <a:solidFill>
                  <a:schemeClr val="tx1"/>
                </a:solidFill>
                <a:round/>
                <a:headEnd/>
                <a:tailEnd/>
              </a14:hiddenLine>
            </a:ext>
          </a:extLst>
        </p:spPr>
        <p:txBody>
          <a:bodyPr wrap="square" lIns="720000" tIns="72000" rIns="0" bIns="72000" anchor="ctr">
            <a:noAutofit/>
          </a:bodyPr>
          <a:lstStyle>
            <a:defPPr>
              <a:defRPr lang="pt-PT"/>
            </a:defPPr>
            <a:lvl1pPr algn="l" defTabSz="457154" rtl="0" fontAlgn="base">
              <a:spcBef>
                <a:spcPct val="0"/>
              </a:spcBef>
              <a:spcAft>
                <a:spcPct val="0"/>
              </a:spcAft>
              <a:defRPr kern="1200">
                <a:solidFill>
                  <a:schemeClr val="tx1"/>
                </a:solidFill>
                <a:latin typeface="Arial" pitchFamily="34" charset="0"/>
                <a:ea typeface="Geneva" pitchFamily="-112" charset="-128"/>
                <a:cs typeface="+mn-cs"/>
              </a:defRPr>
            </a:lvl1pPr>
            <a:lvl2pPr marL="457154" algn="l" defTabSz="457154" rtl="0" fontAlgn="base">
              <a:spcBef>
                <a:spcPct val="0"/>
              </a:spcBef>
              <a:spcAft>
                <a:spcPct val="0"/>
              </a:spcAft>
              <a:defRPr kern="1200">
                <a:solidFill>
                  <a:schemeClr val="tx1"/>
                </a:solidFill>
                <a:latin typeface="Arial" pitchFamily="34" charset="0"/>
                <a:ea typeface="Geneva" pitchFamily="-112" charset="-128"/>
                <a:cs typeface="+mn-cs"/>
              </a:defRPr>
            </a:lvl2pPr>
            <a:lvl3pPr marL="914307" algn="l" defTabSz="457154" rtl="0" fontAlgn="base">
              <a:spcBef>
                <a:spcPct val="0"/>
              </a:spcBef>
              <a:spcAft>
                <a:spcPct val="0"/>
              </a:spcAft>
              <a:defRPr kern="1200">
                <a:solidFill>
                  <a:schemeClr val="tx1"/>
                </a:solidFill>
                <a:latin typeface="Arial" pitchFamily="34" charset="0"/>
                <a:ea typeface="Geneva" pitchFamily="-112" charset="-128"/>
                <a:cs typeface="+mn-cs"/>
              </a:defRPr>
            </a:lvl3pPr>
            <a:lvl4pPr marL="1371461" algn="l" defTabSz="457154" rtl="0" fontAlgn="base">
              <a:spcBef>
                <a:spcPct val="0"/>
              </a:spcBef>
              <a:spcAft>
                <a:spcPct val="0"/>
              </a:spcAft>
              <a:defRPr kern="1200">
                <a:solidFill>
                  <a:schemeClr val="tx1"/>
                </a:solidFill>
                <a:latin typeface="Arial" pitchFamily="34" charset="0"/>
                <a:ea typeface="Geneva" pitchFamily="-112" charset="-128"/>
                <a:cs typeface="+mn-cs"/>
              </a:defRPr>
            </a:lvl4pPr>
            <a:lvl5pPr marL="1828614" algn="l" defTabSz="457154" rtl="0" fontAlgn="base">
              <a:spcBef>
                <a:spcPct val="0"/>
              </a:spcBef>
              <a:spcAft>
                <a:spcPct val="0"/>
              </a:spcAft>
              <a:defRPr kern="1200">
                <a:solidFill>
                  <a:schemeClr val="tx1"/>
                </a:solidFill>
                <a:latin typeface="Arial" pitchFamily="34" charset="0"/>
                <a:ea typeface="Geneva" pitchFamily="-112" charset="-128"/>
                <a:cs typeface="+mn-cs"/>
              </a:defRPr>
            </a:lvl5pPr>
            <a:lvl6pPr marL="2285768" algn="l" defTabSz="914307" rtl="0" eaLnBrk="1" latinLnBrk="0" hangingPunct="1">
              <a:defRPr kern="1200">
                <a:solidFill>
                  <a:schemeClr val="tx1"/>
                </a:solidFill>
                <a:latin typeface="Arial" pitchFamily="34" charset="0"/>
                <a:ea typeface="Geneva" pitchFamily="-112" charset="-128"/>
                <a:cs typeface="+mn-cs"/>
              </a:defRPr>
            </a:lvl6pPr>
            <a:lvl7pPr marL="2742921" algn="l" defTabSz="914307" rtl="0" eaLnBrk="1" latinLnBrk="0" hangingPunct="1">
              <a:defRPr kern="1200">
                <a:solidFill>
                  <a:schemeClr val="tx1"/>
                </a:solidFill>
                <a:latin typeface="Arial" pitchFamily="34" charset="0"/>
                <a:ea typeface="Geneva" pitchFamily="-112" charset="-128"/>
                <a:cs typeface="+mn-cs"/>
              </a:defRPr>
            </a:lvl7pPr>
            <a:lvl8pPr marL="3200074" algn="l" defTabSz="914307" rtl="0" eaLnBrk="1" latinLnBrk="0" hangingPunct="1">
              <a:defRPr kern="1200">
                <a:solidFill>
                  <a:schemeClr val="tx1"/>
                </a:solidFill>
                <a:latin typeface="Arial" pitchFamily="34" charset="0"/>
                <a:ea typeface="Geneva" pitchFamily="-112" charset="-128"/>
                <a:cs typeface="+mn-cs"/>
              </a:defRPr>
            </a:lvl8pPr>
            <a:lvl9pPr marL="3657227" algn="l" defTabSz="914307" rtl="0" eaLnBrk="1" latinLnBrk="0" hangingPunct="1">
              <a:defRPr kern="1200">
                <a:solidFill>
                  <a:schemeClr val="tx1"/>
                </a:solidFill>
                <a:latin typeface="Arial" pitchFamily="34" charset="0"/>
                <a:ea typeface="Geneva" pitchFamily="-112" charset="-128"/>
                <a:cs typeface="+mn-cs"/>
              </a:defRPr>
            </a:lvl9pPr>
          </a:lstStyle>
          <a:p>
            <a:pPr>
              <a:lnSpc>
                <a:spcPct val="80000"/>
              </a:lnSpc>
            </a:pPr>
            <a:r>
              <a:rPr lang="pt-PT" sz="1200" i="1" dirty="0">
                <a:solidFill>
                  <a:schemeClr val="bg1"/>
                </a:solidFill>
                <a:latin typeface="Open Sans" panose="020B0606030504020204" pitchFamily="34" charset="0"/>
                <a:ea typeface="Open Sans" panose="020B0606030504020204" pitchFamily="34" charset="0"/>
                <a:cs typeface="Open Sans" panose="020B0606030504020204" pitchFamily="34" charset="0"/>
                <a:sym typeface="Helvetica Neue UltraLight"/>
              </a:rPr>
              <a:t>In-Class Lecture</a:t>
            </a:r>
          </a:p>
        </p:txBody>
      </p:sp>
      <p:pic>
        <p:nvPicPr>
          <p:cNvPr id="4" name="Picture 3" descr="A close up of a logo&#10;&#10;Description automatically generated">
            <a:extLst>
              <a:ext uri="{FF2B5EF4-FFF2-40B4-BE49-F238E27FC236}">
                <a16:creationId xmlns:a16="http://schemas.microsoft.com/office/drawing/2014/main" id="{25DB9709-0CAF-4EA1-BF85-6217835C77E4}"/>
              </a:ext>
            </a:extLst>
          </p:cNvPr>
          <p:cNvPicPr>
            <a:picLocks noChangeAspect="1"/>
          </p:cNvPicPr>
          <p:nvPr userDrawn="1"/>
        </p:nvPicPr>
        <p:blipFill>
          <a:blip r:embed="rId5">
            <a:lum bright="70000" contrast="-70000"/>
          </a:blip>
          <a:stretch>
            <a:fillRect/>
          </a:stretch>
        </p:blipFill>
        <p:spPr>
          <a:xfrm>
            <a:off x="10488003" y="285585"/>
            <a:ext cx="720000" cy="720000"/>
          </a:xfrm>
          <a:prstGeom prst="rect">
            <a:avLst/>
          </a:prstGeom>
        </p:spPr>
      </p:pic>
      <p:pic>
        <p:nvPicPr>
          <p:cNvPr id="13" name="Picture 12">
            <a:extLst>
              <a:ext uri="{FF2B5EF4-FFF2-40B4-BE49-F238E27FC236}">
                <a16:creationId xmlns:a16="http://schemas.microsoft.com/office/drawing/2014/main" id="{CC4F7C1C-3865-4E26-8D49-14941ECB6EF2}"/>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4942482" y="874979"/>
            <a:ext cx="7067775" cy="5400000"/>
          </a:xfrm>
          <a:prstGeom prst="rect">
            <a:avLst/>
          </a:prstGeom>
        </p:spPr>
      </p:pic>
      <p:pic>
        <p:nvPicPr>
          <p:cNvPr id="17" name="Image" descr="Image">
            <a:extLst>
              <a:ext uri="{FF2B5EF4-FFF2-40B4-BE49-F238E27FC236}">
                <a16:creationId xmlns:a16="http://schemas.microsoft.com/office/drawing/2014/main" id="{8A49B686-C675-4089-BC63-26C977AA2B8A}"/>
              </a:ext>
            </a:extLst>
          </p:cNvPr>
          <p:cNvPicPr>
            <a:picLocks noChangeAspect="1"/>
          </p:cNvPicPr>
          <p:nvPr userDrawn="1"/>
        </p:nvPicPr>
        <p:blipFill>
          <a:blip r:embed="rId7"/>
          <a:stretch>
            <a:fillRect/>
          </a:stretch>
        </p:blipFill>
        <p:spPr>
          <a:xfrm>
            <a:off x="283940" y="6227989"/>
            <a:ext cx="11624120" cy="371798"/>
          </a:xfrm>
          <a:prstGeom prst="rect">
            <a:avLst/>
          </a:prstGeom>
          <a:ln w="12700">
            <a:miter lim="400000"/>
          </a:ln>
        </p:spPr>
      </p:pic>
    </p:spTree>
    <p:extLst>
      <p:ext uri="{BB962C8B-B14F-4D97-AF65-F5344CB8AC3E}">
        <p14:creationId xmlns:p14="http://schemas.microsoft.com/office/powerpoint/2010/main" val="4028384686"/>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ver_2">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4016125436"/>
              </p:ext>
            </p:extLst>
          </p:nvPr>
        </p:nvGraphicFramePr>
        <p:xfrm>
          <a:off x="1956" y="1590"/>
          <a:ext cx="1953" cy="1587"/>
        </p:xfrm>
        <a:graphic>
          <a:graphicData uri="http://schemas.openxmlformats.org/presentationml/2006/ole">
            <mc:AlternateContent xmlns:mc="http://schemas.openxmlformats.org/markup-compatibility/2006">
              <mc:Choice xmlns:v="urn:schemas-microsoft-com:vml" Requires="v">
                <p:oleObj name="think-cell Slide" r:id="rId3" imgW="443" imgH="444" progId="TCLayout.ActiveDocument.1">
                  <p:embed/>
                </p:oleObj>
              </mc:Choice>
              <mc:Fallback>
                <p:oleObj name="think-cell Slide" r:id="rId3" imgW="443" imgH="444" progId="TCLayout.ActiveDocument.1">
                  <p:embed/>
                  <p:pic>
                    <p:nvPicPr>
                      <p:cNvPr id="2" name="Object 1" hidden="1"/>
                      <p:cNvPicPr/>
                      <p:nvPr/>
                    </p:nvPicPr>
                    <p:blipFill>
                      <a:blip r:embed="rId4"/>
                      <a:stretch>
                        <a:fillRect/>
                      </a:stretch>
                    </p:blipFill>
                    <p:spPr>
                      <a:xfrm>
                        <a:off x="1956" y="1590"/>
                        <a:ext cx="1953" cy="1587"/>
                      </a:xfrm>
                      <a:prstGeom prst="rect">
                        <a:avLst/>
                      </a:prstGeom>
                    </p:spPr>
                  </p:pic>
                </p:oleObj>
              </mc:Fallback>
            </mc:AlternateContent>
          </a:graphicData>
        </a:graphic>
      </p:graphicFrame>
      <p:sp>
        <p:nvSpPr>
          <p:cNvPr id="7" name="Text Placeholder 6"/>
          <p:cNvSpPr>
            <a:spLocks noGrp="1"/>
          </p:cNvSpPr>
          <p:nvPr>
            <p:ph type="body" sz="quarter" idx="10" hasCustomPrompt="1"/>
          </p:nvPr>
        </p:nvSpPr>
        <p:spPr>
          <a:xfrm>
            <a:off x="334963" y="4366329"/>
            <a:ext cx="9000000" cy="934478"/>
          </a:xfrm>
          <a:prstGeom prst="rect">
            <a:avLst/>
          </a:prstGeom>
          <a:ln w="12700">
            <a:miter lim="400000"/>
          </a:ln>
        </p:spPr>
        <p:txBody>
          <a:bodyPr wrap="none" lIns="36000" tIns="36000" rIns="36000" bIns="36000" anchor="ctr">
            <a:noAutofit/>
          </a:bodyPr>
          <a:lstStyle>
            <a:lvl1pPr marL="0" indent="0">
              <a:buNone/>
              <a:defRPr lang="pt-PT" sz="5600" noProof="0" dirty="0" smtClean="0">
                <a:latin typeface="Playfair Display"/>
                <a:ea typeface="Playfair Display"/>
                <a:cs typeface="Playfair Display"/>
              </a:defRPr>
            </a:lvl1pPr>
          </a:lstStyle>
          <a:p>
            <a:pPr lvl="0" defTabSz="457154">
              <a:spcBef>
                <a:spcPct val="0"/>
              </a:spcBef>
            </a:pPr>
            <a:r>
              <a:rPr lang="pt-PT" noProof="0" dirty="0"/>
              <a:t>Título</a:t>
            </a:r>
          </a:p>
        </p:txBody>
      </p:sp>
      <p:sp>
        <p:nvSpPr>
          <p:cNvPr id="31" name="Line">
            <a:extLst>
              <a:ext uri="{FF2B5EF4-FFF2-40B4-BE49-F238E27FC236}">
                <a16:creationId xmlns:a16="http://schemas.microsoft.com/office/drawing/2014/main" id="{1E64D972-03A1-474A-A7B7-B286A11AEF5B}"/>
              </a:ext>
            </a:extLst>
          </p:cNvPr>
          <p:cNvSpPr/>
          <p:nvPr/>
        </p:nvSpPr>
        <p:spPr>
          <a:xfrm>
            <a:off x="334963" y="691600"/>
            <a:ext cx="571696" cy="0"/>
          </a:xfrm>
          <a:prstGeom prst="line">
            <a:avLst/>
          </a:prstGeom>
          <a:ln w="25400">
            <a:solidFill>
              <a:srgbClr val="000000"/>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sz="1600"/>
          </a:p>
        </p:txBody>
      </p:sp>
      <p:sp>
        <p:nvSpPr>
          <p:cNvPr id="34" name="Line">
            <a:extLst>
              <a:ext uri="{FF2B5EF4-FFF2-40B4-BE49-F238E27FC236}">
                <a16:creationId xmlns:a16="http://schemas.microsoft.com/office/drawing/2014/main" id="{278A290D-5D0B-45A5-B4AF-E2252598C632}"/>
              </a:ext>
            </a:extLst>
          </p:cNvPr>
          <p:cNvSpPr/>
          <p:nvPr/>
        </p:nvSpPr>
        <p:spPr>
          <a:xfrm>
            <a:off x="11285341" y="691600"/>
            <a:ext cx="571696" cy="0"/>
          </a:xfrm>
          <a:prstGeom prst="line">
            <a:avLst/>
          </a:prstGeom>
          <a:ln w="25400">
            <a:solidFill>
              <a:srgbClr val="000000"/>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sz="1600"/>
          </a:p>
        </p:txBody>
      </p:sp>
      <p:sp>
        <p:nvSpPr>
          <p:cNvPr id="35" name="Text Placeholder 34">
            <a:extLst>
              <a:ext uri="{FF2B5EF4-FFF2-40B4-BE49-F238E27FC236}">
                <a16:creationId xmlns:a16="http://schemas.microsoft.com/office/drawing/2014/main" id="{509B5C12-4FA4-4196-9321-47AEAE3B8821}"/>
              </a:ext>
            </a:extLst>
          </p:cNvPr>
          <p:cNvSpPr>
            <a:spLocks noGrp="1"/>
          </p:cNvSpPr>
          <p:nvPr>
            <p:ph type="body" sz="quarter" idx="11" hasCustomPrompt="1"/>
          </p:nvPr>
        </p:nvSpPr>
        <p:spPr>
          <a:xfrm>
            <a:off x="334963" y="5370115"/>
            <a:ext cx="5400000" cy="328295"/>
          </a:xfrm>
          <a:prstGeom prst="rect">
            <a:avLst/>
          </a:prstGeom>
          <a:ln w="12700">
            <a:miter lim="400000"/>
          </a:ln>
        </p:spPr>
        <p:txBody>
          <a:bodyPr lIns="36000" tIns="36000" rIns="36000" bIns="36000" anchor="ctr">
            <a:noAutofit/>
          </a:bodyPr>
          <a:lstStyle>
            <a:lvl1pPr marL="0" indent="0">
              <a:buNone/>
              <a:defRPr lang="en-US" sz="1800" b="0" cap="all" smtClean="0">
                <a:latin typeface="Open Sans Light"/>
                <a:ea typeface="Open Sans Light"/>
                <a:cs typeface="Open Sans Light"/>
              </a:defRPr>
            </a:lvl1pPr>
            <a:lvl2pPr>
              <a:defRPr lang="en-US" smtClean="0">
                <a:latin typeface="Arial" pitchFamily="34" charset="0"/>
                <a:ea typeface="Geneva" pitchFamily="-112" charset="-128"/>
              </a:defRPr>
            </a:lvl2pPr>
            <a:lvl3pPr>
              <a:defRPr lang="en-US" smtClean="0">
                <a:latin typeface="Arial" pitchFamily="34" charset="0"/>
                <a:ea typeface="Geneva" pitchFamily="-112" charset="-128"/>
              </a:defRPr>
            </a:lvl3pPr>
            <a:lvl4pPr>
              <a:defRPr lang="en-US" smtClean="0">
                <a:latin typeface="Arial" pitchFamily="34" charset="0"/>
                <a:ea typeface="Geneva" pitchFamily="-112" charset="-128"/>
              </a:defRPr>
            </a:lvl4pPr>
            <a:lvl5pPr>
              <a:defRPr lang="pt-PT">
                <a:latin typeface="Arial" pitchFamily="34" charset="0"/>
                <a:ea typeface="Geneva" pitchFamily="-112" charset="-128"/>
              </a:defRPr>
            </a:lvl5pPr>
          </a:lstStyle>
          <a:p>
            <a:pPr lvl="0" defTabSz="457154">
              <a:spcBef>
                <a:spcPct val="0"/>
              </a:spcBef>
            </a:pPr>
            <a:r>
              <a:rPr lang="en-US" dirty="0" err="1"/>
              <a:t>Subtítulo</a:t>
            </a:r>
            <a:endParaRPr lang="en-US" dirty="0"/>
          </a:p>
        </p:txBody>
      </p:sp>
      <p:sp>
        <p:nvSpPr>
          <p:cNvPr id="37" name="Text Placeholder 34">
            <a:extLst>
              <a:ext uri="{FF2B5EF4-FFF2-40B4-BE49-F238E27FC236}">
                <a16:creationId xmlns:a16="http://schemas.microsoft.com/office/drawing/2014/main" id="{C4AF4BDE-D063-45F5-8E92-712C36CB696C}"/>
              </a:ext>
            </a:extLst>
          </p:cNvPr>
          <p:cNvSpPr>
            <a:spLocks noGrp="1"/>
          </p:cNvSpPr>
          <p:nvPr>
            <p:ph type="body" sz="quarter" idx="13" hasCustomPrompt="1"/>
          </p:nvPr>
        </p:nvSpPr>
        <p:spPr>
          <a:xfrm>
            <a:off x="334963" y="262948"/>
            <a:ext cx="5400000" cy="274562"/>
          </a:xfrm>
          <a:prstGeom prst="rect">
            <a:avLst/>
          </a:prstGeom>
          <a:ln w="12700">
            <a:miter lim="400000"/>
          </a:ln>
        </p:spPr>
        <p:txBody>
          <a:bodyPr lIns="36000" tIns="36000" rIns="36000" bIns="36000" anchor="ctr">
            <a:noAutofit/>
          </a:bodyPr>
          <a:lstStyle>
            <a:lvl1pPr marL="0" indent="0">
              <a:buNone/>
              <a:defRPr lang="en-US" sz="1451" b="0" dirty="0" smtClean="0">
                <a:latin typeface="Playfair Display"/>
                <a:ea typeface="Playfair Display"/>
                <a:cs typeface="Playfair Display"/>
              </a:defRPr>
            </a:lvl1pPr>
          </a:lstStyle>
          <a:p>
            <a:pPr lvl="0" defTabSz="457154">
              <a:spcBef>
                <a:spcPct val="0"/>
              </a:spcBef>
            </a:pPr>
            <a:r>
              <a:rPr lang="en-US" dirty="0"/>
              <a:t>Nome</a:t>
            </a:r>
          </a:p>
        </p:txBody>
      </p:sp>
      <p:sp>
        <p:nvSpPr>
          <p:cNvPr id="38" name="Text Placeholder 34">
            <a:extLst>
              <a:ext uri="{FF2B5EF4-FFF2-40B4-BE49-F238E27FC236}">
                <a16:creationId xmlns:a16="http://schemas.microsoft.com/office/drawing/2014/main" id="{A974A6AE-E99E-4260-B472-77FDDA779689}"/>
              </a:ext>
            </a:extLst>
          </p:cNvPr>
          <p:cNvSpPr>
            <a:spLocks noGrp="1"/>
          </p:cNvSpPr>
          <p:nvPr>
            <p:ph type="body" sz="quarter" idx="14" hasCustomPrompt="1"/>
          </p:nvPr>
        </p:nvSpPr>
        <p:spPr>
          <a:xfrm>
            <a:off x="6457037" y="262948"/>
            <a:ext cx="5400000" cy="274562"/>
          </a:xfrm>
          <a:prstGeom prst="rect">
            <a:avLst/>
          </a:prstGeom>
          <a:ln w="12700">
            <a:miter lim="400000"/>
          </a:ln>
        </p:spPr>
        <p:txBody>
          <a:bodyPr lIns="36000" tIns="36000" rIns="36000" bIns="36000" anchor="ctr">
            <a:noAutofit/>
          </a:bodyPr>
          <a:lstStyle>
            <a:lvl1pPr marL="0" indent="0" algn="r">
              <a:buNone/>
              <a:defRPr lang="en-US" sz="1000" b="0" dirty="0" smtClean="0">
                <a:latin typeface="Open Sans Light"/>
                <a:ea typeface="Open Sans Light"/>
                <a:cs typeface="Open Sans Light"/>
              </a:defRPr>
            </a:lvl1pPr>
          </a:lstStyle>
          <a:p>
            <a:pPr lvl="0" defTabSz="457154">
              <a:spcBef>
                <a:spcPct val="0"/>
              </a:spcBef>
            </a:pPr>
            <a:r>
              <a:rPr lang="en-US" dirty="0"/>
              <a:t>DATA | LOCAL</a:t>
            </a:r>
          </a:p>
        </p:txBody>
      </p:sp>
    </p:spTree>
    <p:extLst>
      <p:ext uri="{BB962C8B-B14F-4D97-AF65-F5344CB8AC3E}">
        <p14:creationId xmlns:p14="http://schemas.microsoft.com/office/powerpoint/2010/main" val="33487305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End">
    <p:spTree>
      <p:nvGrpSpPr>
        <p:cNvPr id="1" name=""/>
        <p:cNvGrpSpPr/>
        <p:nvPr/>
      </p:nvGrpSpPr>
      <p:grpSpPr>
        <a:xfrm>
          <a:off x="0" y="0"/>
          <a:ext cx="0" cy="0"/>
          <a:chOff x="0" y="0"/>
          <a:chExt cx="0" cy="0"/>
        </a:xfrm>
      </p:grpSpPr>
      <p:graphicFrame>
        <p:nvGraphicFramePr>
          <p:cNvPr id="13" name="Object 12" hidden="1"/>
          <p:cNvGraphicFramePr>
            <a:graphicFrameLocks noChangeAspect="1"/>
          </p:cNvGraphicFramePr>
          <p:nvPr>
            <p:custDataLst>
              <p:tags r:id="rId1"/>
            </p:custDataLst>
            <p:extLst>
              <p:ext uri="{D42A27DB-BD31-4B8C-83A1-F6EECF244321}">
                <p14:modId xmlns:p14="http://schemas.microsoft.com/office/powerpoint/2010/main" val="1961124659"/>
              </p:ext>
            </p:extLst>
          </p:nvPr>
        </p:nvGraphicFramePr>
        <p:xfrm>
          <a:off x="2120" y="1591"/>
          <a:ext cx="2116" cy="1587"/>
        </p:xfrm>
        <a:graphic>
          <a:graphicData uri="http://schemas.openxmlformats.org/presentationml/2006/ole">
            <mc:AlternateContent xmlns:mc="http://schemas.openxmlformats.org/markup-compatibility/2006">
              <mc:Choice xmlns:v="urn:schemas-microsoft-com:vml" Requires="v">
                <p:oleObj name="think-cell Slide" r:id="rId3" imgW="443" imgH="444" progId="TCLayout.ActiveDocument.1">
                  <p:embed/>
                </p:oleObj>
              </mc:Choice>
              <mc:Fallback>
                <p:oleObj name="think-cell Slide" r:id="rId3" imgW="443" imgH="444" progId="TCLayout.ActiveDocument.1">
                  <p:embed/>
                  <p:pic>
                    <p:nvPicPr>
                      <p:cNvPr id="13" name="Object 12" hidden="1"/>
                      <p:cNvPicPr/>
                      <p:nvPr/>
                    </p:nvPicPr>
                    <p:blipFill>
                      <a:blip r:embed="rId4"/>
                      <a:stretch>
                        <a:fillRect/>
                      </a:stretch>
                    </p:blipFill>
                    <p:spPr>
                      <a:xfrm>
                        <a:off x="2120" y="1591"/>
                        <a:ext cx="2116" cy="1587"/>
                      </a:xfrm>
                      <a:prstGeom prst="rect">
                        <a:avLst/>
                      </a:prstGeom>
                    </p:spPr>
                  </p:pic>
                </p:oleObj>
              </mc:Fallback>
            </mc:AlternateContent>
          </a:graphicData>
        </a:graphic>
      </p:graphicFrame>
      <p:sp>
        <p:nvSpPr>
          <p:cNvPr id="8" name="Rectangle">
            <a:extLst>
              <a:ext uri="{FF2B5EF4-FFF2-40B4-BE49-F238E27FC236}">
                <a16:creationId xmlns:a16="http://schemas.microsoft.com/office/drawing/2014/main" id="{DA2B5D46-25C4-41D0-B81B-D8BC22BE0013}"/>
              </a:ext>
            </a:extLst>
          </p:cNvPr>
          <p:cNvSpPr/>
          <p:nvPr/>
        </p:nvSpPr>
        <p:spPr>
          <a:xfrm>
            <a:off x="-26182" y="-43483"/>
            <a:ext cx="12244363" cy="6944965"/>
          </a:xfrm>
          <a:prstGeom prst="rect">
            <a:avLst/>
          </a:prstGeom>
          <a:solidFill>
            <a:srgbClr val="000000"/>
          </a:solidFill>
          <a:ln w="12700">
            <a:miter lim="400000"/>
          </a:ln>
        </p:spPr>
        <p:txBody>
          <a:bodyPr lIns="0" tIns="0" rIns="0" bIns="0" anchor="ctr"/>
          <a:lstStyle/>
          <a:p>
            <a:pPr>
              <a:defRPr sz="3200" b="0">
                <a:solidFill>
                  <a:srgbClr val="FFFFFF"/>
                </a:solidFill>
                <a:latin typeface="+mn-lt"/>
                <a:ea typeface="+mn-ea"/>
                <a:cs typeface="+mn-cs"/>
                <a:sym typeface="Helvetica Neue Medium"/>
              </a:defRPr>
            </a:pPr>
            <a:endParaRPr sz="1600"/>
          </a:p>
        </p:txBody>
      </p:sp>
      <p:pic>
        <p:nvPicPr>
          <p:cNvPr id="9" name="Image" descr="Image">
            <a:extLst>
              <a:ext uri="{FF2B5EF4-FFF2-40B4-BE49-F238E27FC236}">
                <a16:creationId xmlns:a16="http://schemas.microsoft.com/office/drawing/2014/main" id="{A3CCC234-F686-4C31-925A-5DC7C31846E0}"/>
              </a:ext>
            </a:extLst>
          </p:cNvPr>
          <p:cNvPicPr>
            <a:picLocks noChangeAspect="1"/>
          </p:cNvPicPr>
          <p:nvPr/>
        </p:nvPicPr>
        <p:blipFill>
          <a:blip r:embed="rId5"/>
          <a:stretch>
            <a:fillRect/>
          </a:stretch>
        </p:blipFill>
        <p:spPr>
          <a:xfrm>
            <a:off x="283940" y="6242503"/>
            <a:ext cx="11624120" cy="371798"/>
          </a:xfrm>
          <a:prstGeom prst="rect">
            <a:avLst/>
          </a:prstGeom>
          <a:ln w="12700">
            <a:miter lim="400000"/>
          </a:ln>
        </p:spPr>
      </p:pic>
    </p:spTree>
    <p:extLst>
      <p:ext uri="{BB962C8B-B14F-4D97-AF65-F5344CB8AC3E}">
        <p14:creationId xmlns:p14="http://schemas.microsoft.com/office/powerpoint/2010/main" val="3409476956"/>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1_Main">
    <p:spTree>
      <p:nvGrpSpPr>
        <p:cNvPr id="1" name=""/>
        <p:cNvGrpSpPr/>
        <p:nvPr/>
      </p:nvGrpSpPr>
      <p:grpSpPr>
        <a:xfrm>
          <a:off x="0" y="0"/>
          <a:ext cx="0" cy="0"/>
          <a:chOff x="0" y="0"/>
          <a:chExt cx="0" cy="0"/>
        </a:xfrm>
      </p:grpSpPr>
      <p:graphicFrame>
        <p:nvGraphicFramePr>
          <p:cNvPr id="13" name="Object 12" hidden="1"/>
          <p:cNvGraphicFramePr>
            <a:graphicFrameLocks noChangeAspect="1"/>
          </p:cNvGraphicFramePr>
          <p:nvPr userDrawn="1">
            <p:custDataLst>
              <p:tags r:id="rId1"/>
            </p:custDataLst>
            <p:extLst>
              <p:ext uri="{D42A27DB-BD31-4B8C-83A1-F6EECF244321}">
                <p14:modId xmlns:p14="http://schemas.microsoft.com/office/powerpoint/2010/main" val="1286686434"/>
              </p:ext>
            </p:extLst>
          </p:nvPr>
        </p:nvGraphicFramePr>
        <p:xfrm>
          <a:off x="2120" y="1591"/>
          <a:ext cx="2116" cy="1587"/>
        </p:xfrm>
        <a:graphic>
          <a:graphicData uri="http://schemas.openxmlformats.org/presentationml/2006/ole">
            <mc:AlternateContent xmlns:mc="http://schemas.openxmlformats.org/markup-compatibility/2006">
              <mc:Choice xmlns:v="urn:schemas-microsoft-com:vml" Requires="v">
                <p:oleObj name="think-cell Slide" r:id="rId3" imgW="443" imgH="444" progId="TCLayout.ActiveDocument.1">
                  <p:embed/>
                </p:oleObj>
              </mc:Choice>
              <mc:Fallback>
                <p:oleObj name="think-cell Slide" r:id="rId3" imgW="443" imgH="444" progId="TCLayout.ActiveDocument.1">
                  <p:embed/>
                  <p:pic>
                    <p:nvPicPr>
                      <p:cNvPr id="13" name="Object 12" hidden="1"/>
                      <p:cNvPicPr/>
                      <p:nvPr/>
                    </p:nvPicPr>
                    <p:blipFill>
                      <a:blip r:embed="rId4"/>
                      <a:stretch>
                        <a:fillRect/>
                      </a:stretch>
                    </p:blipFill>
                    <p:spPr>
                      <a:xfrm>
                        <a:off x="2120" y="1591"/>
                        <a:ext cx="2116" cy="1587"/>
                      </a:xfrm>
                      <a:prstGeom prst="rect">
                        <a:avLst/>
                      </a:prstGeom>
                    </p:spPr>
                  </p:pic>
                </p:oleObj>
              </mc:Fallback>
            </mc:AlternateContent>
          </a:graphicData>
        </a:graphic>
      </p:graphicFrame>
      <p:sp>
        <p:nvSpPr>
          <p:cNvPr id="6" name="Text Placeholder 11"/>
          <p:cNvSpPr>
            <a:spLocks noGrp="1"/>
          </p:cNvSpPr>
          <p:nvPr>
            <p:ph type="body" sz="quarter" idx="12" hasCustomPrompt="1"/>
          </p:nvPr>
        </p:nvSpPr>
        <p:spPr>
          <a:xfrm>
            <a:off x="336000" y="273328"/>
            <a:ext cx="11520000" cy="324000"/>
          </a:xfrm>
          <a:prstGeom prst="rect">
            <a:avLst/>
          </a:prstGeom>
          <a:noFill/>
          <a:ln w="9525">
            <a:noFill/>
            <a:miter lim="800000"/>
            <a:headEnd/>
            <a:tailEnd/>
          </a:ln>
        </p:spPr>
        <p:txBody>
          <a:bodyPr lIns="0" tIns="0" rIns="0" bIns="0" anchor="ctr"/>
          <a:lstStyle>
            <a:lvl1pPr marL="0" indent="0">
              <a:buFont typeface="Arial" panose="020B0604020202020204" pitchFamily="34" charset="0"/>
              <a:buNone/>
              <a:defRPr lang="pt-PT" sz="1400" b="0" noProof="0" dirty="0">
                <a:solidFill>
                  <a:sysClr val="windowText" lastClr="000000"/>
                </a:solidFill>
                <a:latin typeface="Open Sans" panose="020B0606030504020204" pitchFamily="34" charset="0"/>
                <a:ea typeface="Open Sans" panose="020B0606030504020204" pitchFamily="34" charset="0"/>
                <a:cs typeface="Open Sans" panose="020B0606030504020204" pitchFamily="34" charset="0"/>
              </a:defRPr>
            </a:lvl1pPr>
          </a:lstStyle>
          <a:p>
            <a:pPr marL="0" lvl="0" indent="0" algn="l">
              <a:spcBef>
                <a:spcPct val="0"/>
              </a:spcBef>
              <a:spcAft>
                <a:spcPts val="1500"/>
              </a:spcAft>
            </a:pPr>
            <a:r>
              <a:rPr lang="en-US" noProof="0" dirty="0"/>
              <a:t>Click to edit sub-title</a:t>
            </a:r>
          </a:p>
        </p:txBody>
      </p:sp>
      <p:sp>
        <p:nvSpPr>
          <p:cNvPr id="3" name="Text Placeholder 2"/>
          <p:cNvSpPr>
            <a:spLocks noGrp="1"/>
          </p:cNvSpPr>
          <p:nvPr>
            <p:ph type="body" sz="quarter" idx="16"/>
          </p:nvPr>
        </p:nvSpPr>
        <p:spPr>
          <a:xfrm>
            <a:off x="336000" y="604500"/>
            <a:ext cx="11520000" cy="720000"/>
          </a:xfrm>
          <a:prstGeom prst="rect">
            <a:avLst/>
          </a:prstGeom>
        </p:spPr>
        <p:txBody>
          <a:bodyPr lIns="0" tIns="0" rIns="0" bIns="0" anchor="b"/>
          <a:lstStyle>
            <a:lvl1pPr marL="0" indent="0">
              <a:spcBef>
                <a:spcPts val="0"/>
              </a:spcBef>
              <a:buNone/>
              <a:defRPr sz="3200" b="0">
                <a:latin typeface="Playfair Display" panose="00000500000000000000" pitchFamily="50" charset="0"/>
                <a:cs typeface="Arial" panose="020B0604020202020204" pitchFamily="34" charset="0"/>
              </a:defRPr>
            </a:lvl1pPr>
            <a:lvl2pPr marL="457153" indent="0">
              <a:buNone/>
              <a:defRPr sz="2200">
                <a:latin typeface="Arial" panose="020B0604020202020204" pitchFamily="34" charset="0"/>
                <a:cs typeface="Arial" panose="020B0604020202020204" pitchFamily="34" charset="0"/>
              </a:defRPr>
            </a:lvl2pPr>
            <a:lvl3pPr>
              <a:defRPr sz="2200">
                <a:latin typeface="Arial" panose="020B0604020202020204" pitchFamily="34" charset="0"/>
                <a:cs typeface="Arial" panose="020B0604020202020204" pitchFamily="34" charset="0"/>
              </a:defRPr>
            </a:lvl3pPr>
            <a:lvl4pPr>
              <a:defRPr sz="2200">
                <a:latin typeface="Arial" panose="020B0604020202020204" pitchFamily="34" charset="0"/>
                <a:cs typeface="Arial" panose="020B0604020202020204" pitchFamily="34" charset="0"/>
              </a:defRPr>
            </a:lvl4pPr>
            <a:lvl5pPr>
              <a:defRPr sz="2200">
                <a:latin typeface="Arial" panose="020B0604020202020204" pitchFamily="34" charset="0"/>
                <a:cs typeface="Arial" panose="020B0604020202020204" pitchFamily="34" charset="0"/>
              </a:defRPr>
            </a:lvl5pPr>
          </a:lstStyle>
          <a:p>
            <a:pPr lvl="0"/>
            <a:r>
              <a:rPr lang="en-US"/>
              <a:t>Click to edit Master text styles</a:t>
            </a:r>
          </a:p>
        </p:txBody>
      </p:sp>
    </p:spTree>
    <p:extLst>
      <p:ext uri="{BB962C8B-B14F-4D97-AF65-F5344CB8AC3E}">
        <p14:creationId xmlns:p14="http://schemas.microsoft.com/office/powerpoint/2010/main" val="818955376"/>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M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3B6389-65A4-42AD-AA7A-CBDDF223ED32}"/>
              </a:ext>
            </a:extLst>
          </p:cNvPr>
          <p:cNvSpPr>
            <a:spLocks noGrp="1"/>
          </p:cNvSpPr>
          <p:nvPr>
            <p:ph type="title" hasCustomPrompt="1"/>
          </p:nvPr>
        </p:nvSpPr>
        <p:spPr>
          <a:xfrm>
            <a:off x="336001" y="636792"/>
            <a:ext cx="11520000" cy="690564"/>
          </a:xfrm>
          <a:prstGeom prst="rect">
            <a:avLst/>
          </a:prstGeom>
        </p:spPr>
        <p:txBody>
          <a:bodyPr anchor="b"/>
          <a:lstStyle>
            <a:lvl1pPr algn="just">
              <a:defRPr lang="en-US" sz="3200" b="0" kern="1200" dirty="0">
                <a:solidFill>
                  <a:schemeClr val="tx1"/>
                </a:solidFill>
                <a:latin typeface="Playfair Display" panose="00000500000000000000" pitchFamily="50" charset="0"/>
                <a:ea typeface="Geneva" pitchFamily="-112" charset="-128"/>
                <a:cs typeface="Arial" panose="020B0604020202020204" pitchFamily="34" charset="0"/>
              </a:defRPr>
            </a:lvl1pPr>
          </a:lstStyle>
          <a:p>
            <a:pPr marL="0" lvl="0" indent="0" algn="just" defTabSz="457154" rtl="0" eaLnBrk="0" fontAlgn="base" hangingPunct="0">
              <a:spcBef>
                <a:spcPts val="0"/>
              </a:spcBef>
              <a:spcAft>
                <a:spcPct val="0"/>
              </a:spcAft>
              <a:buFont typeface="Arial" pitchFamily="34" charset="0"/>
              <a:buNone/>
            </a:pPr>
            <a:r>
              <a:rPr lang="en-US" dirty="0"/>
              <a:t>Click to edit Master text styles</a:t>
            </a:r>
          </a:p>
        </p:txBody>
      </p:sp>
      <p:sp>
        <p:nvSpPr>
          <p:cNvPr id="3" name="Content Placeholder 2">
            <a:extLst>
              <a:ext uri="{FF2B5EF4-FFF2-40B4-BE49-F238E27FC236}">
                <a16:creationId xmlns:a16="http://schemas.microsoft.com/office/drawing/2014/main" id="{D112466C-C663-4914-9756-58FE89AA215E}"/>
              </a:ext>
            </a:extLst>
          </p:cNvPr>
          <p:cNvSpPr>
            <a:spLocks noGrp="1"/>
          </p:cNvSpPr>
          <p:nvPr>
            <p:ph idx="1"/>
          </p:nvPr>
        </p:nvSpPr>
        <p:spPr>
          <a:xfrm>
            <a:off x="336000" y="1563329"/>
            <a:ext cx="11519999" cy="4613634"/>
          </a:xfrm>
          <a:prstGeom prst="rect">
            <a:avLst/>
          </a:prstGeom>
        </p:spPr>
        <p:txBody>
          <a:bodyPr/>
          <a:lstStyle>
            <a:lvl1pPr marL="228600" indent="-228600">
              <a:buFont typeface="Wingdings" panose="05000000000000000000" pitchFamily="2" charset="2"/>
              <a:buChar char="§"/>
              <a:defRPr sz="2000">
                <a:latin typeface="Open Sans Light" panose="020B0306030504020204" pitchFamily="34" charset="0"/>
                <a:ea typeface="Open Sans Light" panose="020B0306030504020204" pitchFamily="34" charset="0"/>
                <a:cs typeface="Open Sans Light" panose="020B0306030504020204" pitchFamily="34" charset="0"/>
              </a:defRPr>
            </a:lvl1pPr>
            <a:lvl2pPr marL="685800" indent="-228600">
              <a:buClr>
                <a:schemeClr val="tx1"/>
              </a:buClr>
              <a:buFont typeface="Calibri" panose="020F0502020204030204" pitchFamily="34" charset="0"/>
              <a:buChar char="▫"/>
              <a:defRPr sz="1800">
                <a:latin typeface="Open Sans Light" panose="020B0306030504020204" pitchFamily="34" charset="0"/>
                <a:ea typeface="Open Sans Light" panose="020B0306030504020204" pitchFamily="34" charset="0"/>
                <a:cs typeface="Open Sans Light" panose="020B0306030504020204" pitchFamily="34" charset="0"/>
              </a:defRPr>
            </a:lvl2pPr>
            <a:lvl3pPr>
              <a:defRPr sz="1600">
                <a:latin typeface="Open Sans Light" panose="020B0306030504020204" pitchFamily="34" charset="0"/>
                <a:ea typeface="Open Sans Light" panose="020B0306030504020204" pitchFamily="34" charset="0"/>
                <a:cs typeface="Open Sans Light" panose="020B0306030504020204" pitchFamily="34" charset="0"/>
              </a:defRPr>
            </a:lvl3pPr>
            <a:lvl4pPr marL="1600200" indent="-228600">
              <a:buFont typeface="Calibri" panose="020F0502020204030204" pitchFamily="34" charset="0"/>
              <a:buChar char="◦"/>
              <a:defRPr sz="1400">
                <a:latin typeface="Open Sans Light" panose="020B0306030504020204" pitchFamily="34" charset="0"/>
                <a:ea typeface="Open Sans Light" panose="020B0306030504020204" pitchFamily="34" charset="0"/>
                <a:cs typeface="Open Sans Light" panose="020B0306030504020204" pitchFamily="34" charset="0"/>
              </a:defRPr>
            </a:lvl4pPr>
            <a:lvl5pPr>
              <a:defRPr sz="1200">
                <a:latin typeface="Open Sans Light" panose="020B0306030504020204" pitchFamily="34" charset="0"/>
                <a:ea typeface="Open Sans Light" panose="020B0306030504020204" pitchFamily="34" charset="0"/>
                <a:cs typeface="Open Sans Light" panose="020B03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Text Placeholder 11">
            <a:extLst>
              <a:ext uri="{FF2B5EF4-FFF2-40B4-BE49-F238E27FC236}">
                <a16:creationId xmlns:a16="http://schemas.microsoft.com/office/drawing/2014/main" id="{A9DA4660-A039-409B-AA51-DEBF1C404C4E}"/>
              </a:ext>
            </a:extLst>
          </p:cNvPr>
          <p:cNvSpPr>
            <a:spLocks noGrp="1"/>
          </p:cNvSpPr>
          <p:nvPr>
            <p:ph type="body" sz="quarter" idx="13" hasCustomPrompt="1"/>
          </p:nvPr>
        </p:nvSpPr>
        <p:spPr>
          <a:xfrm>
            <a:off x="336000" y="251206"/>
            <a:ext cx="11520000" cy="324000"/>
          </a:xfrm>
          <a:prstGeom prst="rect">
            <a:avLst/>
          </a:prstGeom>
          <a:noFill/>
          <a:ln w="9525">
            <a:noFill/>
            <a:miter lim="800000"/>
            <a:headEnd/>
            <a:tailEnd/>
          </a:ln>
        </p:spPr>
        <p:txBody>
          <a:bodyPr lIns="0" tIns="0" rIns="0" bIns="0" anchor="ctr"/>
          <a:lstStyle>
            <a:lvl1pPr marL="0" indent="0">
              <a:buFont typeface="Arial" panose="020B0604020202020204" pitchFamily="34" charset="0"/>
              <a:buNone/>
              <a:defRPr lang="pt-PT" sz="1400" b="0" noProof="0" dirty="0">
                <a:solidFill>
                  <a:sysClr val="windowText" lastClr="000000"/>
                </a:solidFill>
                <a:latin typeface="Open Sans" panose="020B0606030504020204" pitchFamily="34" charset="0"/>
                <a:ea typeface="Open Sans" panose="020B0606030504020204" pitchFamily="34" charset="0"/>
                <a:cs typeface="Open Sans" panose="020B0606030504020204" pitchFamily="34" charset="0"/>
              </a:defRPr>
            </a:lvl1pPr>
          </a:lstStyle>
          <a:p>
            <a:pPr marL="0" lvl="0" indent="0" algn="l">
              <a:spcBef>
                <a:spcPct val="0"/>
              </a:spcBef>
              <a:spcAft>
                <a:spcPts val="1500"/>
              </a:spcAft>
            </a:pPr>
            <a:r>
              <a:rPr lang="en-US" noProof="0" dirty="0"/>
              <a:t>Click to edit sub-title</a:t>
            </a:r>
          </a:p>
        </p:txBody>
      </p:sp>
    </p:spTree>
    <p:extLst>
      <p:ext uri="{BB962C8B-B14F-4D97-AF65-F5344CB8AC3E}">
        <p14:creationId xmlns:p14="http://schemas.microsoft.com/office/powerpoint/2010/main" val="20074326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Separator">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7E8C51C-5CE1-4C30-BD2B-2ED4ECEE61E6}"/>
              </a:ext>
            </a:extLst>
          </p:cNvPr>
          <p:cNvSpPr>
            <a:spLocks noGrp="1"/>
          </p:cNvSpPr>
          <p:nvPr>
            <p:ph type="body" sz="quarter" idx="16" hasCustomPrompt="1"/>
          </p:nvPr>
        </p:nvSpPr>
        <p:spPr>
          <a:xfrm>
            <a:off x="336000" y="4195950"/>
            <a:ext cx="11519450" cy="612000"/>
          </a:xfrm>
          <a:prstGeom prst="rect">
            <a:avLst/>
          </a:prstGeom>
        </p:spPr>
        <p:txBody>
          <a:bodyPr lIns="0" tIns="0" rIns="0" bIns="0" anchor="b"/>
          <a:lstStyle>
            <a:lvl1pPr marL="0" indent="0">
              <a:spcBef>
                <a:spcPts val="0"/>
              </a:spcBef>
              <a:buNone/>
              <a:defRPr sz="2800" b="0">
                <a:latin typeface="Playfair Display" panose="00000500000000000000" pitchFamily="50" charset="0"/>
                <a:cs typeface="Arial" panose="020B0604020202020204" pitchFamily="34" charset="0"/>
              </a:defRPr>
            </a:lvl1pPr>
            <a:lvl2pPr marL="457153" indent="0">
              <a:buNone/>
              <a:defRPr sz="2200">
                <a:latin typeface="Arial" panose="020B0604020202020204" pitchFamily="34" charset="0"/>
                <a:cs typeface="Arial" panose="020B0604020202020204" pitchFamily="34" charset="0"/>
              </a:defRPr>
            </a:lvl2pPr>
            <a:lvl3pPr>
              <a:defRPr sz="2200">
                <a:latin typeface="Arial" panose="020B0604020202020204" pitchFamily="34" charset="0"/>
                <a:cs typeface="Arial" panose="020B0604020202020204" pitchFamily="34" charset="0"/>
              </a:defRPr>
            </a:lvl3pPr>
            <a:lvl4pPr>
              <a:defRPr sz="2200">
                <a:latin typeface="Arial" panose="020B0604020202020204" pitchFamily="34" charset="0"/>
                <a:cs typeface="Arial" panose="020B0604020202020204" pitchFamily="34" charset="0"/>
              </a:defRPr>
            </a:lvl4pPr>
            <a:lvl5pPr>
              <a:defRPr sz="2200">
                <a:latin typeface="Arial" panose="020B0604020202020204" pitchFamily="34" charset="0"/>
                <a:cs typeface="Arial" panose="020B0604020202020204" pitchFamily="34" charset="0"/>
              </a:defRPr>
            </a:lvl5pPr>
          </a:lstStyle>
          <a:p>
            <a:pPr lvl="0"/>
            <a:r>
              <a:rPr lang="en-US" dirty="0"/>
              <a:t>Click to edit chapter name</a:t>
            </a:r>
          </a:p>
        </p:txBody>
      </p:sp>
      <p:sp>
        <p:nvSpPr>
          <p:cNvPr id="4" name="Text Placeholder 11">
            <a:extLst>
              <a:ext uri="{FF2B5EF4-FFF2-40B4-BE49-F238E27FC236}">
                <a16:creationId xmlns:a16="http://schemas.microsoft.com/office/drawing/2014/main" id="{0F594DF0-F4B5-46C6-855F-5A3DEF370B51}"/>
              </a:ext>
            </a:extLst>
          </p:cNvPr>
          <p:cNvSpPr>
            <a:spLocks noGrp="1"/>
          </p:cNvSpPr>
          <p:nvPr>
            <p:ph type="body" sz="quarter" idx="12" hasCustomPrompt="1"/>
          </p:nvPr>
        </p:nvSpPr>
        <p:spPr>
          <a:xfrm>
            <a:off x="336000" y="3645178"/>
            <a:ext cx="11520000" cy="324000"/>
          </a:xfrm>
          <a:prstGeom prst="rect">
            <a:avLst/>
          </a:prstGeom>
          <a:noFill/>
          <a:ln w="9525">
            <a:noFill/>
            <a:miter lim="800000"/>
            <a:headEnd/>
            <a:tailEnd/>
          </a:ln>
        </p:spPr>
        <p:txBody>
          <a:bodyPr lIns="0" tIns="0" rIns="0" bIns="0" anchor="ctr"/>
          <a:lstStyle>
            <a:lvl1pPr marL="0" indent="0">
              <a:buFont typeface="Arial" panose="020B0604020202020204" pitchFamily="34" charset="0"/>
              <a:buNone/>
              <a:defRPr lang="pt-PT" sz="1800" b="0" noProof="0" dirty="0">
                <a:solidFill>
                  <a:sysClr val="windowText" lastClr="000000"/>
                </a:solidFill>
                <a:latin typeface="Playfair Display" panose="00000500000000000000" pitchFamily="50" charset="0"/>
                <a:ea typeface="Playfair Display" panose="00000500000000000000" pitchFamily="50" charset="0"/>
                <a:cs typeface="Arial" pitchFamily="34" charset="0"/>
              </a:defRPr>
            </a:lvl1pPr>
          </a:lstStyle>
          <a:p>
            <a:pPr marL="0" lvl="0" indent="0" algn="l">
              <a:spcBef>
                <a:spcPct val="0"/>
              </a:spcBef>
              <a:spcAft>
                <a:spcPts val="1500"/>
              </a:spcAft>
            </a:pPr>
            <a:r>
              <a:rPr lang="en-US" noProof="0" dirty="0"/>
              <a:t>Click to edit document title</a:t>
            </a:r>
          </a:p>
        </p:txBody>
      </p:sp>
      <p:sp>
        <p:nvSpPr>
          <p:cNvPr id="5" name="Line">
            <a:extLst>
              <a:ext uri="{FF2B5EF4-FFF2-40B4-BE49-F238E27FC236}">
                <a16:creationId xmlns:a16="http://schemas.microsoft.com/office/drawing/2014/main" id="{3F5866F4-05A4-4B38-B61D-1E029C5E31EA}"/>
              </a:ext>
            </a:extLst>
          </p:cNvPr>
          <p:cNvSpPr/>
          <p:nvPr/>
        </p:nvSpPr>
        <p:spPr>
          <a:xfrm>
            <a:off x="336550" y="4082563"/>
            <a:ext cx="632619" cy="0"/>
          </a:xfrm>
          <a:prstGeom prst="line">
            <a:avLst/>
          </a:prstGeom>
          <a:ln w="25400">
            <a:solidFill>
              <a:srgbClr val="000000"/>
            </a:solidFill>
            <a:miter lim="400000"/>
          </a:ln>
        </p:spPr>
        <p:txBody>
          <a:bodyPr lIns="0" tIns="0" rIns="0" bIns="0" anchor="ctr"/>
          <a:lstStyle/>
          <a:p>
            <a:pPr>
              <a:defRPr sz="3200" b="0">
                <a:solidFill>
                  <a:srgbClr val="FFFFFF"/>
                </a:solidFill>
                <a:latin typeface="+mn-lt"/>
                <a:ea typeface="+mn-ea"/>
                <a:cs typeface="+mn-cs"/>
                <a:sym typeface="Helvetica Neue Medium"/>
              </a:defRPr>
            </a:pPr>
            <a:endParaRPr/>
          </a:p>
        </p:txBody>
      </p:sp>
    </p:spTree>
    <p:extLst>
      <p:ext uri="{BB962C8B-B14F-4D97-AF65-F5344CB8AC3E}">
        <p14:creationId xmlns:p14="http://schemas.microsoft.com/office/powerpoint/2010/main" val="8491179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Quiz">
    <p:spTree>
      <p:nvGrpSpPr>
        <p:cNvPr id="1" name=""/>
        <p:cNvGrpSpPr/>
        <p:nvPr/>
      </p:nvGrpSpPr>
      <p:grpSpPr>
        <a:xfrm>
          <a:off x="0" y="0"/>
          <a:ext cx="0" cy="0"/>
          <a:chOff x="0" y="0"/>
          <a:chExt cx="0" cy="0"/>
        </a:xfrm>
      </p:grpSpPr>
      <p:graphicFrame>
        <p:nvGraphicFramePr>
          <p:cNvPr id="13" name="Object 12" hidden="1"/>
          <p:cNvGraphicFramePr>
            <a:graphicFrameLocks noChangeAspect="1"/>
          </p:cNvGraphicFramePr>
          <p:nvPr userDrawn="1">
            <p:custDataLst>
              <p:tags r:id="rId1"/>
            </p:custDataLst>
            <p:extLst>
              <p:ext uri="{D42A27DB-BD31-4B8C-83A1-F6EECF244321}">
                <p14:modId xmlns:p14="http://schemas.microsoft.com/office/powerpoint/2010/main" val="9760289"/>
              </p:ext>
            </p:extLst>
          </p:nvPr>
        </p:nvGraphicFramePr>
        <p:xfrm>
          <a:off x="2120" y="1591"/>
          <a:ext cx="2116" cy="1587"/>
        </p:xfrm>
        <a:graphic>
          <a:graphicData uri="http://schemas.openxmlformats.org/presentationml/2006/ole">
            <mc:AlternateContent xmlns:mc="http://schemas.openxmlformats.org/markup-compatibility/2006">
              <mc:Choice xmlns:v="urn:schemas-microsoft-com:vml" Requires="v">
                <p:oleObj name="think-cell Slide" r:id="rId3" imgW="443" imgH="444" progId="TCLayout.ActiveDocument.1">
                  <p:embed/>
                </p:oleObj>
              </mc:Choice>
              <mc:Fallback>
                <p:oleObj name="think-cell Slide" r:id="rId3" imgW="443" imgH="444" progId="TCLayout.ActiveDocument.1">
                  <p:embed/>
                  <p:pic>
                    <p:nvPicPr>
                      <p:cNvPr id="13" name="Object 12" hidden="1"/>
                      <p:cNvPicPr/>
                      <p:nvPr/>
                    </p:nvPicPr>
                    <p:blipFill>
                      <a:blip r:embed="rId4"/>
                      <a:stretch>
                        <a:fillRect/>
                      </a:stretch>
                    </p:blipFill>
                    <p:spPr>
                      <a:xfrm>
                        <a:off x="2120" y="1591"/>
                        <a:ext cx="2116" cy="1587"/>
                      </a:xfrm>
                      <a:prstGeom prst="rect">
                        <a:avLst/>
                      </a:prstGeom>
                    </p:spPr>
                  </p:pic>
                </p:oleObj>
              </mc:Fallback>
            </mc:AlternateContent>
          </a:graphicData>
        </a:graphic>
      </p:graphicFrame>
      <p:sp>
        <p:nvSpPr>
          <p:cNvPr id="6" name="Text Placeholder 11"/>
          <p:cNvSpPr>
            <a:spLocks noGrp="1"/>
          </p:cNvSpPr>
          <p:nvPr>
            <p:ph type="body" sz="quarter" idx="12" hasCustomPrompt="1"/>
          </p:nvPr>
        </p:nvSpPr>
        <p:spPr>
          <a:xfrm>
            <a:off x="336000" y="273328"/>
            <a:ext cx="11520000" cy="324000"/>
          </a:xfrm>
          <a:prstGeom prst="rect">
            <a:avLst/>
          </a:prstGeom>
          <a:noFill/>
          <a:ln w="9525">
            <a:noFill/>
            <a:miter lim="800000"/>
            <a:headEnd/>
            <a:tailEnd/>
          </a:ln>
        </p:spPr>
        <p:txBody>
          <a:bodyPr lIns="0" tIns="0" rIns="0" bIns="0" anchor="ctr"/>
          <a:lstStyle>
            <a:lvl1pPr marL="0" indent="0">
              <a:buFont typeface="Arial" panose="020B0604020202020204" pitchFamily="34" charset="0"/>
              <a:buNone/>
              <a:defRPr lang="pt-PT" sz="1400" b="0" noProof="0" dirty="0">
                <a:solidFill>
                  <a:sysClr val="windowText" lastClr="000000"/>
                </a:solidFill>
                <a:latin typeface="Open Sans" panose="020B0606030504020204" pitchFamily="34" charset="0"/>
                <a:ea typeface="Open Sans" panose="020B0606030504020204" pitchFamily="34" charset="0"/>
                <a:cs typeface="Open Sans" panose="020B0606030504020204" pitchFamily="34" charset="0"/>
              </a:defRPr>
            </a:lvl1pPr>
          </a:lstStyle>
          <a:p>
            <a:pPr marL="0" lvl="0" indent="0" algn="l">
              <a:spcBef>
                <a:spcPct val="0"/>
              </a:spcBef>
              <a:spcAft>
                <a:spcPts val="1500"/>
              </a:spcAft>
            </a:pPr>
            <a:r>
              <a:rPr lang="en-US" noProof="0"/>
              <a:t>Click to edit sub-title</a:t>
            </a:r>
          </a:p>
        </p:txBody>
      </p:sp>
      <p:pic>
        <p:nvPicPr>
          <p:cNvPr id="5" name="ISPRING_QUIZ_SHAPE3">
            <a:extLst>
              <a:ext uri="{FF2B5EF4-FFF2-40B4-BE49-F238E27FC236}">
                <a16:creationId xmlns:a16="http://schemas.microsoft.com/office/drawing/2014/main" id="{960E605E-404E-4319-9CB9-08963B17227B}"/>
              </a:ext>
            </a:extLst>
          </p:cNvPr>
          <p:cNvPicPr>
            <a:picLocks/>
          </p:cNvPicPr>
          <p:nvPr userDrawn="1"/>
        </p:nvPicPr>
        <p:blipFill>
          <a:blip r:embed="rId5">
            <a:duotone>
              <a:prstClr val="black"/>
              <a:schemeClr val="accent1">
                <a:tint val="45000"/>
                <a:satMod val="400000"/>
              </a:schemeClr>
            </a:duotone>
          </a:blip>
          <a:srcRect/>
          <a:stretch>
            <a:fillRect/>
          </a:stretch>
        </p:blipFill>
        <p:spPr>
          <a:xfrm>
            <a:off x="336000" y="947585"/>
            <a:ext cx="432000" cy="432000"/>
          </a:xfrm>
          <a:prstGeom prst="rect">
            <a:avLst/>
          </a:prstGeom>
          <a:effectLst>
            <a:innerShdw>
              <a:scrgbClr r="0" g="0" b="0">
                <a:alpha val="0"/>
              </a:scrgbClr>
            </a:innerShdw>
          </a:effectLst>
        </p:spPr>
      </p:pic>
      <p:sp>
        <p:nvSpPr>
          <p:cNvPr id="2" name="Rectangle 1">
            <a:extLst>
              <a:ext uri="{FF2B5EF4-FFF2-40B4-BE49-F238E27FC236}">
                <a16:creationId xmlns:a16="http://schemas.microsoft.com/office/drawing/2014/main" id="{E56A0C22-B9B3-4244-9FA2-07670AB35833}"/>
              </a:ext>
            </a:extLst>
          </p:cNvPr>
          <p:cNvSpPr/>
          <p:nvPr userDrawn="1"/>
        </p:nvSpPr>
        <p:spPr bwMode="auto">
          <a:xfrm>
            <a:off x="336549" y="604500"/>
            <a:ext cx="11520000" cy="720000"/>
          </a:xfrm>
          <a:prstGeom prst="rect">
            <a:avLst/>
          </a:prstGeom>
        </p:spPr>
        <p:txBody>
          <a:bodyPr lIns="540000" tIns="0" rIns="0" bIns="0" anchor="b"/>
          <a:lstStyle/>
          <a:p>
            <a:pPr marL="0" lvl="0" indent="0" algn="just" eaLnBrk="0" hangingPunct="0">
              <a:spcBef>
                <a:spcPts val="0"/>
              </a:spcBef>
              <a:buFont typeface="Arial" pitchFamily="34" charset="0"/>
              <a:buNone/>
            </a:pPr>
            <a:r>
              <a:rPr lang="en-US" sz="2400" b="0" dirty="0">
                <a:latin typeface="Playfair Display" panose="00000500000000000000" pitchFamily="50" charset="0"/>
                <a:cs typeface="Arial" panose="020B0604020202020204" pitchFamily="34" charset="0"/>
                <a:sym typeface="Arial" charset="0"/>
              </a:rPr>
              <a:t>Quiz</a:t>
            </a:r>
            <a:endParaRPr lang="pt-PT" sz="2400" b="0" dirty="0">
              <a:latin typeface="Playfair Display" panose="00000500000000000000" pitchFamily="50" charset="0"/>
              <a:cs typeface="Arial" panose="020B0604020202020204" pitchFamily="34" charset="0"/>
              <a:sym typeface="Arial" charset="0"/>
            </a:endParaRPr>
          </a:p>
        </p:txBody>
      </p:sp>
    </p:spTree>
    <p:extLst>
      <p:ext uri="{BB962C8B-B14F-4D97-AF65-F5344CB8AC3E}">
        <p14:creationId xmlns:p14="http://schemas.microsoft.com/office/powerpoint/2010/main" val="90837750"/>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F7FB93CF-E120-4C23-84DF-C2FBA4A76B9F}"/>
              </a:ext>
            </a:extLst>
          </p:cNvPr>
          <p:cNvSpPr>
            <a:spLocks noGrp="1"/>
          </p:cNvSpPr>
          <p:nvPr>
            <p:ph sz="half" idx="2"/>
          </p:nvPr>
        </p:nvSpPr>
        <p:spPr>
          <a:xfrm>
            <a:off x="336000" y="2094271"/>
            <a:ext cx="5661575" cy="4095392"/>
          </a:xfrm>
          <a:prstGeom prst="rect">
            <a:avLst/>
          </a:prstGeom>
        </p:spPr>
        <p:txBody>
          <a:bodyPr/>
          <a:lstStyle>
            <a:lvl1pPr marL="228600" indent="-228600">
              <a:lnSpc>
                <a:spcPct val="100000"/>
              </a:lnSpc>
              <a:spcBef>
                <a:spcPts val="600"/>
              </a:spcBef>
              <a:buFont typeface="Wingdings" panose="05000000000000000000" pitchFamily="2" charset="2"/>
              <a:buChar char="§"/>
              <a:defRPr sz="2000">
                <a:latin typeface="Open Sans Light" panose="020B0306030504020204" pitchFamily="34" charset="0"/>
                <a:ea typeface="Open Sans Light" panose="020B0306030504020204" pitchFamily="34" charset="0"/>
                <a:cs typeface="Open Sans Light" panose="020B0306030504020204" pitchFamily="34" charset="0"/>
              </a:defRPr>
            </a:lvl1pPr>
            <a:lvl2pPr marL="685800" indent="-228600">
              <a:lnSpc>
                <a:spcPct val="100000"/>
              </a:lnSpc>
              <a:spcBef>
                <a:spcPts val="600"/>
              </a:spcBef>
              <a:buFont typeface="Calibri" panose="020F0502020204030204" pitchFamily="34" charset="0"/>
              <a:buChar char="▫"/>
              <a:defRPr sz="1800">
                <a:latin typeface="Open Sans Light" panose="020B0306030504020204" pitchFamily="34" charset="0"/>
                <a:ea typeface="Open Sans Light" panose="020B0306030504020204" pitchFamily="34" charset="0"/>
                <a:cs typeface="Open Sans Light" panose="020B0306030504020204" pitchFamily="34" charset="0"/>
              </a:defRPr>
            </a:lvl2pPr>
            <a:lvl3pPr>
              <a:lnSpc>
                <a:spcPct val="100000"/>
              </a:lnSpc>
              <a:spcBef>
                <a:spcPts val="600"/>
              </a:spcBef>
              <a:defRPr sz="1600">
                <a:latin typeface="Open Sans Light" panose="020B0306030504020204" pitchFamily="34" charset="0"/>
                <a:ea typeface="Open Sans Light" panose="020B0306030504020204" pitchFamily="34" charset="0"/>
                <a:cs typeface="Open Sans Light" panose="020B0306030504020204" pitchFamily="34" charset="0"/>
              </a:defRPr>
            </a:lvl3pPr>
            <a:lvl4pPr marL="1600200" indent="-228600">
              <a:lnSpc>
                <a:spcPct val="100000"/>
              </a:lnSpc>
              <a:spcBef>
                <a:spcPts val="600"/>
              </a:spcBef>
              <a:buFont typeface="Calibri" panose="020F0502020204030204" pitchFamily="34" charset="0"/>
              <a:buChar char="◦"/>
              <a:defRPr sz="1400">
                <a:latin typeface="Open Sans Light" panose="020B0306030504020204" pitchFamily="34" charset="0"/>
                <a:ea typeface="Open Sans Light" panose="020B0306030504020204" pitchFamily="34" charset="0"/>
                <a:cs typeface="Open Sans Light" panose="020B0306030504020204" pitchFamily="34" charset="0"/>
              </a:defRPr>
            </a:lvl4pPr>
            <a:lvl5pPr>
              <a:lnSpc>
                <a:spcPct val="100000"/>
              </a:lnSpc>
              <a:spcBef>
                <a:spcPts val="600"/>
              </a:spcBef>
              <a:defRPr sz="1200">
                <a:latin typeface="Open Sans Light" panose="020B0306030504020204" pitchFamily="34" charset="0"/>
                <a:ea typeface="Open Sans Light" panose="020B0306030504020204" pitchFamily="34" charset="0"/>
                <a:cs typeface="Open Sans Light" panose="020B03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Content Placeholder 5">
            <a:extLst>
              <a:ext uri="{FF2B5EF4-FFF2-40B4-BE49-F238E27FC236}">
                <a16:creationId xmlns:a16="http://schemas.microsoft.com/office/drawing/2014/main" id="{F0D54E4C-DE0C-4640-98C4-A5045C7DD6D5}"/>
              </a:ext>
            </a:extLst>
          </p:cNvPr>
          <p:cNvSpPr>
            <a:spLocks noGrp="1"/>
          </p:cNvSpPr>
          <p:nvPr>
            <p:ph sz="quarter" idx="4"/>
          </p:nvPr>
        </p:nvSpPr>
        <p:spPr>
          <a:xfrm>
            <a:off x="6172199" y="2094271"/>
            <a:ext cx="5683799" cy="4095392"/>
          </a:xfrm>
          <a:prstGeom prst="rect">
            <a:avLst/>
          </a:prstGeom>
        </p:spPr>
        <p:txBody>
          <a:bodyPr/>
          <a:lstStyle>
            <a:lvl1pPr>
              <a:lnSpc>
                <a:spcPct val="100000"/>
              </a:lnSpc>
              <a:spcBef>
                <a:spcPts val="600"/>
              </a:spcBef>
              <a:defRPr sz="2000">
                <a:latin typeface="Open Sans Light" panose="020B0306030504020204" pitchFamily="34" charset="0"/>
                <a:ea typeface="Open Sans Light" panose="020B0306030504020204" pitchFamily="34" charset="0"/>
                <a:cs typeface="Open Sans Light" panose="020B0306030504020204" pitchFamily="34" charset="0"/>
              </a:defRPr>
            </a:lvl1pPr>
            <a:lvl2pPr>
              <a:lnSpc>
                <a:spcPct val="100000"/>
              </a:lnSpc>
              <a:spcBef>
                <a:spcPts val="600"/>
              </a:spcBef>
              <a:defRPr sz="1800">
                <a:latin typeface="Open Sans Light" panose="020B0306030504020204" pitchFamily="34" charset="0"/>
                <a:ea typeface="Open Sans Light" panose="020B0306030504020204" pitchFamily="34" charset="0"/>
                <a:cs typeface="Open Sans Light" panose="020B0306030504020204" pitchFamily="34" charset="0"/>
              </a:defRPr>
            </a:lvl2pPr>
            <a:lvl3pPr>
              <a:lnSpc>
                <a:spcPct val="100000"/>
              </a:lnSpc>
              <a:spcBef>
                <a:spcPts val="600"/>
              </a:spcBef>
              <a:defRPr sz="1600">
                <a:latin typeface="Open Sans Light" panose="020B0306030504020204" pitchFamily="34" charset="0"/>
                <a:ea typeface="Open Sans Light" panose="020B0306030504020204" pitchFamily="34" charset="0"/>
                <a:cs typeface="Open Sans Light" panose="020B0306030504020204" pitchFamily="34" charset="0"/>
              </a:defRPr>
            </a:lvl3pPr>
            <a:lvl4pPr>
              <a:lnSpc>
                <a:spcPct val="100000"/>
              </a:lnSpc>
              <a:spcBef>
                <a:spcPts val="600"/>
              </a:spcBef>
              <a:defRPr sz="1400">
                <a:latin typeface="Open Sans Light" panose="020B0306030504020204" pitchFamily="34" charset="0"/>
                <a:ea typeface="Open Sans Light" panose="020B0306030504020204" pitchFamily="34" charset="0"/>
                <a:cs typeface="Open Sans Light" panose="020B0306030504020204" pitchFamily="34" charset="0"/>
              </a:defRPr>
            </a:lvl4pPr>
            <a:lvl5pPr>
              <a:lnSpc>
                <a:spcPct val="100000"/>
              </a:lnSpc>
              <a:spcBef>
                <a:spcPts val="600"/>
              </a:spcBef>
              <a:defRPr sz="1200">
                <a:latin typeface="Open Sans Light" panose="020B0306030504020204" pitchFamily="34" charset="0"/>
                <a:ea typeface="Open Sans Light" panose="020B0306030504020204" pitchFamily="34" charset="0"/>
                <a:cs typeface="Open Sans Light" panose="020B03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4" name="Text Placeholder 11">
            <a:extLst>
              <a:ext uri="{FF2B5EF4-FFF2-40B4-BE49-F238E27FC236}">
                <a16:creationId xmlns:a16="http://schemas.microsoft.com/office/drawing/2014/main" id="{2B97CFA7-6D8C-4B36-BA58-C9139CBC293F}"/>
              </a:ext>
            </a:extLst>
          </p:cNvPr>
          <p:cNvSpPr>
            <a:spLocks noGrp="1"/>
          </p:cNvSpPr>
          <p:nvPr>
            <p:ph type="body" sz="quarter" idx="13" hasCustomPrompt="1"/>
          </p:nvPr>
        </p:nvSpPr>
        <p:spPr>
          <a:xfrm>
            <a:off x="336000" y="251206"/>
            <a:ext cx="11520000" cy="324000"/>
          </a:xfrm>
          <a:prstGeom prst="rect">
            <a:avLst/>
          </a:prstGeom>
          <a:noFill/>
          <a:ln w="9525">
            <a:noFill/>
            <a:miter lim="800000"/>
            <a:headEnd/>
            <a:tailEnd/>
          </a:ln>
        </p:spPr>
        <p:txBody>
          <a:bodyPr lIns="0" tIns="0" rIns="0" bIns="0" anchor="ctr"/>
          <a:lstStyle>
            <a:lvl1pPr marL="0" indent="0">
              <a:buFont typeface="Arial" panose="020B0604020202020204" pitchFamily="34" charset="0"/>
              <a:buNone/>
              <a:defRPr lang="pt-PT" sz="1400" b="0" noProof="0" dirty="0">
                <a:solidFill>
                  <a:sysClr val="windowText" lastClr="000000"/>
                </a:solidFill>
                <a:latin typeface="Open Sans" panose="020B0606030504020204" pitchFamily="34" charset="0"/>
                <a:ea typeface="Open Sans" panose="020B0606030504020204" pitchFamily="34" charset="0"/>
                <a:cs typeface="Open Sans" panose="020B0606030504020204" pitchFamily="34" charset="0"/>
              </a:defRPr>
            </a:lvl1pPr>
          </a:lstStyle>
          <a:p>
            <a:pPr marL="0" lvl="0" indent="0" algn="l">
              <a:spcBef>
                <a:spcPct val="0"/>
              </a:spcBef>
              <a:spcAft>
                <a:spcPts val="1500"/>
              </a:spcAft>
            </a:pPr>
            <a:r>
              <a:rPr lang="en-US" noProof="0" dirty="0"/>
              <a:t>Click to edit sub-title</a:t>
            </a:r>
          </a:p>
        </p:txBody>
      </p:sp>
      <p:sp>
        <p:nvSpPr>
          <p:cNvPr id="15" name="Title 1">
            <a:extLst>
              <a:ext uri="{FF2B5EF4-FFF2-40B4-BE49-F238E27FC236}">
                <a16:creationId xmlns:a16="http://schemas.microsoft.com/office/drawing/2014/main" id="{06F3D59A-10EB-4D6D-A37C-A07C3BE0F87C}"/>
              </a:ext>
            </a:extLst>
          </p:cNvPr>
          <p:cNvSpPr>
            <a:spLocks noGrp="1"/>
          </p:cNvSpPr>
          <p:nvPr>
            <p:ph type="title" hasCustomPrompt="1"/>
          </p:nvPr>
        </p:nvSpPr>
        <p:spPr>
          <a:xfrm>
            <a:off x="336001" y="636792"/>
            <a:ext cx="11520000" cy="690564"/>
          </a:xfrm>
          <a:prstGeom prst="rect">
            <a:avLst/>
          </a:prstGeom>
        </p:spPr>
        <p:txBody>
          <a:bodyPr anchor="b"/>
          <a:lstStyle>
            <a:lvl1pPr algn="just">
              <a:defRPr lang="en-US" sz="3200" b="0" kern="1200" dirty="0">
                <a:solidFill>
                  <a:schemeClr val="tx1"/>
                </a:solidFill>
                <a:latin typeface="Playfair Display" panose="00000500000000000000" pitchFamily="50" charset="0"/>
                <a:ea typeface="Geneva" pitchFamily="-112" charset="-128"/>
                <a:cs typeface="Arial" panose="020B0604020202020204" pitchFamily="34" charset="0"/>
              </a:defRPr>
            </a:lvl1pPr>
          </a:lstStyle>
          <a:p>
            <a:pPr marL="0" lvl="0" indent="0" algn="just" defTabSz="457154" rtl="0" eaLnBrk="0" fontAlgn="base" hangingPunct="0">
              <a:spcBef>
                <a:spcPts val="0"/>
              </a:spcBef>
              <a:spcAft>
                <a:spcPct val="0"/>
              </a:spcAft>
              <a:buFont typeface="Arial" pitchFamily="34" charset="0"/>
              <a:buNone/>
            </a:pPr>
            <a:r>
              <a:rPr lang="en-US" dirty="0"/>
              <a:t>Click to edit Master text styles</a:t>
            </a:r>
          </a:p>
        </p:txBody>
      </p:sp>
      <p:sp>
        <p:nvSpPr>
          <p:cNvPr id="8" name="Text Placeholder 2">
            <a:extLst>
              <a:ext uri="{FF2B5EF4-FFF2-40B4-BE49-F238E27FC236}">
                <a16:creationId xmlns:a16="http://schemas.microsoft.com/office/drawing/2014/main" id="{33C51137-4914-47B5-9DBA-B8255B37366C}"/>
              </a:ext>
            </a:extLst>
          </p:cNvPr>
          <p:cNvSpPr>
            <a:spLocks noGrp="1"/>
          </p:cNvSpPr>
          <p:nvPr>
            <p:ph type="body" idx="1"/>
          </p:nvPr>
        </p:nvSpPr>
        <p:spPr>
          <a:xfrm>
            <a:off x="346588" y="1351383"/>
            <a:ext cx="5650988" cy="657225"/>
          </a:xfrm>
          <a:prstGeom prst="rect">
            <a:avLst/>
          </a:prstGeom>
        </p:spPr>
        <p:txBody>
          <a:bodyPr anchor="b"/>
          <a:lstStyle>
            <a:lvl1pPr marL="0" indent="0" algn="ctr">
              <a:buNone/>
              <a:defRPr sz="1800" b="1">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9" name="Text Placeholder 4">
            <a:extLst>
              <a:ext uri="{FF2B5EF4-FFF2-40B4-BE49-F238E27FC236}">
                <a16:creationId xmlns:a16="http://schemas.microsoft.com/office/drawing/2014/main" id="{B090E41E-4E56-486F-9C19-CBC429716C01}"/>
              </a:ext>
            </a:extLst>
          </p:cNvPr>
          <p:cNvSpPr>
            <a:spLocks noGrp="1"/>
          </p:cNvSpPr>
          <p:nvPr>
            <p:ph type="body" sz="quarter" idx="3"/>
          </p:nvPr>
        </p:nvSpPr>
        <p:spPr>
          <a:xfrm>
            <a:off x="6172200" y="1351383"/>
            <a:ext cx="5683800" cy="657225"/>
          </a:xfrm>
          <a:prstGeom prst="rect">
            <a:avLst/>
          </a:prstGeom>
        </p:spPr>
        <p:txBody>
          <a:bodyPr anchor="b"/>
          <a:lstStyle>
            <a:lvl1pPr marL="0" indent="0" algn="ctr">
              <a:buNone/>
              <a:defRPr sz="1800" b="1">
                <a:latin typeface="Open Sans" panose="020B0606030504020204" pitchFamily="34" charset="0"/>
                <a:ea typeface="Open Sans" panose="020B0606030504020204" pitchFamily="34" charset="0"/>
                <a:cs typeface="Open Sans" panose="020B0606030504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cxnSp>
        <p:nvCxnSpPr>
          <p:cNvPr id="10" name="Straight Connector 9">
            <a:extLst>
              <a:ext uri="{FF2B5EF4-FFF2-40B4-BE49-F238E27FC236}">
                <a16:creationId xmlns:a16="http://schemas.microsoft.com/office/drawing/2014/main" id="{0EDEC249-2FA7-4552-A9EE-E528E5E1383F}"/>
              </a:ext>
            </a:extLst>
          </p:cNvPr>
          <p:cNvCxnSpPr/>
          <p:nvPr userDrawn="1"/>
        </p:nvCxnSpPr>
        <p:spPr>
          <a:xfrm>
            <a:off x="336000" y="2008608"/>
            <a:ext cx="5661575" cy="0"/>
          </a:xfrm>
          <a:prstGeom prst="line">
            <a:avLst/>
          </a:prstGeom>
          <a:ln w="12700">
            <a:solidFill>
              <a:schemeClr val="tx1"/>
            </a:solidFill>
          </a:ln>
        </p:spPr>
        <p:style>
          <a:lnRef idx="1">
            <a:schemeClr val="accent6"/>
          </a:lnRef>
          <a:fillRef idx="0">
            <a:schemeClr val="accent6"/>
          </a:fillRef>
          <a:effectRef idx="0">
            <a:schemeClr val="accent6"/>
          </a:effectRef>
          <a:fontRef idx="minor">
            <a:schemeClr val="tx1"/>
          </a:fontRef>
        </p:style>
      </p:cxnSp>
      <p:cxnSp>
        <p:nvCxnSpPr>
          <p:cNvPr id="11" name="Straight Connector 10">
            <a:extLst>
              <a:ext uri="{FF2B5EF4-FFF2-40B4-BE49-F238E27FC236}">
                <a16:creationId xmlns:a16="http://schemas.microsoft.com/office/drawing/2014/main" id="{7ACAF9FE-FE9B-410F-8BEE-FEAF9F777C8C}"/>
              </a:ext>
            </a:extLst>
          </p:cNvPr>
          <p:cNvCxnSpPr/>
          <p:nvPr userDrawn="1"/>
        </p:nvCxnSpPr>
        <p:spPr>
          <a:xfrm>
            <a:off x="6199663" y="2011108"/>
            <a:ext cx="5661575" cy="0"/>
          </a:xfrm>
          <a:prstGeom prst="line">
            <a:avLst/>
          </a:prstGeom>
          <a:ln w="12700">
            <a:solidFill>
              <a:schemeClr val="tx1"/>
            </a:solidFill>
          </a:ln>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348903184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image" Target="../media/image8.png"/><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image" Target="../media/image3.emf"/><Relationship Id="rId5" Type="http://schemas.openxmlformats.org/officeDocument/2006/relationships/slideLayout" Target="../slideLayouts/slideLayout10.xml"/><Relationship Id="rId10" Type="http://schemas.openxmlformats.org/officeDocument/2006/relationships/oleObject" Target="../embeddings/oleObject3.bin"/><Relationship Id="rId4" Type="http://schemas.openxmlformats.org/officeDocument/2006/relationships/slideLayout" Target="../slideLayouts/slideLayout9.xml"/><Relationship Id="rId9" Type="http://schemas.openxmlformats.org/officeDocument/2006/relationships/tags" Target="../tags/tag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Image" descr="Image">
            <a:extLst>
              <a:ext uri="{FF2B5EF4-FFF2-40B4-BE49-F238E27FC236}">
                <a16:creationId xmlns:a16="http://schemas.microsoft.com/office/drawing/2014/main" id="{49862464-1843-4B6F-AAF2-DAC45429C089}"/>
              </a:ext>
            </a:extLst>
          </p:cNvPr>
          <p:cNvPicPr>
            <a:picLocks noChangeAspect="1"/>
          </p:cNvPicPr>
          <p:nvPr/>
        </p:nvPicPr>
        <p:blipFill>
          <a:blip r:embed="rId7"/>
          <a:stretch>
            <a:fillRect/>
          </a:stretch>
        </p:blipFill>
        <p:spPr>
          <a:xfrm>
            <a:off x="336000" y="6105724"/>
            <a:ext cx="11520000" cy="360000"/>
          </a:xfrm>
          <a:prstGeom prst="rect">
            <a:avLst/>
          </a:prstGeom>
          <a:ln w="12700">
            <a:miter lim="400000"/>
          </a:ln>
        </p:spPr>
      </p:pic>
    </p:spTree>
  </p:cSld>
  <p:clrMap bg1="lt1" tx1="dk1" bg2="lt2" tx2="dk2" accent1="accent1" accent2="accent2" accent3="accent3" accent4="accent4" accent5="accent5" accent6="accent6" hlink="hlink" folHlink="folHlink"/>
  <p:sldLayoutIdLst>
    <p:sldLayoutId id="2147483667" r:id="rId1"/>
    <p:sldLayoutId id="2147483668" r:id="rId2"/>
    <p:sldLayoutId id="2147483659" r:id="rId3"/>
    <p:sldLayoutId id="2147483663" r:id="rId4"/>
    <p:sldLayoutId id="2147483674" r:id="rId5"/>
  </p:sldLayoutIdLst>
  <p:hf hdr="0" dt="0"/>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154" algn="ctr" rtl="0" eaLnBrk="1" fontAlgn="base" hangingPunct="1">
        <a:spcBef>
          <a:spcPct val="0"/>
        </a:spcBef>
        <a:spcAft>
          <a:spcPct val="0"/>
        </a:spcAft>
        <a:defRPr sz="4400">
          <a:solidFill>
            <a:schemeClr val="tx1"/>
          </a:solidFill>
          <a:latin typeface="Calibri" pitchFamily="34" charset="0"/>
        </a:defRPr>
      </a:lvl6pPr>
      <a:lvl7pPr marL="914307" algn="ctr" rtl="0" eaLnBrk="1" fontAlgn="base" hangingPunct="1">
        <a:spcBef>
          <a:spcPct val="0"/>
        </a:spcBef>
        <a:spcAft>
          <a:spcPct val="0"/>
        </a:spcAft>
        <a:defRPr sz="4400">
          <a:solidFill>
            <a:schemeClr val="tx1"/>
          </a:solidFill>
          <a:latin typeface="Calibri" pitchFamily="34" charset="0"/>
        </a:defRPr>
      </a:lvl7pPr>
      <a:lvl8pPr marL="1371461" algn="ctr" rtl="0" eaLnBrk="1" fontAlgn="base" hangingPunct="1">
        <a:spcBef>
          <a:spcPct val="0"/>
        </a:spcBef>
        <a:spcAft>
          <a:spcPct val="0"/>
        </a:spcAft>
        <a:defRPr sz="4400">
          <a:solidFill>
            <a:schemeClr val="tx1"/>
          </a:solidFill>
          <a:latin typeface="Calibri" pitchFamily="34" charset="0"/>
        </a:defRPr>
      </a:lvl8pPr>
      <a:lvl9pPr marL="1828614" algn="ctr" rtl="0" eaLnBrk="1" fontAlgn="base" hangingPunct="1">
        <a:spcBef>
          <a:spcPct val="0"/>
        </a:spcBef>
        <a:spcAft>
          <a:spcPct val="0"/>
        </a:spcAft>
        <a:defRPr sz="4400">
          <a:solidFill>
            <a:schemeClr val="tx1"/>
          </a:solidFill>
          <a:latin typeface="Calibri" pitchFamily="34" charset="0"/>
        </a:defRPr>
      </a:lvl9pPr>
    </p:titleStyle>
    <p:bodyStyle>
      <a:lvl1pPr marL="342865" indent="-342865" algn="l" rtl="0" eaLnBrk="1" fontAlgn="base" hangingPunct="1">
        <a:spcBef>
          <a:spcPct val="20000"/>
        </a:spcBef>
        <a:spcAft>
          <a:spcPct val="0"/>
        </a:spcAft>
        <a:buFont typeface="Arial" pitchFamily="34" charset="0"/>
        <a:buChar char="•"/>
        <a:defRPr sz="3200" kern="1200">
          <a:solidFill>
            <a:schemeClr val="tx1"/>
          </a:solidFill>
          <a:latin typeface="+mn-lt"/>
          <a:ea typeface="+mn-ea"/>
          <a:cs typeface="+mn-cs"/>
        </a:defRPr>
      </a:lvl1pPr>
      <a:lvl2pPr marL="742874" indent="-285721" algn="l" rtl="0" eaLnBrk="1" fontAlgn="base" hangingPunct="1">
        <a:spcBef>
          <a:spcPct val="20000"/>
        </a:spcBef>
        <a:spcAft>
          <a:spcPct val="0"/>
        </a:spcAft>
        <a:buFont typeface="Arial" pitchFamily="34" charset="0"/>
        <a:buChar char="–"/>
        <a:defRPr sz="2800" kern="1200">
          <a:solidFill>
            <a:schemeClr val="tx1"/>
          </a:solidFill>
          <a:latin typeface="+mn-lt"/>
          <a:ea typeface="+mn-ea"/>
          <a:cs typeface="+mn-cs"/>
        </a:defRPr>
      </a:lvl2pPr>
      <a:lvl3pPr marL="1142884" indent="-228577" algn="l" rtl="0" eaLnBrk="1" fontAlgn="base" hangingPunct="1">
        <a:spcBef>
          <a:spcPct val="20000"/>
        </a:spcBef>
        <a:spcAft>
          <a:spcPct val="0"/>
        </a:spcAft>
        <a:buFont typeface="Arial" pitchFamily="34" charset="0"/>
        <a:buChar char="•"/>
        <a:defRPr sz="2400" kern="1200">
          <a:solidFill>
            <a:schemeClr val="tx1"/>
          </a:solidFill>
          <a:latin typeface="+mn-lt"/>
          <a:ea typeface="+mn-ea"/>
          <a:cs typeface="+mn-cs"/>
        </a:defRPr>
      </a:lvl3pPr>
      <a:lvl4pPr marL="1600037" indent="-228577" algn="l" rtl="0" eaLnBrk="1" fontAlgn="base" hangingPunct="1">
        <a:spcBef>
          <a:spcPct val="20000"/>
        </a:spcBef>
        <a:spcAft>
          <a:spcPct val="0"/>
        </a:spcAft>
        <a:buFont typeface="Arial" pitchFamily="34" charset="0"/>
        <a:buChar char="–"/>
        <a:defRPr sz="2000" kern="1200">
          <a:solidFill>
            <a:schemeClr val="tx1"/>
          </a:solidFill>
          <a:latin typeface="+mn-lt"/>
          <a:ea typeface="+mn-ea"/>
          <a:cs typeface="+mn-cs"/>
        </a:defRPr>
      </a:lvl4pPr>
      <a:lvl5pPr marL="2057191" indent="-228577" algn="l" rtl="0" eaLnBrk="1" fontAlgn="base" hangingPunct="1">
        <a:spcBef>
          <a:spcPct val="20000"/>
        </a:spcBef>
        <a:spcAft>
          <a:spcPct val="0"/>
        </a:spcAft>
        <a:buFont typeface="Arial" pitchFamily="34" charset="0"/>
        <a:buChar char="»"/>
        <a:defRPr sz="2000" kern="1200">
          <a:solidFill>
            <a:schemeClr val="tx1"/>
          </a:solidFill>
          <a:latin typeface="+mn-lt"/>
          <a:ea typeface="+mn-ea"/>
          <a:cs typeface="+mn-cs"/>
        </a:defRPr>
      </a:lvl5pPr>
      <a:lvl6pPr marL="2514344" indent="-228577" algn="l" defTabSz="914307"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497" indent="-228577" algn="l" defTabSz="91430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650" indent="-228577" algn="l" defTabSz="91430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804" indent="-228577" algn="l" defTabSz="914307"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PT"/>
      </a:defPPr>
      <a:lvl1pPr marL="0" algn="l" defTabSz="914307" rtl="0" eaLnBrk="1" latinLnBrk="0" hangingPunct="1">
        <a:defRPr sz="1800" kern="1200">
          <a:solidFill>
            <a:schemeClr val="tx1"/>
          </a:solidFill>
          <a:latin typeface="+mn-lt"/>
          <a:ea typeface="+mn-ea"/>
          <a:cs typeface="+mn-cs"/>
        </a:defRPr>
      </a:lvl1pPr>
      <a:lvl2pPr marL="457154" algn="l" defTabSz="914307" rtl="0" eaLnBrk="1" latinLnBrk="0" hangingPunct="1">
        <a:defRPr sz="1800" kern="1200">
          <a:solidFill>
            <a:schemeClr val="tx1"/>
          </a:solidFill>
          <a:latin typeface="+mn-lt"/>
          <a:ea typeface="+mn-ea"/>
          <a:cs typeface="+mn-cs"/>
        </a:defRPr>
      </a:lvl2pPr>
      <a:lvl3pPr marL="914307" algn="l" defTabSz="914307" rtl="0" eaLnBrk="1" latinLnBrk="0" hangingPunct="1">
        <a:defRPr sz="1800" kern="1200">
          <a:solidFill>
            <a:schemeClr val="tx1"/>
          </a:solidFill>
          <a:latin typeface="+mn-lt"/>
          <a:ea typeface="+mn-ea"/>
          <a:cs typeface="+mn-cs"/>
        </a:defRPr>
      </a:lvl3pPr>
      <a:lvl4pPr marL="1371461" algn="l" defTabSz="914307" rtl="0" eaLnBrk="1" latinLnBrk="0" hangingPunct="1">
        <a:defRPr sz="1800" kern="1200">
          <a:solidFill>
            <a:schemeClr val="tx1"/>
          </a:solidFill>
          <a:latin typeface="+mn-lt"/>
          <a:ea typeface="+mn-ea"/>
          <a:cs typeface="+mn-cs"/>
        </a:defRPr>
      </a:lvl4pPr>
      <a:lvl5pPr marL="1828614" algn="l" defTabSz="914307" rtl="0" eaLnBrk="1" latinLnBrk="0" hangingPunct="1">
        <a:defRPr sz="1800" kern="1200">
          <a:solidFill>
            <a:schemeClr val="tx1"/>
          </a:solidFill>
          <a:latin typeface="+mn-lt"/>
          <a:ea typeface="+mn-ea"/>
          <a:cs typeface="+mn-cs"/>
        </a:defRPr>
      </a:lvl5pPr>
      <a:lvl6pPr marL="2285768" algn="l" defTabSz="914307" rtl="0" eaLnBrk="1" latinLnBrk="0" hangingPunct="1">
        <a:defRPr sz="1800" kern="1200">
          <a:solidFill>
            <a:schemeClr val="tx1"/>
          </a:solidFill>
          <a:latin typeface="+mn-lt"/>
          <a:ea typeface="+mn-ea"/>
          <a:cs typeface="+mn-cs"/>
        </a:defRPr>
      </a:lvl6pPr>
      <a:lvl7pPr marL="2742921" algn="l" defTabSz="914307" rtl="0" eaLnBrk="1" latinLnBrk="0" hangingPunct="1">
        <a:defRPr sz="1800" kern="1200">
          <a:solidFill>
            <a:schemeClr val="tx1"/>
          </a:solidFill>
          <a:latin typeface="+mn-lt"/>
          <a:ea typeface="+mn-ea"/>
          <a:cs typeface="+mn-cs"/>
        </a:defRPr>
      </a:lvl7pPr>
      <a:lvl8pPr marL="3200074" algn="l" defTabSz="914307" rtl="0" eaLnBrk="1" latinLnBrk="0" hangingPunct="1">
        <a:defRPr sz="1800" kern="1200">
          <a:solidFill>
            <a:schemeClr val="tx1"/>
          </a:solidFill>
          <a:latin typeface="+mn-lt"/>
          <a:ea typeface="+mn-ea"/>
          <a:cs typeface="+mn-cs"/>
        </a:defRPr>
      </a:lvl8pPr>
      <a:lvl9pPr marL="3657227" algn="l" defTabSz="914307"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pos="7469">
          <p15:clr>
            <a:srgbClr val="F26B43"/>
          </p15:clr>
        </p15:guide>
        <p15:guide id="4" pos="21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9"/>
            </p:custDataLst>
            <p:extLst>
              <p:ext uri="{D42A27DB-BD31-4B8C-83A1-F6EECF244321}">
                <p14:modId xmlns:p14="http://schemas.microsoft.com/office/powerpoint/2010/main" val="1615431333"/>
              </p:ext>
            </p:extLst>
          </p:nvPr>
        </p:nvGraphicFramePr>
        <p:xfrm>
          <a:off x="1956" y="1590"/>
          <a:ext cx="1953" cy="1587"/>
        </p:xfrm>
        <a:graphic>
          <a:graphicData uri="http://schemas.openxmlformats.org/presentationml/2006/ole">
            <mc:AlternateContent xmlns:mc="http://schemas.openxmlformats.org/markup-compatibility/2006">
              <mc:Choice xmlns:v="urn:schemas-microsoft-com:vml" Requires="v">
                <p:oleObj name="think-cell Slide" r:id="rId10" imgW="443" imgH="444" progId="TCLayout.ActiveDocument.1">
                  <p:embed/>
                </p:oleObj>
              </mc:Choice>
              <mc:Fallback>
                <p:oleObj name="think-cell Slide" r:id="rId10" imgW="443" imgH="444" progId="TCLayout.ActiveDocument.1">
                  <p:embed/>
                  <p:pic>
                    <p:nvPicPr>
                      <p:cNvPr id="2" name="Object 1" hidden="1"/>
                      <p:cNvPicPr/>
                      <p:nvPr/>
                    </p:nvPicPr>
                    <p:blipFill>
                      <a:blip r:embed="rId11"/>
                      <a:stretch>
                        <a:fillRect/>
                      </a:stretch>
                    </p:blipFill>
                    <p:spPr>
                      <a:xfrm>
                        <a:off x="1956" y="1590"/>
                        <a:ext cx="1953" cy="1587"/>
                      </a:xfrm>
                      <a:prstGeom prst="rect">
                        <a:avLst/>
                      </a:prstGeom>
                    </p:spPr>
                  </p:pic>
                </p:oleObj>
              </mc:Fallback>
            </mc:AlternateContent>
          </a:graphicData>
        </a:graphic>
      </p:graphicFrame>
      <p:sp>
        <p:nvSpPr>
          <p:cNvPr id="4" name="Rectangle 3"/>
          <p:cNvSpPr/>
          <p:nvPr/>
        </p:nvSpPr>
        <p:spPr bwMode="auto">
          <a:xfrm>
            <a:off x="11375938" y="6565800"/>
            <a:ext cx="480000" cy="216000"/>
          </a:xfrm>
          <a:prstGeom prst="rect">
            <a:avLst/>
          </a:prstGeom>
          <a:noFill/>
          <a:ln>
            <a:noFill/>
          </a:ln>
        </p:spPr>
        <p:txBody>
          <a:bodyPr lIns="0" tIns="0" rIns="0" bIns="0" anchor="ctr" anchorCtr="0"/>
          <a:lstStyle/>
          <a:p>
            <a:pPr marL="342865" lvl="0" indent="-342865" algn="r" eaLnBrk="0" hangingPunct="0">
              <a:spcBef>
                <a:spcPct val="20000"/>
              </a:spcBef>
              <a:buFont typeface="Arial" pitchFamily="34" charset="0"/>
              <a:buNone/>
            </a:pPr>
            <a:fld id="{77DE0158-972D-403A-B6DD-1A7CD6BBD9B1}" type="slidenum">
              <a:rPr lang="pt-PT" sz="1000" b="0" cap="none" baseline="0" noProof="0" smtClean="0">
                <a:solidFill>
                  <a:schemeClr val="tx1"/>
                </a:solidFill>
                <a:latin typeface="Open Sans Light"/>
                <a:cs typeface="Arial" pitchFamily="34" charset="0"/>
              </a:rPr>
              <a:pPr marL="342865" lvl="0" indent="-342865" algn="r" eaLnBrk="0" hangingPunct="0">
                <a:spcBef>
                  <a:spcPct val="20000"/>
                </a:spcBef>
                <a:buFont typeface="Arial" pitchFamily="34" charset="0"/>
                <a:buNone/>
              </a:pPr>
              <a:t>‹#›</a:t>
            </a:fld>
            <a:endParaRPr lang="pt-PT" sz="1000" b="0" cap="none" baseline="0" noProof="0" dirty="0">
              <a:solidFill>
                <a:schemeClr val="tx1"/>
              </a:solidFill>
              <a:latin typeface="Open Sans Light"/>
              <a:cs typeface="Arial" pitchFamily="34" charset="0"/>
            </a:endParaRPr>
          </a:p>
        </p:txBody>
      </p:sp>
      <p:sp>
        <p:nvSpPr>
          <p:cNvPr id="3" name="Rectangle 2">
            <a:extLst>
              <a:ext uri="{FF2B5EF4-FFF2-40B4-BE49-F238E27FC236}">
                <a16:creationId xmlns:a16="http://schemas.microsoft.com/office/drawing/2014/main" id="{A976C39B-BEA3-4755-B55A-633348E47235}"/>
              </a:ext>
            </a:extLst>
          </p:cNvPr>
          <p:cNvSpPr/>
          <p:nvPr/>
        </p:nvSpPr>
        <p:spPr bwMode="auto">
          <a:xfrm>
            <a:off x="3908" y="6429425"/>
            <a:ext cx="12188091" cy="108000"/>
          </a:xfrm>
          <a:prstGeom prst="rect">
            <a:avLst/>
          </a:prstGeom>
          <a:solidFill>
            <a:schemeClr val="tx1"/>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pt-PT" sz="1600" b="0" i="0" u="none" strike="noStrike" cap="none" normalizeH="0" baseline="0" dirty="0">
              <a:ln>
                <a:noFill/>
              </a:ln>
              <a:solidFill>
                <a:srgbClr val="000000"/>
              </a:solidFill>
              <a:effectLst/>
              <a:latin typeface="Arial" charset="0"/>
              <a:ea typeface="ヒラギノ角ゴ ProN W3" charset="0"/>
              <a:cs typeface="ヒラギノ角ゴ ProN W3" charset="0"/>
              <a:sym typeface="Arial" charset="0"/>
            </a:endParaRPr>
          </a:p>
        </p:txBody>
      </p:sp>
      <p:pic>
        <p:nvPicPr>
          <p:cNvPr id="6" name="Image" descr="Image">
            <a:extLst>
              <a:ext uri="{FF2B5EF4-FFF2-40B4-BE49-F238E27FC236}">
                <a16:creationId xmlns:a16="http://schemas.microsoft.com/office/drawing/2014/main" id="{A3A91A08-17A2-49CA-8D7B-0F5F75227E4A}"/>
              </a:ext>
            </a:extLst>
          </p:cNvPr>
          <p:cNvPicPr>
            <a:picLocks noChangeAspect="1"/>
          </p:cNvPicPr>
          <p:nvPr userDrawn="1"/>
        </p:nvPicPr>
        <p:blipFill>
          <a:blip r:embed="rId12"/>
          <a:stretch>
            <a:fillRect/>
          </a:stretch>
        </p:blipFill>
        <p:spPr>
          <a:xfrm>
            <a:off x="10561243" y="289605"/>
            <a:ext cx="1294207" cy="216000"/>
          </a:xfrm>
          <a:prstGeom prst="rect">
            <a:avLst/>
          </a:prstGeom>
          <a:ln w="12700">
            <a:miter lim="400000"/>
          </a:ln>
        </p:spPr>
      </p:pic>
    </p:spTree>
  </p:cSld>
  <p:clrMap bg1="lt1" tx1="dk1" bg2="lt2" tx2="dk2" accent1="accent1" accent2="accent2" accent3="accent3" accent4="accent4" accent5="accent5" accent6="accent6" hlink="hlink" folHlink="folHlink"/>
  <p:sldLayoutIdLst>
    <p:sldLayoutId id="2147483669" r:id="rId1"/>
    <p:sldLayoutId id="2147483664" r:id="rId2"/>
    <p:sldLayoutId id="2147483670" r:id="rId3"/>
    <p:sldLayoutId id="2147483673" r:id="rId4"/>
    <p:sldLayoutId id="2147483672" r:id="rId5"/>
    <p:sldLayoutId id="2147483666" r:id="rId6"/>
    <p:sldLayoutId id="2147483662" r:id="rId7"/>
  </p:sldLayoutIdLst>
  <p:hf hdr="0" dt="0"/>
  <p:txStyles>
    <p:titleStyle>
      <a:lvl1pPr algn="ctr" defTabSz="457154" rtl="0" eaLnBrk="0" fontAlgn="base" hangingPunct="0">
        <a:spcBef>
          <a:spcPct val="0"/>
        </a:spcBef>
        <a:spcAft>
          <a:spcPct val="0"/>
        </a:spcAft>
        <a:defRPr sz="4400" kern="1200">
          <a:solidFill>
            <a:schemeClr val="tx1"/>
          </a:solidFill>
          <a:latin typeface="+mj-lt"/>
          <a:ea typeface="Geneva" pitchFamily="-112" charset="-128"/>
          <a:cs typeface="Geneva" pitchFamily="-112" charset="-128"/>
        </a:defRPr>
      </a:lvl1pPr>
      <a:lvl2pPr algn="ctr" defTabSz="457154" rtl="0" eaLnBrk="0" fontAlgn="base" hangingPunct="0">
        <a:spcBef>
          <a:spcPct val="0"/>
        </a:spcBef>
        <a:spcAft>
          <a:spcPct val="0"/>
        </a:spcAft>
        <a:defRPr sz="4400">
          <a:solidFill>
            <a:schemeClr val="tx1"/>
          </a:solidFill>
          <a:latin typeface="Calibri" pitchFamily="-112" charset="0"/>
          <a:ea typeface="Geneva" pitchFamily="-112" charset="-128"/>
          <a:cs typeface="Geneva" pitchFamily="-112" charset="-128"/>
        </a:defRPr>
      </a:lvl2pPr>
      <a:lvl3pPr algn="ctr" defTabSz="457154" rtl="0" eaLnBrk="0" fontAlgn="base" hangingPunct="0">
        <a:spcBef>
          <a:spcPct val="0"/>
        </a:spcBef>
        <a:spcAft>
          <a:spcPct val="0"/>
        </a:spcAft>
        <a:defRPr sz="4400">
          <a:solidFill>
            <a:schemeClr val="tx1"/>
          </a:solidFill>
          <a:latin typeface="Calibri" pitchFamily="-112" charset="0"/>
          <a:ea typeface="Geneva" pitchFamily="-112" charset="-128"/>
          <a:cs typeface="Geneva" pitchFamily="-112" charset="-128"/>
        </a:defRPr>
      </a:lvl3pPr>
      <a:lvl4pPr algn="ctr" defTabSz="457154" rtl="0" eaLnBrk="0" fontAlgn="base" hangingPunct="0">
        <a:spcBef>
          <a:spcPct val="0"/>
        </a:spcBef>
        <a:spcAft>
          <a:spcPct val="0"/>
        </a:spcAft>
        <a:defRPr sz="4400">
          <a:solidFill>
            <a:schemeClr val="tx1"/>
          </a:solidFill>
          <a:latin typeface="Calibri" pitchFamily="-112" charset="0"/>
          <a:ea typeface="Geneva" pitchFamily="-112" charset="-128"/>
          <a:cs typeface="Geneva" pitchFamily="-112" charset="-128"/>
        </a:defRPr>
      </a:lvl4pPr>
      <a:lvl5pPr algn="ctr" defTabSz="457154" rtl="0" eaLnBrk="0" fontAlgn="base" hangingPunct="0">
        <a:spcBef>
          <a:spcPct val="0"/>
        </a:spcBef>
        <a:spcAft>
          <a:spcPct val="0"/>
        </a:spcAft>
        <a:defRPr sz="4400">
          <a:solidFill>
            <a:schemeClr val="tx1"/>
          </a:solidFill>
          <a:latin typeface="Calibri" pitchFamily="-112" charset="0"/>
          <a:ea typeface="Geneva" pitchFamily="-112" charset="-128"/>
          <a:cs typeface="Geneva" pitchFamily="-112" charset="-128"/>
        </a:defRPr>
      </a:lvl5pPr>
      <a:lvl6pPr marL="457154" algn="ctr" defTabSz="457154" rtl="0" fontAlgn="base">
        <a:spcBef>
          <a:spcPct val="0"/>
        </a:spcBef>
        <a:spcAft>
          <a:spcPct val="0"/>
        </a:spcAft>
        <a:defRPr sz="4400">
          <a:solidFill>
            <a:schemeClr val="tx1"/>
          </a:solidFill>
          <a:latin typeface="Calibri" pitchFamily="-112" charset="0"/>
          <a:ea typeface="Geneva" pitchFamily="-112" charset="-128"/>
          <a:cs typeface="Geneva" pitchFamily="-112" charset="-128"/>
        </a:defRPr>
      </a:lvl6pPr>
      <a:lvl7pPr marL="914307" algn="ctr" defTabSz="457154" rtl="0" fontAlgn="base">
        <a:spcBef>
          <a:spcPct val="0"/>
        </a:spcBef>
        <a:spcAft>
          <a:spcPct val="0"/>
        </a:spcAft>
        <a:defRPr sz="4400">
          <a:solidFill>
            <a:schemeClr val="tx1"/>
          </a:solidFill>
          <a:latin typeface="Calibri" pitchFamily="-112" charset="0"/>
          <a:ea typeface="Geneva" pitchFamily="-112" charset="-128"/>
          <a:cs typeface="Geneva" pitchFamily="-112" charset="-128"/>
        </a:defRPr>
      </a:lvl7pPr>
      <a:lvl8pPr marL="1371461" algn="ctr" defTabSz="457154" rtl="0" fontAlgn="base">
        <a:spcBef>
          <a:spcPct val="0"/>
        </a:spcBef>
        <a:spcAft>
          <a:spcPct val="0"/>
        </a:spcAft>
        <a:defRPr sz="4400">
          <a:solidFill>
            <a:schemeClr val="tx1"/>
          </a:solidFill>
          <a:latin typeface="Calibri" pitchFamily="-112" charset="0"/>
          <a:ea typeface="Geneva" pitchFamily="-112" charset="-128"/>
          <a:cs typeface="Geneva" pitchFamily="-112" charset="-128"/>
        </a:defRPr>
      </a:lvl8pPr>
      <a:lvl9pPr marL="1828614" algn="ctr" defTabSz="457154" rtl="0" fontAlgn="base">
        <a:spcBef>
          <a:spcPct val="0"/>
        </a:spcBef>
        <a:spcAft>
          <a:spcPct val="0"/>
        </a:spcAft>
        <a:defRPr sz="4400">
          <a:solidFill>
            <a:schemeClr val="tx1"/>
          </a:solidFill>
          <a:latin typeface="Calibri" pitchFamily="-112" charset="0"/>
          <a:ea typeface="Geneva" pitchFamily="-112" charset="-128"/>
          <a:cs typeface="Geneva" pitchFamily="-112" charset="-128"/>
        </a:defRPr>
      </a:lvl9pPr>
    </p:titleStyle>
    <p:bodyStyle>
      <a:lvl1pPr marL="342865" indent="-342865" algn="just" defTabSz="457154" rtl="0" eaLnBrk="0" fontAlgn="base" hangingPunct="0">
        <a:spcBef>
          <a:spcPct val="20000"/>
        </a:spcBef>
        <a:spcAft>
          <a:spcPct val="0"/>
        </a:spcAft>
        <a:buFont typeface="Arial" pitchFamily="34" charset="0"/>
        <a:buChar char="•"/>
        <a:defRPr sz="3200" kern="1200">
          <a:solidFill>
            <a:schemeClr val="tx1"/>
          </a:solidFill>
          <a:latin typeface="+mn-lt"/>
          <a:ea typeface="Geneva" pitchFamily="-112" charset="-128"/>
          <a:cs typeface="Geneva" pitchFamily="-112" charset="-128"/>
        </a:defRPr>
      </a:lvl1pPr>
      <a:lvl2pPr marL="742874" indent="-285721" algn="just" defTabSz="457154" rtl="0" eaLnBrk="0" fontAlgn="base" hangingPunct="0">
        <a:spcBef>
          <a:spcPct val="20000"/>
        </a:spcBef>
        <a:spcAft>
          <a:spcPct val="0"/>
        </a:spcAft>
        <a:buFont typeface="Arial" pitchFamily="34" charset="0"/>
        <a:buChar char="–"/>
        <a:defRPr sz="2800" kern="1200">
          <a:solidFill>
            <a:schemeClr val="tx1"/>
          </a:solidFill>
          <a:latin typeface="+mn-lt"/>
          <a:ea typeface="Geneva" pitchFamily="-112" charset="-128"/>
          <a:cs typeface="+mn-cs"/>
        </a:defRPr>
      </a:lvl2pPr>
      <a:lvl3pPr marL="1142884" indent="-228577" algn="just" defTabSz="457154" rtl="0" eaLnBrk="0" fontAlgn="base" hangingPunct="0">
        <a:spcBef>
          <a:spcPct val="20000"/>
        </a:spcBef>
        <a:spcAft>
          <a:spcPct val="0"/>
        </a:spcAft>
        <a:buFont typeface="Arial" pitchFamily="34" charset="0"/>
        <a:buChar char="•"/>
        <a:defRPr sz="2400" kern="1200">
          <a:solidFill>
            <a:schemeClr val="tx1"/>
          </a:solidFill>
          <a:latin typeface="+mn-lt"/>
          <a:ea typeface="Geneva" pitchFamily="-112" charset="-128"/>
          <a:cs typeface="+mn-cs"/>
        </a:defRPr>
      </a:lvl3pPr>
      <a:lvl4pPr marL="1600037" indent="-228577" algn="just" defTabSz="457154" rtl="0" eaLnBrk="0" fontAlgn="base" hangingPunct="0">
        <a:spcBef>
          <a:spcPct val="20000"/>
        </a:spcBef>
        <a:spcAft>
          <a:spcPct val="0"/>
        </a:spcAft>
        <a:buFont typeface="Arial" pitchFamily="34" charset="0"/>
        <a:buChar char="–"/>
        <a:defRPr sz="2000" kern="1200">
          <a:solidFill>
            <a:schemeClr val="tx1"/>
          </a:solidFill>
          <a:latin typeface="+mn-lt"/>
          <a:ea typeface="Geneva" pitchFamily="-112" charset="-128"/>
          <a:cs typeface="+mn-cs"/>
        </a:defRPr>
      </a:lvl4pPr>
      <a:lvl5pPr marL="2057191" indent="-228577" algn="just" defTabSz="457154" rtl="0" eaLnBrk="0" fontAlgn="base" hangingPunct="0">
        <a:spcBef>
          <a:spcPct val="20000"/>
        </a:spcBef>
        <a:spcAft>
          <a:spcPct val="0"/>
        </a:spcAft>
        <a:buFont typeface="Arial" pitchFamily="34" charset="0"/>
        <a:buChar char="»"/>
        <a:defRPr sz="2000" kern="1200">
          <a:solidFill>
            <a:schemeClr val="tx1"/>
          </a:solidFill>
          <a:latin typeface="+mn-lt"/>
          <a:ea typeface="Geneva" pitchFamily="-112" charset="-128"/>
          <a:cs typeface="+mn-cs"/>
        </a:defRPr>
      </a:lvl5pPr>
      <a:lvl6pPr marL="2514344" indent="-228577" algn="l" defTabSz="457154" rtl="0" eaLnBrk="1" latinLnBrk="0" hangingPunct="1">
        <a:spcBef>
          <a:spcPct val="20000"/>
        </a:spcBef>
        <a:buFont typeface="Arial"/>
        <a:buChar char="•"/>
        <a:defRPr sz="2000" kern="1200">
          <a:solidFill>
            <a:schemeClr val="tx1"/>
          </a:solidFill>
          <a:latin typeface="+mn-lt"/>
          <a:ea typeface="+mn-ea"/>
          <a:cs typeface="+mn-cs"/>
        </a:defRPr>
      </a:lvl6pPr>
      <a:lvl7pPr marL="2971497" indent="-228577" algn="l" defTabSz="457154" rtl="0" eaLnBrk="1" latinLnBrk="0" hangingPunct="1">
        <a:spcBef>
          <a:spcPct val="20000"/>
        </a:spcBef>
        <a:buFont typeface="Arial"/>
        <a:buChar char="•"/>
        <a:defRPr sz="2000" kern="1200">
          <a:solidFill>
            <a:schemeClr val="tx1"/>
          </a:solidFill>
          <a:latin typeface="+mn-lt"/>
          <a:ea typeface="+mn-ea"/>
          <a:cs typeface="+mn-cs"/>
        </a:defRPr>
      </a:lvl7pPr>
      <a:lvl8pPr marL="3428650" indent="-228577" algn="l" defTabSz="457154" rtl="0" eaLnBrk="1" latinLnBrk="0" hangingPunct="1">
        <a:spcBef>
          <a:spcPct val="20000"/>
        </a:spcBef>
        <a:buFont typeface="Arial"/>
        <a:buChar char="•"/>
        <a:defRPr sz="2000" kern="1200">
          <a:solidFill>
            <a:schemeClr val="tx1"/>
          </a:solidFill>
          <a:latin typeface="+mn-lt"/>
          <a:ea typeface="+mn-ea"/>
          <a:cs typeface="+mn-cs"/>
        </a:defRPr>
      </a:lvl8pPr>
      <a:lvl9pPr marL="3885804" indent="-228577" algn="l" defTabSz="457154"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pt-PT"/>
      </a:defPPr>
      <a:lvl1pPr marL="0" algn="l" defTabSz="457154" rtl="0" eaLnBrk="1" latinLnBrk="0" hangingPunct="1">
        <a:defRPr sz="1800" kern="1200">
          <a:solidFill>
            <a:schemeClr val="tx1"/>
          </a:solidFill>
          <a:latin typeface="+mn-lt"/>
          <a:ea typeface="+mn-ea"/>
          <a:cs typeface="+mn-cs"/>
        </a:defRPr>
      </a:lvl1pPr>
      <a:lvl2pPr marL="457154" algn="l" defTabSz="457154" rtl="0" eaLnBrk="1" latinLnBrk="0" hangingPunct="1">
        <a:defRPr sz="1800" kern="1200">
          <a:solidFill>
            <a:schemeClr val="tx1"/>
          </a:solidFill>
          <a:latin typeface="+mn-lt"/>
          <a:ea typeface="+mn-ea"/>
          <a:cs typeface="+mn-cs"/>
        </a:defRPr>
      </a:lvl2pPr>
      <a:lvl3pPr marL="914307" algn="l" defTabSz="457154" rtl="0" eaLnBrk="1" latinLnBrk="0" hangingPunct="1">
        <a:defRPr sz="1800" kern="1200">
          <a:solidFill>
            <a:schemeClr val="tx1"/>
          </a:solidFill>
          <a:latin typeface="+mn-lt"/>
          <a:ea typeface="+mn-ea"/>
          <a:cs typeface="+mn-cs"/>
        </a:defRPr>
      </a:lvl3pPr>
      <a:lvl4pPr marL="1371461" algn="l" defTabSz="457154" rtl="0" eaLnBrk="1" latinLnBrk="0" hangingPunct="1">
        <a:defRPr sz="1800" kern="1200">
          <a:solidFill>
            <a:schemeClr val="tx1"/>
          </a:solidFill>
          <a:latin typeface="+mn-lt"/>
          <a:ea typeface="+mn-ea"/>
          <a:cs typeface="+mn-cs"/>
        </a:defRPr>
      </a:lvl4pPr>
      <a:lvl5pPr marL="1828614" algn="l" defTabSz="457154" rtl="0" eaLnBrk="1" latinLnBrk="0" hangingPunct="1">
        <a:defRPr sz="1800" kern="1200">
          <a:solidFill>
            <a:schemeClr val="tx1"/>
          </a:solidFill>
          <a:latin typeface="+mn-lt"/>
          <a:ea typeface="+mn-ea"/>
          <a:cs typeface="+mn-cs"/>
        </a:defRPr>
      </a:lvl5pPr>
      <a:lvl6pPr marL="2285768" algn="l" defTabSz="457154" rtl="0" eaLnBrk="1" latinLnBrk="0" hangingPunct="1">
        <a:defRPr sz="1800" kern="1200">
          <a:solidFill>
            <a:schemeClr val="tx1"/>
          </a:solidFill>
          <a:latin typeface="+mn-lt"/>
          <a:ea typeface="+mn-ea"/>
          <a:cs typeface="+mn-cs"/>
        </a:defRPr>
      </a:lvl6pPr>
      <a:lvl7pPr marL="2742921" algn="l" defTabSz="457154" rtl="0" eaLnBrk="1" latinLnBrk="0" hangingPunct="1">
        <a:defRPr sz="1800" kern="1200">
          <a:solidFill>
            <a:schemeClr val="tx1"/>
          </a:solidFill>
          <a:latin typeface="+mn-lt"/>
          <a:ea typeface="+mn-ea"/>
          <a:cs typeface="+mn-cs"/>
        </a:defRPr>
      </a:lvl7pPr>
      <a:lvl8pPr marL="3200074" algn="l" defTabSz="457154" rtl="0" eaLnBrk="1" latinLnBrk="0" hangingPunct="1">
        <a:defRPr sz="1800" kern="1200">
          <a:solidFill>
            <a:schemeClr val="tx1"/>
          </a:solidFill>
          <a:latin typeface="+mn-lt"/>
          <a:ea typeface="+mn-ea"/>
          <a:cs typeface="+mn-cs"/>
        </a:defRPr>
      </a:lvl8pPr>
      <a:lvl9pPr marL="3657227" algn="l" defTabSz="457154"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pos="7468">
          <p15:clr>
            <a:srgbClr val="F26B43"/>
          </p15:clr>
        </p15:guide>
        <p15:guide id="4" pos="212">
          <p15:clr>
            <a:srgbClr val="F26B43"/>
          </p15:clr>
        </p15:guide>
        <p15:guide id="5" orient="horz" pos="4042">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image" Target="../media/image19.png"/><Relationship Id="rId3" Type="http://schemas.openxmlformats.org/officeDocument/2006/relationships/image" Target="../media/image14.png"/><Relationship Id="rId7" Type="http://schemas.openxmlformats.org/officeDocument/2006/relationships/image" Target="../media/image18.png"/><Relationship Id="rId12" Type="http://schemas.openxmlformats.org/officeDocument/2006/relationships/image" Target="../media/image23.png"/><Relationship Id="rId2" Type="http://schemas.openxmlformats.org/officeDocument/2006/relationships/image" Target="../media/image13.png"/><Relationship Id="rId1" Type="http://schemas.openxmlformats.org/officeDocument/2006/relationships/slideLayout" Target="../slideLayouts/slideLayout10.xml"/><Relationship Id="rId6" Type="http://schemas.openxmlformats.org/officeDocument/2006/relationships/image" Target="../media/image17.png"/><Relationship Id="rId11" Type="http://schemas.openxmlformats.org/officeDocument/2006/relationships/image" Target="../media/image22.png"/><Relationship Id="rId5" Type="http://schemas.openxmlformats.org/officeDocument/2006/relationships/image" Target="../media/image16.png"/><Relationship Id="rId10" Type="http://schemas.openxmlformats.org/officeDocument/2006/relationships/image" Target="../media/image21.png"/><Relationship Id="rId4" Type="http://schemas.openxmlformats.org/officeDocument/2006/relationships/image" Target="../media/image15.png"/><Relationship Id="rId9" Type="http://schemas.openxmlformats.org/officeDocument/2006/relationships/image" Target="../media/image20.png"/></Relationships>
</file>

<file path=ppt/slides/_rels/slide11.xml.rels><?xml version="1.0" encoding="UTF-8" standalone="yes"?>
<Relationships xmlns="http://schemas.openxmlformats.org/package/2006/relationships"><Relationship Id="rId8" Type="http://schemas.openxmlformats.org/officeDocument/2006/relationships/image" Target="../media/image19.png"/><Relationship Id="rId3" Type="http://schemas.openxmlformats.org/officeDocument/2006/relationships/image" Target="../media/image14.png"/><Relationship Id="rId7" Type="http://schemas.openxmlformats.org/officeDocument/2006/relationships/image" Target="../media/image18.png"/><Relationship Id="rId2" Type="http://schemas.openxmlformats.org/officeDocument/2006/relationships/image" Target="../media/image13.png"/><Relationship Id="rId1" Type="http://schemas.openxmlformats.org/officeDocument/2006/relationships/slideLayout" Target="../slideLayouts/slideLayout10.xml"/><Relationship Id="rId6" Type="http://schemas.openxmlformats.org/officeDocument/2006/relationships/image" Target="../media/image17.png"/><Relationship Id="rId5" Type="http://schemas.openxmlformats.org/officeDocument/2006/relationships/image" Target="../media/image16.png"/><Relationship Id="rId10" Type="http://schemas.openxmlformats.org/officeDocument/2006/relationships/image" Target="../media/image25.png"/><Relationship Id="rId4" Type="http://schemas.openxmlformats.org/officeDocument/2006/relationships/image" Target="../media/image15.png"/><Relationship Id="rId9" Type="http://schemas.openxmlformats.org/officeDocument/2006/relationships/image" Target="../media/image24.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27.png"/><Relationship Id="rId7" Type="http://schemas.openxmlformats.org/officeDocument/2006/relationships/image" Target="../media/image31.png"/><Relationship Id="rId2" Type="http://schemas.openxmlformats.org/officeDocument/2006/relationships/image" Target="../media/image26.png"/><Relationship Id="rId1" Type="http://schemas.openxmlformats.org/officeDocument/2006/relationships/slideLayout" Target="../slideLayouts/slideLayout10.xml"/><Relationship Id="rId6" Type="http://schemas.openxmlformats.org/officeDocument/2006/relationships/image" Target="../media/image30.png"/><Relationship Id="rId5" Type="http://schemas.openxmlformats.org/officeDocument/2006/relationships/image" Target="../media/image29.png"/><Relationship Id="rId4" Type="http://schemas.openxmlformats.org/officeDocument/2006/relationships/image" Target="../media/image28.png"/></Relationships>
</file>

<file path=ppt/slides/_rels/slide14.xml.rels><?xml version="1.0" encoding="UTF-8" standalone="yes"?>
<Relationships xmlns="http://schemas.openxmlformats.org/package/2006/relationships"><Relationship Id="rId8" Type="http://schemas.openxmlformats.org/officeDocument/2006/relationships/image" Target="../media/image37.png"/><Relationship Id="rId13" Type="http://schemas.openxmlformats.org/officeDocument/2006/relationships/image" Target="../media/image42.png"/><Relationship Id="rId3" Type="http://schemas.openxmlformats.org/officeDocument/2006/relationships/image" Target="../media/image32.png"/><Relationship Id="rId7" Type="http://schemas.openxmlformats.org/officeDocument/2006/relationships/image" Target="../media/image36.png"/><Relationship Id="rId12" Type="http://schemas.openxmlformats.org/officeDocument/2006/relationships/image" Target="../media/image41.png"/><Relationship Id="rId2" Type="http://schemas.openxmlformats.org/officeDocument/2006/relationships/image" Target="../media/image28.png"/><Relationship Id="rId1" Type="http://schemas.openxmlformats.org/officeDocument/2006/relationships/slideLayout" Target="../slideLayouts/slideLayout10.xml"/><Relationship Id="rId6" Type="http://schemas.openxmlformats.org/officeDocument/2006/relationships/image" Target="../media/image35.png"/><Relationship Id="rId11" Type="http://schemas.openxmlformats.org/officeDocument/2006/relationships/image" Target="../media/image40.png"/><Relationship Id="rId5" Type="http://schemas.openxmlformats.org/officeDocument/2006/relationships/image" Target="../media/image34.png"/><Relationship Id="rId10" Type="http://schemas.openxmlformats.org/officeDocument/2006/relationships/image" Target="../media/image39.png"/><Relationship Id="rId4" Type="http://schemas.openxmlformats.org/officeDocument/2006/relationships/image" Target="../media/image33.png"/><Relationship Id="rId9" Type="http://schemas.openxmlformats.org/officeDocument/2006/relationships/image" Target="../media/image38.png"/></Relationships>
</file>

<file path=ppt/slides/_rels/slide15.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28.png"/><Relationship Id="rId1" Type="http://schemas.openxmlformats.org/officeDocument/2006/relationships/slideLayout" Target="../slideLayouts/slideLayout10.xml"/><Relationship Id="rId6" Type="http://schemas.openxmlformats.org/officeDocument/2006/relationships/image" Target="../media/image45.png"/><Relationship Id="rId5" Type="http://schemas.openxmlformats.org/officeDocument/2006/relationships/image" Target="../media/image44.png"/><Relationship Id="rId4" Type="http://schemas.openxmlformats.org/officeDocument/2006/relationships/image" Target="../media/image43.png"/></Relationships>
</file>

<file path=ppt/slides/_rels/slide16.xml.rels><?xml version="1.0" encoding="UTF-8" standalone="yes"?>
<Relationships xmlns="http://schemas.openxmlformats.org/package/2006/relationships"><Relationship Id="rId8" Type="http://schemas.openxmlformats.org/officeDocument/2006/relationships/image" Target="../media/image51.png"/><Relationship Id="rId3" Type="http://schemas.openxmlformats.org/officeDocument/2006/relationships/image" Target="../media/image46.png"/><Relationship Id="rId7" Type="http://schemas.openxmlformats.org/officeDocument/2006/relationships/image" Target="../media/image50.png"/><Relationship Id="rId2" Type="http://schemas.openxmlformats.org/officeDocument/2006/relationships/image" Target="../media/image28.png"/><Relationship Id="rId1" Type="http://schemas.openxmlformats.org/officeDocument/2006/relationships/slideLayout" Target="../slideLayouts/slideLayout10.xml"/><Relationship Id="rId6" Type="http://schemas.openxmlformats.org/officeDocument/2006/relationships/image" Target="../media/image49.png"/><Relationship Id="rId5" Type="http://schemas.openxmlformats.org/officeDocument/2006/relationships/image" Target="../media/image48.png"/><Relationship Id="rId4" Type="http://schemas.openxmlformats.org/officeDocument/2006/relationships/image" Target="../media/image47.png"/><Relationship Id="rId9" Type="http://schemas.openxmlformats.org/officeDocument/2006/relationships/image" Target="../media/image52.png"/></Relationships>
</file>

<file path=ppt/slides/_rels/slide17.xml.rels><?xml version="1.0" encoding="UTF-8" standalone="yes"?>
<Relationships xmlns="http://schemas.openxmlformats.org/package/2006/relationships"><Relationship Id="rId8" Type="http://schemas.openxmlformats.org/officeDocument/2006/relationships/image" Target="../media/image52.png"/><Relationship Id="rId3" Type="http://schemas.openxmlformats.org/officeDocument/2006/relationships/image" Target="../media/image53.png"/><Relationship Id="rId7" Type="http://schemas.openxmlformats.org/officeDocument/2006/relationships/image" Target="../media/image57.png"/><Relationship Id="rId2" Type="http://schemas.openxmlformats.org/officeDocument/2006/relationships/image" Target="../media/image28.png"/><Relationship Id="rId1" Type="http://schemas.openxmlformats.org/officeDocument/2006/relationships/slideLayout" Target="../slideLayouts/slideLayout10.xml"/><Relationship Id="rId6" Type="http://schemas.openxmlformats.org/officeDocument/2006/relationships/image" Target="../media/image56.png"/><Relationship Id="rId5" Type="http://schemas.openxmlformats.org/officeDocument/2006/relationships/image" Target="../media/image55.png"/><Relationship Id="rId4" Type="http://schemas.openxmlformats.org/officeDocument/2006/relationships/image" Target="../media/image54.png"/></Relationships>
</file>

<file path=ppt/slides/_rels/slide18.xml.rels><?xml version="1.0" encoding="UTF-8" standalone="yes"?>
<Relationships xmlns="http://schemas.openxmlformats.org/package/2006/relationships"><Relationship Id="rId3" Type="http://schemas.openxmlformats.org/officeDocument/2006/relationships/image" Target="../media/image59.png"/><Relationship Id="rId2" Type="http://schemas.openxmlformats.org/officeDocument/2006/relationships/image" Target="../media/image58.png"/><Relationship Id="rId1" Type="http://schemas.openxmlformats.org/officeDocument/2006/relationships/slideLayout" Target="../slideLayouts/slideLayout10.xml"/><Relationship Id="rId5" Type="http://schemas.openxmlformats.org/officeDocument/2006/relationships/image" Target="../media/image61.png"/><Relationship Id="rId4" Type="http://schemas.openxmlformats.org/officeDocument/2006/relationships/image" Target="../media/image60.png"/></Relationships>
</file>

<file path=ppt/slides/_rels/slide19.xml.rels><?xml version="1.0" encoding="UTF-8" standalone="yes"?>
<Relationships xmlns="http://schemas.openxmlformats.org/package/2006/relationships"><Relationship Id="rId3" Type="http://schemas.openxmlformats.org/officeDocument/2006/relationships/image" Target="../media/image63.png"/><Relationship Id="rId2" Type="http://schemas.openxmlformats.org/officeDocument/2006/relationships/image" Target="../media/image62.png"/><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0.xml"/><Relationship Id="rId1" Type="http://schemas.openxmlformats.org/officeDocument/2006/relationships/tags" Target="../tags/tag10.xml"/></Relationships>
</file>

<file path=ppt/slides/_rels/slide20.xml.rels><?xml version="1.0" encoding="UTF-8" standalone="yes"?>
<Relationships xmlns="http://schemas.openxmlformats.org/package/2006/relationships"><Relationship Id="rId8" Type="http://schemas.openxmlformats.org/officeDocument/2006/relationships/image" Target="../media/image70.png"/><Relationship Id="rId3" Type="http://schemas.openxmlformats.org/officeDocument/2006/relationships/image" Target="../media/image65.png"/><Relationship Id="rId7" Type="http://schemas.openxmlformats.org/officeDocument/2006/relationships/image" Target="../media/image69.png"/><Relationship Id="rId2" Type="http://schemas.openxmlformats.org/officeDocument/2006/relationships/image" Target="../media/image64.png"/><Relationship Id="rId1" Type="http://schemas.openxmlformats.org/officeDocument/2006/relationships/slideLayout" Target="../slideLayouts/slideLayout10.xml"/><Relationship Id="rId6" Type="http://schemas.openxmlformats.org/officeDocument/2006/relationships/image" Target="../media/image68.png"/><Relationship Id="rId5" Type="http://schemas.openxmlformats.org/officeDocument/2006/relationships/image" Target="../media/image67.png"/><Relationship Id="rId4" Type="http://schemas.openxmlformats.org/officeDocument/2006/relationships/image" Target="../media/image66.png"/><Relationship Id="rId9" Type="http://schemas.openxmlformats.org/officeDocument/2006/relationships/image" Target="../media/image71.png"/></Relationships>
</file>

<file path=ppt/slides/_rels/slide21.xml.rels><?xml version="1.0" encoding="UTF-8" standalone="yes"?>
<Relationships xmlns="http://schemas.openxmlformats.org/package/2006/relationships"><Relationship Id="rId3" Type="http://schemas.openxmlformats.org/officeDocument/2006/relationships/image" Target="../media/image720.png"/><Relationship Id="rId2" Type="http://schemas.openxmlformats.org/officeDocument/2006/relationships/image" Target="../media/image72.png"/><Relationship Id="rId1" Type="http://schemas.openxmlformats.org/officeDocument/2006/relationships/slideLayout" Target="../slideLayouts/slideLayout10.xml"/><Relationship Id="rId5" Type="http://schemas.openxmlformats.org/officeDocument/2006/relationships/image" Target="../media/image74.png"/><Relationship Id="rId4" Type="http://schemas.openxmlformats.org/officeDocument/2006/relationships/image" Target="../media/image73.png"/></Relationships>
</file>

<file path=ppt/slides/_rels/slide22.xml.rels><?xml version="1.0" encoding="UTF-8" standalone="yes"?>
<Relationships xmlns="http://schemas.openxmlformats.org/package/2006/relationships"><Relationship Id="rId2" Type="http://schemas.openxmlformats.org/officeDocument/2006/relationships/image" Target="../media/image75.png"/><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3" Type="http://schemas.openxmlformats.org/officeDocument/2006/relationships/image" Target="../media/image77.png"/><Relationship Id="rId2" Type="http://schemas.openxmlformats.org/officeDocument/2006/relationships/image" Target="../media/image76.png"/><Relationship Id="rId1" Type="http://schemas.openxmlformats.org/officeDocument/2006/relationships/slideLayout" Target="../slideLayouts/slideLayout10.xml"/><Relationship Id="rId6" Type="http://schemas.openxmlformats.org/officeDocument/2006/relationships/image" Target="../media/image80.png"/><Relationship Id="rId5" Type="http://schemas.openxmlformats.org/officeDocument/2006/relationships/image" Target="../media/image79.png"/><Relationship Id="rId4" Type="http://schemas.openxmlformats.org/officeDocument/2006/relationships/image" Target="../media/image78.png"/></Relationships>
</file>

<file path=ppt/slides/_rels/slide24.xml.rels><?xml version="1.0" encoding="UTF-8" standalone="yes"?>
<Relationships xmlns="http://schemas.openxmlformats.org/package/2006/relationships"><Relationship Id="rId3" Type="http://schemas.openxmlformats.org/officeDocument/2006/relationships/image" Target="../media/image81.png"/><Relationship Id="rId2" Type="http://schemas.openxmlformats.org/officeDocument/2006/relationships/image" Target="../media/image760.png"/><Relationship Id="rId1" Type="http://schemas.openxmlformats.org/officeDocument/2006/relationships/slideLayout" Target="../slideLayouts/slideLayout10.xml"/><Relationship Id="rId4" Type="http://schemas.openxmlformats.org/officeDocument/2006/relationships/image" Target="../media/image82.png"/></Relationships>
</file>

<file path=ppt/slides/_rels/slide25.xml.rels><?xml version="1.0" encoding="UTF-8" standalone="yes"?>
<Relationships xmlns="http://schemas.openxmlformats.org/package/2006/relationships"><Relationship Id="rId8" Type="http://schemas.openxmlformats.org/officeDocument/2006/relationships/image" Target="../media/image89.png"/><Relationship Id="rId3" Type="http://schemas.openxmlformats.org/officeDocument/2006/relationships/image" Target="../media/image84.png"/><Relationship Id="rId7" Type="http://schemas.openxmlformats.org/officeDocument/2006/relationships/image" Target="../media/image88.png"/><Relationship Id="rId2" Type="http://schemas.openxmlformats.org/officeDocument/2006/relationships/image" Target="../media/image83.png"/><Relationship Id="rId1" Type="http://schemas.openxmlformats.org/officeDocument/2006/relationships/slideLayout" Target="../slideLayouts/slideLayout10.xml"/><Relationship Id="rId6" Type="http://schemas.openxmlformats.org/officeDocument/2006/relationships/image" Target="../media/image87.png"/><Relationship Id="rId5" Type="http://schemas.openxmlformats.org/officeDocument/2006/relationships/image" Target="../media/image86.png"/><Relationship Id="rId10" Type="http://schemas.openxmlformats.org/officeDocument/2006/relationships/image" Target="../media/image91.png"/><Relationship Id="rId4" Type="http://schemas.openxmlformats.org/officeDocument/2006/relationships/image" Target="../media/image85.png"/><Relationship Id="rId9" Type="http://schemas.openxmlformats.org/officeDocument/2006/relationships/image" Target="../media/image90.png"/></Relationships>
</file>

<file path=ppt/slides/_rels/slide26.xml.rels><?xml version="1.0" encoding="UTF-8" standalone="yes"?>
<Relationships xmlns="http://schemas.openxmlformats.org/package/2006/relationships"><Relationship Id="rId2" Type="http://schemas.openxmlformats.org/officeDocument/2006/relationships/image" Target="../media/image92.png"/><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6.xml"/><Relationship Id="rId1" Type="http://schemas.openxmlformats.org/officeDocument/2006/relationships/tags" Target="../tags/tag11.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6.xml"/><Relationship Id="rId1" Type="http://schemas.openxmlformats.org/officeDocument/2006/relationships/tags" Target="../tags/tag1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6.xml"/><Relationship Id="rId1" Type="http://schemas.openxmlformats.org/officeDocument/2006/relationships/tags" Target="../tags/tag13.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9.xml"/><Relationship Id="rId4" Type="http://schemas.openxmlformats.org/officeDocument/2006/relationships/image" Target="../media/image1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2240DFE-066D-4DB8-A6C3-08C2F5AFDD03}"/>
              </a:ext>
            </a:extLst>
          </p:cNvPr>
          <p:cNvSpPr>
            <a:spLocks noGrp="1"/>
          </p:cNvSpPr>
          <p:nvPr>
            <p:ph type="body" sz="quarter" idx="10"/>
          </p:nvPr>
        </p:nvSpPr>
        <p:spPr/>
        <p:txBody>
          <a:bodyPr/>
          <a:lstStyle/>
          <a:p>
            <a:r>
              <a:rPr lang="en-GB" dirty="0"/>
              <a:t>Portfolio Theory and </a:t>
            </a:r>
          </a:p>
          <a:p>
            <a:r>
              <a:rPr lang="en-GB" dirty="0"/>
              <a:t>the CAPM</a:t>
            </a:r>
          </a:p>
        </p:txBody>
      </p:sp>
      <p:sp>
        <p:nvSpPr>
          <p:cNvPr id="3" name="Text Placeholder 2">
            <a:extLst>
              <a:ext uri="{FF2B5EF4-FFF2-40B4-BE49-F238E27FC236}">
                <a16:creationId xmlns:a16="http://schemas.microsoft.com/office/drawing/2014/main" id="{6C51C6C8-F599-4762-A28B-EB7A5F8DFFE5}"/>
              </a:ext>
            </a:extLst>
          </p:cNvPr>
          <p:cNvSpPr>
            <a:spLocks noGrp="1"/>
          </p:cNvSpPr>
          <p:nvPr>
            <p:ph type="body" sz="quarter" idx="13"/>
          </p:nvPr>
        </p:nvSpPr>
        <p:spPr/>
        <p:txBody>
          <a:bodyPr/>
          <a:lstStyle/>
          <a:p>
            <a:r>
              <a:rPr lang="en-GB" dirty="0"/>
              <a:t>Advanced Financial Management</a:t>
            </a:r>
          </a:p>
        </p:txBody>
      </p:sp>
    </p:spTree>
    <p:extLst>
      <p:ext uri="{BB962C8B-B14F-4D97-AF65-F5344CB8AC3E}">
        <p14:creationId xmlns:p14="http://schemas.microsoft.com/office/powerpoint/2010/main" val="5536385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42B97A29-2161-8497-E10C-37ACD5271ED8}"/>
              </a:ext>
            </a:extLst>
          </p:cNvPr>
          <p:cNvSpPr>
            <a:spLocks noGrp="1"/>
          </p:cNvSpPr>
          <p:nvPr>
            <p:ph type="body" sz="quarter" idx="12"/>
          </p:nvPr>
        </p:nvSpPr>
        <p:spPr/>
        <p:txBody>
          <a:bodyPr/>
          <a:lstStyle/>
          <a:p>
            <a:endParaRPr lang="en-US"/>
          </a:p>
        </p:txBody>
      </p:sp>
      <p:sp>
        <p:nvSpPr>
          <p:cNvPr id="6" name="Text Placeholder 5">
            <a:extLst>
              <a:ext uri="{FF2B5EF4-FFF2-40B4-BE49-F238E27FC236}">
                <a16:creationId xmlns:a16="http://schemas.microsoft.com/office/drawing/2014/main" id="{C1C91CFD-D9FD-5A06-71EA-23D710BF89D2}"/>
              </a:ext>
            </a:extLst>
          </p:cNvPr>
          <p:cNvSpPr>
            <a:spLocks noGrp="1"/>
          </p:cNvSpPr>
          <p:nvPr>
            <p:ph type="body" sz="quarter" idx="16"/>
          </p:nvPr>
        </p:nvSpPr>
        <p:spPr/>
        <p:txBody>
          <a:bodyPr/>
          <a:lstStyle/>
          <a:p>
            <a:r>
              <a:rPr lang="en-US" dirty="0"/>
              <a:t>Exercise 1</a:t>
            </a:r>
          </a:p>
        </p:txBody>
      </p:sp>
      <p:sp>
        <p:nvSpPr>
          <p:cNvPr id="7" name="Content Placeholder 2">
            <a:extLst>
              <a:ext uri="{FF2B5EF4-FFF2-40B4-BE49-F238E27FC236}">
                <a16:creationId xmlns:a16="http://schemas.microsoft.com/office/drawing/2014/main" id="{19301769-EFB7-D11A-DC8B-FF93884B9DF1}"/>
              </a:ext>
            </a:extLst>
          </p:cNvPr>
          <p:cNvSpPr txBox="1">
            <a:spLocks/>
          </p:cNvSpPr>
          <p:nvPr/>
        </p:nvSpPr>
        <p:spPr>
          <a:xfrm>
            <a:off x="336000" y="1563329"/>
            <a:ext cx="11519999" cy="4613634"/>
          </a:xfrm>
          <a:prstGeom prst="rect">
            <a:avLst/>
          </a:prstGeom>
        </p:spPr>
        <p:txBody>
          <a:bodyPr>
            <a:normAutofit/>
          </a:bodyPr>
          <a:lstStyle>
            <a:lvl1pPr marL="342865" indent="-342865" algn="just" defTabSz="457154" rtl="0" eaLnBrk="0" fontAlgn="base" hangingPunct="0">
              <a:spcBef>
                <a:spcPct val="20000"/>
              </a:spcBef>
              <a:spcAft>
                <a:spcPct val="0"/>
              </a:spcAft>
              <a:buFont typeface="Arial" pitchFamily="34" charset="0"/>
              <a:buChar char="•"/>
              <a:defRPr sz="3200" kern="1200">
                <a:solidFill>
                  <a:schemeClr val="tx1"/>
                </a:solidFill>
                <a:latin typeface="+mn-lt"/>
                <a:ea typeface="Geneva" pitchFamily="-112" charset="-128"/>
                <a:cs typeface="Geneva" pitchFamily="-112" charset="-128"/>
              </a:defRPr>
            </a:lvl1pPr>
            <a:lvl2pPr marL="742874" indent="-285721" algn="just" defTabSz="457154" rtl="0" eaLnBrk="0" fontAlgn="base" hangingPunct="0">
              <a:spcBef>
                <a:spcPct val="20000"/>
              </a:spcBef>
              <a:spcAft>
                <a:spcPct val="0"/>
              </a:spcAft>
              <a:buFont typeface="Arial" pitchFamily="34" charset="0"/>
              <a:buChar char="–"/>
              <a:defRPr sz="2800" kern="1200">
                <a:solidFill>
                  <a:schemeClr val="tx1"/>
                </a:solidFill>
                <a:latin typeface="+mn-lt"/>
                <a:ea typeface="Geneva" pitchFamily="-112" charset="-128"/>
                <a:cs typeface="+mn-cs"/>
              </a:defRPr>
            </a:lvl2pPr>
            <a:lvl3pPr marL="1142884" indent="-228577" algn="just" defTabSz="457154" rtl="0" eaLnBrk="0" fontAlgn="base" hangingPunct="0">
              <a:spcBef>
                <a:spcPct val="20000"/>
              </a:spcBef>
              <a:spcAft>
                <a:spcPct val="0"/>
              </a:spcAft>
              <a:buFont typeface="Arial" pitchFamily="34" charset="0"/>
              <a:buChar char="•"/>
              <a:defRPr sz="2400" kern="1200">
                <a:solidFill>
                  <a:schemeClr val="tx1"/>
                </a:solidFill>
                <a:latin typeface="+mn-lt"/>
                <a:ea typeface="Geneva" pitchFamily="-112" charset="-128"/>
                <a:cs typeface="+mn-cs"/>
              </a:defRPr>
            </a:lvl3pPr>
            <a:lvl4pPr marL="1600037" indent="-228577" algn="just" defTabSz="457154" rtl="0" eaLnBrk="0" fontAlgn="base" hangingPunct="0">
              <a:spcBef>
                <a:spcPct val="20000"/>
              </a:spcBef>
              <a:spcAft>
                <a:spcPct val="0"/>
              </a:spcAft>
              <a:buFont typeface="Arial" pitchFamily="34" charset="0"/>
              <a:buChar char="–"/>
              <a:defRPr sz="2000" kern="1200">
                <a:solidFill>
                  <a:schemeClr val="tx1"/>
                </a:solidFill>
                <a:latin typeface="+mn-lt"/>
                <a:ea typeface="Geneva" pitchFamily="-112" charset="-128"/>
                <a:cs typeface="+mn-cs"/>
              </a:defRPr>
            </a:lvl4pPr>
            <a:lvl5pPr marL="2057191" indent="-228577" algn="just" defTabSz="457154" rtl="0" eaLnBrk="0" fontAlgn="base" hangingPunct="0">
              <a:spcBef>
                <a:spcPct val="20000"/>
              </a:spcBef>
              <a:spcAft>
                <a:spcPct val="0"/>
              </a:spcAft>
              <a:buFont typeface="Arial" pitchFamily="34" charset="0"/>
              <a:buChar char="»"/>
              <a:defRPr sz="2000" kern="1200">
                <a:solidFill>
                  <a:schemeClr val="tx1"/>
                </a:solidFill>
                <a:latin typeface="+mn-lt"/>
                <a:ea typeface="Geneva" pitchFamily="-112" charset="-128"/>
                <a:cs typeface="+mn-cs"/>
              </a:defRPr>
            </a:lvl5pPr>
            <a:lvl6pPr marL="2514344" indent="-228577" algn="l" defTabSz="457154" rtl="0" eaLnBrk="1" latinLnBrk="0" hangingPunct="1">
              <a:spcBef>
                <a:spcPct val="20000"/>
              </a:spcBef>
              <a:buFont typeface="Arial"/>
              <a:buChar char="•"/>
              <a:defRPr sz="2000" kern="1200">
                <a:solidFill>
                  <a:schemeClr val="tx1"/>
                </a:solidFill>
                <a:latin typeface="+mn-lt"/>
                <a:ea typeface="+mn-ea"/>
                <a:cs typeface="+mn-cs"/>
              </a:defRPr>
            </a:lvl6pPr>
            <a:lvl7pPr marL="2971497" indent="-228577" algn="l" defTabSz="457154" rtl="0" eaLnBrk="1" latinLnBrk="0" hangingPunct="1">
              <a:spcBef>
                <a:spcPct val="20000"/>
              </a:spcBef>
              <a:buFont typeface="Arial"/>
              <a:buChar char="•"/>
              <a:defRPr sz="2000" kern="1200">
                <a:solidFill>
                  <a:schemeClr val="tx1"/>
                </a:solidFill>
                <a:latin typeface="+mn-lt"/>
                <a:ea typeface="+mn-ea"/>
                <a:cs typeface="+mn-cs"/>
              </a:defRPr>
            </a:lvl7pPr>
            <a:lvl8pPr marL="3428650" indent="-228577" algn="l" defTabSz="457154" rtl="0" eaLnBrk="1" latinLnBrk="0" hangingPunct="1">
              <a:spcBef>
                <a:spcPct val="20000"/>
              </a:spcBef>
              <a:buFont typeface="Arial"/>
              <a:buChar char="•"/>
              <a:defRPr sz="2000" kern="1200">
                <a:solidFill>
                  <a:schemeClr val="tx1"/>
                </a:solidFill>
                <a:latin typeface="+mn-lt"/>
                <a:ea typeface="+mn-ea"/>
                <a:cs typeface="+mn-cs"/>
              </a:defRPr>
            </a:lvl8pPr>
            <a:lvl9pPr marL="3885804" indent="-228577" algn="l" defTabSz="457154" rtl="0" eaLnBrk="1" latinLnBrk="0" hangingPunct="1">
              <a:spcBef>
                <a:spcPct val="20000"/>
              </a:spcBef>
              <a:buFont typeface="Arial"/>
              <a:buChar char="•"/>
              <a:defRPr sz="2000" kern="1200">
                <a:solidFill>
                  <a:schemeClr val="tx1"/>
                </a:solidFill>
                <a:latin typeface="+mn-lt"/>
                <a:ea typeface="+mn-ea"/>
                <a:cs typeface="+mn-cs"/>
              </a:defRPr>
            </a:lvl9pPr>
          </a:lstStyle>
          <a:p>
            <a:pPr marL="514350" indent="-514350">
              <a:spcAft>
                <a:spcPts val="600"/>
              </a:spcAft>
              <a:buFont typeface="+mj-lt"/>
              <a:buAutoNum type="alphaLcPeriod"/>
            </a:pPr>
            <a:r>
              <a:rPr lang="en-GB" sz="2000" b="1" dirty="0"/>
              <a:t>What alternative investment has the lowest possible volatility while having the same expected return as stock X? What is the volatility of this alternative investment? How does it compare to stock X?</a:t>
            </a:r>
          </a:p>
        </p:txBody>
      </p:sp>
      <p:cxnSp>
        <p:nvCxnSpPr>
          <p:cNvPr id="9" name="Straight Connector 8">
            <a:extLst>
              <a:ext uri="{FF2B5EF4-FFF2-40B4-BE49-F238E27FC236}">
                <a16:creationId xmlns:a16="http://schemas.microsoft.com/office/drawing/2014/main" id="{814CF60E-B57D-A19E-1899-0A17D82E8D50}"/>
              </a:ext>
            </a:extLst>
          </p:cNvPr>
          <p:cNvCxnSpPr/>
          <p:nvPr/>
        </p:nvCxnSpPr>
        <p:spPr>
          <a:xfrm>
            <a:off x="1272988" y="2779059"/>
            <a:ext cx="0" cy="3101788"/>
          </a:xfrm>
          <a:prstGeom prst="line">
            <a:avLst/>
          </a:prstGeom>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C0D1E776-EFE0-1142-6075-911A357904F5}"/>
              </a:ext>
            </a:extLst>
          </p:cNvPr>
          <p:cNvCxnSpPr/>
          <p:nvPr/>
        </p:nvCxnSpPr>
        <p:spPr>
          <a:xfrm>
            <a:off x="1272988" y="5880847"/>
            <a:ext cx="4634753" cy="0"/>
          </a:xfrm>
          <a:prstGeom prst="line">
            <a:avLst/>
          </a:prstGeom>
        </p:spPr>
        <p:style>
          <a:lnRef idx="2">
            <a:schemeClr val="accent1"/>
          </a:lnRef>
          <a:fillRef idx="0">
            <a:schemeClr val="accent1"/>
          </a:fillRef>
          <a:effectRef idx="1">
            <a:schemeClr val="accent1"/>
          </a:effectRef>
          <a:fontRef idx="minor">
            <a:schemeClr val="tx1"/>
          </a:fontRef>
        </p:style>
      </p:cxnSp>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B0D28858-CD9C-AB77-A5EB-B4ACA632BD87}"/>
                  </a:ext>
                </a:extLst>
              </p:cNvPr>
              <p:cNvSpPr txBox="1"/>
              <p:nvPr/>
            </p:nvSpPr>
            <p:spPr>
              <a:xfrm>
                <a:off x="542564" y="2640559"/>
                <a:ext cx="523861"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𝐸</m:t>
                      </m:r>
                      <m:r>
                        <a:rPr lang="en-US" b="0" i="1" smtClean="0">
                          <a:latin typeface="Cambria Math" panose="02040503050406030204" pitchFamily="18" charset="0"/>
                        </a:rPr>
                        <m:t>(</m:t>
                      </m:r>
                      <m:r>
                        <a:rPr lang="en-US" b="0" i="1" smtClean="0">
                          <a:latin typeface="Cambria Math" panose="02040503050406030204" pitchFamily="18" charset="0"/>
                        </a:rPr>
                        <m:t>𝑟</m:t>
                      </m:r>
                      <m:r>
                        <a:rPr lang="en-US" b="0" i="1" smtClean="0">
                          <a:latin typeface="Cambria Math" panose="02040503050406030204" pitchFamily="18" charset="0"/>
                        </a:rPr>
                        <m:t>)</m:t>
                      </m:r>
                    </m:oMath>
                  </m:oMathPara>
                </a14:m>
                <a:endParaRPr lang="en-US" dirty="0"/>
              </a:p>
            </p:txBody>
          </p:sp>
        </mc:Choice>
        <mc:Fallback xmlns="">
          <p:sp>
            <p:nvSpPr>
              <p:cNvPr id="12" name="TextBox 11">
                <a:extLst>
                  <a:ext uri="{FF2B5EF4-FFF2-40B4-BE49-F238E27FC236}">
                    <a16:creationId xmlns:a16="http://schemas.microsoft.com/office/drawing/2014/main" id="{B0D28858-CD9C-AB77-A5EB-B4ACA632BD87}"/>
                  </a:ext>
                </a:extLst>
              </p:cNvPr>
              <p:cNvSpPr txBox="1">
                <a:spLocks noRot="1" noChangeAspect="1" noMove="1" noResize="1" noEditPoints="1" noAdjustHandles="1" noChangeArrowheads="1" noChangeShapeType="1" noTextEdit="1"/>
              </p:cNvSpPr>
              <p:nvPr/>
            </p:nvSpPr>
            <p:spPr>
              <a:xfrm>
                <a:off x="542564" y="2640559"/>
                <a:ext cx="523861" cy="276999"/>
              </a:xfrm>
              <a:prstGeom prst="rect">
                <a:avLst/>
              </a:prstGeom>
              <a:blipFill>
                <a:blip r:embed="rId2"/>
                <a:stretch>
                  <a:fillRect l="-9302" r="-15116" b="-3478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3" name="TextBox 12">
                <a:extLst>
                  <a:ext uri="{FF2B5EF4-FFF2-40B4-BE49-F238E27FC236}">
                    <a16:creationId xmlns:a16="http://schemas.microsoft.com/office/drawing/2014/main" id="{84422DF2-6405-057D-9DF9-AB57210DDAA3}"/>
                  </a:ext>
                </a:extLst>
              </p:cNvPr>
              <p:cNvSpPr txBox="1"/>
              <p:nvPr/>
            </p:nvSpPr>
            <p:spPr>
              <a:xfrm>
                <a:off x="6022330" y="5880847"/>
                <a:ext cx="709681"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𝑠𝑡𝑑</m:t>
                      </m:r>
                      <m:r>
                        <a:rPr lang="en-US" b="0" i="1" smtClean="0">
                          <a:latin typeface="Cambria Math" panose="02040503050406030204" pitchFamily="18" charset="0"/>
                        </a:rPr>
                        <m:t>(</m:t>
                      </m:r>
                      <m:r>
                        <a:rPr lang="en-US" b="0" i="1" smtClean="0">
                          <a:latin typeface="Cambria Math" panose="02040503050406030204" pitchFamily="18" charset="0"/>
                        </a:rPr>
                        <m:t>𝑟</m:t>
                      </m:r>
                      <m:r>
                        <a:rPr lang="en-US" b="0" i="1" smtClean="0">
                          <a:latin typeface="Cambria Math" panose="02040503050406030204" pitchFamily="18" charset="0"/>
                        </a:rPr>
                        <m:t>)</m:t>
                      </m:r>
                    </m:oMath>
                  </m:oMathPara>
                </a14:m>
                <a:endParaRPr lang="en-US" dirty="0"/>
              </a:p>
            </p:txBody>
          </p:sp>
        </mc:Choice>
        <mc:Fallback xmlns="">
          <p:sp>
            <p:nvSpPr>
              <p:cNvPr id="13" name="TextBox 12">
                <a:extLst>
                  <a:ext uri="{FF2B5EF4-FFF2-40B4-BE49-F238E27FC236}">
                    <a16:creationId xmlns:a16="http://schemas.microsoft.com/office/drawing/2014/main" id="{84422DF2-6405-057D-9DF9-AB57210DDAA3}"/>
                  </a:ext>
                </a:extLst>
              </p:cNvPr>
              <p:cNvSpPr txBox="1">
                <a:spLocks noRot="1" noChangeAspect="1" noMove="1" noResize="1" noEditPoints="1" noAdjustHandles="1" noChangeArrowheads="1" noChangeShapeType="1" noTextEdit="1"/>
              </p:cNvSpPr>
              <p:nvPr/>
            </p:nvSpPr>
            <p:spPr>
              <a:xfrm>
                <a:off x="6022330" y="5880847"/>
                <a:ext cx="709681" cy="276999"/>
              </a:xfrm>
              <a:prstGeom prst="rect">
                <a:avLst/>
              </a:prstGeom>
              <a:blipFill>
                <a:blip r:embed="rId3"/>
                <a:stretch>
                  <a:fillRect l="-6897" t="-2222" r="-11207" b="-37778"/>
                </a:stretch>
              </a:blipFill>
            </p:spPr>
            <p:txBody>
              <a:bodyPr/>
              <a:lstStyle/>
              <a:p>
                <a:r>
                  <a:rPr lang="en-US">
                    <a:noFill/>
                  </a:rPr>
                  <a:t> </a:t>
                </a:r>
              </a:p>
            </p:txBody>
          </p:sp>
        </mc:Fallback>
      </mc:AlternateContent>
      <p:sp>
        <p:nvSpPr>
          <p:cNvPr id="15" name="Freeform: Shape 14">
            <a:extLst>
              <a:ext uri="{FF2B5EF4-FFF2-40B4-BE49-F238E27FC236}">
                <a16:creationId xmlns:a16="http://schemas.microsoft.com/office/drawing/2014/main" id="{D58813AB-7473-3FD2-85C1-9EE74DC0A145}"/>
              </a:ext>
            </a:extLst>
          </p:cNvPr>
          <p:cNvSpPr/>
          <p:nvPr/>
        </p:nvSpPr>
        <p:spPr bwMode="auto">
          <a:xfrm rot="21143664">
            <a:off x="2300860" y="3110889"/>
            <a:ext cx="2215927" cy="2337482"/>
          </a:xfrm>
          <a:custGeom>
            <a:avLst/>
            <a:gdLst>
              <a:gd name="connsiteX0" fmla="*/ 2595161 w 2595161"/>
              <a:gd name="connsiteY0" fmla="*/ 0 h 1927411"/>
              <a:gd name="connsiteX1" fmla="*/ 4361 w 2595161"/>
              <a:gd name="connsiteY1" fmla="*/ 645458 h 1927411"/>
              <a:gd name="connsiteX2" fmla="*/ 1976596 w 2595161"/>
              <a:gd name="connsiteY2" fmla="*/ 1927411 h 1927411"/>
            </a:gdLst>
            <a:ahLst/>
            <a:cxnLst>
              <a:cxn ang="0">
                <a:pos x="connsiteX0" y="connsiteY0"/>
              </a:cxn>
              <a:cxn ang="0">
                <a:pos x="connsiteX1" y="connsiteY1"/>
              </a:cxn>
              <a:cxn ang="0">
                <a:pos x="connsiteX2" y="connsiteY2"/>
              </a:cxn>
            </a:cxnLst>
            <a:rect l="l" t="t" r="r" b="b"/>
            <a:pathLst>
              <a:path w="2595161" h="1927411">
                <a:moveTo>
                  <a:pt x="2595161" y="0"/>
                </a:moveTo>
                <a:cubicBezTo>
                  <a:pt x="1351308" y="162111"/>
                  <a:pt x="107455" y="324223"/>
                  <a:pt x="4361" y="645458"/>
                </a:cubicBezTo>
                <a:cubicBezTo>
                  <a:pt x="-98733" y="966693"/>
                  <a:pt x="1656855" y="1718235"/>
                  <a:pt x="1976596" y="1927411"/>
                </a:cubicBezTo>
              </a:path>
            </a:pathLst>
          </a:custGeom>
          <a:ln w="28575">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7" name="Straight Connector 16">
            <a:extLst>
              <a:ext uri="{FF2B5EF4-FFF2-40B4-BE49-F238E27FC236}">
                <a16:creationId xmlns:a16="http://schemas.microsoft.com/office/drawing/2014/main" id="{948DCD2D-C471-DD52-59E2-94A28A7388B0}"/>
              </a:ext>
            </a:extLst>
          </p:cNvPr>
          <p:cNvCxnSpPr>
            <a:cxnSpLocks/>
          </p:cNvCxnSpPr>
          <p:nvPr/>
        </p:nvCxnSpPr>
        <p:spPr>
          <a:xfrm flipH="1">
            <a:off x="1272988" y="2268071"/>
            <a:ext cx="3030071" cy="2402541"/>
          </a:xfrm>
          <a:prstGeom prst="line">
            <a:avLst/>
          </a:prstGeom>
        </p:spPr>
        <p:style>
          <a:lnRef idx="2">
            <a:schemeClr val="accent6"/>
          </a:lnRef>
          <a:fillRef idx="0">
            <a:schemeClr val="accent6"/>
          </a:fillRef>
          <a:effectRef idx="1">
            <a:schemeClr val="accent6"/>
          </a:effectRef>
          <a:fontRef idx="minor">
            <a:schemeClr val="tx1"/>
          </a:fontRef>
        </p:style>
      </p:cxnSp>
      <p:sp>
        <p:nvSpPr>
          <p:cNvPr id="22" name="Oval 21">
            <a:extLst>
              <a:ext uri="{FF2B5EF4-FFF2-40B4-BE49-F238E27FC236}">
                <a16:creationId xmlns:a16="http://schemas.microsoft.com/office/drawing/2014/main" id="{A4FD1FE8-1A44-E8E9-E51B-9159C363BC9F}"/>
              </a:ext>
            </a:extLst>
          </p:cNvPr>
          <p:cNvSpPr/>
          <p:nvPr/>
        </p:nvSpPr>
        <p:spPr bwMode="auto">
          <a:xfrm>
            <a:off x="2402541" y="3684494"/>
            <a:ext cx="116541" cy="125506"/>
          </a:xfrm>
          <a:prstGeom prst="ellipse">
            <a:avLst/>
          </a:prstGeom>
          <a:solidFill>
            <a:srgbClr val="FFC000"/>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rgbClr val="000000"/>
              </a:solidFill>
              <a:effectLst/>
              <a:latin typeface="Arial" charset="0"/>
              <a:ea typeface="ヒラギノ角ゴ ProN W3" charset="0"/>
              <a:cs typeface="ヒラギノ角ゴ ProN W3" charset="0"/>
              <a:sym typeface="Arial" charset="0"/>
            </a:endParaRPr>
          </a:p>
        </p:txBody>
      </p:sp>
      <p:cxnSp>
        <p:nvCxnSpPr>
          <p:cNvPr id="25" name="Straight Connector 24">
            <a:extLst>
              <a:ext uri="{FF2B5EF4-FFF2-40B4-BE49-F238E27FC236}">
                <a16:creationId xmlns:a16="http://schemas.microsoft.com/office/drawing/2014/main" id="{DC4433C9-808D-201C-B800-A1500C36C3AD}"/>
              </a:ext>
            </a:extLst>
          </p:cNvPr>
          <p:cNvCxnSpPr>
            <a:stCxn id="22" idx="2"/>
          </p:cNvCxnSpPr>
          <p:nvPr/>
        </p:nvCxnSpPr>
        <p:spPr>
          <a:xfrm flipH="1">
            <a:off x="1272988" y="3747247"/>
            <a:ext cx="1129553" cy="0"/>
          </a:xfrm>
          <a:prstGeom prst="line">
            <a:avLst/>
          </a:prstGeom>
          <a:ln w="12700">
            <a:solidFill>
              <a:srgbClr val="FFC000"/>
            </a:solidFill>
            <a:prstDash val="dash"/>
          </a:ln>
        </p:spPr>
        <p:style>
          <a:lnRef idx="2">
            <a:schemeClr val="accent1"/>
          </a:lnRef>
          <a:fillRef idx="0">
            <a:schemeClr val="accent1"/>
          </a:fillRef>
          <a:effectRef idx="1">
            <a:schemeClr val="accent1"/>
          </a:effectRef>
          <a:fontRef idx="minor">
            <a:schemeClr val="tx1"/>
          </a:fontRef>
        </p:style>
      </p:cxnSp>
      <p:cxnSp>
        <p:nvCxnSpPr>
          <p:cNvPr id="26" name="Straight Connector 25">
            <a:extLst>
              <a:ext uri="{FF2B5EF4-FFF2-40B4-BE49-F238E27FC236}">
                <a16:creationId xmlns:a16="http://schemas.microsoft.com/office/drawing/2014/main" id="{447E26FD-978A-F54D-CA50-E2946BB3D8CA}"/>
              </a:ext>
            </a:extLst>
          </p:cNvPr>
          <p:cNvCxnSpPr>
            <a:cxnSpLocks/>
            <a:stCxn id="22" idx="4"/>
          </p:cNvCxnSpPr>
          <p:nvPr/>
        </p:nvCxnSpPr>
        <p:spPr>
          <a:xfrm>
            <a:off x="2460812" y="3810000"/>
            <a:ext cx="29136" cy="2070847"/>
          </a:xfrm>
          <a:prstGeom prst="line">
            <a:avLst/>
          </a:prstGeom>
          <a:ln w="12700">
            <a:solidFill>
              <a:srgbClr val="FFC000"/>
            </a:solidFill>
            <a:prstDash val="dash"/>
          </a:ln>
        </p:spPr>
        <p:style>
          <a:lnRef idx="2">
            <a:schemeClr val="accent1"/>
          </a:lnRef>
          <a:fillRef idx="0">
            <a:schemeClr val="accent1"/>
          </a:fillRef>
          <a:effectRef idx="1">
            <a:schemeClr val="accent1"/>
          </a:effectRef>
          <a:fontRef idx="minor">
            <a:schemeClr val="tx1"/>
          </a:fontRef>
        </p:style>
      </p:cxnSp>
      <mc:AlternateContent xmlns:mc="http://schemas.openxmlformats.org/markup-compatibility/2006" xmlns:a14="http://schemas.microsoft.com/office/drawing/2010/main">
        <mc:Choice Requires="a14">
          <p:sp>
            <p:nvSpPr>
              <p:cNvPr id="30" name="TextBox 29">
                <a:extLst>
                  <a:ext uri="{FF2B5EF4-FFF2-40B4-BE49-F238E27FC236}">
                    <a16:creationId xmlns:a16="http://schemas.microsoft.com/office/drawing/2014/main" id="{B1919660-1426-F8D4-494A-E1ED42645FEB}"/>
                  </a:ext>
                </a:extLst>
              </p:cNvPr>
              <p:cNvSpPr txBox="1"/>
              <p:nvPr/>
            </p:nvSpPr>
            <p:spPr>
              <a:xfrm>
                <a:off x="906124" y="3608747"/>
                <a:ext cx="320601"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10</m:t>
                      </m:r>
                    </m:oMath>
                  </m:oMathPara>
                </a14:m>
                <a:endParaRPr lang="en-US" dirty="0"/>
              </a:p>
            </p:txBody>
          </p:sp>
        </mc:Choice>
        <mc:Fallback xmlns="">
          <p:sp>
            <p:nvSpPr>
              <p:cNvPr id="30" name="TextBox 29">
                <a:extLst>
                  <a:ext uri="{FF2B5EF4-FFF2-40B4-BE49-F238E27FC236}">
                    <a16:creationId xmlns:a16="http://schemas.microsoft.com/office/drawing/2014/main" id="{B1919660-1426-F8D4-494A-E1ED42645FEB}"/>
                  </a:ext>
                </a:extLst>
              </p:cNvPr>
              <p:cNvSpPr txBox="1">
                <a:spLocks noRot="1" noChangeAspect="1" noMove="1" noResize="1" noEditPoints="1" noAdjustHandles="1" noChangeArrowheads="1" noChangeShapeType="1" noTextEdit="1"/>
              </p:cNvSpPr>
              <p:nvPr/>
            </p:nvSpPr>
            <p:spPr>
              <a:xfrm>
                <a:off x="906124" y="3608747"/>
                <a:ext cx="320601" cy="276999"/>
              </a:xfrm>
              <a:prstGeom prst="rect">
                <a:avLst/>
              </a:prstGeom>
              <a:blipFill>
                <a:blip r:embed="rId4"/>
                <a:stretch>
                  <a:fillRect l="-17308" r="-15385" b="-8889"/>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1" name="TextBox 30">
                <a:extLst>
                  <a:ext uri="{FF2B5EF4-FFF2-40B4-BE49-F238E27FC236}">
                    <a16:creationId xmlns:a16="http://schemas.microsoft.com/office/drawing/2014/main" id="{9FDFB95B-7C83-04C8-058B-A21A5682E8D7}"/>
                  </a:ext>
                </a:extLst>
              </p:cNvPr>
              <p:cNvSpPr txBox="1"/>
              <p:nvPr/>
            </p:nvSpPr>
            <p:spPr>
              <a:xfrm>
                <a:off x="999016" y="4532112"/>
                <a:ext cx="192360"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5</m:t>
                      </m:r>
                    </m:oMath>
                  </m:oMathPara>
                </a14:m>
                <a:endParaRPr lang="en-US" dirty="0"/>
              </a:p>
            </p:txBody>
          </p:sp>
        </mc:Choice>
        <mc:Fallback xmlns="">
          <p:sp>
            <p:nvSpPr>
              <p:cNvPr id="31" name="TextBox 30">
                <a:extLst>
                  <a:ext uri="{FF2B5EF4-FFF2-40B4-BE49-F238E27FC236}">
                    <a16:creationId xmlns:a16="http://schemas.microsoft.com/office/drawing/2014/main" id="{9FDFB95B-7C83-04C8-058B-A21A5682E8D7}"/>
                  </a:ext>
                </a:extLst>
              </p:cNvPr>
              <p:cNvSpPr txBox="1">
                <a:spLocks noRot="1" noChangeAspect="1" noMove="1" noResize="1" noEditPoints="1" noAdjustHandles="1" noChangeArrowheads="1" noChangeShapeType="1" noTextEdit="1"/>
              </p:cNvSpPr>
              <p:nvPr/>
            </p:nvSpPr>
            <p:spPr>
              <a:xfrm>
                <a:off x="999016" y="4532112"/>
                <a:ext cx="192360" cy="276999"/>
              </a:xfrm>
              <a:prstGeom prst="rect">
                <a:avLst/>
              </a:prstGeom>
              <a:blipFill>
                <a:blip r:embed="rId5"/>
                <a:stretch>
                  <a:fillRect l="-29032" r="-29032" b="-869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2" name="TextBox 31">
                <a:extLst>
                  <a:ext uri="{FF2B5EF4-FFF2-40B4-BE49-F238E27FC236}">
                    <a16:creationId xmlns:a16="http://schemas.microsoft.com/office/drawing/2014/main" id="{B0010AF6-8CC6-DD49-32C0-449B8D159B40}"/>
                  </a:ext>
                </a:extLst>
              </p:cNvPr>
              <p:cNvSpPr txBox="1"/>
              <p:nvPr/>
            </p:nvSpPr>
            <p:spPr>
              <a:xfrm>
                <a:off x="2329647" y="5890405"/>
                <a:ext cx="320601"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18</m:t>
                      </m:r>
                    </m:oMath>
                  </m:oMathPara>
                </a14:m>
                <a:endParaRPr lang="en-US" dirty="0"/>
              </a:p>
            </p:txBody>
          </p:sp>
        </mc:Choice>
        <mc:Fallback xmlns="">
          <p:sp>
            <p:nvSpPr>
              <p:cNvPr id="32" name="TextBox 31">
                <a:extLst>
                  <a:ext uri="{FF2B5EF4-FFF2-40B4-BE49-F238E27FC236}">
                    <a16:creationId xmlns:a16="http://schemas.microsoft.com/office/drawing/2014/main" id="{B0010AF6-8CC6-DD49-32C0-449B8D159B40}"/>
                  </a:ext>
                </a:extLst>
              </p:cNvPr>
              <p:cNvSpPr txBox="1">
                <a:spLocks noRot="1" noChangeAspect="1" noMove="1" noResize="1" noEditPoints="1" noAdjustHandles="1" noChangeArrowheads="1" noChangeShapeType="1" noTextEdit="1"/>
              </p:cNvSpPr>
              <p:nvPr/>
            </p:nvSpPr>
            <p:spPr>
              <a:xfrm>
                <a:off x="2329647" y="5890405"/>
                <a:ext cx="320601" cy="276999"/>
              </a:xfrm>
              <a:prstGeom prst="rect">
                <a:avLst/>
              </a:prstGeom>
              <a:blipFill>
                <a:blip r:embed="rId6"/>
                <a:stretch>
                  <a:fillRect l="-15094" r="-15094" b="-8696"/>
                </a:stretch>
              </a:blipFill>
            </p:spPr>
            <p:txBody>
              <a:bodyPr/>
              <a:lstStyle/>
              <a:p>
                <a:r>
                  <a:rPr lang="en-US">
                    <a:noFill/>
                  </a:rPr>
                  <a:t> </a:t>
                </a:r>
              </a:p>
            </p:txBody>
          </p:sp>
        </mc:Fallback>
      </mc:AlternateContent>
      <p:cxnSp>
        <p:nvCxnSpPr>
          <p:cNvPr id="37" name="Straight Connector 36">
            <a:extLst>
              <a:ext uri="{FF2B5EF4-FFF2-40B4-BE49-F238E27FC236}">
                <a16:creationId xmlns:a16="http://schemas.microsoft.com/office/drawing/2014/main" id="{99819170-296F-3744-1A47-176B96AF7906}"/>
              </a:ext>
            </a:extLst>
          </p:cNvPr>
          <p:cNvCxnSpPr>
            <a:cxnSpLocks/>
            <a:stCxn id="40" idx="1"/>
          </p:cNvCxnSpPr>
          <p:nvPr/>
        </p:nvCxnSpPr>
        <p:spPr>
          <a:xfrm>
            <a:off x="4191000" y="3370415"/>
            <a:ext cx="0" cy="2519990"/>
          </a:xfrm>
          <a:prstGeom prst="line">
            <a:avLst/>
          </a:prstGeom>
          <a:ln w="12700">
            <a:solidFill>
              <a:srgbClr val="00B050"/>
            </a:solidFill>
            <a:prstDash val="dash"/>
          </a:ln>
        </p:spPr>
        <p:style>
          <a:lnRef idx="2">
            <a:schemeClr val="accent1"/>
          </a:lnRef>
          <a:fillRef idx="0">
            <a:schemeClr val="accent1"/>
          </a:fillRef>
          <a:effectRef idx="1">
            <a:schemeClr val="accent1"/>
          </a:effectRef>
          <a:fontRef idx="minor">
            <a:schemeClr val="tx1"/>
          </a:fontRef>
        </p:style>
      </p:cxnSp>
      <p:sp>
        <p:nvSpPr>
          <p:cNvPr id="40" name="Plus Sign 39">
            <a:extLst>
              <a:ext uri="{FF2B5EF4-FFF2-40B4-BE49-F238E27FC236}">
                <a16:creationId xmlns:a16="http://schemas.microsoft.com/office/drawing/2014/main" id="{142D14D6-BC64-E76E-EBAA-1F30769992E2}"/>
              </a:ext>
            </a:extLst>
          </p:cNvPr>
          <p:cNvSpPr/>
          <p:nvPr/>
        </p:nvSpPr>
        <p:spPr bwMode="auto">
          <a:xfrm>
            <a:off x="4072217" y="3172116"/>
            <a:ext cx="237565" cy="228600"/>
          </a:xfrm>
          <a:prstGeom prst="mathPlus">
            <a:avLst/>
          </a:prstGeom>
          <a:solidFill>
            <a:srgbClr val="00B050"/>
          </a:solidFill>
          <a:ln w="12700" cap="flat" cmpd="sng" algn="ctr">
            <a:solidFill>
              <a:srgbClr val="00B05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rgbClr val="000000"/>
              </a:solidFill>
              <a:effectLst/>
              <a:latin typeface="Arial" charset="0"/>
              <a:ea typeface="ヒラギノ角ゴ ProN W3" charset="0"/>
              <a:cs typeface="ヒラギノ角ゴ ProN W3" charset="0"/>
              <a:sym typeface="Arial" charset="0"/>
            </a:endParaRPr>
          </a:p>
        </p:txBody>
      </p:sp>
      <p:cxnSp>
        <p:nvCxnSpPr>
          <p:cNvPr id="42" name="Straight Connector 41">
            <a:extLst>
              <a:ext uri="{FF2B5EF4-FFF2-40B4-BE49-F238E27FC236}">
                <a16:creationId xmlns:a16="http://schemas.microsoft.com/office/drawing/2014/main" id="{3F06AD93-A641-819C-9642-0FBFA85E4323}"/>
              </a:ext>
            </a:extLst>
          </p:cNvPr>
          <p:cNvCxnSpPr>
            <a:cxnSpLocks/>
            <a:stCxn id="40" idx="2"/>
          </p:cNvCxnSpPr>
          <p:nvPr/>
        </p:nvCxnSpPr>
        <p:spPr>
          <a:xfrm flipH="1">
            <a:off x="1294136" y="3286416"/>
            <a:ext cx="2809570" cy="0"/>
          </a:xfrm>
          <a:prstGeom prst="line">
            <a:avLst/>
          </a:prstGeom>
          <a:ln w="12700">
            <a:solidFill>
              <a:srgbClr val="00B050"/>
            </a:solidFill>
            <a:prstDash val="dash"/>
          </a:ln>
        </p:spPr>
        <p:style>
          <a:lnRef idx="2">
            <a:schemeClr val="accent1"/>
          </a:lnRef>
          <a:fillRef idx="0">
            <a:schemeClr val="accent1"/>
          </a:fillRef>
          <a:effectRef idx="1">
            <a:schemeClr val="accent1"/>
          </a:effectRef>
          <a:fontRef idx="minor">
            <a:schemeClr val="tx1"/>
          </a:fontRef>
        </p:style>
      </p:cxnSp>
      <mc:AlternateContent xmlns:mc="http://schemas.openxmlformats.org/markup-compatibility/2006" xmlns:a14="http://schemas.microsoft.com/office/drawing/2010/main">
        <mc:Choice Requires="a14">
          <p:sp>
            <p:nvSpPr>
              <p:cNvPr id="45" name="TextBox 44">
                <a:extLst>
                  <a:ext uri="{FF2B5EF4-FFF2-40B4-BE49-F238E27FC236}">
                    <a16:creationId xmlns:a16="http://schemas.microsoft.com/office/drawing/2014/main" id="{3EA72FA1-56CF-9C4F-B3A2-C05B259DF4C5}"/>
                  </a:ext>
                </a:extLst>
              </p:cNvPr>
              <p:cNvSpPr txBox="1"/>
              <p:nvPr/>
            </p:nvSpPr>
            <p:spPr>
              <a:xfrm>
                <a:off x="892995" y="3128681"/>
                <a:ext cx="320601"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12</m:t>
                      </m:r>
                    </m:oMath>
                  </m:oMathPara>
                </a14:m>
                <a:endParaRPr lang="en-US" dirty="0"/>
              </a:p>
            </p:txBody>
          </p:sp>
        </mc:Choice>
        <mc:Fallback xmlns="">
          <p:sp>
            <p:nvSpPr>
              <p:cNvPr id="45" name="TextBox 44">
                <a:extLst>
                  <a:ext uri="{FF2B5EF4-FFF2-40B4-BE49-F238E27FC236}">
                    <a16:creationId xmlns:a16="http://schemas.microsoft.com/office/drawing/2014/main" id="{3EA72FA1-56CF-9C4F-B3A2-C05B259DF4C5}"/>
                  </a:ext>
                </a:extLst>
              </p:cNvPr>
              <p:cNvSpPr txBox="1">
                <a:spLocks noRot="1" noChangeAspect="1" noMove="1" noResize="1" noEditPoints="1" noAdjustHandles="1" noChangeArrowheads="1" noChangeShapeType="1" noTextEdit="1"/>
              </p:cNvSpPr>
              <p:nvPr/>
            </p:nvSpPr>
            <p:spPr>
              <a:xfrm>
                <a:off x="892995" y="3128681"/>
                <a:ext cx="320601" cy="276999"/>
              </a:xfrm>
              <a:prstGeom prst="rect">
                <a:avLst/>
              </a:prstGeom>
              <a:blipFill>
                <a:blip r:embed="rId7"/>
                <a:stretch>
                  <a:fillRect l="-15094" r="-15094" b="-869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6" name="TextBox 45">
                <a:extLst>
                  <a:ext uri="{FF2B5EF4-FFF2-40B4-BE49-F238E27FC236}">
                    <a16:creationId xmlns:a16="http://schemas.microsoft.com/office/drawing/2014/main" id="{3C8FA937-A2CB-A252-6F4C-CC8EB836426C}"/>
                  </a:ext>
                </a:extLst>
              </p:cNvPr>
              <p:cNvSpPr txBox="1"/>
              <p:nvPr/>
            </p:nvSpPr>
            <p:spPr>
              <a:xfrm>
                <a:off x="4030698" y="5914676"/>
                <a:ext cx="320601"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40</m:t>
                      </m:r>
                    </m:oMath>
                  </m:oMathPara>
                </a14:m>
                <a:endParaRPr lang="en-US" dirty="0"/>
              </a:p>
            </p:txBody>
          </p:sp>
        </mc:Choice>
        <mc:Fallback xmlns="">
          <p:sp>
            <p:nvSpPr>
              <p:cNvPr id="46" name="TextBox 45">
                <a:extLst>
                  <a:ext uri="{FF2B5EF4-FFF2-40B4-BE49-F238E27FC236}">
                    <a16:creationId xmlns:a16="http://schemas.microsoft.com/office/drawing/2014/main" id="{3C8FA937-A2CB-A252-6F4C-CC8EB836426C}"/>
                  </a:ext>
                </a:extLst>
              </p:cNvPr>
              <p:cNvSpPr txBox="1">
                <a:spLocks noRot="1" noChangeAspect="1" noMove="1" noResize="1" noEditPoints="1" noAdjustHandles="1" noChangeArrowheads="1" noChangeShapeType="1" noTextEdit="1"/>
              </p:cNvSpPr>
              <p:nvPr/>
            </p:nvSpPr>
            <p:spPr>
              <a:xfrm>
                <a:off x="4030698" y="5914676"/>
                <a:ext cx="320601" cy="276999"/>
              </a:xfrm>
              <a:prstGeom prst="rect">
                <a:avLst/>
              </a:prstGeom>
              <a:blipFill>
                <a:blip r:embed="rId8"/>
                <a:stretch>
                  <a:fillRect l="-15094" r="-15094" b="-869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7" name="TextBox 46">
                <a:extLst>
                  <a:ext uri="{FF2B5EF4-FFF2-40B4-BE49-F238E27FC236}">
                    <a16:creationId xmlns:a16="http://schemas.microsoft.com/office/drawing/2014/main" id="{C7403969-C1AB-F6DA-863C-B557E9C8031B}"/>
                  </a:ext>
                </a:extLst>
              </p:cNvPr>
              <p:cNvSpPr txBox="1"/>
              <p:nvPr/>
            </p:nvSpPr>
            <p:spPr>
              <a:xfrm>
                <a:off x="6095999" y="2501992"/>
                <a:ext cx="3981026" cy="27706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𝐸</m:t>
                      </m:r>
                      <m:d>
                        <m:dPr>
                          <m:ctrlPr>
                            <a:rPr lang="en-US" b="0" i="1" smtClean="0">
                              <a:latin typeface="Cambria Math" panose="02040503050406030204" pitchFamily="18" charset="0"/>
                            </a:rPr>
                          </m:ctrlPr>
                        </m:dPr>
                        <m:e>
                          <m:r>
                            <a:rPr lang="en-US" b="0" i="1" smtClean="0">
                              <a:latin typeface="Cambria Math" panose="02040503050406030204" pitchFamily="18" charset="0"/>
                            </a:rPr>
                            <m:t>𝑟</m:t>
                          </m:r>
                        </m:e>
                      </m:d>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𝑤</m:t>
                          </m:r>
                        </m:e>
                        <m:sub>
                          <m:r>
                            <a:rPr lang="en-US" b="0" i="1" smtClean="0">
                              <a:latin typeface="Cambria Math" panose="02040503050406030204" pitchFamily="18" charset="0"/>
                            </a:rPr>
                            <m:t>𝑚</m:t>
                          </m:r>
                        </m:sub>
                      </m:sSub>
                      <m:r>
                        <a:rPr lang="en-US" b="0" i="1" smtClean="0">
                          <a:latin typeface="Cambria Math" panose="02040503050406030204" pitchFamily="18" charset="0"/>
                        </a:rPr>
                        <m:t>10+</m:t>
                      </m:r>
                      <m:d>
                        <m:dPr>
                          <m:ctrlPr>
                            <a:rPr lang="en-US" b="0" i="1" smtClean="0">
                              <a:latin typeface="Cambria Math" panose="02040503050406030204" pitchFamily="18" charset="0"/>
                            </a:rPr>
                          </m:ctrlPr>
                        </m:dPr>
                        <m:e>
                          <m:r>
                            <a:rPr lang="en-US" b="0" i="1" smtClean="0">
                              <a:latin typeface="Cambria Math" panose="02040503050406030204" pitchFamily="18" charset="0"/>
                            </a:rPr>
                            <m:t>1−</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𝑤</m:t>
                              </m:r>
                            </m:e>
                            <m:sub>
                              <m:r>
                                <a:rPr lang="en-US" b="0" i="1" smtClean="0">
                                  <a:latin typeface="Cambria Math" panose="02040503050406030204" pitchFamily="18" charset="0"/>
                                </a:rPr>
                                <m:t>𝑚</m:t>
                              </m:r>
                            </m:sub>
                          </m:sSub>
                        </m:e>
                      </m:d>
                      <m:r>
                        <a:rPr lang="en-US" b="0" i="1" smtClean="0">
                          <a:latin typeface="Cambria Math" panose="02040503050406030204" pitchFamily="18" charset="0"/>
                        </a:rPr>
                        <m:t>5</m:t>
                      </m:r>
                      <m:r>
                        <a:rPr lang="en-US" i="1">
                          <a:latin typeface="Cambria Math" panose="02040503050406030204" pitchFamily="18" charset="0"/>
                        </a:rPr>
                        <m:t>=5+</m:t>
                      </m:r>
                      <m:r>
                        <a:rPr lang="en-US" b="0" i="1" smtClean="0">
                          <a:latin typeface="Cambria Math" panose="02040503050406030204" pitchFamily="18" charset="0"/>
                        </a:rPr>
                        <m:t>5</m:t>
                      </m:r>
                      <m:sSub>
                        <m:sSubPr>
                          <m:ctrlPr>
                            <a:rPr lang="en-US" i="1">
                              <a:latin typeface="Cambria Math" panose="02040503050406030204" pitchFamily="18" charset="0"/>
                            </a:rPr>
                          </m:ctrlPr>
                        </m:sSubPr>
                        <m:e>
                          <m:r>
                            <a:rPr lang="en-US" i="1">
                              <a:latin typeface="Cambria Math" panose="02040503050406030204" pitchFamily="18" charset="0"/>
                            </a:rPr>
                            <m:t>𝑤</m:t>
                          </m:r>
                        </m:e>
                        <m:sub>
                          <m:r>
                            <a:rPr lang="en-US" b="0" i="1" smtClean="0">
                              <a:latin typeface="Cambria Math" panose="02040503050406030204" pitchFamily="18" charset="0"/>
                            </a:rPr>
                            <m:t>𝑚</m:t>
                          </m:r>
                        </m:sub>
                      </m:sSub>
                    </m:oMath>
                  </m:oMathPara>
                </a14:m>
                <a:br>
                  <a:rPr lang="en-US" b="0" dirty="0"/>
                </a:br>
                <a:endParaRPr lang="en-US" dirty="0"/>
              </a:p>
            </p:txBody>
          </p:sp>
        </mc:Choice>
        <mc:Fallback xmlns="">
          <p:sp>
            <p:nvSpPr>
              <p:cNvPr id="47" name="TextBox 46">
                <a:extLst>
                  <a:ext uri="{FF2B5EF4-FFF2-40B4-BE49-F238E27FC236}">
                    <a16:creationId xmlns:a16="http://schemas.microsoft.com/office/drawing/2014/main" id="{C7403969-C1AB-F6DA-863C-B557E9C8031B}"/>
                  </a:ext>
                </a:extLst>
              </p:cNvPr>
              <p:cNvSpPr txBox="1">
                <a:spLocks noRot="1" noChangeAspect="1" noMove="1" noResize="1" noEditPoints="1" noAdjustHandles="1" noChangeArrowheads="1" noChangeShapeType="1" noTextEdit="1"/>
              </p:cNvSpPr>
              <p:nvPr/>
            </p:nvSpPr>
            <p:spPr>
              <a:xfrm>
                <a:off x="6095999" y="2501992"/>
                <a:ext cx="3981026" cy="277064"/>
              </a:xfrm>
              <a:prstGeom prst="rect">
                <a:avLst/>
              </a:prstGeom>
              <a:blipFill>
                <a:blip r:embed="rId9"/>
                <a:stretch>
                  <a:fillRect b="-13043"/>
                </a:stretch>
              </a:blipFill>
            </p:spPr>
            <p:txBody>
              <a:bodyPr/>
              <a:lstStyle/>
              <a:p>
                <a:r>
                  <a:rPr lang="en-US">
                    <a:noFill/>
                  </a:rPr>
                  <a:t> </a:t>
                </a:r>
              </a:p>
            </p:txBody>
          </p:sp>
        </mc:Fallback>
      </mc:AlternateContent>
      <p:sp>
        <p:nvSpPr>
          <p:cNvPr id="48" name="Oval 47">
            <a:extLst>
              <a:ext uri="{FF2B5EF4-FFF2-40B4-BE49-F238E27FC236}">
                <a16:creationId xmlns:a16="http://schemas.microsoft.com/office/drawing/2014/main" id="{FA3299A5-8FE6-D33D-F8CE-7565EAEF7220}"/>
              </a:ext>
            </a:extLst>
          </p:cNvPr>
          <p:cNvSpPr/>
          <p:nvPr/>
        </p:nvSpPr>
        <p:spPr bwMode="auto">
          <a:xfrm>
            <a:off x="2961625" y="3237413"/>
            <a:ext cx="116869" cy="110452"/>
          </a:xfrm>
          <a:prstGeom prst="ellipse">
            <a:avLst/>
          </a:prstGeom>
          <a:solidFill>
            <a:srgbClr val="92D050"/>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rgbClr val="000000"/>
              </a:solidFill>
              <a:effectLst/>
              <a:latin typeface="Arial" charset="0"/>
              <a:ea typeface="ヒラギノ角ゴ ProN W3" charset="0"/>
              <a:cs typeface="ヒラギノ角ゴ ProN W3" charset="0"/>
              <a:sym typeface="Arial" charset="0"/>
            </a:endParaRPr>
          </a:p>
        </p:txBody>
      </p:sp>
      <mc:AlternateContent xmlns:mc="http://schemas.openxmlformats.org/markup-compatibility/2006" xmlns:a14="http://schemas.microsoft.com/office/drawing/2010/main">
        <mc:Choice Requires="a14">
          <p:sp>
            <p:nvSpPr>
              <p:cNvPr id="50" name="TextBox 49">
                <a:extLst>
                  <a:ext uri="{FF2B5EF4-FFF2-40B4-BE49-F238E27FC236}">
                    <a16:creationId xmlns:a16="http://schemas.microsoft.com/office/drawing/2014/main" id="{928D1D5A-63A6-F560-0FBC-025C904907DD}"/>
                  </a:ext>
                </a:extLst>
              </p:cNvPr>
              <p:cNvSpPr txBox="1"/>
              <p:nvPr/>
            </p:nvSpPr>
            <p:spPr>
              <a:xfrm>
                <a:off x="6207033" y="2884954"/>
                <a:ext cx="1591526"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𝑠𝑡𝑑</m:t>
                      </m:r>
                      <m:d>
                        <m:dPr>
                          <m:ctrlPr>
                            <a:rPr lang="en-US" b="0" i="1" smtClean="0">
                              <a:latin typeface="Cambria Math" panose="02040503050406030204" pitchFamily="18" charset="0"/>
                            </a:rPr>
                          </m:ctrlPr>
                        </m:dPr>
                        <m:e>
                          <m:r>
                            <a:rPr lang="en-US" b="0" i="1" smtClean="0">
                              <a:latin typeface="Cambria Math" panose="02040503050406030204" pitchFamily="18" charset="0"/>
                            </a:rPr>
                            <m:t>𝑟</m:t>
                          </m:r>
                        </m:e>
                      </m:d>
                      <m:r>
                        <a:rPr lang="en-US" b="0" i="1" smtClean="0">
                          <a:latin typeface="Cambria Math" panose="02040503050406030204" pitchFamily="18" charset="0"/>
                        </a:rPr>
                        <m:t>=18</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𝑤</m:t>
                          </m:r>
                        </m:e>
                        <m:sub>
                          <m:r>
                            <a:rPr lang="en-US" b="0" i="1" smtClean="0">
                              <a:latin typeface="Cambria Math" panose="02040503050406030204" pitchFamily="18" charset="0"/>
                            </a:rPr>
                            <m:t>𝑚</m:t>
                          </m:r>
                        </m:sub>
                      </m:sSub>
                    </m:oMath>
                  </m:oMathPara>
                </a14:m>
                <a:endParaRPr lang="en-US" dirty="0"/>
              </a:p>
            </p:txBody>
          </p:sp>
        </mc:Choice>
        <mc:Fallback xmlns="">
          <p:sp>
            <p:nvSpPr>
              <p:cNvPr id="50" name="TextBox 49">
                <a:extLst>
                  <a:ext uri="{FF2B5EF4-FFF2-40B4-BE49-F238E27FC236}">
                    <a16:creationId xmlns:a16="http://schemas.microsoft.com/office/drawing/2014/main" id="{928D1D5A-63A6-F560-0FBC-025C904907DD}"/>
                  </a:ext>
                </a:extLst>
              </p:cNvPr>
              <p:cNvSpPr txBox="1">
                <a:spLocks noRot="1" noChangeAspect="1" noMove="1" noResize="1" noEditPoints="1" noAdjustHandles="1" noChangeArrowheads="1" noChangeShapeType="1" noTextEdit="1"/>
              </p:cNvSpPr>
              <p:nvPr/>
            </p:nvSpPr>
            <p:spPr>
              <a:xfrm>
                <a:off x="6207033" y="2884954"/>
                <a:ext cx="1591526" cy="276999"/>
              </a:xfrm>
              <a:prstGeom prst="rect">
                <a:avLst/>
              </a:prstGeom>
              <a:blipFill>
                <a:blip r:embed="rId10"/>
                <a:stretch>
                  <a:fillRect l="-3065" r="-383" b="-1304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1" name="TextBox 50">
                <a:extLst>
                  <a:ext uri="{FF2B5EF4-FFF2-40B4-BE49-F238E27FC236}">
                    <a16:creationId xmlns:a16="http://schemas.microsoft.com/office/drawing/2014/main" id="{7AC79253-4C20-6A1B-1857-CF9792EEB630}"/>
                  </a:ext>
                </a:extLst>
              </p:cNvPr>
              <p:cNvSpPr txBox="1"/>
              <p:nvPr/>
            </p:nvSpPr>
            <p:spPr>
              <a:xfrm>
                <a:off x="6226079" y="3308641"/>
                <a:ext cx="2168158" cy="52597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𝐸</m:t>
                      </m:r>
                      <m:d>
                        <m:dPr>
                          <m:ctrlPr>
                            <a:rPr lang="en-US" b="0" i="1" smtClean="0">
                              <a:latin typeface="Cambria Math" panose="02040503050406030204" pitchFamily="18" charset="0"/>
                            </a:rPr>
                          </m:ctrlPr>
                        </m:dPr>
                        <m:e>
                          <m:r>
                            <a:rPr lang="en-US" b="0" i="1" smtClean="0">
                              <a:latin typeface="Cambria Math" panose="02040503050406030204" pitchFamily="18" charset="0"/>
                            </a:rPr>
                            <m:t>𝑟</m:t>
                          </m:r>
                        </m:e>
                      </m:d>
                      <m:r>
                        <a:rPr lang="en-US" b="0" i="1" smtClean="0">
                          <a:latin typeface="Cambria Math" panose="02040503050406030204" pitchFamily="18" charset="0"/>
                        </a:rPr>
                        <m:t>=5+</m:t>
                      </m:r>
                      <m:f>
                        <m:fPr>
                          <m:ctrlPr>
                            <a:rPr lang="en-US" b="0" i="1" smtClean="0">
                              <a:latin typeface="Cambria Math" panose="02040503050406030204" pitchFamily="18" charset="0"/>
                            </a:rPr>
                          </m:ctrlPr>
                        </m:fPr>
                        <m:num>
                          <m:r>
                            <a:rPr lang="en-US" b="0" i="1" smtClean="0">
                              <a:latin typeface="Cambria Math" panose="02040503050406030204" pitchFamily="18" charset="0"/>
                            </a:rPr>
                            <m:t>5</m:t>
                          </m:r>
                        </m:num>
                        <m:den>
                          <m:r>
                            <a:rPr lang="en-US" b="0" i="1" smtClean="0">
                              <a:latin typeface="Cambria Math" panose="02040503050406030204" pitchFamily="18" charset="0"/>
                            </a:rPr>
                            <m:t>18</m:t>
                          </m:r>
                        </m:den>
                      </m:f>
                      <m:r>
                        <a:rPr lang="en-US" b="0" i="1" smtClean="0">
                          <a:latin typeface="Cambria Math" panose="02040503050406030204" pitchFamily="18" charset="0"/>
                        </a:rPr>
                        <m:t>𝑠𝑡𝑑</m:t>
                      </m:r>
                      <m:d>
                        <m:dPr>
                          <m:ctrlPr>
                            <a:rPr lang="en-US" b="0" i="1" smtClean="0">
                              <a:latin typeface="Cambria Math" panose="02040503050406030204" pitchFamily="18" charset="0"/>
                            </a:rPr>
                          </m:ctrlPr>
                        </m:dPr>
                        <m:e>
                          <m:r>
                            <a:rPr lang="en-US" b="0" i="1" smtClean="0">
                              <a:latin typeface="Cambria Math" panose="02040503050406030204" pitchFamily="18" charset="0"/>
                            </a:rPr>
                            <m:t>𝑟</m:t>
                          </m:r>
                        </m:e>
                      </m:d>
                    </m:oMath>
                  </m:oMathPara>
                </a14:m>
                <a:endParaRPr lang="en-US" dirty="0"/>
              </a:p>
            </p:txBody>
          </p:sp>
        </mc:Choice>
        <mc:Fallback xmlns="">
          <p:sp>
            <p:nvSpPr>
              <p:cNvPr id="51" name="TextBox 50">
                <a:extLst>
                  <a:ext uri="{FF2B5EF4-FFF2-40B4-BE49-F238E27FC236}">
                    <a16:creationId xmlns:a16="http://schemas.microsoft.com/office/drawing/2014/main" id="{7AC79253-4C20-6A1B-1857-CF9792EEB630}"/>
                  </a:ext>
                </a:extLst>
              </p:cNvPr>
              <p:cNvSpPr txBox="1">
                <a:spLocks noRot="1" noChangeAspect="1" noMove="1" noResize="1" noEditPoints="1" noAdjustHandles="1" noChangeArrowheads="1" noChangeShapeType="1" noTextEdit="1"/>
              </p:cNvSpPr>
              <p:nvPr/>
            </p:nvSpPr>
            <p:spPr>
              <a:xfrm>
                <a:off x="6226079" y="3308641"/>
                <a:ext cx="2168158" cy="525978"/>
              </a:xfrm>
              <a:prstGeom prst="rect">
                <a:avLst/>
              </a:prstGeom>
              <a:blipFill>
                <a:blip r:embed="rId11"/>
                <a:stretch>
                  <a:fillRect/>
                </a:stretch>
              </a:blipFill>
            </p:spPr>
            <p:txBody>
              <a:bodyPr/>
              <a:lstStyle/>
              <a:p>
                <a:r>
                  <a:rPr lang="en-US">
                    <a:noFill/>
                  </a:rPr>
                  <a:t> </a:t>
                </a:r>
              </a:p>
            </p:txBody>
          </p:sp>
        </mc:Fallback>
      </mc:AlternateContent>
      <p:sp>
        <p:nvSpPr>
          <p:cNvPr id="52" name="Rectangle 51">
            <a:extLst>
              <a:ext uri="{FF2B5EF4-FFF2-40B4-BE49-F238E27FC236}">
                <a16:creationId xmlns:a16="http://schemas.microsoft.com/office/drawing/2014/main" id="{C9211314-551A-3CB7-5AA0-FD1ECA04DECF}"/>
              </a:ext>
            </a:extLst>
          </p:cNvPr>
          <p:cNvSpPr/>
          <p:nvPr/>
        </p:nvSpPr>
        <p:spPr bwMode="auto">
          <a:xfrm>
            <a:off x="7368540" y="3267180"/>
            <a:ext cx="365760" cy="618566"/>
          </a:xfrm>
          <a:prstGeom prst="rect">
            <a:avLst/>
          </a:prstGeom>
          <a:noFill/>
          <a:ln w="12700" cap="flat" cmpd="sng" algn="ctr">
            <a:solidFill>
              <a:srgbClr val="FFC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rgbClr val="000000"/>
              </a:solidFill>
              <a:effectLst/>
              <a:latin typeface="Arial" charset="0"/>
              <a:ea typeface="ヒラギノ角ゴ ProN W3" charset="0"/>
              <a:cs typeface="ヒラギノ角ゴ ProN W3" charset="0"/>
              <a:sym typeface="Arial" charset="0"/>
            </a:endParaRPr>
          </a:p>
        </p:txBody>
      </p:sp>
      <mc:AlternateContent xmlns:mc="http://schemas.openxmlformats.org/markup-compatibility/2006" xmlns:a14="http://schemas.microsoft.com/office/drawing/2010/main">
        <mc:Choice Requires="a14">
          <p:sp>
            <p:nvSpPr>
              <p:cNvPr id="53" name="TextBox 52">
                <a:extLst>
                  <a:ext uri="{FF2B5EF4-FFF2-40B4-BE49-F238E27FC236}">
                    <a16:creationId xmlns:a16="http://schemas.microsoft.com/office/drawing/2014/main" id="{5AB39682-4807-F164-0EBA-2DA9EBFC86D8}"/>
                  </a:ext>
                </a:extLst>
              </p:cNvPr>
              <p:cNvSpPr txBox="1"/>
              <p:nvPr/>
            </p:nvSpPr>
            <p:spPr>
              <a:xfrm>
                <a:off x="6226079" y="4043394"/>
                <a:ext cx="5083123" cy="53758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12=5+</m:t>
                      </m:r>
                      <m:f>
                        <m:fPr>
                          <m:ctrlPr>
                            <a:rPr lang="en-US" b="0" i="1" smtClean="0">
                              <a:latin typeface="Cambria Math" panose="02040503050406030204" pitchFamily="18" charset="0"/>
                            </a:rPr>
                          </m:ctrlPr>
                        </m:fPr>
                        <m:num>
                          <m:r>
                            <a:rPr lang="en-US" b="0" i="1" smtClean="0">
                              <a:latin typeface="Cambria Math" panose="02040503050406030204" pitchFamily="18" charset="0"/>
                            </a:rPr>
                            <m:t>5</m:t>
                          </m:r>
                        </m:num>
                        <m:den>
                          <m:r>
                            <a:rPr lang="en-US" b="0" i="1" smtClean="0">
                              <a:latin typeface="Cambria Math" panose="02040503050406030204" pitchFamily="18" charset="0"/>
                            </a:rPr>
                            <m:t>18</m:t>
                          </m:r>
                        </m:den>
                      </m:f>
                      <m:r>
                        <a:rPr lang="en-US" b="0" i="1" smtClean="0">
                          <a:latin typeface="Cambria Math" panose="02040503050406030204" pitchFamily="18" charset="0"/>
                        </a:rPr>
                        <m:t>𝑠𝑡𝑑</m:t>
                      </m:r>
                      <m:d>
                        <m:dPr>
                          <m:ctrlPr>
                            <a:rPr lang="en-US" b="0" i="1" smtClean="0">
                              <a:latin typeface="Cambria Math" panose="02040503050406030204" pitchFamily="18" charset="0"/>
                            </a:rPr>
                          </m:ctrlPr>
                        </m:dPr>
                        <m:e>
                          <m:r>
                            <a:rPr lang="en-US" b="0" i="1" smtClean="0">
                              <a:latin typeface="Cambria Math" panose="02040503050406030204" pitchFamily="18" charset="0"/>
                            </a:rPr>
                            <m:t>𝑟</m:t>
                          </m:r>
                        </m:e>
                      </m:d>
                      <m:r>
                        <a:rPr lang="en-US" b="0" i="1" smtClean="0">
                          <a:latin typeface="Cambria Math" panose="02040503050406030204" pitchFamily="18" charset="0"/>
                        </a:rPr>
                        <m:t>⇒</m:t>
                      </m:r>
                      <m:r>
                        <a:rPr lang="en-US" b="0" i="1" smtClean="0">
                          <a:latin typeface="Cambria Math" panose="02040503050406030204" pitchFamily="18" charset="0"/>
                        </a:rPr>
                        <m:t>𝑠𝑡𝑑</m:t>
                      </m:r>
                      <m:d>
                        <m:dPr>
                          <m:ctrlPr>
                            <a:rPr lang="en-US" b="0" i="1" smtClean="0">
                              <a:latin typeface="Cambria Math" panose="02040503050406030204" pitchFamily="18" charset="0"/>
                            </a:rPr>
                          </m:ctrlPr>
                        </m:dPr>
                        <m:e>
                          <m:r>
                            <a:rPr lang="en-US" b="0" i="1" smtClean="0">
                              <a:latin typeface="Cambria Math" panose="02040503050406030204" pitchFamily="18" charset="0"/>
                            </a:rPr>
                            <m:t>𝑟</m:t>
                          </m:r>
                        </m:e>
                      </m:d>
                      <m:r>
                        <a:rPr lang="en-US" b="0" i="1" smtClean="0">
                          <a:latin typeface="Cambria Math" panose="02040503050406030204" pitchFamily="18" charset="0"/>
                        </a:rPr>
                        <m:t>=</m:t>
                      </m:r>
                      <m:f>
                        <m:fPr>
                          <m:ctrlPr>
                            <a:rPr lang="en-US" b="0" i="1" smtClean="0">
                              <a:latin typeface="Cambria Math" panose="02040503050406030204" pitchFamily="18" charset="0"/>
                            </a:rPr>
                          </m:ctrlPr>
                        </m:fPr>
                        <m:num>
                          <m:d>
                            <m:dPr>
                              <m:ctrlPr>
                                <a:rPr lang="en-US" b="0" i="1" smtClean="0">
                                  <a:latin typeface="Cambria Math" panose="02040503050406030204" pitchFamily="18" charset="0"/>
                                </a:rPr>
                              </m:ctrlPr>
                            </m:dPr>
                            <m:e>
                              <m:r>
                                <a:rPr lang="en-US" b="0" i="1" smtClean="0">
                                  <a:latin typeface="Cambria Math" panose="02040503050406030204" pitchFamily="18" charset="0"/>
                                </a:rPr>
                                <m:t>12−5</m:t>
                              </m:r>
                            </m:e>
                          </m:d>
                          <m:r>
                            <a:rPr lang="en-US" b="0" i="1" smtClean="0">
                              <a:latin typeface="Cambria Math" panose="02040503050406030204" pitchFamily="18" charset="0"/>
                            </a:rPr>
                            <m:t>18</m:t>
                          </m:r>
                        </m:num>
                        <m:den>
                          <m:r>
                            <a:rPr lang="en-US" b="0" i="1" smtClean="0">
                              <a:latin typeface="Cambria Math" panose="02040503050406030204" pitchFamily="18" charset="0"/>
                            </a:rPr>
                            <m:t>5</m:t>
                          </m:r>
                        </m:den>
                      </m:f>
                      <m:r>
                        <a:rPr lang="en-US" b="0" i="1" smtClean="0">
                          <a:latin typeface="Cambria Math" panose="02040503050406030204" pitchFamily="18" charset="0"/>
                        </a:rPr>
                        <m:t>=25.2</m:t>
                      </m:r>
                    </m:oMath>
                  </m:oMathPara>
                </a14:m>
                <a:endParaRPr lang="en-US" dirty="0"/>
              </a:p>
            </p:txBody>
          </p:sp>
        </mc:Choice>
        <mc:Fallback xmlns="">
          <p:sp>
            <p:nvSpPr>
              <p:cNvPr id="53" name="TextBox 52">
                <a:extLst>
                  <a:ext uri="{FF2B5EF4-FFF2-40B4-BE49-F238E27FC236}">
                    <a16:creationId xmlns:a16="http://schemas.microsoft.com/office/drawing/2014/main" id="{5AB39682-4807-F164-0EBA-2DA9EBFC86D8}"/>
                  </a:ext>
                </a:extLst>
              </p:cNvPr>
              <p:cNvSpPr txBox="1">
                <a:spLocks noRot="1" noChangeAspect="1" noMove="1" noResize="1" noEditPoints="1" noAdjustHandles="1" noChangeArrowheads="1" noChangeShapeType="1" noTextEdit="1"/>
              </p:cNvSpPr>
              <p:nvPr/>
            </p:nvSpPr>
            <p:spPr>
              <a:xfrm>
                <a:off x="6226079" y="4043394"/>
                <a:ext cx="5083123" cy="537583"/>
              </a:xfrm>
              <a:prstGeom prst="rect">
                <a:avLst/>
              </a:prstGeom>
              <a:blipFill>
                <a:blip r:embed="rId12"/>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2488760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2"/>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5"/>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6"/>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7"/>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0"/>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42"/>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7"/>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2"/>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31"/>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30"/>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32"/>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48"/>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47"/>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50"/>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51"/>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52"/>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5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P spid="12" grpId="0"/>
      <p:bldP spid="13" grpId="0"/>
      <p:bldP spid="15" grpId="0" animBg="1"/>
      <p:bldP spid="22" grpId="0" animBg="1"/>
      <p:bldP spid="30" grpId="0"/>
      <p:bldP spid="31" grpId="0"/>
      <p:bldP spid="32" grpId="0"/>
      <p:bldP spid="40" grpId="0" animBg="1"/>
      <p:bldP spid="45" grpId="0"/>
      <p:bldP spid="46" grpId="0"/>
      <p:bldP spid="47" grpId="0"/>
      <p:bldP spid="48" grpId="0" animBg="1"/>
      <p:bldP spid="50" grpId="0"/>
      <p:bldP spid="51" grpId="0"/>
      <p:bldP spid="52" grpId="0" animBg="1"/>
      <p:bldP spid="5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F56BA8-2D0B-7247-C477-6943C4843CF2}"/>
            </a:ext>
          </a:extLst>
        </p:cNvPr>
        <p:cNvGrpSpPr/>
        <p:nvPr/>
      </p:nvGrpSpPr>
      <p:grpSpPr>
        <a:xfrm>
          <a:off x="0" y="0"/>
          <a:ext cx="0" cy="0"/>
          <a:chOff x="0" y="0"/>
          <a:chExt cx="0" cy="0"/>
        </a:xfrm>
      </p:grpSpPr>
      <p:sp>
        <p:nvSpPr>
          <p:cNvPr id="5" name="Text Placeholder 4">
            <a:extLst>
              <a:ext uri="{FF2B5EF4-FFF2-40B4-BE49-F238E27FC236}">
                <a16:creationId xmlns:a16="http://schemas.microsoft.com/office/drawing/2014/main" id="{A1DF9388-D505-9A22-D139-472D9B498FD8}"/>
              </a:ext>
            </a:extLst>
          </p:cNvPr>
          <p:cNvSpPr>
            <a:spLocks noGrp="1"/>
          </p:cNvSpPr>
          <p:nvPr>
            <p:ph type="body" sz="quarter" idx="12"/>
          </p:nvPr>
        </p:nvSpPr>
        <p:spPr/>
        <p:txBody>
          <a:bodyPr/>
          <a:lstStyle/>
          <a:p>
            <a:endParaRPr lang="en-US"/>
          </a:p>
        </p:txBody>
      </p:sp>
      <p:sp>
        <p:nvSpPr>
          <p:cNvPr id="6" name="Text Placeholder 5">
            <a:extLst>
              <a:ext uri="{FF2B5EF4-FFF2-40B4-BE49-F238E27FC236}">
                <a16:creationId xmlns:a16="http://schemas.microsoft.com/office/drawing/2014/main" id="{ED54A3B2-89EA-2ACE-6717-B5FCE13A0A9D}"/>
              </a:ext>
            </a:extLst>
          </p:cNvPr>
          <p:cNvSpPr>
            <a:spLocks noGrp="1"/>
          </p:cNvSpPr>
          <p:nvPr>
            <p:ph type="body" sz="quarter" idx="16"/>
          </p:nvPr>
        </p:nvSpPr>
        <p:spPr/>
        <p:txBody>
          <a:bodyPr/>
          <a:lstStyle/>
          <a:p>
            <a:r>
              <a:rPr lang="en-US" dirty="0"/>
              <a:t>Exercise 1</a:t>
            </a:r>
          </a:p>
        </p:txBody>
      </p:sp>
      <p:sp>
        <p:nvSpPr>
          <p:cNvPr id="7" name="Content Placeholder 2">
            <a:extLst>
              <a:ext uri="{FF2B5EF4-FFF2-40B4-BE49-F238E27FC236}">
                <a16:creationId xmlns:a16="http://schemas.microsoft.com/office/drawing/2014/main" id="{C89B8FB6-3674-B59A-E3C7-F0AD780B52E5}"/>
              </a:ext>
            </a:extLst>
          </p:cNvPr>
          <p:cNvSpPr txBox="1">
            <a:spLocks/>
          </p:cNvSpPr>
          <p:nvPr/>
        </p:nvSpPr>
        <p:spPr>
          <a:xfrm>
            <a:off x="336000" y="1563329"/>
            <a:ext cx="11519999" cy="4613634"/>
          </a:xfrm>
          <a:prstGeom prst="rect">
            <a:avLst/>
          </a:prstGeom>
        </p:spPr>
        <p:txBody>
          <a:bodyPr>
            <a:normAutofit/>
          </a:bodyPr>
          <a:lstStyle>
            <a:lvl1pPr marL="342865" indent="-342865" algn="just" defTabSz="457154" rtl="0" eaLnBrk="0" fontAlgn="base" hangingPunct="0">
              <a:spcBef>
                <a:spcPct val="20000"/>
              </a:spcBef>
              <a:spcAft>
                <a:spcPct val="0"/>
              </a:spcAft>
              <a:buFont typeface="Arial" pitchFamily="34" charset="0"/>
              <a:buChar char="•"/>
              <a:defRPr sz="3200" kern="1200">
                <a:solidFill>
                  <a:schemeClr val="tx1"/>
                </a:solidFill>
                <a:latin typeface="+mn-lt"/>
                <a:ea typeface="Geneva" pitchFamily="-112" charset="-128"/>
                <a:cs typeface="Geneva" pitchFamily="-112" charset="-128"/>
              </a:defRPr>
            </a:lvl1pPr>
            <a:lvl2pPr marL="742874" indent="-285721" algn="just" defTabSz="457154" rtl="0" eaLnBrk="0" fontAlgn="base" hangingPunct="0">
              <a:spcBef>
                <a:spcPct val="20000"/>
              </a:spcBef>
              <a:spcAft>
                <a:spcPct val="0"/>
              </a:spcAft>
              <a:buFont typeface="Arial" pitchFamily="34" charset="0"/>
              <a:buChar char="–"/>
              <a:defRPr sz="2800" kern="1200">
                <a:solidFill>
                  <a:schemeClr val="tx1"/>
                </a:solidFill>
                <a:latin typeface="+mn-lt"/>
                <a:ea typeface="Geneva" pitchFamily="-112" charset="-128"/>
                <a:cs typeface="+mn-cs"/>
              </a:defRPr>
            </a:lvl2pPr>
            <a:lvl3pPr marL="1142884" indent="-228577" algn="just" defTabSz="457154" rtl="0" eaLnBrk="0" fontAlgn="base" hangingPunct="0">
              <a:spcBef>
                <a:spcPct val="20000"/>
              </a:spcBef>
              <a:spcAft>
                <a:spcPct val="0"/>
              </a:spcAft>
              <a:buFont typeface="Arial" pitchFamily="34" charset="0"/>
              <a:buChar char="•"/>
              <a:defRPr sz="2400" kern="1200">
                <a:solidFill>
                  <a:schemeClr val="tx1"/>
                </a:solidFill>
                <a:latin typeface="+mn-lt"/>
                <a:ea typeface="Geneva" pitchFamily="-112" charset="-128"/>
                <a:cs typeface="+mn-cs"/>
              </a:defRPr>
            </a:lvl3pPr>
            <a:lvl4pPr marL="1600037" indent="-228577" algn="just" defTabSz="457154" rtl="0" eaLnBrk="0" fontAlgn="base" hangingPunct="0">
              <a:spcBef>
                <a:spcPct val="20000"/>
              </a:spcBef>
              <a:spcAft>
                <a:spcPct val="0"/>
              </a:spcAft>
              <a:buFont typeface="Arial" pitchFamily="34" charset="0"/>
              <a:buChar char="–"/>
              <a:defRPr sz="2000" kern="1200">
                <a:solidFill>
                  <a:schemeClr val="tx1"/>
                </a:solidFill>
                <a:latin typeface="+mn-lt"/>
                <a:ea typeface="Geneva" pitchFamily="-112" charset="-128"/>
                <a:cs typeface="+mn-cs"/>
              </a:defRPr>
            </a:lvl4pPr>
            <a:lvl5pPr marL="2057191" indent="-228577" algn="just" defTabSz="457154" rtl="0" eaLnBrk="0" fontAlgn="base" hangingPunct="0">
              <a:spcBef>
                <a:spcPct val="20000"/>
              </a:spcBef>
              <a:spcAft>
                <a:spcPct val="0"/>
              </a:spcAft>
              <a:buFont typeface="Arial" pitchFamily="34" charset="0"/>
              <a:buChar char="»"/>
              <a:defRPr sz="2000" kern="1200">
                <a:solidFill>
                  <a:schemeClr val="tx1"/>
                </a:solidFill>
                <a:latin typeface="+mn-lt"/>
                <a:ea typeface="Geneva" pitchFamily="-112" charset="-128"/>
                <a:cs typeface="+mn-cs"/>
              </a:defRPr>
            </a:lvl5pPr>
            <a:lvl6pPr marL="2514344" indent="-228577" algn="l" defTabSz="457154" rtl="0" eaLnBrk="1" latinLnBrk="0" hangingPunct="1">
              <a:spcBef>
                <a:spcPct val="20000"/>
              </a:spcBef>
              <a:buFont typeface="Arial"/>
              <a:buChar char="•"/>
              <a:defRPr sz="2000" kern="1200">
                <a:solidFill>
                  <a:schemeClr val="tx1"/>
                </a:solidFill>
                <a:latin typeface="+mn-lt"/>
                <a:ea typeface="+mn-ea"/>
                <a:cs typeface="+mn-cs"/>
              </a:defRPr>
            </a:lvl6pPr>
            <a:lvl7pPr marL="2971497" indent="-228577" algn="l" defTabSz="457154" rtl="0" eaLnBrk="1" latinLnBrk="0" hangingPunct="1">
              <a:spcBef>
                <a:spcPct val="20000"/>
              </a:spcBef>
              <a:buFont typeface="Arial"/>
              <a:buChar char="•"/>
              <a:defRPr sz="2000" kern="1200">
                <a:solidFill>
                  <a:schemeClr val="tx1"/>
                </a:solidFill>
                <a:latin typeface="+mn-lt"/>
                <a:ea typeface="+mn-ea"/>
                <a:cs typeface="+mn-cs"/>
              </a:defRPr>
            </a:lvl7pPr>
            <a:lvl8pPr marL="3428650" indent="-228577" algn="l" defTabSz="457154" rtl="0" eaLnBrk="1" latinLnBrk="0" hangingPunct="1">
              <a:spcBef>
                <a:spcPct val="20000"/>
              </a:spcBef>
              <a:buFont typeface="Arial"/>
              <a:buChar char="•"/>
              <a:defRPr sz="2000" kern="1200">
                <a:solidFill>
                  <a:schemeClr val="tx1"/>
                </a:solidFill>
                <a:latin typeface="+mn-lt"/>
                <a:ea typeface="+mn-ea"/>
                <a:cs typeface="+mn-cs"/>
              </a:defRPr>
            </a:lvl8pPr>
            <a:lvl9pPr marL="3885804" indent="-228577" algn="l" defTabSz="457154" rtl="0" eaLnBrk="1" latinLnBrk="0" hangingPunct="1">
              <a:spcBef>
                <a:spcPct val="20000"/>
              </a:spcBef>
              <a:buFont typeface="Arial"/>
              <a:buChar char="•"/>
              <a:defRPr sz="2000" kern="1200">
                <a:solidFill>
                  <a:schemeClr val="tx1"/>
                </a:solidFill>
                <a:latin typeface="+mn-lt"/>
                <a:ea typeface="+mn-ea"/>
                <a:cs typeface="+mn-cs"/>
              </a:defRPr>
            </a:lvl9pPr>
          </a:lstStyle>
          <a:p>
            <a:pPr marL="514350" indent="-514350">
              <a:buFont typeface="+mj-lt"/>
              <a:buAutoNum type="alphaLcPeriod" startAt="2"/>
            </a:pPr>
            <a:r>
              <a:rPr lang="en-GB" sz="2000" dirty="0"/>
              <a:t>What investment has the highest possible expected return while having the same volatility as stock X? What is the expected return of this investment? How does it compare to stock X?</a:t>
            </a:r>
          </a:p>
        </p:txBody>
      </p:sp>
      <p:cxnSp>
        <p:nvCxnSpPr>
          <p:cNvPr id="9" name="Straight Connector 8">
            <a:extLst>
              <a:ext uri="{FF2B5EF4-FFF2-40B4-BE49-F238E27FC236}">
                <a16:creationId xmlns:a16="http://schemas.microsoft.com/office/drawing/2014/main" id="{C252CF72-14DD-022A-E84C-19FA5F2A459E}"/>
              </a:ext>
            </a:extLst>
          </p:cNvPr>
          <p:cNvCxnSpPr/>
          <p:nvPr/>
        </p:nvCxnSpPr>
        <p:spPr>
          <a:xfrm>
            <a:off x="1272988" y="2779059"/>
            <a:ext cx="0" cy="3101788"/>
          </a:xfrm>
          <a:prstGeom prst="line">
            <a:avLst/>
          </a:prstGeom>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9B86C515-B884-280E-97BE-3C280ACB8808}"/>
              </a:ext>
            </a:extLst>
          </p:cNvPr>
          <p:cNvCxnSpPr/>
          <p:nvPr/>
        </p:nvCxnSpPr>
        <p:spPr>
          <a:xfrm>
            <a:off x="1272988" y="5880847"/>
            <a:ext cx="4634753" cy="0"/>
          </a:xfrm>
          <a:prstGeom prst="line">
            <a:avLst/>
          </a:prstGeom>
        </p:spPr>
        <p:style>
          <a:lnRef idx="2">
            <a:schemeClr val="accent1"/>
          </a:lnRef>
          <a:fillRef idx="0">
            <a:schemeClr val="accent1"/>
          </a:fillRef>
          <a:effectRef idx="1">
            <a:schemeClr val="accent1"/>
          </a:effectRef>
          <a:fontRef idx="minor">
            <a:schemeClr val="tx1"/>
          </a:fontRef>
        </p:style>
      </p:cxnSp>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874107CD-3E30-E4C2-1A9F-B993D7F6AEDB}"/>
                  </a:ext>
                </a:extLst>
              </p:cNvPr>
              <p:cNvSpPr txBox="1"/>
              <p:nvPr/>
            </p:nvSpPr>
            <p:spPr>
              <a:xfrm>
                <a:off x="542564" y="2640559"/>
                <a:ext cx="523861"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𝐸</m:t>
                      </m:r>
                      <m:r>
                        <a:rPr lang="en-US" b="0" i="1" smtClean="0">
                          <a:latin typeface="Cambria Math" panose="02040503050406030204" pitchFamily="18" charset="0"/>
                        </a:rPr>
                        <m:t>(</m:t>
                      </m:r>
                      <m:r>
                        <a:rPr lang="en-US" b="0" i="1" smtClean="0">
                          <a:latin typeface="Cambria Math" panose="02040503050406030204" pitchFamily="18" charset="0"/>
                        </a:rPr>
                        <m:t>𝑟</m:t>
                      </m:r>
                      <m:r>
                        <a:rPr lang="en-US" b="0" i="1" smtClean="0">
                          <a:latin typeface="Cambria Math" panose="02040503050406030204" pitchFamily="18" charset="0"/>
                        </a:rPr>
                        <m:t>)</m:t>
                      </m:r>
                    </m:oMath>
                  </m:oMathPara>
                </a14:m>
                <a:endParaRPr lang="en-US" dirty="0"/>
              </a:p>
            </p:txBody>
          </p:sp>
        </mc:Choice>
        <mc:Fallback xmlns="">
          <p:sp>
            <p:nvSpPr>
              <p:cNvPr id="12" name="TextBox 11">
                <a:extLst>
                  <a:ext uri="{FF2B5EF4-FFF2-40B4-BE49-F238E27FC236}">
                    <a16:creationId xmlns:a16="http://schemas.microsoft.com/office/drawing/2014/main" id="{874107CD-3E30-E4C2-1A9F-B993D7F6AEDB}"/>
                  </a:ext>
                </a:extLst>
              </p:cNvPr>
              <p:cNvSpPr txBox="1">
                <a:spLocks noRot="1" noChangeAspect="1" noMove="1" noResize="1" noEditPoints="1" noAdjustHandles="1" noChangeArrowheads="1" noChangeShapeType="1" noTextEdit="1"/>
              </p:cNvSpPr>
              <p:nvPr/>
            </p:nvSpPr>
            <p:spPr>
              <a:xfrm>
                <a:off x="542564" y="2640559"/>
                <a:ext cx="523861" cy="276999"/>
              </a:xfrm>
              <a:prstGeom prst="rect">
                <a:avLst/>
              </a:prstGeom>
              <a:blipFill>
                <a:blip r:embed="rId2"/>
                <a:stretch>
                  <a:fillRect l="-9302" r="-15116" b="-3478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3" name="TextBox 12">
                <a:extLst>
                  <a:ext uri="{FF2B5EF4-FFF2-40B4-BE49-F238E27FC236}">
                    <a16:creationId xmlns:a16="http://schemas.microsoft.com/office/drawing/2014/main" id="{B93DC124-1274-FA3C-78FC-E9434FEEC537}"/>
                  </a:ext>
                </a:extLst>
              </p:cNvPr>
              <p:cNvSpPr txBox="1"/>
              <p:nvPr/>
            </p:nvSpPr>
            <p:spPr>
              <a:xfrm>
                <a:off x="6022330" y="5880847"/>
                <a:ext cx="709681"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𝑠𝑡𝑑</m:t>
                      </m:r>
                      <m:r>
                        <a:rPr lang="en-US" b="0" i="1" smtClean="0">
                          <a:latin typeface="Cambria Math" panose="02040503050406030204" pitchFamily="18" charset="0"/>
                        </a:rPr>
                        <m:t>(</m:t>
                      </m:r>
                      <m:r>
                        <a:rPr lang="en-US" b="0" i="1" smtClean="0">
                          <a:latin typeface="Cambria Math" panose="02040503050406030204" pitchFamily="18" charset="0"/>
                        </a:rPr>
                        <m:t>𝑟</m:t>
                      </m:r>
                      <m:r>
                        <a:rPr lang="en-US" b="0" i="1" smtClean="0">
                          <a:latin typeface="Cambria Math" panose="02040503050406030204" pitchFamily="18" charset="0"/>
                        </a:rPr>
                        <m:t>)</m:t>
                      </m:r>
                    </m:oMath>
                  </m:oMathPara>
                </a14:m>
                <a:endParaRPr lang="en-US" dirty="0"/>
              </a:p>
            </p:txBody>
          </p:sp>
        </mc:Choice>
        <mc:Fallback xmlns="">
          <p:sp>
            <p:nvSpPr>
              <p:cNvPr id="13" name="TextBox 12">
                <a:extLst>
                  <a:ext uri="{FF2B5EF4-FFF2-40B4-BE49-F238E27FC236}">
                    <a16:creationId xmlns:a16="http://schemas.microsoft.com/office/drawing/2014/main" id="{B93DC124-1274-FA3C-78FC-E9434FEEC537}"/>
                  </a:ext>
                </a:extLst>
              </p:cNvPr>
              <p:cNvSpPr txBox="1">
                <a:spLocks noRot="1" noChangeAspect="1" noMove="1" noResize="1" noEditPoints="1" noAdjustHandles="1" noChangeArrowheads="1" noChangeShapeType="1" noTextEdit="1"/>
              </p:cNvSpPr>
              <p:nvPr/>
            </p:nvSpPr>
            <p:spPr>
              <a:xfrm>
                <a:off x="6022330" y="5880847"/>
                <a:ext cx="709681" cy="276999"/>
              </a:xfrm>
              <a:prstGeom prst="rect">
                <a:avLst/>
              </a:prstGeom>
              <a:blipFill>
                <a:blip r:embed="rId3"/>
                <a:stretch>
                  <a:fillRect l="-6897" t="-2222" r="-11207" b="-37778"/>
                </a:stretch>
              </a:blipFill>
            </p:spPr>
            <p:txBody>
              <a:bodyPr/>
              <a:lstStyle/>
              <a:p>
                <a:r>
                  <a:rPr lang="en-US">
                    <a:noFill/>
                  </a:rPr>
                  <a:t> </a:t>
                </a:r>
              </a:p>
            </p:txBody>
          </p:sp>
        </mc:Fallback>
      </mc:AlternateContent>
      <p:sp>
        <p:nvSpPr>
          <p:cNvPr id="15" name="Freeform: Shape 14">
            <a:extLst>
              <a:ext uri="{FF2B5EF4-FFF2-40B4-BE49-F238E27FC236}">
                <a16:creationId xmlns:a16="http://schemas.microsoft.com/office/drawing/2014/main" id="{9E9D67CE-3F30-50E8-B9FD-4181A24177E0}"/>
              </a:ext>
            </a:extLst>
          </p:cNvPr>
          <p:cNvSpPr/>
          <p:nvPr/>
        </p:nvSpPr>
        <p:spPr bwMode="auto">
          <a:xfrm rot="21143664">
            <a:off x="2300860" y="3110889"/>
            <a:ext cx="2215927" cy="2337482"/>
          </a:xfrm>
          <a:custGeom>
            <a:avLst/>
            <a:gdLst>
              <a:gd name="connsiteX0" fmla="*/ 2595161 w 2595161"/>
              <a:gd name="connsiteY0" fmla="*/ 0 h 1927411"/>
              <a:gd name="connsiteX1" fmla="*/ 4361 w 2595161"/>
              <a:gd name="connsiteY1" fmla="*/ 645458 h 1927411"/>
              <a:gd name="connsiteX2" fmla="*/ 1976596 w 2595161"/>
              <a:gd name="connsiteY2" fmla="*/ 1927411 h 1927411"/>
            </a:gdLst>
            <a:ahLst/>
            <a:cxnLst>
              <a:cxn ang="0">
                <a:pos x="connsiteX0" y="connsiteY0"/>
              </a:cxn>
              <a:cxn ang="0">
                <a:pos x="connsiteX1" y="connsiteY1"/>
              </a:cxn>
              <a:cxn ang="0">
                <a:pos x="connsiteX2" y="connsiteY2"/>
              </a:cxn>
            </a:cxnLst>
            <a:rect l="l" t="t" r="r" b="b"/>
            <a:pathLst>
              <a:path w="2595161" h="1927411">
                <a:moveTo>
                  <a:pt x="2595161" y="0"/>
                </a:moveTo>
                <a:cubicBezTo>
                  <a:pt x="1351308" y="162111"/>
                  <a:pt x="107455" y="324223"/>
                  <a:pt x="4361" y="645458"/>
                </a:cubicBezTo>
                <a:cubicBezTo>
                  <a:pt x="-98733" y="966693"/>
                  <a:pt x="1656855" y="1718235"/>
                  <a:pt x="1976596" y="1927411"/>
                </a:cubicBezTo>
              </a:path>
            </a:pathLst>
          </a:custGeom>
          <a:ln w="28575">
            <a:headEnd type="non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7" name="Straight Connector 16">
            <a:extLst>
              <a:ext uri="{FF2B5EF4-FFF2-40B4-BE49-F238E27FC236}">
                <a16:creationId xmlns:a16="http://schemas.microsoft.com/office/drawing/2014/main" id="{AAA14792-B433-5B39-05A5-09EEA1852D78}"/>
              </a:ext>
            </a:extLst>
          </p:cNvPr>
          <p:cNvCxnSpPr>
            <a:cxnSpLocks/>
          </p:cNvCxnSpPr>
          <p:nvPr/>
        </p:nvCxnSpPr>
        <p:spPr>
          <a:xfrm flipH="1">
            <a:off x="1272988" y="2268071"/>
            <a:ext cx="3030071" cy="2402541"/>
          </a:xfrm>
          <a:prstGeom prst="line">
            <a:avLst/>
          </a:prstGeom>
        </p:spPr>
        <p:style>
          <a:lnRef idx="2">
            <a:schemeClr val="accent6"/>
          </a:lnRef>
          <a:fillRef idx="0">
            <a:schemeClr val="accent6"/>
          </a:fillRef>
          <a:effectRef idx="1">
            <a:schemeClr val="accent6"/>
          </a:effectRef>
          <a:fontRef idx="minor">
            <a:schemeClr val="tx1"/>
          </a:fontRef>
        </p:style>
      </p:cxnSp>
      <p:sp>
        <p:nvSpPr>
          <p:cNvPr id="22" name="Oval 21">
            <a:extLst>
              <a:ext uri="{FF2B5EF4-FFF2-40B4-BE49-F238E27FC236}">
                <a16:creationId xmlns:a16="http://schemas.microsoft.com/office/drawing/2014/main" id="{BFBFF2DB-1F28-D8ED-5E3E-F09830CD150F}"/>
              </a:ext>
            </a:extLst>
          </p:cNvPr>
          <p:cNvSpPr/>
          <p:nvPr/>
        </p:nvSpPr>
        <p:spPr bwMode="auto">
          <a:xfrm>
            <a:off x="2402541" y="3684494"/>
            <a:ext cx="116541" cy="125506"/>
          </a:xfrm>
          <a:prstGeom prst="ellipse">
            <a:avLst/>
          </a:prstGeom>
          <a:solidFill>
            <a:srgbClr val="FFC000"/>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rgbClr val="000000"/>
              </a:solidFill>
              <a:effectLst/>
              <a:latin typeface="Arial" charset="0"/>
              <a:ea typeface="ヒラギノ角ゴ ProN W3" charset="0"/>
              <a:cs typeface="ヒラギノ角ゴ ProN W3" charset="0"/>
              <a:sym typeface="Arial" charset="0"/>
            </a:endParaRPr>
          </a:p>
        </p:txBody>
      </p:sp>
      <p:cxnSp>
        <p:nvCxnSpPr>
          <p:cNvPr id="25" name="Straight Connector 24">
            <a:extLst>
              <a:ext uri="{FF2B5EF4-FFF2-40B4-BE49-F238E27FC236}">
                <a16:creationId xmlns:a16="http://schemas.microsoft.com/office/drawing/2014/main" id="{2A8311DA-6912-B968-91CB-5DDCCEF080CA}"/>
              </a:ext>
            </a:extLst>
          </p:cNvPr>
          <p:cNvCxnSpPr>
            <a:stCxn id="22" idx="2"/>
          </p:cNvCxnSpPr>
          <p:nvPr/>
        </p:nvCxnSpPr>
        <p:spPr>
          <a:xfrm flipH="1">
            <a:off x="1272988" y="3747247"/>
            <a:ext cx="1129553" cy="0"/>
          </a:xfrm>
          <a:prstGeom prst="line">
            <a:avLst/>
          </a:prstGeom>
          <a:ln w="12700">
            <a:solidFill>
              <a:srgbClr val="FFC000"/>
            </a:solidFill>
            <a:prstDash val="dash"/>
          </a:ln>
        </p:spPr>
        <p:style>
          <a:lnRef idx="2">
            <a:schemeClr val="accent1"/>
          </a:lnRef>
          <a:fillRef idx="0">
            <a:schemeClr val="accent1"/>
          </a:fillRef>
          <a:effectRef idx="1">
            <a:schemeClr val="accent1"/>
          </a:effectRef>
          <a:fontRef idx="minor">
            <a:schemeClr val="tx1"/>
          </a:fontRef>
        </p:style>
      </p:cxnSp>
      <p:cxnSp>
        <p:nvCxnSpPr>
          <p:cNvPr id="26" name="Straight Connector 25">
            <a:extLst>
              <a:ext uri="{FF2B5EF4-FFF2-40B4-BE49-F238E27FC236}">
                <a16:creationId xmlns:a16="http://schemas.microsoft.com/office/drawing/2014/main" id="{E3864627-F128-63CB-1000-6ADC914093D1}"/>
              </a:ext>
            </a:extLst>
          </p:cNvPr>
          <p:cNvCxnSpPr>
            <a:cxnSpLocks/>
            <a:stCxn id="22" idx="4"/>
          </p:cNvCxnSpPr>
          <p:nvPr/>
        </p:nvCxnSpPr>
        <p:spPr>
          <a:xfrm>
            <a:off x="2460812" y="3810000"/>
            <a:ext cx="29136" cy="2070847"/>
          </a:xfrm>
          <a:prstGeom prst="line">
            <a:avLst/>
          </a:prstGeom>
          <a:ln w="12700">
            <a:solidFill>
              <a:srgbClr val="FFC000"/>
            </a:solidFill>
            <a:prstDash val="dash"/>
          </a:ln>
        </p:spPr>
        <p:style>
          <a:lnRef idx="2">
            <a:schemeClr val="accent1"/>
          </a:lnRef>
          <a:fillRef idx="0">
            <a:schemeClr val="accent1"/>
          </a:fillRef>
          <a:effectRef idx="1">
            <a:schemeClr val="accent1"/>
          </a:effectRef>
          <a:fontRef idx="minor">
            <a:schemeClr val="tx1"/>
          </a:fontRef>
        </p:style>
      </p:cxnSp>
      <mc:AlternateContent xmlns:mc="http://schemas.openxmlformats.org/markup-compatibility/2006" xmlns:a14="http://schemas.microsoft.com/office/drawing/2010/main">
        <mc:Choice Requires="a14">
          <p:sp>
            <p:nvSpPr>
              <p:cNvPr id="30" name="TextBox 29">
                <a:extLst>
                  <a:ext uri="{FF2B5EF4-FFF2-40B4-BE49-F238E27FC236}">
                    <a16:creationId xmlns:a16="http://schemas.microsoft.com/office/drawing/2014/main" id="{B49CA4E7-1A82-AF87-B1C7-534E05037D30}"/>
                  </a:ext>
                </a:extLst>
              </p:cNvPr>
              <p:cNvSpPr txBox="1"/>
              <p:nvPr/>
            </p:nvSpPr>
            <p:spPr>
              <a:xfrm>
                <a:off x="906124" y="3608747"/>
                <a:ext cx="320601"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10</m:t>
                      </m:r>
                    </m:oMath>
                  </m:oMathPara>
                </a14:m>
                <a:endParaRPr lang="en-US" dirty="0"/>
              </a:p>
            </p:txBody>
          </p:sp>
        </mc:Choice>
        <mc:Fallback xmlns="">
          <p:sp>
            <p:nvSpPr>
              <p:cNvPr id="30" name="TextBox 29">
                <a:extLst>
                  <a:ext uri="{FF2B5EF4-FFF2-40B4-BE49-F238E27FC236}">
                    <a16:creationId xmlns:a16="http://schemas.microsoft.com/office/drawing/2014/main" id="{B49CA4E7-1A82-AF87-B1C7-534E05037D30}"/>
                  </a:ext>
                </a:extLst>
              </p:cNvPr>
              <p:cNvSpPr txBox="1">
                <a:spLocks noRot="1" noChangeAspect="1" noMove="1" noResize="1" noEditPoints="1" noAdjustHandles="1" noChangeArrowheads="1" noChangeShapeType="1" noTextEdit="1"/>
              </p:cNvSpPr>
              <p:nvPr/>
            </p:nvSpPr>
            <p:spPr>
              <a:xfrm>
                <a:off x="906124" y="3608747"/>
                <a:ext cx="320601" cy="276999"/>
              </a:xfrm>
              <a:prstGeom prst="rect">
                <a:avLst/>
              </a:prstGeom>
              <a:blipFill>
                <a:blip r:embed="rId4"/>
                <a:stretch>
                  <a:fillRect l="-17308" r="-15385" b="-8889"/>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1" name="TextBox 30">
                <a:extLst>
                  <a:ext uri="{FF2B5EF4-FFF2-40B4-BE49-F238E27FC236}">
                    <a16:creationId xmlns:a16="http://schemas.microsoft.com/office/drawing/2014/main" id="{1857588A-68D5-D62B-086E-23797F30EFEC}"/>
                  </a:ext>
                </a:extLst>
              </p:cNvPr>
              <p:cNvSpPr txBox="1"/>
              <p:nvPr/>
            </p:nvSpPr>
            <p:spPr>
              <a:xfrm>
                <a:off x="999016" y="4532112"/>
                <a:ext cx="192360"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5</m:t>
                      </m:r>
                    </m:oMath>
                  </m:oMathPara>
                </a14:m>
                <a:endParaRPr lang="en-US" dirty="0"/>
              </a:p>
            </p:txBody>
          </p:sp>
        </mc:Choice>
        <mc:Fallback xmlns="">
          <p:sp>
            <p:nvSpPr>
              <p:cNvPr id="31" name="TextBox 30">
                <a:extLst>
                  <a:ext uri="{FF2B5EF4-FFF2-40B4-BE49-F238E27FC236}">
                    <a16:creationId xmlns:a16="http://schemas.microsoft.com/office/drawing/2014/main" id="{1857588A-68D5-D62B-086E-23797F30EFEC}"/>
                  </a:ext>
                </a:extLst>
              </p:cNvPr>
              <p:cNvSpPr txBox="1">
                <a:spLocks noRot="1" noChangeAspect="1" noMove="1" noResize="1" noEditPoints="1" noAdjustHandles="1" noChangeArrowheads="1" noChangeShapeType="1" noTextEdit="1"/>
              </p:cNvSpPr>
              <p:nvPr/>
            </p:nvSpPr>
            <p:spPr>
              <a:xfrm>
                <a:off x="999016" y="4532112"/>
                <a:ext cx="192360" cy="276999"/>
              </a:xfrm>
              <a:prstGeom prst="rect">
                <a:avLst/>
              </a:prstGeom>
              <a:blipFill>
                <a:blip r:embed="rId5"/>
                <a:stretch>
                  <a:fillRect l="-29032" r="-29032" b="-869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2" name="TextBox 31">
                <a:extLst>
                  <a:ext uri="{FF2B5EF4-FFF2-40B4-BE49-F238E27FC236}">
                    <a16:creationId xmlns:a16="http://schemas.microsoft.com/office/drawing/2014/main" id="{18E648AF-8933-392D-1E5C-B3D4AFC5DAC7}"/>
                  </a:ext>
                </a:extLst>
              </p:cNvPr>
              <p:cNvSpPr txBox="1"/>
              <p:nvPr/>
            </p:nvSpPr>
            <p:spPr>
              <a:xfrm>
                <a:off x="2329647" y="5890405"/>
                <a:ext cx="320601"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18</m:t>
                      </m:r>
                    </m:oMath>
                  </m:oMathPara>
                </a14:m>
                <a:endParaRPr lang="en-US" dirty="0"/>
              </a:p>
            </p:txBody>
          </p:sp>
        </mc:Choice>
        <mc:Fallback xmlns="">
          <p:sp>
            <p:nvSpPr>
              <p:cNvPr id="32" name="TextBox 31">
                <a:extLst>
                  <a:ext uri="{FF2B5EF4-FFF2-40B4-BE49-F238E27FC236}">
                    <a16:creationId xmlns:a16="http://schemas.microsoft.com/office/drawing/2014/main" id="{18E648AF-8933-392D-1E5C-B3D4AFC5DAC7}"/>
                  </a:ext>
                </a:extLst>
              </p:cNvPr>
              <p:cNvSpPr txBox="1">
                <a:spLocks noRot="1" noChangeAspect="1" noMove="1" noResize="1" noEditPoints="1" noAdjustHandles="1" noChangeArrowheads="1" noChangeShapeType="1" noTextEdit="1"/>
              </p:cNvSpPr>
              <p:nvPr/>
            </p:nvSpPr>
            <p:spPr>
              <a:xfrm>
                <a:off x="2329647" y="5890405"/>
                <a:ext cx="320601" cy="276999"/>
              </a:xfrm>
              <a:prstGeom prst="rect">
                <a:avLst/>
              </a:prstGeom>
              <a:blipFill>
                <a:blip r:embed="rId6"/>
                <a:stretch>
                  <a:fillRect l="-15094" r="-15094" b="-8696"/>
                </a:stretch>
              </a:blipFill>
            </p:spPr>
            <p:txBody>
              <a:bodyPr/>
              <a:lstStyle/>
              <a:p>
                <a:r>
                  <a:rPr lang="en-US">
                    <a:noFill/>
                  </a:rPr>
                  <a:t> </a:t>
                </a:r>
              </a:p>
            </p:txBody>
          </p:sp>
        </mc:Fallback>
      </mc:AlternateContent>
      <p:cxnSp>
        <p:nvCxnSpPr>
          <p:cNvPr id="37" name="Straight Connector 36">
            <a:extLst>
              <a:ext uri="{FF2B5EF4-FFF2-40B4-BE49-F238E27FC236}">
                <a16:creationId xmlns:a16="http://schemas.microsoft.com/office/drawing/2014/main" id="{111EC49E-2EA6-3844-7C74-3DA6FAE11F75}"/>
              </a:ext>
            </a:extLst>
          </p:cNvPr>
          <p:cNvCxnSpPr>
            <a:cxnSpLocks/>
            <a:stCxn id="48" idx="4"/>
          </p:cNvCxnSpPr>
          <p:nvPr/>
        </p:nvCxnSpPr>
        <p:spPr>
          <a:xfrm flipH="1">
            <a:off x="4168587" y="2407722"/>
            <a:ext cx="21526" cy="3473125"/>
          </a:xfrm>
          <a:prstGeom prst="line">
            <a:avLst/>
          </a:prstGeom>
          <a:ln w="12700">
            <a:solidFill>
              <a:srgbClr val="00B050"/>
            </a:solidFill>
            <a:prstDash val="dash"/>
          </a:ln>
        </p:spPr>
        <p:style>
          <a:lnRef idx="2">
            <a:schemeClr val="accent1"/>
          </a:lnRef>
          <a:fillRef idx="0">
            <a:schemeClr val="accent1"/>
          </a:fillRef>
          <a:effectRef idx="1">
            <a:schemeClr val="accent1"/>
          </a:effectRef>
          <a:fontRef idx="minor">
            <a:schemeClr val="tx1"/>
          </a:fontRef>
        </p:style>
      </p:cxnSp>
      <p:sp>
        <p:nvSpPr>
          <p:cNvPr id="40" name="Plus Sign 39">
            <a:extLst>
              <a:ext uri="{FF2B5EF4-FFF2-40B4-BE49-F238E27FC236}">
                <a16:creationId xmlns:a16="http://schemas.microsoft.com/office/drawing/2014/main" id="{43D80F99-67E4-0210-1F96-E287C9D88395}"/>
              </a:ext>
            </a:extLst>
          </p:cNvPr>
          <p:cNvSpPr/>
          <p:nvPr/>
        </p:nvSpPr>
        <p:spPr bwMode="auto">
          <a:xfrm>
            <a:off x="4065494" y="3177080"/>
            <a:ext cx="237565" cy="228600"/>
          </a:xfrm>
          <a:prstGeom prst="mathPlus">
            <a:avLst/>
          </a:prstGeom>
          <a:solidFill>
            <a:srgbClr val="00B050"/>
          </a:solidFill>
          <a:ln w="12700" cap="flat" cmpd="sng" algn="ctr">
            <a:solidFill>
              <a:srgbClr val="00B05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rgbClr val="000000"/>
              </a:solidFill>
              <a:effectLst/>
              <a:latin typeface="Arial" charset="0"/>
              <a:ea typeface="ヒラギノ角ゴ ProN W3" charset="0"/>
              <a:cs typeface="ヒラギノ角ゴ ProN W3" charset="0"/>
              <a:sym typeface="Arial" charset="0"/>
            </a:endParaRPr>
          </a:p>
        </p:txBody>
      </p:sp>
      <p:cxnSp>
        <p:nvCxnSpPr>
          <p:cNvPr id="42" name="Straight Connector 41">
            <a:extLst>
              <a:ext uri="{FF2B5EF4-FFF2-40B4-BE49-F238E27FC236}">
                <a16:creationId xmlns:a16="http://schemas.microsoft.com/office/drawing/2014/main" id="{F9B5A146-6F39-8B47-C0DD-35AC7CC4B154}"/>
              </a:ext>
            </a:extLst>
          </p:cNvPr>
          <p:cNvCxnSpPr>
            <a:cxnSpLocks/>
          </p:cNvCxnSpPr>
          <p:nvPr/>
        </p:nvCxnSpPr>
        <p:spPr>
          <a:xfrm flipH="1">
            <a:off x="1272988" y="3280992"/>
            <a:ext cx="2809570" cy="0"/>
          </a:xfrm>
          <a:prstGeom prst="line">
            <a:avLst/>
          </a:prstGeom>
          <a:ln w="12700">
            <a:solidFill>
              <a:srgbClr val="00B050"/>
            </a:solidFill>
            <a:prstDash val="dash"/>
          </a:ln>
        </p:spPr>
        <p:style>
          <a:lnRef idx="2">
            <a:schemeClr val="accent1"/>
          </a:lnRef>
          <a:fillRef idx="0">
            <a:schemeClr val="accent1"/>
          </a:fillRef>
          <a:effectRef idx="1">
            <a:schemeClr val="accent1"/>
          </a:effectRef>
          <a:fontRef idx="minor">
            <a:schemeClr val="tx1"/>
          </a:fontRef>
        </p:style>
      </p:cxnSp>
      <mc:AlternateContent xmlns:mc="http://schemas.openxmlformats.org/markup-compatibility/2006" xmlns:a14="http://schemas.microsoft.com/office/drawing/2010/main">
        <mc:Choice Requires="a14">
          <p:sp>
            <p:nvSpPr>
              <p:cNvPr id="45" name="TextBox 44">
                <a:extLst>
                  <a:ext uri="{FF2B5EF4-FFF2-40B4-BE49-F238E27FC236}">
                    <a16:creationId xmlns:a16="http://schemas.microsoft.com/office/drawing/2014/main" id="{88907CA9-6C8C-F4F6-BE48-2DEDC3BDCA22}"/>
                  </a:ext>
                </a:extLst>
              </p:cNvPr>
              <p:cNvSpPr txBox="1"/>
              <p:nvPr/>
            </p:nvSpPr>
            <p:spPr>
              <a:xfrm>
                <a:off x="892995" y="3128681"/>
                <a:ext cx="320601"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12</m:t>
                      </m:r>
                    </m:oMath>
                  </m:oMathPara>
                </a14:m>
                <a:endParaRPr lang="en-US" dirty="0"/>
              </a:p>
            </p:txBody>
          </p:sp>
        </mc:Choice>
        <mc:Fallback xmlns="">
          <p:sp>
            <p:nvSpPr>
              <p:cNvPr id="45" name="TextBox 44">
                <a:extLst>
                  <a:ext uri="{FF2B5EF4-FFF2-40B4-BE49-F238E27FC236}">
                    <a16:creationId xmlns:a16="http://schemas.microsoft.com/office/drawing/2014/main" id="{88907CA9-6C8C-F4F6-BE48-2DEDC3BDCA22}"/>
                  </a:ext>
                </a:extLst>
              </p:cNvPr>
              <p:cNvSpPr txBox="1">
                <a:spLocks noRot="1" noChangeAspect="1" noMove="1" noResize="1" noEditPoints="1" noAdjustHandles="1" noChangeArrowheads="1" noChangeShapeType="1" noTextEdit="1"/>
              </p:cNvSpPr>
              <p:nvPr/>
            </p:nvSpPr>
            <p:spPr>
              <a:xfrm>
                <a:off x="892995" y="3128681"/>
                <a:ext cx="320601" cy="276999"/>
              </a:xfrm>
              <a:prstGeom prst="rect">
                <a:avLst/>
              </a:prstGeom>
              <a:blipFill>
                <a:blip r:embed="rId7"/>
                <a:stretch>
                  <a:fillRect l="-15094" r="-15094" b="-869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6" name="TextBox 45">
                <a:extLst>
                  <a:ext uri="{FF2B5EF4-FFF2-40B4-BE49-F238E27FC236}">
                    <a16:creationId xmlns:a16="http://schemas.microsoft.com/office/drawing/2014/main" id="{0CB61078-56A9-A3D4-D2F5-31AA27CEA565}"/>
                  </a:ext>
                </a:extLst>
              </p:cNvPr>
              <p:cNvSpPr txBox="1"/>
              <p:nvPr/>
            </p:nvSpPr>
            <p:spPr>
              <a:xfrm>
                <a:off x="4030698" y="5914676"/>
                <a:ext cx="320601"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40</m:t>
                      </m:r>
                    </m:oMath>
                  </m:oMathPara>
                </a14:m>
                <a:endParaRPr lang="en-US" dirty="0"/>
              </a:p>
            </p:txBody>
          </p:sp>
        </mc:Choice>
        <mc:Fallback xmlns="">
          <p:sp>
            <p:nvSpPr>
              <p:cNvPr id="46" name="TextBox 45">
                <a:extLst>
                  <a:ext uri="{FF2B5EF4-FFF2-40B4-BE49-F238E27FC236}">
                    <a16:creationId xmlns:a16="http://schemas.microsoft.com/office/drawing/2014/main" id="{0CB61078-56A9-A3D4-D2F5-31AA27CEA565}"/>
                  </a:ext>
                </a:extLst>
              </p:cNvPr>
              <p:cNvSpPr txBox="1">
                <a:spLocks noRot="1" noChangeAspect="1" noMove="1" noResize="1" noEditPoints="1" noAdjustHandles="1" noChangeArrowheads="1" noChangeShapeType="1" noTextEdit="1"/>
              </p:cNvSpPr>
              <p:nvPr/>
            </p:nvSpPr>
            <p:spPr>
              <a:xfrm>
                <a:off x="4030698" y="5914676"/>
                <a:ext cx="320601" cy="276999"/>
              </a:xfrm>
              <a:prstGeom prst="rect">
                <a:avLst/>
              </a:prstGeom>
              <a:blipFill>
                <a:blip r:embed="rId8"/>
                <a:stretch>
                  <a:fillRect l="-15094" r="-15094" b="-8696"/>
                </a:stretch>
              </a:blipFill>
            </p:spPr>
            <p:txBody>
              <a:bodyPr/>
              <a:lstStyle/>
              <a:p>
                <a:r>
                  <a:rPr lang="en-US">
                    <a:noFill/>
                  </a:rPr>
                  <a:t> </a:t>
                </a:r>
              </a:p>
            </p:txBody>
          </p:sp>
        </mc:Fallback>
      </mc:AlternateContent>
      <p:sp>
        <p:nvSpPr>
          <p:cNvPr id="48" name="Oval 47">
            <a:extLst>
              <a:ext uri="{FF2B5EF4-FFF2-40B4-BE49-F238E27FC236}">
                <a16:creationId xmlns:a16="http://schemas.microsoft.com/office/drawing/2014/main" id="{A4C77383-F2AF-B463-B095-91481487B96F}"/>
              </a:ext>
            </a:extLst>
          </p:cNvPr>
          <p:cNvSpPr/>
          <p:nvPr/>
        </p:nvSpPr>
        <p:spPr bwMode="auto">
          <a:xfrm>
            <a:off x="4131678" y="2297270"/>
            <a:ext cx="116869" cy="110452"/>
          </a:xfrm>
          <a:prstGeom prst="ellipse">
            <a:avLst/>
          </a:prstGeom>
          <a:solidFill>
            <a:srgbClr val="92D050"/>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rgbClr val="000000"/>
              </a:solidFill>
              <a:effectLst/>
              <a:latin typeface="Arial" charset="0"/>
              <a:ea typeface="ヒラギノ角ゴ ProN W3" charset="0"/>
              <a:cs typeface="ヒラギノ角ゴ ProN W3" charset="0"/>
              <a:sym typeface="Arial" charset="0"/>
            </a:endParaRPr>
          </a:p>
        </p:txBody>
      </p:sp>
      <mc:AlternateContent xmlns:mc="http://schemas.openxmlformats.org/markup-compatibility/2006" xmlns:a14="http://schemas.microsoft.com/office/drawing/2010/main">
        <mc:Choice Requires="a14">
          <p:sp>
            <p:nvSpPr>
              <p:cNvPr id="51" name="TextBox 50">
                <a:extLst>
                  <a:ext uri="{FF2B5EF4-FFF2-40B4-BE49-F238E27FC236}">
                    <a16:creationId xmlns:a16="http://schemas.microsoft.com/office/drawing/2014/main" id="{4E980CD7-3D13-5B79-E1F0-3D67809DED2B}"/>
                  </a:ext>
                </a:extLst>
              </p:cNvPr>
              <p:cNvSpPr txBox="1"/>
              <p:nvPr/>
            </p:nvSpPr>
            <p:spPr>
              <a:xfrm>
                <a:off x="6095999" y="2217546"/>
                <a:ext cx="2168158" cy="52597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𝐸</m:t>
                      </m:r>
                      <m:d>
                        <m:dPr>
                          <m:ctrlPr>
                            <a:rPr lang="en-US" b="0" i="1" smtClean="0">
                              <a:latin typeface="Cambria Math" panose="02040503050406030204" pitchFamily="18" charset="0"/>
                            </a:rPr>
                          </m:ctrlPr>
                        </m:dPr>
                        <m:e>
                          <m:r>
                            <a:rPr lang="en-US" b="0" i="1" smtClean="0">
                              <a:latin typeface="Cambria Math" panose="02040503050406030204" pitchFamily="18" charset="0"/>
                            </a:rPr>
                            <m:t>𝑟</m:t>
                          </m:r>
                        </m:e>
                      </m:d>
                      <m:r>
                        <a:rPr lang="en-US" b="0" i="1" smtClean="0">
                          <a:latin typeface="Cambria Math" panose="02040503050406030204" pitchFamily="18" charset="0"/>
                        </a:rPr>
                        <m:t>=5+</m:t>
                      </m:r>
                      <m:f>
                        <m:fPr>
                          <m:ctrlPr>
                            <a:rPr lang="en-US" b="0" i="1" smtClean="0">
                              <a:latin typeface="Cambria Math" panose="02040503050406030204" pitchFamily="18" charset="0"/>
                            </a:rPr>
                          </m:ctrlPr>
                        </m:fPr>
                        <m:num>
                          <m:r>
                            <a:rPr lang="en-US" b="0" i="1" smtClean="0">
                              <a:latin typeface="Cambria Math" panose="02040503050406030204" pitchFamily="18" charset="0"/>
                            </a:rPr>
                            <m:t>5</m:t>
                          </m:r>
                        </m:num>
                        <m:den>
                          <m:r>
                            <a:rPr lang="en-US" b="0" i="1" smtClean="0">
                              <a:latin typeface="Cambria Math" panose="02040503050406030204" pitchFamily="18" charset="0"/>
                            </a:rPr>
                            <m:t>18</m:t>
                          </m:r>
                        </m:den>
                      </m:f>
                      <m:r>
                        <a:rPr lang="en-US" b="0" i="1" smtClean="0">
                          <a:latin typeface="Cambria Math" panose="02040503050406030204" pitchFamily="18" charset="0"/>
                        </a:rPr>
                        <m:t>𝑠𝑡𝑑</m:t>
                      </m:r>
                      <m:d>
                        <m:dPr>
                          <m:ctrlPr>
                            <a:rPr lang="en-US" b="0" i="1" smtClean="0">
                              <a:latin typeface="Cambria Math" panose="02040503050406030204" pitchFamily="18" charset="0"/>
                            </a:rPr>
                          </m:ctrlPr>
                        </m:dPr>
                        <m:e>
                          <m:r>
                            <a:rPr lang="en-US" b="0" i="1" smtClean="0">
                              <a:latin typeface="Cambria Math" panose="02040503050406030204" pitchFamily="18" charset="0"/>
                            </a:rPr>
                            <m:t>𝑟</m:t>
                          </m:r>
                        </m:e>
                      </m:d>
                    </m:oMath>
                  </m:oMathPara>
                </a14:m>
                <a:endParaRPr lang="en-US" dirty="0"/>
              </a:p>
            </p:txBody>
          </p:sp>
        </mc:Choice>
        <mc:Fallback xmlns="">
          <p:sp>
            <p:nvSpPr>
              <p:cNvPr id="51" name="TextBox 50">
                <a:extLst>
                  <a:ext uri="{FF2B5EF4-FFF2-40B4-BE49-F238E27FC236}">
                    <a16:creationId xmlns:a16="http://schemas.microsoft.com/office/drawing/2014/main" id="{4E980CD7-3D13-5B79-E1F0-3D67809DED2B}"/>
                  </a:ext>
                </a:extLst>
              </p:cNvPr>
              <p:cNvSpPr txBox="1">
                <a:spLocks noRot="1" noChangeAspect="1" noMove="1" noResize="1" noEditPoints="1" noAdjustHandles="1" noChangeArrowheads="1" noChangeShapeType="1" noTextEdit="1"/>
              </p:cNvSpPr>
              <p:nvPr/>
            </p:nvSpPr>
            <p:spPr>
              <a:xfrm>
                <a:off x="6095999" y="2217546"/>
                <a:ext cx="2168158" cy="525978"/>
              </a:xfrm>
              <a:prstGeom prst="rect">
                <a:avLst/>
              </a:prstGeom>
              <a:blipFill>
                <a:blip r:embed="rId9"/>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3" name="TextBox 52">
                <a:extLst>
                  <a:ext uri="{FF2B5EF4-FFF2-40B4-BE49-F238E27FC236}">
                    <a16:creationId xmlns:a16="http://schemas.microsoft.com/office/drawing/2014/main" id="{58FB0F36-AC16-5E80-D13A-614A65468C79}"/>
                  </a:ext>
                </a:extLst>
              </p:cNvPr>
              <p:cNvSpPr txBox="1"/>
              <p:nvPr/>
            </p:nvSpPr>
            <p:spPr>
              <a:xfrm>
                <a:off x="6095225" y="2859889"/>
                <a:ext cx="2642262" cy="52597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𝐸</m:t>
                      </m:r>
                      <m:d>
                        <m:dPr>
                          <m:ctrlPr>
                            <a:rPr lang="en-US" b="0" i="1" smtClean="0">
                              <a:latin typeface="Cambria Math" panose="02040503050406030204" pitchFamily="18" charset="0"/>
                            </a:rPr>
                          </m:ctrlPr>
                        </m:dPr>
                        <m:e>
                          <m:r>
                            <a:rPr lang="en-US" b="0" i="1" smtClean="0">
                              <a:latin typeface="Cambria Math" panose="02040503050406030204" pitchFamily="18" charset="0"/>
                            </a:rPr>
                            <m:t>𝑟</m:t>
                          </m:r>
                        </m:e>
                      </m:d>
                      <m:r>
                        <a:rPr lang="en-US" b="0" i="1" smtClean="0">
                          <a:latin typeface="Cambria Math" panose="02040503050406030204" pitchFamily="18" charset="0"/>
                        </a:rPr>
                        <m:t>=5+</m:t>
                      </m:r>
                      <m:f>
                        <m:fPr>
                          <m:ctrlPr>
                            <a:rPr lang="en-US" b="0" i="1" smtClean="0">
                              <a:latin typeface="Cambria Math" panose="02040503050406030204" pitchFamily="18" charset="0"/>
                            </a:rPr>
                          </m:ctrlPr>
                        </m:fPr>
                        <m:num>
                          <m:r>
                            <a:rPr lang="en-US" b="0" i="1" smtClean="0">
                              <a:latin typeface="Cambria Math" panose="02040503050406030204" pitchFamily="18" charset="0"/>
                            </a:rPr>
                            <m:t>5</m:t>
                          </m:r>
                        </m:num>
                        <m:den>
                          <m:r>
                            <a:rPr lang="en-US" b="0" i="1" smtClean="0">
                              <a:latin typeface="Cambria Math" panose="02040503050406030204" pitchFamily="18" charset="0"/>
                            </a:rPr>
                            <m:t>18</m:t>
                          </m:r>
                        </m:den>
                      </m:f>
                      <m:r>
                        <a:rPr lang="en-US" b="0" i="1" smtClean="0">
                          <a:latin typeface="Cambria Math" panose="02040503050406030204" pitchFamily="18" charset="0"/>
                        </a:rPr>
                        <m:t>40=16.11</m:t>
                      </m:r>
                    </m:oMath>
                  </m:oMathPara>
                </a14:m>
                <a:endParaRPr lang="en-US" dirty="0"/>
              </a:p>
            </p:txBody>
          </p:sp>
        </mc:Choice>
        <mc:Fallback xmlns="">
          <p:sp>
            <p:nvSpPr>
              <p:cNvPr id="53" name="TextBox 52">
                <a:extLst>
                  <a:ext uri="{FF2B5EF4-FFF2-40B4-BE49-F238E27FC236}">
                    <a16:creationId xmlns:a16="http://schemas.microsoft.com/office/drawing/2014/main" id="{58FB0F36-AC16-5E80-D13A-614A65468C79}"/>
                  </a:ext>
                </a:extLst>
              </p:cNvPr>
              <p:cNvSpPr txBox="1">
                <a:spLocks noRot="1" noChangeAspect="1" noMove="1" noResize="1" noEditPoints="1" noAdjustHandles="1" noChangeArrowheads="1" noChangeShapeType="1" noTextEdit="1"/>
              </p:cNvSpPr>
              <p:nvPr/>
            </p:nvSpPr>
            <p:spPr>
              <a:xfrm>
                <a:off x="6095225" y="2859889"/>
                <a:ext cx="2642262" cy="525978"/>
              </a:xfrm>
              <a:prstGeom prst="rect">
                <a:avLst/>
              </a:prstGeom>
              <a:blipFill>
                <a:blip r:embed="rId10"/>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3368092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2"/>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5"/>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5"/>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46"/>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7"/>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0"/>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42"/>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7"/>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2"/>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1"/>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0"/>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32"/>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8"/>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51"/>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5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P spid="12" grpId="0"/>
      <p:bldP spid="13" grpId="0"/>
      <p:bldP spid="15" grpId="0" animBg="1"/>
      <p:bldP spid="22" grpId="0" animBg="1"/>
      <p:bldP spid="30" grpId="0"/>
      <p:bldP spid="31" grpId="0"/>
      <p:bldP spid="32" grpId="0"/>
      <p:bldP spid="40" grpId="0" animBg="1"/>
      <p:bldP spid="45" grpId="0"/>
      <p:bldP spid="46" grpId="0"/>
      <p:bldP spid="48" grpId="0" animBg="1"/>
      <p:bldP spid="51" grpId="0"/>
      <p:bldP spid="5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CC0D3C-54ED-432A-BFC2-D2B57CFA91B5}"/>
              </a:ext>
            </a:extLst>
          </p:cNvPr>
          <p:cNvSpPr>
            <a:spLocks noGrp="1"/>
          </p:cNvSpPr>
          <p:nvPr>
            <p:ph type="title"/>
          </p:nvPr>
        </p:nvSpPr>
        <p:spPr/>
        <p:txBody>
          <a:bodyPr/>
          <a:lstStyle/>
          <a:p>
            <a:r>
              <a:rPr lang="en-GB" dirty="0"/>
              <a:t>Exercise 2</a:t>
            </a:r>
          </a:p>
        </p:txBody>
      </p:sp>
      <p:sp>
        <p:nvSpPr>
          <p:cNvPr id="3" name="Content Placeholder 2">
            <a:extLst>
              <a:ext uri="{FF2B5EF4-FFF2-40B4-BE49-F238E27FC236}">
                <a16:creationId xmlns:a16="http://schemas.microsoft.com/office/drawing/2014/main" id="{88B8B30D-EA49-4E32-BC9B-00E6442027B5}"/>
              </a:ext>
            </a:extLst>
          </p:cNvPr>
          <p:cNvSpPr>
            <a:spLocks noGrp="1"/>
          </p:cNvSpPr>
          <p:nvPr>
            <p:ph idx="1"/>
          </p:nvPr>
        </p:nvSpPr>
        <p:spPr/>
        <p:txBody>
          <a:bodyPr>
            <a:normAutofit/>
          </a:bodyPr>
          <a:lstStyle/>
          <a:p>
            <a:pPr marL="0" indent="0">
              <a:buNone/>
            </a:pPr>
            <a:r>
              <a:rPr lang="en-GB" dirty="0"/>
              <a:t>An economy contains </a:t>
            </a:r>
            <a:r>
              <a:rPr lang="en-GB" b="1" dirty="0"/>
              <a:t>only</a:t>
            </a:r>
            <a:r>
              <a:rPr lang="en-GB" dirty="0"/>
              <a:t> two risky assets X and Y, plus a risk-free asset. Information on these assets is given below and the correlation between the two assets is one third. Asset prices satisfy the CAPM.</a:t>
            </a:r>
          </a:p>
          <a:p>
            <a:pPr marL="0" indent="0">
              <a:buNone/>
            </a:pPr>
            <a:endParaRPr lang="en-GB" dirty="0"/>
          </a:p>
          <a:p>
            <a:pPr marL="0" indent="0">
              <a:buNone/>
            </a:pPr>
            <a:endParaRPr lang="en-GB" dirty="0"/>
          </a:p>
          <a:p>
            <a:pPr marL="0" indent="0">
              <a:buNone/>
            </a:pPr>
            <a:endParaRPr lang="en-GB" dirty="0"/>
          </a:p>
          <a:p>
            <a:pPr marL="514350" indent="-514350">
              <a:buFont typeface="+mj-lt"/>
              <a:buAutoNum type="alphaLcPeriod"/>
            </a:pPr>
            <a:r>
              <a:rPr lang="en-GB" dirty="0"/>
              <a:t>Compute the market portfolio weights, the expected return on the market and the standard deviation of the market return.</a:t>
            </a:r>
          </a:p>
          <a:p>
            <a:pPr marL="514350" indent="-514350">
              <a:buFont typeface="+mj-lt"/>
              <a:buAutoNum type="alphaLcPeriod"/>
            </a:pPr>
            <a:r>
              <a:rPr lang="en-GB" dirty="0"/>
              <a:t>If the risk free rate is 3.5%, what are the betas on both assets? </a:t>
            </a:r>
          </a:p>
          <a:p>
            <a:pPr marL="514350" indent="-514350">
              <a:buFont typeface="+mj-lt"/>
              <a:buAutoNum type="alphaLcPeriod"/>
            </a:pPr>
            <a:r>
              <a:rPr lang="en-GB" dirty="0"/>
              <a:t>Are X and Y on the CML? What are the Sharpe ratios of X, Y and the market?</a:t>
            </a:r>
          </a:p>
        </p:txBody>
      </p:sp>
      <p:sp>
        <p:nvSpPr>
          <p:cNvPr id="7" name="Text Placeholder 6">
            <a:extLst>
              <a:ext uri="{FF2B5EF4-FFF2-40B4-BE49-F238E27FC236}">
                <a16:creationId xmlns:a16="http://schemas.microsoft.com/office/drawing/2014/main" id="{BFCB97AE-28DA-4DCE-A04E-32E54B0C041D}"/>
              </a:ext>
            </a:extLst>
          </p:cNvPr>
          <p:cNvSpPr>
            <a:spLocks noGrp="1"/>
          </p:cNvSpPr>
          <p:nvPr>
            <p:ph type="body" sz="quarter" idx="13"/>
          </p:nvPr>
        </p:nvSpPr>
        <p:spPr/>
        <p:txBody>
          <a:bodyPr/>
          <a:lstStyle/>
          <a:p>
            <a:r>
              <a:rPr lang="en-US" dirty="0"/>
              <a:t>Advanced Financial Management | Portfolio Theory and the CAPM</a:t>
            </a:r>
            <a:endParaRPr lang="en-GB" dirty="0"/>
          </a:p>
        </p:txBody>
      </p:sp>
      <p:graphicFrame>
        <p:nvGraphicFramePr>
          <p:cNvPr id="6" name="Table 5">
            <a:extLst>
              <a:ext uri="{FF2B5EF4-FFF2-40B4-BE49-F238E27FC236}">
                <a16:creationId xmlns:a16="http://schemas.microsoft.com/office/drawing/2014/main" id="{373A673B-5D9C-4CE5-9F0B-E36BC5978308}"/>
              </a:ext>
            </a:extLst>
          </p:cNvPr>
          <p:cNvGraphicFramePr>
            <a:graphicFrameLocks noGrp="1"/>
          </p:cNvGraphicFramePr>
          <p:nvPr>
            <p:extLst>
              <p:ext uri="{D42A27DB-BD31-4B8C-83A1-F6EECF244321}">
                <p14:modId xmlns:p14="http://schemas.microsoft.com/office/powerpoint/2010/main" val="883710735"/>
              </p:ext>
            </p:extLst>
          </p:nvPr>
        </p:nvGraphicFramePr>
        <p:xfrm>
          <a:off x="2709332" y="2394598"/>
          <a:ext cx="6773335" cy="1163320"/>
        </p:xfrm>
        <a:graphic>
          <a:graphicData uri="http://schemas.openxmlformats.org/drawingml/2006/table">
            <a:tbl>
              <a:tblPr firstRow="1" bandRow="1">
                <a:tableStyleId>{5C22544A-7EE6-4342-B048-85BDC9FD1C3A}</a:tableStyleId>
              </a:tblPr>
              <a:tblGrid>
                <a:gridCol w="1156474">
                  <a:extLst>
                    <a:ext uri="{9D8B030D-6E8A-4147-A177-3AD203B41FA5}">
                      <a16:colId xmlns:a16="http://schemas.microsoft.com/office/drawing/2014/main" val="11383182"/>
                    </a:ext>
                  </a:extLst>
                </a:gridCol>
                <a:gridCol w="1552860">
                  <a:extLst>
                    <a:ext uri="{9D8B030D-6E8A-4147-A177-3AD203B41FA5}">
                      <a16:colId xmlns:a16="http://schemas.microsoft.com/office/drawing/2014/main" val="2624696357"/>
                    </a:ext>
                  </a:extLst>
                </a:gridCol>
                <a:gridCol w="1354667">
                  <a:extLst>
                    <a:ext uri="{9D8B030D-6E8A-4147-A177-3AD203B41FA5}">
                      <a16:colId xmlns:a16="http://schemas.microsoft.com/office/drawing/2014/main" val="3280514313"/>
                    </a:ext>
                  </a:extLst>
                </a:gridCol>
                <a:gridCol w="1354667">
                  <a:extLst>
                    <a:ext uri="{9D8B030D-6E8A-4147-A177-3AD203B41FA5}">
                      <a16:colId xmlns:a16="http://schemas.microsoft.com/office/drawing/2014/main" val="586957797"/>
                    </a:ext>
                  </a:extLst>
                </a:gridCol>
                <a:gridCol w="1354667">
                  <a:extLst>
                    <a:ext uri="{9D8B030D-6E8A-4147-A177-3AD203B41FA5}">
                      <a16:colId xmlns:a16="http://schemas.microsoft.com/office/drawing/2014/main" val="2541487285"/>
                    </a:ext>
                  </a:extLst>
                </a:gridCol>
              </a:tblGrid>
              <a:tr h="370840">
                <a:tc>
                  <a:txBody>
                    <a:bodyPr/>
                    <a:lstStyle/>
                    <a:p>
                      <a:r>
                        <a:rPr lang="en-GB" sz="1800" b="1" dirty="0">
                          <a:solidFill>
                            <a:schemeClr val="tx1"/>
                          </a:solidFill>
                          <a:latin typeface="+mj-lt"/>
                        </a:rPr>
                        <a:t>Stock</a:t>
                      </a:r>
                      <a:endParaRPr lang="en-GB" sz="2000" b="1" dirty="0">
                        <a:solidFill>
                          <a:schemeClr val="tx1"/>
                        </a:solidFill>
                        <a:latin typeface="+mj-lt"/>
                      </a:endParaRPr>
                    </a:p>
                  </a:txBody>
                  <a:tcP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dirty="0">
                          <a:solidFill>
                            <a:schemeClr val="tx1"/>
                          </a:solidFill>
                          <a:latin typeface="+mj-lt"/>
                        </a:rPr>
                        <a:t>Shares</a:t>
                      </a:r>
                    </a:p>
                  </a:txBody>
                  <a:tcPr>
                    <a:lnL w="12700" cmpd="sng">
                      <a:noFill/>
                    </a:lnL>
                    <a:lnT w="12700" cap="flat" cmpd="sng" algn="ctr">
                      <a:solidFill>
                        <a:schemeClr val="tx1"/>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bg1"/>
                    </a:solidFill>
                  </a:tcPr>
                </a:tc>
                <a:tc>
                  <a:txBody>
                    <a:bodyPr/>
                    <a:lstStyle/>
                    <a:p>
                      <a:pPr algn="ctr"/>
                      <a:r>
                        <a:rPr lang="en-GB" dirty="0">
                          <a:solidFill>
                            <a:schemeClr val="tx1"/>
                          </a:solidFill>
                          <a:latin typeface="+mj-lt"/>
                        </a:rPr>
                        <a:t>Price</a:t>
                      </a:r>
                    </a:p>
                  </a:txBody>
                  <a:tcPr>
                    <a:lnT w="12700" cap="flat" cmpd="sng" algn="ctr">
                      <a:solidFill>
                        <a:schemeClr val="tx1"/>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bg1"/>
                    </a:solidFill>
                  </a:tcPr>
                </a:tc>
                <a:tc>
                  <a:txBody>
                    <a:bodyPr/>
                    <a:lstStyle/>
                    <a:p>
                      <a:pPr algn="ctr"/>
                      <a:r>
                        <a:rPr lang="en-GB" dirty="0">
                          <a:solidFill>
                            <a:schemeClr val="tx1"/>
                          </a:solidFill>
                          <a:latin typeface="+mj-lt"/>
                        </a:rPr>
                        <a:t>E(r)</a:t>
                      </a:r>
                    </a:p>
                  </a:txBody>
                  <a:tcPr>
                    <a:lnT w="12700" cap="flat" cmpd="sng" algn="ctr">
                      <a:solidFill>
                        <a:schemeClr val="tx1"/>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bg1"/>
                    </a:solidFill>
                  </a:tcPr>
                </a:tc>
                <a:tc>
                  <a:txBody>
                    <a:bodyPr/>
                    <a:lstStyle/>
                    <a:p>
                      <a:pPr algn="ctr"/>
                      <a:r>
                        <a:rPr lang="en-GB" dirty="0">
                          <a:solidFill>
                            <a:schemeClr val="tx1"/>
                          </a:solidFill>
                          <a:latin typeface="+mj-lt"/>
                        </a:rPr>
                        <a:t>Volatility</a:t>
                      </a:r>
                    </a:p>
                  </a:txBody>
                  <a:tcPr>
                    <a:lnT w="12700" cap="flat" cmpd="sng" algn="ctr">
                      <a:solidFill>
                        <a:schemeClr val="tx1"/>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bg1"/>
                    </a:solidFill>
                  </a:tcPr>
                </a:tc>
                <a:extLst>
                  <a:ext uri="{0D108BD9-81ED-4DB2-BD59-A6C34878D82A}">
                    <a16:rowId xmlns:a16="http://schemas.microsoft.com/office/drawing/2014/main" val="3836548680"/>
                  </a:ext>
                </a:extLst>
              </a:tr>
              <a:tr h="370840">
                <a:tc>
                  <a:txBody>
                    <a:bodyPr/>
                    <a:lstStyle/>
                    <a:p>
                      <a:r>
                        <a:rPr lang="en-GB" sz="2000" b="1" dirty="0"/>
                        <a:t>X</a:t>
                      </a:r>
                    </a:p>
                  </a:txBody>
                  <a:tcPr>
                    <a:lnT w="12700" cap="flat" cmpd="sng" algn="ctr">
                      <a:solidFill>
                        <a:srgbClr val="C00000"/>
                      </a:solidFill>
                      <a:prstDash val="solid"/>
                      <a:round/>
                      <a:headEnd type="none" w="med" len="med"/>
                      <a:tailEnd type="none" w="med" len="med"/>
                    </a:lnT>
                    <a:solidFill>
                      <a:schemeClr val="bg1"/>
                    </a:solidFill>
                  </a:tcPr>
                </a:tc>
                <a:tc>
                  <a:txBody>
                    <a:bodyPr/>
                    <a:lstStyle/>
                    <a:p>
                      <a:pPr algn="ctr"/>
                      <a:r>
                        <a:rPr lang="en-GB" dirty="0"/>
                        <a:t>50</a:t>
                      </a:r>
                    </a:p>
                  </a:txBody>
                  <a:tcPr>
                    <a:lnT w="12700" cap="flat" cmpd="sng" algn="ctr">
                      <a:solidFill>
                        <a:srgbClr val="C00000"/>
                      </a:solidFill>
                      <a:prstDash val="solid"/>
                      <a:round/>
                      <a:headEnd type="none" w="med" len="med"/>
                      <a:tailEnd type="none" w="med" len="med"/>
                    </a:lnT>
                    <a:solidFill>
                      <a:schemeClr val="bg1"/>
                    </a:solidFill>
                  </a:tcPr>
                </a:tc>
                <a:tc>
                  <a:txBody>
                    <a:bodyPr/>
                    <a:lstStyle/>
                    <a:p>
                      <a:pPr algn="ctr"/>
                      <a:r>
                        <a:rPr lang="en-GB" dirty="0"/>
                        <a:t>20</a:t>
                      </a:r>
                    </a:p>
                  </a:txBody>
                  <a:tcPr>
                    <a:lnT w="12700" cap="flat" cmpd="sng" algn="ctr">
                      <a:solidFill>
                        <a:srgbClr val="C00000"/>
                      </a:solidFill>
                      <a:prstDash val="solid"/>
                      <a:round/>
                      <a:headEnd type="none" w="med" len="med"/>
                      <a:tailEnd type="none" w="med" len="med"/>
                    </a:lnT>
                    <a:solidFill>
                      <a:schemeClr val="bg1"/>
                    </a:solidFill>
                  </a:tcPr>
                </a:tc>
                <a:tc>
                  <a:txBody>
                    <a:bodyPr/>
                    <a:lstStyle/>
                    <a:p>
                      <a:pPr algn="ctr"/>
                      <a:r>
                        <a:rPr lang="en-GB" dirty="0"/>
                        <a:t>21%</a:t>
                      </a:r>
                    </a:p>
                  </a:txBody>
                  <a:tcPr>
                    <a:lnT w="12700" cap="flat" cmpd="sng" algn="ctr">
                      <a:solidFill>
                        <a:srgbClr val="C00000"/>
                      </a:solidFill>
                      <a:prstDash val="solid"/>
                      <a:round/>
                      <a:headEnd type="none" w="med" len="med"/>
                      <a:tailEnd type="none" w="med" len="med"/>
                    </a:lnT>
                    <a:solidFill>
                      <a:schemeClr val="bg1"/>
                    </a:solidFill>
                  </a:tcPr>
                </a:tc>
                <a:tc>
                  <a:txBody>
                    <a:bodyPr/>
                    <a:lstStyle/>
                    <a:p>
                      <a:pPr algn="ctr"/>
                      <a:r>
                        <a:rPr lang="en-GB" dirty="0"/>
                        <a:t>15%</a:t>
                      </a:r>
                    </a:p>
                  </a:txBody>
                  <a:tcPr>
                    <a:lnT w="12700" cap="flat" cmpd="sng" algn="ctr">
                      <a:solidFill>
                        <a:srgbClr val="C00000"/>
                      </a:solidFill>
                      <a:prstDash val="solid"/>
                      <a:round/>
                      <a:headEnd type="none" w="med" len="med"/>
                      <a:tailEnd type="none" w="med" len="med"/>
                    </a:lnT>
                    <a:solidFill>
                      <a:schemeClr val="bg1"/>
                    </a:solidFill>
                  </a:tcPr>
                </a:tc>
                <a:extLst>
                  <a:ext uri="{0D108BD9-81ED-4DB2-BD59-A6C34878D82A}">
                    <a16:rowId xmlns:a16="http://schemas.microsoft.com/office/drawing/2014/main" val="2141116945"/>
                  </a:ext>
                </a:extLst>
              </a:tr>
              <a:tr h="370840">
                <a:tc>
                  <a:txBody>
                    <a:bodyPr/>
                    <a:lstStyle/>
                    <a:p>
                      <a:r>
                        <a:rPr lang="en-GB" sz="2000" b="1" dirty="0"/>
                        <a:t>Y</a:t>
                      </a:r>
                    </a:p>
                  </a:txBody>
                  <a:tcPr>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dirty="0"/>
                        <a:t>80</a:t>
                      </a:r>
                    </a:p>
                  </a:txBody>
                  <a:tcPr>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dirty="0"/>
                        <a:t>25</a:t>
                      </a:r>
                    </a:p>
                  </a:txBody>
                  <a:tcPr>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dirty="0"/>
                        <a:t>15%</a:t>
                      </a:r>
                    </a:p>
                  </a:txBody>
                  <a:tcPr>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dirty="0"/>
                        <a:t>9%</a:t>
                      </a:r>
                    </a:p>
                  </a:txBody>
                  <a:tcPr>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77076156"/>
                  </a:ext>
                </a:extLst>
              </a:tr>
            </a:tbl>
          </a:graphicData>
        </a:graphic>
      </p:graphicFrame>
    </p:spTree>
    <p:extLst>
      <p:ext uri="{BB962C8B-B14F-4D97-AF65-F5344CB8AC3E}">
        <p14:creationId xmlns:p14="http://schemas.microsoft.com/office/powerpoint/2010/main" val="31643430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25B06A-1618-60AB-951E-4A964821086C}"/>
            </a:ext>
          </a:extLst>
        </p:cNvPr>
        <p:cNvGrpSpPr/>
        <p:nvPr/>
      </p:nvGrpSpPr>
      <p:grpSpPr>
        <a:xfrm>
          <a:off x="0" y="0"/>
          <a:ext cx="0" cy="0"/>
          <a:chOff x="0" y="0"/>
          <a:chExt cx="0" cy="0"/>
        </a:xfrm>
      </p:grpSpPr>
      <p:sp>
        <p:nvSpPr>
          <p:cNvPr id="4" name="Text Placeholder 3">
            <a:extLst>
              <a:ext uri="{FF2B5EF4-FFF2-40B4-BE49-F238E27FC236}">
                <a16:creationId xmlns:a16="http://schemas.microsoft.com/office/drawing/2014/main" id="{BE49AD6F-C35A-E443-80A5-E8D2F23BFEB8}"/>
              </a:ext>
            </a:extLst>
          </p:cNvPr>
          <p:cNvSpPr>
            <a:spLocks noGrp="1"/>
          </p:cNvSpPr>
          <p:nvPr>
            <p:ph type="body" sz="quarter" idx="12"/>
          </p:nvPr>
        </p:nvSpPr>
        <p:spPr/>
        <p:txBody>
          <a:bodyPr/>
          <a:lstStyle/>
          <a:p>
            <a:endParaRPr lang="en-US"/>
          </a:p>
        </p:txBody>
      </p:sp>
      <p:sp>
        <p:nvSpPr>
          <p:cNvPr id="5" name="Text Placeholder 4">
            <a:extLst>
              <a:ext uri="{FF2B5EF4-FFF2-40B4-BE49-F238E27FC236}">
                <a16:creationId xmlns:a16="http://schemas.microsoft.com/office/drawing/2014/main" id="{66E6F045-A412-9FAD-7936-9282136E5683}"/>
              </a:ext>
            </a:extLst>
          </p:cNvPr>
          <p:cNvSpPr>
            <a:spLocks noGrp="1"/>
          </p:cNvSpPr>
          <p:nvPr>
            <p:ph type="body" sz="quarter" idx="16"/>
          </p:nvPr>
        </p:nvSpPr>
        <p:spPr/>
        <p:txBody>
          <a:bodyPr/>
          <a:lstStyle/>
          <a:p>
            <a:r>
              <a:rPr lang="en-US" dirty="0"/>
              <a:t>Exercise 2</a:t>
            </a:r>
          </a:p>
        </p:txBody>
      </p:sp>
      <p:sp>
        <p:nvSpPr>
          <p:cNvPr id="8" name="Content Placeholder 2">
            <a:extLst>
              <a:ext uri="{FF2B5EF4-FFF2-40B4-BE49-F238E27FC236}">
                <a16:creationId xmlns:a16="http://schemas.microsoft.com/office/drawing/2014/main" id="{618971AD-1AB7-5EFF-E5DD-FD3A905A61E3}"/>
              </a:ext>
            </a:extLst>
          </p:cNvPr>
          <p:cNvSpPr txBox="1">
            <a:spLocks/>
          </p:cNvSpPr>
          <p:nvPr/>
        </p:nvSpPr>
        <p:spPr>
          <a:xfrm>
            <a:off x="336000" y="2446353"/>
            <a:ext cx="11519999" cy="982647"/>
          </a:xfrm>
          <a:prstGeom prst="rect">
            <a:avLst/>
          </a:prstGeom>
        </p:spPr>
        <p:txBody>
          <a:bodyPr>
            <a:normAutofit/>
          </a:bodyPr>
          <a:lstStyle>
            <a:lvl1pPr marL="342865" indent="-342865" algn="just" defTabSz="457154" rtl="0" eaLnBrk="0" fontAlgn="base" hangingPunct="0">
              <a:spcBef>
                <a:spcPct val="20000"/>
              </a:spcBef>
              <a:spcAft>
                <a:spcPct val="0"/>
              </a:spcAft>
              <a:buFont typeface="Arial" pitchFamily="34" charset="0"/>
              <a:buChar char="•"/>
              <a:defRPr sz="3200" kern="1200">
                <a:solidFill>
                  <a:schemeClr val="tx1"/>
                </a:solidFill>
                <a:latin typeface="+mn-lt"/>
                <a:ea typeface="Geneva" pitchFamily="-112" charset="-128"/>
                <a:cs typeface="Geneva" pitchFamily="-112" charset="-128"/>
              </a:defRPr>
            </a:lvl1pPr>
            <a:lvl2pPr marL="742874" indent="-285721" algn="just" defTabSz="457154" rtl="0" eaLnBrk="0" fontAlgn="base" hangingPunct="0">
              <a:spcBef>
                <a:spcPct val="20000"/>
              </a:spcBef>
              <a:spcAft>
                <a:spcPct val="0"/>
              </a:spcAft>
              <a:buFont typeface="Arial" pitchFamily="34" charset="0"/>
              <a:buChar char="–"/>
              <a:defRPr sz="2800" kern="1200">
                <a:solidFill>
                  <a:schemeClr val="tx1"/>
                </a:solidFill>
                <a:latin typeface="+mn-lt"/>
                <a:ea typeface="Geneva" pitchFamily="-112" charset="-128"/>
                <a:cs typeface="+mn-cs"/>
              </a:defRPr>
            </a:lvl2pPr>
            <a:lvl3pPr marL="1142884" indent="-228577" algn="just" defTabSz="457154" rtl="0" eaLnBrk="0" fontAlgn="base" hangingPunct="0">
              <a:spcBef>
                <a:spcPct val="20000"/>
              </a:spcBef>
              <a:spcAft>
                <a:spcPct val="0"/>
              </a:spcAft>
              <a:buFont typeface="Arial" pitchFamily="34" charset="0"/>
              <a:buChar char="•"/>
              <a:defRPr sz="2400" kern="1200">
                <a:solidFill>
                  <a:schemeClr val="tx1"/>
                </a:solidFill>
                <a:latin typeface="+mn-lt"/>
                <a:ea typeface="Geneva" pitchFamily="-112" charset="-128"/>
                <a:cs typeface="+mn-cs"/>
              </a:defRPr>
            </a:lvl3pPr>
            <a:lvl4pPr marL="1600037" indent="-228577" algn="just" defTabSz="457154" rtl="0" eaLnBrk="0" fontAlgn="base" hangingPunct="0">
              <a:spcBef>
                <a:spcPct val="20000"/>
              </a:spcBef>
              <a:spcAft>
                <a:spcPct val="0"/>
              </a:spcAft>
              <a:buFont typeface="Arial" pitchFamily="34" charset="0"/>
              <a:buChar char="–"/>
              <a:defRPr sz="2000" kern="1200">
                <a:solidFill>
                  <a:schemeClr val="tx1"/>
                </a:solidFill>
                <a:latin typeface="+mn-lt"/>
                <a:ea typeface="Geneva" pitchFamily="-112" charset="-128"/>
                <a:cs typeface="+mn-cs"/>
              </a:defRPr>
            </a:lvl4pPr>
            <a:lvl5pPr marL="2057191" indent="-228577" algn="just" defTabSz="457154" rtl="0" eaLnBrk="0" fontAlgn="base" hangingPunct="0">
              <a:spcBef>
                <a:spcPct val="20000"/>
              </a:spcBef>
              <a:spcAft>
                <a:spcPct val="0"/>
              </a:spcAft>
              <a:buFont typeface="Arial" pitchFamily="34" charset="0"/>
              <a:buChar char="»"/>
              <a:defRPr sz="2000" kern="1200">
                <a:solidFill>
                  <a:schemeClr val="tx1"/>
                </a:solidFill>
                <a:latin typeface="+mn-lt"/>
                <a:ea typeface="Geneva" pitchFamily="-112" charset="-128"/>
                <a:cs typeface="+mn-cs"/>
              </a:defRPr>
            </a:lvl5pPr>
            <a:lvl6pPr marL="2514344" indent="-228577" algn="l" defTabSz="457154" rtl="0" eaLnBrk="1" latinLnBrk="0" hangingPunct="1">
              <a:spcBef>
                <a:spcPct val="20000"/>
              </a:spcBef>
              <a:buFont typeface="Arial"/>
              <a:buChar char="•"/>
              <a:defRPr sz="2000" kern="1200">
                <a:solidFill>
                  <a:schemeClr val="tx1"/>
                </a:solidFill>
                <a:latin typeface="+mn-lt"/>
                <a:ea typeface="+mn-ea"/>
                <a:cs typeface="+mn-cs"/>
              </a:defRPr>
            </a:lvl6pPr>
            <a:lvl7pPr marL="2971497" indent="-228577" algn="l" defTabSz="457154" rtl="0" eaLnBrk="1" latinLnBrk="0" hangingPunct="1">
              <a:spcBef>
                <a:spcPct val="20000"/>
              </a:spcBef>
              <a:buFont typeface="Arial"/>
              <a:buChar char="•"/>
              <a:defRPr sz="2000" kern="1200">
                <a:solidFill>
                  <a:schemeClr val="tx1"/>
                </a:solidFill>
                <a:latin typeface="+mn-lt"/>
                <a:ea typeface="+mn-ea"/>
                <a:cs typeface="+mn-cs"/>
              </a:defRPr>
            </a:lvl7pPr>
            <a:lvl8pPr marL="3428650" indent="-228577" algn="l" defTabSz="457154" rtl="0" eaLnBrk="1" latinLnBrk="0" hangingPunct="1">
              <a:spcBef>
                <a:spcPct val="20000"/>
              </a:spcBef>
              <a:buFont typeface="Arial"/>
              <a:buChar char="•"/>
              <a:defRPr sz="2000" kern="1200">
                <a:solidFill>
                  <a:schemeClr val="tx1"/>
                </a:solidFill>
                <a:latin typeface="+mn-lt"/>
                <a:ea typeface="+mn-ea"/>
                <a:cs typeface="+mn-cs"/>
              </a:defRPr>
            </a:lvl8pPr>
            <a:lvl9pPr marL="3885804" indent="-228577" algn="l" defTabSz="457154" rtl="0" eaLnBrk="1" latinLnBrk="0" hangingPunct="1">
              <a:spcBef>
                <a:spcPct val="20000"/>
              </a:spcBef>
              <a:buFont typeface="Arial"/>
              <a:buChar char="•"/>
              <a:defRPr sz="2000" kern="1200">
                <a:solidFill>
                  <a:schemeClr val="tx1"/>
                </a:solidFill>
                <a:latin typeface="+mn-lt"/>
                <a:ea typeface="+mn-ea"/>
                <a:cs typeface="+mn-cs"/>
              </a:defRPr>
            </a:lvl9pPr>
          </a:lstStyle>
          <a:p>
            <a:pPr marL="514350" indent="-514350">
              <a:buFont typeface="+mj-lt"/>
              <a:buAutoNum type="alphaLcPeriod"/>
            </a:pPr>
            <a:r>
              <a:rPr lang="en-GB" sz="2400" dirty="0"/>
              <a:t>Compute the market portfolio weights, the expected return on the market and the standard deviation of the market return.</a:t>
            </a:r>
          </a:p>
        </p:txBody>
      </p:sp>
      <p:graphicFrame>
        <p:nvGraphicFramePr>
          <p:cNvPr id="9" name="Table 8">
            <a:extLst>
              <a:ext uri="{FF2B5EF4-FFF2-40B4-BE49-F238E27FC236}">
                <a16:creationId xmlns:a16="http://schemas.microsoft.com/office/drawing/2014/main" id="{9E1CB473-ED7E-1F49-3910-ACE6B857B34F}"/>
              </a:ext>
            </a:extLst>
          </p:cNvPr>
          <p:cNvGraphicFramePr>
            <a:graphicFrameLocks noGrp="1"/>
          </p:cNvGraphicFramePr>
          <p:nvPr/>
        </p:nvGraphicFramePr>
        <p:xfrm>
          <a:off x="2843802" y="1283033"/>
          <a:ext cx="6773335" cy="1163320"/>
        </p:xfrm>
        <a:graphic>
          <a:graphicData uri="http://schemas.openxmlformats.org/drawingml/2006/table">
            <a:tbl>
              <a:tblPr firstRow="1" bandRow="1">
                <a:tableStyleId>{5C22544A-7EE6-4342-B048-85BDC9FD1C3A}</a:tableStyleId>
              </a:tblPr>
              <a:tblGrid>
                <a:gridCol w="1156474">
                  <a:extLst>
                    <a:ext uri="{9D8B030D-6E8A-4147-A177-3AD203B41FA5}">
                      <a16:colId xmlns:a16="http://schemas.microsoft.com/office/drawing/2014/main" val="11383182"/>
                    </a:ext>
                  </a:extLst>
                </a:gridCol>
                <a:gridCol w="1552860">
                  <a:extLst>
                    <a:ext uri="{9D8B030D-6E8A-4147-A177-3AD203B41FA5}">
                      <a16:colId xmlns:a16="http://schemas.microsoft.com/office/drawing/2014/main" val="2624696357"/>
                    </a:ext>
                  </a:extLst>
                </a:gridCol>
                <a:gridCol w="1354667">
                  <a:extLst>
                    <a:ext uri="{9D8B030D-6E8A-4147-A177-3AD203B41FA5}">
                      <a16:colId xmlns:a16="http://schemas.microsoft.com/office/drawing/2014/main" val="3280514313"/>
                    </a:ext>
                  </a:extLst>
                </a:gridCol>
                <a:gridCol w="1354667">
                  <a:extLst>
                    <a:ext uri="{9D8B030D-6E8A-4147-A177-3AD203B41FA5}">
                      <a16:colId xmlns:a16="http://schemas.microsoft.com/office/drawing/2014/main" val="586957797"/>
                    </a:ext>
                  </a:extLst>
                </a:gridCol>
                <a:gridCol w="1354667">
                  <a:extLst>
                    <a:ext uri="{9D8B030D-6E8A-4147-A177-3AD203B41FA5}">
                      <a16:colId xmlns:a16="http://schemas.microsoft.com/office/drawing/2014/main" val="2541487285"/>
                    </a:ext>
                  </a:extLst>
                </a:gridCol>
              </a:tblGrid>
              <a:tr h="370840">
                <a:tc>
                  <a:txBody>
                    <a:bodyPr/>
                    <a:lstStyle/>
                    <a:p>
                      <a:r>
                        <a:rPr lang="en-GB" sz="1800" b="1" dirty="0">
                          <a:solidFill>
                            <a:schemeClr val="tx1"/>
                          </a:solidFill>
                          <a:latin typeface="+mj-lt"/>
                        </a:rPr>
                        <a:t>Stock</a:t>
                      </a:r>
                      <a:endParaRPr lang="en-GB" sz="2000" b="1" dirty="0">
                        <a:solidFill>
                          <a:schemeClr val="tx1"/>
                        </a:solidFill>
                        <a:latin typeface="+mj-lt"/>
                      </a:endParaRPr>
                    </a:p>
                  </a:txBody>
                  <a:tcP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dirty="0">
                          <a:solidFill>
                            <a:schemeClr val="tx1"/>
                          </a:solidFill>
                          <a:latin typeface="+mj-lt"/>
                        </a:rPr>
                        <a:t>Shares</a:t>
                      </a:r>
                    </a:p>
                  </a:txBody>
                  <a:tcPr>
                    <a:lnL w="12700" cmpd="sng">
                      <a:noFill/>
                    </a:lnL>
                    <a:lnT w="12700" cap="flat" cmpd="sng" algn="ctr">
                      <a:solidFill>
                        <a:schemeClr val="tx1"/>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bg1"/>
                    </a:solidFill>
                  </a:tcPr>
                </a:tc>
                <a:tc>
                  <a:txBody>
                    <a:bodyPr/>
                    <a:lstStyle/>
                    <a:p>
                      <a:pPr algn="ctr"/>
                      <a:r>
                        <a:rPr lang="en-GB" dirty="0">
                          <a:solidFill>
                            <a:schemeClr val="tx1"/>
                          </a:solidFill>
                          <a:latin typeface="+mj-lt"/>
                        </a:rPr>
                        <a:t>Price</a:t>
                      </a:r>
                    </a:p>
                  </a:txBody>
                  <a:tcPr>
                    <a:lnT w="12700" cap="flat" cmpd="sng" algn="ctr">
                      <a:solidFill>
                        <a:schemeClr val="tx1"/>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bg1"/>
                    </a:solidFill>
                  </a:tcPr>
                </a:tc>
                <a:tc>
                  <a:txBody>
                    <a:bodyPr/>
                    <a:lstStyle/>
                    <a:p>
                      <a:pPr algn="ctr"/>
                      <a:r>
                        <a:rPr lang="en-GB" dirty="0">
                          <a:solidFill>
                            <a:schemeClr val="tx1"/>
                          </a:solidFill>
                          <a:latin typeface="+mj-lt"/>
                        </a:rPr>
                        <a:t>E(r)</a:t>
                      </a:r>
                    </a:p>
                  </a:txBody>
                  <a:tcPr>
                    <a:lnT w="12700" cap="flat" cmpd="sng" algn="ctr">
                      <a:solidFill>
                        <a:schemeClr val="tx1"/>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bg1"/>
                    </a:solidFill>
                  </a:tcPr>
                </a:tc>
                <a:tc>
                  <a:txBody>
                    <a:bodyPr/>
                    <a:lstStyle/>
                    <a:p>
                      <a:pPr algn="ctr"/>
                      <a:r>
                        <a:rPr lang="en-GB" dirty="0">
                          <a:solidFill>
                            <a:schemeClr val="tx1"/>
                          </a:solidFill>
                          <a:latin typeface="+mj-lt"/>
                        </a:rPr>
                        <a:t>Volatility</a:t>
                      </a:r>
                    </a:p>
                  </a:txBody>
                  <a:tcPr>
                    <a:lnT w="12700" cap="flat" cmpd="sng" algn="ctr">
                      <a:solidFill>
                        <a:schemeClr val="tx1"/>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bg1"/>
                    </a:solidFill>
                  </a:tcPr>
                </a:tc>
                <a:extLst>
                  <a:ext uri="{0D108BD9-81ED-4DB2-BD59-A6C34878D82A}">
                    <a16:rowId xmlns:a16="http://schemas.microsoft.com/office/drawing/2014/main" val="3836548680"/>
                  </a:ext>
                </a:extLst>
              </a:tr>
              <a:tr h="370840">
                <a:tc>
                  <a:txBody>
                    <a:bodyPr/>
                    <a:lstStyle/>
                    <a:p>
                      <a:r>
                        <a:rPr lang="en-GB" sz="2000" b="1" dirty="0"/>
                        <a:t>X</a:t>
                      </a:r>
                    </a:p>
                  </a:txBody>
                  <a:tcPr>
                    <a:lnT w="12700" cap="flat" cmpd="sng" algn="ctr">
                      <a:solidFill>
                        <a:srgbClr val="C00000"/>
                      </a:solidFill>
                      <a:prstDash val="solid"/>
                      <a:round/>
                      <a:headEnd type="none" w="med" len="med"/>
                      <a:tailEnd type="none" w="med" len="med"/>
                    </a:lnT>
                    <a:solidFill>
                      <a:schemeClr val="bg1"/>
                    </a:solidFill>
                  </a:tcPr>
                </a:tc>
                <a:tc>
                  <a:txBody>
                    <a:bodyPr/>
                    <a:lstStyle/>
                    <a:p>
                      <a:pPr algn="ctr"/>
                      <a:r>
                        <a:rPr lang="en-GB" dirty="0"/>
                        <a:t>50</a:t>
                      </a:r>
                    </a:p>
                  </a:txBody>
                  <a:tcPr>
                    <a:lnT w="12700" cap="flat" cmpd="sng" algn="ctr">
                      <a:solidFill>
                        <a:srgbClr val="C00000"/>
                      </a:solidFill>
                      <a:prstDash val="solid"/>
                      <a:round/>
                      <a:headEnd type="none" w="med" len="med"/>
                      <a:tailEnd type="none" w="med" len="med"/>
                    </a:lnT>
                    <a:solidFill>
                      <a:schemeClr val="bg1"/>
                    </a:solidFill>
                  </a:tcPr>
                </a:tc>
                <a:tc>
                  <a:txBody>
                    <a:bodyPr/>
                    <a:lstStyle/>
                    <a:p>
                      <a:pPr algn="ctr"/>
                      <a:r>
                        <a:rPr lang="en-GB" dirty="0"/>
                        <a:t>20</a:t>
                      </a:r>
                    </a:p>
                  </a:txBody>
                  <a:tcPr>
                    <a:lnT w="12700" cap="flat" cmpd="sng" algn="ctr">
                      <a:solidFill>
                        <a:srgbClr val="C00000"/>
                      </a:solidFill>
                      <a:prstDash val="solid"/>
                      <a:round/>
                      <a:headEnd type="none" w="med" len="med"/>
                      <a:tailEnd type="none" w="med" len="med"/>
                    </a:lnT>
                    <a:solidFill>
                      <a:schemeClr val="bg1"/>
                    </a:solidFill>
                  </a:tcPr>
                </a:tc>
                <a:tc>
                  <a:txBody>
                    <a:bodyPr/>
                    <a:lstStyle/>
                    <a:p>
                      <a:pPr algn="ctr"/>
                      <a:r>
                        <a:rPr lang="en-GB" dirty="0"/>
                        <a:t>21%</a:t>
                      </a:r>
                    </a:p>
                  </a:txBody>
                  <a:tcPr>
                    <a:lnT w="12700" cap="flat" cmpd="sng" algn="ctr">
                      <a:solidFill>
                        <a:srgbClr val="C00000"/>
                      </a:solidFill>
                      <a:prstDash val="solid"/>
                      <a:round/>
                      <a:headEnd type="none" w="med" len="med"/>
                      <a:tailEnd type="none" w="med" len="med"/>
                    </a:lnT>
                    <a:solidFill>
                      <a:schemeClr val="bg1"/>
                    </a:solidFill>
                  </a:tcPr>
                </a:tc>
                <a:tc>
                  <a:txBody>
                    <a:bodyPr/>
                    <a:lstStyle/>
                    <a:p>
                      <a:pPr algn="ctr"/>
                      <a:r>
                        <a:rPr lang="en-GB" dirty="0"/>
                        <a:t>15%</a:t>
                      </a:r>
                    </a:p>
                  </a:txBody>
                  <a:tcPr>
                    <a:lnT w="12700" cap="flat" cmpd="sng" algn="ctr">
                      <a:solidFill>
                        <a:srgbClr val="C00000"/>
                      </a:solidFill>
                      <a:prstDash val="solid"/>
                      <a:round/>
                      <a:headEnd type="none" w="med" len="med"/>
                      <a:tailEnd type="none" w="med" len="med"/>
                    </a:lnT>
                    <a:solidFill>
                      <a:schemeClr val="bg1"/>
                    </a:solidFill>
                  </a:tcPr>
                </a:tc>
                <a:extLst>
                  <a:ext uri="{0D108BD9-81ED-4DB2-BD59-A6C34878D82A}">
                    <a16:rowId xmlns:a16="http://schemas.microsoft.com/office/drawing/2014/main" val="2141116945"/>
                  </a:ext>
                </a:extLst>
              </a:tr>
              <a:tr h="370840">
                <a:tc>
                  <a:txBody>
                    <a:bodyPr/>
                    <a:lstStyle/>
                    <a:p>
                      <a:r>
                        <a:rPr lang="en-GB" sz="2000" b="1" dirty="0"/>
                        <a:t>Y</a:t>
                      </a:r>
                    </a:p>
                  </a:txBody>
                  <a:tcPr>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dirty="0"/>
                        <a:t>80</a:t>
                      </a:r>
                    </a:p>
                  </a:txBody>
                  <a:tcPr>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dirty="0"/>
                        <a:t>25</a:t>
                      </a:r>
                    </a:p>
                  </a:txBody>
                  <a:tcPr>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dirty="0"/>
                        <a:t>15%</a:t>
                      </a:r>
                    </a:p>
                  </a:txBody>
                  <a:tcPr>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dirty="0"/>
                        <a:t>9%</a:t>
                      </a:r>
                    </a:p>
                  </a:txBody>
                  <a:tcPr>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77076156"/>
                  </a:ext>
                </a:extLst>
              </a:tr>
            </a:tbl>
          </a:graphicData>
        </a:graphic>
      </p:graphicFrame>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C2EE257B-AEE3-C863-F9F9-2C09B093B195}"/>
                  </a:ext>
                </a:extLst>
              </p:cNvPr>
              <p:cNvSpPr txBox="1"/>
              <p:nvPr/>
            </p:nvSpPr>
            <p:spPr>
              <a:xfrm>
                <a:off x="2393577" y="3568204"/>
                <a:ext cx="2195986" cy="397481"/>
              </a:xfrm>
              <a:prstGeom prst="rect">
                <a:avLst/>
              </a:prstGeom>
              <a:noFill/>
            </p:spPr>
            <p:txBody>
              <a:bodyPr wrap="none" lIns="0" tIns="0" rIns="0" bIns="0" rtlCol="0">
                <a:spAutoFit/>
              </a:bodyPr>
              <a:lstStyle/>
              <a:p>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𝑤</m:t>
                        </m:r>
                      </m:e>
                      <m:sub>
                        <m:r>
                          <a:rPr lang="en-US" b="0" i="1" smtClean="0">
                            <a:latin typeface="Cambria Math" panose="02040503050406030204" pitchFamily="18" charset="0"/>
                          </a:rPr>
                          <m:t>𝑋</m:t>
                        </m:r>
                      </m:sub>
                    </m:sSub>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50×20</m:t>
                        </m:r>
                      </m:num>
                      <m:den>
                        <m:r>
                          <a:rPr lang="en-US" i="1">
                            <a:latin typeface="Cambria Math" panose="02040503050406030204" pitchFamily="18" charset="0"/>
                          </a:rPr>
                          <m:t>50×20</m:t>
                        </m:r>
                        <m:r>
                          <a:rPr lang="en-US" b="0" i="1" smtClean="0">
                            <a:latin typeface="Cambria Math" panose="02040503050406030204" pitchFamily="18" charset="0"/>
                          </a:rPr>
                          <m:t>+80×25</m:t>
                        </m:r>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3</m:t>
                        </m:r>
                      </m:den>
                    </m:f>
                  </m:oMath>
                </a14:m>
                <a:r>
                  <a:rPr lang="en-US" dirty="0"/>
                  <a:t> </a:t>
                </a:r>
              </a:p>
            </p:txBody>
          </p:sp>
        </mc:Choice>
        <mc:Fallback xmlns="">
          <p:sp>
            <p:nvSpPr>
              <p:cNvPr id="10" name="TextBox 9">
                <a:extLst>
                  <a:ext uri="{FF2B5EF4-FFF2-40B4-BE49-F238E27FC236}">
                    <a16:creationId xmlns:a16="http://schemas.microsoft.com/office/drawing/2014/main" id="{C2EE257B-AEE3-C863-F9F9-2C09B093B195}"/>
                  </a:ext>
                </a:extLst>
              </p:cNvPr>
              <p:cNvSpPr txBox="1">
                <a:spLocks noRot="1" noChangeAspect="1" noMove="1" noResize="1" noEditPoints="1" noAdjustHandles="1" noChangeArrowheads="1" noChangeShapeType="1" noTextEdit="1"/>
              </p:cNvSpPr>
              <p:nvPr/>
            </p:nvSpPr>
            <p:spPr>
              <a:xfrm>
                <a:off x="2393577" y="3568204"/>
                <a:ext cx="2195986" cy="397481"/>
              </a:xfrm>
              <a:prstGeom prst="rect">
                <a:avLst/>
              </a:prstGeom>
              <a:blipFill>
                <a:blip r:embed="rId2"/>
                <a:stretch>
                  <a:fillRect l="-2778" t="-1515" b="-1212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7EE9CAD3-8399-312C-9CB1-8FECFBB2F75B}"/>
                  </a:ext>
                </a:extLst>
              </p:cNvPr>
              <p:cNvSpPr txBox="1"/>
              <p:nvPr/>
            </p:nvSpPr>
            <p:spPr>
              <a:xfrm>
                <a:off x="6835973" y="3506746"/>
                <a:ext cx="1767150" cy="5203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𝑤</m:t>
                          </m:r>
                        </m:e>
                        <m:sub>
                          <m:r>
                            <a:rPr lang="en-US" b="0" i="1" smtClean="0">
                              <a:latin typeface="Cambria Math" panose="02040503050406030204" pitchFamily="18" charset="0"/>
                            </a:rPr>
                            <m:t>𝑌</m:t>
                          </m:r>
                        </m:sub>
                      </m:sSub>
                      <m:r>
                        <a:rPr lang="en-US" b="0" i="1" smtClean="0">
                          <a:latin typeface="Cambria Math" panose="02040503050406030204" pitchFamily="18" charset="0"/>
                        </a:rPr>
                        <m:t>=1−</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𝑤</m:t>
                          </m:r>
                        </m:e>
                        <m:sub>
                          <m:r>
                            <a:rPr lang="en-US" b="0" i="1" smtClean="0">
                              <a:latin typeface="Cambria Math" panose="02040503050406030204" pitchFamily="18" charset="0"/>
                            </a:rPr>
                            <m:t>𝑋</m:t>
                          </m:r>
                        </m:sub>
                      </m:sSub>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2</m:t>
                          </m:r>
                        </m:num>
                        <m:den>
                          <m:r>
                            <a:rPr lang="en-US" b="0" i="1" smtClean="0">
                              <a:latin typeface="Cambria Math" panose="02040503050406030204" pitchFamily="18" charset="0"/>
                            </a:rPr>
                            <m:t>3</m:t>
                          </m:r>
                        </m:den>
                      </m:f>
                    </m:oMath>
                  </m:oMathPara>
                </a14:m>
                <a:endParaRPr lang="en-US" dirty="0"/>
              </a:p>
            </p:txBody>
          </p:sp>
        </mc:Choice>
        <mc:Fallback xmlns="">
          <p:sp>
            <p:nvSpPr>
              <p:cNvPr id="11" name="TextBox 10">
                <a:extLst>
                  <a:ext uri="{FF2B5EF4-FFF2-40B4-BE49-F238E27FC236}">
                    <a16:creationId xmlns:a16="http://schemas.microsoft.com/office/drawing/2014/main" id="{7EE9CAD3-8399-312C-9CB1-8FECFBB2F75B}"/>
                  </a:ext>
                </a:extLst>
              </p:cNvPr>
              <p:cNvSpPr txBox="1">
                <a:spLocks noRot="1" noChangeAspect="1" noMove="1" noResize="1" noEditPoints="1" noAdjustHandles="1" noChangeArrowheads="1" noChangeShapeType="1" noTextEdit="1"/>
              </p:cNvSpPr>
              <p:nvPr/>
            </p:nvSpPr>
            <p:spPr>
              <a:xfrm>
                <a:off x="6835973" y="3506746"/>
                <a:ext cx="1767150" cy="520399"/>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16D462EC-2097-C086-7A8E-4E82AB8A596E}"/>
                  </a:ext>
                </a:extLst>
              </p:cNvPr>
              <p:cNvSpPr txBox="1"/>
              <p:nvPr/>
            </p:nvSpPr>
            <p:spPr>
              <a:xfrm>
                <a:off x="9717026" y="1746927"/>
                <a:ext cx="1556067" cy="5203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𝐶𝑜𝑟𝑟</m:t>
                      </m:r>
                      <m:d>
                        <m:dPr>
                          <m:ctrlPr>
                            <a:rPr lang="en-US" b="0" i="1" smtClean="0">
                              <a:latin typeface="Cambria Math" panose="02040503050406030204" pitchFamily="18" charset="0"/>
                            </a:rPr>
                          </m:ctrlPr>
                        </m:dPr>
                        <m:e>
                          <m:r>
                            <a:rPr lang="en-US" b="0" i="1" smtClean="0">
                              <a:latin typeface="Cambria Math" panose="02040503050406030204" pitchFamily="18" charset="0"/>
                            </a:rPr>
                            <m:t>𝑋</m:t>
                          </m:r>
                          <m:r>
                            <a:rPr lang="en-US" b="0" i="1" smtClean="0">
                              <a:latin typeface="Cambria Math" panose="02040503050406030204" pitchFamily="18" charset="0"/>
                            </a:rPr>
                            <m:t>,</m:t>
                          </m:r>
                          <m:r>
                            <a:rPr lang="en-US" b="0" i="1" smtClean="0">
                              <a:latin typeface="Cambria Math" panose="02040503050406030204" pitchFamily="18" charset="0"/>
                            </a:rPr>
                            <m:t>𝑌</m:t>
                          </m:r>
                        </m:e>
                      </m:d>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3</m:t>
                          </m:r>
                        </m:den>
                      </m:f>
                    </m:oMath>
                  </m:oMathPara>
                </a14:m>
                <a:endParaRPr lang="en-US" dirty="0"/>
              </a:p>
            </p:txBody>
          </p:sp>
        </mc:Choice>
        <mc:Fallback xmlns="">
          <p:sp>
            <p:nvSpPr>
              <p:cNvPr id="12" name="TextBox 11">
                <a:extLst>
                  <a:ext uri="{FF2B5EF4-FFF2-40B4-BE49-F238E27FC236}">
                    <a16:creationId xmlns:a16="http://schemas.microsoft.com/office/drawing/2014/main" id="{16D462EC-2097-C086-7A8E-4E82AB8A596E}"/>
                  </a:ext>
                </a:extLst>
              </p:cNvPr>
              <p:cNvSpPr txBox="1">
                <a:spLocks noRot="1" noChangeAspect="1" noMove="1" noResize="1" noEditPoints="1" noAdjustHandles="1" noChangeArrowheads="1" noChangeShapeType="1" noTextEdit="1"/>
              </p:cNvSpPr>
              <p:nvPr/>
            </p:nvSpPr>
            <p:spPr>
              <a:xfrm>
                <a:off x="9717026" y="1746927"/>
                <a:ext cx="1556067" cy="520399"/>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3" name="TextBox 12">
                <a:extLst>
                  <a:ext uri="{FF2B5EF4-FFF2-40B4-BE49-F238E27FC236}">
                    <a16:creationId xmlns:a16="http://schemas.microsoft.com/office/drawing/2014/main" id="{C5899986-9967-94E4-E225-5593FD2C2026}"/>
                  </a:ext>
                </a:extLst>
              </p:cNvPr>
              <p:cNvSpPr txBox="1"/>
              <p:nvPr/>
            </p:nvSpPr>
            <p:spPr>
              <a:xfrm>
                <a:off x="4249270" y="4290653"/>
                <a:ext cx="3350020" cy="5203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𝐸</m:t>
                      </m:r>
                      <m:d>
                        <m:dPr>
                          <m:ctrlPr>
                            <a:rPr lang="en-US" b="0" i="1" smtClean="0">
                              <a:latin typeface="Cambria Math" panose="02040503050406030204" pitchFamily="18" charset="0"/>
                            </a:rPr>
                          </m:ctrlPr>
                        </m:dPr>
                        <m:e>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𝑀</m:t>
                              </m:r>
                            </m:sub>
                          </m:sSub>
                        </m:e>
                      </m:d>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3</m:t>
                          </m:r>
                        </m:den>
                      </m:f>
                      <m:r>
                        <a:rPr lang="en-US" b="0" i="1" smtClean="0">
                          <a:latin typeface="Cambria Math" panose="02040503050406030204" pitchFamily="18" charset="0"/>
                        </a:rPr>
                        <m:t>×21+</m:t>
                      </m:r>
                      <m:f>
                        <m:fPr>
                          <m:ctrlPr>
                            <a:rPr lang="en-US" b="0" i="1" smtClean="0">
                              <a:latin typeface="Cambria Math" panose="02040503050406030204" pitchFamily="18" charset="0"/>
                            </a:rPr>
                          </m:ctrlPr>
                        </m:fPr>
                        <m:num>
                          <m:r>
                            <a:rPr lang="en-US" b="0" i="1" smtClean="0">
                              <a:latin typeface="Cambria Math" panose="02040503050406030204" pitchFamily="18" charset="0"/>
                            </a:rPr>
                            <m:t>2</m:t>
                          </m:r>
                        </m:num>
                        <m:den>
                          <m:r>
                            <a:rPr lang="en-US" b="0" i="1" smtClean="0">
                              <a:latin typeface="Cambria Math" panose="02040503050406030204" pitchFamily="18" charset="0"/>
                            </a:rPr>
                            <m:t>3</m:t>
                          </m:r>
                        </m:den>
                      </m:f>
                      <m:r>
                        <a:rPr lang="en-US" b="0" i="1" smtClean="0">
                          <a:latin typeface="Cambria Math" panose="02040503050406030204" pitchFamily="18" charset="0"/>
                        </a:rPr>
                        <m:t>×15=17% </m:t>
                      </m:r>
                    </m:oMath>
                  </m:oMathPara>
                </a14:m>
                <a:endParaRPr lang="en-US" dirty="0"/>
              </a:p>
            </p:txBody>
          </p:sp>
        </mc:Choice>
        <mc:Fallback xmlns="">
          <p:sp>
            <p:nvSpPr>
              <p:cNvPr id="13" name="TextBox 12">
                <a:extLst>
                  <a:ext uri="{FF2B5EF4-FFF2-40B4-BE49-F238E27FC236}">
                    <a16:creationId xmlns:a16="http://schemas.microsoft.com/office/drawing/2014/main" id="{C5899986-9967-94E4-E225-5593FD2C2026}"/>
                  </a:ext>
                </a:extLst>
              </p:cNvPr>
              <p:cNvSpPr txBox="1">
                <a:spLocks noRot="1" noChangeAspect="1" noMove="1" noResize="1" noEditPoints="1" noAdjustHandles="1" noChangeArrowheads="1" noChangeShapeType="1" noTextEdit="1"/>
              </p:cNvSpPr>
              <p:nvPr/>
            </p:nvSpPr>
            <p:spPr>
              <a:xfrm>
                <a:off x="4249270" y="4290653"/>
                <a:ext cx="3350020" cy="520399"/>
              </a:xfrm>
              <a:prstGeom prst="rect">
                <a:avLst/>
              </a:prstGeom>
              <a:blipFill>
                <a:blip r:embed="rId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4" name="TextBox 13">
                <a:extLst>
                  <a:ext uri="{FF2B5EF4-FFF2-40B4-BE49-F238E27FC236}">
                    <a16:creationId xmlns:a16="http://schemas.microsoft.com/office/drawing/2014/main" id="{34A4462F-B191-D6EF-59C8-497373B189A3}"/>
                  </a:ext>
                </a:extLst>
              </p:cNvPr>
              <p:cNvSpPr txBox="1"/>
              <p:nvPr/>
            </p:nvSpPr>
            <p:spPr>
              <a:xfrm>
                <a:off x="2097912" y="5036747"/>
                <a:ext cx="7829066" cy="67704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𝑉</m:t>
                      </m:r>
                      <m:d>
                        <m:dPr>
                          <m:ctrlPr>
                            <a:rPr lang="en-US" b="0" i="1" smtClean="0">
                              <a:latin typeface="Cambria Math" panose="02040503050406030204" pitchFamily="18" charset="0"/>
                            </a:rPr>
                          </m:ctrlPr>
                        </m:dPr>
                        <m:e>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𝑀</m:t>
                              </m:r>
                            </m:sub>
                          </m:sSub>
                        </m:e>
                      </m:d>
                      <m:r>
                        <a:rPr lang="en-US" b="0" i="1" smtClean="0">
                          <a:latin typeface="Cambria Math" panose="02040503050406030204" pitchFamily="18" charset="0"/>
                        </a:rPr>
                        <m:t>=</m:t>
                      </m:r>
                      <m:sSup>
                        <m:sSupPr>
                          <m:ctrlPr>
                            <a:rPr lang="en-US" b="0" i="1" smtClean="0">
                              <a:latin typeface="Cambria Math" panose="02040503050406030204" pitchFamily="18" charset="0"/>
                            </a:rPr>
                          </m:ctrlPr>
                        </m:sSupPr>
                        <m:e>
                          <m:d>
                            <m:dPr>
                              <m:ctrlPr>
                                <a:rPr lang="en-US" b="0" i="1" smtClean="0">
                                  <a:latin typeface="Cambria Math" panose="02040503050406030204" pitchFamily="18" charset="0"/>
                                </a:rPr>
                              </m:ctrlPr>
                            </m:dPr>
                            <m:e>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3</m:t>
                                  </m:r>
                                </m:den>
                              </m:f>
                            </m:e>
                          </m:d>
                        </m:e>
                        <m:sup>
                          <m:r>
                            <a:rPr lang="en-US" b="0" i="1" smtClean="0">
                              <a:latin typeface="Cambria Math" panose="02040503050406030204" pitchFamily="18" charset="0"/>
                            </a:rPr>
                            <m:t>2</m:t>
                          </m:r>
                        </m:sup>
                      </m:sSup>
                      <m:r>
                        <a:rPr lang="en-US" b="0" i="1" smtClean="0">
                          <a:latin typeface="Cambria Math" panose="02040503050406030204" pitchFamily="18" charset="0"/>
                        </a:rPr>
                        <m:t>×</m:t>
                      </m:r>
                      <m:sSup>
                        <m:sSupPr>
                          <m:ctrlPr>
                            <a:rPr lang="en-US" b="0" i="1" smtClean="0">
                              <a:latin typeface="Cambria Math" panose="02040503050406030204" pitchFamily="18" charset="0"/>
                            </a:rPr>
                          </m:ctrlPr>
                        </m:sSupPr>
                        <m:e>
                          <m:r>
                            <a:rPr lang="en-US" b="0" i="1" smtClean="0">
                              <a:latin typeface="Cambria Math" panose="02040503050406030204" pitchFamily="18" charset="0"/>
                            </a:rPr>
                            <m:t>0.15</m:t>
                          </m:r>
                        </m:e>
                        <m:sup>
                          <m:r>
                            <a:rPr lang="en-US" b="0" i="1" smtClean="0">
                              <a:latin typeface="Cambria Math" panose="02040503050406030204" pitchFamily="18" charset="0"/>
                            </a:rPr>
                            <m:t>2</m:t>
                          </m:r>
                        </m:sup>
                      </m:sSup>
                      <m:r>
                        <a:rPr lang="en-US" b="0" i="1" smtClean="0">
                          <a:latin typeface="Cambria Math" panose="02040503050406030204" pitchFamily="18" charset="0"/>
                        </a:rPr>
                        <m:t>+</m:t>
                      </m:r>
                      <m:sSup>
                        <m:sSupPr>
                          <m:ctrlPr>
                            <a:rPr lang="en-US" b="0" i="1" smtClean="0">
                              <a:latin typeface="Cambria Math" panose="02040503050406030204" pitchFamily="18" charset="0"/>
                            </a:rPr>
                          </m:ctrlPr>
                        </m:sSupPr>
                        <m:e>
                          <m:d>
                            <m:dPr>
                              <m:ctrlPr>
                                <a:rPr lang="en-US" b="0" i="1" smtClean="0">
                                  <a:latin typeface="Cambria Math" panose="02040503050406030204" pitchFamily="18" charset="0"/>
                                </a:rPr>
                              </m:ctrlPr>
                            </m:dPr>
                            <m:e>
                              <m:f>
                                <m:fPr>
                                  <m:ctrlPr>
                                    <a:rPr lang="en-US" b="0" i="1" smtClean="0">
                                      <a:latin typeface="Cambria Math" panose="02040503050406030204" pitchFamily="18" charset="0"/>
                                    </a:rPr>
                                  </m:ctrlPr>
                                </m:fPr>
                                <m:num>
                                  <m:r>
                                    <a:rPr lang="en-US" b="0" i="1" smtClean="0">
                                      <a:latin typeface="Cambria Math" panose="02040503050406030204" pitchFamily="18" charset="0"/>
                                    </a:rPr>
                                    <m:t>2</m:t>
                                  </m:r>
                                </m:num>
                                <m:den>
                                  <m:r>
                                    <a:rPr lang="en-US" b="0" i="1" smtClean="0">
                                      <a:latin typeface="Cambria Math" panose="02040503050406030204" pitchFamily="18" charset="0"/>
                                    </a:rPr>
                                    <m:t>3</m:t>
                                  </m:r>
                                </m:den>
                              </m:f>
                            </m:e>
                          </m:d>
                        </m:e>
                        <m:sup>
                          <m:r>
                            <a:rPr lang="en-US" b="0" i="1" smtClean="0">
                              <a:latin typeface="Cambria Math" panose="02040503050406030204" pitchFamily="18" charset="0"/>
                            </a:rPr>
                            <m:t>2</m:t>
                          </m:r>
                        </m:sup>
                      </m:sSup>
                      <m:r>
                        <a:rPr lang="en-US" b="0" i="1" smtClean="0">
                          <a:latin typeface="Cambria Math" panose="02040503050406030204" pitchFamily="18" charset="0"/>
                        </a:rPr>
                        <m:t>×</m:t>
                      </m:r>
                      <m:sSup>
                        <m:sSupPr>
                          <m:ctrlPr>
                            <a:rPr lang="en-US" b="0" i="1" smtClean="0">
                              <a:latin typeface="Cambria Math" panose="02040503050406030204" pitchFamily="18" charset="0"/>
                            </a:rPr>
                          </m:ctrlPr>
                        </m:sSupPr>
                        <m:e>
                          <m:r>
                            <a:rPr lang="en-US" b="0" i="1" smtClean="0">
                              <a:latin typeface="Cambria Math" panose="02040503050406030204" pitchFamily="18" charset="0"/>
                            </a:rPr>
                            <m:t>0.09</m:t>
                          </m:r>
                        </m:e>
                        <m:sup>
                          <m:r>
                            <a:rPr lang="en-US" b="0" i="1" smtClean="0">
                              <a:latin typeface="Cambria Math" panose="02040503050406030204" pitchFamily="18" charset="0"/>
                            </a:rPr>
                            <m:t>2</m:t>
                          </m:r>
                        </m:sup>
                      </m:sSup>
                      <m:r>
                        <a:rPr lang="en-US" b="0" i="1" smtClean="0">
                          <a:latin typeface="Cambria Math" panose="02040503050406030204" pitchFamily="18" charset="0"/>
                        </a:rPr>
                        <m:t>+2×</m:t>
                      </m:r>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3</m:t>
                          </m:r>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2</m:t>
                          </m:r>
                        </m:num>
                        <m:den>
                          <m:r>
                            <a:rPr lang="en-US" b="0" i="1" smtClean="0">
                              <a:latin typeface="Cambria Math" panose="02040503050406030204" pitchFamily="18" charset="0"/>
                            </a:rPr>
                            <m:t>3</m:t>
                          </m:r>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3</m:t>
                          </m:r>
                        </m:den>
                      </m:f>
                      <m:r>
                        <a:rPr lang="en-US" b="0" i="1" smtClean="0">
                          <a:latin typeface="Cambria Math" panose="02040503050406030204" pitchFamily="18" charset="0"/>
                        </a:rPr>
                        <m:t>×0.15×0.09=0.0081</m:t>
                      </m:r>
                    </m:oMath>
                  </m:oMathPara>
                </a14:m>
                <a:endParaRPr lang="en-US" dirty="0"/>
              </a:p>
            </p:txBody>
          </p:sp>
        </mc:Choice>
        <mc:Fallback xmlns="">
          <p:sp>
            <p:nvSpPr>
              <p:cNvPr id="14" name="TextBox 13">
                <a:extLst>
                  <a:ext uri="{FF2B5EF4-FFF2-40B4-BE49-F238E27FC236}">
                    <a16:creationId xmlns:a16="http://schemas.microsoft.com/office/drawing/2014/main" id="{34A4462F-B191-D6EF-59C8-497373B189A3}"/>
                  </a:ext>
                </a:extLst>
              </p:cNvPr>
              <p:cNvSpPr txBox="1">
                <a:spLocks noRot="1" noChangeAspect="1" noMove="1" noResize="1" noEditPoints="1" noAdjustHandles="1" noChangeArrowheads="1" noChangeShapeType="1" noTextEdit="1"/>
              </p:cNvSpPr>
              <p:nvPr/>
            </p:nvSpPr>
            <p:spPr>
              <a:xfrm>
                <a:off x="2097912" y="5036747"/>
                <a:ext cx="7829066" cy="677045"/>
              </a:xfrm>
              <a:prstGeom prst="rect">
                <a:avLst/>
              </a:prstGeom>
              <a:blipFill>
                <a:blip r:embed="rId6"/>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6" name="TextBox 15">
                <a:extLst>
                  <a:ext uri="{FF2B5EF4-FFF2-40B4-BE49-F238E27FC236}">
                    <a16:creationId xmlns:a16="http://schemas.microsoft.com/office/drawing/2014/main" id="{1FC4C527-EACF-4BD5-CAA4-F96368A04926}"/>
                  </a:ext>
                </a:extLst>
              </p:cNvPr>
              <p:cNvSpPr txBox="1"/>
              <p:nvPr/>
            </p:nvSpPr>
            <p:spPr>
              <a:xfrm>
                <a:off x="2743200" y="5882114"/>
                <a:ext cx="6096000" cy="401970"/>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𝑠𝑡𝑑</m:t>
                      </m:r>
                      <m:d>
                        <m:dPr>
                          <m:ctrlPr>
                            <a:rPr lang="en-US" b="0" i="1" smtClean="0">
                              <a:latin typeface="Cambria Math" panose="02040503050406030204" pitchFamily="18" charset="0"/>
                            </a:rPr>
                          </m:ctrlPr>
                        </m:dPr>
                        <m:e>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𝑀</m:t>
                              </m:r>
                            </m:sub>
                          </m:sSub>
                        </m:e>
                      </m:d>
                      <m:r>
                        <a:rPr lang="en-US" b="0" i="1" smtClean="0">
                          <a:latin typeface="Cambria Math" panose="02040503050406030204" pitchFamily="18" charset="0"/>
                        </a:rPr>
                        <m:t>=</m:t>
                      </m:r>
                      <m:rad>
                        <m:radPr>
                          <m:degHide m:val="on"/>
                          <m:ctrlPr>
                            <a:rPr lang="en-US" b="0" i="1" smtClean="0">
                              <a:latin typeface="Cambria Math" panose="02040503050406030204" pitchFamily="18" charset="0"/>
                            </a:rPr>
                          </m:ctrlPr>
                        </m:radPr>
                        <m:deg/>
                        <m:e>
                          <m:r>
                            <a:rPr lang="en-US" b="0" i="1" smtClean="0">
                              <a:latin typeface="Cambria Math" panose="02040503050406030204" pitchFamily="18" charset="0"/>
                            </a:rPr>
                            <m:t>0.0081</m:t>
                          </m:r>
                        </m:e>
                      </m:rad>
                      <m:r>
                        <a:rPr lang="en-US" b="0" i="1" smtClean="0">
                          <a:latin typeface="Cambria Math" panose="02040503050406030204" pitchFamily="18" charset="0"/>
                        </a:rPr>
                        <m:t>=0.09</m:t>
                      </m:r>
                    </m:oMath>
                  </m:oMathPara>
                </a14:m>
                <a:endParaRPr lang="en-US" dirty="0"/>
              </a:p>
            </p:txBody>
          </p:sp>
        </mc:Choice>
        <mc:Fallback xmlns="">
          <p:sp>
            <p:nvSpPr>
              <p:cNvPr id="16" name="TextBox 15">
                <a:extLst>
                  <a:ext uri="{FF2B5EF4-FFF2-40B4-BE49-F238E27FC236}">
                    <a16:creationId xmlns:a16="http://schemas.microsoft.com/office/drawing/2014/main" id="{1FC4C527-EACF-4BD5-CAA4-F96368A04926}"/>
                  </a:ext>
                </a:extLst>
              </p:cNvPr>
              <p:cNvSpPr txBox="1">
                <a:spLocks noRot="1" noChangeAspect="1" noMove="1" noResize="1" noEditPoints="1" noAdjustHandles="1" noChangeArrowheads="1" noChangeShapeType="1" noTextEdit="1"/>
              </p:cNvSpPr>
              <p:nvPr/>
            </p:nvSpPr>
            <p:spPr>
              <a:xfrm>
                <a:off x="2743200" y="5882114"/>
                <a:ext cx="6096000" cy="401970"/>
              </a:xfrm>
              <a:prstGeom prst="rect">
                <a:avLst/>
              </a:prstGeom>
              <a:blipFill>
                <a:blip r:embed="rId7"/>
                <a:stretch>
                  <a:fillRect b="-1515"/>
                </a:stretch>
              </a:blipFill>
            </p:spPr>
            <p:txBody>
              <a:bodyPr/>
              <a:lstStyle/>
              <a:p>
                <a:r>
                  <a:rPr lang="en-US">
                    <a:noFill/>
                  </a:rPr>
                  <a:t> </a:t>
                </a:r>
              </a:p>
            </p:txBody>
          </p:sp>
        </mc:Fallback>
      </mc:AlternateContent>
    </p:spTree>
    <p:extLst>
      <p:ext uri="{BB962C8B-B14F-4D97-AF65-F5344CB8AC3E}">
        <p14:creationId xmlns:p14="http://schemas.microsoft.com/office/powerpoint/2010/main" val="440576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3" grpId="0"/>
      <p:bldP spid="14" grpId="0"/>
      <p:bldP spid="16" grpId="0"/>
    </p:bld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30F18170-1022-34D7-056F-681E3C92934C}"/>
              </a:ext>
            </a:extLst>
          </p:cNvPr>
          <p:cNvSpPr>
            <a:spLocks noGrp="1"/>
          </p:cNvSpPr>
          <p:nvPr>
            <p:ph type="body" sz="quarter" idx="12"/>
          </p:nvPr>
        </p:nvSpPr>
        <p:spPr/>
        <p:txBody>
          <a:bodyPr/>
          <a:lstStyle/>
          <a:p>
            <a:endParaRPr lang="en-US"/>
          </a:p>
        </p:txBody>
      </p:sp>
      <p:sp>
        <p:nvSpPr>
          <p:cNvPr id="5" name="Text Placeholder 4">
            <a:extLst>
              <a:ext uri="{FF2B5EF4-FFF2-40B4-BE49-F238E27FC236}">
                <a16:creationId xmlns:a16="http://schemas.microsoft.com/office/drawing/2014/main" id="{9A6ADF14-C788-961B-AA34-B1576804EED0}"/>
              </a:ext>
            </a:extLst>
          </p:cNvPr>
          <p:cNvSpPr>
            <a:spLocks noGrp="1"/>
          </p:cNvSpPr>
          <p:nvPr>
            <p:ph type="body" sz="quarter" idx="16"/>
          </p:nvPr>
        </p:nvSpPr>
        <p:spPr/>
        <p:txBody>
          <a:bodyPr/>
          <a:lstStyle/>
          <a:p>
            <a:r>
              <a:rPr lang="en-US" dirty="0"/>
              <a:t>Exercise 2 (long, hard way)</a:t>
            </a:r>
          </a:p>
        </p:txBody>
      </p:sp>
      <p:sp>
        <p:nvSpPr>
          <p:cNvPr id="8" name="Content Placeholder 2">
            <a:extLst>
              <a:ext uri="{FF2B5EF4-FFF2-40B4-BE49-F238E27FC236}">
                <a16:creationId xmlns:a16="http://schemas.microsoft.com/office/drawing/2014/main" id="{200FEC99-668C-2777-7792-45F4150E1197}"/>
              </a:ext>
            </a:extLst>
          </p:cNvPr>
          <p:cNvSpPr txBox="1">
            <a:spLocks/>
          </p:cNvSpPr>
          <p:nvPr/>
        </p:nvSpPr>
        <p:spPr>
          <a:xfrm>
            <a:off x="336000" y="2603921"/>
            <a:ext cx="11519999" cy="520399"/>
          </a:xfrm>
          <a:prstGeom prst="rect">
            <a:avLst/>
          </a:prstGeom>
        </p:spPr>
        <p:txBody>
          <a:bodyPr>
            <a:normAutofit/>
          </a:bodyPr>
          <a:lstStyle>
            <a:lvl1pPr marL="342865" indent="-342865" algn="just" defTabSz="457154" rtl="0" eaLnBrk="0" fontAlgn="base" hangingPunct="0">
              <a:spcBef>
                <a:spcPct val="20000"/>
              </a:spcBef>
              <a:spcAft>
                <a:spcPct val="0"/>
              </a:spcAft>
              <a:buFont typeface="Arial" pitchFamily="34" charset="0"/>
              <a:buChar char="•"/>
              <a:defRPr sz="3200" kern="1200">
                <a:solidFill>
                  <a:schemeClr val="tx1"/>
                </a:solidFill>
                <a:latin typeface="+mn-lt"/>
                <a:ea typeface="Geneva" pitchFamily="-112" charset="-128"/>
                <a:cs typeface="Geneva" pitchFamily="-112" charset="-128"/>
              </a:defRPr>
            </a:lvl1pPr>
            <a:lvl2pPr marL="742874" indent="-285721" algn="just" defTabSz="457154" rtl="0" eaLnBrk="0" fontAlgn="base" hangingPunct="0">
              <a:spcBef>
                <a:spcPct val="20000"/>
              </a:spcBef>
              <a:spcAft>
                <a:spcPct val="0"/>
              </a:spcAft>
              <a:buFont typeface="Arial" pitchFamily="34" charset="0"/>
              <a:buChar char="–"/>
              <a:defRPr sz="2800" kern="1200">
                <a:solidFill>
                  <a:schemeClr val="tx1"/>
                </a:solidFill>
                <a:latin typeface="+mn-lt"/>
                <a:ea typeface="Geneva" pitchFamily="-112" charset="-128"/>
                <a:cs typeface="+mn-cs"/>
              </a:defRPr>
            </a:lvl2pPr>
            <a:lvl3pPr marL="1142884" indent="-228577" algn="just" defTabSz="457154" rtl="0" eaLnBrk="0" fontAlgn="base" hangingPunct="0">
              <a:spcBef>
                <a:spcPct val="20000"/>
              </a:spcBef>
              <a:spcAft>
                <a:spcPct val="0"/>
              </a:spcAft>
              <a:buFont typeface="Arial" pitchFamily="34" charset="0"/>
              <a:buChar char="•"/>
              <a:defRPr sz="2400" kern="1200">
                <a:solidFill>
                  <a:schemeClr val="tx1"/>
                </a:solidFill>
                <a:latin typeface="+mn-lt"/>
                <a:ea typeface="Geneva" pitchFamily="-112" charset="-128"/>
                <a:cs typeface="+mn-cs"/>
              </a:defRPr>
            </a:lvl3pPr>
            <a:lvl4pPr marL="1600037" indent="-228577" algn="just" defTabSz="457154" rtl="0" eaLnBrk="0" fontAlgn="base" hangingPunct="0">
              <a:spcBef>
                <a:spcPct val="20000"/>
              </a:spcBef>
              <a:spcAft>
                <a:spcPct val="0"/>
              </a:spcAft>
              <a:buFont typeface="Arial" pitchFamily="34" charset="0"/>
              <a:buChar char="–"/>
              <a:defRPr sz="2000" kern="1200">
                <a:solidFill>
                  <a:schemeClr val="tx1"/>
                </a:solidFill>
                <a:latin typeface="+mn-lt"/>
                <a:ea typeface="Geneva" pitchFamily="-112" charset="-128"/>
                <a:cs typeface="+mn-cs"/>
              </a:defRPr>
            </a:lvl4pPr>
            <a:lvl5pPr marL="2057191" indent="-228577" algn="just" defTabSz="457154" rtl="0" eaLnBrk="0" fontAlgn="base" hangingPunct="0">
              <a:spcBef>
                <a:spcPct val="20000"/>
              </a:spcBef>
              <a:spcAft>
                <a:spcPct val="0"/>
              </a:spcAft>
              <a:buFont typeface="Arial" pitchFamily="34" charset="0"/>
              <a:buChar char="»"/>
              <a:defRPr sz="2000" kern="1200">
                <a:solidFill>
                  <a:schemeClr val="tx1"/>
                </a:solidFill>
                <a:latin typeface="+mn-lt"/>
                <a:ea typeface="Geneva" pitchFamily="-112" charset="-128"/>
                <a:cs typeface="+mn-cs"/>
              </a:defRPr>
            </a:lvl5pPr>
            <a:lvl6pPr marL="2514344" indent="-228577" algn="l" defTabSz="457154" rtl="0" eaLnBrk="1" latinLnBrk="0" hangingPunct="1">
              <a:spcBef>
                <a:spcPct val="20000"/>
              </a:spcBef>
              <a:buFont typeface="Arial"/>
              <a:buChar char="•"/>
              <a:defRPr sz="2000" kern="1200">
                <a:solidFill>
                  <a:schemeClr val="tx1"/>
                </a:solidFill>
                <a:latin typeface="+mn-lt"/>
                <a:ea typeface="+mn-ea"/>
                <a:cs typeface="+mn-cs"/>
              </a:defRPr>
            </a:lvl6pPr>
            <a:lvl7pPr marL="2971497" indent="-228577" algn="l" defTabSz="457154" rtl="0" eaLnBrk="1" latinLnBrk="0" hangingPunct="1">
              <a:spcBef>
                <a:spcPct val="20000"/>
              </a:spcBef>
              <a:buFont typeface="Arial"/>
              <a:buChar char="•"/>
              <a:defRPr sz="2000" kern="1200">
                <a:solidFill>
                  <a:schemeClr val="tx1"/>
                </a:solidFill>
                <a:latin typeface="+mn-lt"/>
                <a:ea typeface="+mn-ea"/>
                <a:cs typeface="+mn-cs"/>
              </a:defRPr>
            </a:lvl7pPr>
            <a:lvl8pPr marL="3428650" indent="-228577" algn="l" defTabSz="457154" rtl="0" eaLnBrk="1" latinLnBrk="0" hangingPunct="1">
              <a:spcBef>
                <a:spcPct val="20000"/>
              </a:spcBef>
              <a:buFont typeface="Arial"/>
              <a:buChar char="•"/>
              <a:defRPr sz="2000" kern="1200">
                <a:solidFill>
                  <a:schemeClr val="tx1"/>
                </a:solidFill>
                <a:latin typeface="+mn-lt"/>
                <a:ea typeface="+mn-ea"/>
                <a:cs typeface="+mn-cs"/>
              </a:defRPr>
            </a:lvl8pPr>
            <a:lvl9pPr marL="3885804" indent="-228577" algn="l" defTabSz="457154" rtl="0" eaLnBrk="1" latinLnBrk="0" hangingPunct="1">
              <a:spcBef>
                <a:spcPct val="20000"/>
              </a:spcBef>
              <a:buFont typeface="Arial"/>
              <a:buChar char="•"/>
              <a:defRPr sz="2000" kern="1200">
                <a:solidFill>
                  <a:schemeClr val="tx1"/>
                </a:solidFill>
                <a:latin typeface="+mn-lt"/>
                <a:ea typeface="+mn-ea"/>
                <a:cs typeface="+mn-cs"/>
              </a:defRPr>
            </a:lvl9pPr>
          </a:lstStyle>
          <a:p>
            <a:pPr marL="514350" indent="-514350">
              <a:buFont typeface="+mj-lt"/>
              <a:buAutoNum type="alphaLcPeriod" startAt="2"/>
            </a:pPr>
            <a:r>
              <a:rPr lang="en-GB" sz="2400" dirty="0"/>
              <a:t>If the risk-free rate is 3.5%, what are the betas on both assets? </a:t>
            </a:r>
            <a:endParaRPr lang="en-GB" sz="3600" dirty="0"/>
          </a:p>
        </p:txBody>
      </p:sp>
      <p:graphicFrame>
        <p:nvGraphicFramePr>
          <p:cNvPr id="9" name="Table 8">
            <a:extLst>
              <a:ext uri="{FF2B5EF4-FFF2-40B4-BE49-F238E27FC236}">
                <a16:creationId xmlns:a16="http://schemas.microsoft.com/office/drawing/2014/main" id="{890A1362-1BDA-C3D4-FDC8-DBFC4ADC0D7B}"/>
              </a:ext>
            </a:extLst>
          </p:cNvPr>
          <p:cNvGraphicFramePr>
            <a:graphicFrameLocks noGrp="1"/>
          </p:cNvGraphicFramePr>
          <p:nvPr>
            <p:extLst>
              <p:ext uri="{D42A27DB-BD31-4B8C-83A1-F6EECF244321}">
                <p14:modId xmlns:p14="http://schemas.microsoft.com/office/powerpoint/2010/main" val="255587299"/>
              </p:ext>
            </p:extLst>
          </p:nvPr>
        </p:nvGraphicFramePr>
        <p:xfrm>
          <a:off x="2843802" y="1393488"/>
          <a:ext cx="6773335" cy="1163320"/>
        </p:xfrm>
        <a:graphic>
          <a:graphicData uri="http://schemas.openxmlformats.org/drawingml/2006/table">
            <a:tbl>
              <a:tblPr firstRow="1" bandRow="1">
                <a:tableStyleId>{5C22544A-7EE6-4342-B048-85BDC9FD1C3A}</a:tableStyleId>
              </a:tblPr>
              <a:tblGrid>
                <a:gridCol w="1156474">
                  <a:extLst>
                    <a:ext uri="{9D8B030D-6E8A-4147-A177-3AD203B41FA5}">
                      <a16:colId xmlns:a16="http://schemas.microsoft.com/office/drawing/2014/main" val="11383182"/>
                    </a:ext>
                  </a:extLst>
                </a:gridCol>
                <a:gridCol w="1552860">
                  <a:extLst>
                    <a:ext uri="{9D8B030D-6E8A-4147-A177-3AD203B41FA5}">
                      <a16:colId xmlns:a16="http://schemas.microsoft.com/office/drawing/2014/main" val="2624696357"/>
                    </a:ext>
                  </a:extLst>
                </a:gridCol>
                <a:gridCol w="1354667">
                  <a:extLst>
                    <a:ext uri="{9D8B030D-6E8A-4147-A177-3AD203B41FA5}">
                      <a16:colId xmlns:a16="http://schemas.microsoft.com/office/drawing/2014/main" val="3280514313"/>
                    </a:ext>
                  </a:extLst>
                </a:gridCol>
                <a:gridCol w="1354667">
                  <a:extLst>
                    <a:ext uri="{9D8B030D-6E8A-4147-A177-3AD203B41FA5}">
                      <a16:colId xmlns:a16="http://schemas.microsoft.com/office/drawing/2014/main" val="586957797"/>
                    </a:ext>
                  </a:extLst>
                </a:gridCol>
                <a:gridCol w="1354667">
                  <a:extLst>
                    <a:ext uri="{9D8B030D-6E8A-4147-A177-3AD203B41FA5}">
                      <a16:colId xmlns:a16="http://schemas.microsoft.com/office/drawing/2014/main" val="2541487285"/>
                    </a:ext>
                  </a:extLst>
                </a:gridCol>
              </a:tblGrid>
              <a:tr h="370840">
                <a:tc>
                  <a:txBody>
                    <a:bodyPr/>
                    <a:lstStyle/>
                    <a:p>
                      <a:r>
                        <a:rPr lang="en-GB" sz="1800" b="1" dirty="0">
                          <a:solidFill>
                            <a:schemeClr val="tx1"/>
                          </a:solidFill>
                          <a:latin typeface="+mj-lt"/>
                        </a:rPr>
                        <a:t>Stock</a:t>
                      </a:r>
                      <a:endParaRPr lang="en-GB" sz="2000" b="1" dirty="0">
                        <a:solidFill>
                          <a:schemeClr val="tx1"/>
                        </a:solidFill>
                        <a:latin typeface="+mj-lt"/>
                      </a:endParaRPr>
                    </a:p>
                  </a:txBody>
                  <a:tcP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dirty="0">
                          <a:solidFill>
                            <a:schemeClr val="tx1"/>
                          </a:solidFill>
                          <a:latin typeface="+mj-lt"/>
                        </a:rPr>
                        <a:t>Shares</a:t>
                      </a:r>
                    </a:p>
                  </a:txBody>
                  <a:tcPr>
                    <a:lnL w="12700" cmpd="sng">
                      <a:noFill/>
                    </a:lnL>
                    <a:lnT w="12700" cap="flat" cmpd="sng" algn="ctr">
                      <a:solidFill>
                        <a:schemeClr val="tx1"/>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bg1"/>
                    </a:solidFill>
                  </a:tcPr>
                </a:tc>
                <a:tc>
                  <a:txBody>
                    <a:bodyPr/>
                    <a:lstStyle/>
                    <a:p>
                      <a:pPr algn="ctr"/>
                      <a:r>
                        <a:rPr lang="en-GB" dirty="0">
                          <a:solidFill>
                            <a:schemeClr val="tx1"/>
                          </a:solidFill>
                          <a:latin typeface="+mj-lt"/>
                        </a:rPr>
                        <a:t>Price</a:t>
                      </a:r>
                    </a:p>
                  </a:txBody>
                  <a:tcPr>
                    <a:lnT w="12700" cap="flat" cmpd="sng" algn="ctr">
                      <a:solidFill>
                        <a:schemeClr val="tx1"/>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bg1"/>
                    </a:solidFill>
                  </a:tcPr>
                </a:tc>
                <a:tc>
                  <a:txBody>
                    <a:bodyPr/>
                    <a:lstStyle/>
                    <a:p>
                      <a:pPr algn="ctr"/>
                      <a:r>
                        <a:rPr lang="en-GB" dirty="0">
                          <a:solidFill>
                            <a:schemeClr val="tx1"/>
                          </a:solidFill>
                          <a:latin typeface="+mj-lt"/>
                        </a:rPr>
                        <a:t>E(r)</a:t>
                      </a:r>
                    </a:p>
                  </a:txBody>
                  <a:tcPr>
                    <a:lnT w="12700" cap="flat" cmpd="sng" algn="ctr">
                      <a:solidFill>
                        <a:schemeClr val="tx1"/>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bg1"/>
                    </a:solidFill>
                  </a:tcPr>
                </a:tc>
                <a:tc>
                  <a:txBody>
                    <a:bodyPr/>
                    <a:lstStyle/>
                    <a:p>
                      <a:pPr algn="ctr"/>
                      <a:r>
                        <a:rPr lang="en-GB" dirty="0">
                          <a:solidFill>
                            <a:schemeClr val="tx1"/>
                          </a:solidFill>
                          <a:latin typeface="+mj-lt"/>
                        </a:rPr>
                        <a:t>Volatility</a:t>
                      </a:r>
                    </a:p>
                  </a:txBody>
                  <a:tcPr>
                    <a:lnT w="12700" cap="flat" cmpd="sng" algn="ctr">
                      <a:solidFill>
                        <a:schemeClr val="tx1"/>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bg1"/>
                    </a:solidFill>
                  </a:tcPr>
                </a:tc>
                <a:extLst>
                  <a:ext uri="{0D108BD9-81ED-4DB2-BD59-A6C34878D82A}">
                    <a16:rowId xmlns:a16="http://schemas.microsoft.com/office/drawing/2014/main" val="3836548680"/>
                  </a:ext>
                </a:extLst>
              </a:tr>
              <a:tr h="370840">
                <a:tc>
                  <a:txBody>
                    <a:bodyPr/>
                    <a:lstStyle/>
                    <a:p>
                      <a:r>
                        <a:rPr lang="en-GB" sz="2000" b="1" dirty="0"/>
                        <a:t>X</a:t>
                      </a:r>
                    </a:p>
                  </a:txBody>
                  <a:tcPr>
                    <a:lnT w="12700" cap="flat" cmpd="sng" algn="ctr">
                      <a:solidFill>
                        <a:srgbClr val="C00000"/>
                      </a:solidFill>
                      <a:prstDash val="solid"/>
                      <a:round/>
                      <a:headEnd type="none" w="med" len="med"/>
                      <a:tailEnd type="none" w="med" len="med"/>
                    </a:lnT>
                    <a:solidFill>
                      <a:schemeClr val="bg1"/>
                    </a:solidFill>
                  </a:tcPr>
                </a:tc>
                <a:tc>
                  <a:txBody>
                    <a:bodyPr/>
                    <a:lstStyle/>
                    <a:p>
                      <a:pPr algn="ctr"/>
                      <a:r>
                        <a:rPr lang="en-GB" dirty="0"/>
                        <a:t>50</a:t>
                      </a:r>
                    </a:p>
                  </a:txBody>
                  <a:tcPr>
                    <a:lnT w="12700" cap="flat" cmpd="sng" algn="ctr">
                      <a:solidFill>
                        <a:srgbClr val="C00000"/>
                      </a:solidFill>
                      <a:prstDash val="solid"/>
                      <a:round/>
                      <a:headEnd type="none" w="med" len="med"/>
                      <a:tailEnd type="none" w="med" len="med"/>
                    </a:lnT>
                    <a:solidFill>
                      <a:schemeClr val="bg1"/>
                    </a:solidFill>
                  </a:tcPr>
                </a:tc>
                <a:tc>
                  <a:txBody>
                    <a:bodyPr/>
                    <a:lstStyle/>
                    <a:p>
                      <a:pPr algn="ctr"/>
                      <a:r>
                        <a:rPr lang="en-GB" dirty="0"/>
                        <a:t>20</a:t>
                      </a:r>
                    </a:p>
                  </a:txBody>
                  <a:tcPr>
                    <a:lnT w="12700" cap="flat" cmpd="sng" algn="ctr">
                      <a:solidFill>
                        <a:srgbClr val="C00000"/>
                      </a:solidFill>
                      <a:prstDash val="solid"/>
                      <a:round/>
                      <a:headEnd type="none" w="med" len="med"/>
                      <a:tailEnd type="none" w="med" len="med"/>
                    </a:lnT>
                    <a:solidFill>
                      <a:schemeClr val="bg1"/>
                    </a:solidFill>
                  </a:tcPr>
                </a:tc>
                <a:tc>
                  <a:txBody>
                    <a:bodyPr/>
                    <a:lstStyle/>
                    <a:p>
                      <a:pPr algn="ctr"/>
                      <a:r>
                        <a:rPr lang="en-GB" dirty="0"/>
                        <a:t>21%</a:t>
                      </a:r>
                    </a:p>
                  </a:txBody>
                  <a:tcPr>
                    <a:lnT w="12700" cap="flat" cmpd="sng" algn="ctr">
                      <a:solidFill>
                        <a:srgbClr val="C00000"/>
                      </a:solidFill>
                      <a:prstDash val="solid"/>
                      <a:round/>
                      <a:headEnd type="none" w="med" len="med"/>
                      <a:tailEnd type="none" w="med" len="med"/>
                    </a:lnT>
                    <a:solidFill>
                      <a:schemeClr val="bg1"/>
                    </a:solidFill>
                  </a:tcPr>
                </a:tc>
                <a:tc>
                  <a:txBody>
                    <a:bodyPr/>
                    <a:lstStyle/>
                    <a:p>
                      <a:pPr algn="ctr"/>
                      <a:r>
                        <a:rPr lang="en-GB" dirty="0"/>
                        <a:t>15%</a:t>
                      </a:r>
                    </a:p>
                  </a:txBody>
                  <a:tcPr>
                    <a:lnT w="12700" cap="flat" cmpd="sng" algn="ctr">
                      <a:solidFill>
                        <a:srgbClr val="C00000"/>
                      </a:solidFill>
                      <a:prstDash val="solid"/>
                      <a:round/>
                      <a:headEnd type="none" w="med" len="med"/>
                      <a:tailEnd type="none" w="med" len="med"/>
                    </a:lnT>
                    <a:solidFill>
                      <a:schemeClr val="bg1"/>
                    </a:solidFill>
                  </a:tcPr>
                </a:tc>
                <a:extLst>
                  <a:ext uri="{0D108BD9-81ED-4DB2-BD59-A6C34878D82A}">
                    <a16:rowId xmlns:a16="http://schemas.microsoft.com/office/drawing/2014/main" val="2141116945"/>
                  </a:ext>
                </a:extLst>
              </a:tr>
              <a:tr h="370840">
                <a:tc>
                  <a:txBody>
                    <a:bodyPr/>
                    <a:lstStyle/>
                    <a:p>
                      <a:r>
                        <a:rPr lang="en-GB" sz="2000" b="1" dirty="0"/>
                        <a:t>Y</a:t>
                      </a:r>
                    </a:p>
                  </a:txBody>
                  <a:tcPr>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dirty="0"/>
                        <a:t>80</a:t>
                      </a:r>
                    </a:p>
                  </a:txBody>
                  <a:tcPr>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dirty="0"/>
                        <a:t>25</a:t>
                      </a:r>
                    </a:p>
                  </a:txBody>
                  <a:tcPr>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dirty="0"/>
                        <a:t>15%</a:t>
                      </a:r>
                    </a:p>
                  </a:txBody>
                  <a:tcPr>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dirty="0"/>
                        <a:t>9%</a:t>
                      </a:r>
                    </a:p>
                  </a:txBody>
                  <a:tcPr>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77076156"/>
                  </a:ext>
                </a:extLst>
              </a:tr>
            </a:tbl>
          </a:graphicData>
        </a:graphic>
      </p:graphicFrame>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9726724E-F825-E4AC-68EC-C8E4D6510444}"/>
                  </a:ext>
                </a:extLst>
              </p:cNvPr>
              <p:cNvSpPr txBox="1"/>
              <p:nvPr/>
            </p:nvSpPr>
            <p:spPr>
              <a:xfrm>
                <a:off x="9717026" y="1746927"/>
                <a:ext cx="1556067" cy="5203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𝐶𝑜𝑟𝑟</m:t>
                      </m:r>
                      <m:d>
                        <m:dPr>
                          <m:ctrlPr>
                            <a:rPr lang="en-US" b="0" i="1" smtClean="0">
                              <a:latin typeface="Cambria Math" panose="02040503050406030204" pitchFamily="18" charset="0"/>
                            </a:rPr>
                          </m:ctrlPr>
                        </m:dPr>
                        <m:e>
                          <m:r>
                            <a:rPr lang="en-US" b="0" i="1" smtClean="0">
                              <a:latin typeface="Cambria Math" panose="02040503050406030204" pitchFamily="18" charset="0"/>
                            </a:rPr>
                            <m:t>𝑋</m:t>
                          </m:r>
                          <m:r>
                            <a:rPr lang="en-US" b="0" i="1" smtClean="0">
                              <a:latin typeface="Cambria Math" panose="02040503050406030204" pitchFamily="18" charset="0"/>
                            </a:rPr>
                            <m:t>,</m:t>
                          </m:r>
                          <m:r>
                            <a:rPr lang="en-US" b="0" i="1" smtClean="0">
                              <a:latin typeface="Cambria Math" panose="02040503050406030204" pitchFamily="18" charset="0"/>
                            </a:rPr>
                            <m:t>𝑌</m:t>
                          </m:r>
                        </m:e>
                      </m:d>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3</m:t>
                          </m:r>
                        </m:den>
                      </m:f>
                    </m:oMath>
                  </m:oMathPara>
                </a14:m>
                <a:endParaRPr lang="en-US" dirty="0"/>
              </a:p>
            </p:txBody>
          </p:sp>
        </mc:Choice>
        <mc:Fallback xmlns="">
          <p:sp>
            <p:nvSpPr>
              <p:cNvPr id="12" name="TextBox 11">
                <a:extLst>
                  <a:ext uri="{FF2B5EF4-FFF2-40B4-BE49-F238E27FC236}">
                    <a16:creationId xmlns:a16="http://schemas.microsoft.com/office/drawing/2014/main" id="{9726724E-F825-E4AC-68EC-C8E4D6510444}"/>
                  </a:ext>
                </a:extLst>
              </p:cNvPr>
              <p:cNvSpPr txBox="1">
                <a:spLocks noRot="1" noChangeAspect="1" noMove="1" noResize="1" noEditPoints="1" noAdjustHandles="1" noChangeArrowheads="1" noChangeShapeType="1" noTextEdit="1"/>
              </p:cNvSpPr>
              <p:nvPr/>
            </p:nvSpPr>
            <p:spPr>
              <a:xfrm>
                <a:off x="9717026" y="1746927"/>
                <a:ext cx="1556067" cy="520399"/>
              </a:xfrm>
              <a:prstGeom prst="rect">
                <a:avLst/>
              </a:prstGeom>
              <a:blipFill>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7" name="TextBox 16">
                <a:extLst>
                  <a:ext uri="{FF2B5EF4-FFF2-40B4-BE49-F238E27FC236}">
                    <a16:creationId xmlns:a16="http://schemas.microsoft.com/office/drawing/2014/main" id="{7F4C4A38-2150-A8D7-5855-7586826CD84E}"/>
                  </a:ext>
                </a:extLst>
              </p:cNvPr>
              <p:cNvSpPr txBox="1"/>
              <p:nvPr/>
            </p:nvSpPr>
            <p:spPr>
              <a:xfrm>
                <a:off x="3227295" y="3406776"/>
                <a:ext cx="2339358" cy="31899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𝐸</m:t>
                      </m:r>
                      <m:d>
                        <m:dPr>
                          <m:ctrlPr>
                            <a:rPr lang="en-US" b="0" i="1" smtClean="0">
                              <a:latin typeface="Cambria Math" panose="02040503050406030204" pitchFamily="18" charset="0"/>
                            </a:rPr>
                          </m:ctrlPr>
                        </m:dPr>
                        <m:e>
                          <m:r>
                            <a:rPr lang="en-US" b="0" i="1" smtClean="0">
                              <a:latin typeface="Cambria Math" panose="02040503050406030204" pitchFamily="18" charset="0"/>
                            </a:rPr>
                            <m:t>𝑟</m:t>
                          </m:r>
                        </m:e>
                      </m:d>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𝑓</m:t>
                          </m:r>
                        </m:sub>
                      </m:sSub>
                      <m:r>
                        <a:rPr lang="en-US" b="0" i="1" smtClean="0">
                          <a:latin typeface="Cambria Math" panose="02040503050406030204" pitchFamily="18" charset="0"/>
                        </a:rPr>
                        <m:t>+</m:t>
                      </m:r>
                      <m:r>
                        <a:rPr lang="en-US" b="0" i="1" smtClean="0">
                          <a:latin typeface="Cambria Math" panose="02040503050406030204" pitchFamily="18" charset="0"/>
                        </a:rPr>
                        <m:t>𝛽</m:t>
                      </m:r>
                      <m:d>
                        <m:dPr>
                          <m:ctrlPr>
                            <a:rPr lang="en-US" b="0" i="1" smtClean="0">
                              <a:latin typeface="Cambria Math" panose="02040503050406030204" pitchFamily="18" charset="0"/>
                            </a:rPr>
                          </m:ctrlPr>
                        </m:dPr>
                        <m:e>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𝑚</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𝑓</m:t>
                              </m:r>
                            </m:sub>
                          </m:sSub>
                        </m:e>
                      </m:d>
                    </m:oMath>
                  </m:oMathPara>
                </a14:m>
                <a:endParaRPr lang="en-US" dirty="0"/>
              </a:p>
            </p:txBody>
          </p:sp>
        </mc:Choice>
        <mc:Fallback xmlns="">
          <p:sp>
            <p:nvSpPr>
              <p:cNvPr id="17" name="TextBox 16">
                <a:extLst>
                  <a:ext uri="{FF2B5EF4-FFF2-40B4-BE49-F238E27FC236}">
                    <a16:creationId xmlns:a16="http://schemas.microsoft.com/office/drawing/2014/main" id="{7F4C4A38-2150-A8D7-5855-7586826CD84E}"/>
                  </a:ext>
                </a:extLst>
              </p:cNvPr>
              <p:cNvSpPr txBox="1">
                <a:spLocks noRot="1" noChangeAspect="1" noMove="1" noResize="1" noEditPoints="1" noAdjustHandles="1" noChangeArrowheads="1" noChangeShapeType="1" noTextEdit="1"/>
              </p:cNvSpPr>
              <p:nvPr/>
            </p:nvSpPr>
            <p:spPr>
              <a:xfrm>
                <a:off x="3227295" y="3406776"/>
                <a:ext cx="2339358" cy="318998"/>
              </a:xfrm>
              <a:prstGeom prst="rect">
                <a:avLst/>
              </a:prstGeom>
              <a:blipFill>
                <a:blip r:embed="rId3"/>
                <a:stretch>
                  <a:fillRect l="-1563" b="-2692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8" name="TextBox 17">
                <a:extLst>
                  <a:ext uri="{FF2B5EF4-FFF2-40B4-BE49-F238E27FC236}">
                    <a16:creationId xmlns:a16="http://schemas.microsoft.com/office/drawing/2014/main" id="{CA2938DF-F30E-C7D8-7373-8F447EC51EC6}"/>
                  </a:ext>
                </a:extLst>
              </p:cNvPr>
              <p:cNvSpPr txBox="1"/>
              <p:nvPr/>
            </p:nvSpPr>
            <p:spPr>
              <a:xfrm>
                <a:off x="6095999" y="3406776"/>
                <a:ext cx="2355132" cy="31899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𝐸</m:t>
                      </m:r>
                      <m:d>
                        <m:dPr>
                          <m:ctrlPr>
                            <a:rPr lang="en-US" b="0" i="1" smtClean="0">
                              <a:latin typeface="Cambria Math" panose="02040503050406030204" pitchFamily="18" charset="0"/>
                            </a:rPr>
                          </m:ctrlPr>
                        </m:dPr>
                        <m:e>
                          <m:r>
                            <a:rPr lang="en-US" b="0" i="1" smtClean="0">
                              <a:latin typeface="Cambria Math" panose="02040503050406030204" pitchFamily="18" charset="0"/>
                            </a:rPr>
                            <m:t>𝑟</m:t>
                          </m:r>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𝑓</m:t>
                              </m:r>
                            </m:sub>
                          </m:sSub>
                        </m:e>
                      </m:d>
                      <m:r>
                        <a:rPr lang="en-US" b="0" i="1" smtClean="0">
                          <a:latin typeface="Cambria Math" panose="02040503050406030204" pitchFamily="18" charset="0"/>
                        </a:rPr>
                        <m:t>=</m:t>
                      </m:r>
                      <m:r>
                        <a:rPr lang="en-US" b="0" i="1" smtClean="0">
                          <a:latin typeface="Cambria Math" panose="02040503050406030204" pitchFamily="18" charset="0"/>
                        </a:rPr>
                        <m:t>𝛽</m:t>
                      </m:r>
                      <m:d>
                        <m:dPr>
                          <m:ctrlPr>
                            <a:rPr lang="en-US" b="0" i="1" smtClean="0">
                              <a:latin typeface="Cambria Math" panose="02040503050406030204" pitchFamily="18" charset="0"/>
                            </a:rPr>
                          </m:ctrlPr>
                        </m:dPr>
                        <m:e>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𝑚</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𝑓</m:t>
                              </m:r>
                            </m:sub>
                          </m:sSub>
                        </m:e>
                      </m:d>
                    </m:oMath>
                  </m:oMathPara>
                </a14:m>
                <a:endParaRPr lang="en-US" dirty="0"/>
              </a:p>
            </p:txBody>
          </p:sp>
        </mc:Choice>
        <mc:Fallback xmlns="">
          <p:sp>
            <p:nvSpPr>
              <p:cNvPr id="18" name="TextBox 17">
                <a:extLst>
                  <a:ext uri="{FF2B5EF4-FFF2-40B4-BE49-F238E27FC236}">
                    <a16:creationId xmlns:a16="http://schemas.microsoft.com/office/drawing/2014/main" id="{CA2938DF-F30E-C7D8-7373-8F447EC51EC6}"/>
                  </a:ext>
                </a:extLst>
              </p:cNvPr>
              <p:cNvSpPr txBox="1">
                <a:spLocks noRot="1" noChangeAspect="1" noMove="1" noResize="1" noEditPoints="1" noAdjustHandles="1" noChangeArrowheads="1" noChangeShapeType="1" noTextEdit="1"/>
              </p:cNvSpPr>
              <p:nvPr/>
            </p:nvSpPr>
            <p:spPr>
              <a:xfrm>
                <a:off x="6095999" y="3406776"/>
                <a:ext cx="2355132" cy="318998"/>
              </a:xfrm>
              <a:prstGeom prst="rect">
                <a:avLst/>
              </a:prstGeom>
              <a:blipFill>
                <a:blip r:embed="rId4"/>
                <a:stretch>
                  <a:fillRect l="-1554" b="-26923"/>
                </a:stretch>
              </a:blipFill>
            </p:spPr>
            <p:txBody>
              <a:bodyPr/>
              <a:lstStyle/>
              <a:p>
                <a:r>
                  <a:rPr lang="en-US">
                    <a:noFill/>
                  </a:rPr>
                  <a:t> </a:t>
                </a:r>
              </a:p>
            </p:txBody>
          </p:sp>
        </mc:Fallback>
      </mc:AlternateContent>
      <p:sp>
        <p:nvSpPr>
          <p:cNvPr id="19" name="Right Brace 18">
            <a:extLst>
              <a:ext uri="{FF2B5EF4-FFF2-40B4-BE49-F238E27FC236}">
                <a16:creationId xmlns:a16="http://schemas.microsoft.com/office/drawing/2014/main" id="{31762659-C378-15F7-18D1-F2C2E36D5567}"/>
              </a:ext>
            </a:extLst>
          </p:cNvPr>
          <p:cNvSpPr/>
          <p:nvPr/>
        </p:nvSpPr>
        <p:spPr>
          <a:xfrm rot="5400000">
            <a:off x="6642846" y="3455428"/>
            <a:ext cx="80683" cy="677967"/>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0" name="TextBox 19">
            <a:extLst>
              <a:ext uri="{FF2B5EF4-FFF2-40B4-BE49-F238E27FC236}">
                <a16:creationId xmlns:a16="http://schemas.microsoft.com/office/drawing/2014/main" id="{2674A22C-E8D9-A9E2-DFFB-159190B4AC8C}"/>
              </a:ext>
            </a:extLst>
          </p:cNvPr>
          <p:cNvSpPr txBox="1"/>
          <p:nvPr/>
        </p:nvSpPr>
        <p:spPr>
          <a:xfrm>
            <a:off x="6095999" y="3834753"/>
            <a:ext cx="1279517" cy="307777"/>
          </a:xfrm>
          <a:prstGeom prst="rect">
            <a:avLst/>
          </a:prstGeom>
          <a:noFill/>
        </p:spPr>
        <p:txBody>
          <a:bodyPr wrap="none" rtlCol="0">
            <a:spAutoFit/>
          </a:bodyPr>
          <a:lstStyle/>
          <a:p>
            <a:r>
              <a:rPr lang="en-US" sz="1400" dirty="0"/>
              <a:t>Excess return</a:t>
            </a:r>
          </a:p>
        </p:txBody>
      </p:sp>
      <mc:AlternateContent xmlns:mc="http://schemas.openxmlformats.org/markup-compatibility/2006" xmlns:a14="http://schemas.microsoft.com/office/drawing/2010/main">
        <mc:Choice Requires="a14">
          <p:sp>
            <p:nvSpPr>
              <p:cNvPr id="22" name="TextBox 21">
                <a:extLst>
                  <a:ext uri="{FF2B5EF4-FFF2-40B4-BE49-F238E27FC236}">
                    <a16:creationId xmlns:a16="http://schemas.microsoft.com/office/drawing/2014/main" id="{68B67FBC-7233-FFE5-3540-3FCB008C34F0}"/>
                  </a:ext>
                </a:extLst>
              </p:cNvPr>
              <p:cNvSpPr txBox="1"/>
              <p:nvPr/>
            </p:nvSpPr>
            <p:spPr>
              <a:xfrm>
                <a:off x="1497105" y="4142530"/>
                <a:ext cx="1944507" cy="31899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17.5=</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𝛽</m:t>
                          </m:r>
                        </m:e>
                        <m:sub>
                          <m:r>
                            <a:rPr lang="en-US" b="0" i="1" smtClean="0">
                              <a:latin typeface="Cambria Math" panose="02040503050406030204" pitchFamily="18" charset="0"/>
                            </a:rPr>
                            <m:t>𝑥</m:t>
                          </m:r>
                        </m:sub>
                      </m:sSub>
                      <m:d>
                        <m:dPr>
                          <m:ctrlPr>
                            <a:rPr lang="en-US" b="0" i="1" smtClean="0">
                              <a:latin typeface="Cambria Math" panose="02040503050406030204" pitchFamily="18" charset="0"/>
                            </a:rPr>
                          </m:ctrlPr>
                        </m:dPr>
                        <m:e>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𝑚</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𝑓</m:t>
                              </m:r>
                            </m:sub>
                          </m:sSub>
                        </m:e>
                      </m:d>
                    </m:oMath>
                  </m:oMathPara>
                </a14:m>
                <a:endParaRPr lang="en-US" dirty="0"/>
              </a:p>
            </p:txBody>
          </p:sp>
        </mc:Choice>
        <mc:Fallback xmlns="">
          <p:sp>
            <p:nvSpPr>
              <p:cNvPr id="22" name="TextBox 21">
                <a:extLst>
                  <a:ext uri="{FF2B5EF4-FFF2-40B4-BE49-F238E27FC236}">
                    <a16:creationId xmlns:a16="http://schemas.microsoft.com/office/drawing/2014/main" id="{68B67FBC-7233-FFE5-3540-3FCB008C34F0}"/>
                  </a:ext>
                </a:extLst>
              </p:cNvPr>
              <p:cNvSpPr txBox="1">
                <a:spLocks noRot="1" noChangeAspect="1" noMove="1" noResize="1" noEditPoints="1" noAdjustHandles="1" noChangeArrowheads="1" noChangeShapeType="1" noTextEdit="1"/>
              </p:cNvSpPr>
              <p:nvPr/>
            </p:nvSpPr>
            <p:spPr>
              <a:xfrm>
                <a:off x="1497105" y="4142530"/>
                <a:ext cx="1944507" cy="318998"/>
              </a:xfrm>
              <a:prstGeom prst="rect">
                <a:avLst/>
              </a:prstGeom>
              <a:blipFill>
                <a:blip r:embed="rId5"/>
                <a:stretch>
                  <a:fillRect l="-2194" b="-2692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3" name="TextBox 22">
                <a:extLst>
                  <a:ext uri="{FF2B5EF4-FFF2-40B4-BE49-F238E27FC236}">
                    <a16:creationId xmlns:a16="http://schemas.microsoft.com/office/drawing/2014/main" id="{0392620D-BC1D-3F5E-502F-DD59CF652170}"/>
                  </a:ext>
                </a:extLst>
              </p:cNvPr>
              <p:cNvSpPr txBox="1"/>
              <p:nvPr/>
            </p:nvSpPr>
            <p:spPr>
              <a:xfrm>
                <a:off x="1497105" y="4718785"/>
                <a:ext cx="1996124" cy="31899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11.5=</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𝛽</m:t>
                          </m:r>
                        </m:e>
                        <m:sub>
                          <m:r>
                            <a:rPr lang="en-US" b="0" i="1" smtClean="0">
                              <a:latin typeface="Cambria Math" panose="02040503050406030204" pitchFamily="18" charset="0"/>
                            </a:rPr>
                            <m:t>𝑦</m:t>
                          </m:r>
                        </m:sub>
                      </m:sSub>
                      <m:d>
                        <m:dPr>
                          <m:ctrlPr>
                            <a:rPr lang="en-US" b="0" i="1" smtClean="0">
                              <a:latin typeface="Cambria Math" panose="02040503050406030204" pitchFamily="18" charset="0"/>
                            </a:rPr>
                          </m:ctrlPr>
                        </m:dPr>
                        <m:e>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𝑚</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𝑓</m:t>
                              </m:r>
                            </m:sub>
                          </m:sSub>
                        </m:e>
                      </m:d>
                    </m:oMath>
                  </m:oMathPara>
                </a14:m>
                <a:endParaRPr lang="en-US" dirty="0"/>
              </a:p>
            </p:txBody>
          </p:sp>
        </mc:Choice>
        <mc:Fallback xmlns="">
          <p:sp>
            <p:nvSpPr>
              <p:cNvPr id="23" name="TextBox 22">
                <a:extLst>
                  <a:ext uri="{FF2B5EF4-FFF2-40B4-BE49-F238E27FC236}">
                    <a16:creationId xmlns:a16="http://schemas.microsoft.com/office/drawing/2014/main" id="{0392620D-BC1D-3F5E-502F-DD59CF652170}"/>
                  </a:ext>
                </a:extLst>
              </p:cNvPr>
              <p:cNvSpPr txBox="1">
                <a:spLocks noRot="1" noChangeAspect="1" noMove="1" noResize="1" noEditPoints="1" noAdjustHandles="1" noChangeArrowheads="1" noChangeShapeType="1" noTextEdit="1"/>
              </p:cNvSpPr>
              <p:nvPr/>
            </p:nvSpPr>
            <p:spPr>
              <a:xfrm>
                <a:off x="1497105" y="4718785"/>
                <a:ext cx="1996124" cy="318998"/>
              </a:xfrm>
              <a:prstGeom prst="rect">
                <a:avLst/>
              </a:prstGeom>
              <a:blipFill>
                <a:blip r:embed="rId6"/>
                <a:stretch>
                  <a:fillRect l="-1223" b="-2692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4" name="TextBox 23">
                <a:extLst>
                  <a:ext uri="{FF2B5EF4-FFF2-40B4-BE49-F238E27FC236}">
                    <a16:creationId xmlns:a16="http://schemas.microsoft.com/office/drawing/2014/main" id="{CDBA918A-194B-406B-6E9B-EA4711F8A734}"/>
                  </a:ext>
                </a:extLst>
              </p:cNvPr>
              <p:cNvSpPr txBox="1"/>
              <p:nvPr/>
            </p:nvSpPr>
            <p:spPr>
              <a:xfrm>
                <a:off x="1497105" y="5327798"/>
                <a:ext cx="1044132" cy="60375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US" b="0" i="1" smtClean="0">
                              <a:latin typeface="Cambria Math" panose="02040503050406030204" pitchFamily="18" charset="0"/>
                            </a:rPr>
                          </m:ctrlPr>
                        </m:fPr>
                        <m:num>
                          <m:r>
                            <a:rPr lang="en-US" b="0" i="1" smtClean="0">
                              <a:latin typeface="Cambria Math" panose="02040503050406030204" pitchFamily="18" charset="0"/>
                            </a:rPr>
                            <m:t>17.5</m:t>
                          </m:r>
                        </m:num>
                        <m:den>
                          <m:r>
                            <a:rPr lang="en-US" b="0" i="1" smtClean="0">
                              <a:latin typeface="Cambria Math" panose="02040503050406030204" pitchFamily="18" charset="0"/>
                            </a:rPr>
                            <m:t>11.5</m:t>
                          </m:r>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sSub>
                            <m:sSubPr>
                              <m:ctrlPr>
                                <a:rPr lang="en-US" b="0" i="1" smtClean="0">
                                  <a:latin typeface="Cambria Math" panose="02040503050406030204" pitchFamily="18" charset="0"/>
                                </a:rPr>
                              </m:ctrlPr>
                            </m:sSubPr>
                            <m:e>
                              <m:r>
                                <a:rPr lang="en-US" b="0" i="1" smtClean="0">
                                  <a:latin typeface="Cambria Math" panose="02040503050406030204" pitchFamily="18" charset="0"/>
                                </a:rPr>
                                <m:t>𝛽</m:t>
                              </m:r>
                            </m:e>
                            <m:sub>
                              <m:r>
                                <a:rPr lang="en-US" b="0" i="1" smtClean="0">
                                  <a:latin typeface="Cambria Math" panose="02040503050406030204" pitchFamily="18" charset="0"/>
                                </a:rPr>
                                <m:t>𝑥</m:t>
                              </m:r>
                            </m:sub>
                          </m:sSub>
                        </m:num>
                        <m:den>
                          <m:sSub>
                            <m:sSubPr>
                              <m:ctrlPr>
                                <a:rPr lang="en-US" b="0" i="1" smtClean="0">
                                  <a:latin typeface="Cambria Math" panose="02040503050406030204" pitchFamily="18" charset="0"/>
                                </a:rPr>
                              </m:ctrlPr>
                            </m:sSubPr>
                            <m:e>
                              <m:r>
                                <a:rPr lang="en-US" b="0" i="1" smtClean="0">
                                  <a:latin typeface="Cambria Math" panose="02040503050406030204" pitchFamily="18" charset="0"/>
                                </a:rPr>
                                <m:t>𝛽</m:t>
                              </m:r>
                            </m:e>
                            <m:sub>
                              <m:r>
                                <a:rPr lang="en-US" b="0" i="1" smtClean="0">
                                  <a:latin typeface="Cambria Math" panose="02040503050406030204" pitchFamily="18" charset="0"/>
                                </a:rPr>
                                <m:t>𝑦</m:t>
                              </m:r>
                            </m:sub>
                          </m:sSub>
                        </m:den>
                      </m:f>
                    </m:oMath>
                  </m:oMathPara>
                </a14:m>
                <a:endParaRPr lang="en-US" dirty="0"/>
              </a:p>
            </p:txBody>
          </p:sp>
        </mc:Choice>
        <mc:Fallback xmlns="">
          <p:sp>
            <p:nvSpPr>
              <p:cNvPr id="24" name="TextBox 23">
                <a:extLst>
                  <a:ext uri="{FF2B5EF4-FFF2-40B4-BE49-F238E27FC236}">
                    <a16:creationId xmlns:a16="http://schemas.microsoft.com/office/drawing/2014/main" id="{CDBA918A-194B-406B-6E9B-EA4711F8A734}"/>
                  </a:ext>
                </a:extLst>
              </p:cNvPr>
              <p:cNvSpPr txBox="1">
                <a:spLocks noRot="1" noChangeAspect="1" noMove="1" noResize="1" noEditPoints="1" noAdjustHandles="1" noChangeArrowheads="1" noChangeShapeType="1" noTextEdit="1"/>
              </p:cNvSpPr>
              <p:nvPr/>
            </p:nvSpPr>
            <p:spPr>
              <a:xfrm>
                <a:off x="1497105" y="5327798"/>
                <a:ext cx="1044132" cy="603755"/>
              </a:xfrm>
              <a:prstGeom prst="rect">
                <a:avLst/>
              </a:prstGeom>
              <a:blipFill>
                <a:blip r:embed="rId7"/>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5" name="TextBox 24">
                <a:extLst>
                  <a:ext uri="{FF2B5EF4-FFF2-40B4-BE49-F238E27FC236}">
                    <a16:creationId xmlns:a16="http://schemas.microsoft.com/office/drawing/2014/main" id="{54CBBF8D-0247-70BA-1B1A-A1A84C117EA9}"/>
                  </a:ext>
                </a:extLst>
              </p:cNvPr>
              <p:cNvSpPr txBox="1"/>
              <p:nvPr/>
            </p:nvSpPr>
            <p:spPr>
              <a:xfrm>
                <a:off x="3836894" y="4403741"/>
                <a:ext cx="2193999" cy="29892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𝑤</m:t>
                          </m:r>
                        </m:e>
                        <m:sub>
                          <m:r>
                            <a:rPr lang="en-US" b="0" i="1" smtClean="0">
                              <a:latin typeface="Cambria Math" panose="02040503050406030204" pitchFamily="18" charset="0"/>
                            </a:rPr>
                            <m:t>𝑥</m:t>
                          </m:r>
                        </m:sub>
                      </m:sSub>
                      <m:sSub>
                        <m:sSubPr>
                          <m:ctrlPr>
                            <a:rPr lang="en-US" b="0" i="1" smtClean="0">
                              <a:latin typeface="Cambria Math" panose="02040503050406030204" pitchFamily="18" charset="0"/>
                            </a:rPr>
                          </m:ctrlPr>
                        </m:sSubPr>
                        <m:e>
                          <m:r>
                            <a:rPr lang="en-US" b="0" i="1" smtClean="0">
                              <a:latin typeface="Cambria Math" panose="02040503050406030204" pitchFamily="18" charset="0"/>
                            </a:rPr>
                            <m:t>𝛽</m:t>
                          </m:r>
                        </m:e>
                        <m:sub>
                          <m:r>
                            <a:rPr lang="en-US" b="0" i="1" smtClean="0">
                              <a:latin typeface="Cambria Math" panose="02040503050406030204" pitchFamily="18" charset="0"/>
                            </a:rPr>
                            <m:t>𝑥</m:t>
                          </m:r>
                        </m:sub>
                      </m:sSub>
                      <m:r>
                        <a:rPr lang="en-US" b="0" i="1" smtClean="0">
                          <a:latin typeface="Cambria Math" panose="02040503050406030204" pitchFamily="18" charset="0"/>
                        </a:rPr>
                        <m:t>+</m:t>
                      </m:r>
                      <m:d>
                        <m:dPr>
                          <m:ctrlPr>
                            <a:rPr lang="en-US" b="0" i="1" smtClean="0">
                              <a:latin typeface="Cambria Math" panose="02040503050406030204" pitchFamily="18" charset="0"/>
                            </a:rPr>
                          </m:ctrlPr>
                        </m:dPr>
                        <m:e>
                          <m:r>
                            <a:rPr lang="en-US" b="0" i="1" smtClean="0">
                              <a:latin typeface="Cambria Math" panose="02040503050406030204" pitchFamily="18" charset="0"/>
                            </a:rPr>
                            <m:t>1−</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𝑤</m:t>
                              </m:r>
                            </m:e>
                            <m:sub>
                              <m:r>
                                <a:rPr lang="en-US" b="0" i="1" smtClean="0">
                                  <a:latin typeface="Cambria Math" panose="02040503050406030204" pitchFamily="18" charset="0"/>
                                </a:rPr>
                                <m:t>𝑥</m:t>
                              </m:r>
                            </m:sub>
                          </m:sSub>
                        </m:e>
                      </m:d>
                      <m:sSub>
                        <m:sSubPr>
                          <m:ctrlPr>
                            <a:rPr lang="en-US" b="0" i="1" smtClean="0">
                              <a:latin typeface="Cambria Math" panose="02040503050406030204" pitchFamily="18" charset="0"/>
                            </a:rPr>
                          </m:ctrlPr>
                        </m:sSubPr>
                        <m:e>
                          <m:r>
                            <a:rPr lang="en-US" b="0" i="1" smtClean="0">
                              <a:latin typeface="Cambria Math" panose="02040503050406030204" pitchFamily="18" charset="0"/>
                            </a:rPr>
                            <m:t>𝛽</m:t>
                          </m:r>
                        </m:e>
                        <m:sub>
                          <m:r>
                            <a:rPr lang="en-US" b="0" i="1" smtClean="0">
                              <a:latin typeface="Cambria Math" panose="02040503050406030204" pitchFamily="18" charset="0"/>
                            </a:rPr>
                            <m:t>𝑦</m:t>
                          </m:r>
                        </m:sub>
                      </m:sSub>
                      <m:r>
                        <a:rPr lang="en-US" b="0" i="1" smtClean="0">
                          <a:latin typeface="Cambria Math" panose="02040503050406030204" pitchFamily="18" charset="0"/>
                        </a:rPr>
                        <m:t>=</m:t>
                      </m:r>
                    </m:oMath>
                  </m:oMathPara>
                </a14:m>
                <a:endParaRPr lang="en-US" dirty="0"/>
              </a:p>
            </p:txBody>
          </p:sp>
        </mc:Choice>
        <mc:Fallback xmlns="">
          <p:sp>
            <p:nvSpPr>
              <p:cNvPr id="25" name="TextBox 24">
                <a:extLst>
                  <a:ext uri="{FF2B5EF4-FFF2-40B4-BE49-F238E27FC236}">
                    <a16:creationId xmlns:a16="http://schemas.microsoft.com/office/drawing/2014/main" id="{54CBBF8D-0247-70BA-1B1A-A1A84C117EA9}"/>
                  </a:ext>
                </a:extLst>
              </p:cNvPr>
              <p:cNvSpPr txBox="1">
                <a:spLocks noRot="1" noChangeAspect="1" noMove="1" noResize="1" noEditPoints="1" noAdjustHandles="1" noChangeArrowheads="1" noChangeShapeType="1" noTextEdit="1"/>
              </p:cNvSpPr>
              <p:nvPr/>
            </p:nvSpPr>
            <p:spPr>
              <a:xfrm>
                <a:off x="3836894" y="4403741"/>
                <a:ext cx="2193999" cy="298928"/>
              </a:xfrm>
              <a:prstGeom prst="rect">
                <a:avLst/>
              </a:prstGeom>
              <a:blipFill>
                <a:blip r:embed="rId8"/>
                <a:stretch>
                  <a:fillRect l="-833" r="-556" b="-2653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6" name="TextBox 25">
                <a:extLst>
                  <a:ext uri="{FF2B5EF4-FFF2-40B4-BE49-F238E27FC236}">
                    <a16:creationId xmlns:a16="http://schemas.microsoft.com/office/drawing/2014/main" id="{F70601D7-1FFF-014E-C76A-BA927B5AE1A7}"/>
                  </a:ext>
                </a:extLst>
              </p:cNvPr>
              <p:cNvSpPr txBox="1"/>
              <p:nvPr/>
            </p:nvSpPr>
            <p:spPr>
              <a:xfrm>
                <a:off x="6095999" y="4425670"/>
                <a:ext cx="192360"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1</m:t>
                      </m:r>
                    </m:oMath>
                  </m:oMathPara>
                </a14:m>
                <a:endParaRPr lang="en-US" dirty="0"/>
              </a:p>
            </p:txBody>
          </p:sp>
        </mc:Choice>
        <mc:Fallback xmlns="">
          <p:sp>
            <p:nvSpPr>
              <p:cNvPr id="26" name="TextBox 25">
                <a:extLst>
                  <a:ext uri="{FF2B5EF4-FFF2-40B4-BE49-F238E27FC236}">
                    <a16:creationId xmlns:a16="http://schemas.microsoft.com/office/drawing/2014/main" id="{F70601D7-1FFF-014E-C76A-BA927B5AE1A7}"/>
                  </a:ext>
                </a:extLst>
              </p:cNvPr>
              <p:cNvSpPr txBox="1">
                <a:spLocks noRot="1" noChangeAspect="1" noMove="1" noResize="1" noEditPoints="1" noAdjustHandles="1" noChangeArrowheads="1" noChangeShapeType="1" noTextEdit="1"/>
              </p:cNvSpPr>
              <p:nvPr/>
            </p:nvSpPr>
            <p:spPr>
              <a:xfrm>
                <a:off x="6095999" y="4425670"/>
                <a:ext cx="192360" cy="276999"/>
              </a:xfrm>
              <a:prstGeom prst="rect">
                <a:avLst/>
              </a:prstGeom>
              <a:blipFill>
                <a:blip r:embed="rId9"/>
                <a:stretch>
                  <a:fillRect l="-25000" r="-21875" b="-8889"/>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7" name="TextBox 26">
                <a:extLst>
                  <a:ext uri="{FF2B5EF4-FFF2-40B4-BE49-F238E27FC236}">
                    <a16:creationId xmlns:a16="http://schemas.microsoft.com/office/drawing/2014/main" id="{A26F0373-F49D-0BA4-49BD-E4F886908BA0}"/>
                  </a:ext>
                </a:extLst>
              </p:cNvPr>
              <p:cNvSpPr txBox="1"/>
              <p:nvPr/>
            </p:nvSpPr>
            <p:spPr>
              <a:xfrm>
                <a:off x="6471262" y="4414705"/>
                <a:ext cx="264495"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m:t>
                      </m:r>
                    </m:oMath>
                  </m:oMathPara>
                </a14:m>
                <a:endParaRPr lang="en-US" dirty="0"/>
              </a:p>
            </p:txBody>
          </p:sp>
        </mc:Choice>
        <mc:Fallback xmlns="">
          <p:sp>
            <p:nvSpPr>
              <p:cNvPr id="27" name="TextBox 26">
                <a:extLst>
                  <a:ext uri="{FF2B5EF4-FFF2-40B4-BE49-F238E27FC236}">
                    <a16:creationId xmlns:a16="http://schemas.microsoft.com/office/drawing/2014/main" id="{A26F0373-F49D-0BA4-49BD-E4F886908BA0}"/>
                  </a:ext>
                </a:extLst>
              </p:cNvPr>
              <p:cNvSpPr txBox="1">
                <a:spLocks noRot="1" noChangeAspect="1" noMove="1" noResize="1" noEditPoints="1" noAdjustHandles="1" noChangeArrowheads="1" noChangeShapeType="1" noTextEdit="1"/>
              </p:cNvSpPr>
              <p:nvPr/>
            </p:nvSpPr>
            <p:spPr>
              <a:xfrm>
                <a:off x="6471262" y="4414705"/>
                <a:ext cx="264495" cy="276999"/>
              </a:xfrm>
              <a:prstGeom prst="rect">
                <a:avLst/>
              </a:prstGeom>
              <a:blipFill>
                <a:blip r:embed="rId10"/>
                <a:stretch>
                  <a:fillRect l="-13953" r="-13953" b="-2174"/>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8" name="TextBox 27">
                <a:extLst>
                  <a:ext uri="{FF2B5EF4-FFF2-40B4-BE49-F238E27FC236}">
                    <a16:creationId xmlns:a16="http://schemas.microsoft.com/office/drawing/2014/main" id="{5B05A665-DAE7-07D5-10AF-FE3891951A25}"/>
                  </a:ext>
                </a:extLst>
              </p:cNvPr>
              <p:cNvSpPr txBox="1"/>
              <p:nvPr/>
            </p:nvSpPr>
            <p:spPr>
              <a:xfrm>
                <a:off x="6846942" y="4246614"/>
                <a:ext cx="3495380" cy="58432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𝛽</m:t>
                          </m:r>
                        </m:e>
                        <m:sub>
                          <m:r>
                            <a:rPr lang="en-US" b="0" i="1" smtClean="0">
                              <a:latin typeface="Cambria Math" panose="02040503050406030204" pitchFamily="18" charset="0"/>
                            </a:rPr>
                            <m:t>𝑥</m:t>
                          </m:r>
                        </m:sub>
                      </m:sSub>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sSub>
                            <m:sSubPr>
                              <m:ctrlPr>
                                <a:rPr lang="en-US" b="0" i="1" smtClean="0">
                                  <a:latin typeface="Cambria Math" panose="02040503050406030204" pitchFamily="18" charset="0"/>
                                </a:rPr>
                              </m:ctrlPr>
                            </m:sSubPr>
                            <m:e>
                              <m:r>
                                <a:rPr lang="en-US" b="0" i="1" smtClean="0">
                                  <a:latin typeface="Cambria Math" panose="02040503050406030204" pitchFamily="18" charset="0"/>
                                </a:rPr>
                                <m:t>𝑤</m:t>
                              </m:r>
                            </m:e>
                            <m:sub>
                              <m:r>
                                <a:rPr lang="en-US" b="0" i="1" smtClean="0">
                                  <a:latin typeface="Cambria Math" panose="02040503050406030204" pitchFamily="18" charset="0"/>
                                </a:rPr>
                                <m:t>𝑥</m:t>
                              </m:r>
                            </m:sub>
                          </m:sSub>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d>
                            <m:dPr>
                              <m:ctrlPr>
                                <a:rPr lang="en-US" b="0" i="1" smtClean="0">
                                  <a:latin typeface="Cambria Math" panose="02040503050406030204" pitchFamily="18" charset="0"/>
                                </a:rPr>
                              </m:ctrlPr>
                            </m:dPr>
                            <m:e>
                              <m:r>
                                <a:rPr lang="en-US" b="0" i="1" smtClean="0">
                                  <a:latin typeface="Cambria Math" panose="02040503050406030204" pitchFamily="18" charset="0"/>
                                </a:rPr>
                                <m:t>1−</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𝑤</m:t>
                                  </m:r>
                                </m:e>
                                <m:sub>
                                  <m:r>
                                    <a:rPr lang="en-US" b="0" i="1" smtClean="0">
                                      <a:latin typeface="Cambria Math" panose="02040503050406030204" pitchFamily="18" charset="0"/>
                                    </a:rPr>
                                    <m:t>𝑥</m:t>
                                  </m:r>
                                </m:sub>
                              </m:sSub>
                            </m:e>
                          </m:d>
                        </m:num>
                        <m:den>
                          <m:sSub>
                            <m:sSubPr>
                              <m:ctrlPr>
                                <a:rPr lang="en-US" b="0" i="1" smtClean="0">
                                  <a:latin typeface="Cambria Math" panose="02040503050406030204" pitchFamily="18" charset="0"/>
                                </a:rPr>
                              </m:ctrlPr>
                            </m:sSubPr>
                            <m:e>
                              <m:r>
                                <a:rPr lang="en-US" b="0" i="1" smtClean="0">
                                  <a:latin typeface="Cambria Math" panose="02040503050406030204" pitchFamily="18" charset="0"/>
                                </a:rPr>
                                <m:t>𝑤</m:t>
                              </m:r>
                            </m:e>
                            <m:sub>
                              <m:r>
                                <a:rPr lang="en-US" b="0" i="1" smtClean="0">
                                  <a:latin typeface="Cambria Math" panose="02040503050406030204" pitchFamily="18" charset="0"/>
                                </a:rPr>
                                <m:t>𝑥</m:t>
                              </m:r>
                            </m:sub>
                          </m:sSub>
                        </m:den>
                      </m:f>
                      <m:sSub>
                        <m:sSubPr>
                          <m:ctrlPr>
                            <a:rPr lang="en-US" b="0" i="1" smtClean="0">
                              <a:latin typeface="Cambria Math" panose="02040503050406030204" pitchFamily="18" charset="0"/>
                            </a:rPr>
                          </m:ctrlPr>
                        </m:sSubPr>
                        <m:e>
                          <m:r>
                            <a:rPr lang="en-US" b="0" i="1" smtClean="0">
                              <a:latin typeface="Cambria Math" panose="02040503050406030204" pitchFamily="18" charset="0"/>
                            </a:rPr>
                            <m:t>𝛽</m:t>
                          </m:r>
                        </m:e>
                        <m:sub>
                          <m:r>
                            <a:rPr lang="en-US" b="0" i="1" smtClean="0">
                              <a:latin typeface="Cambria Math" panose="02040503050406030204" pitchFamily="18" charset="0"/>
                            </a:rPr>
                            <m:t>𝑦</m:t>
                          </m:r>
                        </m:sub>
                      </m:sSub>
                      <m:r>
                        <a:rPr lang="en-US" b="0" i="0" smtClean="0">
                          <a:latin typeface="Cambria Math" panose="02040503050406030204" pitchFamily="18" charset="0"/>
                        </a:rPr>
                        <m:t>=3−2</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𝛽</m:t>
                          </m:r>
                        </m:e>
                        <m:sub>
                          <m:r>
                            <a:rPr lang="en-US" b="0" i="1" smtClean="0">
                              <a:latin typeface="Cambria Math" panose="02040503050406030204" pitchFamily="18" charset="0"/>
                            </a:rPr>
                            <m:t>𝑦</m:t>
                          </m:r>
                        </m:sub>
                      </m:sSub>
                    </m:oMath>
                  </m:oMathPara>
                </a14:m>
                <a:endParaRPr lang="en-US" dirty="0"/>
              </a:p>
            </p:txBody>
          </p:sp>
        </mc:Choice>
        <mc:Fallback xmlns="">
          <p:sp>
            <p:nvSpPr>
              <p:cNvPr id="28" name="TextBox 27">
                <a:extLst>
                  <a:ext uri="{FF2B5EF4-FFF2-40B4-BE49-F238E27FC236}">
                    <a16:creationId xmlns:a16="http://schemas.microsoft.com/office/drawing/2014/main" id="{5B05A665-DAE7-07D5-10AF-FE3891951A25}"/>
                  </a:ext>
                </a:extLst>
              </p:cNvPr>
              <p:cNvSpPr txBox="1">
                <a:spLocks noRot="1" noChangeAspect="1" noMove="1" noResize="1" noEditPoints="1" noAdjustHandles="1" noChangeArrowheads="1" noChangeShapeType="1" noTextEdit="1"/>
              </p:cNvSpPr>
              <p:nvPr/>
            </p:nvSpPr>
            <p:spPr>
              <a:xfrm>
                <a:off x="6846942" y="4246614"/>
                <a:ext cx="3495380" cy="584327"/>
              </a:xfrm>
              <a:prstGeom prst="rect">
                <a:avLst/>
              </a:prstGeom>
              <a:blipFill>
                <a:blip r:embed="rId11"/>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9" name="TextBox 28">
                <a:extLst>
                  <a:ext uri="{FF2B5EF4-FFF2-40B4-BE49-F238E27FC236}">
                    <a16:creationId xmlns:a16="http://schemas.microsoft.com/office/drawing/2014/main" id="{DE2C39B4-98FB-BE69-ABF3-4F5BA39EFCAA}"/>
                  </a:ext>
                </a:extLst>
              </p:cNvPr>
              <p:cNvSpPr txBox="1"/>
              <p:nvPr/>
            </p:nvSpPr>
            <p:spPr>
              <a:xfrm>
                <a:off x="2843802" y="5282803"/>
                <a:ext cx="2756717" cy="60375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US" b="0" i="1" smtClean="0">
                              <a:latin typeface="Cambria Math" panose="02040503050406030204" pitchFamily="18" charset="0"/>
                            </a:rPr>
                          </m:ctrlPr>
                        </m:fPr>
                        <m:num>
                          <m:r>
                            <a:rPr lang="en-US" b="0" i="1" smtClean="0">
                              <a:latin typeface="Cambria Math" panose="02040503050406030204" pitchFamily="18" charset="0"/>
                            </a:rPr>
                            <m:t>17.5</m:t>
                          </m:r>
                        </m:num>
                        <m:den>
                          <m:r>
                            <a:rPr lang="en-US" b="0" i="1" smtClean="0">
                              <a:latin typeface="Cambria Math" panose="02040503050406030204" pitchFamily="18" charset="0"/>
                            </a:rPr>
                            <m:t>11.5</m:t>
                          </m:r>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3</m:t>
                          </m:r>
                        </m:num>
                        <m:den>
                          <m:sSub>
                            <m:sSubPr>
                              <m:ctrlPr>
                                <a:rPr lang="en-US" b="0" i="1" smtClean="0">
                                  <a:latin typeface="Cambria Math" panose="02040503050406030204" pitchFamily="18" charset="0"/>
                                </a:rPr>
                              </m:ctrlPr>
                            </m:sSubPr>
                            <m:e>
                              <m:r>
                                <a:rPr lang="en-US" b="0" i="1" smtClean="0">
                                  <a:latin typeface="Cambria Math" panose="02040503050406030204" pitchFamily="18" charset="0"/>
                                </a:rPr>
                                <m:t>𝛽</m:t>
                              </m:r>
                            </m:e>
                            <m:sub>
                              <m:r>
                                <a:rPr lang="en-US" b="0" i="1" smtClean="0">
                                  <a:latin typeface="Cambria Math" panose="02040503050406030204" pitchFamily="18" charset="0"/>
                                </a:rPr>
                                <m:t>𝑦</m:t>
                              </m:r>
                            </m:sub>
                          </m:sSub>
                        </m:den>
                      </m:f>
                      <m:r>
                        <a:rPr lang="en-US" b="0" i="1" smtClean="0">
                          <a:latin typeface="Cambria Math" panose="02040503050406030204" pitchFamily="18" charset="0"/>
                        </a:rPr>
                        <m:t>−2⇒</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𝛽</m:t>
                          </m:r>
                        </m:e>
                        <m:sub>
                          <m:r>
                            <a:rPr lang="en-US" b="0" i="1" smtClean="0">
                              <a:latin typeface="Cambria Math" panose="02040503050406030204" pitchFamily="18" charset="0"/>
                            </a:rPr>
                            <m:t>𝑦</m:t>
                          </m:r>
                        </m:sub>
                      </m:sSub>
                      <m:r>
                        <a:rPr lang="en-US" b="0" i="1" smtClean="0">
                          <a:latin typeface="Cambria Math" panose="02040503050406030204" pitchFamily="18" charset="0"/>
                        </a:rPr>
                        <m:t>=</m:t>
                      </m:r>
                      <m:r>
                        <a:rPr lang="en-US" b="0" i="0" smtClean="0">
                          <a:latin typeface="Cambria Math" panose="02040503050406030204" pitchFamily="18" charset="0"/>
                        </a:rPr>
                        <m:t>0.85</m:t>
                      </m:r>
                    </m:oMath>
                  </m:oMathPara>
                </a14:m>
                <a:endParaRPr lang="en-US" dirty="0"/>
              </a:p>
            </p:txBody>
          </p:sp>
        </mc:Choice>
        <mc:Fallback xmlns="">
          <p:sp>
            <p:nvSpPr>
              <p:cNvPr id="29" name="TextBox 28">
                <a:extLst>
                  <a:ext uri="{FF2B5EF4-FFF2-40B4-BE49-F238E27FC236}">
                    <a16:creationId xmlns:a16="http://schemas.microsoft.com/office/drawing/2014/main" id="{DE2C39B4-98FB-BE69-ABF3-4F5BA39EFCAA}"/>
                  </a:ext>
                </a:extLst>
              </p:cNvPr>
              <p:cNvSpPr txBox="1">
                <a:spLocks noRot="1" noChangeAspect="1" noMove="1" noResize="1" noEditPoints="1" noAdjustHandles="1" noChangeArrowheads="1" noChangeShapeType="1" noTextEdit="1"/>
              </p:cNvSpPr>
              <p:nvPr/>
            </p:nvSpPr>
            <p:spPr>
              <a:xfrm>
                <a:off x="2843802" y="5282803"/>
                <a:ext cx="2756717" cy="603755"/>
              </a:xfrm>
              <a:prstGeom prst="rect">
                <a:avLst/>
              </a:prstGeom>
              <a:blipFill>
                <a:blip r:embed="rId1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0" name="TextBox 29">
                <a:extLst>
                  <a:ext uri="{FF2B5EF4-FFF2-40B4-BE49-F238E27FC236}">
                    <a16:creationId xmlns:a16="http://schemas.microsoft.com/office/drawing/2014/main" id="{BA6144A8-1315-434C-F5F0-FCED9175A19B}"/>
                  </a:ext>
                </a:extLst>
              </p:cNvPr>
              <p:cNvSpPr txBox="1"/>
              <p:nvPr/>
            </p:nvSpPr>
            <p:spPr>
              <a:xfrm>
                <a:off x="6846942" y="5169979"/>
                <a:ext cx="2570575"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𝛽</m:t>
                          </m:r>
                        </m:e>
                        <m:sub>
                          <m:r>
                            <a:rPr lang="en-US" b="0" i="1" smtClean="0">
                              <a:latin typeface="Cambria Math" panose="02040503050406030204" pitchFamily="18" charset="0"/>
                            </a:rPr>
                            <m:t>𝑥</m:t>
                          </m:r>
                        </m:sub>
                      </m:sSub>
                      <m:r>
                        <a:rPr lang="en-US" b="0" i="1" smtClean="0">
                          <a:latin typeface="Cambria Math" panose="02040503050406030204" pitchFamily="18" charset="0"/>
                        </a:rPr>
                        <m:t>=</m:t>
                      </m:r>
                      <m:r>
                        <a:rPr lang="en-US" b="0" i="0" smtClean="0">
                          <a:latin typeface="Cambria Math" panose="02040503050406030204" pitchFamily="18" charset="0"/>
                        </a:rPr>
                        <m:t>3−2</m:t>
                      </m:r>
                      <m:r>
                        <a:rPr lang="en-US" b="0" i="1" smtClean="0">
                          <a:latin typeface="Cambria Math" panose="02040503050406030204" pitchFamily="18" charset="0"/>
                        </a:rPr>
                        <m:t>×0.85=1.30</m:t>
                      </m:r>
                    </m:oMath>
                  </m:oMathPara>
                </a14:m>
                <a:endParaRPr lang="en-US" dirty="0"/>
              </a:p>
            </p:txBody>
          </p:sp>
        </mc:Choice>
        <mc:Fallback xmlns="">
          <p:sp>
            <p:nvSpPr>
              <p:cNvPr id="30" name="TextBox 29">
                <a:extLst>
                  <a:ext uri="{FF2B5EF4-FFF2-40B4-BE49-F238E27FC236}">
                    <a16:creationId xmlns:a16="http://schemas.microsoft.com/office/drawing/2014/main" id="{BA6144A8-1315-434C-F5F0-FCED9175A19B}"/>
                  </a:ext>
                </a:extLst>
              </p:cNvPr>
              <p:cNvSpPr txBox="1">
                <a:spLocks noRot="1" noChangeAspect="1" noMove="1" noResize="1" noEditPoints="1" noAdjustHandles="1" noChangeArrowheads="1" noChangeShapeType="1" noTextEdit="1"/>
              </p:cNvSpPr>
              <p:nvPr/>
            </p:nvSpPr>
            <p:spPr>
              <a:xfrm>
                <a:off x="6846942" y="5169979"/>
                <a:ext cx="2570575" cy="276999"/>
              </a:xfrm>
              <a:prstGeom prst="rect">
                <a:avLst/>
              </a:prstGeom>
              <a:blipFill>
                <a:blip r:embed="rId13"/>
                <a:stretch>
                  <a:fillRect l="-2607" r="-1659" b="-34783"/>
                </a:stretch>
              </a:blipFill>
            </p:spPr>
            <p:txBody>
              <a:bodyPr/>
              <a:lstStyle/>
              <a:p>
                <a:r>
                  <a:rPr lang="en-US">
                    <a:noFill/>
                  </a:rPr>
                  <a:t> </a:t>
                </a:r>
              </a:p>
            </p:txBody>
          </p:sp>
        </mc:Fallback>
      </mc:AlternateContent>
    </p:spTree>
    <p:extLst>
      <p:ext uri="{BB962C8B-B14F-4D97-AF65-F5344CB8AC3E}">
        <p14:creationId xmlns:p14="http://schemas.microsoft.com/office/powerpoint/2010/main" val="1030514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5"/>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6"/>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7"/>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8"/>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9"/>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8" grpId="0"/>
      <p:bldP spid="19" grpId="0" animBg="1"/>
      <p:bldP spid="20" grpId="0"/>
      <p:bldP spid="22" grpId="0"/>
      <p:bldP spid="23" grpId="0"/>
      <p:bldP spid="24" grpId="0"/>
      <p:bldP spid="25" grpId="0"/>
      <p:bldP spid="26" grpId="0"/>
      <p:bldP spid="27" grpId="0"/>
      <p:bldP spid="28" grpId="0"/>
      <p:bldP spid="29" grpId="0"/>
      <p:bldP spid="30"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6F6E39-45BD-D9B2-3C61-F752C0BA0D31}"/>
            </a:ext>
          </a:extLst>
        </p:cNvPr>
        <p:cNvGrpSpPr/>
        <p:nvPr/>
      </p:nvGrpSpPr>
      <p:grpSpPr>
        <a:xfrm>
          <a:off x="0" y="0"/>
          <a:ext cx="0" cy="0"/>
          <a:chOff x="0" y="0"/>
          <a:chExt cx="0" cy="0"/>
        </a:xfrm>
      </p:grpSpPr>
      <p:sp>
        <p:nvSpPr>
          <p:cNvPr id="4" name="Text Placeholder 3">
            <a:extLst>
              <a:ext uri="{FF2B5EF4-FFF2-40B4-BE49-F238E27FC236}">
                <a16:creationId xmlns:a16="http://schemas.microsoft.com/office/drawing/2014/main" id="{18911602-9302-FA41-0B04-65699050A3A0}"/>
              </a:ext>
            </a:extLst>
          </p:cNvPr>
          <p:cNvSpPr>
            <a:spLocks noGrp="1"/>
          </p:cNvSpPr>
          <p:nvPr>
            <p:ph type="body" sz="quarter" idx="12"/>
          </p:nvPr>
        </p:nvSpPr>
        <p:spPr/>
        <p:txBody>
          <a:bodyPr/>
          <a:lstStyle/>
          <a:p>
            <a:endParaRPr lang="en-US"/>
          </a:p>
        </p:txBody>
      </p:sp>
      <p:sp>
        <p:nvSpPr>
          <p:cNvPr id="5" name="Text Placeholder 4">
            <a:extLst>
              <a:ext uri="{FF2B5EF4-FFF2-40B4-BE49-F238E27FC236}">
                <a16:creationId xmlns:a16="http://schemas.microsoft.com/office/drawing/2014/main" id="{7161930C-B7FE-09E4-DF61-09D74C8CD0CF}"/>
              </a:ext>
            </a:extLst>
          </p:cNvPr>
          <p:cNvSpPr>
            <a:spLocks noGrp="1"/>
          </p:cNvSpPr>
          <p:nvPr>
            <p:ph type="body" sz="quarter" idx="16"/>
          </p:nvPr>
        </p:nvSpPr>
        <p:spPr/>
        <p:txBody>
          <a:bodyPr/>
          <a:lstStyle/>
          <a:p>
            <a:r>
              <a:rPr lang="en-US" dirty="0"/>
              <a:t>Exercise 2 (easy way)</a:t>
            </a:r>
          </a:p>
        </p:txBody>
      </p:sp>
      <p:sp>
        <p:nvSpPr>
          <p:cNvPr id="8" name="Content Placeholder 2">
            <a:extLst>
              <a:ext uri="{FF2B5EF4-FFF2-40B4-BE49-F238E27FC236}">
                <a16:creationId xmlns:a16="http://schemas.microsoft.com/office/drawing/2014/main" id="{178DD60B-EA44-0501-2E00-A94FB4CA59C4}"/>
              </a:ext>
            </a:extLst>
          </p:cNvPr>
          <p:cNvSpPr txBox="1">
            <a:spLocks/>
          </p:cNvSpPr>
          <p:nvPr/>
        </p:nvSpPr>
        <p:spPr>
          <a:xfrm>
            <a:off x="336000" y="2603921"/>
            <a:ext cx="11519999" cy="520399"/>
          </a:xfrm>
          <a:prstGeom prst="rect">
            <a:avLst/>
          </a:prstGeom>
        </p:spPr>
        <p:txBody>
          <a:bodyPr>
            <a:normAutofit/>
          </a:bodyPr>
          <a:lstStyle>
            <a:lvl1pPr marL="342865" indent="-342865" algn="just" defTabSz="457154" rtl="0" eaLnBrk="0" fontAlgn="base" hangingPunct="0">
              <a:spcBef>
                <a:spcPct val="20000"/>
              </a:spcBef>
              <a:spcAft>
                <a:spcPct val="0"/>
              </a:spcAft>
              <a:buFont typeface="Arial" pitchFamily="34" charset="0"/>
              <a:buChar char="•"/>
              <a:defRPr sz="3200" kern="1200">
                <a:solidFill>
                  <a:schemeClr val="tx1"/>
                </a:solidFill>
                <a:latin typeface="+mn-lt"/>
                <a:ea typeface="Geneva" pitchFamily="-112" charset="-128"/>
                <a:cs typeface="Geneva" pitchFamily="-112" charset="-128"/>
              </a:defRPr>
            </a:lvl1pPr>
            <a:lvl2pPr marL="742874" indent="-285721" algn="just" defTabSz="457154" rtl="0" eaLnBrk="0" fontAlgn="base" hangingPunct="0">
              <a:spcBef>
                <a:spcPct val="20000"/>
              </a:spcBef>
              <a:spcAft>
                <a:spcPct val="0"/>
              </a:spcAft>
              <a:buFont typeface="Arial" pitchFamily="34" charset="0"/>
              <a:buChar char="–"/>
              <a:defRPr sz="2800" kern="1200">
                <a:solidFill>
                  <a:schemeClr val="tx1"/>
                </a:solidFill>
                <a:latin typeface="+mn-lt"/>
                <a:ea typeface="Geneva" pitchFamily="-112" charset="-128"/>
                <a:cs typeface="+mn-cs"/>
              </a:defRPr>
            </a:lvl2pPr>
            <a:lvl3pPr marL="1142884" indent="-228577" algn="just" defTabSz="457154" rtl="0" eaLnBrk="0" fontAlgn="base" hangingPunct="0">
              <a:spcBef>
                <a:spcPct val="20000"/>
              </a:spcBef>
              <a:spcAft>
                <a:spcPct val="0"/>
              </a:spcAft>
              <a:buFont typeface="Arial" pitchFamily="34" charset="0"/>
              <a:buChar char="•"/>
              <a:defRPr sz="2400" kern="1200">
                <a:solidFill>
                  <a:schemeClr val="tx1"/>
                </a:solidFill>
                <a:latin typeface="+mn-lt"/>
                <a:ea typeface="Geneva" pitchFamily="-112" charset="-128"/>
                <a:cs typeface="+mn-cs"/>
              </a:defRPr>
            </a:lvl3pPr>
            <a:lvl4pPr marL="1600037" indent="-228577" algn="just" defTabSz="457154" rtl="0" eaLnBrk="0" fontAlgn="base" hangingPunct="0">
              <a:spcBef>
                <a:spcPct val="20000"/>
              </a:spcBef>
              <a:spcAft>
                <a:spcPct val="0"/>
              </a:spcAft>
              <a:buFont typeface="Arial" pitchFamily="34" charset="0"/>
              <a:buChar char="–"/>
              <a:defRPr sz="2000" kern="1200">
                <a:solidFill>
                  <a:schemeClr val="tx1"/>
                </a:solidFill>
                <a:latin typeface="+mn-lt"/>
                <a:ea typeface="Geneva" pitchFamily="-112" charset="-128"/>
                <a:cs typeface="+mn-cs"/>
              </a:defRPr>
            </a:lvl4pPr>
            <a:lvl5pPr marL="2057191" indent="-228577" algn="just" defTabSz="457154" rtl="0" eaLnBrk="0" fontAlgn="base" hangingPunct="0">
              <a:spcBef>
                <a:spcPct val="20000"/>
              </a:spcBef>
              <a:spcAft>
                <a:spcPct val="0"/>
              </a:spcAft>
              <a:buFont typeface="Arial" pitchFamily="34" charset="0"/>
              <a:buChar char="»"/>
              <a:defRPr sz="2000" kern="1200">
                <a:solidFill>
                  <a:schemeClr val="tx1"/>
                </a:solidFill>
                <a:latin typeface="+mn-lt"/>
                <a:ea typeface="Geneva" pitchFamily="-112" charset="-128"/>
                <a:cs typeface="+mn-cs"/>
              </a:defRPr>
            </a:lvl5pPr>
            <a:lvl6pPr marL="2514344" indent="-228577" algn="l" defTabSz="457154" rtl="0" eaLnBrk="1" latinLnBrk="0" hangingPunct="1">
              <a:spcBef>
                <a:spcPct val="20000"/>
              </a:spcBef>
              <a:buFont typeface="Arial"/>
              <a:buChar char="•"/>
              <a:defRPr sz="2000" kern="1200">
                <a:solidFill>
                  <a:schemeClr val="tx1"/>
                </a:solidFill>
                <a:latin typeface="+mn-lt"/>
                <a:ea typeface="+mn-ea"/>
                <a:cs typeface="+mn-cs"/>
              </a:defRPr>
            </a:lvl6pPr>
            <a:lvl7pPr marL="2971497" indent="-228577" algn="l" defTabSz="457154" rtl="0" eaLnBrk="1" latinLnBrk="0" hangingPunct="1">
              <a:spcBef>
                <a:spcPct val="20000"/>
              </a:spcBef>
              <a:buFont typeface="Arial"/>
              <a:buChar char="•"/>
              <a:defRPr sz="2000" kern="1200">
                <a:solidFill>
                  <a:schemeClr val="tx1"/>
                </a:solidFill>
                <a:latin typeface="+mn-lt"/>
                <a:ea typeface="+mn-ea"/>
                <a:cs typeface="+mn-cs"/>
              </a:defRPr>
            </a:lvl7pPr>
            <a:lvl8pPr marL="3428650" indent="-228577" algn="l" defTabSz="457154" rtl="0" eaLnBrk="1" latinLnBrk="0" hangingPunct="1">
              <a:spcBef>
                <a:spcPct val="20000"/>
              </a:spcBef>
              <a:buFont typeface="Arial"/>
              <a:buChar char="•"/>
              <a:defRPr sz="2000" kern="1200">
                <a:solidFill>
                  <a:schemeClr val="tx1"/>
                </a:solidFill>
                <a:latin typeface="+mn-lt"/>
                <a:ea typeface="+mn-ea"/>
                <a:cs typeface="+mn-cs"/>
              </a:defRPr>
            </a:lvl8pPr>
            <a:lvl9pPr marL="3885804" indent="-228577" algn="l" defTabSz="457154" rtl="0" eaLnBrk="1" latinLnBrk="0" hangingPunct="1">
              <a:spcBef>
                <a:spcPct val="20000"/>
              </a:spcBef>
              <a:buFont typeface="Arial"/>
              <a:buChar char="•"/>
              <a:defRPr sz="2000" kern="1200">
                <a:solidFill>
                  <a:schemeClr val="tx1"/>
                </a:solidFill>
                <a:latin typeface="+mn-lt"/>
                <a:ea typeface="+mn-ea"/>
                <a:cs typeface="+mn-cs"/>
              </a:defRPr>
            </a:lvl9pPr>
          </a:lstStyle>
          <a:p>
            <a:pPr marL="514350" indent="-514350">
              <a:buFont typeface="+mj-lt"/>
              <a:buAutoNum type="alphaLcPeriod" startAt="2"/>
            </a:pPr>
            <a:r>
              <a:rPr lang="en-GB" sz="2400" dirty="0"/>
              <a:t>If the risk-free rate is 3.5%, what are the betas on both assets? </a:t>
            </a:r>
            <a:endParaRPr lang="en-GB" sz="3600" dirty="0"/>
          </a:p>
        </p:txBody>
      </p:sp>
      <p:graphicFrame>
        <p:nvGraphicFramePr>
          <p:cNvPr id="9" name="Table 8">
            <a:extLst>
              <a:ext uri="{FF2B5EF4-FFF2-40B4-BE49-F238E27FC236}">
                <a16:creationId xmlns:a16="http://schemas.microsoft.com/office/drawing/2014/main" id="{76E71551-F34A-4742-A9A9-C06BA867ADFB}"/>
              </a:ext>
            </a:extLst>
          </p:cNvPr>
          <p:cNvGraphicFramePr>
            <a:graphicFrameLocks noGrp="1"/>
          </p:cNvGraphicFramePr>
          <p:nvPr/>
        </p:nvGraphicFramePr>
        <p:xfrm>
          <a:off x="2843802" y="1393488"/>
          <a:ext cx="6773335" cy="1163320"/>
        </p:xfrm>
        <a:graphic>
          <a:graphicData uri="http://schemas.openxmlformats.org/drawingml/2006/table">
            <a:tbl>
              <a:tblPr firstRow="1" bandRow="1">
                <a:tableStyleId>{5C22544A-7EE6-4342-B048-85BDC9FD1C3A}</a:tableStyleId>
              </a:tblPr>
              <a:tblGrid>
                <a:gridCol w="1156474">
                  <a:extLst>
                    <a:ext uri="{9D8B030D-6E8A-4147-A177-3AD203B41FA5}">
                      <a16:colId xmlns:a16="http://schemas.microsoft.com/office/drawing/2014/main" val="11383182"/>
                    </a:ext>
                  </a:extLst>
                </a:gridCol>
                <a:gridCol w="1552860">
                  <a:extLst>
                    <a:ext uri="{9D8B030D-6E8A-4147-A177-3AD203B41FA5}">
                      <a16:colId xmlns:a16="http://schemas.microsoft.com/office/drawing/2014/main" val="2624696357"/>
                    </a:ext>
                  </a:extLst>
                </a:gridCol>
                <a:gridCol w="1354667">
                  <a:extLst>
                    <a:ext uri="{9D8B030D-6E8A-4147-A177-3AD203B41FA5}">
                      <a16:colId xmlns:a16="http://schemas.microsoft.com/office/drawing/2014/main" val="3280514313"/>
                    </a:ext>
                  </a:extLst>
                </a:gridCol>
                <a:gridCol w="1354667">
                  <a:extLst>
                    <a:ext uri="{9D8B030D-6E8A-4147-A177-3AD203B41FA5}">
                      <a16:colId xmlns:a16="http://schemas.microsoft.com/office/drawing/2014/main" val="586957797"/>
                    </a:ext>
                  </a:extLst>
                </a:gridCol>
                <a:gridCol w="1354667">
                  <a:extLst>
                    <a:ext uri="{9D8B030D-6E8A-4147-A177-3AD203B41FA5}">
                      <a16:colId xmlns:a16="http://schemas.microsoft.com/office/drawing/2014/main" val="2541487285"/>
                    </a:ext>
                  </a:extLst>
                </a:gridCol>
              </a:tblGrid>
              <a:tr h="370840">
                <a:tc>
                  <a:txBody>
                    <a:bodyPr/>
                    <a:lstStyle/>
                    <a:p>
                      <a:r>
                        <a:rPr lang="en-GB" sz="1800" b="1" dirty="0">
                          <a:solidFill>
                            <a:schemeClr val="tx1"/>
                          </a:solidFill>
                          <a:latin typeface="+mj-lt"/>
                        </a:rPr>
                        <a:t>Stock</a:t>
                      </a:r>
                      <a:endParaRPr lang="en-GB" sz="2000" b="1" dirty="0">
                        <a:solidFill>
                          <a:schemeClr val="tx1"/>
                        </a:solidFill>
                        <a:latin typeface="+mj-lt"/>
                      </a:endParaRPr>
                    </a:p>
                  </a:txBody>
                  <a:tcP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dirty="0">
                          <a:solidFill>
                            <a:schemeClr val="tx1"/>
                          </a:solidFill>
                          <a:latin typeface="+mj-lt"/>
                        </a:rPr>
                        <a:t>Shares</a:t>
                      </a:r>
                    </a:p>
                  </a:txBody>
                  <a:tcPr>
                    <a:lnL w="12700" cmpd="sng">
                      <a:noFill/>
                    </a:lnL>
                    <a:lnT w="12700" cap="flat" cmpd="sng" algn="ctr">
                      <a:solidFill>
                        <a:schemeClr val="tx1"/>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bg1"/>
                    </a:solidFill>
                  </a:tcPr>
                </a:tc>
                <a:tc>
                  <a:txBody>
                    <a:bodyPr/>
                    <a:lstStyle/>
                    <a:p>
                      <a:pPr algn="ctr"/>
                      <a:r>
                        <a:rPr lang="en-GB" dirty="0">
                          <a:solidFill>
                            <a:schemeClr val="tx1"/>
                          </a:solidFill>
                          <a:latin typeface="+mj-lt"/>
                        </a:rPr>
                        <a:t>Price</a:t>
                      </a:r>
                    </a:p>
                  </a:txBody>
                  <a:tcPr>
                    <a:lnT w="12700" cap="flat" cmpd="sng" algn="ctr">
                      <a:solidFill>
                        <a:schemeClr val="tx1"/>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bg1"/>
                    </a:solidFill>
                  </a:tcPr>
                </a:tc>
                <a:tc>
                  <a:txBody>
                    <a:bodyPr/>
                    <a:lstStyle/>
                    <a:p>
                      <a:pPr algn="ctr"/>
                      <a:r>
                        <a:rPr lang="en-GB" dirty="0">
                          <a:solidFill>
                            <a:schemeClr val="tx1"/>
                          </a:solidFill>
                          <a:latin typeface="+mj-lt"/>
                        </a:rPr>
                        <a:t>E(r)</a:t>
                      </a:r>
                    </a:p>
                  </a:txBody>
                  <a:tcPr>
                    <a:lnT w="12700" cap="flat" cmpd="sng" algn="ctr">
                      <a:solidFill>
                        <a:schemeClr val="tx1"/>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bg1"/>
                    </a:solidFill>
                  </a:tcPr>
                </a:tc>
                <a:tc>
                  <a:txBody>
                    <a:bodyPr/>
                    <a:lstStyle/>
                    <a:p>
                      <a:pPr algn="ctr"/>
                      <a:r>
                        <a:rPr lang="en-GB" dirty="0">
                          <a:solidFill>
                            <a:schemeClr val="tx1"/>
                          </a:solidFill>
                          <a:latin typeface="+mj-lt"/>
                        </a:rPr>
                        <a:t>Volatility</a:t>
                      </a:r>
                    </a:p>
                  </a:txBody>
                  <a:tcPr>
                    <a:lnT w="12700" cap="flat" cmpd="sng" algn="ctr">
                      <a:solidFill>
                        <a:schemeClr val="tx1"/>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bg1"/>
                    </a:solidFill>
                  </a:tcPr>
                </a:tc>
                <a:extLst>
                  <a:ext uri="{0D108BD9-81ED-4DB2-BD59-A6C34878D82A}">
                    <a16:rowId xmlns:a16="http://schemas.microsoft.com/office/drawing/2014/main" val="3836548680"/>
                  </a:ext>
                </a:extLst>
              </a:tr>
              <a:tr h="370840">
                <a:tc>
                  <a:txBody>
                    <a:bodyPr/>
                    <a:lstStyle/>
                    <a:p>
                      <a:r>
                        <a:rPr lang="en-GB" sz="2000" b="1" dirty="0"/>
                        <a:t>X</a:t>
                      </a:r>
                    </a:p>
                  </a:txBody>
                  <a:tcPr>
                    <a:lnT w="12700" cap="flat" cmpd="sng" algn="ctr">
                      <a:solidFill>
                        <a:srgbClr val="C00000"/>
                      </a:solidFill>
                      <a:prstDash val="solid"/>
                      <a:round/>
                      <a:headEnd type="none" w="med" len="med"/>
                      <a:tailEnd type="none" w="med" len="med"/>
                    </a:lnT>
                    <a:solidFill>
                      <a:schemeClr val="bg1"/>
                    </a:solidFill>
                  </a:tcPr>
                </a:tc>
                <a:tc>
                  <a:txBody>
                    <a:bodyPr/>
                    <a:lstStyle/>
                    <a:p>
                      <a:pPr algn="ctr"/>
                      <a:r>
                        <a:rPr lang="en-GB" dirty="0"/>
                        <a:t>50</a:t>
                      </a:r>
                    </a:p>
                  </a:txBody>
                  <a:tcPr>
                    <a:lnT w="12700" cap="flat" cmpd="sng" algn="ctr">
                      <a:solidFill>
                        <a:srgbClr val="C00000"/>
                      </a:solidFill>
                      <a:prstDash val="solid"/>
                      <a:round/>
                      <a:headEnd type="none" w="med" len="med"/>
                      <a:tailEnd type="none" w="med" len="med"/>
                    </a:lnT>
                    <a:solidFill>
                      <a:schemeClr val="bg1"/>
                    </a:solidFill>
                  </a:tcPr>
                </a:tc>
                <a:tc>
                  <a:txBody>
                    <a:bodyPr/>
                    <a:lstStyle/>
                    <a:p>
                      <a:pPr algn="ctr"/>
                      <a:r>
                        <a:rPr lang="en-GB" dirty="0"/>
                        <a:t>20</a:t>
                      </a:r>
                    </a:p>
                  </a:txBody>
                  <a:tcPr>
                    <a:lnT w="12700" cap="flat" cmpd="sng" algn="ctr">
                      <a:solidFill>
                        <a:srgbClr val="C00000"/>
                      </a:solidFill>
                      <a:prstDash val="solid"/>
                      <a:round/>
                      <a:headEnd type="none" w="med" len="med"/>
                      <a:tailEnd type="none" w="med" len="med"/>
                    </a:lnT>
                    <a:solidFill>
                      <a:schemeClr val="bg1"/>
                    </a:solidFill>
                  </a:tcPr>
                </a:tc>
                <a:tc>
                  <a:txBody>
                    <a:bodyPr/>
                    <a:lstStyle/>
                    <a:p>
                      <a:pPr algn="ctr"/>
                      <a:r>
                        <a:rPr lang="en-GB" dirty="0"/>
                        <a:t>21%</a:t>
                      </a:r>
                    </a:p>
                  </a:txBody>
                  <a:tcPr>
                    <a:lnT w="12700" cap="flat" cmpd="sng" algn="ctr">
                      <a:solidFill>
                        <a:srgbClr val="C00000"/>
                      </a:solidFill>
                      <a:prstDash val="solid"/>
                      <a:round/>
                      <a:headEnd type="none" w="med" len="med"/>
                      <a:tailEnd type="none" w="med" len="med"/>
                    </a:lnT>
                    <a:solidFill>
                      <a:schemeClr val="bg1"/>
                    </a:solidFill>
                  </a:tcPr>
                </a:tc>
                <a:tc>
                  <a:txBody>
                    <a:bodyPr/>
                    <a:lstStyle/>
                    <a:p>
                      <a:pPr algn="ctr"/>
                      <a:r>
                        <a:rPr lang="en-GB" dirty="0"/>
                        <a:t>15%</a:t>
                      </a:r>
                    </a:p>
                  </a:txBody>
                  <a:tcPr>
                    <a:lnT w="12700" cap="flat" cmpd="sng" algn="ctr">
                      <a:solidFill>
                        <a:srgbClr val="C00000"/>
                      </a:solidFill>
                      <a:prstDash val="solid"/>
                      <a:round/>
                      <a:headEnd type="none" w="med" len="med"/>
                      <a:tailEnd type="none" w="med" len="med"/>
                    </a:lnT>
                    <a:solidFill>
                      <a:schemeClr val="bg1"/>
                    </a:solidFill>
                  </a:tcPr>
                </a:tc>
                <a:extLst>
                  <a:ext uri="{0D108BD9-81ED-4DB2-BD59-A6C34878D82A}">
                    <a16:rowId xmlns:a16="http://schemas.microsoft.com/office/drawing/2014/main" val="2141116945"/>
                  </a:ext>
                </a:extLst>
              </a:tr>
              <a:tr h="370840">
                <a:tc>
                  <a:txBody>
                    <a:bodyPr/>
                    <a:lstStyle/>
                    <a:p>
                      <a:r>
                        <a:rPr lang="en-GB" sz="2000" b="1" dirty="0"/>
                        <a:t>Y</a:t>
                      </a:r>
                    </a:p>
                  </a:txBody>
                  <a:tcPr>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dirty="0"/>
                        <a:t>80</a:t>
                      </a:r>
                    </a:p>
                  </a:txBody>
                  <a:tcPr>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dirty="0"/>
                        <a:t>25</a:t>
                      </a:r>
                    </a:p>
                  </a:txBody>
                  <a:tcPr>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dirty="0"/>
                        <a:t>15%</a:t>
                      </a:r>
                    </a:p>
                  </a:txBody>
                  <a:tcPr>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dirty="0"/>
                        <a:t>9%</a:t>
                      </a:r>
                    </a:p>
                  </a:txBody>
                  <a:tcPr>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77076156"/>
                  </a:ext>
                </a:extLst>
              </a:tr>
            </a:tbl>
          </a:graphicData>
        </a:graphic>
      </p:graphicFrame>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118EACEC-0431-3006-1EFC-ED4651BFFB7A}"/>
                  </a:ext>
                </a:extLst>
              </p:cNvPr>
              <p:cNvSpPr txBox="1"/>
              <p:nvPr/>
            </p:nvSpPr>
            <p:spPr>
              <a:xfrm>
                <a:off x="9717026" y="1746927"/>
                <a:ext cx="1556067" cy="5203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𝐶𝑜𝑟𝑟</m:t>
                      </m:r>
                      <m:d>
                        <m:dPr>
                          <m:ctrlPr>
                            <a:rPr lang="en-US" b="0" i="1" smtClean="0">
                              <a:latin typeface="Cambria Math" panose="02040503050406030204" pitchFamily="18" charset="0"/>
                            </a:rPr>
                          </m:ctrlPr>
                        </m:dPr>
                        <m:e>
                          <m:r>
                            <a:rPr lang="en-US" b="0" i="1" smtClean="0">
                              <a:latin typeface="Cambria Math" panose="02040503050406030204" pitchFamily="18" charset="0"/>
                            </a:rPr>
                            <m:t>𝑋</m:t>
                          </m:r>
                          <m:r>
                            <a:rPr lang="en-US" b="0" i="1" smtClean="0">
                              <a:latin typeface="Cambria Math" panose="02040503050406030204" pitchFamily="18" charset="0"/>
                            </a:rPr>
                            <m:t>,</m:t>
                          </m:r>
                          <m:r>
                            <a:rPr lang="en-US" b="0" i="1" smtClean="0">
                              <a:latin typeface="Cambria Math" panose="02040503050406030204" pitchFamily="18" charset="0"/>
                            </a:rPr>
                            <m:t>𝑌</m:t>
                          </m:r>
                        </m:e>
                      </m:d>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3</m:t>
                          </m:r>
                        </m:den>
                      </m:f>
                    </m:oMath>
                  </m:oMathPara>
                </a14:m>
                <a:endParaRPr lang="en-US" dirty="0"/>
              </a:p>
            </p:txBody>
          </p:sp>
        </mc:Choice>
        <mc:Fallback xmlns="">
          <p:sp>
            <p:nvSpPr>
              <p:cNvPr id="12" name="TextBox 11">
                <a:extLst>
                  <a:ext uri="{FF2B5EF4-FFF2-40B4-BE49-F238E27FC236}">
                    <a16:creationId xmlns:a16="http://schemas.microsoft.com/office/drawing/2014/main" id="{118EACEC-0431-3006-1EFC-ED4651BFFB7A}"/>
                  </a:ext>
                </a:extLst>
              </p:cNvPr>
              <p:cNvSpPr txBox="1">
                <a:spLocks noRot="1" noChangeAspect="1" noMove="1" noResize="1" noEditPoints="1" noAdjustHandles="1" noChangeArrowheads="1" noChangeShapeType="1" noTextEdit="1"/>
              </p:cNvSpPr>
              <p:nvPr/>
            </p:nvSpPr>
            <p:spPr>
              <a:xfrm>
                <a:off x="9717026" y="1746927"/>
                <a:ext cx="1556067" cy="520399"/>
              </a:xfrm>
              <a:prstGeom prst="rect">
                <a:avLst/>
              </a:prstGeom>
              <a:blipFill>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7" name="TextBox 16">
                <a:extLst>
                  <a:ext uri="{FF2B5EF4-FFF2-40B4-BE49-F238E27FC236}">
                    <a16:creationId xmlns:a16="http://schemas.microsoft.com/office/drawing/2014/main" id="{7BC586A0-C4A5-0137-15F3-E162DDCDA320}"/>
                  </a:ext>
                </a:extLst>
              </p:cNvPr>
              <p:cNvSpPr txBox="1"/>
              <p:nvPr/>
            </p:nvSpPr>
            <p:spPr>
              <a:xfrm>
                <a:off x="3227295" y="3406776"/>
                <a:ext cx="2339358" cy="31899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𝐸</m:t>
                      </m:r>
                      <m:d>
                        <m:dPr>
                          <m:ctrlPr>
                            <a:rPr lang="en-US" b="0" i="1" smtClean="0">
                              <a:latin typeface="Cambria Math" panose="02040503050406030204" pitchFamily="18" charset="0"/>
                            </a:rPr>
                          </m:ctrlPr>
                        </m:dPr>
                        <m:e>
                          <m:r>
                            <a:rPr lang="en-US" b="0" i="1" smtClean="0">
                              <a:latin typeface="Cambria Math" panose="02040503050406030204" pitchFamily="18" charset="0"/>
                            </a:rPr>
                            <m:t>𝑟</m:t>
                          </m:r>
                        </m:e>
                      </m:d>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𝑓</m:t>
                          </m:r>
                        </m:sub>
                      </m:sSub>
                      <m:r>
                        <a:rPr lang="en-US" b="0" i="1" smtClean="0">
                          <a:latin typeface="Cambria Math" panose="02040503050406030204" pitchFamily="18" charset="0"/>
                        </a:rPr>
                        <m:t>+</m:t>
                      </m:r>
                      <m:r>
                        <a:rPr lang="en-US" b="0" i="1" smtClean="0">
                          <a:latin typeface="Cambria Math" panose="02040503050406030204" pitchFamily="18" charset="0"/>
                        </a:rPr>
                        <m:t>𝛽</m:t>
                      </m:r>
                      <m:d>
                        <m:dPr>
                          <m:ctrlPr>
                            <a:rPr lang="en-US" b="0" i="1" smtClean="0">
                              <a:latin typeface="Cambria Math" panose="02040503050406030204" pitchFamily="18" charset="0"/>
                            </a:rPr>
                          </m:ctrlPr>
                        </m:dPr>
                        <m:e>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𝑚</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𝑓</m:t>
                              </m:r>
                            </m:sub>
                          </m:sSub>
                        </m:e>
                      </m:d>
                    </m:oMath>
                  </m:oMathPara>
                </a14:m>
                <a:endParaRPr lang="en-US" dirty="0"/>
              </a:p>
            </p:txBody>
          </p:sp>
        </mc:Choice>
        <mc:Fallback xmlns="">
          <p:sp>
            <p:nvSpPr>
              <p:cNvPr id="17" name="TextBox 16">
                <a:extLst>
                  <a:ext uri="{FF2B5EF4-FFF2-40B4-BE49-F238E27FC236}">
                    <a16:creationId xmlns:a16="http://schemas.microsoft.com/office/drawing/2014/main" id="{7BC586A0-C4A5-0137-15F3-E162DDCDA320}"/>
                  </a:ext>
                </a:extLst>
              </p:cNvPr>
              <p:cNvSpPr txBox="1">
                <a:spLocks noRot="1" noChangeAspect="1" noMove="1" noResize="1" noEditPoints="1" noAdjustHandles="1" noChangeArrowheads="1" noChangeShapeType="1" noTextEdit="1"/>
              </p:cNvSpPr>
              <p:nvPr/>
            </p:nvSpPr>
            <p:spPr>
              <a:xfrm>
                <a:off x="3227295" y="3406776"/>
                <a:ext cx="2339358" cy="318998"/>
              </a:xfrm>
              <a:prstGeom prst="rect">
                <a:avLst/>
              </a:prstGeom>
              <a:blipFill>
                <a:blip r:embed="rId3"/>
                <a:stretch>
                  <a:fillRect l="-1563" b="-2692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2" name="TextBox 21">
                <a:extLst>
                  <a:ext uri="{FF2B5EF4-FFF2-40B4-BE49-F238E27FC236}">
                    <a16:creationId xmlns:a16="http://schemas.microsoft.com/office/drawing/2014/main" id="{6E3D3625-539C-64A9-3F86-CF12ABDC19C1}"/>
                  </a:ext>
                </a:extLst>
              </p:cNvPr>
              <p:cNvSpPr txBox="1"/>
              <p:nvPr/>
            </p:nvSpPr>
            <p:spPr>
              <a:xfrm>
                <a:off x="1497105" y="4142530"/>
                <a:ext cx="3693640"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rPr>
                        <m:t>2</m:t>
                      </m:r>
                      <m:r>
                        <a:rPr lang="en-US" b="0" i="1" smtClean="0">
                          <a:latin typeface="Cambria Math" panose="02040503050406030204" pitchFamily="18" charset="0"/>
                        </a:rPr>
                        <m:t>1=3.5+(17−3.5) </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𝛽</m:t>
                          </m:r>
                        </m:e>
                        <m:sub>
                          <m:r>
                            <a:rPr lang="en-US" b="0" i="1" smtClean="0">
                              <a:latin typeface="Cambria Math" panose="02040503050406030204" pitchFamily="18" charset="0"/>
                            </a:rPr>
                            <m:t>𝑥</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𝛽</m:t>
                          </m:r>
                        </m:e>
                        <m:sub>
                          <m:r>
                            <a:rPr lang="en-US" b="0" i="1" smtClean="0">
                              <a:latin typeface="Cambria Math" panose="02040503050406030204" pitchFamily="18" charset="0"/>
                            </a:rPr>
                            <m:t>𝑥</m:t>
                          </m:r>
                        </m:sub>
                      </m:sSub>
                      <m:r>
                        <a:rPr lang="en-US" b="0" i="1" smtClean="0">
                          <a:latin typeface="Cambria Math" panose="02040503050406030204" pitchFamily="18" charset="0"/>
                        </a:rPr>
                        <m:t>=1.3</m:t>
                      </m:r>
                    </m:oMath>
                  </m:oMathPara>
                </a14:m>
                <a:endParaRPr lang="en-US" dirty="0"/>
              </a:p>
            </p:txBody>
          </p:sp>
        </mc:Choice>
        <mc:Fallback xmlns="">
          <p:sp>
            <p:nvSpPr>
              <p:cNvPr id="22" name="TextBox 21">
                <a:extLst>
                  <a:ext uri="{FF2B5EF4-FFF2-40B4-BE49-F238E27FC236}">
                    <a16:creationId xmlns:a16="http://schemas.microsoft.com/office/drawing/2014/main" id="{6E3D3625-539C-64A9-3F86-CF12ABDC19C1}"/>
                  </a:ext>
                </a:extLst>
              </p:cNvPr>
              <p:cNvSpPr txBox="1">
                <a:spLocks noRot="1" noChangeAspect="1" noMove="1" noResize="1" noEditPoints="1" noAdjustHandles="1" noChangeArrowheads="1" noChangeShapeType="1" noTextEdit="1"/>
              </p:cNvSpPr>
              <p:nvPr/>
            </p:nvSpPr>
            <p:spPr>
              <a:xfrm>
                <a:off x="1497105" y="4142530"/>
                <a:ext cx="3693640" cy="276999"/>
              </a:xfrm>
              <a:prstGeom prst="rect">
                <a:avLst/>
              </a:prstGeom>
              <a:blipFill>
                <a:blip r:embed="rId4"/>
                <a:stretch>
                  <a:fillRect l="-990" t="-2222" r="-825" b="-3777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 name="TextBox 1">
                <a:extLst>
                  <a:ext uri="{FF2B5EF4-FFF2-40B4-BE49-F238E27FC236}">
                    <a16:creationId xmlns:a16="http://schemas.microsoft.com/office/drawing/2014/main" id="{0307A10B-92F2-C006-A9E8-09029A06E377}"/>
                  </a:ext>
                </a:extLst>
              </p:cNvPr>
              <p:cNvSpPr txBox="1"/>
              <p:nvPr/>
            </p:nvSpPr>
            <p:spPr>
              <a:xfrm>
                <a:off x="1479059" y="4605484"/>
                <a:ext cx="3837141" cy="29892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rPr>
                        <m:t>1</m:t>
                      </m:r>
                      <m:r>
                        <a:rPr lang="en-US" b="0" i="1" smtClean="0">
                          <a:latin typeface="Cambria Math" panose="02040503050406030204" pitchFamily="18" charset="0"/>
                        </a:rPr>
                        <m:t>5=3.5+(15−3.5) </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𝛽</m:t>
                          </m:r>
                        </m:e>
                        <m:sub>
                          <m:r>
                            <a:rPr lang="en-US" b="0" i="1" smtClean="0">
                              <a:latin typeface="Cambria Math" panose="02040503050406030204" pitchFamily="18" charset="0"/>
                            </a:rPr>
                            <m:t>𝑦</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𝛽</m:t>
                          </m:r>
                        </m:e>
                        <m:sub>
                          <m:r>
                            <a:rPr lang="en-US" b="0" i="1" smtClean="0">
                              <a:latin typeface="Cambria Math" panose="02040503050406030204" pitchFamily="18" charset="0"/>
                            </a:rPr>
                            <m:t>𝑦</m:t>
                          </m:r>
                        </m:sub>
                      </m:sSub>
                      <m:r>
                        <a:rPr lang="en-US" i="1">
                          <a:latin typeface="Cambria Math" panose="02040503050406030204" pitchFamily="18" charset="0"/>
                        </a:rPr>
                        <m:t>=</m:t>
                      </m:r>
                      <m:r>
                        <a:rPr lang="en-US" b="0" i="1" smtClean="0">
                          <a:latin typeface="Cambria Math" panose="02040503050406030204" pitchFamily="18" charset="0"/>
                        </a:rPr>
                        <m:t>0.85</m:t>
                      </m:r>
                    </m:oMath>
                  </m:oMathPara>
                </a14:m>
                <a:endParaRPr lang="en-US" dirty="0"/>
              </a:p>
            </p:txBody>
          </p:sp>
        </mc:Choice>
        <mc:Fallback xmlns="">
          <p:sp>
            <p:nvSpPr>
              <p:cNvPr id="2" name="TextBox 1">
                <a:extLst>
                  <a:ext uri="{FF2B5EF4-FFF2-40B4-BE49-F238E27FC236}">
                    <a16:creationId xmlns:a16="http://schemas.microsoft.com/office/drawing/2014/main" id="{0307A10B-92F2-C006-A9E8-09029A06E377}"/>
                  </a:ext>
                </a:extLst>
              </p:cNvPr>
              <p:cNvSpPr txBox="1">
                <a:spLocks noRot="1" noChangeAspect="1" noMove="1" noResize="1" noEditPoints="1" noAdjustHandles="1" noChangeArrowheads="1" noChangeShapeType="1" noTextEdit="1"/>
              </p:cNvSpPr>
              <p:nvPr/>
            </p:nvSpPr>
            <p:spPr>
              <a:xfrm>
                <a:off x="1479059" y="4605484"/>
                <a:ext cx="3837141" cy="298928"/>
              </a:xfrm>
              <a:prstGeom prst="rect">
                <a:avLst/>
              </a:prstGeom>
              <a:blipFill>
                <a:blip r:embed="rId5"/>
                <a:stretch>
                  <a:fillRect l="-954" r="-1113" b="-2400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 name="TextBox 2">
                <a:extLst>
                  <a:ext uri="{FF2B5EF4-FFF2-40B4-BE49-F238E27FC236}">
                    <a16:creationId xmlns:a16="http://schemas.microsoft.com/office/drawing/2014/main" id="{FBD40D53-EFA8-A3BB-012E-DD9E102BE1FE}"/>
                  </a:ext>
                </a:extLst>
              </p:cNvPr>
              <p:cNvSpPr txBox="1"/>
              <p:nvPr/>
            </p:nvSpPr>
            <p:spPr>
              <a:xfrm>
                <a:off x="4146459" y="5622972"/>
                <a:ext cx="3234796" cy="5203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3</m:t>
                          </m:r>
                        </m:den>
                      </m:f>
                      <m:sSub>
                        <m:sSubPr>
                          <m:ctrlPr>
                            <a:rPr lang="en-US" b="0" i="1" smtClean="0">
                              <a:latin typeface="Cambria Math" panose="02040503050406030204" pitchFamily="18" charset="0"/>
                            </a:rPr>
                          </m:ctrlPr>
                        </m:sSubPr>
                        <m:e>
                          <m:r>
                            <a:rPr lang="en-US" b="0" i="1" smtClean="0">
                              <a:latin typeface="Cambria Math" panose="02040503050406030204" pitchFamily="18" charset="0"/>
                            </a:rPr>
                            <m:t>𝛽</m:t>
                          </m:r>
                        </m:e>
                        <m:sub>
                          <m:r>
                            <a:rPr lang="en-US" b="0" i="1" smtClean="0">
                              <a:latin typeface="Cambria Math" panose="02040503050406030204" pitchFamily="18" charset="0"/>
                            </a:rPr>
                            <m:t>𝑥</m:t>
                          </m:r>
                        </m:sub>
                      </m:sSub>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2</m:t>
                          </m:r>
                        </m:num>
                        <m:den>
                          <m:r>
                            <a:rPr lang="en-US" b="0" i="1" smtClean="0">
                              <a:latin typeface="Cambria Math" panose="02040503050406030204" pitchFamily="18" charset="0"/>
                            </a:rPr>
                            <m:t>3</m:t>
                          </m:r>
                        </m:den>
                      </m:f>
                      <m:sSub>
                        <m:sSubPr>
                          <m:ctrlPr>
                            <a:rPr lang="en-US" b="0" i="1" smtClean="0">
                              <a:latin typeface="Cambria Math" panose="02040503050406030204" pitchFamily="18" charset="0"/>
                            </a:rPr>
                          </m:ctrlPr>
                        </m:sSubPr>
                        <m:e>
                          <m:r>
                            <a:rPr lang="en-US" b="0" i="1" smtClean="0">
                              <a:latin typeface="Cambria Math" panose="02040503050406030204" pitchFamily="18" charset="0"/>
                            </a:rPr>
                            <m:t>𝛽</m:t>
                          </m:r>
                        </m:e>
                        <m:sub>
                          <m:r>
                            <a:rPr lang="en-US" b="0" i="1" smtClean="0">
                              <a:latin typeface="Cambria Math" panose="02040503050406030204" pitchFamily="18" charset="0"/>
                            </a:rPr>
                            <m:t>𝑦</m:t>
                          </m:r>
                        </m:sub>
                      </m:sSub>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3</m:t>
                          </m:r>
                        </m:den>
                      </m:f>
                      <m:r>
                        <a:rPr lang="en-US" b="0" i="1" smtClean="0">
                          <a:latin typeface="Cambria Math" panose="02040503050406030204" pitchFamily="18" charset="0"/>
                        </a:rPr>
                        <m:t>1.3+</m:t>
                      </m:r>
                      <m:f>
                        <m:fPr>
                          <m:ctrlPr>
                            <a:rPr lang="en-US" b="0" i="1" smtClean="0">
                              <a:latin typeface="Cambria Math" panose="02040503050406030204" pitchFamily="18" charset="0"/>
                            </a:rPr>
                          </m:ctrlPr>
                        </m:fPr>
                        <m:num>
                          <m:r>
                            <a:rPr lang="en-US" b="0" i="1" smtClean="0">
                              <a:latin typeface="Cambria Math" panose="02040503050406030204" pitchFamily="18" charset="0"/>
                            </a:rPr>
                            <m:t>2</m:t>
                          </m:r>
                        </m:num>
                        <m:den>
                          <m:r>
                            <a:rPr lang="en-US" b="0" i="1" smtClean="0">
                              <a:latin typeface="Cambria Math" panose="02040503050406030204" pitchFamily="18" charset="0"/>
                            </a:rPr>
                            <m:t>3</m:t>
                          </m:r>
                        </m:den>
                      </m:f>
                      <m:r>
                        <a:rPr lang="en-US" b="0" i="1" smtClean="0">
                          <a:latin typeface="Cambria Math" panose="02040503050406030204" pitchFamily="18" charset="0"/>
                        </a:rPr>
                        <m:t>0.85=1</m:t>
                      </m:r>
                    </m:oMath>
                  </m:oMathPara>
                </a14:m>
                <a:endParaRPr lang="en-US" dirty="0"/>
              </a:p>
            </p:txBody>
          </p:sp>
        </mc:Choice>
        <mc:Fallback xmlns="">
          <p:sp>
            <p:nvSpPr>
              <p:cNvPr id="3" name="TextBox 2">
                <a:extLst>
                  <a:ext uri="{FF2B5EF4-FFF2-40B4-BE49-F238E27FC236}">
                    <a16:creationId xmlns:a16="http://schemas.microsoft.com/office/drawing/2014/main" id="{FBD40D53-EFA8-A3BB-012E-DD9E102BE1FE}"/>
                  </a:ext>
                </a:extLst>
              </p:cNvPr>
              <p:cNvSpPr txBox="1">
                <a:spLocks noRot="1" noChangeAspect="1" noMove="1" noResize="1" noEditPoints="1" noAdjustHandles="1" noChangeArrowheads="1" noChangeShapeType="1" noTextEdit="1"/>
              </p:cNvSpPr>
              <p:nvPr/>
            </p:nvSpPr>
            <p:spPr>
              <a:xfrm>
                <a:off x="4146459" y="5622972"/>
                <a:ext cx="3234796" cy="520399"/>
              </a:xfrm>
              <a:prstGeom prst="rect">
                <a:avLst/>
              </a:prstGeom>
              <a:blipFill>
                <a:blip r:embed="rId6"/>
                <a:stretch>
                  <a:fillRect/>
                </a:stretch>
              </a:blipFill>
            </p:spPr>
            <p:txBody>
              <a:bodyPr/>
              <a:lstStyle/>
              <a:p>
                <a:r>
                  <a:rPr lang="en-US">
                    <a:noFill/>
                  </a:rPr>
                  <a:t> </a:t>
                </a:r>
              </a:p>
            </p:txBody>
          </p:sp>
        </mc:Fallback>
      </mc:AlternateContent>
      <p:sp>
        <p:nvSpPr>
          <p:cNvPr id="6" name="TextBox 5">
            <a:extLst>
              <a:ext uri="{FF2B5EF4-FFF2-40B4-BE49-F238E27FC236}">
                <a16:creationId xmlns:a16="http://schemas.microsoft.com/office/drawing/2014/main" id="{FAE6BA58-669C-0FA1-D7F2-B5E740357C70}"/>
              </a:ext>
            </a:extLst>
          </p:cNvPr>
          <p:cNvSpPr txBox="1"/>
          <p:nvPr/>
        </p:nvSpPr>
        <p:spPr>
          <a:xfrm>
            <a:off x="3540162" y="5209126"/>
            <a:ext cx="4447390" cy="369332"/>
          </a:xfrm>
          <a:prstGeom prst="rect">
            <a:avLst/>
          </a:prstGeom>
          <a:noFill/>
        </p:spPr>
        <p:txBody>
          <a:bodyPr wrap="square" rtlCol="0">
            <a:spAutoFit/>
          </a:bodyPr>
          <a:lstStyle/>
          <a:p>
            <a:r>
              <a:rPr lang="en-US" dirty="0"/>
              <a:t>We can check that the average beta is 1</a:t>
            </a:r>
          </a:p>
        </p:txBody>
      </p:sp>
    </p:spTree>
    <p:extLst>
      <p:ext uri="{BB962C8B-B14F-4D97-AF65-F5344CB8AC3E}">
        <p14:creationId xmlns:p14="http://schemas.microsoft.com/office/powerpoint/2010/main" val="4013692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22" grpId="0"/>
      <p:bldP spid="2" grpId="0"/>
      <p:bldP spid="3" grpId="0"/>
      <p:bldP spid="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4813FF-0B79-9833-D41B-7570AA70BF15}"/>
            </a:ext>
          </a:extLst>
        </p:cNvPr>
        <p:cNvGrpSpPr/>
        <p:nvPr/>
      </p:nvGrpSpPr>
      <p:grpSpPr>
        <a:xfrm>
          <a:off x="0" y="0"/>
          <a:ext cx="0" cy="0"/>
          <a:chOff x="0" y="0"/>
          <a:chExt cx="0" cy="0"/>
        </a:xfrm>
      </p:grpSpPr>
      <p:sp>
        <p:nvSpPr>
          <p:cNvPr id="8" name="Content Placeholder 2">
            <a:extLst>
              <a:ext uri="{FF2B5EF4-FFF2-40B4-BE49-F238E27FC236}">
                <a16:creationId xmlns:a16="http://schemas.microsoft.com/office/drawing/2014/main" id="{287AFBC5-7AB0-978E-7498-054804103394}"/>
              </a:ext>
            </a:extLst>
          </p:cNvPr>
          <p:cNvSpPr txBox="1">
            <a:spLocks/>
          </p:cNvSpPr>
          <p:nvPr/>
        </p:nvSpPr>
        <p:spPr>
          <a:xfrm>
            <a:off x="336000" y="2603921"/>
            <a:ext cx="11519999" cy="520399"/>
          </a:xfrm>
          <a:prstGeom prst="rect">
            <a:avLst/>
          </a:prstGeom>
        </p:spPr>
        <p:txBody>
          <a:bodyPr>
            <a:normAutofit/>
          </a:bodyPr>
          <a:lstStyle>
            <a:lvl1pPr marL="342865" indent="-342865" algn="just" defTabSz="457154" rtl="0" eaLnBrk="0" fontAlgn="base" hangingPunct="0">
              <a:spcBef>
                <a:spcPct val="20000"/>
              </a:spcBef>
              <a:spcAft>
                <a:spcPct val="0"/>
              </a:spcAft>
              <a:buFont typeface="Arial" pitchFamily="34" charset="0"/>
              <a:buChar char="•"/>
              <a:defRPr sz="3200" kern="1200">
                <a:solidFill>
                  <a:schemeClr val="tx1"/>
                </a:solidFill>
                <a:latin typeface="+mn-lt"/>
                <a:ea typeface="Geneva" pitchFamily="-112" charset="-128"/>
                <a:cs typeface="Geneva" pitchFamily="-112" charset="-128"/>
              </a:defRPr>
            </a:lvl1pPr>
            <a:lvl2pPr marL="742874" indent="-285721" algn="just" defTabSz="457154" rtl="0" eaLnBrk="0" fontAlgn="base" hangingPunct="0">
              <a:spcBef>
                <a:spcPct val="20000"/>
              </a:spcBef>
              <a:spcAft>
                <a:spcPct val="0"/>
              </a:spcAft>
              <a:buFont typeface="Arial" pitchFamily="34" charset="0"/>
              <a:buChar char="–"/>
              <a:defRPr sz="2800" kern="1200">
                <a:solidFill>
                  <a:schemeClr val="tx1"/>
                </a:solidFill>
                <a:latin typeface="+mn-lt"/>
                <a:ea typeface="Geneva" pitchFamily="-112" charset="-128"/>
                <a:cs typeface="+mn-cs"/>
              </a:defRPr>
            </a:lvl2pPr>
            <a:lvl3pPr marL="1142884" indent="-228577" algn="just" defTabSz="457154" rtl="0" eaLnBrk="0" fontAlgn="base" hangingPunct="0">
              <a:spcBef>
                <a:spcPct val="20000"/>
              </a:spcBef>
              <a:spcAft>
                <a:spcPct val="0"/>
              </a:spcAft>
              <a:buFont typeface="Arial" pitchFamily="34" charset="0"/>
              <a:buChar char="•"/>
              <a:defRPr sz="2400" kern="1200">
                <a:solidFill>
                  <a:schemeClr val="tx1"/>
                </a:solidFill>
                <a:latin typeface="+mn-lt"/>
                <a:ea typeface="Geneva" pitchFamily="-112" charset="-128"/>
                <a:cs typeface="+mn-cs"/>
              </a:defRPr>
            </a:lvl3pPr>
            <a:lvl4pPr marL="1600037" indent="-228577" algn="just" defTabSz="457154" rtl="0" eaLnBrk="0" fontAlgn="base" hangingPunct="0">
              <a:spcBef>
                <a:spcPct val="20000"/>
              </a:spcBef>
              <a:spcAft>
                <a:spcPct val="0"/>
              </a:spcAft>
              <a:buFont typeface="Arial" pitchFamily="34" charset="0"/>
              <a:buChar char="–"/>
              <a:defRPr sz="2000" kern="1200">
                <a:solidFill>
                  <a:schemeClr val="tx1"/>
                </a:solidFill>
                <a:latin typeface="+mn-lt"/>
                <a:ea typeface="Geneva" pitchFamily="-112" charset="-128"/>
                <a:cs typeface="+mn-cs"/>
              </a:defRPr>
            </a:lvl4pPr>
            <a:lvl5pPr marL="2057191" indent="-228577" algn="just" defTabSz="457154" rtl="0" eaLnBrk="0" fontAlgn="base" hangingPunct="0">
              <a:spcBef>
                <a:spcPct val="20000"/>
              </a:spcBef>
              <a:spcAft>
                <a:spcPct val="0"/>
              </a:spcAft>
              <a:buFont typeface="Arial" pitchFamily="34" charset="0"/>
              <a:buChar char="»"/>
              <a:defRPr sz="2000" kern="1200">
                <a:solidFill>
                  <a:schemeClr val="tx1"/>
                </a:solidFill>
                <a:latin typeface="+mn-lt"/>
                <a:ea typeface="Geneva" pitchFamily="-112" charset="-128"/>
                <a:cs typeface="+mn-cs"/>
              </a:defRPr>
            </a:lvl5pPr>
            <a:lvl6pPr marL="2514344" indent="-228577" algn="l" defTabSz="457154" rtl="0" eaLnBrk="1" latinLnBrk="0" hangingPunct="1">
              <a:spcBef>
                <a:spcPct val="20000"/>
              </a:spcBef>
              <a:buFont typeface="Arial"/>
              <a:buChar char="•"/>
              <a:defRPr sz="2000" kern="1200">
                <a:solidFill>
                  <a:schemeClr val="tx1"/>
                </a:solidFill>
                <a:latin typeface="+mn-lt"/>
                <a:ea typeface="+mn-ea"/>
                <a:cs typeface="+mn-cs"/>
              </a:defRPr>
            </a:lvl6pPr>
            <a:lvl7pPr marL="2971497" indent="-228577" algn="l" defTabSz="457154" rtl="0" eaLnBrk="1" latinLnBrk="0" hangingPunct="1">
              <a:spcBef>
                <a:spcPct val="20000"/>
              </a:spcBef>
              <a:buFont typeface="Arial"/>
              <a:buChar char="•"/>
              <a:defRPr sz="2000" kern="1200">
                <a:solidFill>
                  <a:schemeClr val="tx1"/>
                </a:solidFill>
                <a:latin typeface="+mn-lt"/>
                <a:ea typeface="+mn-ea"/>
                <a:cs typeface="+mn-cs"/>
              </a:defRPr>
            </a:lvl7pPr>
            <a:lvl8pPr marL="3428650" indent="-228577" algn="l" defTabSz="457154" rtl="0" eaLnBrk="1" latinLnBrk="0" hangingPunct="1">
              <a:spcBef>
                <a:spcPct val="20000"/>
              </a:spcBef>
              <a:buFont typeface="Arial"/>
              <a:buChar char="•"/>
              <a:defRPr sz="2000" kern="1200">
                <a:solidFill>
                  <a:schemeClr val="tx1"/>
                </a:solidFill>
                <a:latin typeface="+mn-lt"/>
                <a:ea typeface="+mn-ea"/>
                <a:cs typeface="+mn-cs"/>
              </a:defRPr>
            </a:lvl8pPr>
            <a:lvl9pPr marL="3885804" indent="-228577" algn="l" defTabSz="457154" rtl="0" eaLnBrk="1" latinLnBrk="0" hangingPunct="1">
              <a:spcBef>
                <a:spcPct val="20000"/>
              </a:spcBef>
              <a:buFont typeface="Arial"/>
              <a:buChar char="•"/>
              <a:defRPr sz="2000" kern="1200">
                <a:solidFill>
                  <a:schemeClr val="tx1"/>
                </a:solidFill>
                <a:latin typeface="+mn-lt"/>
                <a:ea typeface="+mn-ea"/>
                <a:cs typeface="+mn-cs"/>
              </a:defRPr>
            </a:lvl9pPr>
          </a:lstStyle>
          <a:p>
            <a:pPr marL="514350" indent="-514350">
              <a:buFont typeface="+mj-lt"/>
              <a:buAutoNum type="alphaLcPeriod" startAt="3"/>
            </a:pPr>
            <a:r>
              <a:rPr lang="en-GB" sz="2000" dirty="0"/>
              <a:t>Are X and Y on the CML? What are the Sharpe ratios of X, Y and the market?</a:t>
            </a:r>
          </a:p>
        </p:txBody>
      </p:sp>
      <p:sp>
        <p:nvSpPr>
          <p:cNvPr id="4" name="Text Placeholder 3">
            <a:extLst>
              <a:ext uri="{FF2B5EF4-FFF2-40B4-BE49-F238E27FC236}">
                <a16:creationId xmlns:a16="http://schemas.microsoft.com/office/drawing/2014/main" id="{6F44E86E-1A79-E07E-850A-D449317A139C}"/>
              </a:ext>
            </a:extLst>
          </p:cNvPr>
          <p:cNvSpPr>
            <a:spLocks noGrp="1"/>
          </p:cNvSpPr>
          <p:nvPr>
            <p:ph type="body" sz="quarter" idx="12"/>
          </p:nvPr>
        </p:nvSpPr>
        <p:spPr/>
        <p:txBody>
          <a:bodyPr/>
          <a:lstStyle/>
          <a:p>
            <a:endParaRPr lang="en-US"/>
          </a:p>
        </p:txBody>
      </p:sp>
      <p:sp>
        <p:nvSpPr>
          <p:cNvPr id="5" name="Text Placeholder 4">
            <a:extLst>
              <a:ext uri="{FF2B5EF4-FFF2-40B4-BE49-F238E27FC236}">
                <a16:creationId xmlns:a16="http://schemas.microsoft.com/office/drawing/2014/main" id="{5B19D27D-7FA7-282B-2EB9-525D09384477}"/>
              </a:ext>
            </a:extLst>
          </p:cNvPr>
          <p:cNvSpPr>
            <a:spLocks noGrp="1"/>
          </p:cNvSpPr>
          <p:nvPr>
            <p:ph type="body" sz="quarter" idx="16"/>
          </p:nvPr>
        </p:nvSpPr>
        <p:spPr/>
        <p:txBody>
          <a:bodyPr/>
          <a:lstStyle/>
          <a:p>
            <a:r>
              <a:rPr lang="en-US" dirty="0"/>
              <a:t>Exercise 2 (one way of doing it)</a:t>
            </a:r>
          </a:p>
        </p:txBody>
      </p:sp>
      <p:graphicFrame>
        <p:nvGraphicFramePr>
          <p:cNvPr id="9" name="Table 8">
            <a:extLst>
              <a:ext uri="{FF2B5EF4-FFF2-40B4-BE49-F238E27FC236}">
                <a16:creationId xmlns:a16="http://schemas.microsoft.com/office/drawing/2014/main" id="{C1058F78-3108-BD0F-7542-44EF790262B1}"/>
              </a:ext>
            </a:extLst>
          </p:cNvPr>
          <p:cNvGraphicFramePr>
            <a:graphicFrameLocks noGrp="1"/>
          </p:cNvGraphicFramePr>
          <p:nvPr/>
        </p:nvGraphicFramePr>
        <p:xfrm>
          <a:off x="2843802" y="1393488"/>
          <a:ext cx="6773335" cy="1163320"/>
        </p:xfrm>
        <a:graphic>
          <a:graphicData uri="http://schemas.openxmlformats.org/drawingml/2006/table">
            <a:tbl>
              <a:tblPr firstRow="1" bandRow="1">
                <a:tableStyleId>{5C22544A-7EE6-4342-B048-85BDC9FD1C3A}</a:tableStyleId>
              </a:tblPr>
              <a:tblGrid>
                <a:gridCol w="1156474">
                  <a:extLst>
                    <a:ext uri="{9D8B030D-6E8A-4147-A177-3AD203B41FA5}">
                      <a16:colId xmlns:a16="http://schemas.microsoft.com/office/drawing/2014/main" val="11383182"/>
                    </a:ext>
                  </a:extLst>
                </a:gridCol>
                <a:gridCol w="1552860">
                  <a:extLst>
                    <a:ext uri="{9D8B030D-6E8A-4147-A177-3AD203B41FA5}">
                      <a16:colId xmlns:a16="http://schemas.microsoft.com/office/drawing/2014/main" val="2624696357"/>
                    </a:ext>
                  </a:extLst>
                </a:gridCol>
                <a:gridCol w="1354667">
                  <a:extLst>
                    <a:ext uri="{9D8B030D-6E8A-4147-A177-3AD203B41FA5}">
                      <a16:colId xmlns:a16="http://schemas.microsoft.com/office/drawing/2014/main" val="3280514313"/>
                    </a:ext>
                  </a:extLst>
                </a:gridCol>
                <a:gridCol w="1354667">
                  <a:extLst>
                    <a:ext uri="{9D8B030D-6E8A-4147-A177-3AD203B41FA5}">
                      <a16:colId xmlns:a16="http://schemas.microsoft.com/office/drawing/2014/main" val="586957797"/>
                    </a:ext>
                  </a:extLst>
                </a:gridCol>
                <a:gridCol w="1354667">
                  <a:extLst>
                    <a:ext uri="{9D8B030D-6E8A-4147-A177-3AD203B41FA5}">
                      <a16:colId xmlns:a16="http://schemas.microsoft.com/office/drawing/2014/main" val="2541487285"/>
                    </a:ext>
                  </a:extLst>
                </a:gridCol>
              </a:tblGrid>
              <a:tr h="370840">
                <a:tc>
                  <a:txBody>
                    <a:bodyPr/>
                    <a:lstStyle/>
                    <a:p>
                      <a:r>
                        <a:rPr lang="en-GB" sz="1800" b="1" dirty="0">
                          <a:solidFill>
                            <a:schemeClr val="tx1"/>
                          </a:solidFill>
                          <a:latin typeface="+mj-lt"/>
                        </a:rPr>
                        <a:t>Stock</a:t>
                      </a:r>
                      <a:endParaRPr lang="en-GB" sz="2000" b="1" dirty="0">
                        <a:solidFill>
                          <a:schemeClr val="tx1"/>
                        </a:solidFill>
                        <a:latin typeface="+mj-lt"/>
                      </a:endParaRPr>
                    </a:p>
                  </a:txBody>
                  <a:tcP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dirty="0">
                          <a:solidFill>
                            <a:schemeClr val="tx1"/>
                          </a:solidFill>
                          <a:latin typeface="+mj-lt"/>
                        </a:rPr>
                        <a:t>Shares</a:t>
                      </a:r>
                    </a:p>
                  </a:txBody>
                  <a:tcPr>
                    <a:lnL w="12700" cmpd="sng">
                      <a:noFill/>
                    </a:lnL>
                    <a:lnT w="12700" cap="flat" cmpd="sng" algn="ctr">
                      <a:solidFill>
                        <a:schemeClr val="tx1"/>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bg1"/>
                    </a:solidFill>
                  </a:tcPr>
                </a:tc>
                <a:tc>
                  <a:txBody>
                    <a:bodyPr/>
                    <a:lstStyle/>
                    <a:p>
                      <a:pPr algn="ctr"/>
                      <a:r>
                        <a:rPr lang="en-GB" dirty="0">
                          <a:solidFill>
                            <a:schemeClr val="tx1"/>
                          </a:solidFill>
                          <a:latin typeface="+mj-lt"/>
                        </a:rPr>
                        <a:t>Price</a:t>
                      </a:r>
                    </a:p>
                  </a:txBody>
                  <a:tcPr>
                    <a:lnT w="12700" cap="flat" cmpd="sng" algn="ctr">
                      <a:solidFill>
                        <a:schemeClr val="tx1"/>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bg1"/>
                    </a:solidFill>
                  </a:tcPr>
                </a:tc>
                <a:tc>
                  <a:txBody>
                    <a:bodyPr/>
                    <a:lstStyle/>
                    <a:p>
                      <a:pPr algn="ctr"/>
                      <a:r>
                        <a:rPr lang="en-GB" dirty="0">
                          <a:solidFill>
                            <a:schemeClr val="tx1"/>
                          </a:solidFill>
                          <a:latin typeface="+mj-lt"/>
                        </a:rPr>
                        <a:t>E(r)</a:t>
                      </a:r>
                    </a:p>
                  </a:txBody>
                  <a:tcPr>
                    <a:lnT w="12700" cap="flat" cmpd="sng" algn="ctr">
                      <a:solidFill>
                        <a:schemeClr val="tx1"/>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bg1"/>
                    </a:solidFill>
                  </a:tcPr>
                </a:tc>
                <a:tc>
                  <a:txBody>
                    <a:bodyPr/>
                    <a:lstStyle/>
                    <a:p>
                      <a:pPr algn="ctr"/>
                      <a:r>
                        <a:rPr lang="en-GB" dirty="0">
                          <a:solidFill>
                            <a:schemeClr val="tx1"/>
                          </a:solidFill>
                          <a:latin typeface="+mj-lt"/>
                        </a:rPr>
                        <a:t>Volatility</a:t>
                      </a:r>
                    </a:p>
                  </a:txBody>
                  <a:tcPr>
                    <a:lnT w="12700" cap="flat" cmpd="sng" algn="ctr">
                      <a:solidFill>
                        <a:schemeClr val="tx1"/>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bg1"/>
                    </a:solidFill>
                  </a:tcPr>
                </a:tc>
                <a:extLst>
                  <a:ext uri="{0D108BD9-81ED-4DB2-BD59-A6C34878D82A}">
                    <a16:rowId xmlns:a16="http://schemas.microsoft.com/office/drawing/2014/main" val="3836548680"/>
                  </a:ext>
                </a:extLst>
              </a:tr>
              <a:tr h="370840">
                <a:tc>
                  <a:txBody>
                    <a:bodyPr/>
                    <a:lstStyle/>
                    <a:p>
                      <a:r>
                        <a:rPr lang="en-GB" sz="2000" b="1" dirty="0"/>
                        <a:t>X</a:t>
                      </a:r>
                    </a:p>
                  </a:txBody>
                  <a:tcPr>
                    <a:lnT w="12700" cap="flat" cmpd="sng" algn="ctr">
                      <a:solidFill>
                        <a:srgbClr val="C00000"/>
                      </a:solidFill>
                      <a:prstDash val="solid"/>
                      <a:round/>
                      <a:headEnd type="none" w="med" len="med"/>
                      <a:tailEnd type="none" w="med" len="med"/>
                    </a:lnT>
                    <a:solidFill>
                      <a:schemeClr val="bg1"/>
                    </a:solidFill>
                  </a:tcPr>
                </a:tc>
                <a:tc>
                  <a:txBody>
                    <a:bodyPr/>
                    <a:lstStyle/>
                    <a:p>
                      <a:pPr algn="ctr"/>
                      <a:r>
                        <a:rPr lang="en-GB" dirty="0"/>
                        <a:t>50</a:t>
                      </a:r>
                    </a:p>
                  </a:txBody>
                  <a:tcPr>
                    <a:lnT w="12700" cap="flat" cmpd="sng" algn="ctr">
                      <a:solidFill>
                        <a:srgbClr val="C00000"/>
                      </a:solidFill>
                      <a:prstDash val="solid"/>
                      <a:round/>
                      <a:headEnd type="none" w="med" len="med"/>
                      <a:tailEnd type="none" w="med" len="med"/>
                    </a:lnT>
                    <a:solidFill>
                      <a:schemeClr val="bg1"/>
                    </a:solidFill>
                  </a:tcPr>
                </a:tc>
                <a:tc>
                  <a:txBody>
                    <a:bodyPr/>
                    <a:lstStyle/>
                    <a:p>
                      <a:pPr algn="ctr"/>
                      <a:r>
                        <a:rPr lang="en-GB" dirty="0"/>
                        <a:t>20</a:t>
                      </a:r>
                    </a:p>
                  </a:txBody>
                  <a:tcPr>
                    <a:lnT w="12700" cap="flat" cmpd="sng" algn="ctr">
                      <a:solidFill>
                        <a:srgbClr val="C00000"/>
                      </a:solidFill>
                      <a:prstDash val="solid"/>
                      <a:round/>
                      <a:headEnd type="none" w="med" len="med"/>
                      <a:tailEnd type="none" w="med" len="med"/>
                    </a:lnT>
                    <a:solidFill>
                      <a:schemeClr val="bg1"/>
                    </a:solidFill>
                  </a:tcPr>
                </a:tc>
                <a:tc>
                  <a:txBody>
                    <a:bodyPr/>
                    <a:lstStyle/>
                    <a:p>
                      <a:pPr algn="ctr"/>
                      <a:r>
                        <a:rPr lang="en-GB" dirty="0"/>
                        <a:t>21%</a:t>
                      </a:r>
                    </a:p>
                  </a:txBody>
                  <a:tcPr>
                    <a:lnT w="12700" cap="flat" cmpd="sng" algn="ctr">
                      <a:solidFill>
                        <a:srgbClr val="C00000"/>
                      </a:solidFill>
                      <a:prstDash val="solid"/>
                      <a:round/>
                      <a:headEnd type="none" w="med" len="med"/>
                      <a:tailEnd type="none" w="med" len="med"/>
                    </a:lnT>
                    <a:solidFill>
                      <a:schemeClr val="bg1"/>
                    </a:solidFill>
                  </a:tcPr>
                </a:tc>
                <a:tc>
                  <a:txBody>
                    <a:bodyPr/>
                    <a:lstStyle/>
                    <a:p>
                      <a:pPr algn="ctr"/>
                      <a:r>
                        <a:rPr lang="en-GB" dirty="0"/>
                        <a:t>15%</a:t>
                      </a:r>
                    </a:p>
                  </a:txBody>
                  <a:tcPr>
                    <a:lnT w="12700" cap="flat" cmpd="sng" algn="ctr">
                      <a:solidFill>
                        <a:srgbClr val="C00000"/>
                      </a:solidFill>
                      <a:prstDash val="solid"/>
                      <a:round/>
                      <a:headEnd type="none" w="med" len="med"/>
                      <a:tailEnd type="none" w="med" len="med"/>
                    </a:lnT>
                    <a:solidFill>
                      <a:schemeClr val="bg1"/>
                    </a:solidFill>
                  </a:tcPr>
                </a:tc>
                <a:extLst>
                  <a:ext uri="{0D108BD9-81ED-4DB2-BD59-A6C34878D82A}">
                    <a16:rowId xmlns:a16="http://schemas.microsoft.com/office/drawing/2014/main" val="2141116945"/>
                  </a:ext>
                </a:extLst>
              </a:tr>
              <a:tr h="370840">
                <a:tc>
                  <a:txBody>
                    <a:bodyPr/>
                    <a:lstStyle/>
                    <a:p>
                      <a:r>
                        <a:rPr lang="en-GB" sz="2000" b="1" dirty="0"/>
                        <a:t>Y</a:t>
                      </a:r>
                    </a:p>
                  </a:txBody>
                  <a:tcPr>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dirty="0"/>
                        <a:t>80</a:t>
                      </a:r>
                    </a:p>
                  </a:txBody>
                  <a:tcPr>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dirty="0"/>
                        <a:t>25</a:t>
                      </a:r>
                    </a:p>
                  </a:txBody>
                  <a:tcPr>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dirty="0"/>
                        <a:t>15%</a:t>
                      </a:r>
                    </a:p>
                  </a:txBody>
                  <a:tcPr>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dirty="0"/>
                        <a:t>9%</a:t>
                      </a:r>
                    </a:p>
                  </a:txBody>
                  <a:tcPr>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77076156"/>
                  </a:ext>
                </a:extLst>
              </a:tr>
            </a:tbl>
          </a:graphicData>
        </a:graphic>
      </p:graphicFrame>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5384C2A1-F00F-28BB-FDAC-8B20B0F86B1C}"/>
                  </a:ext>
                </a:extLst>
              </p:cNvPr>
              <p:cNvSpPr txBox="1"/>
              <p:nvPr/>
            </p:nvSpPr>
            <p:spPr>
              <a:xfrm>
                <a:off x="9717026" y="1746927"/>
                <a:ext cx="1556067" cy="5203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𝐶𝑜𝑟𝑟</m:t>
                      </m:r>
                      <m:d>
                        <m:dPr>
                          <m:ctrlPr>
                            <a:rPr lang="en-US" b="0" i="1" smtClean="0">
                              <a:latin typeface="Cambria Math" panose="02040503050406030204" pitchFamily="18" charset="0"/>
                            </a:rPr>
                          </m:ctrlPr>
                        </m:dPr>
                        <m:e>
                          <m:r>
                            <a:rPr lang="en-US" b="0" i="1" smtClean="0">
                              <a:latin typeface="Cambria Math" panose="02040503050406030204" pitchFamily="18" charset="0"/>
                            </a:rPr>
                            <m:t>𝑋</m:t>
                          </m:r>
                          <m:r>
                            <a:rPr lang="en-US" b="0" i="1" smtClean="0">
                              <a:latin typeface="Cambria Math" panose="02040503050406030204" pitchFamily="18" charset="0"/>
                            </a:rPr>
                            <m:t>,</m:t>
                          </m:r>
                          <m:r>
                            <a:rPr lang="en-US" b="0" i="1" smtClean="0">
                              <a:latin typeface="Cambria Math" panose="02040503050406030204" pitchFamily="18" charset="0"/>
                            </a:rPr>
                            <m:t>𝑌</m:t>
                          </m:r>
                        </m:e>
                      </m:d>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3</m:t>
                          </m:r>
                        </m:den>
                      </m:f>
                    </m:oMath>
                  </m:oMathPara>
                </a14:m>
                <a:endParaRPr lang="en-US" dirty="0"/>
              </a:p>
            </p:txBody>
          </p:sp>
        </mc:Choice>
        <mc:Fallback xmlns="">
          <p:sp>
            <p:nvSpPr>
              <p:cNvPr id="12" name="TextBox 11">
                <a:extLst>
                  <a:ext uri="{FF2B5EF4-FFF2-40B4-BE49-F238E27FC236}">
                    <a16:creationId xmlns:a16="http://schemas.microsoft.com/office/drawing/2014/main" id="{5384C2A1-F00F-28BB-FDAC-8B20B0F86B1C}"/>
                  </a:ext>
                </a:extLst>
              </p:cNvPr>
              <p:cNvSpPr txBox="1">
                <a:spLocks noRot="1" noChangeAspect="1" noMove="1" noResize="1" noEditPoints="1" noAdjustHandles="1" noChangeArrowheads="1" noChangeShapeType="1" noTextEdit="1"/>
              </p:cNvSpPr>
              <p:nvPr/>
            </p:nvSpPr>
            <p:spPr>
              <a:xfrm>
                <a:off x="9717026" y="1746927"/>
                <a:ext cx="1556067" cy="520399"/>
              </a:xfrm>
              <a:prstGeom prst="rect">
                <a:avLst/>
              </a:prstGeom>
              <a:blipFill>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DBF35ED9-C9AA-33A2-629F-BE83EFF1EB5B}"/>
                  </a:ext>
                </a:extLst>
              </p:cNvPr>
              <p:cNvSpPr txBox="1"/>
              <p:nvPr/>
            </p:nvSpPr>
            <p:spPr>
              <a:xfrm>
                <a:off x="1549692" y="3079526"/>
                <a:ext cx="3388043" cy="29924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𝐶𝑀𝐿</m:t>
                      </m:r>
                      <m:r>
                        <a:rPr lang="en-US" b="0" i="1" smtClean="0">
                          <a:latin typeface="Cambria Math" panose="02040503050406030204" pitchFamily="18" charset="0"/>
                        </a:rPr>
                        <m:t>:</m:t>
                      </m:r>
                      <m:r>
                        <a:rPr lang="en-US" b="0" i="1" smtClean="0">
                          <a:latin typeface="Cambria Math" panose="02040503050406030204" pitchFamily="18" charset="0"/>
                        </a:rPr>
                        <m:t>𝐸</m:t>
                      </m:r>
                      <m:d>
                        <m:dPr>
                          <m:ctrlPr>
                            <a:rPr lang="en-US" b="0" i="1" smtClean="0">
                              <a:latin typeface="Cambria Math" panose="02040503050406030204" pitchFamily="18" charset="0"/>
                            </a:rPr>
                          </m:ctrlPr>
                        </m:dPr>
                        <m:e>
                          <m:r>
                            <a:rPr lang="en-US" b="0" i="1" smtClean="0">
                              <a:latin typeface="Cambria Math" panose="02040503050406030204" pitchFamily="18" charset="0"/>
                            </a:rPr>
                            <m:t>𝑟</m:t>
                          </m:r>
                        </m:e>
                      </m:d>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𝑓</m:t>
                          </m:r>
                        </m:sub>
                      </m:sSub>
                      <m:r>
                        <a:rPr lang="en-US" b="0" i="1" smtClean="0">
                          <a:latin typeface="Cambria Math" panose="02040503050406030204" pitchFamily="18" charset="0"/>
                        </a:rPr>
                        <m:t>+</m:t>
                      </m:r>
                      <m:r>
                        <a:rPr lang="en-US" b="0" i="1" smtClean="0">
                          <a:latin typeface="Cambria Math" panose="02040503050406030204" pitchFamily="18" charset="0"/>
                        </a:rPr>
                        <m:t>𝑆h𝑎𝑟𝑝</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𝑒</m:t>
                          </m:r>
                        </m:e>
                        <m:sub>
                          <m:r>
                            <a:rPr lang="en-US" b="0" i="1" smtClean="0">
                              <a:latin typeface="Cambria Math" panose="02040503050406030204" pitchFamily="18" charset="0"/>
                            </a:rPr>
                            <m:t>𝑚</m:t>
                          </m:r>
                        </m:sub>
                      </m:sSub>
                      <m:r>
                        <a:rPr lang="en-US" b="0" i="1" smtClean="0">
                          <a:latin typeface="Cambria Math" panose="02040503050406030204" pitchFamily="18" charset="0"/>
                        </a:rPr>
                        <m:t>𝑠𝑡𝑑</m:t>
                      </m:r>
                      <m:r>
                        <a:rPr lang="en-US" b="0" i="1" smtClean="0">
                          <a:latin typeface="Cambria Math" panose="02040503050406030204" pitchFamily="18" charset="0"/>
                        </a:rPr>
                        <m:t>(</m:t>
                      </m:r>
                      <m:r>
                        <a:rPr lang="en-US" b="0" i="1" smtClean="0">
                          <a:latin typeface="Cambria Math" panose="02040503050406030204" pitchFamily="18" charset="0"/>
                        </a:rPr>
                        <m:t>𝑟</m:t>
                      </m:r>
                      <m:r>
                        <a:rPr lang="en-US" b="0" i="1" smtClean="0">
                          <a:latin typeface="Cambria Math" panose="02040503050406030204" pitchFamily="18" charset="0"/>
                        </a:rPr>
                        <m:t>)</m:t>
                      </m:r>
                    </m:oMath>
                  </m:oMathPara>
                </a14:m>
                <a:endParaRPr lang="en-US" dirty="0"/>
              </a:p>
            </p:txBody>
          </p:sp>
        </mc:Choice>
        <mc:Fallback xmlns="">
          <p:sp>
            <p:nvSpPr>
              <p:cNvPr id="6" name="TextBox 5">
                <a:extLst>
                  <a:ext uri="{FF2B5EF4-FFF2-40B4-BE49-F238E27FC236}">
                    <a16:creationId xmlns:a16="http://schemas.microsoft.com/office/drawing/2014/main" id="{DBF35ED9-C9AA-33A2-629F-BE83EFF1EB5B}"/>
                  </a:ext>
                </a:extLst>
              </p:cNvPr>
              <p:cNvSpPr txBox="1">
                <a:spLocks noRot="1" noChangeAspect="1" noMove="1" noResize="1" noEditPoints="1" noAdjustHandles="1" noChangeArrowheads="1" noChangeShapeType="1" noTextEdit="1"/>
              </p:cNvSpPr>
              <p:nvPr/>
            </p:nvSpPr>
            <p:spPr>
              <a:xfrm>
                <a:off x="1549692" y="3079526"/>
                <a:ext cx="3388043" cy="299249"/>
              </a:xfrm>
              <a:prstGeom prst="rect">
                <a:avLst/>
              </a:prstGeom>
              <a:blipFill>
                <a:blip r:embed="rId3"/>
                <a:stretch>
                  <a:fillRect l="-899" r="-1799" b="-2857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4E8D894A-DA2C-4346-FFBB-FBF5189F5635}"/>
                  </a:ext>
                </a:extLst>
              </p:cNvPr>
              <p:cNvSpPr txBox="1"/>
              <p:nvPr/>
            </p:nvSpPr>
            <p:spPr>
              <a:xfrm>
                <a:off x="1427704" y="3675225"/>
                <a:ext cx="5024261" cy="52597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𝐸</m:t>
                      </m:r>
                      <m:d>
                        <m:dPr>
                          <m:ctrlPr>
                            <a:rPr lang="en-US" b="0" i="1" smtClean="0">
                              <a:latin typeface="Cambria Math" panose="02040503050406030204" pitchFamily="18" charset="0"/>
                            </a:rPr>
                          </m:ctrlPr>
                        </m:dPr>
                        <m:e>
                          <m:r>
                            <a:rPr lang="en-US" b="0" i="1" smtClean="0">
                              <a:latin typeface="Cambria Math" panose="02040503050406030204" pitchFamily="18" charset="0"/>
                            </a:rPr>
                            <m:t>𝑟</m:t>
                          </m:r>
                        </m:e>
                      </m:d>
                      <m:r>
                        <a:rPr lang="en-US" b="0" i="1" smtClean="0">
                          <a:latin typeface="Cambria Math" panose="02040503050406030204" pitchFamily="18" charset="0"/>
                        </a:rPr>
                        <m:t>=3.5+</m:t>
                      </m:r>
                      <m:f>
                        <m:fPr>
                          <m:ctrlPr>
                            <a:rPr lang="en-US" b="0" i="1" smtClean="0">
                              <a:latin typeface="Cambria Math" panose="02040503050406030204" pitchFamily="18" charset="0"/>
                            </a:rPr>
                          </m:ctrlPr>
                        </m:fPr>
                        <m:num>
                          <m:r>
                            <a:rPr lang="en-US" b="0" i="1" smtClean="0">
                              <a:latin typeface="Cambria Math" panose="02040503050406030204" pitchFamily="18" charset="0"/>
                            </a:rPr>
                            <m:t>17−3.5</m:t>
                          </m:r>
                        </m:num>
                        <m:den>
                          <m:r>
                            <a:rPr lang="en-US" b="0" i="1" smtClean="0">
                              <a:latin typeface="Cambria Math" panose="02040503050406030204" pitchFamily="18" charset="0"/>
                            </a:rPr>
                            <m:t>0.09</m:t>
                          </m:r>
                        </m:den>
                      </m:f>
                      <m:r>
                        <a:rPr lang="en-US" b="0" i="1" smtClean="0">
                          <a:latin typeface="Cambria Math" panose="02040503050406030204" pitchFamily="18" charset="0"/>
                        </a:rPr>
                        <m:t>𝑠𝑡𝑑</m:t>
                      </m:r>
                      <m:d>
                        <m:dPr>
                          <m:ctrlPr>
                            <a:rPr lang="en-US" b="0" i="1" smtClean="0">
                              <a:latin typeface="Cambria Math" panose="02040503050406030204" pitchFamily="18" charset="0"/>
                            </a:rPr>
                          </m:ctrlPr>
                        </m:dPr>
                        <m:e>
                          <m:r>
                            <a:rPr lang="en-US" b="0" i="1" smtClean="0">
                              <a:latin typeface="Cambria Math" panose="02040503050406030204" pitchFamily="18" charset="0"/>
                            </a:rPr>
                            <m:t>𝑟</m:t>
                          </m:r>
                        </m:e>
                      </m:d>
                      <m:r>
                        <a:rPr lang="en-US" b="0" i="1" smtClean="0">
                          <a:latin typeface="Cambria Math" panose="02040503050406030204" pitchFamily="18" charset="0"/>
                        </a:rPr>
                        <m:t>=</m:t>
                      </m:r>
                      <m:r>
                        <a:rPr lang="en-US" i="1">
                          <a:latin typeface="Cambria Math" panose="02040503050406030204" pitchFamily="18" charset="0"/>
                        </a:rPr>
                        <m:t>3.5</m:t>
                      </m:r>
                      <m:r>
                        <a:rPr lang="en-US" b="0" i="1" smtClean="0">
                          <a:latin typeface="Cambria Math" panose="02040503050406030204" pitchFamily="18" charset="0"/>
                        </a:rPr>
                        <m:t>+1.5×</m:t>
                      </m:r>
                      <m:r>
                        <a:rPr lang="en-US" b="0" i="1" smtClean="0">
                          <a:latin typeface="Cambria Math" panose="02040503050406030204" pitchFamily="18" charset="0"/>
                        </a:rPr>
                        <m:t>𝑠𝑡𝑑</m:t>
                      </m:r>
                      <m:r>
                        <a:rPr lang="en-US" b="0" i="1" smtClean="0">
                          <a:latin typeface="Cambria Math" panose="02040503050406030204" pitchFamily="18" charset="0"/>
                        </a:rPr>
                        <m:t>(</m:t>
                      </m:r>
                      <m:r>
                        <a:rPr lang="en-US" b="0" i="1" smtClean="0">
                          <a:latin typeface="Cambria Math" panose="02040503050406030204" pitchFamily="18" charset="0"/>
                        </a:rPr>
                        <m:t>𝑟</m:t>
                      </m:r>
                      <m:r>
                        <a:rPr lang="en-US" b="0" i="1" smtClean="0">
                          <a:latin typeface="Cambria Math" panose="02040503050406030204" pitchFamily="18" charset="0"/>
                        </a:rPr>
                        <m:t>)</m:t>
                      </m:r>
                    </m:oMath>
                  </m:oMathPara>
                </a14:m>
                <a:endParaRPr lang="en-US" dirty="0"/>
              </a:p>
            </p:txBody>
          </p:sp>
        </mc:Choice>
        <mc:Fallback xmlns="">
          <p:sp>
            <p:nvSpPr>
              <p:cNvPr id="7" name="TextBox 6">
                <a:extLst>
                  <a:ext uri="{FF2B5EF4-FFF2-40B4-BE49-F238E27FC236}">
                    <a16:creationId xmlns:a16="http://schemas.microsoft.com/office/drawing/2014/main" id="{4E8D894A-DA2C-4346-FFBB-FBF5189F5635}"/>
                  </a:ext>
                </a:extLst>
              </p:cNvPr>
              <p:cNvSpPr txBox="1">
                <a:spLocks noRot="1" noChangeAspect="1" noMove="1" noResize="1" noEditPoints="1" noAdjustHandles="1" noChangeArrowheads="1" noChangeShapeType="1" noTextEdit="1"/>
              </p:cNvSpPr>
              <p:nvPr/>
            </p:nvSpPr>
            <p:spPr>
              <a:xfrm>
                <a:off x="1427704" y="3675225"/>
                <a:ext cx="5024261" cy="525978"/>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76C5412A-8F03-E917-F74C-D07D36E72BEF}"/>
                  </a:ext>
                </a:extLst>
              </p:cNvPr>
              <p:cNvSpPr txBox="1"/>
              <p:nvPr/>
            </p:nvSpPr>
            <p:spPr>
              <a:xfrm>
                <a:off x="1355952" y="4753229"/>
                <a:ext cx="3744230"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𝑋</m:t>
                      </m:r>
                      <m:r>
                        <a:rPr lang="en-US" b="0" i="1" smtClean="0">
                          <a:latin typeface="Cambria Math" panose="02040503050406030204" pitchFamily="18" charset="0"/>
                        </a:rPr>
                        <m:t>:3.5+1.5×</m:t>
                      </m:r>
                      <m:r>
                        <a:rPr lang="en-US" b="0" i="1" smtClean="0">
                          <a:latin typeface="Cambria Math" panose="02040503050406030204" pitchFamily="18" charset="0"/>
                        </a:rPr>
                        <m:t>𝑠𝑡𝑑</m:t>
                      </m:r>
                      <m:d>
                        <m:dPr>
                          <m:ctrlPr>
                            <a:rPr lang="en-US" b="0" i="1" smtClean="0">
                              <a:latin typeface="Cambria Math" panose="02040503050406030204" pitchFamily="18" charset="0"/>
                            </a:rPr>
                          </m:ctrlPr>
                        </m:dPr>
                        <m:e>
                          <m:r>
                            <a:rPr lang="en-US" b="0" i="1" smtClean="0">
                              <a:latin typeface="Cambria Math" panose="02040503050406030204" pitchFamily="18" charset="0"/>
                            </a:rPr>
                            <m:t>𝑟</m:t>
                          </m:r>
                        </m:e>
                      </m:d>
                      <m:r>
                        <a:rPr lang="en-US" b="0" i="1" smtClean="0">
                          <a:latin typeface="Cambria Math" panose="02040503050406030204" pitchFamily="18" charset="0"/>
                        </a:rPr>
                        <m:t>=26%&gt;21%  </m:t>
                      </m:r>
                    </m:oMath>
                  </m:oMathPara>
                </a14:m>
                <a:endParaRPr lang="en-US" dirty="0"/>
              </a:p>
            </p:txBody>
          </p:sp>
        </mc:Choice>
        <mc:Fallback xmlns="">
          <p:sp>
            <p:nvSpPr>
              <p:cNvPr id="10" name="TextBox 9">
                <a:extLst>
                  <a:ext uri="{FF2B5EF4-FFF2-40B4-BE49-F238E27FC236}">
                    <a16:creationId xmlns:a16="http://schemas.microsoft.com/office/drawing/2014/main" id="{76C5412A-8F03-E917-F74C-D07D36E72BEF}"/>
                  </a:ext>
                </a:extLst>
              </p:cNvPr>
              <p:cNvSpPr txBox="1">
                <a:spLocks noRot="1" noChangeAspect="1" noMove="1" noResize="1" noEditPoints="1" noAdjustHandles="1" noChangeArrowheads="1" noChangeShapeType="1" noTextEdit="1"/>
              </p:cNvSpPr>
              <p:nvPr/>
            </p:nvSpPr>
            <p:spPr>
              <a:xfrm>
                <a:off x="1355952" y="4753229"/>
                <a:ext cx="3744230" cy="276999"/>
              </a:xfrm>
              <a:prstGeom prst="rect">
                <a:avLst/>
              </a:prstGeom>
              <a:blipFill>
                <a:blip r:embed="rId5"/>
                <a:stretch>
                  <a:fillRect l="-813" b="-1555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34F77E05-7AC3-B377-765E-5110EE8325B6}"/>
                  </a:ext>
                </a:extLst>
              </p:cNvPr>
              <p:cNvSpPr txBox="1"/>
              <p:nvPr/>
            </p:nvSpPr>
            <p:spPr>
              <a:xfrm>
                <a:off x="1371599" y="5545889"/>
                <a:ext cx="3632020"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𝑌</m:t>
                      </m:r>
                      <m:r>
                        <a:rPr lang="en-US" b="0" i="1" smtClean="0">
                          <a:latin typeface="Cambria Math" panose="02040503050406030204" pitchFamily="18" charset="0"/>
                        </a:rPr>
                        <m:t>:3.5+1.5×</m:t>
                      </m:r>
                      <m:r>
                        <a:rPr lang="en-US" b="0" i="1" smtClean="0">
                          <a:latin typeface="Cambria Math" panose="02040503050406030204" pitchFamily="18" charset="0"/>
                        </a:rPr>
                        <m:t>𝑠𝑡𝑑</m:t>
                      </m:r>
                      <m:d>
                        <m:dPr>
                          <m:ctrlPr>
                            <a:rPr lang="en-US" b="0" i="1" smtClean="0">
                              <a:latin typeface="Cambria Math" panose="02040503050406030204" pitchFamily="18" charset="0"/>
                            </a:rPr>
                          </m:ctrlPr>
                        </m:dPr>
                        <m:e>
                          <m:r>
                            <a:rPr lang="en-US" b="0" i="1" smtClean="0">
                              <a:latin typeface="Cambria Math" panose="02040503050406030204" pitchFamily="18" charset="0"/>
                            </a:rPr>
                            <m:t>𝑟</m:t>
                          </m:r>
                        </m:e>
                      </m:d>
                      <m:r>
                        <a:rPr lang="en-US" b="0" i="1" smtClean="0">
                          <a:latin typeface="Cambria Math" panose="02040503050406030204" pitchFamily="18" charset="0"/>
                        </a:rPr>
                        <m:t>=17%&gt;15%</m:t>
                      </m:r>
                    </m:oMath>
                  </m:oMathPara>
                </a14:m>
                <a:endParaRPr lang="en-US" dirty="0"/>
              </a:p>
            </p:txBody>
          </p:sp>
        </mc:Choice>
        <mc:Fallback xmlns="">
          <p:sp>
            <p:nvSpPr>
              <p:cNvPr id="11" name="TextBox 10">
                <a:extLst>
                  <a:ext uri="{FF2B5EF4-FFF2-40B4-BE49-F238E27FC236}">
                    <a16:creationId xmlns:a16="http://schemas.microsoft.com/office/drawing/2014/main" id="{34F77E05-7AC3-B377-765E-5110EE8325B6}"/>
                  </a:ext>
                </a:extLst>
              </p:cNvPr>
              <p:cNvSpPr txBox="1">
                <a:spLocks noRot="1" noChangeAspect="1" noMove="1" noResize="1" noEditPoints="1" noAdjustHandles="1" noChangeArrowheads="1" noChangeShapeType="1" noTextEdit="1"/>
              </p:cNvSpPr>
              <p:nvPr/>
            </p:nvSpPr>
            <p:spPr>
              <a:xfrm>
                <a:off x="1371599" y="5545889"/>
                <a:ext cx="3632020" cy="276999"/>
              </a:xfrm>
              <a:prstGeom prst="rect">
                <a:avLst/>
              </a:prstGeom>
              <a:blipFill>
                <a:blip r:embed="rId6"/>
                <a:stretch>
                  <a:fillRect l="-839" r="-1342" b="-17778"/>
                </a:stretch>
              </a:blipFill>
            </p:spPr>
            <p:txBody>
              <a:bodyPr/>
              <a:lstStyle/>
              <a:p>
                <a:r>
                  <a:rPr lang="en-US">
                    <a:noFill/>
                  </a:rPr>
                  <a:t> </a:t>
                </a:r>
              </a:p>
            </p:txBody>
          </p:sp>
        </mc:Fallback>
      </mc:AlternateContent>
      <p:sp>
        <p:nvSpPr>
          <p:cNvPr id="13" name="TextBox 12">
            <a:extLst>
              <a:ext uri="{FF2B5EF4-FFF2-40B4-BE49-F238E27FC236}">
                <a16:creationId xmlns:a16="http://schemas.microsoft.com/office/drawing/2014/main" id="{399B0ADF-DF71-8517-3B28-180B35E7C439}"/>
              </a:ext>
            </a:extLst>
          </p:cNvPr>
          <p:cNvSpPr txBox="1"/>
          <p:nvPr/>
        </p:nvSpPr>
        <p:spPr>
          <a:xfrm>
            <a:off x="5115829" y="4713141"/>
            <a:ext cx="479618" cy="369332"/>
          </a:xfrm>
          <a:prstGeom prst="rect">
            <a:avLst/>
          </a:prstGeom>
          <a:noFill/>
        </p:spPr>
        <p:txBody>
          <a:bodyPr wrap="none" rtlCol="0">
            <a:spAutoFit/>
          </a:bodyPr>
          <a:lstStyle/>
          <a:p>
            <a:r>
              <a:rPr lang="en-US" dirty="0"/>
              <a:t>No</a:t>
            </a:r>
          </a:p>
        </p:txBody>
      </p:sp>
      <p:sp>
        <p:nvSpPr>
          <p:cNvPr id="14" name="TextBox 13">
            <a:extLst>
              <a:ext uri="{FF2B5EF4-FFF2-40B4-BE49-F238E27FC236}">
                <a16:creationId xmlns:a16="http://schemas.microsoft.com/office/drawing/2014/main" id="{97EDB98D-7ED9-0539-64AB-6F8103041C2E}"/>
              </a:ext>
            </a:extLst>
          </p:cNvPr>
          <p:cNvSpPr txBox="1"/>
          <p:nvPr/>
        </p:nvSpPr>
        <p:spPr>
          <a:xfrm>
            <a:off x="5115829" y="5499722"/>
            <a:ext cx="479618" cy="369332"/>
          </a:xfrm>
          <a:prstGeom prst="rect">
            <a:avLst/>
          </a:prstGeom>
          <a:noFill/>
        </p:spPr>
        <p:txBody>
          <a:bodyPr wrap="none" rtlCol="0">
            <a:spAutoFit/>
          </a:bodyPr>
          <a:lstStyle/>
          <a:p>
            <a:r>
              <a:rPr lang="en-US" dirty="0"/>
              <a:t>No</a:t>
            </a:r>
          </a:p>
        </p:txBody>
      </p:sp>
      <p:cxnSp>
        <p:nvCxnSpPr>
          <p:cNvPr id="2" name="Straight Connector 1">
            <a:extLst>
              <a:ext uri="{FF2B5EF4-FFF2-40B4-BE49-F238E27FC236}">
                <a16:creationId xmlns:a16="http://schemas.microsoft.com/office/drawing/2014/main" id="{B2B089FC-63AA-72B7-E0CF-CA6635BA66E5}"/>
              </a:ext>
            </a:extLst>
          </p:cNvPr>
          <p:cNvCxnSpPr/>
          <p:nvPr/>
        </p:nvCxnSpPr>
        <p:spPr>
          <a:xfrm>
            <a:off x="7433908" y="3030536"/>
            <a:ext cx="0" cy="3101788"/>
          </a:xfrm>
          <a:prstGeom prst="line">
            <a:avLst/>
          </a:prstGeom>
        </p:spPr>
        <p:style>
          <a:lnRef idx="2">
            <a:schemeClr val="accent1"/>
          </a:lnRef>
          <a:fillRef idx="0">
            <a:schemeClr val="accent1"/>
          </a:fillRef>
          <a:effectRef idx="1">
            <a:schemeClr val="accent1"/>
          </a:effectRef>
          <a:fontRef idx="minor">
            <a:schemeClr val="tx1"/>
          </a:fontRef>
        </p:style>
      </p:cxnSp>
      <p:cxnSp>
        <p:nvCxnSpPr>
          <p:cNvPr id="3" name="Straight Connector 2">
            <a:extLst>
              <a:ext uri="{FF2B5EF4-FFF2-40B4-BE49-F238E27FC236}">
                <a16:creationId xmlns:a16="http://schemas.microsoft.com/office/drawing/2014/main" id="{EA57EC19-5FB1-567F-5AEF-B332A303B4B8}"/>
              </a:ext>
            </a:extLst>
          </p:cNvPr>
          <p:cNvCxnSpPr>
            <a:cxnSpLocks/>
          </p:cNvCxnSpPr>
          <p:nvPr/>
        </p:nvCxnSpPr>
        <p:spPr>
          <a:xfrm>
            <a:off x="7433908" y="6132324"/>
            <a:ext cx="3330388" cy="13750"/>
          </a:xfrm>
          <a:prstGeom prst="line">
            <a:avLst/>
          </a:prstGeom>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92829960-3050-B43B-BB93-11044C9CEC53}"/>
              </a:ext>
            </a:extLst>
          </p:cNvPr>
          <p:cNvCxnSpPr>
            <a:cxnSpLocks/>
          </p:cNvCxnSpPr>
          <p:nvPr/>
        </p:nvCxnSpPr>
        <p:spPr>
          <a:xfrm flipH="1">
            <a:off x="7433908" y="2979235"/>
            <a:ext cx="2187388" cy="2426647"/>
          </a:xfrm>
          <a:prstGeom prst="line">
            <a:avLst/>
          </a:prstGeom>
        </p:spPr>
        <p:style>
          <a:lnRef idx="2">
            <a:schemeClr val="accent6"/>
          </a:lnRef>
          <a:fillRef idx="0">
            <a:schemeClr val="accent6"/>
          </a:fillRef>
          <a:effectRef idx="1">
            <a:schemeClr val="accent6"/>
          </a:effectRef>
          <a:fontRef idx="minor">
            <a:schemeClr val="tx1"/>
          </a:fontRef>
        </p:style>
      </p:cxnSp>
      <p:sp>
        <p:nvSpPr>
          <p:cNvPr id="20" name="Oval 19">
            <a:extLst>
              <a:ext uri="{FF2B5EF4-FFF2-40B4-BE49-F238E27FC236}">
                <a16:creationId xmlns:a16="http://schemas.microsoft.com/office/drawing/2014/main" id="{47C44506-F6E1-6011-8572-AFEC7F1D4810}"/>
              </a:ext>
            </a:extLst>
          </p:cNvPr>
          <p:cNvSpPr/>
          <p:nvPr/>
        </p:nvSpPr>
        <p:spPr bwMode="auto">
          <a:xfrm>
            <a:off x="8928866" y="6081023"/>
            <a:ext cx="170328" cy="130103"/>
          </a:xfrm>
          <a:prstGeom prst="ellipse">
            <a:avLst/>
          </a:prstGeom>
          <a:solidFill>
            <a:srgbClr val="FFC000"/>
          </a:solidFill>
          <a:ln w="12700" cap="flat" cmpd="sng" algn="ctr">
            <a:solidFill>
              <a:srgbClr val="FFC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rgbClr val="000000"/>
              </a:solidFill>
              <a:effectLst/>
              <a:latin typeface="Arial" charset="0"/>
              <a:ea typeface="ヒラギノ角ゴ ProN W3" charset="0"/>
              <a:cs typeface="ヒラギノ角ゴ ProN W3" charset="0"/>
              <a:sym typeface="Arial" charset="0"/>
            </a:endParaRPr>
          </a:p>
        </p:txBody>
      </p:sp>
      <p:cxnSp>
        <p:nvCxnSpPr>
          <p:cNvPr id="25" name="Straight Connector 24">
            <a:extLst>
              <a:ext uri="{FF2B5EF4-FFF2-40B4-BE49-F238E27FC236}">
                <a16:creationId xmlns:a16="http://schemas.microsoft.com/office/drawing/2014/main" id="{C51A978C-69A3-E5F1-1D9D-D502D4CF0A4B}"/>
              </a:ext>
            </a:extLst>
          </p:cNvPr>
          <p:cNvCxnSpPr>
            <a:cxnSpLocks/>
            <a:stCxn id="20" idx="0"/>
          </p:cNvCxnSpPr>
          <p:nvPr/>
        </p:nvCxnSpPr>
        <p:spPr>
          <a:xfrm flipV="1">
            <a:off x="9014030" y="3660936"/>
            <a:ext cx="0" cy="2420087"/>
          </a:xfrm>
          <a:prstGeom prst="line">
            <a:avLst/>
          </a:prstGeom>
          <a:ln>
            <a:solidFill>
              <a:srgbClr val="FFC000"/>
            </a:solidFill>
            <a:prstDash val="dash"/>
          </a:ln>
        </p:spPr>
        <p:style>
          <a:lnRef idx="2">
            <a:schemeClr val="accent1"/>
          </a:lnRef>
          <a:fillRef idx="0">
            <a:schemeClr val="accent1"/>
          </a:fillRef>
          <a:effectRef idx="1">
            <a:schemeClr val="accent1"/>
          </a:effectRef>
          <a:fontRef idx="minor">
            <a:schemeClr val="tx1"/>
          </a:fontRef>
        </p:style>
      </p:cxnSp>
      <p:cxnSp>
        <p:nvCxnSpPr>
          <p:cNvPr id="28" name="Straight Connector 27">
            <a:extLst>
              <a:ext uri="{FF2B5EF4-FFF2-40B4-BE49-F238E27FC236}">
                <a16:creationId xmlns:a16="http://schemas.microsoft.com/office/drawing/2014/main" id="{90E89762-3217-6086-5F51-812126243C98}"/>
              </a:ext>
            </a:extLst>
          </p:cNvPr>
          <p:cNvCxnSpPr>
            <a:cxnSpLocks/>
          </p:cNvCxnSpPr>
          <p:nvPr/>
        </p:nvCxnSpPr>
        <p:spPr>
          <a:xfrm flipH="1" flipV="1">
            <a:off x="7454172" y="3660936"/>
            <a:ext cx="1539595" cy="2353"/>
          </a:xfrm>
          <a:prstGeom prst="line">
            <a:avLst/>
          </a:prstGeom>
          <a:ln>
            <a:solidFill>
              <a:srgbClr val="FFC000"/>
            </a:solidFill>
            <a:prstDash val="dash"/>
          </a:ln>
        </p:spPr>
        <p:style>
          <a:lnRef idx="2">
            <a:schemeClr val="accent1"/>
          </a:lnRef>
          <a:fillRef idx="0">
            <a:schemeClr val="accent1"/>
          </a:fillRef>
          <a:effectRef idx="1">
            <a:schemeClr val="accent1"/>
          </a:effectRef>
          <a:fontRef idx="minor">
            <a:schemeClr val="tx1"/>
          </a:fontRef>
        </p:style>
      </p:cxnSp>
      <p:sp>
        <p:nvSpPr>
          <p:cNvPr id="31" name="TextBox 30">
            <a:extLst>
              <a:ext uri="{FF2B5EF4-FFF2-40B4-BE49-F238E27FC236}">
                <a16:creationId xmlns:a16="http://schemas.microsoft.com/office/drawing/2014/main" id="{9DAFAE57-64F0-BACE-1DEC-4668058A860D}"/>
              </a:ext>
            </a:extLst>
          </p:cNvPr>
          <p:cNvSpPr txBox="1"/>
          <p:nvPr/>
        </p:nvSpPr>
        <p:spPr>
          <a:xfrm>
            <a:off x="6916539" y="3499634"/>
            <a:ext cx="532518" cy="307777"/>
          </a:xfrm>
          <a:prstGeom prst="rect">
            <a:avLst/>
          </a:prstGeom>
          <a:noFill/>
        </p:spPr>
        <p:txBody>
          <a:bodyPr wrap="none" rtlCol="0">
            <a:spAutoFit/>
          </a:bodyPr>
          <a:lstStyle/>
          <a:p>
            <a:r>
              <a:rPr lang="en-US" sz="1400" dirty="0"/>
              <a:t>18.5</a:t>
            </a:r>
          </a:p>
        </p:txBody>
      </p:sp>
      <mc:AlternateContent xmlns:mc="http://schemas.openxmlformats.org/markup-compatibility/2006" xmlns:a14="http://schemas.microsoft.com/office/drawing/2010/main">
        <mc:Choice Requires="a14">
          <p:sp>
            <p:nvSpPr>
              <p:cNvPr id="41" name="TextBox 40">
                <a:extLst>
                  <a:ext uri="{FF2B5EF4-FFF2-40B4-BE49-F238E27FC236}">
                    <a16:creationId xmlns:a16="http://schemas.microsoft.com/office/drawing/2014/main" id="{20C45962-35ED-9931-007D-87C1F242F0AA}"/>
                  </a:ext>
                </a:extLst>
              </p:cNvPr>
              <p:cNvSpPr txBox="1"/>
              <p:nvPr/>
            </p:nvSpPr>
            <p:spPr>
              <a:xfrm>
                <a:off x="8917850" y="6156653"/>
                <a:ext cx="192360"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9</m:t>
                      </m:r>
                    </m:oMath>
                  </m:oMathPara>
                </a14:m>
                <a:endParaRPr lang="en-US" dirty="0"/>
              </a:p>
            </p:txBody>
          </p:sp>
        </mc:Choice>
        <mc:Fallback xmlns="">
          <p:sp>
            <p:nvSpPr>
              <p:cNvPr id="41" name="TextBox 40">
                <a:extLst>
                  <a:ext uri="{FF2B5EF4-FFF2-40B4-BE49-F238E27FC236}">
                    <a16:creationId xmlns:a16="http://schemas.microsoft.com/office/drawing/2014/main" id="{20C45962-35ED-9931-007D-87C1F242F0AA}"/>
                  </a:ext>
                </a:extLst>
              </p:cNvPr>
              <p:cNvSpPr txBox="1">
                <a:spLocks noRot="1" noChangeAspect="1" noMove="1" noResize="1" noEditPoints="1" noAdjustHandles="1" noChangeArrowheads="1" noChangeShapeType="1" noTextEdit="1"/>
              </p:cNvSpPr>
              <p:nvPr/>
            </p:nvSpPr>
            <p:spPr>
              <a:xfrm>
                <a:off x="8917850" y="6156653"/>
                <a:ext cx="192360" cy="276999"/>
              </a:xfrm>
              <a:prstGeom prst="rect">
                <a:avLst/>
              </a:prstGeom>
              <a:blipFill>
                <a:blip r:embed="rId7"/>
                <a:stretch>
                  <a:fillRect l="-29032" r="-25806" b="-8889"/>
                </a:stretch>
              </a:blipFill>
            </p:spPr>
            <p:txBody>
              <a:bodyPr/>
              <a:lstStyle/>
              <a:p>
                <a:r>
                  <a:rPr lang="en-US">
                    <a:noFill/>
                  </a:rPr>
                  <a:t> </a:t>
                </a:r>
              </a:p>
            </p:txBody>
          </p:sp>
        </mc:Fallback>
      </mc:AlternateContent>
      <p:cxnSp>
        <p:nvCxnSpPr>
          <p:cNvPr id="43" name="Straight Connector 42">
            <a:extLst>
              <a:ext uri="{FF2B5EF4-FFF2-40B4-BE49-F238E27FC236}">
                <a16:creationId xmlns:a16="http://schemas.microsoft.com/office/drawing/2014/main" id="{F2510896-6679-9A5F-9158-240B4541E494}"/>
              </a:ext>
            </a:extLst>
          </p:cNvPr>
          <p:cNvCxnSpPr>
            <a:cxnSpLocks/>
          </p:cNvCxnSpPr>
          <p:nvPr/>
        </p:nvCxnSpPr>
        <p:spPr>
          <a:xfrm flipH="1">
            <a:off x="7465201" y="4091548"/>
            <a:ext cx="1517535" cy="0"/>
          </a:xfrm>
          <a:prstGeom prst="line">
            <a:avLst/>
          </a:prstGeom>
          <a:ln>
            <a:solidFill>
              <a:srgbClr val="FFFF00"/>
            </a:solidFill>
            <a:prstDash val="dash"/>
          </a:ln>
        </p:spPr>
        <p:style>
          <a:lnRef idx="2">
            <a:schemeClr val="accent6"/>
          </a:lnRef>
          <a:fillRef idx="0">
            <a:schemeClr val="accent6"/>
          </a:fillRef>
          <a:effectRef idx="1">
            <a:schemeClr val="accent6"/>
          </a:effectRef>
          <a:fontRef idx="minor">
            <a:schemeClr val="tx1"/>
          </a:fontRef>
        </p:style>
      </p:cxnSp>
      <mc:AlternateContent xmlns:mc="http://schemas.openxmlformats.org/markup-compatibility/2006" xmlns:a14="http://schemas.microsoft.com/office/drawing/2010/main">
        <mc:Choice Requires="a14">
          <p:sp>
            <p:nvSpPr>
              <p:cNvPr id="45" name="TextBox 44">
                <a:extLst>
                  <a:ext uri="{FF2B5EF4-FFF2-40B4-BE49-F238E27FC236}">
                    <a16:creationId xmlns:a16="http://schemas.microsoft.com/office/drawing/2014/main" id="{EC556392-8415-3EB0-17AB-6008CEA3220E}"/>
                  </a:ext>
                </a:extLst>
              </p:cNvPr>
              <p:cNvSpPr txBox="1"/>
              <p:nvPr/>
            </p:nvSpPr>
            <p:spPr>
              <a:xfrm>
                <a:off x="7059437" y="3955782"/>
                <a:ext cx="248465" cy="21544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15</m:t>
                      </m:r>
                    </m:oMath>
                  </m:oMathPara>
                </a14:m>
                <a:endParaRPr lang="en-US" dirty="0"/>
              </a:p>
            </p:txBody>
          </p:sp>
        </mc:Choice>
        <mc:Fallback xmlns="">
          <p:sp>
            <p:nvSpPr>
              <p:cNvPr id="45" name="TextBox 44">
                <a:extLst>
                  <a:ext uri="{FF2B5EF4-FFF2-40B4-BE49-F238E27FC236}">
                    <a16:creationId xmlns:a16="http://schemas.microsoft.com/office/drawing/2014/main" id="{EC556392-8415-3EB0-17AB-6008CEA3220E}"/>
                  </a:ext>
                </a:extLst>
              </p:cNvPr>
              <p:cNvSpPr txBox="1">
                <a:spLocks noRot="1" noChangeAspect="1" noMove="1" noResize="1" noEditPoints="1" noAdjustHandles="1" noChangeArrowheads="1" noChangeShapeType="1" noTextEdit="1"/>
              </p:cNvSpPr>
              <p:nvPr/>
            </p:nvSpPr>
            <p:spPr>
              <a:xfrm>
                <a:off x="7059437" y="3955782"/>
                <a:ext cx="248465" cy="215444"/>
              </a:xfrm>
              <a:prstGeom prst="rect">
                <a:avLst/>
              </a:prstGeom>
              <a:blipFill>
                <a:blip r:embed="rId8"/>
                <a:stretch>
                  <a:fillRect l="-14634" r="-14634" b="-8571"/>
                </a:stretch>
              </a:blipFill>
            </p:spPr>
            <p:txBody>
              <a:bodyPr/>
              <a:lstStyle/>
              <a:p>
                <a:r>
                  <a:rPr lang="en-US">
                    <a:noFill/>
                  </a:rPr>
                  <a:t> </a:t>
                </a:r>
              </a:p>
            </p:txBody>
          </p:sp>
        </mc:Fallback>
      </mc:AlternateContent>
      <p:sp>
        <p:nvSpPr>
          <p:cNvPr id="40" name="Plus Sign 39">
            <a:extLst>
              <a:ext uri="{FF2B5EF4-FFF2-40B4-BE49-F238E27FC236}">
                <a16:creationId xmlns:a16="http://schemas.microsoft.com/office/drawing/2014/main" id="{5E9E4485-4217-F41D-6121-B8716F8B9CA0}"/>
              </a:ext>
            </a:extLst>
          </p:cNvPr>
          <p:cNvSpPr/>
          <p:nvPr/>
        </p:nvSpPr>
        <p:spPr bwMode="auto">
          <a:xfrm>
            <a:off x="8932691" y="3979778"/>
            <a:ext cx="170328" cy="212780"/>
          </a:xfrm>
          <a:prstGeom prst="mathPlus">
            <a:avLst/>
          </a:prstGeom>
          <a:solidFill>
            <a:srgbClr val="00B050"/>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rgbClr val="000000"/>
              </a:solidFill>
              <a:effectLst/>
              <a:latin typeface="Arial" charset="0"/>
              <a:ea typeface="ヒラギノ角ゴ ProN W3" charset="0"/>
              <a:cs typeface="ヒラギノ角ゴ ProN W3" charset="0"/>
              <a:sym typeface="Arial" charset="0"/>
            </a:endParaRPr>
          </a:p>
        </p:txBody>
      </p:sp>
      <mc:AlternateContent xmlns:mc="http://schemas.openxmlformats.org/markup-compatibility/2006" xmlns:a14="http://schemas.microsoft.com/office/drawing/2010/main">
        <mc:Choice Requires="a14">
          <p:sp>
            <p:nvSpPr>
              <p:cNvPr id="50" name="TextBox 49">
                <a:extLst>
                  <a:ext uri="{FF2B5EF4-FFF2-40B4-BE49-F238E27FC236}">
                    <a16:creationId xmlns:a16="http://schemas.microsoft.com/office/drawing/2014/main" id="{EB042758-C4BA-7924-5648-75EFB6FFEA14}"/>
                  </a:ext>
                </a:extLst>
              </p:cNvPr>
              <p:cNvSpPr txBox="1"/>
              <p:nvPr/>
            </p:nvSpPr>
            <p:spPr>
              <a:xfrm>
                <a:off x="7051817" y="5322574"/>
                <a:ext cx="285335" cy="21544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3.5</m:t>
                      </m:r>
                    </m:oMath>
                  </m:oMathPara>
                </a14:m>
                <a:endParaRPr lang="en-US" sz="1400" dirty="0"/>
              </a:p>
            </p:txBody>
          </p:sp>
        </mc:Choice>
        <mc:Fallback xmlns="">
          <p:sp>
            <p:nvSpPr>
              <p:cNvPr id="50" name="TextBox 49">
                <a:extLst>
                  <a:ext uri="{FF2B5EF4-FFF2-40B4-BE49-F238E27FC236}">
                    <a16:creationId xmlns:a16="http://schemas.microsoft.com/office/drawing/2014/main" id="{EB042758-C4BA-7924-5648-75EFB6FFEA14}"/>
                  </a:ext>
                </a:extLst>
              </p:cNvPr>
              <p:cNvSpPr txBox="1">
                <a:spLocks noRot="1" noChangeAspect="1" noMove="1" noResize="1" noEditPoints="1" noAdjustHandles="1" noChangeArrowheads="1" noChangeShapeType="1" noTextEdit="1"/>
              </p:cNvSpPr>
              <p:nvPr/>
            </p:nvSpPr>
            <p:spPr>
              <a:xfrm>
                <a:off x="7051817" y="5322574"/>
                <a:ext cx="285335" cy="215444"/>
              </a:xfrm>
              <a:prstGeom prst="rect">
                <a:avLst/>
              </a:prstGeom>
              <a:blipFill>
                <a:blip r:embed="rId9"/>
                <a:stretch>
                  <a:fillRect l="-12766" r="-10638" b="-11429"/>
                </a:stretch>
              </a:blipFill>
            </p:spPr>
            <p:txBody>
              <a:bodyPr/>
              <a:lstStyle/>
              <a:p>
                <a:r>
                  <a:rPr lang="en-US">
                    <a:noFill/>
                  </a:rPr>
                  <a:t> </a:t>
                </a:r>
              </a:p>
            </p:txBody>
          </p:sp>
        </mc:Fallback>
      </mc:AlternateContent>
    </p:spTree>
    <p:extLst>
      <p:ext uri="{BB962C8B-B14F-4D97-AF65-F5344CB8AC3E}">
        <p14:creationId xmlns:p14="http://schemas.microsoft.com/office/powerpoint/2010/main" val="3554117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6"/>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0"/>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5"/>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28"/>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1"/>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41"/>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43"/>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45"/>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40"/>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p:bldP spid="11" grpId="0"/>
      <p:bldP spid="13" grpId="0"/>
      <p:bldP spid="14" grpId="0"/>
      <p:bldP spid="20" grpId="0" animBg="1"/>
      <p:bldP spid="31" grpId="0"/>
      <p:bldP spid="41" grpId="0"/>
      <p:bldP spid="45" grpId="0"/>
      <p:bldP spid="40" grpId="0" animBg="1"/>
      <p:bldP spid="50"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8F21F3-FCC8-2297-98FB-C6463B4DD162}"/>
            </a:ext>
          </a:extLst>
        </p:cNvPr>
        <p:cNvGrpSpPr/>
        <p:nvPr/>
      </p:nvGrpSpPr>
      <p:grpSpPr>
        <a:xfrm>
          <a:off x="0" y="0"/>
          <a:ext cx="0" cy="0"/>
          <a:chOff x="0" y="0"/>
          <a:chExt cx="0" cy="0"/>
        </a:xfrm>
      </p:grpSpPr>
      <p:sp>
        <p:nvSpPr>
          <p:cNvPr id="4" name="Text Placeholder 3">
            <a:extLst>
              <a:ext uri="{FF2B5EF4-FFF2-40B4-BE49-F238E27FC236}">
                <a16:creationId xmlns:a16="http://schemas.microsoft.com/office/drawing/2014/main" id="{3BC419E4-6B1D-8B82-58B3-4F3ADC1327BB}"/>
              </a:ext>
            </a:extLst>
          </p:cNvPr>
          <p:cNvSpPr>
            <a:spLocks noGrp="1"/>
          </p:cNvSpPr>
          <p:nvPr>
            <p:ph type="body" sz="quarter" idx="12"/>
          </p:nvPr>
        </p:nvSpPr>
        <p:spPr/>
        <p:txBody>
          <a:bodyPr/>
          <a:lstStyle/>
          <a:p>
            <a:endParaRPr lang="en-US"/>
          </a:p>
        </p:txBody>
      </p:sp>
      <p:sp>
        <p:nvSpPr>
          <p:cNvPr id="5" name="Text Placeholder 4">
            <a:extLst>
              <a:ext uri="{FF2B5EF4-FFF2-40B4-BE49-F238E27FC236}">
                <a16:creationId xmlns:a16="http://schemas.microsoft.com/office/drawing/2014/main" id="{6112FDDD-FEDF-2531-406E-2D3E4142994E}"/>
              </a:ext>
            </a:extLst>
          </p:cNvPr>
          <p:cNvSpPr>
            <a:spLocks noGrp="1"/>
          </p:cNvSpPr>
          <p:nvPr>
            <p:ph type="body" sz="quarter" idx="16"/>
          </p:nvPr>
        </p:nvSpPr>
        <p:spPr/>
        <p:txBody>
          <a:bodyPr/>
          <a:lstStyle/>
          <a:p>
            <a:r>
              <a:rPr lang="en-US" dirty="0"/>
              <a:t>Exercise 2 (another way of doing it)</a:t>
            </a:r>
          </a:p>
        </p:txBody>
      </p:sp>
      <p:sp>
        <p:nvSpPr>
          <p:cNvPr id="8" name="Content Placeholder 2">
            <a:extLst>
              <a:ext uri="{FF2B5EF4-FFF2-40B4-BE49-F238E27FC236}">
                <a16:creationId xmlns:a16="http://schemas.microsoft.com/office/drawing/2014/main" id="{D52EE311-317D-E76F-33C1-59C303F8E9A4}"/>
              </a:ext>
            </a:extLst>
          </p:cNvPr>
          <p:cNvSpPr txBox="1">
            <a:spLocks/>
          </p:cNvSpPr>
          <p:nvPr/>
        </p:nvSpPr>
        <p:spPr>
          <a:xfrm>
            <a:off x="336000" y="2603921"/>
            <a:ext cx="11519999" cy="520399"/>
          </a:xfrm>
          <a:prstGeom prst="rect">
            <a:avLst/>
          </a:prstGeom>
        </p:spPr>
        <p:txBody>
          <a:bodyPr>
            <a:normAutofit/>
          </a:bodyPr>
          <a:lstStyle>
            <a:lvl1pPr marL="342865" indent="-342865" algn="just" defTabSz="457154" rtl="0" eaLnBrk="0" fontAlgn="base" hangingPunct="0">
              <a:spcBef>
                <a:spcPct val="20000"/>
              </a:spcBef>
              <a:spcAft>
                <a:spcPct val="0"/>
              </a:spcAft>
              <a:buFont typeface="Arial" pitchFamily="34" charset="0"/>
              <a:buChar char="•"/>
              <a:defRPr sz="3200" kern="1200">
                <a:solidFill>
                  <a:schemeClr val="tx1"/>
                </a:solidFill>
                <a:latin typeface="+mn-lt"/>
                <a:ea typeface="Geneva" pitchFamily="-112" charset="-128"/>
                <a:cs typeface="Geneva" pitchFamily="-112" charset="-128"/>
              </a:defRPr>
            </a:lvl1pPr>
            <a:lvl2pPr marL="742874" indent="-285721" algn="just" defTabSz="457154" rtl="0" eaLnBrk="0" fontAlgn="base" hangingPunct="0">
              <a:spcBef>
                <a:spcPct val="20000"/>
              </a:spcBef>
              <a:spcAft>
                <a:spcPct val="0"/>
              </a:spcAft>
              <a:buFont typeface="Arial" pitchFamily="34" charset="0"/>
              <a:buChar char="–"/>
              <a:defRPr sz="2800" kern="1200">
                <a:solidFill>
                  <a:schemeClr val="tx1"/>
                </a:solidFill>
                <a:latin typeface="+mn-lt"/>
                <a:ea typeface="Geneva" pitchFamily="-112" charset="-128"/>
                <a:cs typeface="+mn-cs"/>
              </a:defRPr>
            </a:lvl2pPr>
            <a:lvl3pPr marL="1142884" indent="-228577" algn="just" defTabSz="457154" rtl="0" eaLnBrk="0" fontAlgn="base" hangingPunct="0">
              <a:spcBef>
                <a:spcPct val="20000"/>
              </a:spcBef>
              <a:spcAft>
                <a:spcPct val="0"/>
              </a:spcAft>
              <a:buFont typeface="Arial" pitchFamily="34" charset="0"/>
              <a:buChar char="•"/>
              <a:defRPr sz="2400" kern="1200">
                <a:solidFill>
                  <a:schemeClr val="tx1"/>
                </a:solidFill>
                <a:latin typeface="+mn-lt"/>
                <a:ea typeface="Geneva" pitchFamily="-112" charset="-128"/>
                <a:cs typeface="+mn-cs"/>
              </a:defRPr>
            </a:lvl3pPr>
            <a:lvl4pPr marL="1600037" indent="-228577" algn="just" defTabSz="457154" rtl="0" eaLnBrk="0" fontAlgn="base" hangingPunct="0">
              <a:spcBef>
                <a:spcPct val="20000"/>
              </a:spcBef>
              <a:spcAft>
                <a:spcPct val="0"/>
              </a:spcAft>
              <a:buFont typeface="Arial" pitchFamily="34" charset="0"/>
              <a:buChar char="–"/>
              <a:defRPr sz="2000" kern="1200">
                <a:solidFill>
                  <a:schemeClr val="tx1"/>
                </a:solidFill>
                <a:latin typeface="+mn-lt"/>
                <a:ea typeface="Geneva" pitchFamily="-112" charset="-128"/>
                <a:cs typeface="+mn-cs"/>
              </a:defRPr>
            </a:lvl4pPr>
            <a:lvl5pPr marL="2057191" indent="-228577" algn="just" defTabSz="457154" rtl="0" eaLnBrk="0" fontAlgn="base" hangingPunct="0">
              <a:spcBef>
                <a:spcPct val="20000"/>
              </a:spcBef>
              <a:spcAft>
                <a:spcPct val="0"/>
              </a:spcAft>
              <a:buFont typeface="Arial" pitchFamily="34" charset="0"/>
              <a:buChar char="»"/>
              <a:defRPr sz="2000" kern="1200">
                <a:solidFill>
                  <a:schemeClr val="tx1"/>
                </a:solidFill>
                <a:latin typeface="+mn-lt"/>
                <a:ea typeface="Geneva" pitchFamily="-112" charset="-128"/>
                <a:cs typeface="+mn-cs"/>
              </a:defRPr>
            </a:lvl5pPr>
            <a:lvl6pPr marL="2514344" indent="-228577" algn="l" defTabSz="457154" rtl="0" eaLnBrk="1" latinLnBrk="0" hangingPunct="1">
              <a:spcBef>
                <a:spcPct val="20000"/>
              </a:spcBef>
              <a:buFont typeface="Arial"/>
              <a:buChar char="•"/>
              <a:defRPr sz="2000" kern="1200">
                <a:solidFill>
                  <a:schemeClr val="tx1"/>
                </a:solidFill>
                <a:latin typeface="+mn-lt"/>
                <a:ea typeface="+mn-ea"/>
                <a:cs typeface="+mn-cs"/>
              </a:defRPr>
            </a:lvl6pPr>
            <a:lvl7pPr marL="2971497" indent="-228577" algn="l" defTabSz="457154" rtl="0" eaLnBrk="1" latinLnBrk="0" hangingPunct="1">
              <a:spcBef>
                <a:spcPct val="20000"/>
              </a:spcBef>
              <a:buFont typeface="Arial"/>
              <a:buChar char="•"/>
              <a:defRPr sz="2000" kern="1200">
                <a:solidFill>
                  <a:schemeClr val="tx1"/>
                </a:solidFill>
                <a:latin typeface="+mn-lt"/>
                <a:ea typeface="+mn-ea"/>
                <a:cs typeface="+mn-cs"/>
              </a:defRPr>
            </a:lvl7pPr>
            <a:lvl8pPr marL="3428650" indent="-228577" algn="l" defTabSz="457154" rtl="0" eaLnBrk="1" latinLnBrk="0" hangingPunct="1">
              <a:spcBef>
                <a:spcPct val="20000"/>
              </a:spcBef>
              <a:buFont typeface="Arial"/>
              <a:buChar char="•"/>
              <a:defRPr sz="2000" kern="1200">
                <a:solidFill>
                  <a:schemeClr val="tx1"/>
                </a:solidFill>
                <a:latin typeface="+mn-lt"/>
                <a:ea typeface="+mn-ea"/>
                <a:cs typeface="+mn-cs"/>
              </a:defRPr>
            </a:lvl8pPr>
            <a:lvl9pPr marL="3885804" indent="-228577" algn="l" defTabSz="457154" rtl="0" eaLnBrk="1" latinLnBrk="0" hangingPunct="1">
              <a:spcBef>
                <a:spcPct val="20000"/>
              </a:spcBef>
              <a:buFont typeface="Arial"/>
              <a:buChar char="•"/>
              <a:defRPr sz="2000" kern="1200">
                <a:solidFill>
                  <a:schemeClr val="tx1"/>
                </a:solidFill>
                <a:latin typeface="+mn-lt"/>
                <a:ea typeface="+mn-ea"/>
                <a:cs typeface="+mn-cs"/>
              </a:defRPr>
            </a:lvl9pPr>
          </a:lstStyle>
          <a:p>
            <a:pPr marL="514350" indent="-514350">
              <a:buFont typeface="+mj-lt"/>
              <a:buAutoNum type="alphaLcPeriod" startAt="3"/>
            </a:pPr>
            <a:r>
              <a:rPr lang="en-GB" sz="2000" dirty="0"/>
              <a:t>Are X and Y on the CML? What are the Sharpe ratios of X, Y and the market?</a:t>
            </a:r>
          </a:p>
        </p:txBody>
      </p:sp>
      <p:graphicFrame>
        <p:nvGraphicFramePr>
          <p:cNvPr id="9" name="Table 8">
            <a:extLst>
              <a:ext uri="{FF2B5EF4-FFF2-40B4-BE49-F238E27FC236}">
                <a16:creationId xmlns:a16="http://schemas.microsoft.com/office/drawing/2014/main" id="{0B8ED981-9FA8-9973-7724-415B05376C30}"/>
              </a:ext>
            </a:extLst>
          </p:cNvPr>
          <p:cNvGraphicFramePr>
            <a:graphicFrameLocks noGrp="1"/>
          </p:cNvGraphicFramePr>
          <p:nvPr/>
        </p:nvGraphicFramePr>
        <p:xfrm>
          <a:off x="2843802" y="1393488"/>
          <a:ext cx="6773335" cy="1163320"/>
        </p:xfrm>
        <a:graphic>
          <a:graphicData uri="http://schemas.openxmlformats.org/drawingml/2006/table">
            <a:tbl>
              <a:tblPr firstRow="1" bandRow="1">
                <a:tableStyleId>{5C22544A-7EE6-4342-B048-85BDC9FD1C3A}</a:tableStyleId>
              </a:tblPr>
              <a:tblGrid>
                <a:gridCol w="1156474">
                  <a:extLst>
                    <a:ext uri="{9D8B030D-6E8A-4147-A177-3AD203B41FA5}">
                      <a16:colId xmlns:a16="http://schemas.microsoft.com/office/drawing/2014/main" val="11383182"/>
                    </a:ext>
                  </a:extLst>
                </a:gridCol>
                <a:gridCol w="1552860">
                  <a:extLst>
                    <a:ext uri="{9D8B030D-6E8A-4147-A177-3AD203B41FA5}">
                      <a16:colId xmlns:a16="http://schemas.microsoft.com/office/drawing/2014/main" val="2624696357"/>
                    </a:ext>
                  </a:extLst>
                </a:gridCol>
                <a:gridCol w="1354667">
                  <a:extLst>
                    <a:ext uri="{9D8B030D-6E8A-4147-A177-3AD203B41FA5}">
                      <a16:colId xmlns:a16="http://schemas.microsoft.com/office/drawing/2014/main" val="3280514313"/>
                    </a:ext>
                  </a:extLst>
                </a:gridCol>
                <a:gridCol w="1354667">
                  <a:extLst>
                    <a:ext uri="{9D8B030D-6E8A-4147-A177-3AD203B41FA5}">
                      <a16:colId xmlns:a16="http://schemas.microsoft.com/office/drawing/2014/main" val="586957797"/>
                    </a:ext>
                  </a:extLst>
                </a:gridCol>
                <a:gridCol w="1354667">
                  <a:extLst>
                    <a:ext uri="{9D8B030D-6E8A-4147-A177-3AD203B41FA5}">
                      <a16:colId xmlns:a16="http://schemas.microsoft.com/office/drawing/2014/main" val="2541487285"/>
                    </a:ext>
                  </a:extLst>
                </a:gridCol>
              </a:tblGrid>
              <a:tr h="370840">
                <a:tc>
                  <a:txBody>
                    <a:bodyPr/>
                    <a:lstStyle/>
                    <a:p>
                      <a:r>
                        <a:rPr lang="en-GB" sz="1800" b="1" dirty="0">
                          <a:solidFill>
                            <a:schemeClr val="tx1"/>
                          </a:solidFill>
                          <a:latin typeface="+mj-lt"/>
                        </a:rPr>
                        <a:t>Stock</a:t>
                      </a:r>
                      <a:endParaRPr lang="en-GB" sz="2000" b="1" dirty="0">
                        <a:solidFill>
                          <a:schemeClr val="tx1"/>
                        </a:solidFill>
                        <a:latin typeface="+mj-lt"/>
                      </a:endParaRPr>
                    </a:p>
                  </a:txBody>
                  <a:tcP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rgbClr val="C00000"/>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dirty="0">
                          <a:solidFill>
                            <a:schemeClr val="tx1"/>
                          </a:solidFill>
                          <a:latin typeface="+mj-lt"/>
                        </a:rPr>
                        <a:t>Shares</a:t>
                      </a:r>
                    </a:p>
                  </a:txBody>
                  <a:tcPr>
                    <a:lnL w="12700" cmpd="sng">
                      <a:noFill/>
                    </a:lnL>
                    <a:lnT w="12700" cap="flat" cmpd="sng" algn="ctr">
                      <a:solidFill>
                        <a:schemeClr val="tx1"/>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bg1"/>
                    </a:solidFill>
                  </a:tcPr>
                </a:tc>
                <a:tc>
                  <a:txBody>
                    <a:bodyPr/>
                    <a:lstStyle/>
                    <a:p>
                      <a:pPr algn="ctr"/>
                      <a:r>
                        <a:rPr lang="en-GB" dirty="0">
                          <a:solidFill>
                            <a:schemeClr val="tx1"/>
                          </a:solidFill>
                          <a:latin typeface="+mj-lt"/>
                        </a:rPr>
                        <a:t>Price</a:t>
                      </a:r>
                    </a:p>
                  </a:txBody>
                  <a:tcPr>
                    <a:lnT w="12700" cap="flat" cmpd="sng" algn="ctr">
                      <a:solidFill>
                        <a:schemeClr val="tx1"/>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bg1"/>
                    </a:solidFill>
                  </a:tcPr>
                </a:tc>
                <a:tc>
                  <a:txBody>
                    <a:bodyPr/>
                    <a:lstStyle/>
                    <a:p>
                      <a:pPr algn="ctr"/>
                      <a:r>
                        <a:rPr lang="en-GB" dirty="0">
                          <a:solidFill>
                            <a:schemeClr val="tx1"/>
                          </a:solidFill>
                          <a:latin typeface="+mj-lt"/>
                        </a:rPr>
                        <a:t>E(r)</a:t>
                      </a:r>
                    </a:p>
                  </a:txBody>
                  <a:tcPr>
                    <a:lnT w="12700" cap="flat" cmpd="sng" algn="ctr">
                      <a:solidFill>
                        <a:schemeClr val="tx1"/>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bg1"/>
                    </a:solidFill>
                  </a:tcPr>
                </a:tc>
                <a:tc>
                  <a:txBody>
                    <a:bodyPr/>
                    <a:lstStyle/>
                    <a:p>
                      <a:pPr algn="ctr"/>
                      <a:r>
                        <a:rPr lang="en-GB" dirty="0">
                          <a:solidFill>
                            <a:schemeClr val="tx1"/>
                          </a:solidFill>
                          <a:latin typeface="+mj-lt"/>
                        </a:rPr>
                        <a:t>Volatility</a:t>
                      </a:r>
                    </a:p>
                  </a:txBody>
                  <a:tcPr>
                    <a:lnT w="12700" cap="flat" cmpd="sng" algn="ctr">
                      <a:solidFill>
                        <a:schemeClr val="tx1"/>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bg1"/>
                    </a:solidFill>
                  </a:tcPr>
                </a:tc>
                <a:extLst>
                  <a:ext uri="{0D108BD9-81ED-4DB2-BD59-A6C34878D82A}">
                    <a16:rowId xmlns:a16="http://schemas.microsoft.com/office/drawing/2014/main" val="3836548680"/>
                  </a:ext>
                </a:extLst>
              </a:tr>
              <a:tr h="370840">
                <a:tc>
                  <a:txBody>
                    <a:bodyPr/>
                    <a:lstStyle/>
                    <a:p>
                      <a:r>
                        <a:rPr lang="en-GB" sz="2000" b="1" dirty="0"/>
                        <a:t>X</a:t>
                      </a:r>
                    </a:p>
                  </a:txBody>
                  <a:tcPr>
                    <a:lnT w="12700" cap="flat" cmpd="sng" algn="ctr">
                      <a:solidFill>
                        <a:srgbClr val="C00000"/>
                      </a:solidFill>
                      <a:prstDash val="solid"/>
                      <a:round/>
                      <a:headEnd type="none" w="med" len="med"/>
                      <a:tailEnd type="none" w="med" len="med"/>
                    </a:lnT>
                    <a:solidFill>
                      <a:schemeClr val="bg1"/>
                    </a:solidFill>
                  </a:tcPr>
                </a:tc>
                <a:tc>
                  <a:txBody>
                    <a:bodyPr/>
                    <a:lstStyle/>
                    <a:p>
                      <a:pPr algn="ctr"/>
                      <a:r>
                        <a:rPr lang="en-GB" dirty="0"/>
                        <a:t>50</a:t>
                      </a:r>
                    </a:p>
                  </a:txBody>
                  <a:tcPr>
                    <a:lnT w="12700" cap="flat" cmpd="sng" algn="ctr">
                      <a:solidFill>
                        <a:srgbClr val="C00000"/>
                      </a:solidFill>
                      <a:prstDash val="solid"/>
                      <a:round/>
                      <a:headEnd type="none" w="med" len="med"/>
                      <a:tailEnd type="none" w="med" len="med"/>
                    </a:lnT>
                    <a:solidFill>
                      <a:schemeClr val="bg1"/>
                    </a:solidFill>
                  </a:tcPr>
                </a:tc>
                <a:tc>
                  <a:txBody>
                    <a:bodyPr/>
                    <a:lstStyle/>
                    <a:p>
                      <a:pPr algn="ctr"/>
                      <a:r>
                        <a:rPr lang="en-GB" dirty="0"/>
                        <a:t>20</a:t>
                      </a:r>
                    </a:p>
                  </a:txBody>
                  <a:tcPr>
                    <a:lnT w="12700" cap="flat" cmpd="sng" algn="ctr">
                      <a:solidFill>
                        <a:srgbClr val="C00000"/>
                      </a:solidFill>
                      <a:prstDash val="solid"/>
                      <a:round/>
                      <a:headEnd type="none" w="med" len="med"/>
                      <a:tailEnd type="none" w="med" len="med"/>
                    </a:lnT>
                    <a:solidFill>
                      <a:schemeClr val="bg1"/>
                    </a:solidFill>
                  </a:tcPr>
                </a:tc>
                <a:tc>
                  <a:txBody>
                    <a:bodyPr/>
                    <a:lstStyle/>
                    <a:p>
                      <a:pPr algn="ctr"/>
                      <a:r>
                        <a:rPr lang="en-GB" dirty="0"/>
                        <a:t>21%</a:t>
                      </a:r>
                    </a:p>
                  </a:txBody>
                  <a:tcPr>
                    <a:lnT w="12700" cap="flat" cmpd="sng" algn="ctr">
                      <a:solidFill>
                        <a:srgbClr val="C00000"/>
                      </a:solidFill>
                      <a:prstDash val="solid"/>
                      <a:round/>
                      <a:headEnd type="none" w="med" len="med"/>
                      <a:tailEnd type="none" w="med" len="med"/>
                    </a:lnT>
                    <a:solidFill>
                      <a:schemeClr val="bg1"/>
                    </a:solidFill>
                  </a:tcPr>
                </a:tc>
                <a:tc>
                  <a:txBody>
                    <a:bodyPr/>
                    <a:lstStyle/>
                    <a:p>
                      <a:pPr algn="ctr"/>
                      <a:r>
                        <a:rPr lang="en-GB" dirty="0"/>
                        <a:t>15%</a:t>
                      </a:r>
                    </a:p>
                  </a:txBody>
                  <a:tcPr>
                    <a:lnT w="12700" cap="flat" cmpd="sng" algn="ctr">
                      <a:solidFill>
                        <a:srgbClr val="C00000"/>
                      </a:solidFill>
                      <a:prstDash val="solid"/>
                      <a:round/>
                      <a:headEnd type="none" w="med" len="med"/>
                      <a:tailEnd type="none" w="med" len="med"/>
                    </a:lnT>
                    <a:solidFill>
                      <a:schemeClr val="bg1"/>
                    </a:solidFill>
                  </a:tcPr>
                </a:tc>
                <a:extLst>
                  <a:ext uri="{0D108BD9-81ED-4DB2-BD59-A6C34878D82A}">
                    <a16:rowId xmlns:a16="http://schemas.microsoft.com/office/drawing/2014/main" val="2141116945"/>
                  </a:ext>
                </a:extLst>
              </a:tr>
              <a:tr h="370840">
                <a:tc>
                  <a:txBody>
                    <a:bodyPr/>
                    <a:lstStyle/>
                    <a:p>
                      <a:r>
                        <a:rPr lang="en-GB" sz="2000" b="1" dirty="0"/>
                        <a:t>Y</a:t>
                      </a:r>
                    </a:p>
                  </a:txBody>
                  <a:tcPr>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dirty="0"/>
                        <a:t>80</a:t>
                      </a:r>
                    </a:p>
                  </a:txBody>
                  <a:tcPr>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dirty="0"/>
                        <a:t>25</a:t>
                      </a:r>
                    </a:p>
                  </a:txBody>
                  <a:tcPr>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dirty="0"/>
                        <a:t>15%</a:t>
                      </a:r>
                    </a:p>
                  </a:txBody>
                  <a:tcPr>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dirty="0"/>
                        <a:t>9%</a:t>
                      </a:r>
                    </a:p>
                  </a:txBody>
                  <a:tcPr>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77076156"/>
                  </a:ext>
                </a:extLst>
              </a:tr>
            </a:tbl>
          </a:graphicData>
        </a:graphic>
      </p:graphicFrame>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F93D965E-5FEC-9590-8476-62FCF872D69B}"/>
                  </a:ext>
                </a:extLst>
              </p:cNvPr>
              <p:cNvSpPr txBox="1"/>
              <p:nvPr/>
            </p:nvSpPr>
            <p:spPr>
              <a:xfrm>
                <a:off x="9717026" y="1746927"/>
                <a:ext cx="1556067" cy="5203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𝐶𝑜𝑟𝑟</m:t>
                      </m:r>
                      <m:d>
                        <m:dPr>
                          <m:ctrlPr>
                            <a:rPr lang="en-US" b="0" i="1" smtClean="0">
                              <a:latin typeface="Cambria Math" panose="02040503050406030204" pitchFamily="18" charset="0"/>
                            </a:rPr>
                          </m:ctrlPr>
                        </m:dPr>
                        <m:e>
                          <m:r>
                            <a:rPr lang="en-US" b="0" i="1" smtClean="0">
                              <a:latin typeface="Cambria Math" panose="02040503050406030204" pitchFamily="18" charset="0"/>
                            </a:rPr>
                            <m:t>𝑋</m:t>
                          </m:r>
                          <m:r>
                            <a:rPr lang="en-US" b="0" i="1" smtClean="0">
                              <a:latin typeface="Cambria Math" panose="02040503050406030204" pitchFamily="18" charset="0"/>
                            </a:rPr>
                            <m:t>,</m:t>
                          </m:r>
                          <m:r>
                            <a:rPr lang="en-US" b="0" i="1" smtClean="0">
                              <a:latin typeface="Cambria Math" panose="02040503050406030204" pitchFamily="18" charset="0"/>
                            </a:rPr>
                            <m:t>𝑌</m:t>
                          </m:r>
                        </m:e>
                      </m:d>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3</m:t>
                          </m:r>
                        </m:den>
                      </m:f>
                    </m:oMath>
                  </m:oMathPara>
                </a14:m>
                <a:endParaRPr lang="en-US" dirty="0"/>
              </a:p>
            </p:txBody>
          </p:sp>
        </mc:Choice>
        <mc:Fallback xmlns="">
          <p:sp>
            <p:nvSpPr>
              <p:cNvPr id="12" name="TextBox 11">
                <a:extLst>
                  <a:ext uri="{FF2B5EF4-FFF2-40B4-BE49-F238E27FC236}">
                    <a16:creationId xmlns:a16="http://schemas.microsoft.com/office/drawing/2014/main" id="{F93D965E-5FEC-9590-8476-62FCF872D69B}"/>
                  </a:ext>
                </a:extLst>
              </p:cNvPr>
              <p:cNvSpPr txBox="1">
                <a:spLocks noRot="1" noChangeAspect="1" noMove="1" noResize="1" noEditPoints="1" noAdjustHandles="1" noChangeArrowheads="1" noChangeShapeType="1" noTextEdit="1"/>
              </p:cNvSpPr>
              <p:nvPr/>
            </p:nvSpPr>
            <p:spPr>
              <a:xfrm>
                <a:off x="9717026" y="1746927"/>
                <a:ext cx="1556067" cy="520399"/>
              </a:xfrm>
              <a:prstGeom prst="rect">
                <a:avLst/>
              </a:prstGeom>
              <a:blipFill>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86A2B5F8-D877-8683-52D7-C78B4A119899}"/>
                  </a:ext>
                </a:extLst>
              </p:cNvPr>
              <p:cNvSpPr txBox="1"/>
              <p:nvPr/>
            </p:nvSpPr>
            <p:spPr>
              <a:xfrm>
                <a:off x="4401977" y="3079526"/>
                <a:ext cx="3388043" cy="29924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𝐶𝑀𝐿</m:t>
                      </m:r>
                      <m:r>
                        <a:rPr lang="en-US" b="0" i="1" smtClean="0">
                          <a:latin typeface="Cambria Math" panose="02040503050406030204" pitchFamily="18" charset="0"/>
                        </a:rPr>
                        <m:t>:</m:t>
                      </m:r>
                      <m:r>
                        <a:rPr lang="en-US" b="0" i="1" smtClean="0">
                          <a:latin typeface="Cambria Math" panose="02040503050406030204" pitchFamily="18" charset="0"/>
                        </a:rPr>
                        <m:t>𝐸</m:t>
                      </m:r>
                      <m:d>
                        <m:dPr>
                          <m:ctrlPr>
                            <a:rPr lang="en-US" b="0" i="1" smtClean="0">
                              <a:latin typeface="Cambria Math" panose="02040503050406030204" pitchFamily="18" charset="0"/>
                            </a:rPr>
                          </m:ctrlPr>
                        </m:dPr>
                        <m:e>
                          <m:r>
                            <a:rPr lang="en-US" b="0" i="1" smtClean="0">
                              <a:latin typeface="Cambria Math" panose="02040503050406030204" pitchFamily="18" charset="0"/>
                            </a:rPr>
                            <m:t>𝑟</m:t>
                          </m:r>
                        </m:e>
                      </m:d>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𝑓</m:t>
                          </m:r>
                        </m:sub>
                      </m:sSub>
                      <m:r>
                        <a:rPr lang="en-US" b="0" i="1" smtClean="0">
                          <a:latin typeface="Cambria Math" panose="02040503050406030204" pitchFamily="18" charset="0"/>
                        </a:rPr>
                        <m:t>+</m:t>
                      </m:r>
                      <m:r>
                        <a:rPr lang="en-US" b="0" i="1" smtClean="0">
                          <a:latin typeface="Cambria Math" panose="02040503050406030204" pitchFamily="18" charset="0"/>
                        </a:rPr>
                        <m:t>𝑆h𝑎𝑟𝑝</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𝑒</m:t>
                          </m:r>
                        </m:e>
                        <m:sub>
                          <m:r>
                            <a:rPr lang="en-US" b="0" i="1" smtClean="0">
                              <a:latin typeface="Cambria Math" panose="02040503050406030204" pitchFamily="18" charset="0"/>
                            </a:rPr>
                            <m:t>𝑚</m:t>
                          </m:r>
                        </m:sub>
                      </m:sSub>
                      <m:r>
                        <a:rPr lang="en-US" b="0" i="1" smtClean="0">
                          <a:latin typeface="Cambria Math" panose="02040503050406030204" pitchFamily="18" charset="0"/>
                        </a:rPr>
                        <m:t>𝑠𝑡𝑑</m:t>
                      </m:r>
                      <m:r>
                        <a:rPr lang="en-US" b="0" i="1" smtClean="0">
                          <a:latin typeface="Cambria Math" panose="02040503050406030204" pitchFamily="18" charset="0"/>
                        </a:rPr>
                        <m:t>(</m:t>
                      </m:r>
                      <m:r>
                        <a:rPr lang="en-US" b="0" i="1" smtClean="0">
                          <a:latin typeface="Cambria Math" panose="02040503050406030204" pitchFamily="18" charset="0"/>
                        </a:rPr>
                        <m:t>𝑟</m:t>
                      </m:r>
                      <m:r>
                        <a:rPr lang="en-US" b="0" i="1" smtClean="0">
                          <a:latin typeface="Cambria Math" panose="02040503050406030204" pitchFamily="18" charset="0"/>
                        </a:rPr>
                        <m:t>)</m:t>
                      </m:r>
                    </m:oMath>
                  </m:oMathPara>
                </a14:m>
                <a:endParaRPr lang="en-US" dirty="0"/>
              </a:p>
            </p:txBody>
          </p:sp>
        </mc:Choice>
        <mc:Fallback xmlns="">
          <p:sp>
            <p:nvSpPr>
              <p:cNvPr id="6" name="TextBox 5">
                <a:extLst>
                  <a:ext uri="{FF2B5EF4-FFF2-40B4-BE49-F238E27FC236}">
                    <a16:creationId xmlns:a16="http://schemas.microsoft.com/office/drawing/2014/main" id="{86A2B5F8-D877-8683-52D7-C78B4A119899}"/>
                  </a:ext>
                </a:extLst>
              </p:cNvPr>
              <p:cNvSpPr txBox="1">
                <a:spLocks noRot="1" noChangeAspect="1" noMove="1" noResize="1" noEditPoints="1" noAdjustHandles="1" noChangeArrowheads="1" noChangeShapeType="1" noTextEdit="1"/>
              </p:cNvSpPr>
              <p:nvPr/>
            </p:nvSpPr>
            <p:spPr>
              <a:xfrm>
                <a:off x="4401977" y="3079526"/>
                <a:ext cx="3388043" cy="299249"/>
              </a:xfrm>
              <a:prstGeom prst="rect">
                <a:avLst/>
              </a:prstGeom>
              <a:blipFill>
                <a:blip r:embed="rId3"/>
                <a:stretch>
                  <a:fillRect l="-899" r="-1799" b="-2857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5" name="TextBox 14">
                <a:extLst>
                  <a:ext uri="{FF2B5EF4-FFF2-40B4-BE49-F238E27FC236}">
                    <a16:creationId xmlns:a16="http://schemas.microsoft.com/office/drawing/2014/main" id="{C1C37265-4E1C-DAB9-5732-A962C95CDC3B}"/>
                  </a:ext>
                </a:extLst>
              </p:cNvPr>
              <p:cNvSpPr txBox="1"/>
              <p:nvPr/>
            </p:nvSpPr>
            <p:spPr>
              <a:xfrm>
                <a:off x="7003751" y="3672859"/>
                <a:ext cx="2935612" cy="57676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𝐸</m:t>
                          </m:r>
                          <m:d>
                            <m:dPr>
                              <m:ctrlPr>
                                <a:rPr lang="en-US" b="0" i="1" smtClean="0">
                                  <a:latin typeface="Cambria Math" panose="02040503050406030204" pitchFamily="18" charset="0"/>
                                </a:rPr>
                              </m:ctrlPr>
                            </m:dPr>
                            <m:e>
                              <m:r>
                                <a:rPr lang="en-US" b="0" i="1" smtClean="0">
                                  <a:latin typeface="Cambria Math" panose="02040503050406030204" pitchFamily="18" charset="0"/>
                                </a:rPr>
                                <m:t>𝑟</m:t>
                              </m:r>
                            </m:e>
                          </m:d>
                          <m:r>
                            <a:rPr lang="en-US" b="0" i="1" smtClean="0">
                              <a:latin typeface="Cambria Math" panose="02040503050406030204" pitchFamily="18" charset="0"/>
                            </a:rPr>
                            <m:t>−5</m:t>
                          </m:r>
                        </m:num>
                        <m:den>
                          <m:r>
                            <a:rPr lang="en-US" b="0" i="1" smtClean="0">
                              <a:latin typeface="Cambria Math" panose="02040503050406030204" pitchFamily="18" charset="0"/>
                            </a:rPr>
                            <m:t>𝑠𝑡𝑑</m:t>
                          </m:r>
                          <m:d>
                            <m:dPr>
                              <m:ctrlPr>
                                <a:rPr lang="en-US" b="0" i="1" smtClean="0">
                                  <a:latin typeface="Cambria Math" panose="02040503050406030204" pitchFamily="18" charset="0"/>
                                </a:rPr>
                              </m:ctrlPr>
                            </m:dPr>
                            <m:e>
                              <m:r>
                                <a:rPr lang="en-US" b="0" i="1" smtClean="0">
                                  <a:latin typeface="Cambria Math" panose="02040503050406030204" pitchFamily="18" charset="0"/>
                                </a:rPr>
                                <m:t>𝑟</m:t>
                              </m:r>
                            </m:e>
                          </m:d>
                        </m:den>
                      </m:f>
                      <m:r>
                        <a:rPr lang="en-US" b="0" i="1" smtClean="0">
                          <a:latin typeface="Cambria Math" panose="02040503050406030204" pitchFamily="18" charset="0"/>
                        </a:rPr>
                        <m:t>=</m:t>
                      </m:r>
                      <m:f>
                        <m:fPr>
                          <m:ctrlPr>
                            <a:rPr lang="en-US" i="1">
                              <a:latin typeface="Cambria Math" panose="02040503050406030204" pitchFamily="18" charset="0"/>
                            </a:rPr>
                          </m:ctrlPr>
                        </m:fPr>
                        <m:num>
                          <m:r>
                            <a:rPr lang="en-US" i="1">
                              <a:latin typeface="Cambria Math" panose="02040503050406030204" pitchFamily="18" charset="0"/>
                            </a:rPr>
                            <m:t>17−3.5</m:t>
                          </m:r>
                        </m:num>
                        <m:den>
                          <m:r>
                            <a:rPr lang="en-US" i="1">
                              <a:latin typeface="Cambria Math" panose="02040503050406030204" pitchFamily="18" charset="0"/>
                            </a:rPr>
                            <m:t>0.09</m:t>
                          </m:r>
                        </m:den>
                      </m:f>
                      <m:r>
                        <a:rPr lang="en-US" b="0" i="1" smtClean="0">
                          <a:latin typeface="Cambria Math" panose="02040503050406030204" pitchFamily="18" charset="0"/>
                        </a:rPr>
                        <m:t>=1.5</m:t>
                      </m:r>
                    </m:oMath>
                  </m:oMathPara>
                </a14:m>
                <a:endParaRPr lang="en-US" dirty="0"/>
              </a:p>
            </p:txBody>
          </p:sp>
        </mc:Choice>
        <mc:Fallback xmlns="">
          <p:sp>
            <p:nvSpPr>
              <p:cNvPr id="15" name="TextBox 14">
                <a:extLst>
                  <a:ext uri="{FF2B5EF4-FFF2-40B4-BE49-F238E27FC236}">
                    <a16:creationId xmlns:a16="http://schemas.microsoft.com/office/drawing/2014/main" id="{C1C37265-4E1C-DAB9-5732-A962C95CDC3B}"/>
                  </a:ext>
                </a:extLst>
              </p:cNvPr>
              <p:cNvSpPr txBox="1">
                <a:spLocks noRot="1" noChangeAspect="1" noMove="1" noResize="1" noEditPoints="1" noAdjustHandles="1" noChangeArrowheads="1" noChangeShapeType="1" noTextEdit="1"/>
              </p:cNvSpPr>
              <p:nvPr/>
            </p:nvSpPr>
            <p:spPr>
              <a:xfrm>
                <a:off x="7003751" y="3672859"/>
                <a:ext cx="2935612" cy="576761"/>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8" name="TextBox 17">
                <a:extLst>
                  <a:ext uri="{FF2B5EF4-FFF2-40B4-BE49-F238E27FC236}">
                    <a16:creationId xmlns:a16="http://schemas.microsoft.com/office/drawing/2014/main" id="{35472AA5-6C9D-1D25-0191-CC3E65870B80}"/>
                  </a:ext>
                </a:extLst>
              </p:cNvPr>
              <p:cNvSpPr txBox="1"/>
              <p:nvPr/>
            </p:nvSpPr>
            <p:spPr>
              <a:xfrm>
                <a:off x="6486908" y="4481833"/>
                <a:ext cx="3388043" cy="669094"/>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𝑋</m:t>
                      </m:r>
                      <m:r>
                        <a:rPr lang="en-US" b="0" i="1" smtClean="0">
                          <a:latin typeface="Cambria Math" panose="02040503050406030204" pitchFamily="18" charset="0"/>
                        </a:rPr>
                        <m:t>: </m:t>
                      </m:r>
                      <m:f>
                        <m:fPr>
                          <m:ctrlPr>
                            <a:rPr lang="en-US" b="0" i="1" smtClean="0">
                              <a:latin typeface="Cambria Math" panose="02040503050406030204" pitchFamily="18" charset="0"/>
                            </a:rPr>
                          </m:ctrlPr>
                        </m:fPr>
                        <m:num>
                          <m:r>
                            <a:rPr lang="en-US" b="0" i="1" smtClean="0">
                              <a:latin typeface="Cambria Math" panose="02040503050406030204" pitchFamily="18" charset="0"/>
                            </a:rPr>
                            <m:t>𝐸</m:t>
                          </m:r>
                          <m:d>
                            <m:dPr>
                              <m:ctrlPr>
                                <a:rPr lang="en-US" b="0" i="1" smtClean="0">
                                  <a:latin typeface="Cambria Math" panose="02040503050406030204" pitchFamily="18" charset="0"/>
                                </a:rPr>
                              </m:ctrlPr>
                            </m:dPr>
                            <m:e>
                              <m:r>
                                <a:rPr lang="en-US" b="0" i="1" smtClean="0">
                                  <a:latin typeface="Cambria Math" panose="02040503050406030204" pitchFamily="18" charset="0"/>
                                </a:rPr>
                                <m:t>𝑟</m:t>
                              </m:r>
                            </m:e>
                          </m:d>
                          <m:r>
                            <a:rPr lang="en-US" b="0" i="1" smtClean="0">
                              <a:latin typeface="Cambria Math" panose="02040503050406030204" pitchFamily="18" charset="0"/>
                            </a:rPr>
                            <m:t>−5</m:t>
                          </m:r>
                        </m:num>
                        <m:den>
                          <m:r>
                            <a:rPr lang="en-US" b="0" i="1" smtClean="0">
                              <a:latin typeface="Cambria Math" panose="02040503050406030204" pitchFamily="18" charset="0"/>
                            </a:rPr>
                            <m:t>𝑠𝑡𝑑</m:t>
                          </m:r>
                          <m:d>
                            <m:dPr>
                              <m:ctrlPr>
                                <a:rPr lang="en-US" b="0" i="1" smtClean="0">
                                  <a:latin typeface="Cambria Math" panose="02040503050406030204" pitchFamily="18" charset="0"/>
                                </a:rPr>
                              </m:ctrlPr>
                            </m:dPr>
                            <m:e>
                              <m:r>
                                <a:rPr lang="en-US" b="0" i="1" smtClean="0">
                                  <a:latin typeface="Cambria Math" panose="02040503050406030204" pitchFamily="18" charset="0"/>
                                </a:rPr>
                                <m:t>𝑟</m:t>
                              </m:r>
                            </m:e>
                          </m:d>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17.5</m:t>
                          </m:r>
                        </m:num>
                        <m:den>
                          <m:r>
                            <a:rPr lang="en-US" b="0" i="1" smtClean="0">
                              <a:latin typeface="Cambria Math" panose="02040503050406030204" pitchFamily="18" charset="0"/>
                            </a:rPr>
                            <m:t>15</m:t>
                          </m:r>
                        </m:den>
                      </m:f>
                      <m:r>
                        <a:rPr lang="en-US" b="0" i="1" smtClean="0">
                          <a:latin typeface="Cambria Math" panose="02040503050406030204" pitchFamily="18" charset="0"/>
                        </a:rPr>
                        <m:t>=1.17</m:t>
                      </m:r>
                    </m:oMath>
                  </m:oMathPara>
                </a14:m>
                <a:endParaRPr lang="en-US" dirty="0"/>
              </a:p>
            </p:txBody>
          </p:sp>
        </mc:Choice>
        <mc:Fallback xmlns="">
          <p:sp>
            <p:nvSpPr>
              <p:cNvPr id="18" name="TextBox 17">
                <a:extLst>
                  <a:ext uri="{FF2B5EF4-FFF2-40B4-BE49-F238E27FC236}">
                    <a16:creationId xmlns:a16="http://schemas.microsoft.com/office/drawing/2014/main" id="{35472AA5-6C9D-1D25-0191-CC3E65870B80}"/>
                  </a:ext>
                </a:extLst>
              </p:cNvPr>
              <p:cNvSpPr txBox="1">
                <a:spLocks noRot="1" noChangeAspect="1" noMove="1" noResize="1" noEditPoints="1" noAdjustHandles="1" noChangeArrowheads="1" noChangeShapeType="1" noTextEdit="1"/>
              </p:cNvSpPr>
              <p:nvPr/>
            </p:nvSpPr>
            <p:spPr>
              <a:xfrm>
                <a:off x="6486908" y="4481833"/>
                <a:ext cx="3388043" cy="669094"/>
              </a:xfrm>
              <a:prstGeom prst="rect">
                <a:avLst/>
              </a:prstGeom>
              <a:blipFill>
                <a:blip r:embed="rId5"/>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1" name="TextBox 20">
                <a:extLst>
                  <a:ext uri="{FF2B5EF4-FFF2-40B4-BE49-F238E27FC236}">
                    <a16:creationId xmlns:a16="http://schemas.microsoft.com/office/drawing/2014/main" id="{B5A7F466-7653-4EE1-A7B5-60FFB416470B}"/>
                  </a:ext>
                </a:extLst>
              </p:cNvPr>
              <p:cNvSpPr txBox="1"/>
              <p:nvPr/>
            </p:nvSpPr>
            <p:spPr>
              <a:xfrm>
                <a:off x="6524313" y="5346475"/>
                <a:ext cx="3388043" cy="675826"/>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𝑌</m:t>
                      </m:r>
                      <m:r>
                        <a:rPr lang="en-US" b="0" i="1" smtClean="0">
                          <a:latin typeface="Cambria Math" panose="02040503050406030204" pitchFamily="18" charset="0"/>
                        </a:rPr>
                        <m:t>: </m:t>
                      </m:r>
                      <m:f>
                        <m:fPr>
                          <m:ctrlPr>
                            <a:rPr lang="en-US" b="0" i="1" smtClean="0">
                              <a:latin typeface="Cambria Math" panose="02040503050406030204" pitchFamily="18" charset="0"/>
                            </a:rPr>
                          </m:ctrlPr>
                        </m:fPr>
                        <m:num>
                          <m:r>
                            <a:rPr lang="en-US" b="0" i="1" smtClean="0">
                              <a:latin typeface="Cambria Math" panose="02040503050406030204" pitchFamily="18" charset="0"/>
                            </a:rPr>
                            <m:t>𝐸</m:t>
                          </m:r>
                          <m:d>
                            <m:dPr>
                              <m:ctrlPr>
                                <a:rPr lang="en-US" b="0" i="1" smtClean="0">
                                  <a:latin typeface="Cambria Math" panose="02040503050406030204" pitchFamily="18" charset="0"/>
                                </a:rPr>
                              </m:ctrlPr>
                            </m:dPr>
                            <m:e>
                              <m:r>
                                <a:rPr lang="en-US" b="0" i="1" smtClean="0">
                                  <a:latin typeface="Cambria Math" panose="02040503050406030204" pitchFamily="18" charset="0"/>
                                </a:rPr>
                                <m:t>𝑟</m:t>
                              </m:r>
                            </m:e>
                          </m:d>
                          <m:r>
                            <a:rPr lang="en-US" b="0" i="1" smtClean="0">
                              <a:latin typeface="Cambria Math" panose="02040503050406030204" pitchFamily="18" charset="0"/>
                            </a:rPr>
                            <m:t>−5</m:t>
                          </m:r>
                        </m:num>
                        <m:den>
                          <m:r>
                            <a:rPr lang="en-US" b="0" i="1" smtClean="0">
                              <a:latin typeface="Cambria Math" panose="02040503050406030204" pitchFamily="18" charset="0"/>
                            </a:rPr>
                            <m:t>𝑠𝑡𝑑</m:t>
                          </m:r>
                          <m:d>
                            <m:dPr>
                              <m:ctrlPr>
                                <a:rPr lang="en-US" b="0" i="1" smtClean="0">
                                  <a:latin typeface="Cambria Math" panose="02040503050406030204" pitchFamily="18" charset="0"/>
                                </a:rPr>
                              </m:ctrlPr>
                            </m:dPr>
                            <m:e>
                              <m:r>
                                <a:rPr lang="en-US" b="0" i="1" smtClean="0">
                                  <a:latin typeface="Cambria Math" panose="02040503050406030204" pitchFamily="18" charset="0"/>
                                </a:rPr>
                                <m:t>𝑟</m:t>
                              </m:r>
                            </m:e>
                          </m:d>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11.5</m:t>
                          </m:r>
                        </m:num>
                        <m:den>
                          <m:r>
                            <a:rPr lang="en-US" b="0" i="1" smtClean="0">
                              <a:latin typeface="Cambria Math" panose="02040503050406030204" pitchFamily="18" charset="0"/>
                            </a:rPr>
                            <m:t>9</m:t>
                          </m:r>
                        </m:den>
                      </m:f>
                      <m:r>
                        <a:rPr lang="en-US" b="0" i="1" smtClean="0">
                          <a:latin typeface="Cambria Math" panose="02040503050406030204" pitchFamily="18" charset="0"/>
                        </a:rPr>
                        <m:t>=1.28</m:t>
                      </m:r>
                    </m:oMath>
                  </m:oMathPara>
                </a14:m>
                <a:endParaRPr lang="en-US" dirty="0"/>
              </a:p>
            </p:txBody>
          </p:sp>
        </mc:Choice>
        <mc:Fallback xmlns="">
          <p:sp>
            <p:nvSpPr>
              <p:cNvPr id="21" name="TextBox 20">
                <a:extLst>
                  <a:ext uri="{FF2B5EF4-FFF2-40B4-BE49-F238E27FC236}">
                    <a16:creationId xmlns:a16="http://schemas.microsoft.com/office/drawing/2014/main" id="{B5A7F466-7653-4EE1-A7B5-60FFB416470B}"/>
                  </a:ext>
                </a:extLst>
              </p:cNvPr>
              <p:cNvSpPr txBox="1">
                <a:spLocks noRot="1" noChangeAspect="1" noMove="1" noResize="1" noEditPoints="1" noAdjustHandles="1" noChangeArrowheads="1" noChangeShapeType="1" noTextEdit="1"/>
              </p:cNvSpPr>
              <p:nvPr/>
            </p:nvSpPr>
            <p:spPr>
              <a:xfrm>
                <a:off x="6524313" y="5346475"/>
                <a:ext cx="3388043" cy="675826"/>
              </a:xfrm>
              <a:prstGeom prst="rect">
                <a:avLst/>
              </a:prstGeom>
              <a:blipFill>
                <a:blip r:embed="rId6"/>
                <a:stretch>
                  <a:fillRect/>
                </a:stretch>
              </a:blipFill>
            </p:spPr>
            <p:txBody>
              <a:bodyPr/>
              <a:lstStyle/>
              <a:p>
                <a:r>
                  <a:rPr lang="en-US">
                    <a:noFill/>
                  </a:rPr>
                  <a:t> </a:t>
                </a:r>
              </a:p>
            </p:txBody>
          </p:sp>
        </mc:Fallback>
      </mc:AlternateContent>
      <p:sp>
        <p:nvSpPr>
          <p:cNvPr id="23" name="TextBox 22">
            <a:extLst>
              <a:ext uri="{FF2B5EF4-FFF2-40B4-BE49-F238E27FC236}">
                <a16:creationId xmlns:a16="http://schemas.microsoft.com/office/drawing/2014/main" id="{386FFA69-0565-2FF9-F8E8-AF51024486F4}"/>
              </a:ext>
            </a:extLst>
          </p:cNvPr>
          <p:cNvSpPr txBox="1"/>
          <p:nvPr/>
        </p:nvSpPr>
        <p:spPr>
          <a:xfrm>
            <a:off x="9764608" y="4631714"/>
            <a:ext cx="479618" cy="369332"/>
          </a:xfrm>
          <a:prstGeom prst="rect">
            <a:avLst/>
          </a:prstGeom>
          <a:noFill/>
        </p:spPr>
        <p:txBody>
          <a:bodyPr wrap="none" rtlCol="0">
            <a:spAutoFit/>
          </a:bodyPr>
          <a:lstStyle/>
          <a:p>
            <a:r>
              <a:rPr lang="en-US" dirty="0"/>
              <a:t>No</a:t>
            </a:r>
          </a:p>
        </p:txBody>
      </p:sp>
      <p:sp>
        <p:nvSpPr>
          <p:cNvPr id="24" name="TextBox 23">
            <a:extLst>
              <a:ext uri="{FF2B5EF4-FFF2-40B4-BE49-F238E27FC236}">
                <a16:creationId xmlns:a16="http://schemas.microsoft.com/office/drawing/2014/main" id="{8C773572-A181-AA1A-E39D-001E065E4734}"/>
              </a:ext>
            </a:extLst>
          </p:cNvPr>
          <p:cNvSpPr txBox="1"/>
          <p:nvPr/>
        </p:nvSpPr>
        <p:spPr>
          <a:xfrm>
            <a:off x="9793496" y="5499722"/>
            <a:ext cx="479618" cy="369332"/>
          </a:xfrm>
          <a:prstGeom prst="rect">
            <a:avLst/>
          </a:prstGeom>
          <a:noFill/>
        </p:spPr>
        <p:txBody>
          <a:bodyPr wrap="none" rtlCol="0">
            <a:spAutoFit/>
          </a:bodyPr>
          <a:lstStyle/>
          <a:p>
            <a:r>
              <a:rPr lang="en-US" dirty="0"/>
              <a:t>No</a:t>
            </a:r>
          </a:p>
        </p:txBody>
      </p:sp>
      <p:cxnSp>
        <p:nvCxnSpPr>
          <p:cNvPr id="33" name="Straight Connector 32">
            <a:extLst>
              <a:ext uri="{FF2B5EF4-FFF2-40B4-BE49-F238E27FC236}">
                <a16:creationId xmlns:a16="http://schemas.microsoft.com/office/drawing/2014/main" id="{B7870107-8094-703D-DEC5-24447764C0C3}"/>
              </a:ext>
            </a:extLst>
          </p:cNvPr>
          <p:cNvCxnSpPr/>
          <p:nvPr/>
        </p:nvCxnSpPr>
        <p:spPr>
          <a:xfrm>
            <a:off x="1071589" y="3130827"/>
            <a:ext cx="0" cy="3101788"/>
          </a:xfrm>
          <a:prstGeom prst="line">
            <a:avLst/>
          </a:prstGeom>
        </p:spPr>
        <p:style>
          <a:lnRef idx="2">
            <a:schemeClr val="accent1"/>
          </a:lnRef>
          <a:fillRef idx="0">
            <a:schemeClr val="accent1"/>
          </a:fillRef>
          <a:effectRef idx="1">
            <a:schemeClr val="accent1"/>
          </a:effectRef>
          <a:fontRef idx="minor">
            <a:schemeClr val="tx1"/>
          </a:fontRef>
        </p:style>
      </p:cxnSp>
      <p:cxnSp>
        <p:nvCxnSpPr>
          <p:cNvPr id="34" name="Straight Connector 33">
            <a:extLst>
              <a:ext uri="{FF2B5EF4-FFF2-40B4-BE49-F238E27FC236}">
                <a16:creationId xmlns:a16="http://schemas.microsoft.com/office/drawing/2014/main" id="{3118D53E-10A2-6261-2860-682064F5D169}"/>
              </a:ext>
            </a:extLst>
          </p:cNvPr>
          <p:cNvCxnSpPr>
            <a:cxnSpLocks/>
          </p:cNvCxnSpPr>
          <p:nvPr/>
        </p:nvCxnSpPr>
        <p:spPr>
          <a:xfrm>
            <a:off x="1071589" y="6232615"/>
            <a:ext cx="3330388" cy="13750"/>
          </a:xfrm>
          <a:prstGeom prst="line">
            <a:avLst/>
          </a:prstGeom>
        </p:spPr>
        <p:style>
          <a:lnRef idx="2">
            <a:schemeClr val="accent1"/>
          </a:lnRef>
          <a:fillRef idx="0">
            <a:schemeClr val="accent1"/>
          </a:fillRef>
          <a:effectRef idx="1">
            <a:schemeClr val="accent1"/>
          </a:effectRef>
          <a:fontRef idx="minor">
            <a:schemeClr val="tx1"/>
          </a:fontRef>
        </p:style>
      </p:cxnSp>
      <p:cxnSp>
        <p:nvCxnSpPr>
          <p:cNvPr id="35" name="Straight Connector 34">
            <a:extLst>
              <a:ext uri="{FF2B5EF4-FFF2-40B4-BE49-F238E27FC236}">
                <a16:creationId xmlns:a16="http://schemas.microsoft.com/office/drawing/2014/main" id="{9F40C939-5AD0-A690-0597-4FB2866783AF}"/>
              </a:ext>
            </a:extLst>
          </p:cNvPr>
          <p:cNvCxnSpPr>
            <a:cxnSpLocks/>
          </p:cNvCxnSpPr>
          <p:nvPr/>
        </p:nvCxnSpPr>
        <p:spPr>
          <a:xfrm flipH="1">
            <a:off x="1071589" y="3079526"/>
            <a:ext cx="2187388" cy="2426647"/>
          </a:xfrm>
          <a:prstGeom prst="line">
            <a:avLst/>
          </a:prstGeom>
        </p:spPr>
        <p:style>
          <a:lnRef idx="2">
            <a:schemeClr val="accent6"/>
          </a:lnRef>
          <a:fillRef idx="0">
            <a:schemeClr val="accent6"/>
          </a:fillRef>
          <a:effectRef idx="1">
            <a:schemeClr val="accent6"/>
          </a:effectRef>
          <a:fontRef idx="minor">
            <a:schemeClr val="tx1"/>
          </a:fontRef>
        </p:style>
      </p:cxnSp>
      <p:sp>
        <p:nvSpPr>
          <p:cNvPr id="36" name="Oval 35">
            <a:extLst>
              <a:ext uri="{FF2B5EF4-FFF2-40B4-BE49-F238E27FC236}">
                <a16:creationId xmlns:a16="http://schemas.microsoft.com/office/drawing/2014/main" id="{F658D214-9975-CB37-8202-57A401441E32}"/>
              </a:ext>
            </a:extLst>
          </p:cNvPr>
          <p:cNvSpPr/>
          <p:nvPr/>
        </p:nvSpPr>
        <p:spPr bwMode="auto">
          <a:xfrm>
            <a:off x="2566547" y="6181314"/>
            <a:ext cx="170328" cy="130103"/>
          </a:xfrm>
          <a:prstGeom prst="ellipse">
            <a:avLst/>
          </a:prstGeom>
          <a:solidFill>
            <a:srgbClr val="FFC000"/>
          </a:solidFill>
          <a:ln w="12700" cap="flat" cmpd="sng" algn="ctr">
            <a:solidFill>
              <a:srgbClr val="FFC000"/>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rgbClr val="000000"/>
              </a:solidFill>
              <a:effectLst/>
              <a:latin typeface="Arial" charset="0"/>
              <a:ea typeface="ヒラギノ角ゴ ProN W3" charset="0"/>
              <a:cs typeface="ヒラギノ角ゴ ProN W3" charset="0"/>
              <a:sym typeface="Arial" charset="0"/>
            </a:endParaRPr>
          </a:p>
        </p:txBody>
      </p:sp>
      <p:cxnSp>
        <p:nvCxnSpPr>
          <p:cNvPr id="37" name="Straight Connector 36">
            <a:extLst>
              <a:ext uri="{FF2B5EF4-FFF2-40B4-BE49-F238E27FC236}">
                <a16:creationId xmlns:a16="http://schemas.microsoft.com/office/drawing/2014/main" id="{1E983775-C99C-6D01-38A2-7B8600044EF3}"/>
              </a:ext>
            </a:extLst>
          </p:cNvPr>
          <p:cNvCxnSpPr>
            <a:cxnSpLocks/>
            <a:stCxn id="36" idx="0"/>
          </p:cNvCxnSpPr>
          <p:nvPr/>
        </p:nvCxnSpPr>
        <p:spPr>
          <a:xfrm flipV="1">
            <a:off x="2651711" y="3761227"/>
            <a:ext cx="0" cy="2420087"/>
          </a:xfrm>
          <a:prstGeom prst="line">
            <a:avLst/>
          </a:prstGeom>
          <a:ln>
            <a:solidFill>
              <a:srgbClr val="FFC000"/>
            </a:solidFill>
            <a:prstDash val="dash"/>
          </a:ln>
        </p:spPr>
        <p:style>
          <a:lnRef idx="2">
            <a:schemeClr val="accent1"/>
          </a:lnRef>
          <a:fillRef idx="0">
            <a:schemeClr val="accent1"/>
          </a:fillRef>
          <a:effectRef idx="1">
            <a:schemeClr val="accent1"/>
          </a:effectRef>
          <a:fontRef idx="minor">
            <a:schemeClr val="tx1"/>
          </a:fontRef>
        </p:style>
      </p:cxnSp>
      <p:cxnSp>
        <p:nvCxnSpPr>
          <p:cNvPr id="38" name="Straight Connector 37">
            <a:extLst>
              <a:ext uri="{FF2B5EF4-FFF2-40B4-BE49-F238E27FC236}">
                <a16:creationId xmlns:a16="http://schemas.microsoft.com/office/drawing/2014/main" id="{F5AA68D5-8EB1-D350-5D17-474FF17BF612}"/>
              </a:ext>
            </a:extLst>
          </p:cNvPr>
          <p:cNvCxnSpPr>
            <a:cxnSpLocks/>
          </p:cNvCxnSpPr>
          <p:nvPr/>
        </p:nvCxnSpPr>
        <p:spPr>
          <a:xfrm flipH="1" flipV="1">
            <a:off x="1091853" y="3761227"/>
            <a:ext cx="1539595" cy="2353"/>
          </a:xfrm>
          <a:prstGeom prst="line">
            <a:avLst/>
          </a:prstGeom>
          <a:ln>
            <a:solidFill>
              <a:srgbClr val="FFC000"/>
            </a:solidFill>
            <a:prstDash val="dash"/>
          </a:ln>
        </p:spPr>
        <p:style>
          <a:lnRef idx="2">
            <a:schemeClr val="accent1"/>
          </a:lnRef>
          <a:fillRef idx="0">
            <a:schemeClr val="accent1"/>
          </a:fillRef>
          <a:effectRef idx="1">
            <a:schemeClr val="accent1"/>
          </a:effectRef>
          <a:fontRef idx="minor">
            <a:schemeClr val="tx1"/>
          </a:fontRef>
        </p:style>
      </p:cxnSp>
      <p:sp>
        <p:nvSpPr>
          <p:cNvPr id="39" name="TextBox 38">
            <a:extLst>
              <a:ext uri="{FF2B5EF4-FFF2-40B4-BE49-F238E27FC236}">
                <a16:creationId xmlns:a16="http://schemas.microsoft.com/office/drawing/2014/main" id="{3B3175B4-960B-E454-7060-F344C0F83650}"/>
              </a:ext>
            </a:extLst>
          </p:cNvPr>
          <p:cNvSpPr txBox="1"/>
          <p:nvPr/>
        </p:nvSpPr>
        <p:spPr>
          <a:xfrm>
            <a:off x="554220" y="3599925"/>
            <a:ext cx="532518" cy="307777"/>
          </a:xfrm>
          <a:prstGeom prst="rect">
            <a:avLst/>
          </a:prstGeom>
          <a:noFill/>
        </p:spPr>
        <p:txBody>
          <a:bodyPr wrap="none" rtlCol="0">
            <a:spAutoFit/>
          </a:bodyPr>
          <a:lstStyle/>
          <a:p>
            <a:r>
              <a:rPr lang="en-US" sz="1400" dirty="0"/>
              <a:t>18.5</a:t>
            </a:r>
          </a:p>
        </p:txBody>
      </p:sp>
      <p:cxnSp>
        <p:nvCxnSpPr>
          <p:cNvPr id="40" name="Straight Connector 39">
            <a:extLst>
              <a:ext uri="{FF2B5EF4-FFF2-40B4-BE49-F238E27FC236}">
                <a16:creationId xmlns:a16="http://schemas.microsoft.com/office/drawing/2014/main" id="{54A09E63-D4F3-C16D-7B9A-15BF395388A1}"/>
              </a:ext>
            </a:extLst>
          </p:cNvPr>
          <p:cNvCxnSpPr>
            <a:cxnSpLocks/>
          </p:cNvCxnSpPr>
          <p:nvPr/>
        </p:nvCxnSpPr>
        <p:spPr>
          <a:xfrm flipH="1">
            <a:off x="1102882" y="4191839"/>
            <a:ext cx="1517535" cy="0"/>
          </a:xfrm>
          <a:prstGeom prst="line">
            <a:avLst/>
          </a:prstGeom>
          <a:ln>
            <a:solidFill>
              <a:srgbClr val="FFFF00"/>
            </a:solidFill>
            <a:prstDash val="dash"/>
          </a:ln>
        </p:spPr>
        <p:style>
          <a:lnRef idx="2">
            <a:schemeClr val="accent6"/>
          </a:lnRef>
          <a:fillRef idx="0">
            <a:schemeClr val="accent6"/>
          </a:fillRef>
          <a:effectRef idx="1">
            <a:schemeClr val="accent6"/>
          </a:effectRef>
          <a:fontRef idx="minor">
            <a:schemeClr val="tx1"/>
          </a:fontRef>
        </p:style>
      </p:cxnSp>
      <mc:AlternateContent xmlns:mc="http://schemas.openxmlformats.org/markup-compatibility/2006" xmlns:a14="http://schemas.microsoft.com/office/drawing/2010/main">
        <mc:Choice Requires="a14">
          <p:sp>
            <p:nvSpPr>
              <p:cNvPr id="41" name="TextBox 40">
                <a:extLst>
                  <a:ext uri="{FF2B5EF4-FFF2-40B4-BE49-F238E27FC236}">
                    <a16:creationId xmlns:a16="http://schemas.microsoft.com/office/drawing/2014/main" id="{3E5A38DD-B9A7-FD62-814E-C01EFF0760ED}"/>
                  </a:ext>
                </a:extLst>
              </p:cNvPr>
              <p:cNvSpPr txBox="1"/>
              <p:nvPr/>
            </p:nvSpPr>
            <p:spPr>
              <a:xfrm>
                <a:off x="697118" y="4056073"/>
                <a:ext cx="248465" cy="21544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15</m:t>
                      </m:r>
                    </m:oMath>
                  </m:oMathPara>
                </a14:m>
                <a:endParaRPr lang="en-US" dirty="0"/>
              </a:p>
            </p:txBody>
          </p:sp>
        </mc:Choice>
        <mc:Fallback xmlns="">
          <p:sp>
            <p:nvSpPr>
              <p:cNvPr id="41" name="TextBox 40">
                <a:extLst>
                  <a:ext uri="{FF2B5EF4-FFF2-40B4-BE49-F238E27FC236}">
                    <a16:creationId xmlns:a16="http://schemas.microsoft.com/office/drawing/2014/main" id="{3E5A38DD-B9A7-FD62-814E-C01EFF0760ED}"/>
                  </a:ext>
                </a:extLst>
              </p:cNvPr>
              <p:cNvSpPr txBox="1">
                <a:spLocks noRot="1" noChangeAspect="1" noMove="1" noResize="1" noEditPoints="1" noAdjustHandles="1" noChangeArrowheads="1" noChangeShapeType="1" noTextEdit="1"/>
              </p:cNvSpPr>
              <p:nvPr/>
            </p:nvSpPr>
            <p:spPr>
              <a:xfrm>
                <a:off x="697118" y="4056073"/>
                <a:ext cx="248465" cy="215444"/>
              </a:xfrm>
              <a:prstGeom prst="rect">
                <a:avLst/>
              </a:prstGeom>
              <a:blipFill>
                <a:blip r:embed="rId7"/>
                <a:stretch>
                  <a:fillRect l="-14634" r="-14634" b="-8333"/>
                </a:stretch>
              </a:blipFill>
            </p:spPr>
            <p:txBody>
              <a:bodyPr/>
              <a:lstStyle/>
              <a:p>
                <a:r>
                  <a:rPr lang="en-US">
                    <a:noFill/>
                  </a:rPr>
                  <a:t> </a:t>
                </a:r>
              </a:p>
            </p:txBody>
          </p:sp>
        </mc:Fallback>
      </mc:AlternateContent>
      <p:sp>
        <p:nvSpPr>
          <p:cNvPr id="42" name="Plus Sign 41">
            <a:extLst>
              <a:ext uri="{FF2B5EF4-FFF2-40B4-BE49-F238E27FC236}">
                <a16:creationId xmlns:a16="http://schemas.microsoft.com/office/drawing/2014/main" id="{2C0A5B42-0D88-C69D-A567-99B999557725}"/>
              </a:ext>
            </a:extLst>
          </p:cNvPr>
          <p:cNvSpPr/>
          <p:nvPr/>
        </p:nvSpPr>
        <p:spPr bwMode="auto">
          <a:xfrm>
            <a:off x="2570372" y="4080069"/>
            <a:ext cx="170328" cy="212780"/>
          </a:xfrm>
          <a:prstGeom prst="mathPlus">
            <a:avLst/>
          </a:prstGeom>
          <a:solidFill>
            <a:srgbClr val="00B050"/>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rgbClr val="000000"/>
              </a:solidFill>
              <a:effectLst/>
              <a:latin typeface="Arial" charset="0"/>
              <a:ea typeface="ヒラギノ角ゴ ProN W3" charset="0"/>
              <a:cs typeface="ヒラギノ角ゴ ProN W3" charset="0"/>
              <a:sym typeface="Arial" charset="0"/>
            </a:endParaRPr>
          </a:p>
        </p:txBody>
      </p:sp>
      <mc:AlternateContent xmlns:mc="http://schemas.openxmlformats.org/markup-compatibility/2006" xmlns:a14="http://schemas.microsoft.com/office/drawing/2010/main">
        <mc:Choice Requires="a14">
          <p:sp>
            <p:nvSpPr>
              <p:cNvPr id="43" name="TextBox 42">
                <a:extLst>
                  <a:ext uri="{FF2B5EF4-FFF2-40B4-BE49-F238E27FC236}">
                    <a16:creationId xmlns:a16="http://schemas.microsoft.com/office/drawing/2014/main" id="{B0AD652C-0FE7-FF38-6B60-27DDC8515FE7}"/>
                  </a:ext>
                </a:extLst>
              </p:cNvPr>
              <p:cNvSpPr txBox="1"/>
              <p:nvPr/>
            </p:nvSpPr>
            <p:spPr>
              <a:xfrm>
                <a:off x="730115" y="5377621"/>
                <a:ext cx="285335" cy="21544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400" b="0" i="1" smtClean="0">
                          <a:latin typeface="Cambria Math" panose="02040503050406030204" pitchFamily="18" charset="0"/>
                        </a:rPr>
                        <m:t>3.5</m:t>
                      </m:r>
                    </m:oMath>
                  </m:oMathPara>
                </a14:m>
                <a:endParaRPr lang="en-US" sz="1400" dirty="0"/>
              </a:p>
            </p:txBody>
          </p:sp>
        </mc:Choice>
        <mc:Fallback xmlns="">
          <p:sp>
            <p:nvSpPr>
              <p:cNvPr id="43" name="TextBox 42">
                <a:extLst>
                  <a:ext uri="{FF2B5EF4-FFF2-40B4-BE49-F238E27FC236}">
                    <a16:creationId xmlns:a16="http://schemas.microsoft.com/office/drawing/2014/main" id="{B0AD652C-0FE7-FF38-6B60-27DDC8515FE7}"/>
                  </a:ext>
                </a:extLst>
              </p:cNvPr>
              <p:cNvSpPr txBox="1">
                <a:spLocks noRot="1" noChangeAspect="1" noMove="1" noResize="1" noEditPoints="1" noAdjustHandles="1" noChangeArrowheads="1" noChangeShapeType="1" noTextEdit="1"/>
              </p:cNvSpPr>
              <p:nvPr/>
            </p:nvSpPr>
            <p:spPr>
              <a:xfrm>
                <a:off x="730115" y="5377621"/>
                <a:ext cx="285335" cy="215444"/>
              </a:xfrm>
              <a:prstGeom prst="rect">
                <a:avLst/>
              </a:prstGeom>
              <a:blipFill>
                <a:blip r:embed="rId8"/>
                <a:stretch>
                  <a:fillRect l="-12766" r="-10638" b="-11429"/>
                </a:stretch>
              </a:blipFill>
            </p:spPr>
            <p:txBody>
              <a:bodyPr/>
              <a:lstStyle/>
              <a:p>
                <a:r>
                  <a:rPr lang="en-US">
                    <a:noFill/>
                  </a:rPr>
                  <a:t> </a:t>
                </a:r>
              </a:p>
            </p:txBody>
          </p:sp>
        </mc:Fallback>
      </mc:AlternateContent>
      <p:cxnSp>
        <p:nvCxnSpPr>
          <p:cNvPr id="44" name="Straight Connector 43">
            <a:extLst>
              <a:ext uri="{FF2B5EF4-FFF2-40B4-BE49-F238E27FC236}">
                <a16:creationId xmlns:a16="http://schemas.microsoft.com/office/drawing/2014/main" id="{552A4286-9BDE-4B8F-B632-F8736E7F3E32}"/>
              </a:ext>
            </a:extLst>
          </p:cNvPr>
          <p:cNvCxnSpPr>
            <a:cxnSpLocks/>
          </p:cNvCxnSpPr>
          <p:nvPr/>
        </p:nvCxnSpPr>
        <p:spPr>
          <a:xfrm flipH="1">
            <a:off x="1086738" y="3378775"/>
            <a:ext cx="2513712" cy="2127398"/>
          </a:xfrm>
          <a:prstGeom prst="line">
            <a:avLst/>
          </a:prstGeom>
          <a:ln>
            <a:prstDash val="sysDot"/>
          </a:ln>
        </p:spPr>
        <p:style>
          <a:lnRef idx="2">
            <a:schemeClr val="accent6"/>
          </a:lnRef>
          <a:fillRef idx="0">
            <a:schemeClr val="accent6"/>
          </a:fillRef>
          <a:effectRef idx="1">
            <a:schemeClr val="accent6"/>
          </a:effectRef>
          <a:fontRef idx="minor">
            <a:schemeClr val="tx1"/>
          </a:fontRef>
        </p:style>
      </p:cxnSp>
    </p:spTree>
    <p:extLst>
      <p:ext uri="{BB962C8B-B14F-4D97-AF65-F5344CB8AC3E}">
        <p14:creationId xmlns:p14="http://schemas.microsoft.com/office/powerpoint/2010/main" val="3895298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1"/>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8" grpId="0"/>
      <p:bldP spid="21" grpId="0"/>
      <p:bldP spid="23" grpId="0"/>
      <p:bldP spid="2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8E8D634-2BA2-C71C-1B86-BEECBABD49FE}"/>
              </a:ext>
            </a:extLst>
          </p:cNvPr>
          <p:cNvSpPr>
            <a:spLocks noGrp="1"/>
          </p:cNvSpPr>
          <p:nvPr>
            <p:ph type="body" sz="quarter" idx="12"/>
          </p:nvPr>
        </p:nvSpPr>
        <p:spPr/>
        <p:txBody>
          <a:bodyPr/>
          <a:lstStyle/>
          <a:p>
            <a:endParaRPr lang="en-US"/>
          </a:p>
        </p:txBody>
      </p:sp>
      <p:sp>
        <p:nvSpPr>
          <p:cNvPr id="3" name="Text Placeholder 2">
            <a:extLst>
              <a:ext uri="{FF2B5EF4-FFF2-40B4-BE49-F238E27FC236}">
                <a16:creationId xmlns:a16="http://schemas.microsoft.com/office/drawing/2014/main" id="{6C462B63-D9FE-336B-A820-169F6BC176EE}"/>
              </a:ext>
            </a:extLst>
          </p:cNvPr>
          <p:cNvSpPr>
            <a:spLocks noGrp="1"/>
          </p:cNvSpPr>
          <p:nvPr>
            <p:ph type="body" sz="quarter" idx="16"/>
          </p:nvPr>
        </p:nvSpPr>
        <p:spPr/>
        <p:txBody>
          <a:bodyPr/>
          <a:lstStyle/>
          <a:p>
            <a:r>
              <a:rPr lang="en-US" dirty="0"/>
              <a:t>Exercise 3</a:t>
            </a:r>
          </a:p>
        </p:txBody>
      </p:sp>
      <p:graphicFrame>
        <p:nvGraphicFramePr>
          <p:cNvPr id="4" name="Table 3">
            <a:extLst>
              <a:ext uri="{FF2B5EF4-FFF2-40B4-BE49-F238E27FC236}">
                <a16:creationId xmlns:a16="http://schemas.microsoft.com/office/drawing/2014/main" id="{8467F55A-3085-62D9-3627-4EC2DEBD4E96}"/>
              </a:ext>
            </a:extLst>
          </p:cNvPr>
          <p:cNvGraphicFramePr>
            <a:graphicFrameLocks noGrp="1"/>
          </p:cNvGraphicFramePr>
          <p:nvPr>
            <p:extLst>
              <p:ext uri="{D42A27DB-BD31-4B8C-83A1-F6EECF244321}">
                <p14:modId xmlns:p14="http://schemas.microsoft.com/office/powerpoint/2010/main" val="3646961828"/>
              </p:ext>
            </p:extLst>
          </p:nvPr>
        </p:nvGraphicFramePr>
        <p:xfrm>
          <a:off x="4991100" y="1324500"/>
          <a:ext cx="3105150" cy="1066800"/>
        </p:xfrm>
        <a:graphic>
          <a:graphicData uri="http://schemas.openxmlformats.org/drawingml/2006/table">
            <a:tbl>
              <a:tblPr>
                <a:tableStyleId>{08FB837D-C827-4EFA-A057-4D05807E0F7C}</a:tableStyleId>
              </a:tblPr>
              <a:tblGrid>
                <a:gridCol w="1035050">
                  <a:extLst>
                    <a:ext uri="{9D8B030D-6E8A-4147-A177-3AD203B41FA5}">
                      <a16:colId xmlns:a16="http://schemas.microsoft.com/office/drawing/2014/main" val="1802946589"/>
                    </a:ext>
                  </a:extLst>
                </a:gridCol>
                <a:gridCol w="1035050">
                  <a:extLst>
                    <a:ext uri="{9D8B030D-6E8A-4147-A177-3AD203B41FA5}">
                      <a16:colId xmlns:a16="http://schemas.microsoft.com/office/drawing/2014/main" val="3329010539"/>
                    </a:ext>
                  </a:extLst>
                </a:gridCol>
                <a:gridCol w="1035050">
                  <a:extLst>
                    <a:ext uri="{9D8B030D-6E8A-4147-A177-3AD203B41FA5}">
                      <a16:colId xmlns:a16="http://schemas.microsoft.com/office/drawing/2014/main" val="2673814357"/>
                    </a:ext>
                  </a:extLst>
                </a:gridCol>
              </a:tblGrid>
              <a:tr h="280000">
                <a:tc>
                  <a:txBody>
                    <a:bodyPr/>
                    <a:lstStyle/>
                    <a:p>
                      <a:pPr algn="ctr" fontAlgn="b"/>
                      <a:endParaRPr lang="en-US" sz="1100" b="0" i="0" u="none" strike="noStrike" dirty="0">
                        <a:solidFill>
                          <a:srgbClr val="000000"/>
                        </a:solidFill>
                        <a:effectLst/>
                        <a:latin typeface="Aptos Narrow" panose="020B0004020202020204" pitchFamily="34" charset="0"/>
                      </a:endParaRPr>
                    </a:p>
                  </a:txBody>
                  <a:tcPr marL="9525" marR="9525" marT="9525" marB="0" anchor="ctr">
                    <a:solidFill>
                      <a:schemeClr val="bg1"/>
                    </a:solidFill>
                  </a:tcPr>
                </a:tc>
                <a:tc>
                  <a:txBody>
                    <a:bodyPr/>
                    <a:lstStyle/>
                    <a:p>
                      <a:pPr algn="ctr" fontAlgn="b"/>
                      <a:r>
                        <a:rPr lang="en-US" sz="1100" u="none" strike="noStrike" dirty="0">
                          <a:effectLst/>
                        </a:rPr>
                        <a:t>FIRM A</a:t>
                      </a:r>
                      <a:endParaRPr lang="en-US" sz="1100" b="0" i="0" u="none" strike="noStrike" dirty="0">
                        <a:solidFill>
                          <a:srgbClr val="000000"/>
                        </a:solidFill>
                        <a:effectLst/>
                        <a:latin typeface="Aptos Narrow" panose="020B0004020202020204" pitchFamily="34" charset="0"/>
                      </a:endParaRPr>
                    </a:p>
                  </a:txBody>
                  <a:tcPr marL="9525" marR="9525" marT="9525" marB="0" anchor="ctr">
                    <a:solidFill>
                      <a:schemeClr val="bg1"/>
                    </a:solidFill>
                  </a:tcPr>
                </a:tc>
                <a:tc>
                  <a:txBody>
                    <a:bodyPr/>
                    <a:lstStyle/>
                    <a:p>
                      <a:pPr algn="ctr" fontAlgn="b"/>
                      <a:r>
                        <a:rPr lang="en-US" sz="1100" u="none" strike="noStrike" dirty="0">
                          <a:effectLst/>
                        </a:rPr>
                        <a:t>FIRM B</a:t>
                      </a:r>
                      <a:endParaRPr lang="en-US" sz="1100" b="0" i="0" u="none" strike="noStrike" dirty="0">
                        <a:solidFill>
                          <a:srgbClr val="000000"/>
                        </a:solidFill>
                        <a:effectLst/>
                        <a:latin typeface="Aptos Narrow" panose="020B0004020202020204" pitchFamily="34" charset="0"/>
                      </a:endParaRPr>
                    </a:p>
                  </a:txBody>
                  <a:tcPr marL="9525" marR="9525" marT="9525" marB="0" anchor="ctr">
                    <a:solidFill>
                      <a:schemeClr val="bg1"/>
                    </a:solidFill>
                  </a:tcPr>
                </a:tc>
                <a:extLst>
                  <a:ext uri="{0D108BD9-81ED-4DB2-BD59-A6C34878D82A}">
                    <a16:rowId xmlns:a16="http://schemas.microsoft.com/office/drawing/2014/main" val="1259982311"/>
                  </a:ext>
                </a:extLst>
              </a:tr>
              <a:tr h="280000">
                <a:tc>
                  <a:txBody>
                    <a:bodyPr/>
                    <a:lstStyle/>
                    <a:p>
                      <a:pPr algn="ctr" fontAlgn="b"/>
                      <a:r>
                        <a:rPr lang="en-US" sz="1100" u="none" strike="noStrike" dirty="0">
                          <a:effectLst/>
                        </a:rPr>
                        <a:t>Volatility</a:t>
                      </a:r>
                      <a:endParaRPr lang="en-US" sz="1100" b="0" i="0" u="none" strike="noStrike" dirty="0">
                        <a:solidFill>
                          <a:srgbClr val="000000"/>
                        </a:solidFill>
                        <a:effectLst/>
                        <a:latin typeface="Aptos Narrow" panose="020B0004020202020204" pitchFamily="34" charset="0"/>
                      </a:endParaRPr>
                    </a:p>
                  </a:txBody>
                  <a:tcPr marL="9525" marR="9525" marT="9525" marB="0" anchor="ctr">
                    <a:solidFill>
                      <a:schemeClr val="bg1"/>
                    </a:solidFill>
                  </a:tcPr>
                </a:tc>
                <a:tc>
                  <a:txBody>
                    <a:bodyPr/>
                    <a:lstStyle/>
                    <a:p>
                      <a:pPr algn="ctr" fontAlgn="b"/>
                      <a:r>
                        <a:rPr lang="en-US" sz="1100" u="none" strike="noStrike" dirty="0">
                          <a:effectLst/>
                        </a:rPr>
                        <a:t>0.25</a:t>
                      </a:r>
                      <a:endParaRPr lang="en-US" sz="1100" b="0" i="0" u="none" strike="noStrike" dirty="0">
                        <a:solidFill>
                          <a:srgbClr val="000000"/>
                        </a:solidFill>
                        <a:effectLst/>
                        <a:latin typeface="Aptos Narrow" panose="020B0004020202020204" pitchFamily="34" charset="0"/>
                      </a:endParaRPr>
                    </a:p>
                  </a:txBody>
                  <a:tcPr marL="9525" marR="9525" marT="9525" marB="0" anchor="ctr">
                    <a:solidFill>
                      <a:schemeClr val="bg1"/>
                    </a:solidFill>
                  </a:tcPr>
                </a:tc>
                <a:tc>
                  <a:txBody>
                    <a:bodyPr/>
                    <a:lstStyle/>
                    <a:p>
                      <a:pPr algn="ctr" fontAlgn="b"/>
                      <a:r>
                        <a:rPr lang="en-US" sz="1100" u="none" strike="noStrike">
                          <a:effectLst/>
                        </a:rPr>
                        <a:t>0.43</a:t>
                      </a:r>
                      <a:endParaRPr lang="en-US" sz="1100" b="0" i="0" u="none" strike="noStrike">
                        <a:solidFill>
                          <a:srgbClr val="000000"/>
                        </a:solidFill>
                        <a:effectLst/>
                        <a:latin typeface="Aptos Narrow" panose="020B0004020202020204" pitchFamily="34" charset="0"/>
                      </a:endParaRPr>
                    </a:p>
                  </a:txBody>
                  <a:tcPr marL="9525" marR="9525" marT="9525" marB="0" anchor="ctr">
                    <a:solidFill>
                      <a:schemeClr val="bg1"/>
                    </a:solidFill>
                  </a:tcPr>
                </a:tc>
                <a:extLst>
                  <a:ext uri="{0D108BD9-81ED-4DB2-BD59-A6C34878D82A}">
                    <a16:rowId xmlns:a16="http://schemas.microsoft.com/office/drawing/2014/main" val="3947307169"/>
                  </a:ext>
                </a:extLst>
              </a:tr>
              <a:tr h="506800">
                <a:tc>
                  <a:txBody>
                    <a:bodyPr/>
                    <a:lstStyle/>
                    <a:p>
                      <a:pPr algn="ctr" fontAlgn="b"/>
                      <a:r>
                        <a:rPr lang="en-US" sz="1100" u="none" strike="noStrike">
                          <a:effectLst/>
                        </a:rPr>
                        <a:t>Market Cap</a:t>
                      </a:r>
                      <a:endParaRPr lang="en-US" sz="1100" b="0" i="0" u="none" strike="noStrike">
                        <a:solidFill>
                          <a:srgbClr val="000000"/>
                        </a:solidFill>
                        <a:effectLst/>
                        <a:latin typeface="Aptos Narrow" panose="020B0004020202020204" pitchFamily="34" charset="0"/>
                      </a:endParaRPr>
                    </a:p>
                  </a:txBody>
                  <a:tcPr marL="9525" marR="9525" marT="9525" marB="0" anchor="ctr">
                    <a:solidFill>
                      <a:schemeClr val="bg1"/>
                    </a:solidFill>
                  </a:tcPr>
                </a:tc>
                <a:tc>
                  <a:txBody>
                    <a:bodyPr/>
                    <a:lstStyle/>
                    <a:p>
                      <a:pPr algn="ctr" fontAlgn="b"/>
                      <a:r>
                        <a:rPr lang="en-US" sz="1100" u="none" strike="noStrike" dirty="0">
                          <a:effectLst/>
                        </a:rPr>
                        <a:t>100</a:t>
                      </a:r>
                      <a:endParaRPr lang="en-US" sz="1100" b="0" i="0" u="none" strike="noStrike" dirty="0">
                        <a:solidFill>
                          <a:srgbClr val="000000"/>
                        </a:solidFill>
                        <a:effectLst/>
                        <a:latin typeface="Aptos Narrow" panose="020B0004020202020204" pitchFamily="34" charset="0"/>
                      </a:endParaRPr>
                    </a:p>
                  </a:txBody>
                  <a:tcPr marL="9525" marR="9525" marT="9525" marB="0" anchor="ctr">
                    <a:solidFill>
                      <a:schemeClr val="bg1"/>
                    </a:solidFill>
                  </a:tcPr>
                </a:tc>
                <a:tc>
                  <a:txBody>
                    <a:bodyPr/>
                    <a:lstStyle/>
                    <a:p>
                      <a:pPr algn="ctr" fontAlgn="b"/>
                      <a:r>
                        <a:rPr lang="en-US" sz="1100" u="none" strike="noStrike" dirty="0">
                          <a:effectLst/>
                        </a:rPr>
                        <a:t>50</a:t>
                      </a:r>
                      <a:endParaRPr lang="en-US" sz="1100" b="0" i="0" u="none" strike="noStrike" dirty="0">
                        <a:solidFill>
                          <a:srgbClr val="000000"/>
                        </a:solidFill>
                        <a:effectLst/>
                        <a:latin typeface="Aptos Narrow" panose="020B0004020202020204" pitchFamily="34" charset="0"/>
                      </a:endParaRPr>
                    </a:p>
                  </a:txBody>
                  <a:tcPr marL="9525" marR="9525" marT="9525" marB="0" anchor="ctr">
                    <a:solidFill>
                      <a:schemeClr val="bg1"/>
                    </a:solidFill>
                  </a:tcPr>
                </a:tc>
                <a:extLst>
                  <a:ext uri="{0D108BD9-81ED-4DB2-BD59-A6C34878D82A}">
                    <a16:rowId xmlns:a16="http://schemas.microsoft.com/office/drawing/2014/main" val="3855482928"/>
                  </a:ext>
                </a:extLst>
              </a:tr>
            </a:tbl>
          </a:graphicData>
        </a:graphic>
      </p:graphicFrame>
      <p:sp>
        <p:nvSpPr>
          <p:cNvPr id="6" name="TextBox 5">
            <a:extLst>
              <a:ext uri="{FF2B5EF4-FFF2-40B4-BE49-F238E27FC236}">
                <a16:creationId xmlns:a16="http://schemas.microsoft.com/office/drawing/2014/main" id="{DA32C266-0120-474F-DEAE-FE3A3142D205}"/>
              </a:ext>
            </a:extLst>
          </p:cNvPr>
          <p:cNvSpPr txBox="1"/>
          <p:nvPr/>
        </p:nvSpPr>
        <p:spPr>
          <a:xfrm>
            <a:off x="800099" y="2603838"/>
            <a:ext cx="10877551" cy="1938992"/>
          </a:xfrm>
          <a:prstGeom prst="rect">
            <a:avLst/>
          </a:prstGeom>
          <a:noFill/>
        </p:spPr>
        <p:txBody>
          <a:bodyPr wrap="square">
            <a:spAutoFit/>
          </a:bodyPr>
          <a:lstStyle/>
          <a:p>
            <a:r>
              <a:rPr lang="en-GB" sz="2000" dirty="0"/>
              <a:t>The correlation between A and B is 0.6 and they are the only firms in the market.</a:t>
            </a:r>
          </a:p>
          <a:p>
            <a:pPr marL="514350" indent="-514350">
              <a:buFont typeface="+mj-lt"/>
              <a:buAutoNum type="alphaLcPeriod"/>
            </a:pPr>
            <a:r>
              <a:rPr lang="en-GB" sz="2000" dirty="0"/>
              <a:t>Compute the market portfolio weights. </a:t>
            </a:r>
          </a:p>
          <a:p>
            <a:pPr marL="514350" indent="-514350">
              <a:buFont typeface="+mj-lt"/>
              <a:buAutoNum type="alphaLcPeriod"/>
            </a:pPr>
            <a:r>
              <a:rPr lang="en-GB" sz="2000" dirty="0"/>
              <a:t>Compute the variance of the market return.</a:t>
            </a:r>
          </a:p>
          <a:p>
            <a:pPr marL="514350" indent="-514350">
              <a:buFont typeface="+mj-lt"/>
              <a:buAutoNum type="alphaLcPeriod"/>
            </a:pPr>
            <a:r>
              <a:rPr lang="en-GB" sz="2000" dirty="0"/>
              <a:t>If the beta for Firm A is 0.75 (it is not), what is the ratio between the volatility of expected returns and the volatility of Firm A (this ratio is labelled percentage of systematic volatility)?</a:t>
            </a:r>
          </a:p>
          <a:p>
            <a:pPr marL="514350" indent="-514350">
              <a:buFont typeface="+mj-lt"/>
              <a:buAutoNum type="alphaLcPeriod"/>
            </a:pPr>
            <a:r>
              <a:rPr lang="en-GB" sz="2000" dirty="0"/>
              <a:t>Compute the beta of Firm A.</a:t>
            </a:r>
          </a:p>
        </p:txBody>
      </p:sp>
      <p:sp>
        <p:nvSpPr>
          <p:cNvPr id="7" name="TextBox 6">
            <a:extLst>
              <a:ext uri="{FF2B5EF4-FFF2-40B4-BE49-F238E27FC236}">
                <a16:creationId xmlns:a16="http://schemas.microsoft.com/office/drawing/2014/main" id="{4F4C2B96-6E75-CCB9-EA19-1A931C3E5DAE}"/>
              </a:ext>
            </a:extLst>
          </p:cNvPr>
          <p:cNvSpPr txBox="1"/>
          <p:nvPr/>
        </p:nvSpPr>
        <p:spPr>
          <a:xfrm>
            <a:off x="800099" y="4755368"/>
            <a:ext cx="8725466" cy="369332"/>
          </a:xfrm>
          <a:prstGeom prst="rect">
            <a:avLst/>
          </a:prstGeom>
          <a:noFill/>
        </p:spPr>
        <p:txBody>
          <a:bodyPr wrap="none" rtlCol="0">
            <a:spAutoFit/>
          </a:bodyPr>
          <a:lstStyle/>
          <a:p>
            <a:r>
              <a:rPr lang="en-US" dirty="0"/>
              <a:t>Reminder: If a and b are constants, and x and y are random variables (e.g. returns):</a:t>
            </a:r>
          </a:p>
        </p:txBody>
      </p:sp>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8AAA3FD7-3A14-15AC-BBC5-9F62A021D138}"/>
                  </a:ext>
                </a:extLst>
              </p:cNvPr>
              <p:cNvSpPr txBox="1"/>
              <p:nvPr/>
            </p:nvSpPr>
            <p:spPr>
              <a:xfrm>
                <a:off x="800099" y="5198738"/>
                <a:ext cx="970779"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𝑉</m:t>
                      </m:r>
                      <m:d>
                        <m:dPr>
                          <m:ctrlPr>
                            <a:rPr lang="en-US" b="0" i="1" smtClean="0">
                              <a:latin typeface="Cambria Math" panose="02040503050406030204" pitchFamily="18" charset="0"/>
                            </a:rPr>
                          </m:ctrlPr>
                        </m:dPr>
                        <m:e>
                          <m:r>
                            <a:rPr lang="en-US" b="0" i="1" smtClean="0">
                              <a:latin typeface="Cambria Math" panose="02040503050406030204" pitchFamily="18" charset="0"/>
                            </a:rPr>
                            <m:t>𝑎</m:t>
                          </m:r>
                        </m:e>
                      </m:d>
                      <m:r>
                        <a:rPr lang="en-US" b="0" i="1" smtClean="0">
                          <a:latin typeface="Cambria Math" panose="02040503050406030204" pitchFamily="18" charset="0"/>
                        </a:rPr>
                        <m:t>=0</m:t>
                      </m:r>
                    </m:oMath>
                  </m:oMathPara>
                </a14:m>
                <a:endParaRPr lang="en-US" dirty="0"/>
              </a:p>
            </p:txBody>
          </p:sp>
        </mc:Choice>
        <mc:Fallback xmlns="">
          <p:sp>
            <p:nvSpPr>
              <p:cNvPr id="8" name="TextBox 7">
                <a:extLst>
                  <a:ext uri="{FF2B5EF4-FFF2-40B4-BE49-F238E27FC236}">
                    <a16:creationId xmlns:a16="http://schemas.microsoft.com/office/drawing/2014/main" id="{8AAA3FD7-3A14-15AC-BBC5-9F62A021D138}"/>
                  </a:ext>
                </a:extLst>
              </p:cNvPr>
              <p:cNvSpPr txBox="1">
                <a:spLocks noRot="1" noChangeAspect="1" noMove="1" noResize="1" noEditPoints="1" noAdjustHandles="1" noChangeArrowheads="1" noChangeShapeType="1" noTextEdit="1"/>
              </p:cNvSpPr>
              <p:nvPr/>
            </p:nvSpPr>
            <p:spPr>
              <a:xfrm>
                <a:off x="800099" y="5198738"/>
                <a:ext cx="970779" cy="276999"/>
              </a:xfrm>
              <a:prstGeom prst="rect">
                <a:avLst/>
              </a:prstGeom>
              <a:blipFill>
                <a:blip r:embed="rId2"/>
                <a:stretch>
                  <a:fillRect l="-4403" r="-5031" b="-8889"/>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B4BC555E-D9D5-B35C-2989-81F28C6B475A}"/>
                  </a:ext>
                </a:extLst>
              </p:cNvPr>
              <p:cNvSpPr txBox="1"/>
              <p:nvPr/>
            </p:nvSpPr>
            <p:spPr>
              <a:xfrm>
                <a:off x="800099" y="5549775"/>
                <a:ext cx="4770473"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𝑉</m:t>
                      </m:r>
                      <m:d>
                        <m:dPr>
                          <m:ctrlPr>
                            <a:rPr lang="en-US" b="0" i="1" smtClean="0">
                              <a:latin typeface="Cambria Math" panose="02040503050406030204" pitchFamily="18" charset="0"/>
                            </a:rPr>
                          </m:ctrlPr>
                        </m:dPr>
                        <m:e>
                          <m:r>
                            <a:rPr lang="en-US" b="0" i="1" smtClean="0">
                              <a:latin typeface="Cambria Math" panose="02040503050406030204" pitchFamily="18" charset="0"/>
                            </a:rPr>
                            <m:t>𝑎𝑥</m:t>
                          </m:r>
                          <m:r>
                            <a:rPr lang="en-US" b="0" i="1" smtClean="0">
                              <a:latin typeface="Cambria Math" panose="02040503050406030204" pitchFamily="18" charset="0"/>
                            </a:rPr>
                            <m:t>+</m:t>
                          </m:r>
                          <m:r>
                            <a:rPr lang="en-US" b="0" i="1" smtClean="0">
                              <a:latin typeface="Cambria Math" panose="02040503050406030204" pitchFamily="18" charset="0"/>
                            </a:rPr>
                            <m:t>𝑏𝑦</m:t>
                          </m:r>
                        </m:e>
                      </m:d>
                      <m:r>
                        <a:rPr lang="en-US" b="0" i="1" smtClean="0">
                          <a:latin typeface="Cambria Math" panose="02040503050406030204" pitchFamily="18" charset="0"/>
                        </a:rPr>
                        <m:t>=</m:t>
                      </m:r>
                      <m:sSup>
                        <m:sSupPr>
                          <m:ctrlPr>
                            <a:rPr lang="en-US" b="0" i="1" smtClean="0">
                              <a:latin typeface="Cambria Math" panose="02040503050406030204" pitchFamily="18" charset="0"/>
                            </a:rPr>
                          </m:ctrlPr>
                        </m:sSupPr>
                        <m:e>
                          <m:r>
                            <a:rPr lang="en-US" b="0" i="1" smtClean="0">
                              <a:latin typeface="Cambria Math" panose="02040503050406030204" pitchFamily="18" charset="0"/>
                            </a:rPr>
                            <m:t>𝑎</m:t>
                          </m:r>
                        </m:e>
                        <m:sup>
                          <m:r>
                            <a:rPr lang="en-US" b="0" i="1" smtClean="0">
                              <a:latin typeface="Cambria Math" panose="02040503050406030204" pitchFamily="18" charset="0"/>
                            </a:rPr>
                            <m:t>2</m:t>
                          </m:r>
                        </m:sup>
                      </m:sSup>
                      <m:r>
                        <a:rPr lang="en-US" b="0" i="1" smtClean="0">
                          <a:latin typeface="Cambria Math" panose="02040503050406030204" pitchFamily="18" charset="0"/>
                        </a:rPr>
                        <m:t>𝑉</m:t>
                      </m:r>
                      <m:d>
                        <m:dPr>
                          <m:ctrlPr>
                            <a:rPr lang="en-US" b="0" i="1" smtClean="0">
                              <a:latin typeface="Cambria Math" panose="02040503050406030204" pitchFamily="18" charset="0"/>
                            </a:rPr>
                          </m:ctrlPr>
                        </m:dPr>
                        <m:e>
                          <m:r>
                            <a:rPr lang="en-US" b="0" i="1" smtClean="0">
                              <a:latin typeface="Cambria Math" panose="02040503050406030204" pitchFamily="18" charset="0"/>
                            </a:rPr>
                            <m:t>𝑥</m:t>
                          </m:r>
                        </m:e>
                      </m:d>
                      <m:r>
                        <a:rPr lang="en-US" b="0" i="1" smtClean="0">
                          <a:latin typeface="Cambria Math" panose="02040503050406030204" pitchFamily="18" charset="0"/>
                        </a:rPr>
                        <m:t>+</m:t>
                      </m:r>
                      <m:sSup>
                        <m:sSupPr>
                          <m:ctrlPr>
                            <a:rPr lang="en-US" b="0" i="1" smtClean="0">
                              <a:latin typeface="Cambria Math" panose="02040503050406030204" pitchFamily="18" charset="0"/>
                            </a:rPr>
                          </m:ctrlPr>
                        </m:sSupPr>
                        <m:e>
                          <m:r>
                            <a:rPr lang="en-US" b="0" i="1" smtClean="0">
                              <a:latin typeface="Cambria Math" panose="02040503050406030204" pitchFamily="18" charset="0"/>
                            </a:rPr>
                            <m:t>𝑏</m:t>
                          </m:r>
                        </m:e>
                        <m:sup>
                          <m:r>
                            <a:rPr lang="en-US" b="0" i="1" smtClean="0">
                              <a:latin typeface="Cambria Math" panose="02040503050406030204" pitchFamily="18" charset="0"/>
                            </a:rPr>
                            <m:t>2</m:t>
                          </m:r>
                        </m:sup>
                      </m:sSup>
                      <m:r>
                        <a:rPr lang="en-US" b="0" i="1" smtClean="0">
                          <a:latin typeface="Cambria Math" panose="02040503050406030204" pitchFamily="18" charset="0"/>
                        </a:rPr>
                        <m:t>𝑉</m:t>
                      </m:r>
                      <m:d>
                        <m:dPr>
                          <m:ctrlPr>
                            <a:rPr lang="en-US" b="0" i="1" smtClean="0">
                              <a:latin typeface="Cambria Math" panose="02040503050406030204" pitchFamily="18" charset="0"/>
                            </a:rPr>
                          </m:ctrlPr>
                        </m:dPr>
                        <m:e>
                          <m:r>
                            <a:rPr lang="en-US" b="0" i="1" smtClean="0">
                              <a:latin typeface="Cambria Math" panose="02040503050406030204" pitchFamily="18" charset="0"/>
                            </a:rPr>
                            <m:t>𝑦</m:t>
                          </m:r>
                        </m:e>
                      </m:d>
                      <m:r>
                        <a:rPr lang="en-US" b="0" i="1" smtClean="0">
                          <a:latin typeface="Cambria Math" panose="02040503050406030204" pitchFamily="18" charset="0"/>
                        </a:rPr>
                        <m:t>+2</m:t>
                      </m:r>
                      <m:r>
                        <a:rPr lang="en-US" b="0" i="1" smtClean="0">
                          <a:latin typeface="Cambria Math" panose="02040503050406030204" pitchFamily="18" charset="0"/>
                        </a:rPr>
                        <m:t>𝑎𝑏𝐶𝑜𝑣</m:t>
                      </m:r>
                      <m:r>
                        <a:rPr lang="en-US" b="0" i="1" smtClean="0">
                          <a:latin typeface="Cambria Math" panose="02040503050406030204" pitchFamily="18" charset="0"/>
                        </a:rPr>
                        <m:t>(</m:t>
                      </m:r>
                      <m:r>
                        <a:rPr lang="en-US" b="0" i="1" smtClean="0">
                          <a:latin typeface="Cambria Math" panose="02040503050406030204" pitchFamily="18" charset="0"/>
                        </a:rPr>
                        <m:t>𝑥</m:t>
                      </m:r>
                      <m:r>
                        <a:rPr lang="en-US" b="0" i="1" smtClean="0">
                          <a:latin typeface="Cambria Math" panose="02040503050406030204" pitchFamily="18" charset="0"/>
                        </a:rPr>
                        <m:t>,</m:t>
                      </m:r>
                      <m:r>
                        <a:rPr lang="en-US" b="0" i="1" smtClean="0">
                          <a:latin typeface="Cambria Math" panose="02040503050406030204" pitchFamily="18" charset="0"/>
                        </a:rPr>
                        <m:t>𝑦</m:t>
                      </m:r>
                      <m:r>
                        <a:rPr lang="en-US" b="0" i="1" smtClean="0">
                          <a:latin typeface="Cambria Math" panose="02040503050406030204" pitchFamily="18" charset="0"/>
                        </a:rPr>
                        <m:t>)</m:t>
                      </m:r>
                    </m:oMath>
                  </m:oMathPara>
                </a14:m>
                <a:endParaRPr lang="en-US" dirty="0"/>
              </a:p>
            </p:txBody>
          </p:sp>
        </mc:Choice>
        <mc:Fallback xmlns="">
          <p:sp>
            <p:nvSpPr>
              <p:cNvPr id="9" name="TextBox 8">
                <a:extLst>
                  <a:ext uri="{FF2B5EF4-FFF2-40B4-BE49-F238E27FC236}">
                    <a16:creationId xmlns:a16="http://schemas.microsoft.com/office/drawing/2014/main" id="{B4BC555E-D9D5-B35C-2989-81F28C6B475A}"/>
                  </a:ext>
                </a:extLst>
              </p:cNvPr>
              <p:cNvSpPr txBox="1">
                <a:spLocks noRot="1" noChangeAspect="1" noMove="1" noResize="1" noEditPoints="1" noAdjustHandles="1" noChangeArrowheads="1" noChangeShapeType="1" noTextEdit="1"/>
              </p:cNvSpPr>
              <p:nvPr/>
            </p:nvSpPr>
            <p:spPr>
              <a:xfrm>
                <a:off x="800099" y="5549775"/>
                <a:ext cx="4770473" cy="276999"/>
              </a:xfrm>
              <a:prstGeom prst="rect">
                <a:avLst/>
              </a:prstGeom>
              <a:blipFill>
                <a:blip r:embed="rId3"/>
                <a:stretch>
                  <a:fillRect l="-894" t="-2174" r="-1533" b="-3478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29D15AD3-FA4C-5AA3-130B-78FB067A711B}"/>
                  </a:ext>
                </a:extLst>
              </p:cNvPr>
              <p:cNvSpPr txBox="1"/>
              <p:nvPr/>
            </p:nvSpPr>
            <p:spPr>
              <a:xfrm>
                <a:off x="800098" y="5974850"/>
                <a:ext cx="6596998"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𝐶𝑜𝑣</m:t>
                      </m:r>
                      <m:d>
                        <m:dPr>
                          <m:ctrlPr>
                            <a:rPr lang="en-US" b="0" i="1" smtClean="0">
                              <a:latin typeface="Cambria Math" panose="02040503050406030204" pitchFamily="18" charset="0"/>
                            </a:rPr>
                          </m:ctrlPr>
                        </m:dPr>
                        <m:e>
                          <m:r>
                            <a:rPr lang="en-US" b="0" i="1" smtClean="0">
                              <a:latin typeface="Cambria Math" panose="02040503050406030204" pitchFamily="18" charset="0"/>
                            </a:rPr>
                            <m:t>𝑥</m:t>
                          </m:r>
                          <m:r>
                            <a:rPr lang="en-US" b="0" i="1" smtClean="0">
                              <a:latin typeface="Cambria Math" panose="02040503050406030204" pitchFamily="18" charset="0"/>
                            </a:rPr>
                            <m:t>,</m:t>
                          </m:r>
                          <m:r>
                            <a:rPr lang="en-US" b="0" i="1" smtClean="0">
                              <a:latin typeface="Cambria Math" panose="02040503050406030204" pitchFamily="18" charset="0"/>
                            </a:rPr>
                            <m:t>𝑎𝑥</m:t>
                          </m:r>
                          <m:r>
                            <a:rPr lang="en-US" b="0" i="1" smtClean="0">
                              <a:latin typeface="Cambria Math" panose="02040503050406030204" pitchFamily="18" charset="0"/>
                            </a:rPr>
                            <m:t>+</m:t>
                          </m:r>
                          <m:r>
                            <a:rPr lang="en-US" b="0" i="1" smtClean="0">
                              <a:latin typeface="Cambria Math" panose="02040503050406030204" pitchFamily="18" charset="0"/>
                            </a:rPr>
                            <m:t>𝑏𝑦</m:t>
                          </m:r>
                        </m:e>
                      </m:d>
                      <m:r>
                        <a:rPr lang="en-US" b="0" i="1" smtClean="0">
                          <a:latin typeface="Cambria Math" panose="02040503050406030204" pitchFamily="18" charset="0"/>
                        </a:rPr>
                        <m:t>=</m:t>
                      </m:r>
                      <m:r>
                        <a:rPr lang="en-US" b="0" i="1" smtClean="0">
                          <a:latin typeface="Cambria Math" panose="02040503050406030204" pitchFamily="18" charset="0"/>
                        </a:rPr>
                        <m:t>𝑎𝐶𝑜𝑣</m:t>
                      </m:r>
                      <m:d>
                        <m:dPr>
                          <m:ctrlPr>
                            <a:rPr lang="en-US" b="0" i="1" smtClean="0">
                              <a:latin typeface="Cambria Math" panose="02040503050406030204" pitchFamily="18" charset="0"/>
                            </a:rPr>
                          </m:ctrlPr>
                        </m:dPr>
                        <m:e>
                          <m:r>
                            <a:rPr lang="en-US" b="0" i="1" smtClean="0">
                              <a:latin typeface="Cambria Math" panose="02040503050406030204" pitchFamily="18" charset="0"/>
                            </a:rPr>
                            <m:t>𝑥</m:t>
                          </m:r>
                          <m:r>
                            <a:rPr lang="en-US" b="0" i="1" smtClean="0">
                              <a:latin typeface="Cambria Math" panose="02040503050406030204" pitchFamily="18" charset="0"/>
                            </a:rPr>
                            <m:t>,</m:t>
                          </m:r>
                          <m:r>
                            <a:rPr lang="en-US" b="0" i="1" smtClean="0">
                              <a:latin typeface="Cambria Math" panose="02040503050406030204" pitchFamily="18" charset="0"/>
                            </a:rPr>
                            <m:t>𝑥</m:t>
                          </m:r>
                        </m:e>
                      </m:d>
                      <m:r>
                        <a:rPr lang="en-US" b="0" i="1" smtClean="0">
                          <a:latin typeface="Cambria Math" panose="02040503050406030204" pitchFamily="18" charset="0"/>
                        </a:rPr>
                        <m:t>+</m:t>
                      </m:r>
                      <m:r>
                        <a:rPr lang="en-US" b="0" i="1" smtClean="0">
                          <a:latin typeface="Cambria Math" panose="02040503050406030204" pitchFamily="18" charset="0"/>
                        </a:rPr>
                        <m:t>𝑏𝐶𝑜𝑣</m:t>
                      </m:r>
                      <m:d>
                        <m:dPr>
                          <m:ctrlPr>
                            <a:rPr lang="en-US" b="0" i="1" smtClean="0">
                              <a:latin typeface="Cambria Math" panose="02040503050406030204" pitchFamily="18" charset="0"/>
                            </a:rPr>
                          </m:ctrlPr>
                        </m:dPr>
                        <m:e>
                          <m:r>
                            <a:rPr lang="en-US" b="0" i="1" smtClean="0">
                              <a:latin typeface="Cambria Math" panose="02040503050406030204" pitchFamily="18" charset="0"/>
                            </a:rPr>
                            <m:t>𝑥</m:t>
                          </m:r>
                          <m:r>
                            <a:rPr lang="en-US" b="0" i="1" smtClean="0">
                              <a:latin typeface="Cambria Math" panose="02040503050406030204" pitchFamily="18" charset="0"/>
                            </a:rPr>
                            <m:t>,</m:t>
                          </m:r>
                          <m:r>
                            <a:rPr lang="en-US" b="0" i="1" smtClean="0">
                              <a:latin typeface="Cambria Math" panose="02040503050406030204" pitchFamily="18" charset="0"/>
                            </a:rPr>
                            <m:t>𝑦</m:t>
                          </m:r>
                        </m:e>
                      </m:d>
                      <m:r>
                        <a:rPr lang="en-US" b="0" i="1" smtClean="0">
                          <a:latin typeface="Cambria Math" panose="02040503050406030204" pitchFamily="18" charset="0"/>
                        </a:rPr>
                        <m:t>=</m:t>
                      </m:r>
                      <m:r>
                        <a:rPr lang="en-US" b="0" i="1" smtClean="0">
                          <a:latin typeface="Cambria Math" panose="02040503050406030204" pitchFamily="18" charset="0"/>
                        </a:rPr>
                        <m:t>𝑎𝑉</m:t>
                      </m:r>
                      <m:d>
                        <m:dPr>
                          <m:ctrlPr>
                            <a:rPr lang="en-US" b="0" i="1" smtClean="0">
                              <a:latin typeface="Cambria Math" panose="02040503050406030204" pitchFamily="18" charset="0"/>
                            </a:rPr>
                          </m:ctrlPr>
                        </m:dPr>
                        <m:e>
                          <m:r>
                            <a:rPr lang="en-US" b="0" i="1" smtClean="0">
                              <a:latin typeface="Cambria Math" panose="02040503050406030204" pitchFamily="18" charset="0"/>
                            </a:rPr>
                            <m:t>𝑥</m:t>
                          </m:r>
                        </m:e>
                      </m:d>
                      <m:r>
                        <a:rPr lang="en-US" b="0" i="1" smtClean="0">
                          <a:latin typeface="Cambria Math" panose="02040503050406030204" pitchFamily="18" charset="0"/>
                        </a:rPr>
                        <m:t>+</m:t>
                      </m:r>
                      <m:r>
                        <a:rPr lang="en-US" b="0" i="1" smtClean="0">
                          <a:latin typeface="Cambria Math" panose="02040503050406030204" pitchFamily="18" charset="0"/>
                        </a:rPr>
                        <m:t>𝑏𝐶𝑜𝑣</m:t>
                      </m:r>
                      <m:r>
                        <a:rPr lang="en-US" b="0" i="1" smtClean="0">
                          <a:latin typeface="Cambria Math" panose="02040503050406030204" pitchFamily="18" charset="0"/>
                        </a:rPr>
                        <m:t>(</m:t>
                      </m:r>
                      <m:r>
                        <a:rPr lang="en-US" b="0" i="1" smtClean="0">
                          <a:latin typeface="Cambria Math" panose="02040503050406030204" pitchFamily="18" charset="0"/>
                        </a:rPr>
                        <m:t>𝑥</m:t>
                      </m:r>
                      <m:r>
                        <a:rPr lang="en-US" b="0" i="1" smtClean="0">
                          <a:latin typeface="Cambria Math" panose="02040503050406030204" pitchFamily="18" charset="0"/>
                        </a:rPr>
                        <m:t>,</m:t>
                      </m:r>
                      <m:r>
                        <a:rPr lang="en-US" b="0" i="1" smtClean="0">
                          <a:latin typeface="Cambria Math" panose="02040503050406030204" pitchFamily="18" charset="0"/>
                        </a:rPr>
                        <m:t>𝑦</m:t>
                      </m:r>
                      <m:r>
                        <a:rPr lang="en-US" b="0" i="1" smtClean="0">
                          <a:latin typeface="Cambria Math" panose="02040503050406030204" pitchFamily="18" charset="0"/>
                        </a:rPr>
                        <m:t>)</m:t>
                      </m:r>
                    </m:oMath>
                  </m:oMathPara>
                </a14:m>
                <a:endParaRPr lang="en-US" dirty="0"/>
              </a:p>
            </p:txBody>
          </p:sp>
        </mc:Choice>
        <mc:Fallback xmlns="">
          <p:sp>
            <p:nvSpPr>
              <p:cNvPr id="10" name="TextBox 9">
                <a:extLst>
                  <a:ext uri="{FF2B5EF4-FFF2-40B4-BE49-F238E27FC236}">
                    <a16:creationId xmlns:a16="http://schemas.microsoft.com/office/drawing/2014/main" id="{29D15AD3-FA4C-5AA3-130B-78FB067A711B}"/>
                  </a:ext>
                </a:extLst>
              </p:cNvPr>
              <p:cNvSpPr txBox="1">
                <a:spLocks noRot="1" noChangeAspect="1" noMove="1" noResize="1" noEditPoints="1" noAdjustHandles="1" noChangeArrowheads="1" noChangeShapeType="1" noTextEdit="1"/>
              </p:cNvSpPr>
              <p:nvPr/>
            </p:nvSpPr>
            <p:spPr>
              <a:xfrm>
                <a:off x="800098" y="5974850"/>
                <a:ext cx="6596998" cy="276999"/>
              </a:xfrm>
              <a:prstGeom prst="rect">
                <a:avLst/>
              </a:prstGeom>
              <a:blipFill>
                <a:blip r:embed="rId4"/>
                <a:stretch>
                  <a:fillRect l="-277" r="-739" b="-3478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15530414-0844-95F0-B161-3D5483B49BBC}"/>
                  </a:ext>
                </a:extLst>
              </p:cNvPr>
              <p:cNvSpPr txBox="1"/>
              <p:nvPr/>
            </p:nvSpPr>
            <p:spPr>
              <a:xfrm>
                <a:off x="2038349" y="5198738"/>
                <a:ext cx="1429237"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𝐶𝑜𝑣</m:t>
                      </m:r>
                      <m:d>
                        <m:dPr>
                          <m:ctrlPr>
                            <a:rPr lang="en-US" b="0" i="1" smtClean="0">
                              <a:latin typeface="Cambria Math" panose="02040503050406030204" pitchFamily="18" charset="0"/>
                            </a:rPr>
                          </m:ctrlPr>
                        </m:dPr>
                        <m:e>
                          <m:r>
                            <a:rPr lang="en-US" b="0" i="1" smtClean="0">
                              <a:latin typeface="Cambria Math" panose="02040503050406030204" pitchFamily="18" charset="0"/>
                            </a:rPr>
                            <m:t>𝑎</m:t>
                          </m:r>
                          <m:r>
                            <a:rPr lang="en-US" b="0" i="1" smtClean="0">
                              <a:latin typeface="Cambria Math" panose="02040503050406030204" pitchFamily="18" charset="0"/>
                            </a:rPr>
                            <m:t>,</m:t>
                          </m:r>
                          <m:r>
                            <a:rPr lang="en-US" b="0" i="1" smtClean="0">
                              <a:latin typeface="Cambria Math" panose="02040503050406030204" pitchFamily="18" charset="0"/>
                            </a:rPr>
                            <m:t>𝑥</m:t>
                          </m:r>
                        </m:e>
                      </m:d>
                      <m:r>
                        <a:rPr lang="en-US" b="0" i="1" smtClean="0">
                          <a:latin typeface="Cambria Math" panose="02040503050406030204" pitchFamily="18" charset="0"/>
                        </a:rPr>
                        <m:t>=0</m:t>
                      </m:r>
                    </m:oMath>
                  </m:oMathPara>
                </a14:m>
                <a:endParaRPr lang="en-US" dirty="0"/>
              </a:p>
            </p:txBody>
          </p:sp>
        </mc:Choice>
        <mc:Fallback xmlns="">
          <p:sp>
            <p:nvSpPr>
              <p:cNvPr id="11" name="TextBox 10">
                <a:extLst>
                  <a:ext uri="{FF2B5EF4-FFF2-40B4-BE49-F238E27FC236}">
                    <a16:creationId xmlns:a16="http://schemas.microsoft.com/office/drawing/2014/main" id="{15530414-0844-95F0-B161-3D5483B49BBC}"/>
                  </a:ext>
                </a:extLst>
              </p:cNvPr>
              <p:cNvSpPr txBox="1">
                <a:spLocks noRot="1" noChangeAspect="1" noMove="1" noResize="1" noEditPoints="1" noAdjustHandles="1" noChangeArrowheads="1" noChangeShapeType="1" noTextEdit="1"/>
              </p:cNvSpPr>
              <p:nvPr/>
            </p:nvSpPr>
            <p:spPr>
              <a:xfrm>
                <a:off x="2038349" y="5198738"/>
                <a:ext cx="1429237" cy="276999"/>
              </a:xfrm>
              <a:prstGeom prst="rect">
                <a:avLst/>
              </a:prstGeom>
              <a:blipFill>
                <a:blip r:embed="rId5"/>
                <a:stretch>
                  <a:fillRect l="-2979" r="-2979" b="-8889"/>
                </a:stretch>
              </a:blipFill>
            </p:spPr>
            <p:txBody>
              <a:bodyPr/>
              <a:lstStyle/>
              <a:p>
                <a:r>
                  <a:rPr lang="en-US">
                    <a:noFill/>
                  </a:rPr>
                  <a:t> </a:t>
                </a:r>
              </a:p>
            </p:txBody>
          </p:sp>
        </mc:Fallback>
      </mc:AlternateContent>
    </p:spTree>
    <p:extLst>
      <p:ext uri="{BB962C8B-B14F-4D97-AF65-F5344CB8AC3E}">
        <p14:creationId xmlns:p14="http://schemas.microsoft.com/office/powerpoint/2010/main" val="11429415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FBA572-CA00-C3DE-3CD0-844C2BDF097C}"/>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E84294F3-C539-C8E6-C93C-9446AEED069C}"/>
              </a:ext>
            </a:extLst>
          </p:cNvPr>
          <p:cNvSpPr>
            <a:spLocks noGrp="1"/>
          </p:cNvSpPr>
          <p:nvPr>
            <p:ph type="body" sz="quarter" idx="12"/>
          </p:nvPr>
        </p:nvSpPr>
        <p:spPr/>
        <p:txBody>
          <a:bodyPr/>
          <a:lstStyle/>
          <a:p>
            <a:endParaRPr lang="en-US"/>
          </a:p>
        </p:txBody>
      </p:sp>
      <p:sp>
        <p:nvSpPr>
          <p:cNvPr id="3" name="Text Placeholder 2">
            <a:extLst>
              <a:ext uri="{FF2B5EF4-FFF2-40B4-BE49-F238E27FC236}">
                <a16:creationId xmlns:a16="http://schemas.microsoft.com/office/drawing/2014/main" id="{5B07735F-6310-C1CE-A201-D6321AE19A15}"/>
              </a:ext>
            </a:extLst>
          </p:cNvPr>
          <p:cNvSpPr>
            <a:spLocks noGrp="1"/>
          </p:cNvSpPr>
          <p:nvPr>
            <p:ph type="body" sz="quarter" idx="16"/>
          </p:nvPr>
        </p:nvSpPr>
        <p:spPr/>
        <p:txBody>
          <a:bodyPr/>
          <a:lstStyle/>
          <a:p>
            <a:r>
              <a:rPr lang="en-US" dirty="0"/>
              <a:t>Exercise 3</a:t>
            </a:r>
          </a:p>
        </p:txBody>
      </p:sp>
      <p:graphicFrame>
        <p:nvGraphicFramePr>
          <p:cNvPr id="4" name="Table 3">
            <a:extLst>
              <a:ext uri="{FF2B5EF4-FFF2-40B4-BE49-F238E27FC236}">
                <a16:creationId xmlns:a16="http://schemas.microsoft.com/office/drawing/2014/main" id="{3A54B157-6A05-C1B0-4426-FBC6389B5AAF}"/>
              </a:ext>
            </a:extLst>
          </p:cNvPr>
          <p:cNvGraphicFramePr>
            <a:graphicFrameLocks noGrp="1"/>
          </p:cNvGraphicFramePr>
          <p:nvPr/>
        </p:nvGraphicFramePr>
        <p:xfrm>
          <a:off x="4991100" y="1324500"/>
          <a:ext cx="3105150" cy="1066800"/>
        </p:xfrm>
        <a:graphic>
          <a:graphicData uri="http://schemas.openxmlformats.org/drawingml/2006/table">
            <a:tbl>
              <a:tblPr>
                <a:tableStyleId>{08FB837D-C827-4EFA-A057-4D05807E0F7C}</a:tableStyleId>
              </a:tblPr>
              <a:tblGrid>
                <a:gridCol w="1035050">
                  <a:extLst>
                    <a:ext uri="{9D8B030D-6E8A-4147-A177-3AD203B41FA5}">
                      <a16:colId xmlns:a16="http://schemas.microsoft.com/office/drawing/2014/main" val="1802946589"/>
                    </a:ext>
                  </a:extLst>
                </a:gridCol>
                <a:gridCol w="1035050">
                  <a:extLst>
                    <a:ext uri="{9D8B030D-6E8A-4147-A177-3AD203B41FA5}">
                      <a16:colId xmlns:a16="http://schemas.microsoft.com/office/drawing/2014/main" val="3329010539"/>
                    </a:ext>
                  </a:extLst>
                </a:gridCol>
                <a:gridCol w="1035050">
                  <a:extLst>
                    <a:ext uri="{9D8B030D-6E8A-4147-A177-3AD203B41FA5}">
                      <a16:colId xmlns:a16="http://schemas.microsoft.com/office/drawing/2014/main" val="2673814357"/>
                    </a:ext>
                  </a:extLst>
                </a:gridCol>
              </a:tblGrid>
              <a:tr h="280000">
                <a:tc>
                  <a:txBody>
                    <a:bodyPr/>
                    <a:lstStyle/>
                    <a:p>
                      <a:pPr algn="ctr" fontAlgn="b"/>
                      <a:endParaRPr lang="en-US" sz="1100" b="0" i="0" u="none" strike="noStrike" dirty="0">
                        <a:solidFill>
                          <a:srgbClr val="000000"/>
                        </a:solidFill>
                        <a:effectLst/>
                        <a:latin typeface="Aptos Narrow" panose="020B0004020202020204" pitchFamily="34" charset="0"/>
                      </a:endParaRPr>
                    </a:p>
                  </a:txBody>
                  <a:tcPr marL="9525" marR="9525" marT="9525" marB="0" anchor="ctr">
                    <a:solidFill>
                      <a:schemeClr val="bg1"/>
                    </a:solidFill>
                  </a:tcPr>
                </a:tc>
                <a:tc>
                  <a:txBody>
                    <a:bodyPr/>
                    <a:lstStyle/>
                    <a:p>
                      <a:pPr algn="ctr" fontAlgn="b"/>
                      <a:r>
                        <a:rPr lang="en-US" sz="1100" u="none" strike="noStrike" dirty="0">
                          <a:effectLst/>
                        </a:rPr>
                        <a:t>FIRM A</a:t>
                      </a:r>
                      <a:endParaRPr lang="en-US" sz="1100" b="0" i="0" u="none" strike="noStrike" dirty="0">
                        <a:solidFill>
                          <a:srgbClr val="000000"/>
                        </a:solidFill>
                        <a:effectLst/>
                        <a:latin typeface="Aptos Narrow" panose="020B0004020202020204" pitchFamily="34" charset="0"/>
                      </a:endParaRPr>
                    </a:p>
                  </a:txBody>
                  <a:tcPr marL="9525" marR="9525" marT="9525" marB="0" anchor="ctr">
                    <a:solidFill>
                      <a:schemeClr val="bg1"/>
                    </a:solidFill>
                  </a:tcPr>
                </a:tc>
                <a:tc>
                  <a:txBody>
                    <a:bodyPr/>
                    <a:lstStyle/>
                    <a:p>
                      <a:pPr algn="ctr" fontAlgn="b"/>
                      <a:r>
                        <a:rPr lang="en-US" sz="1100" u="none" strike="noStrike" dirty="0">
                          <a:effectLst/>
                        </a:rPr>
                        <a:t>FIRM B</a:t>
                      </a:r>
                      <a:endParaRPr lang="en-US" sz="1100" b="0" i="0" u="none" strike="noStrike" dirty="0">
                        <a:solidFill>
                          <a:srgbClr val="000000"/>
                        </a:solidFill>
                        <a:effectLst/>
                        <a:latin typeface="Aptos Narrow" panose="020B0004020202020204" pitchFamily="34" charset="0"/>
                      </a:endParaRPr>
                    </a:p>
                  </a:txBody>
                  <a:tcPr marL="9525" marR="9525" marT="9525" marB="0" anchor="ctr">
                    <a:solidFill>
                      <a:schemeClr val="bg1"/>
                    </a:solidFill>
                  </a:tcPr>
                </a:tc>
                <a:extLst>
                  <a:ext uri="{0D108BD9-81ED-4DB2-BD59-A6C34878D82A}">
                    <a16:rowId xmlns:a16="http://schemas.microsoft.com/office/drawing/2014/main" val="1259982311"/>
                  </a:ext>
                </a:extLst>
              </a:tr>
              <a:tr h="280000">
                <a:tc>
                  <a:txBody>
                    <a:bodyPr/>
                    <a:lstStyle/>
                    <a:p>
                      <a:pPr algn="ctr" fontAlgn="b"/>
                      <a:r>
                        <a:rPr lang="en-US" sz="1100" u="none" strike="noStrike" dirty="0">
                          <a:effectLst/>
                        </a:rPr>
                        <a:t>Volatility</a:t>
                      </a:r>
                      <a:endParaRPr lang="en-US" sz="1100" b="0" i="0" u="none" strike="noStrike" dirty="0">
                        <a:solidFill>
                          <a:srgbClr val="000000"/>
                        </a:solidFill>
                        <a:effectLst/>
                        <a:latin typeface="Aptos Narrow" panose="020B0004020202020204" pitchFamily="34" charset="0"/>
                      </a:endParaRPr>
                    </a:p>
                  </a:txBody>
                  <a:tcPr marL="9525" marR="9525" marT="9525" marB="0" anchor="ctr">
                    <a:solidFill>
                      <a:schemeClr val="bg1"/>
                    </a:solidFill>
                  </a:tcPr>
                </a:tc>
                <a:tc>
                  <a:txBody>
                    <a:bodyPr/>
                    <a:lstStyle/>
                    <a:p>
                      <a:pPr algn="ctr" fontAlgn="b"/>
                      <a:r>
                        <a:rPr lang="en-US" sz="1100" u="none" strike="noStrike" dirty="0">
                          <a:effectLst/>
                        </a:rPr>
                        <a:t>0.25</a:t>
                      </a:r>
                      <a:endParaRPr lang="en-US" sz="1100" b="0" i="0" u="none" strike="noStrike" dirty="0">
                        <a:solidFill>
                          <a:srgbClr val="000000"/>
                        </a:solidFill>
                        <a:effectLst/>
                        <a:latin typeface="Aptos Narrow" panose="020B0004020202020204" pitchFamily="34" charset="0"/>
                      </a:endParaRPr>
                    </a:p>
                  </a:txBody>
                  <a:tcPr marL="9525" marR="9525" marT="9525" marB="0" anchor="ctr">
                    <a:solidFill>
                      <a:schemeClr val="bg1"/>
                    </a:solidFill>
                  </a:tcPr>
                </a:tc>
                <a:tc>
                  <a:txBody>
                    <a:bodyPr/>
                    <a:lstStyle/>
                    <a:p>
                      <a:pPr algn="ctr" fontAlgn="b"/>
                      <a:r>
                        <a:rPr lang="en-US" sz="1100" u="none" strike="noStrike">
                          <a:effectLst/>
                        </a:rPr>
                        <a:t>0.43</a:t>
                      </a:r>
                      <a:endParaRPr lang="en-US" sz="1100" b="0" i="0" u="none" strike="noStrike">
                        <a:solidFill>
                          <a:srgbClr val="000000"/>
                        </a:solidFill>
                        <a:effectLst/>
                        <a:latin typeface="Aptos Narrow" panose="020B0004020202020204" pitchFamily="34" charset="0"/>
                      </a:endParaRPr>
                    </a:p>
                  </a:txBody>
                  <a:tcPr marL="9525" marR="9525" marT="9525" marB="0" anchor="ctr">
                    <a:solidFill>
                      <a:schemeClr val="bg1"/>
                    </a:solidFill>
                  </a:tcPr>
                </a:tc>
                <a:extLst>
                  <a:ext uri="{0D108BD9-81ED-4DB2-BD59-A6C34878D82A}">
                    <a16:rowId xmlns:a16="http://schemas.microsoft.com/office/drawing/2014/main" val="3947307169"/>
                  </a:ext>
                </a:extLst>
              </a:tr>
              <a:tr h="506800">
                <a:tc>
                  <a:txBody>
                    <a:bodyPr/>
                    <a:lstStyle/>
                    <a:p>
                      <a:pPr algn="ctr" fontAlgn="b"/>
                      <a:r>
                        <a:rPr lang="en-US" sz="1100" u="none" strike="noStrike">
                          <a:effectLst/>
                        </a:rPr>
                        <a:t>Market Cap</a:t>
                      </a:r>
                      <a:endParaRPr lang="en-US" sz="1100" b="0" i="0" u="none" strike="noStrike">
                        <a:solidFill>
                          <a:srgbClr val="000000"/>
                        </a:solidFill>
                        <a:effectLst/>
                        <a:latin typeface="Aptos Narrow" panose="020B0004020202020204" pitchFamily="34" charset="0"/>
                      </a:endParaRPr>
                    </a:p>
                  </a:txBody>
                  <a:tcPr marL="9525" marR="9525" marT="9525" marB="0" anchor="ctr">
                    <a:solidFill>
                      <a:schemeClr val="bg1"/>
                    </a:solidFill>
                  </a:tcPr>
                </a:tc>
                <a:tc>
                  <a:txBody>
                    <a:bodyPr/>
                    <a:lstStyle/>
                    <a:p>
                      <a:pPr algn="ctr" fontAlgn="b"/>
                      <a:r>
                        <a:rPr lang="en-US" sz="1100" u="none" strike="noStrike" dirty="0">
                          <a:effectLst/>
                        </a:rPr>
                        <a:t>100</a:t>
                      </a:r>
                      <a:endParaRPr lang="en-US" sz="1100" b="0" i="0" u="none" strike="noStrike" dirty="0">
                        <a:solidFill>
                          <a:srgbClr val="000000"/>
                        </a:solidFill>
                        <a:effectLst/>
                        <a:latin typeface="Aptos Narrow" panose="020B0004020202020204" pitchFamily="34" charset="0"/>
                      </a:endParaRPr>
                    </a:p>
                  </a:txBody>
                  <a:tcPr marL="9525" marR="9525" marT="9525" marB="0" anchor="ctr">
                    <a:solidFill>
                      <a:schemeClr val="bg1"/>
                    </a:solidFill>
                  </a:tcPr>
                </a:tc>
                <a:tc>
                  <a:txBody>
                    <a:bodyPr/>
                    <a:lstStyle/>
                    <a:p>
                      <a:pPr algn="ctr" fontAlgn="b"/>
                      <a:r>
                        <a:rPr lang="en-US" sz="1100" u="none" strike="noStrike" dirty="0">
                          <a:effectLst/>
                        </a:rPr>
                        <a:t>50</a:t>
                      </a:r>
                      <a:endParaRPr lang="en-US" sz="1100" b="0" i="0" u="none" strike="noStrike" dirty="0">
                        <a:solidFill>
                          <a:srgbClr val="000000"/>
                        </a:solidFill>
                        <a:effectLst/>
                        <a:latin typeface="Aptos Narrow" panose="020B0004020202020204" pitchFamily="34" charset="0"/>
                      </a:endParaRPr>
                    </a:p>
                  </a:txBody>
                  <a:tcPr marL="9525" marR="9525" marT="9525" marB="0" anchor="ctr">
                    <a:solidFill>
                      <a:schemeClr val="bg1"/>
                    </a:solidFill>
                  </a:tcPr>
                </a:tc>
                <a:extLst>
                  <a:ext uri="{0D108BD9-81ED-4DB2-BD59-A6C34878D82A}">
                    <a16:rowId xmlns:a16="http://schemas.microsoft.com/office/drawing/2014/main" val="3855482928"/>
                  </a:ext>
                </a:extLst>
              </a:tr>
            </a:tbl>
          </a:graphicData>
        </a:graphic>
      </p:graphicFrame>
      <p:sp>
        <p:nvSpPr>
          <p:cNvPr id="6" name="TextBox 5">
            <a:extLst>
              <a:ext uri="{FF2B5EF4-FFF2-40B4-BE49-F238E27FC236}">
                <a16:creationId xmlns:a16="http://schemas.microsoft.com/office/drawing/2014/main" id="{27E7F339-7D19-43C8-7002-74D67C85C28C}"/>
              </a:ext>
            </a:extLst>
          </p:cNvPr>
          <p:cNvSpPr txBox="1"/>
          <p:nvPr/>
        </p:nvSpPr>
        <p:spPr>
          <a:xfrm>
            <a:off x="800099" y="2603838"/>
            <a:ext cx="10877551" cy="1015663"/>
          </a:xfrm>
          <a:prstGeom prst="rect">
            <a:avLst/>
          </a:prstGeom>
          <a:noFill/>
        </p:spPr>
        <p:txBody>
          <a:bodyPr wrap="square">
            <a:spAutoFit/>
          </a:bodyPr>
          <a:lstStyle/>
          <a:p>
            <a:r>
              <a:rPr lang="en-GB" sz="2000" dirty="0"/>
              <a:t>The correlation between A and B is 0.6 and they are the only firms in the market.</a:t>
            </a:r>
          </a:p>
          <a:p>
            <a:pPr marL="514350" indent="-514350">
              <a:buFont typeface="+mj-lt"/>
              <a:buAutoNum type="alphaLcPeriod"/>
            </a:pPr>
            <a:r>
              <a:rPr lang="en-GB" sz="2000" dirty="0"/>
              <a:t>Compute the market portfolio weights. </a:t>
            </a:r>
          </a:p>
          <a:p>
            <a:pPr marL="514350" indent="-514350">
              <a:buFont typeface="+mj-lt"/>
              <a:buAutoNum type="alphaLcPeriod"/>
            </a:pPr>
            <a:r>
              <a:rPr lang="en-GB" sz="2000" dirty="0"/>
              <a:t>Compute the variance of the market return.</a:t>
            </a:r>
          </a:p>
        </p:txBody>
      </p:sp>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3B3FD20E-2819-2F98-33C0-889B8F632120}"/>
                  </a:ext>
                </a:extLst>
              </p:cNvPr>
              <p:cNvSpPr txBox="1"/>
              <p:nvPr/>
            </p:nvSpPr>
            <p:spPr>
              <a:xfrm>
                <a:off x="5124450" y="3832039"/>
                <a:ext cx="3206006" cy="52501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𝑤</m:t>
                          </m:r>
                        </m:e>
                        <m:sub>
                          <m:r>
                            <a:rPr lang="en-US" b="0" i="1" smtClean="0">
                              <a:latin typeface="Cambria Math" panose="02040503050406030204" pitchFamily="18" charset="0"/>
                            </a:rPr>
                            <m:t>𝐴</m:t>
                          </m:r>
                        </m:sub>
                      </m:sSub>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100</m:t>
                          </m:r>
                        </m:num>
                        <m:den>
                          <m:r>
                            <a:rPr lang="en-US" b="0" i="1" smtClean="0">
                              <a:latin typeface="Cambria Math" panose="02040503050406030204" pitchFamily="18" charset="0"/>
                            </a:rPr>
                            <m:t>100+50</m:t>
                          </m:r>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2</m:t>
                          </m:r>
                        </m:num>
                        <m:den>
                          <m:r>
                            <a:rPr lang="en-US" b="0" i="1" smtClean="0">
                              <a:latin typeface="Cambria Math" panose="02040503050406030204" pitchFamily="18" charset="0"/>
                            </a:rPr>
                            <m:t>3</m:t>
                          </m:r>
                        </m:den>
                      </m:f>
                      <m:r>
                        <a:rPr lang="en-US" b="0" i="1" smtClean="0">
                          <a:latin typeface="Cambria Math" panose="02040503050406030204" pitchFamily="18" charset="0"/>
                        </a:rPr>
                        <m:t>         </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𝑤</m:t>
                          </m:r>
                        </m:e>
                        <m:sub>
                          <m:r>
                            <a:rPr lang="en-US" b="0" i="1" smtClean="0">
                              <a:latin typeface="Cambria Math" panose="02040503050406030204" pitchFamily="18" charset="0"/>
                            </a:rPr>
                            <m:t>𝐵</m:t>
                          </m:r>
                        </m:sub>
                      </m:sSub>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3</m:t>
                          </m:r>
                        </m:den>
                      </m:f>
                    </m:oMath>
                  </m:oMathPara>
                </a14:m>
                <a:endParaRPr lang="en-US" dirty="0"/>
              </a:p>
            </p:txBody>
          </p:sp>
        </mc:Choice>
        <mc:Fallback xmlns="">
          <p:sp>
            <p:nvSpPr>
              <p:cNvPr id="5" name="TextBox 4">
                <a:extLst>
                  <a:ext uri="{FF2B5EF4-FFF2-40B4-BE49-F238E27FC236}">
                    <a16:creationId xmlns:a16="http://schemas.microsoft.com/office/drawing/2014/main" id="{3B3FD20E-2819-2F98-33C0-889B8F632120}"/>
                  </a:ext>
                </a:extLst>
              </p:cNvPr>
              <p:cNvSpPr txBox="1">
                <a:spLocks noRot="1" noChangeAspect="1" noMove="1" noResize="1" noEditPoints="1" noAdjustHandles="1" noChangeArrowheads="1" noChangeShapeType="1" noTextEdit="1"/>
              </p:cNvSpPr>
              <p:nvPr/>
            </p:nvSpPr>
            <p:spPr>
              <a:xfrm>
                <a:off x="5124450" y="3832039"/>
                <a:ext cx="3206006" cy="525016"/>
              </a:xfrm>
              <a:prstGeom prst="rect">
                <a:avLst/>
              </a:prstGeom>
              <a:blipFill>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8BDC6D89-E771-4A91-DCAB-DBD3F2E6C6AE}"/>
                  </a:ext>
                </a:extLst>
              </p:cNvPr>
              <p:cNvSpPr txBox="1"/>
              <p:nvPr/>
            </p:nvSpPr>
            <p:spPr>
              <a:xfrm>
                <a:off x="2168897" y="4856455"/>
                <a:ext cx="7491090" cy="67704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𝑉𝑎𝑟</m:t>
                      </m:r>
                      <m:d>
                        <m:dPr>
                          <m:ctrlPr>
                            <a:rPr lang="en-US" b="0" i="1" smtClean="0">
                              <a:latin typeface="Cambria Math" panose="02040503050406030204" pitchFamily="18" charset="0"/>
                            </a:rPr>
                          </m:ctrlPr>
                        </m:dPr>
                        <m:e>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𝑚</m:t>
                              </m:r>
                            </m:sub>
                          </m:sSub>
                        </m:e>
                      </m:d>
                      <m:r>
                        <a:rPr lang="en-US" b="0" i="1" smtClean="0">
                          <a:latin typeface="Cambria Math" panose="02040503050406030204" pitchFamily="18" charset="0"/>
                        </a:rPr>
                        <m:t>=</m:t>
                      </m:r>
                      <m:sSup>
                        <m:sSupPr>
                          <m:ctrlPr>
                            <a:rPr lang="en-US" b="0" i="1" smtClean="0">
                              <a:latin typeface="Cambria Math" panose="02040503050406030204" pitchFamily="18" charset="0"/>
                            </a:rPr>
                          </m:ctrlPr>
                        </m:sSupPr>
                        <m:e>
                          <m:d>
                            <m:dPr>
                              <m:ctrlPr>
                                <a:rPr lang="en-US" b="0" i="1" smtClean="0">
                                  <a:latin typeface="Cambria Math" panose="02040503050406030204" pitchFamily="18" charset="0"/>
                                </a:rPr>
                              </m:ctrlPr>
                            </m:dPr>
                            <m:e>
                              <m:f>
                                <m:fPr>
                                  <m:ctrlPr>
                                    <a:rPr lang="en-US" b="0" i="1" smtClean="0">
                                      <a:latin typeface="Cambria Math" panose="02040503050406030204" pitchFamily="18" charset="0"/>
                                    </a:rPr>
                                  </m:ctrlPr>
                                </m:fPr>
                                <m:num>
                                  <m:r>
                                    <a:rPr lang="en-US" b="0" i="1" smtClean="0">
                                      <a:latin typeface="Cambria Math" panose="02040503050406030204" pitchFamily="18" charset="0"/>
                                    </a:rPr>
                                    <m:t>2</m:t>
                                  </m:r>
                                </m:num>
                                <m:den>
                                  <m:r>
                                    <a:rPr lang="en-US" b="0" i="1" smtClean="0">
                                      <a:latin typeface="Cambria Math" panose="02040503050406030204" pitchFamily="18" charset="0"/>
                                    </a:rPr>
                                    <m:t>3</m:t>
                                  </m:r>
                                </m:den>
                              </m:f>
                            </m:e>
                          </m:d>
                        </m:e>
                        <m:sup>
                          <m:r>
                            <a:rPr lang="en-US" b="0" i="1" smtClean="0">
                              <a:latin typeface="Cambria Math" panose="02040503050406030204" pitchFamily="18" charset="0"/>
                            </a:rPr>
                            <m:t>2</m:t>
                          </m:r>
                        </m:sup>
                      </m:sSup>
                      <m:sSup>
                        <m:sSupPr>
                          <m:ctrlPr>
                            <a:rPr lang="en-US" b="0" i="1" smtClean="0">
                              <a:latin typeface="Cambria Math" panose="02040503050406030204" pitchFamily="18" charset="0"/>
                            </a:rPr>
                          </m:ctrlPr>
                        </m:sSupPr>
                        <m:e>
                          <m:r>
                            <a:rPr lang="en-US" b="0" i="1" smtClean="0">
                              <a:latin typeface="Cambria Math" panose="02040503050406030204" pitchFamily="18" charset="0"/>
                            </a:rPr>
                            <m:t>0.25</m:t>
                          </m:r>
                        </m:e>
                        <m:sup>
                          <m:r>
                            <a:rPr lang="en-US" b="0" i="1" smtClean="0">
                              <a:latin typeface="Cambria Math" panose="02040503050406030204" pitchFamily="18" charset="0"/>
                            </a:rPr>
                            <m:t>2</m:t>
                          </m:r>
                        </m:sup>
                      </m:sSup>
                      <m:r>
                        <a:rPr lang="en-US" b="0" i="1" smtClean="0">
                          <a:latin typeface="Cambria Math" panose="02040503050406030204" pitchFamily="18" charset="0"/>
                        </a:rPr>
                        <m:t>+</m:t>
                      </m:r>
                      <m:sSup>
                        <m:sSupPr>
                          <m:ctrlPr>
                            <a:rPr lang="en-US" b="0" i="1" smtClean="0">
                              <a:latin typeface="Cambria Math" panose="02040503050406030204" pitchFamily="18" charset="0"/>
                            </a:rPr>
                          </m:ctrlPr>
                        </m:sSupPr>
                        <m:e>
                          <m:d>
                            <m:dPr>
                              <m:ctrlPr>
                                <a:rPr lang="en-US" b="0" i="1" smtClean="0">
                                  <a:latin typeface="Cambria Math" panose="02040503050406030204" pitchFamily="18" charset="0"/>
                                </a:rPr>
                              </m:ctrlPr>
                            </m:dPr>
                            <m:e>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3</m:t>
                                  </m:r>
                                </m:den>
                              </m:f>
                            </m:e>
                          </m:d>
                        </m:e>
                        <m:sup>
                          <m:r>
                            <a:rPr lang="en-US" b="0" i="1" smtClean="0">
                              <a:latin typeface="Cambria Math" panose="02040503050406030204" pitchFamily="18" charset="0"/>
                            </a:rPr>
                            <m:t>2</m:t>
                          </m:r>
                        </m:sup>
                      </m:sSup>
                      <m:sSup>
                        <m:sSupPr>
                          <m:ctrlPr>
                            <a:rPr lang="en-US" b="0" i="1" smtClean="0">
                              <a:latin typeface="Cambria Math" panose="02040503050406030204" pitchFamily="18" charset="0"/>
                            </a:rPr>
                          </m:ctrlPr>
                        </m:sSupPr>
                        <m:e>
                          <m:r>
                            <a:rPr lang="en-US" b="0" i="1" smtClean="0">
                              <a:latin typeface="Cambria Math" panose="02040503050406030204" pitchFamily="18" charset="0"/>
                            </a:rPr>
                            <m:t>0.43</m:t>
                          </m:r>
                        </m:e>
                        <m:sup>
                          <m:r>
                            <a:rPr lang="en-US" b="0" i="1" smtClean="0">
                              <a:latin typeface="Cambria Math" panose="02040503050406030204" pitchFamily="18" charset="0"/>
                            </a:rPr>
                            <m:t>2</m:t>
                          </m:r>
                        </m:sup>
                      </m:sSup>
                      <m:r>
                        <a:rPr lang="en-US" b="0" i="1" smtClean="0">
                          <a:latin typeface="Cambria Math" panose="02040503050406030204" pitchFamily="18" charset="0"/>
                        </a:rPr>
                        <m:t>+2</m:t>
                      </m:r>
                      <m:d>
                        <m:dPr>
                          <m:ctrlPr>
                            <a:rPr lang="en-US" b="0" i="1" smtClean="0">
                              <a:latin typeface="Cambria Math" panose="02040503050406030204" pitchFamily="18" charset="0"/>
                            </a:rPr>
                          </m:ctrlPr>
                        </m:dPr>
                        <m:e>
                          <m:f>
                            <m:fPr>
                              <m:ctrlPr>
                                <a:rPr lang="en-US" b="0" i="1" smtClean="0">
                                  <a:latin typeface="Cambria Math" panose="02040503050406030204" pitchFamily="18" charset="0"/>
                                </a:rPr>
                              </m:ctrlPr>
                            </m:fPr>
                            <m:num>
                              <m:r>
                                <a:rPr lang="en-US" b="0" i="1" smtClean="0">
                                  <a:latin typeface="Cambria Math" panose="02040503050406030204" pitchFamily="18" charset="0"/>
                                </a:rPr>
                                <m:t>2</m:t>
                              </m:r>
                            </m:num>
                            <m:den>
                              <m:r>
                                <a:rPr lang="en-US" b="0" i="1" smtClean="0">
                                  <a:latin typeface="Cambria Math" panose="02040503050406030204" pitchFamily="18" charset="0"/>
                                </a:rPr>
                                <m:t>3</m:t>
                              </m:r>
                            </m:den>
                          </m:f>
                        </m:e>
                      </m:d>
                      <m:d>
                        <m:dPr>
                          <m:ctrlPr>
                            <a:rPr lang="en-US" b="0" i="1" smtClean="0">
                              <a:latin typeface="Cambria Math" panose="02040503050406030204" pitchFamily="18" charset="0"/>
                            </a:rPr>
                          </m:ctrlPr>
                        </m:dPr>
                        <m:e>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3</m:t>
                              </m:r>
                            </m:den>
                          </m:f>
                        </m:e>
                      </m:d>
                      <m:r>
                        <a:rPr lang="en-US" b="0" i="1" smtClean="0">
                          <a:latin typeface="Cambria Math" panose="02040503050406030204" pitchFamily="18" charset="0"/>
                        </a:rPr>
                        <m:t>0.6×0.25×0.43=0.077</m:t>
                      </m:r>
                    </m:oMath>
                  </m:oMathPara>
                </a14:m>
                <a:endParaRPr lang="en-US" dirty="0"/>
              </a:p>
            </p:txBody>
          </p:sp>
        </mc:Choice>
        <mc:Fallback xmlns="">
          <p:sp>
            <p:nvSpPr>
              <p:cNvPr id="7" name="TextBox 6">
                <a:extLst>
                  <a:ext uri="{FF2B5EF4-FFF2-40B4-BE49-F238E27FC236}">
                    <a16:creationId xmlns:a16="http://schemas.microsoft.com/office/drawing/2014/main" id="{8BDC6D89-E771-4A91-DCAB-DBD3F2E6C6AE}"/>
                  </a:ext>
                </a:extLst>
              </p:cNvPr>
              <p:cNvSpPr txBox="1">
                <a:spLocks noRot="1" noChangeAspect="1" noMove="1" noResize="1" noEditPoints="1" noAdjustHandles="1" noChangeArrowheads="1" noChangeShapeType="1" noTextEdit="1"/>
              </p:cNvSpPr>
              <p:nvPr/>
            </p:nvSpPr>
            <p:spPr>
              <a:xfrm>
                <a:off x="2168897" y="4856455"/>
                <a:ext cx="7491090" cy="677045"/>
              </a:xfrm>
              <a:prstGeom prst="rect">
                <a:avLst/>
              </a:prstGeom>
              <a:blipFill>
                <a:blip r:embed="rId3"/>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959860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902A2A2-5FC1-4011-806C-6E6A00DFBD25}"/>
              </a:ext>
            </a:extLst>
          </p:cNvPr>
          <p:cNvSpPr>
            <a:spLocks noGrp="1"/>
          </p:cNvSpPr>
          <p:nvPr>
            <p:ph type="body" sz="quarter" idx="12"/>
          </p:nvPr>
        </p:nvSpPr>
        <p:spPr/>
        <p:txBody>
          <a:bodyPr/>
          <a:lstStyle/>
          <a:p>
            <a:r>
              <a:rPr lang="en-GB" dirty="0"/>
              <a:t>Advanced Financial Management | Portfolio Theory and the CAPM</a:t>
            </a:r>
          </a:p>
        </p:txBody>
      </p:sp>
      <p:sp>
        <p:nvSpPr>
          <p:cNvPr id="3" name="Text Placeholder 2">
            <a:extLst>
              <a:ext uri="{FF2B5EF4-FFF2-40B4-BE49-F238E27FC236}">
                <a16:creationId xmlns:a16="http://schemas.microsoft.com/office/drawing/2014/main" id="{95F2EF4C-70A5-4CD0-9964-7A035F254A89}"/>
              </a:ext>
            </a:extLst>
          </p:cNvPr>
          <p:cNvSpPr>
            <a:spLocks noGrp="1"/>
          </p:cNvSpPr>
          <p:nvPr>
            <p:ph type="body" sz="quarter" idx="16"/>
          </p:nvPr>
        </p:nvSpPr>
        <p:spPr/>
        <p:txBody>
          <a:bodyPr/>
          <a:lstStyle/>
          <a:p>
            <a:r>
              <a:rPr lang="en-GB" sz="3200" dirty="0"/>
              <a:t>Key takeaways</a:t>
            </a:r>
          </a:p>
        </p:txBody>
      </p:sp>
      <p:grpSp>
        <p:nvGrpSpPr>
          <p:cNvPr id="4" name="Group 3">
            <a:extLst>
              <a:ext uri="{FF2B5EF4-FFF2-40B4-BE49-F238E27FC236}">
                <a16:creationId xmlns:a16="http://schemas.microsoft.com/office/drawing/2014/main" id="{F1F2F5F2-F289-44C5-8860-90F7ABA53530}"/>
              </a:ext>
            </a:extLst>
          </p:cNvPr>
          <p:cNvGrpSpPr/>
          <p:nvPr/>
        </p:nvGrpSpPr>
        <p:grpSpPr>
          <a:xfrm>
            <a:off x="336550" y="2077371"/>
            <a:ext cx="11518899" cy="720000"/>
            <a:chOff x="336550" y="2077371"/>
            <a:chExt cx="11518899" cy="720000"/>
          </a:xfrm>
        </p:grpSpPr>
        <p:sp>
          <p:nvSpPr>
            <p:cNvPr id="5" name="Text 6">
              <a:extLst>
                <a:ext uri="{FF2B5EF4-FFF2-40B4-BE49-F238E27FC236}">
                  <a16:creationId xmlns:a16="http://schemas.microsoft.com/office/drawing/2014/main" id="{B4C9D27D-6D9E-4A9C-AECE-EFBA9C795466}"/>
                </a:ext>
              </a:extLst>
            </p:cNvPr>
            <p:cNvSpPr txBox="1"/>
            <p:nvPr/>
          </p:nvSpPr>
          <p:spPr>
            <a:xfrm>
              <a:off x="336550" y="2077371"/>
              <a:ext cx="720000" cy="720000"/>
            </a:xfrm>
            <a:prstGeom prst="rect">
              <a:avLst/>
            </a:prstGeom>
            <a:noFill/>
          </p:spPr>
          <p:txBody>
            <a:bodyPr wrap="none" rtlCol="0">
              <a:noAutofit/>
            </a:bodyPr>
            <a:lstStyle/>
            <a:p>
              <a:r>
                <a:rPr lang="ru-RU" sz="4000" dirty="0">
                  <a:solidFill>
                    <a:schemeClr val="tx2">
                      <a:lumMod val="75000"/>
                    </a:schemeClr>
                  </a:solidFill>
                  <a:latin typeface="Open Sans" panose="020B0606030504020204" pitchFamily="34" charset="0"/>
                  <a:ea typeface="Open Sans" panose="020B0606030504020204" pitchFamily="34" charset="0"/>
                  <a:cs typeface="Open Sans" panose="020B0606030504020204" pitchFamily="34" charset="0"/>
                </a:rPr>
                <a:t>01</a:t>
              </a:r>
            </a:p>
          </p:txBody>
        </p:sp>
        <p:sp>
          <p:nvSpPr>
            <p:cNvPr id="6" name="Rectangle 5">
              <a:extLst>
                <a:ext uri="{FF2B5EF4-FFF2-40B4-BE49-F238E27FC236}">
                  <a16:creationId xmlns:a16="http://schemas.microsoft.com/office/drawing/2014/main" id="{9452C053-7618-4D40-AC02-7071CCE24F91}"/>
                </a:ext>
              </a:extLst>
            </p:cNvPr>
            <p:cNvSpPr/>
            <p:nvPr/>
          </p:nvSpPr>
          <p:spPr>
            <a:xfrm>
              <a:off x="1050720" y="2077371"/>
              <a:ext cx="10804729" cy="720000"/>
            </a:xfrm>
            <a:prstGeom prst="rect">
              <a:avLst/>
            </a:prstGeom>
          </p:spPr>
          <p:txBody>
            <a:bodyPr wrap="square" lIns="36000" tIns="36000" rIns="36000" bIns="36000" anchor="ctr">
              <a:noAutofit/>
            </a:bodyPr>
            <a:lstStyle/>
            <a:p>
              <a:pPr algn="just">
                <a:spcAft>
                  <a:spcPts val="0"/>
                </a:spcAft>
              </a:pPr>
              <a:r>
                <a:rPr lang="en-US" altLang="en-US" sz="1600" b="1" dirty="0">
                  <a:latin typeface="Open Sans" panose="020B0606030504020204" pitchFamily="34" charset="0"/>
                  <a:ea typeface="Open Sans" panose="020B0606030504020204" pitchFamily="34" charset="0"/>
                  <a:cs typeface="Open Sans" panose="020B0606030504020204" pitchFamily="34" charset="0"/>
                </a:rPr>
                <a:t>Understand mean-variance optimization with risky stocks and a risk-free asset.</a:t>
              </a:r>
            </a:p>
          </p:txBody>
        </p:sp>
      </p:grpSp>
      <p:grpSp>
        <p:nvGrpSpPr>
          <p:cNvPr id="7" name="Group 6">
            <a:extLst>
              <a:ext uri="{FF2B5EF4-FFF2-40B4-BE49-F238E27FC236}">
                <a16:creationId xmlns:a16="http://schemas.microsoft.com/office/drawing/2014/main" id="{70AFDB54-5F3D-40EA-9010-D37BD4000CA8}"/>
              </a:ext>
            </a:extLst>
          </p:cNvPr>
          <p:cNvGrpSpPr/>
          <p:nvPr/>
        </p:nvGrpSpPr>
        <p:grpSpPr>
          <a:xfrm>
            <a:off x="336550" y="3069000"/>
            <a:ext cx="11518899" cy="720000"/>
            <a:chOff x="336550" y="3069000"/>
            <a:chExt cx="11518899" cy="720000"/>
          </a:xfrm>
        </p:grpSpPr>
        <p:sp>
          <p:nvSpPr>
            <p:cNvPr id="8" name="Text 6">
              <a:extLst>
                <a:ext uri="{FF2B5EF4-FFF2-40B4-BE49-F238E27FC236}">
                  <a16:creationId xmlns:a16="http://schemas.microsoft.com/office/drawing/2014/main" id="{676C45E0-2EE3-4405-8E09-C213AFD33FF9}"/>
                </a:ext>
              </a:extLst>
            </p:cNvPr>
            <p:cNvSpPr txBox="1"/>
            <p:nvPr/>
          </p:nvSpPr>
          <p:spPr>
            <a:xfrm>
              <a:off x="336550" y="3069000"/>
              <a:ext cx="720000" cy="720000"/>
            </a:xfrm>
            <a:prstGeom prst="rect">
              <a:avLst/>
            </a:prstGeom>
            <a:noFill/>
          </p:spPr>
          <p:txBody>
            <a:bodyPr wrap="none" rtlCol="0">
              <a:noAutofit/>
            </a:bodyPr>
            <a:lstStyle/>
            <a:p>
              <a:r>
                <a:rPr lang="pt-PT" sz="4000" dirty="0">
                  <a:solidFill>
                    <a:schemeClr val="tx2">
                      <a:lumMod val="75000"/>
                    </a:schemeClr>
                  </a:solidFill>
                  <a:latin typeface="Open Sans" panose="020B0606030504020204" pitchFamily="34" charset="0"/>
                  <a:ea typeface="Open Sans" panose="020B0606030504020204" pitchFamily="34" charset="0"/>
                  <a:cs typeface="Open Sans" panose="020B0606030504020204" pitchFamily="34" charset="0"/>
                </a:rPr>
                <a:t>02</a:t>
              </a:r>
              <a:endParaRPr lang="ru-RU" sz="4000" dirty="0">
                <a:solidFill>
                  <a:schemeClr val="tx2">
                    <a:lumMod val="7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9" name="Rectangle 8">
              <a:extLst>
                <a:ext uri="{FF2B5EF4-FFF2-40B4-BE49-F238E27FC236}">
                  <a16:creationId xmlns:a16="http://schemas.microsoft.com/office/drawing/2014/main" id="{2C7D71BE-E6AB-4E45-8967-84E72BD3DA55}"/>
                </a:ext>
              </a:extLst>
            </p:cNvPr>
            <p:cNvSpPr/>
            <p:nvPr/>
          </p:nvSpPr>
          <p:spPr>
            <a:xfrm>
              <a:off x="1050720" y="3069000"/>
              <a:ext cx="10804729" cy="720000"/>
            </a:xfrm>
            <a:prstGeom prst="rect">
              <a:avLst/>
            </a:prstGeom>
          </p:spPr>
          <p:txBody>
            <a:bodyPr wrap="square" lIns="36000" tIns="36000" rIns="36000" bIns="36000" anchor="ctr">
              <a:noAutofit/>
            </a:bodyPr>
            <a:lstStyle/>
            <a:p>
              <a:pPr algn="just">
                <a:spcAft>
                  <a:spcPts val="0"/>
                </a:spcAft>
              </a:pPr>
              <a:r>
                <a:rPr lang="en-US" altLang="en-US" sz="1600" b="1" dirty="0">
                  <a:latin typeface="Open Sans" panose="020B0606030504020204" pitchFamily="34" charset="0"/>
                  <a:ea typeface="Open Sans" panose="020B0606030504020204" pitchFamily="34" charset="0"/>
                  <a:cs typeface="Open Sans" panose="020B0606030504020204" pitchFamily="34" charset="0"/>
                </a:rPr>
                <a:t>Capital Asset Pricing Model and intuition of its derivation.</a:t>
              </a:r>
            </a:p>
          </p:txBody>
        </p:sp>
      </p:grpSp>
      <p:grpSp>
        <p:nvGrpSpPr>
          <p:cNvPr id="10" name="Group 9">
            <a:extLst>
              <a:ext uri="{FF2B5EF4-FFF2-40B4-BE49-F238E27FC236}">
                <a16:creationId xmlns:a16="http://schemas.microsoft.com/office/drawing/2014/main" id="{019074EA-7EC9-4F27-B7C3-4C3765FC449F}"/>
              </a:ext>
            </a:extLst>
          </p:cNvPr>
          <p:cNvGrpSpPr/>
          <p:nvPr/>
        </p:nvGrpSpPr>
        <p:grpSpPr>
          <a:xfrm>
            <a:off x="336550" y="4060629"/>
            <a:ext cx="11518899" cy="720000"/>
            <a:chOff x="336550" y="4060629"/>
            <a:chExt cx="11518899" cy="720000"/>
          </a:xfrm>
        </p:grpSpPr>
        <p:sp>
          <p:nvSpPr>
            <p:cNvPr id="11" name="Text 6">
              <a:extLst>
                <a:ext uri="{FF2B5EF4-FFF2-40B4-BE49-F238E27FC236}">
                  <a16:creationId xmlns:a16="http://schemas.microsoft.com/office/drawing/2014/main" id="{B5548A12-5D6E-4829-84C9-B26E63A60FEB}"/>
                </a:ext>
              </a:extLst>
            </p:cNvPr>
            <p:cNvSpPr txBox="1"/>
            <p:nvPr/>
          </p:nvSpPr>
          <p:spPr>
            <a:xfrm>
              <a:off x="336550" y="4060629"/>
              <a:ext cx="720000" cy="720000"/>
            </a:xfrm>
            <a:prstGeom prst="rect">
              <a:avLst/>
            </a:prstGeom>
            <a:noFill/>
          </p:spPr>
          <p:txBody>
            <a:bodyPr wrap="none" rtlCol="0">
              <a:noAutofit/>
            </a:bodyPr>
            <a:lstStyle/>
            <a:p>
              <a:r>
                <a:rPr lang="ru-RU" sz="4000" dirty="0">
                  <a:solidFill>
                    <a:schemeClr val="tx2">
                      <a:lumMod val="75000"/>
                    </a:schemeClr>
                  </a:solidFill>
                  <a:latin typeface="Open Sans" panose="020B0606030504020204" pitchFamily="34" charset="0"/>
                  <a:ea typeface="Open Sans" panose="020B0606030504020204" pitchFamily="34" charset="0"/>
                  <a:cs typeface="Open Sans" panose="020B0606030504020204" pitchFamily="34" charset="0"/>
                </a:rPr>
                <a:t>0</a:t>
              </a:r>
              <a:r>
                <a:rPr lang="pt-PT" sz="4000" dirty="0">
                  <a:solidFill>
                    <a:schemeClr val="tx2">
                      <a:lumMod val="75000"/>
                    </a:schemeClr>
                  </a:solidFill>
                  <a:latin typeface="Open Sans" panose="020B0606030504020204" pitchFamily="34" charset="0"/>
                  <a:ea typeface="Open Sans" panose="020B0606030504020204" pitchFamily="34" charset="0"/>
                  <a:cs typeface="Open Sans" panose="020B0606030504020204" pitchFamily="34" charset="0"/>
                </a:rPr>
                <a:t>3</a:t>
              </a:r>
              <a:endParaRPr lang="ru-RU" sz="4000" dirty="0">
                <a:solidFill>
                  <a:schemeClr val="tx2">
                    <a:lumMod val="7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2" name="Rectangle 11">
              <a:extLst>
                <a:ext uri="{FF2B5EF4-FFF2-40B4-BE49-F238E27FC236}">
                  <a16:creationId xmlns:a16="http://schemas.microsoft.com/office/drawing/2014/main" id="{4C403411-31CA-45CE-8A5F-84E7D3806D15}"/>
                </a:ext>
              </a:extLst>
            </p:cNvPr>
            <p:cNvSpPr/>
            <p:nvPr/>
          </p:nvSpPr>
          <p:spPr>
            <a:xfrm>
              <a:off x="1050720" y="4060629"/>
              <a:ext cx="10804729" cy="720000"/>
            </a:xfrm>
            <a:prstGeom prst="rect">
              <a:avLst/>
            </a:prstGeom>
          </p:spPr>
          <p:txBody>
            <a:bodyPr wrap="square" lIns="36000" tIns="36000" rIns="36000" bIns="36000" anchor="ctr">
              <a:noAutofit/>
            </a:bodyPr>
            <a:lstStyle/>
            <a:p>
              <a:pPr algn="just">
                <a:spcAft>
                  <a:spcPts val="0"/>
                </a:spcAft>
              </a:pPr>
              <a:r>
                <a:rPr lang="en-US" altLang="en-US" sz="1600" b="1" dirty="0">
                  <a:latin typeface="Open Sans" panose="020B0606030504020204" pitchFamily="34" charset="0"/>
                  <a:ea typeface="Open Sans" panose="020B0606030504020204" pitchFamily="34" charset="0"/>
                  <a:cs typeface="Open Sans" panose="020B0606030504020204" pitchFamily="34" charset="0"/>
                </a:rPr>
                <a:t>Understand the differences between SML and CML.</a:t>
              </a:r>
            </a:p>
          </p:txBody>
        </p:sp>
      </p:grpSp>
    </p:spTree>
    <p:custDataLst>
      <p:tags r:id="rId1"/>
    </p:custDataLst>
    <p:extLst>
      <p:ext uri="{BB962C8B-B14F-4D97-AF65-F5344CB8AC3E}">
        <p14:creationId xmlns:p14="http://schemas.microsoft.com/office/powerpoint/2010/main" val="2232408817"/>
      </p:ext>
    </p:extLst>
  </p:cSld>
  <p:clrMapOvr>
    <a:masterClrMapping/>
  </p:clrMapOvr>
  <mc:AlternateContent xmlns:mc="http://schemas.openxmlformats.org/markup-compatibility/2006" xmlns:p14="http://schemas.microsoft.com/office/powerpoint/2010/main">
    <mc:Choice Requires="p14">
      <p:transition p14:dur="0" advTm="25198"/>
    </mc:Choice>
    <mc:Fallback xmlns="">
      <p:transition advTm="25198"/>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7740B6-68C3-6744-8A15-95B87D104332}"/>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EFF9F967-E3BF-0CB9-68C0-E73D6C56E724}"/>
              </a:ext>
            </a:extLst>
          </p:cNvPr>
          <p:cNvSpPr>
            <a:spLocks noGrp="1"/>
          </p:cNvSpPr>
          <p:nvPr>
            <p:ph type="body" sz="quarter" idx="12"/>
          </p:nvPr>
        </p:nvSpPr>
        <p:spPr/>
        <p:txBody>
          <a:bodyPr/>
          <a:lstStyle/>
          <a:p>
            <a:endParaRPr lang="en-US"/>
          </a:p>
        </p:txBody>
      </p:sp>
      <p:sp>
        <p:nvSpPr>
          <p:cNvPr id="3" name="Text Placeholder 2">
            <a:extLst>
              <a:ext uri="{FF2B5EF4-FFF2-40B4-BE49-F238E27FC236}">
                <a16:creationId xmlns:a16="http://schemas.microsoft.com/office/drawing/2014/main" id="{F477DE95-CD1C-4900-7C34-4AA7C936BD07}"/>
              </a:ext>
            </a:extLst>
          </p:cNvPr>
          <p:cNvSpPr>
            <a:spLocks noGrp="1"/>
          </p:cNvSpPr>
          <p:nvPr>
            <p:ph type="body" sz="quarter" idx="16"/>
          </p:nvPr>
        </p:nvSpPr>
        <p:spPr/>
        <p:txBody>
          <a:bodyPr/>
          <a:lstStyle/>
          <a:p>
            <a:r>
              <a:rPr lang="en-US" dirty="0"/>
              <a:t>Exercise 3</a:t>
            </a:r>
          </a:p>
        </p:txBody>
      </p:sp>
      <p:graphicFrame>
        <p:nvGraphicFramePr>
          <p:cNvPr id="4" name="Table 3">
            <a:extLst>
              <a:ext uri="{FF2B5EF4-FFF2-40B4-BE49-F238E27FC236}">
                <a16:creationId xmlns:a16="http://schemas.microsoft.com/office/drawing/2014/main" id="{8F4CFB2D-880E-42E9-BFA0-C4B2343560D2}"/>
              </a:ext>
            </a:extLst>
          </p:cNvPr>
          <p:cNvGraphicFramePr>
            <a:graphicFrameLocks noGrp="1"/>
          </p:cNvGraphicFramePr>
          <p:nvPr/>
        </p:nvGraphicFramePr>
        <p:xfrm>
          <a:off x="4991100" y="1324500"/>
          <a:ext cx="3105150" cy="1066800"/>
        </p:xfrm>
        <a:graphic>
          <a:graphicData uri="http://schemas.openxmlformats.org/drawingml/2006/table">
            <a:tbl>
              <a:tblPr>
                <a:tableStyleId>{08FB837D-C827-4EFA-A057-4D05807E0F7C}</a:tableStyleId>
              </a:tblPr>
              <a:tblGrid>
                <a:gridCol w="1035050">
                  <a:extLst>
                    <a:ext uri="{9D8B030D-6E8A-4147-A177-3AD203B41FA5}">
                      <a16:colId xmlns:a16="http://schemas.microsoft.com/office/drawing/2014/main" val="1802946589"/>
                    </a:ext>
                  </a:extLst>
                </a:gridCol>
                <a:gridCol w="1035050">
                  <a:extLst>
                    <a:ext uri="{9D8B030D-6E8A-4147-A177-3AD203B41FA5}">
                      <a16:colId xmlns:a16="http://schemas.microsoft.com/office/drawing/2014/main" val="3329010539"/>
                    </a:ext>
                  </a:extLst>
                </a:gridCol>
                <a:gridCol w="1035050">
                  <a:extLst>
                    <a:ext uri="{9D8B030D-6E8A-4147-A177-3AD203B41FA5}">
                      <a16:colId xmlns:a16="http://schemas.microsoft.com/office/drawing/2014/main" val="2673814357"/>
                    </a:ext>
                  </a:extLst>
                </a:gridCol>
              </a:tblGrid>
              <a:tr h="280000">
                <a:tc>
                  <a:txBody>
                    <a:bodyPr/>
                    <a:lstStyle/>
                    <a:p>
                      <a:pPr algn="ctr" fontAlgn="b"/>
                      <a:endParaRPr lang="en-US" sz="1100" b="0" i="0" u="none" strike="noStrike" dirty="0">
                        <a:solidFill>
                          <a:srgbClr val="000000"/>
                        </a:solidFill>
                        <a:effectLst/>
                        <a:latin typeface="Aptos Narrow" panose="020B0004020202020204" pitchFamily="34" charset="0"/>
                      </a:endParaRPr>
                    </a:p>
                  </a:txBody>
                  <a:tcPr marL="9525" marR="9525" marT="9525" marB="0" anchor="ctr">
                    <a:solidFill>
                      <a:schemeClr val="bg1"/>
                    </a:solidFill>
                  </a:tcPr>
                </a:tc>
                <a:tc>
                  <a:txBody>
                    <a:bodyPr/>
                    <a:lstStyle/>
                    <a:p>
                      <a:pPr algn="ctr" fontAlgn="b"/>
                      <a:r>
                        <a:rPr lang="en-US" sz="1100" u="none" strike="noStrike" dirty="0">
                          <a:effectLst/>
                        </a:rPr>
                        <a:t>FIRM A</a:t>
                      </a:r>
                      <a:endParaRPr lang="en-US" sz="1100" b="0" i="0" u="none" strike="noStrike" dirty="0">
                        <a:solidFill>
                          <a:srgbClr val="000000"/>
                        </a:solidFill>
                        <a:effectLst/>
                        <a:latin typeface="Aptos Narrow" panose="020B0004020202020204" pitchFamily="34" charset="0"/>
                      </a:endParaRPr>
                    </a:p>
                  </a:txBody>
                  <a:tcPr marL="9525" marR="9525" marT="9525" marB="0" anchor="ctr">
                    <a:solidFill>
                      <a:schemeClr val="bg1"/>
                    </a:solidFill>
                  </a:tcPr>
                </a:tc>
                <a:tc>
                  <a:txBody>
                    <a:bodyPr/>
                    <a:lstStyle/>
                    <a:p>
                      <a:pPr algn="ctr" fontAlgn="b"/>
                      <a:r>
                        <a:rPr lang="en-US" sz="1100" u="none" strike="noStrike" dirty="0">
                          <a:effectLst/>
                        </a:rPr>
                        <a:t>FIRM B</a:t>
                      </a:r>
                      <a:endParaRPr lang="en-US" sz="1100" b="0" i="0" u="none" strike="noStrike" dirty="0">
                        <a:solidFill>
                          <a:srgbClr val="000000"/>
                        </a:solidFill>
                        <a:effectLst/>
                        <a:latin typeface="Aptos Narrow" panose="020B0004020202020204" pitchFamily="34" charset="0"/>
                      </a:endParaRPr>
                    </a:p>
                  </a:txBody>
                  <a:tcPr marL="9525" marR="9525" marT="9525" marB="0" anchor="ctr">
                    <a:solidFill>
                      <a:schemeClr val="bg1"/>
                    </a:solidFill>
                  </a:tcPr>
                </a:tc>
                <a:extLst>
                  <a:ext uri="{0D108BD9-81ED-4DB2-BD59-A6C34878D82A}">
                    <a16:rowId xmlns:a16="http://schemas.microsoft.com/office/drawing/2014/main" val="1259982311"/>
                  </a:ext>
                </a:extLst>
              </a:tr>
              <a:tr h="280000">
                <a:tc>
                  <a:txBody>
                    <a:bodyPr/>
                    <a:lstStyle/>
                    <a:p>
                      <a:pPr algn="ctr" fontAlgn="b"/>
                      <a:r>
                        <a:rPr lang="en-US" sz="1100" u="none" strike="noStrike" dirty="0">
                          <a:effectLst/>
                        </a:rPr>
                        <a:t>Volatility</a:t>
                      </a:r>
                      <a:endParaRPr lang="en-US" sz="1100" b="0" i="0" u="none" strike="noStrike" dirty="0">
                        <a:solidFill>
                          <a:srgbClr val="000000"/>
                        </a:solidFill>
                        <a:effectLst/>
                        <a:latin typeface="Aptos Narrow" panose="020B0004020202020204" pitchFamily="34" charset="0"/>
                      </a:endParaRPr>
                    </a:p>
                  </a:txBody>
                  <a:tcPr marL="9525" marR="9525" marT="9525" marB="0" anchor="ctr">
                    <a:solidFill>
                      <a:schemeClr val="bg1"/>
                    </a:solidFill>
                  </a:tcPr>
                </a:tc>
                <a:tc>
                  <a:txBody>
                    <a:bodyPr/>
                    <a:lstStyle/>
                    <a:p>
                      <a:pPr algn="ctr" fontAlgn="b"/>
                      <a:r>
                        <a:rPr lang="en-US" sz="1100" u="none" strike="noStrike" dirty="0">
                          <a:effectLst/>
                        </a:rPr>
                        <a:t>0.25</a:t>
                      </a:r>
                      <a:endParaRPr lang="en-US" sz="1100" b="0" i="0" u="none" strike="noStrike" dirty="0">
                        <a:solidFill>
                          <a:srgbClr val="000000"/>
                        </a:solidFill>
                        <a:effectLst/>
                        <a:latin typeface="Aptos Narrow" panose="020B0004020202020204" pitchFamily="34" charset="0"/>
                      </a:endParaRPr>
                    </a:p>
                  </a:txBody>
                  <a:tcPr marL="9525" marR="9525" marT="9525" marB="0" anchor="ctr">
                    <a:solidFill>
                      <a:schemeClr val="bg1"/>
                    </a:solidFill>
                  </a:tcPr>
                </a:tc>
                <a:tc>
                  <a:txBody>
                    <a:bodyPr/>
                    <a:lstStyle/>
                    <a:p>
                      <a:pPr algn="ctr" fontAlgn="b"/>
                      <a:r>
                        <a:rPr lang="en-US" sz="1100" u="none" strike="noStrike">
                          <a:effectLst/>
                        </a:rPr>
                        <a:t>0.43</a:t>
                      </a:r>
                      <a:endParaRPr lang="en-US" sz="1100" b="0" i="0" u="none" strike="noStrike">
                        <a:solidFill>
                          <a:srgbClr val="000000"/>
                        </a:solidFill>
                        <a:effectLst/>
                        <a:latin typeface="Aptos Narrow" panose="020B0004020202020204" pitchFamily="34" charset="0"/>
                      </a:endParaRPr>
                    </a:p>
                  </a:txBody>
                  <a:tcPr marL="9525" marR="9525" marT="9525" marB="0" anchor="ctr">
                    <a:solidFill>
                      <a:schemeClr val="bg1"/>
                    </a:solidFill>
                  </a:tcPr>
                </a:tc>
                <a:extLst>
                  <a:ext uri="{0D108BD9-81ED-4DB2-BD59-A6C34878D82A}">
                    <a16:rowId xmlns:a16="http://schemas.microsoft.com/office/drawing/2014/main" val="3947307169"/>
                  </a:ext>
                </a:extLst>
              </a:tr>
              <a:tr h="506800">
                <a:tc>
                  <a:txBody>
                    <a:bodyPr/>
                    <a:lstStyle/>
                    <a:p>
                      <a:pPr algn="ctr" fontAlgn="b"/>
                      <a:r>
                        <a:rPr lang="en-US" sz="1100" u="none" strike="noStrike">
                          <a:effectLst/>
                        </a:rPr>
                        <a:t>Market Cap</a:t>
                      </a:r>
                      <a:endParaRPr lang="en-US" sz="1100" b="0" i="0" u="none" strike="noStrike">
                        <a:solidFill>
                          <a:srgbClr val="000000"/>
                        </a:solidFill>
                        <a:effectLst/>
                        <a:latin typeface="Aptos Narrow" panose="020B0004020202020204" pitchFamily="34" charset="0"/>
                      </a:endParaRPr>
                    </a:p>
                  </a:txBody>
                  <a:tcPr marL="9525" marR="9525" marT="9525" marB="0" anchor="ctr">
                    <a:solidFill>
                      <a:schemeClr val="bg1"/>
                    </a:solidFill>
                  </a:tcPr>
                </a:tc>
                <a:tc>
                  <a:txBody>
                    <a:bodyPr/>
                    <a:lstStyle/>
                    <a:p>
                      <a:pPr algn="ctr" fontAlgn="b"/>
                      <a:r>
                        <a:rPr lang="en-US" sz="1100" u="none" strike="noStrike" dirty="0">
                          <a:effectLst/>
                        </a:rPr>
                        <a:t>100</a:t>
                      </a:r>
                      <a:endParaRPr lang="en-US" sz="1100" b="0" i="0" u="none" strike="noStrike" dirty="0">
                        <a:solidFill>
                          <a:srgbClr val="000000"/>
                        </a:solidFill>
                        <a:effectLst/>
                        <a:latin typeface="Aptos Narrow" panose="020B0004020202020204" pitchFamily="34" charset="0"/>
                      </a:endParaRPr>
                    </a:p>
                  </a:txBody>
                  <a:tcPr marL="9525" marR="9525" marT="9525" marB="0" anchor="ctr">
                    <a:solidFill>
                      <a:schemeClr val="bg1"/>
                    </a:solidFill>
                  </a:tcPr>
                </a:tc>
                <a:tc>
                  <a:txBody>
                    <a:bodyPr/>
                    <a:lstStyle/>
                    <a:p>
                      <a:pPr algn="ctr" fontAlgn="b"/>
                      <a:r>
                        <a:rPr lang="en-US" sz="1100" u="none" strike="noStrike" dirty="0">
                          <a:effectLst/>
                        </a:rPr>
                        <a:t>50</a:t>
                      </a:r>
                      <a:endParaRPr lang="en-US" sz="1100" b="0" i="0" u="none" strike="noStrike" dirty="0">
                        <a:solidFill>
                          <a:srgbClr val="000000"/>
                        </a:solidFill>
                        <a:effectLst/>
                        <a:latin typeface="Aptos Narrow" panose="020B0004020202020204" pitchFamily="34" charset="0"/>
                      </a:endParaRPr>
                    </a:p>
                  </a:txBody>
                  <a:tcPr marL="9525" marR="9525" marT="9525" marB="0" anchor="ctr">
                    <a:solidFill>
                      <a:schemeClr val="bg1"/>
                    </a:solidFill>
                  </a:tcPr>
                </a:tc>
                <a:extLst>
                  <a:ext uri="{0D108BD9-81ED-4DB2-BD59-A6C34878D82A}">
                    <a16:rowId xmlns:a16="http://schemas.microsoft.com/office/drawing/2014/main" val="3855482928"/>
                  </a:ext>
                </a:extLst>
              </a:tr>
            </a:tbl>
          </a:graphicData>
        </a:graphic>
      </p:graphicFrame>
      <p:sp>
        <p:nvSpPr>
          <p:cNvPr id="6" name="TextBox 5">
            <a:extLst>
              <a:ext uri="{FF2B5EF4-FFF2-40B4-BE49-F238E27FC236}">
                <a16:creationId xmlns:a16="http://schemas.microsoft.com/office/drawing/2014/main" id="{C3314E53-971C-B5C7-DA06-0F13A75EE21B}"/>
              </a:ext>
            </a:extLst>
          </p:cNvPr>
          <p:cNvSpPr txBox="1"/>
          <p:nvPr/>
        </p:nvSpPr>
        <p:spPr>
          <a:xfrm>
            <a:off x="800099" y="2603838"/>
            <a:ext cx="10877551" cy="1015663"/>
          </a:xfrm>
          <a:prstGeom prst="rect">
            <a:avLst/>
          </a:prstGeom>
          <a:noFill/>
        </p:spPr>
        <p:txBody>
          <a:bodyPr wrap="square">
            <a:spAutoFit/>
          </a:bodyPr>
          <a:lstStyle/>
          <a:p>
            <a:r>
              <a:rPr lang="en-GB" sz="2000" dirty="0"/>
              <a:t>The correlation between A and B is 0.6 and they are the only firms in the market.</a:t>
            </a:r>
          </a:p>
          <a:p>
            <a:pPr marL="514350" indent="-514350">
              <a:buFont typeface="+mj-lt"/>
              <a:buAutoNum type="alphaLcPeriod" startAt="3"/>
            </a:pPr>
            <a:r>
              <a:rPr lang="en-GB" sz="2000" dirty="0"/>
              <a:t>If the beta for Firm A is 0.75 (it is not), what is the ratio between the volatility of expected returns and the volatility of Firm A (this ratio is labelled percentage of systematic volatility)?</a:t>
            </a:r>
          </a:p>
        </p:txBody>
      </p:sp>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D56CCC29-E689-4FAB-EBDC-FFFBEBE2305C}"/>
                  </a:ext>
                </a:extLst>
              </p:cNvPr>
              <p:cNvSpPr txBox="1"/>
              <p:nvPr/>
            </p:nvSpPr>
            <p:spPr>
              <a:xfrm>
                <a:off x="1219200" y="3952875"/>
                <a:ext cx="1014829" cy="31265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𝑉</m:t>
                      </m:r>
                      <m:d>
                        <m:dPr>
                          <m:ctrlPr>
                            <a:rPr lang="en-US" b="0" i="1" smtClean="0">
                              <a:latin typeface="Cambria Math" panose="02040503050406030204" pitchFamily="18" charset="0"/>
                            </a:rPr>
                          </m:ctrlPr>
                        </m:dPr>
                        <m:e>
                          <m:r>
                            <a:rPr lang="en-US" b="0" i="1" smtClean="0">
                              <a:latin typeface="Cambria Math" panose="02040503050406030204" pitchFamily="18" charset="0"/>
                            </a:rPr>
                            <m:t> </m:t>
                          </m:r>
                          <m:r>
                            <a:rPr lang="en-US" b="0" i="1" smtClean="0">
                              <a:latin typeface="Cambria Math" panose="02040503050406030204" pitchFamily="18" charset="0"/>
                            </a:rPr>
                            <m:t>𝐸</m:t>
                          </m:r>
                          <m:d>
                            <m:dPr>
                              <m:ctrlPr>
                                <a:rPr lang="en-US" b="0" i="1" smtClean="0">
                                  <a:latin typeface="Cambria Math" panose="02040503050406030204" pitchFamily="18" charset="0"/>
                                </a:rPr>
                              </m:ctrlPr>
                            </m:dPr>
                            <m:e>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𝐴</m:t>
                                  </m:r>
                                </m:sub>
                              </m:sSub>
                            </m:e>
                          </m:d>
                        </m:e>
                      </m:d>
                    </m:oMath>
                  </m:oMathPara>
                </a14:m>
                <a:endParaRPr lang="en-US" dirty="0"/>
              </a:p>
            </p:txBody>
          </p:sp>
        </mc:Choice>
        <mc:Fallback xmlns="">
          <p:sp>
            <p:nvSpPr>
              <p:cNvPr id="5" name="TextBox 4">
                <a:extLst>
                  <a:ext uri="{FF2B5EF4-FFF2-40B4-BE49-F238E27FC236}">
                    <a16:creationId xmlns:a16="http://schemas.microsoft.com/office/drawing/2014/main" id="{D56CCC29-E689-4FAB-EBDC-FFFBEBE2305C}"/>
                  </a:ext>
                </a:extLst>
              </p:cNvPr>
              <p:cNvSpPr txBox="1">
                <a:spLocks noRot="1" noChangeAspect="1" noMove="1" noResize="1" noEditPoints="1" noAdjustHandles="1" noChangeArrowheads="1" noChangeShapeType="1" noTextEdit="1"/>
              </p:cNvSpPr>
              <p:nvPr/>
            </p:nvSpPr>
            <p:spPr>
              <a:xfrm>
                <a:off x="1219200" y="3952875"/>
                <a:ext cx="1014829" cy="312650"/>
              </a:xfrm>
              <a:prstGeom prst="rect">
                <a:avLst/>
              </a:prstGeom>
              <a:blipFill>
                <a:blip r:embed="rId2"/>
                <a:stretch>
                  <a:fillRect l="-4217" b="-961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A904329A-FB31-F4D0-885C-8A6AA2F7C688}"/>
                  </a:ext>
                </a:extLst>
              </p:cNvPr>
              <p:cNvSpPr txBox="1"/>
              <p:nvPr/>
            </p:nvSpPr>
            <p:spPr>
              <a:xfrm>
                <a:off x="336000" y="4519811"/>
                <a:ext cx="9255675" cy="506870"/>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rPr>
                        <m:t>𝑉</m:t>
                      </m:r>
                      <m:d>
                        <m:dPr>
                          <m:ctrlPr>
                            <a:rPr lang="en-US" i="1">
                              <a:latin typeface="Cambria Math" panose="02040503050406030204" pitchFamily="18" charset="0"/>
                            </a:rPr>
                          </m:ctrlPr>
                        </m:dPr>
                        <m:e>
                          <m:r>
                            <a:rPr lang="en-US" i="1">
                              <a:latin typeface="Cambria Math" panose="02040503050406030204" pitchFamily="18" charset="0"/>
                            </a:rPr>
                            <m:t> </m:t>
                          </m:r>
                          <m:sSub>
                            <m:sSubPr>
                              <m:ctrlPr>
                                <a:rPr lang="en-US" i="1">
                                  <a:latin typeface="Cambria Math" panose="02040503050406030204" pitchFamily="18" charset="0"/>
                                </a:rPr>
                              </m:ctrlPr>
                            </m:sSubPr>
                            <m:e>
                              <m:d>
                                <m:dPr>
                                  <m:ctrlPr>
                                    <a:rPr lang="en-US" b="0" i="1" smtClean="0">
                                      <a:latin typeface="Cambria Math" panose="02040503050406030204" pitchFamily="18" charset="0"/>
                                    </a:rPr>
                                  </m:ctrlPr>
                                </m:dPr>
                                <m:e>
                                  <m:r>
                                    <a:rPr lang="en-US" b="0" i="1" smtClean="0">
                                      <a:latin typeface="Cambria Math" panose="02040503050406030204" pitchFamily="18" charset="0"/>
                                    </a:rPr>
                                    <m:t>1−</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𝛽</m:t>
                                      </m:r>
                                    </m:e>
                                    <m:sub>
                                      <m:r>
                                        <a:rPr lang="en-US" b="0" i="1" smtClean="0">
                                          <a:latin typeface="Cambria Math" panose="02040503050406030204" pitchFamily="18" charset="0"/>
                                        </a:rPr>
                                        <m:t>𝐴</m:t>
                                      </m:r>
                                    </m:sub>
                                  </m:sSub>
                                </m:e>
                              </m:d>
                              <m:r>
                                <a:rPr lang="en-US" i="1">
                                  <a:latin typeface="Cambria Math" panose="02040503050406030204" pitchFamily="18" charset="0"/>
                                </a:rPr>
                                <m:t>𝑟</m:t>
                              </m:r>
                            </m:e>
                            <m:sub>
                              <m:r>
                                <a:rPr lang="en-US" i="1">
                                  <a:latin typeface="Cambria Math" panose="02040503050406030204" pitchFamily="18" charset="0"/>
                                </a:rPr>
                                <m:t>𝑓</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𝛽</m:t>
                              </m:r>
                            </m:e>
                            <m:sub>
                              <m:r>
                                <a:rPr lang="en-US" i="1">
                                  <a:latin typeface="Cambria Math" panose="02040503050406030204" pitchFamily="18" charset="0"/>
                                </a:rPr>
                                <m:t>𝐴</m:t>
                              </m:r>
                            </m:sub>
                          </m:sSub>
                          <m:r>
                            <a:rPr lang="en-US" i="1">
                              <a:latin typeface="Cambria Math" panose="02040503050406030204" pitchFamily="18" charset="0"/>
                            </a:rPr>
                            <m:t> </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𝑚</m:t>
                              </m:r>
                            </m:sub>
                          </m:sSub>
                        </m:e>
                      </m:d>
                      <m:r>
                        <a:rPr lang="en-US" b="0" i="1" smtClean="0">
                          <a:latin typeface="Cambria Math" panose="02040503050406030204" pitchFamily="18" charset="0"/>
                        </a:rPr>
                        <m:t>=</m:t>
                      </m:r>
                      <m:r>
                        <a:rPr lang="en-US" b="0" i="1" smtClean="0">
                          <a:latin typeface="Cambria Math" panose="02040503050406030204" pitchFamily="18" charset="0"/>
                        </a:rPr>
                        <m:t>𝑉</m:t>
                      </m:r>
                      <m:d>
                        <m:dPr>
                          <m:ctrlPr>
                            <a:rPr lang="en-US" b="0" i="1" smtClean="0">
                              <a:latin typeface="Cambria Math" panose="02040503050406030204" pitchFamily="18" charset="0"/>
                            </a:rPr>
                          </m:ctrlPr>
                        </m:dPr>
                        <m:e>
                          <m:sSub>
                            <m:sSubPr>
                              <m:ctrlPr>
                                <a:rPr lang="en-US" i="1">
                                  <a:latin typeface="Cambria Math" panose="02040503050406030204" pitchFamily="18" charset="0"/>
                                </a:rPr>
                              </m:ctrlPr>
                            </m:sSubPr>
                            <m:e>
                              <m:d>
                                <m:dPr>
                                  <m:ctrlPr>
                                    <a:rPr lang="en-US" i="1">
                                      <a:latin typeface="Cambria Math" panose="02040503050406030204" pitchFamily="18" charset="0"/>
                                    </a:rPr>
                                  </m:ctrlPr>
                                </m:dPr>
                                <m:e>
                                  <m:r>
                                    <a:rPr lang="en-US" i="1">
                                      <a:latin typeface="Cambria Math" panose="02040503050406030204" pitchFamily="18" charset="0"/>
                                    </a:rPr>
                                    <m:t>1−</m:t>
                                  </m:r>
                                  <m:sSub>
                                    <m:sSubPr>
                                      <m:ctrlPr>
                                        <a:rPr lang="en-US" i="1">
                                          <a:latin typeface="Cambria Math" panose="02040503050406030204" pitchFamily="18" charset="0"/>
                                        </a:rPr>
                                      </m:ctrlPr>
                                    </m:sSubPr>
                                    <m:e>
                                      <m:r>
                                        <a:rPr lang="en-US" i="1">
                                          <a:latin typeface="Cambria Math" panose="02040503050406030204" pitchFamily="18" charset="0"/>
                                        </a:rPr>
                                        <m:t>𝛽</m:t>
                                      </m:r>
                                    </m:e>
                                    <m:sub>
                                      <m:r>
                                        <a:rPr lang="en-US" i="1">
                                          <a:latin typeface="Cambria Math" panose="02040503050406030204" pitchFamily="18" charset="0"/>
                                        </a:rPr>
                                        <m:t>𝐴</m:t>
                                      </m:r>
                                    </m:sub>
                                  </m:sSub>
                                </m:e>
                              </m:d>
                              <m:r>
                                <a:rPr lang="en-US" i="1">
                                  <a:latin typeface="Cambria Math" panose="02040503050406030204" pitchFamily="18" charset="0"/>
                                </a:rPr>
                                <m:t>𝑟</m:t>
                              </m:r>
                            </m:e>
                            <m:sub>
                              <m:r>
                                <a:rPr lang="en-US" i="1">
                                  <a:latin typeface="Cambria Math" panose="02040503050406030204" pitchFamily="18" charset="0"/>
                                </a:rPr>
                                <m:t>𝑓</m:t>
                              </m:r>
                            </m:sub>
                          </m:sSub>
                        </m:e>
                      </m:d>
                      <m:r>
                        <a:rPr lang="en-US" b="0" i="1" smtClean="0">
                          <a:latin typeface="Cambria Math" panose="02040503050406030204" pitchFamily="18" charset="0"/>
                        </a:rPr>
                        <m:t>+</m:t>
                      </m:r>
                      <m:sSubSup>
                        <m:sSubSupPr>
                          <m:ctrlPr>
                            <a:rPr lang="en-US" b="0" i="1" smtClean="0">
                              <a:latin typeface="Cambria Math" panose="02040503050406030204" pitchFamily="18" charset="0"/>
                            </a:rPr>
                          </m:ctrlPr>
                        </m:sSubSupPr>
                        <m:e>
                          <m:r>
                            <a:rPr lang="en-US" b="0" i="1" smtClean="0">
                              <a:latin typeface="Cambria Math" panose="02040503050406030204" pitchFamily="18" charset="0"/>
                            </a:rPr>
                            <m:t>𝛽</m:t>
                          </m:r>
                        </m:e>
                        <m:sub>
                          <m:r>
                            <a:rPr lang="en-US" b="0" i="1" smtClean="0">
                              <a:latin typeface="Cambria Math" panose="02040503050406030204" pitchFamily="18" charset="0"/>
                            </a:rPr>
                            <m:t>𝐴</m:t>
                          </m:r>
                        </m:sub>
                        <m:sup>
                          <m:r>
                            <a:rPr lang="en-US" b="0" i="1" smtClean="0">
                              <a:latin typeface="Cambria Math" panose="02040503050406030204" pitchFamily="18" charset="0"/>
                            </a:rPr>
                            <m:t>2</m:t>
                          </m:r>
                        </m:sup>
                      </m:sSubSup>
                      <m:r>
                        <a:rPr lang="en-US" b="0" i="1" smtClean="0">
                          <a:latin typeface="Cambria Math" panose="02040503050406030204" pitchFamily="18" charset="0"/>
                        </a:rPr>
                        <m:t>𝑉</m:t>
                      </m:r>
                      <m:d>
                        <m:dPr>
                          <m:ctrlPr>
                            <a:rPr lang="en-US" b="0" i="1" smtClean="0">
                              <a:latin typeface="Cambria Math" panose="02040503050406030204" pitchFamily="18" charset="0"/>
                            </a:rPr>
                          </m:ctrlPr>
                        </m:dPr>
                        <m:e>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𝑚</m:t>
                              </m:r>
                            </m:sub>
                          </m:sSub>
                        </m:e>
                      </m:d>
                      <m:r>
                        <a:rPr lang="en-US" b="0" i="1" smtClean="0">
                          <a:latin typeface="Cambria Math" panose="02040503050406030204" pitchFamily="18" charset="0"/>
                        </a:rPr>
                        <m:t>+</m:t>
                      </m:r>
                      <m:r>
                        <a:rPr lang="en-US" b="0" i="1" smtClean="0">
                          <a:latin typeface="Cambria Math" panose="02040503050406030204" pitchFamily="18" charset="0"/>
                        </a:rPr>
                        <m:t>𝐶𝑜𝑣</m:t>
                      </m:r>
                      <m:r>
                        <a:rPr lang="en-US" b="0" i="1" smtClean="0">
                          <a:latin typeface="Cambria Math" panose="02040503050406030204" pitchFamily="18" charset="0"/>
                        </a:rPr>
                        <m:t>(</m:t>
                      </m:r>
                      <m:sSub>
                        <m:sSubPr>
                          <m:ctrlPr>
                            <a:rPr lang="en-US" i="1">
                              <a:latin typeface="Cambria Math" panose="02040503050406030204" pitchFamily="18" charset="0"/>
                            </a:rPr>
                          </m:ctrlPr>
                        </m:sSubPr>
                        <m:e>
                          <m:d>
                            <m:dPr>
                              <m:ctrlPr>
                                <a:rPr lang="en-US" i="1">
                                  <a:latin typeface="Cambria Math" panose="02040503050406030204" pitchFamily="18" charset="0"/>
                                </a:rPr>
                              </m:ctrlPr>
                            </m:dPr>
                            <m:e>
                              <m:r>
                                <a:rPr lang="en-US" i="1">
                                  <a:latin typeface="Cambria Math" panose="02040503050406030204" pitchFamily="18" charset="0"/>
                                </a:rPr>
                                <m:t>1−</m:t>
                              </m:r>
                              <m:sSub>
                                <m:sSubPr>
                                  <m:ctrlPr>
                                    <a:rPr lang="en-US" i="1">
                                      <a:latin typeface="Cambria Math" panose="02040503050406030204" pitchFamily="18" charset="0"/>
                                    </a:rPr>
                                  </m:ctrlPr>
                                </m:sSubPr>
                                <m:e>
                                  <m:r>
                                    <a:rPr lang="en-US" i="1">
                                      <a:latin typeface="Cambria Math" panose="02040503050406030204" pitchFamily="18" charset="0"/>
                                    </a:rPr>
                                    <m:t>𝛽</m:t>
                                  </m:r>
                                </m:e>
                                <m:sub>
                                  <m:r>
                                    <a:rPr lang="en-US" i="1">
                                      <a:latin typeface="Cambria Math" panose="02040503050406030204" pitchFamily="18" charset="0"/>
                                    </a:rPr>
                                    <m:t>𝐴</m:t>
                                  </m:r>
                                </m:sub>
                              </m:sSub>
                            </m:e>
                          </m:d>
                          <m:r>
                            <a:rPr lang="en-US" i="1">
                              <a:latin typeface="Cambria Math" panose="02040503050406030204" pitchFamily="18" charset="0"/>
                            </a:rPr>
                            <m:t>𝑟</m:t>
                          </m:r>
                        </m:e>
                        <m:sub>
                          <m:r>
                            <a:rPr lang="en-US" i="1">
                              <a:latin typeface="Cambria Math" panose="02040503050406030204" pitchFamily="18" charset="0"/>
                            </a:rPr>
                            <m:t>𝑓</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𝛽</m:t>
                          </m:r>
                        </m:e>
                        <m:sub>
                          <m:r>
                            <a:rPr lang="en-US" b="0" i="1" smtClean="0">
                              <a:latin typeface="Cambria Math" panose="02040503050406030204" pitchFamily="18" charset="0"/>
                            </a:rPr>
                            <m:t>𝐴</m:t>
                          </m:r>
                        </m:sub>
                      </m:sSub>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𝑚</m:t>
                          </m:r>
                        </m:sub>
                      </m:sSub>
                      <m:r>
                        <a:rPr lang="en-US" b="0" i="1" smtClean="0">
                          <a:latin typeface="Cambria Math" panose="02040503050406030204" pitchFamily="18" charset="0"/>
                        </a:rPr>
                        <m:t>)</m:t>
                      </m:r>
                    </m:oMath>
                  </m:oMathPara>
                </a14:m>
                <a:endParaRPr lang="en-US" dirty="0"/>
              </a:p>
            </p:txBody>
          </p:sp>
        </mc:Choice>
        <mc:Fallback xmlns="">
          <p:sp>
            <p:nvSpPr>
              <p:cNvPr id="12" name="TextBox 11">
                <a:extLst>
                  <a:ext uri="{FF2B5EF4-FFF2-40B4-BE49-F238E27FC236}">
                    <a16:creationId xmlns:a16="http://schemas.microsoft.com/office/drawing/2014/main" id="{A904329A-FB31-F4D0-885C-8A6AA2F7C688}"/>
                  </a:ext>
                </a:extLst>
              </p:cNvPr>
              <p:cNvSpPr txBox="1">
                <a:spLocks noRot="1" noChangeAspect="1" noMove="1" noResize="1" noEditPoints="1" noAdjustHandles="1" noChangeArrowheads="1" noChangeShapeType="1" noTextEdit="1"/>
              </p:cNvSpPr>
              <p:nvPr/>
            </p:nvSpPr>
            <p:spPr>
              <a:xfrm>
                <a:off x="336000" y="4519811"/>
                <a:ext cx="9255675" cy="506870"/>
              </a:xfrm>
              <a:prstGeom prst="rect">
                <a:avLst/>
              </a:prstGeom>
              <a:blipFill>
                <a:blip r:embed="rId3"/>
                <a:stretch>
                  <a:fillRect/>
                </a:stretch>
              </a:blipFill>
            </p:spPr>
            <p:txBody>
              <a:bodyPr/>
              <a:lstStyle/>
              <a:p>
                <a:r>
                  <a:rPr lang="en-US">
                    <a:noFill/>
                  </a:rPr>
                  <a:t> </a:t>
                </a:r>
              </a:p>
            </p:txBody>
          </p:sp>
        </mc:Fallback>
      </mc:AlternateContent>
      <p:sp>
        <p:nvSpPr>
          <p:cNvPr id="13" name="Right Brace 12">
            <a:extLst>
              <a:ext uri="{FF2B5EF4-FFF2-40B4-BE49-F238E27FC236}">
                <a16:creationId xmlns:a16="http://schemas.microsoft.com/office/drawing/2014/main" id="{8A0286C7-2216-FE5C-9F69-E5446AD7A74B}"/>
              </a:ext>
            </a:extLst>
          </p:cNvPr>
          <p:cNvSpPr/>
          <p:nvPr/>
        </p:nvSpPr>
        <p:spPr>
          <a:xfrm rot="5400000">
            <a:off x="4429125" y="4501546"/>
            <a:ext cx="257175" cy="1097894"/>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4" name="Right Brace 13">
            <a:extLst>
              <a:ext uri="{FF2B5EF4-FFF2-40B4-BE49-F238E27FC236}">
                <a16:creationId xmlns:a16="http://schemas.microsoft.com/office/drawing/2014/main" id="{6677A060-4D12-5B8E-E9BB-6C7C760D5798}"/>
              </a:ext>
            </a:extLst>
          </p:cNvPr>
          <p:cNvSpPr/>
          <p:nvPr/>
        </p:nvSpPr>
        <p:spPr>
          <a:xfrm rot="5400000">
            <a:off x="7496830" y="3936725"/>
            <a:ext cx="257175" cy="2179913"/>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15" name="TextBox 14">
                <a:extLst>
                  <a:ext uri="{FF2B5EF4-FFF2-40B4-BE49-F238E27FC236}">
                    <a16:creationId xmlns:a16="http://schemas.microsoft.com/office/drawing/2014/main" id="{8454D78B-99BB-B7C4-7CF3-FD4F9980548D}"/>
                  </a:ext>
                </a:extLst>
              </p:cNvPr>
              <p:cNvSpPr txBox="1"/>
              <p:nvPr/>
            </p:nvSpPr>
            <p:spPr>
              <a:xfrm>
                <a:off x="4461532" y="5222538"/>
                <a:ext cx="192360"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0</m:t>
                      </m:r>
                    </m:oMath>
                  </m:oMathPara>
                </a14:m>
                <a:endParaRPr lang="en-US" dirty="0"/>
              </a:p>
            </p:txBody>
          </p:sp>
        </mc:Choice>
        <mc:Fallback xmlns="">
          <p:sp>
            <p:nvSpPr>
              <p:cNvPr id="15" name="TextBox 14">
                <a:extLst>
                  <a:ext uri="{FF2B5EF4-FFF2-40B4-BE49-F238E27FC236}">
                    <a16:creationId xmlns:a16="http://schemas.microsoft.com/office/drawing/2014/main" id="{8454D78B-99BB-B7C4-7CF3-FD4F9980548D}"/>
                  </a:ext>
                </a:extLst>
              </p:cNvPr>
              <p:cNvSpPr txBox="1">
                <a:spLocks noRot="1" noChangeAspect="1" noMove="1" noResize="1" noEditPoints="1" noAdjustHandles="1" noChangeArrowheads="1" noChangeShapeType="1" noTextEdit="1"/>
              </p:cNvSpPr>
              <p:nvPr/>
            </p:nvSpPr>
            <p:spPr>
              <a:xfrm>
                <a:off x="4461532" y="5222538"/>
                <a:ext cx="192360" cy="276999"/>
              </a:xfrm>
              <a:prstGeom prst="rect">
                <a:avLst/>
              </a:prstGeom>
              <a:blipFill>
                <a:blip r:embed="rId4"/>
                <a:stretch>
                  <a:fillRect l="-29032" r="-25806" b="-8889"/>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6" name="TextBox 15">
                <a:extLst>
                  <a:ext uri="{FF2B5EF4-FFF2-40B4-BE49-F238E27FC236}">
                    <a16:creationId xmlns:a16="http://schemas.microsoft.com/office/drawing/2014/main" id="{D7BDC005-2843-F111-44B5-50A610A6AFA4}"/>
                  </a:ext>
                </a:extLst>
              </p:cNvPr>
              <p:cNvSpPr txBox="1"/>
              <p:nvPr/>
            </p:nvSpPr>
            <p:spPr>
              <a:xfrm>
                <a:off x="7529237" y="5179080"/>
                <a:ext cx="192360"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0</m:t>
                      </m:r>
                    </m:oMath>
                  </m:oMathPara>
                </a14:m>
                <a:endParaRPr lang="en-US" dirty="0"/>
              </a:p>
            </p:txBody>
          </p:sp>
        </mc:Choice>
        <mc:Fallback xmlns="">
          <p:sp>
            <p:nvSpPr>
              <p:cNvPr id="16" name="TextBox 15">
                <a:extLst>
                  <a:ext uri="{FF2B5EF4-FFF2-40B4-BE49-F238E27FC236}">
                    <a16:creationId xmlns:a16="http://schemas.microsoft.com/office/drawing/2014/main" id="{D7BDC005-2843-F111-44B5-50A610A6AFA4}"/>
                  </a:ext>
                </a:extLst>
              </p:cNvPr>
              <p:cNvSpPr txBox="1">
                <a:spLocks noRot="1" noChangeAspect="1" noMove="1" noResize="1" noEditPoints="1" noAdjustHandles="1" noChangeArrowheads="1" noChangeShapeType="1" noTextEdit="1"/>
              </p:cNvSpPr>
              <p:nvPr/>
            </p:nvSpPr>
            <p:spPr>
              <a:xfrm>
                <a:off x="7529237" y="5179080"/>
                <a:ext cx="192360" cy="276999"/>
              </a:xfrm>
              <a:prstGeom prst="rect">
                <a:avLst/>
              </a:prstGeom>
              <a:blipFill>
                <a:blip r:embed="rId5"/>
                <a:stretch>
                  <a:fillRect l="-25000" r="-25000" b="-8889"/>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7" name="TextBox 16">
                <a:extLst>
                  <a:ext uri="{FF2B5EF4-FFF2-40B4-BE49-F238E27FC236}">
                    <a16:creationId xmlns:a16="http://schemas.microsoft.com/office/drawing/2014/main" id="{B5141F0E-2C4A-82ED-6738-77031BECA3B2}"/>
                  </a:ext>
                </a:extLst>
              </p:cNvPr>
              <p:cNvSpPr txBox="1"/>
              <p:nvPr/>
            </p:nvSpPr>
            <p:spPr>
              <a:xfrm>
                <a:off x="8922453" y="4647150"/>
                <a:ext cx="1606145" cy="276999"/>
              </a:xfrm>
              <a:prstGeom prst="rect">
                <a:avLst/>
              </a:prstGeom>
              <a:noFill/>
            </p:spPr>
            <p:txBody>
              <a:bodyPr wrap="none" lIns="0" tIns="0" rIns="0" bIns="0" rtlCol="0">
                <a:spAutoFit/>
              </a:bodyPr>
              <a:lstStyle/>
              <a:p>
                <a14:m>
                  <m:oMath xmlns:m="http://schemas.openxmlformats.org/officeDocument/2006/math">
                    <m:r>
                      <a:rPr lang="en-US" b="0" i="1" smtClean="0">
                        <a:latin typeface="Cambria Math" panose="02040503050406030204" pitchFamily="18" charset="0"/>
                      </a:rPr>
                      <m:t>=</m:t>
                    </m:r>
                    <m:sSup>
                      <m:sSupPr>
                        <m:ctrlPr>
                          <a:rPr lang="en-US" b="0" i="1" smtClean="0">
                            <a:latin typeface="Cambria Math" panose="02040503050406030204" pitchFamily="18" charset="0"/>
                          </a:rPr>
                        </m:ctrlPr>
                      </m:sSupPr>
                      <m:e>
                        <m:r>
                          <a:rPr lang="en-US" b="0" i="1" smtClean="0">
                            <a:latin typeface="Cambria Math" panose="02040503050406030204" pitchFamily="18" charset="0"/>
                          </a:rPr>
                          <m:t>0.75</m:t>
                        </m:r>
                      </m:e>
                      <m:sup>
                        <m:r>
                          <a:rPr lang="en-US" b="0" i="1" smtClean="0">
                            <a:latin typeface="Cambria Math" panose="02040503050406030204" pitchFamily="18" charset="0"/>
                          </a:rPr>
                          <m:t>2</m:t>
                        </m:r>
                      </m:sup>
                    </m:sSup>
                    <m:r>
                      <a:rPr lang="en-US" b="0" i="1" smtClean="0">
                        <a:latin typeface="Cambria Math" panose="02040503050406030204" pitchFamily="18" charset="0"/>
                      </a:rPr>
                      <m:t>×0.07</m:t>
                    </m:r>
                  </m:oMath>
                </a14:m>
                <a:r>
                  <a:rPr lang="en-US" dirty="0"/>
                  <a:t>7</a:t>
                </a:r>
              </a:p>
            </p:txBody>
          </p:sp>
        </mc:Choice>
        <mc:Fallback xmlns="">
          <p:sp>
            <p:nvSpPr>
              <p:cNvPr id="17" name="TextBox 16">
                <a:extLst>
                  <a:ext uri="{FF2B5EF4-FFF2-40B4-BE49-F238E27FC236}">
                    <a16:creationId xmlns:a16="http://schemas.microsoft.com/office/drawing/2014/main" id="{B5141F0E-2C4A-82ED-6738-77031BECA3B2}"/>
                  </a:ext>
                </a:extLst>
              </p:cNvPr>
              <p:cNvSpPr txBox="1">
                <a:spLocks noRot="1" noChangeAspect="1" noMove="1" noResize="1" noEditPoints="1" noAdjustHandles="1" noChangeArrowheads="1" noChangeShapeType="1" noTextEdit="1"/>
              </p:cNvSpPr>
              <p:nvPr/>
            </p:nvSpPr>
            <p:spPr>
              <a:xfrm>
                <a:off x="8922453" y="4647150"/>
                <a:ext cx="1606145" cy="276999"/>
              </a:xfrm>
              <a:prstGeom prst="rect">
                <a:avLst/>
              </a:prstGeom>
              <a:blipFill>
                <a:blip r:embed="rId6"/>
                <a:stretch>
                  <a:fillRect l="-3422" t="-28261" r="-7985" b="-5000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9" name="TextBox 18">
                <a:extLst>
                  <a:ext uri="{FF2B5EF4-FFF2-40B4-BE49-F238E27FC236}">
                    <a16:creationId xmlns:a16="http://schemas.microsoft.com/office/drawing/2014/main" id="{6EC5D809-2023-2335-B1B3-C561408E9367}"/>
                  </a:ext>
                </a:extLst>
              </p:cNvPr>
              <p:cNvSpPr txBox="1"/>
              <p:nvPr/>
            </p:nvSpPr>
            <p:spPr>
              <a:xfrm>
                <a:off x="964873" y="5407951"/>
                <a:ext cx="4141787" cy="459998"/>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𝑠𝑡𝑑</m:t>
                      </m:r>
                      <m:d>
                        <m:dPr>
                          <m:ctrlPr>
                            <a:rPr lang="en-US" b="0" i="1" smtClean="0">
                              <a:latin typeface="Cambria Math" panose="02040503050406030204" pitchFamily="18" charset="0"/>
                            </a:rPr>
                          </m:ctrlPr>
                        </m:dPr>
                        <m:e>
                          <m:r>
                            <a:rPr lang="en-US" b="0" i="1" smtClean="0">
                              <a:latin typeface="Cambria Math" panose="02040503050406030204" pitchFamily="18" charset="0"/>
                            </a:rPr>
                            <m:t> </m:t>
                          </m:r>
                          <m:r>
                            <a:rPr lang="en-US" b="0" i="1" smtClean="0">
                              <a:latin typeface="Cambria Math" panose="02040503050406030204" pitchFamily="18" charset="0"/>
                            </a:rPr>
                            <m:t>𝐸</m:t>
                          </m:r>
                          <m:d>
                            <m:dPr>
                              <m:ctrlPr>
                                <a:rPr lang="en-US" b="0" i="1" smtClean="0">
                                  <a:latin typeface="Cambria Math" panose="02040503050406030204" pitchFamily="18" charset="0"/>
                                </a:rPr>
                              </m:ctrlPr>
                            </m:dPr>
                            <m:e>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𝐴</m:t>
                                  </m:r>
                                </m:sub>
                              </m:sSub>
                            </m:e>
                          </m:d>
                        </m:e>
                      </m:d>
                      <m:r>
                        <a:rPr lang="en-US" b="0" i="1" smtClean="0">
                          <a:latin typeface="Cambria Math" panose="02040503050406030204" pitchFamily="18" charset="0"/>
                        </a:rPr>
                        <m:t>=</m:t>
                      </m:r>
                      <m:rad>
                        <m:radPr>
                          <m:degHide m:val="on"/>
                          <m:ctrlPr>
                            <a:rPr lang="en-US" b="0" i="1" smtClean="0">
                              <a:latin typeface="Cambria Math" panose="02040503050406030204" pitchFamily="18" charset="0"/>
                            </a:rPr>
                          </m:ctrlPr>
                        </m:radPr>
                        <m:deg/>
                        <m:e>
                          <m:sSup>
                            <m:sSupPr>
                              <m:ctrlPr>
                                <a:rPr lang="en-US" b="0" i="1" smtClean="0">
                                  <a:latin typeface="Cambria Math" panose="02040503050406030204" pitchFamily="18" charset="0"/>
                                </a:rPr>
                              </m:ctrlPr>
                            </m:sSupPr>
                            <m:e>
                              <m:r>
                                <a:rPr lang="en-US" b="0" i="1" smtClean="0">
                                  <a:latin typeface="Cambria Math" panose="02040503050406030204" pitchFamily="18" charset="0"/>
                                </a:rPr>
                                <m:t>0.75</m:t>
                              </m:r>
                            </m:e>
                            <m:sup>
                              <m:r>
                                <a:rPr lang="en-US" b="0" i="1" smtClean="0">
                                  <a:latin typeface="Cambria Math" panose="02040503050406030204" pitchFamily="18" charset="0"/>
                                </a:rPr>
                                <m:t>2</m:t>
                              </m:r>
                            </m:sup>
                          </m:sSup>
                          <m:r>
                            <a:rPr lang="en-US" b="0" i="1" smtClean="0">
                              <a:latin typeface="Cambria Math" panose="02040503050406030204" pitchFamily="18" charset="0"/>
                            </a:rPr>
                            <m:t>0.077</m:t>
                          </m:r>
                        </m:e>
                      </m:rad>
                      <m:r>
                        <a:rPr lang="en-US" b="0" i="1" smtClean="0">
                          <a:latin typeface="Cambria Math" panose="02040503050406030204" pitchFamily="18" charset="0"/>
                        </a:rPr>
                        <m:t>=0.208</m:t>
                      </m:r>
                    </m:oMath>
                  </m:oMathPara>
                </a14:m>
                <a:endParaRPr lang="en-US" dirty="0"/>
              </a:p>
            </p:txBody>
          </p:sp>
        </mc:Choice>
        <mc:Fallback xmlns="">
          <p:sp>
            <p:nvSpPr>
              <p:cNvPr id="19" name="TextBox 18">
                <a:extLst>
                  <a:ext uri="{FF2B5EF4-FFF2-40B4-BE49-F238E27FC236}">
                    <a16:creationId xmlns:a16="http://schemas.microsoft.com/office/drawing/2014/main" id="{6EC5D809-2023-2335-B1B3-C561408E9367}"/>
                  </a:ext>
                </a:extLst>
              </p:cNvPr>
              <p:cNvSpPr txBox="1">
                <a:spLocks noRot="1" noChangeAspect="1" noMove="1" noResize="1" noEditPoints="1" noAdjustHandles="1" noChangeArrowheads="1" noChangeShapeType="1" noTextEdit="1"/>
              </p:cNvSpPr>
              <p:nvPr/>
            </p:nvSpPr>
            <p:spPr>
              <a:xfrm>
                <a:off x="964873" y="5407951"/>
                <a:ext cx="4141787" cy="459998"/>
              </a:xfrm>
              <a:prstGeom prst="rect">
                <a:avLst/>
              </a:prstGeom>
              <a:blipFill>
                <a:blip r:embed="rId7"/>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0" name="TextBox 19">
                <a:extLst>
                  <a:ext uri="{FF2B5EF4-FFF2-40B4-BE49-F238E27FC236}">
                    <a16:creationId xmlns:a16="http://schemas.microsoft.com/office/drawing/2014/main" id="{8F138BBC-C14B-E106-CFBA-3B2EB227189B}"/>
                  </a:ext>
                </a:extLst>
              </p:cNvPr>
              <p:cNvSpPr txBox="1"/>
              <p:nvPr/>
            </p:nvSpPr>
            <p:spPr>
              <a:xfrm>
                <a:off x="3344395" y="5883248"/>
                <a:ext cx="6515181" cy="485774"/>
              </a:xfrm>
              <a:prstGeom prst="rect">
                <a:avLst/>
              </a:prstGeom>
              <a:noFill/>
            </p:spPr>
            <p:txBody>
              <a:bodyPr wrap="none" rtlCol="0">
                <a:spAutoFit/>
              </a:bodyPr>
              <a:lstStyle/>
              <a:p>
                <a:r>
                  <a:rPr lang="en-US" dirty="0"/>
                  <a:t>If beta of A is 0.75, 83% (</a:t>
                </a:r>
                <a14:m>
                  <m:oMath xmlns:m="http://schemas.openxmlformats.org/officeDocument/2006/math">
                    <m:f>
                      <m:fPr>
                        <m:ctrlPr>
                          <a:rPr lang="en-US" i="1" dirty="0" smtClean="0">
                            <a:latin typeface="Cambria Math" panose="02040503050406030204" pitchFamily="18" charset="0"/>
                          </a:rPr>
                        </m:ctrlPr>
                      </m:fPr>
                      <m:num>
                        <m:r>
                          <a:rPr lang="en-US" b="0" i="1" dirty="0" smtClean="0">
                            <a:latin typeface="Cambria Math" panose="02040503050406030204" pitchFamily="18" charset="0"/>
                          </a:rPr>
                          <m:t>20.8</m:t>
                        </m:r>
                      </m:num>
                      <m:den>
                        <m:r>
                          <a:rPr lang="en-US" i="1" dirty="0" smtClean="0">
                            <a:latin typeface="Cambria Math" panose="02040503050406030204" pitchFamily="18" charset="0"/>
                          </a:rPr>
                          <m:t>25</m:t>
                        </m:r>
                      </m:den>
                    </m:f>
                  </m:oMath>
                </a14:m>
                <a:r>
                  <a:rPr lang="en-US" dirty="0"/>
                  <a:t>) of the volatility of A is systematic</a:t>
                </a:r>
              </a:p>
            </p:txBody>
          </p:sp>
        </mc:Choice>
        <mc:Fallback xmlns="">
          <p:sp>
            <p:nvSpPr>
              <p:cNvPr id="20" name="TextBox 19">
                <a:extLst>
                  <a:ext uri="{FF2B5EF4-FFF2-40B4-BE49-F238E27FC236}">
                    <a16:creationId xmlns:a16="http://schemas.microsoft.com/office/drawing/2014/main" id="{8F138BBC-C14B-E106-CFBA-3B2EB227189B}"/>
                  </a:ext>
                </a:extLst>
              </p:cNvPr>
              <p:cNvSpPr txBox="1">
                <a:spLocks noRot="1" noChangeAspect="1" noMove="1" noResize="1" noEditPoints="1" noAdjustHandles="1" noChangeArrowheads="1" noChangeShapeType="1" noTextEdit="1"/>
              </p:cNvSpPr>
              <p:nvPr/>
            </p:nvSpPr>
            <p:spPr>
              <a:xfrm>
                <a:off x="3344395" y="5883248"/>
                <a:ext cx="6515181" cy="485774"/>
              </a:xfrm>
              <a:prstGeom prst="rect">
                <a:avLst/>
              </a:prstGeom>
              <a:blipFill>
                <a:blip r:embed="rId8"/>
                <a:stretch>
                  <a:fillRect l="-843" r="-94" b="-625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FF8F075F-F9BD-BBA9-AF76-DF0269823120}"/>
                  </a:ext>
                </a:extLst>
              </p:cNvPr>
              <p:cNvSpPr txBox="1"/>
              <p:nvPr/>
            </p:nvSpPr>
            <p:spPr>
              <a:xfrm>
                <a:off x="1625597" y="3848371"/>
                <a:ext cx="6096000" cy="506870"/>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m:t>
                      </m:r>
                      <m:r>
                        <a:rPr lang="en-US" b="0" i="1" smtClean="0">
                          <a:latin typeface="Cambria Math" panose="02040503050406030204" pitchFamily="18" charset="0"/>
                        </a:rPr>
                        <m:t>𝑉</m:t>
                      </m:r>
                      <m:d>
                        <m:dPr>
                          <m:ctrlPr>
                            <a:rPr lang="en-US" b="0" i="1" smtClean="0">
                              <a:latin typeface="Cambria Math" panose="02040503050406030204" pitchFamily="18" charset="0"/>
                            </a:rPr>
                          </m:ctrlPr>
                        </m:dPr>
                        <m:e>
                          <m:r>
                            <a:rPr lang="en-US" b="0" i="1" smtClean="0">
                              <a:latin typeface="Cambria Math" panose="02040503050406030204" pitchFamily="18" charset="0"/>
                            </a:rPr>
                            <m:t> </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𝑓</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𝛽</m:t>
                              </m:r>
                            </m:e>
                            <m:sub>
                              <m:r>
                                <a:rPr lang="en-US" b="0" i="1" smtClean="0">
                                  <a:latin typeface="Cambria Math" panose="02040503050406030204" pitchFamily="18" charset="0"/>
                                </a:rPr>
                                <m:t>𝐴</m:t>
                              </m:r>
                            </m:sub>
                          </m:sSub>
                          <m:r>
                            <a:rPr lang="en-US" b="0" i="1" smtClean="0">
                              <a:latin typeface="Cambria Math" panose="02040503050406030204" pitchFamily="18" charset="0"/>
                            </a:rPr>
                            <m:t> </m:t>
                          </m:r>
                          <m:d>
                            <m:dPr>
                              <m:ctrlPr>
                                <a:rPr lang="en-US" b="0" i="1" smtClean="0">
                                  <a:latin typeface="Cambria Math" panose="02040503050406030204" pitchFamily="18" charset="0"/>
                                </a:rPr>
                              </m:ctrlPr>
                            </m:dPr>
                            <m:e>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𝑚</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𝑓</m:t>
                                  </m:r>
                                </m:sub>
                              </m:sSub>
                            </m:e>
                          </m:d>
                        </m:e>
                      </m:d>
                      <m:r>
                        <a:rPr lang="en-US" b="0" i="1" smtClean="0">
                          <a:latin typeface="Cambria Math" panose="02040503050406030204" pitchFamily="18" charset="0"/>
                        </a:rPr>
                        <m:t>=</m:t>
                      </m:r>
                      <m:r>
                        <a:rPr lang="en-US" i="1">
                          <a:latin typeface="Cambria Math" panose="02040503050406030204" pitchFamily="18" charset="0"/>
                        </a:rPr>
                        <m:t>𝑉</m:t>
                      </m:r>
                      <m:d>
                        <m:dPr>
                          <m:ctrlPr>
                            <a:rPr lang="en-US" i="1">
                              <a:latin typeface="Cambria Math" panose="02040503050406030204" pitchFamily="18" charset="0"/>
                            </a:rPr>
                          </m:ctrlPr>
                        </m:dPr>
                        <m:e>
                          <m:r>
                            <a:rPr lang="en-US" i="1">
                              <a:latin typeface="Cambria Math" panose="02040503050406030204" pitchFamily="18" charset="0"/>
                            </a:rPr>
                            <m:t> </m:t>
                          </m:r>
                          <m:sSub>
                            <m:sSubPr>
                              <m:ctrlPr>
                                <a:rPr lang="en-US" i="1">
                                  <a:latin typeface="Cambria Math" panose="02040503050406030204" pitchFamily="18" charset="0"/>
                                </a:rPr>
                              </m:ctrlPr>
                            </m:sSubPr>
                            <m:e>
                              <m:d>
                                <m:dPr>
                                  <m:ctrlPr>
                                    <a:rPr lang="en-US" b="0" i="1" smtClean="0">
                                      <a:latin typeface="Cambria Math" panose="02040503050406030204" pitchFamily="18" charset="0"/>
                                    </a:rPr>
                                  </m:ctrlPr>
                                </m:dPr>
                                <m:e>
                                  <m:r>
                                    <a:rPr lang="en-US" b="0" i="1" smtClean="0">
                                      <a:latin typeface="Cambria Math" panose="02040503050406030204" pitchFamily="18" charset="0"/>
                                    </a:rPr>
                                    <m:t>1−</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𝛽</m:t>
                                      </m:r>
                                    </m:e>
                                    <m:sub>
                                      <m:r>
                                        <a:rPr lang="en-US" b="0" i="1" smtClean="0">
                                          <a:latin typeface="Cambria Math" panose="02040503050406030204" pitchFamily="18" charset="0"/>
                                        </a:rPr>
                                        <m:t>𝐴</m:t>
                                      </m:r>
                                    </m:sub>
                                  </m:sSub>
                                </m:e>
                              </m:d>
                              <m:r>
                                <a:rPr lang="en-US" i="1">
                                  <a:latin typeface="Cambria Math" panose="02040503050406030204" pitchFamily="18" charset="0"/>
                                </a:rPr>
                                <m:t>𝑟</m:t>
                              </m:r>
                            </m:e>
                            <m:sub>
                              <m:r>
                                <a:rPr lang="en-US" i="1">
                                  <a:latin typeface="Cambria Math" panose="02040503050406030204" pitchFamily="18" charset="0"/>
                                </a:rPr>
                                <m:t>𝑓</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𝛽</m:t>
                              </m:r>
                            </m:e>
                            <m:sub>
                              <m:r>
                                <a:rPr lang="en-US" i="1">
                                  <a:latin typeface="Cambria Math" panose="02040503050406030204" pitchFamily="18" charset="0"/>
                                </a:rPr>
                                <m:t>𝐴</m:t>
                              </m:r>
                            </m:sub>
                          </m:sSub>
                          <m:r>
                            <a:rPr lang="en-US" i="1">
                              <a:latin typeface="Cambria Math" panose="02040503050406030204" pitchFamily="18" charset="0"/>
                            </a:rPr>
                            <m:t> </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𝑚</m:t>
                              </m:r>
                            </m:sub>
                          </m:sSub>
                        </m:e>
                      </m:d>
                    </m:oMath>
                  </m:oMathPara>
                </a14:m>
                <a:endParaRPr lang="en-US" dirty="0"/>
              </a:p>
            </p:txBody>
          </p:sp>
        </mc:Choice>
        <mc:Fallback xmlns="">
          <p:sp>
            <p:nvSpPr>
              <p:cNvPr id="8" name="TextBox 7">
                <a:extLst>
                  <a:ext uri="{FF2B5EF4-FFF2-40B4-BE49-F238E27FC236}">
                    <a16:creationId xmlns:a16="http://schemas.microsoft.com/office/drawing/2014/main" id="{FF8F075F-F9BD-BBA9-AF76-DF0269823120}"/>
                  </a:ext>
                </a:extLst>
              </p:cNvPr>
              <p:cNvSpPr txBox="1">
                <a:spLocks noRot="1" noChangeAspect="1" noMove="1" noResize="1" noEditPoints="1" noAdjustHandles="1" noChangeArrowheads="1" noChangeShapeType="1" noTextEdit="1"/>
              </p:cNvSpPr>
              <p:nvPr/>
            </p:nvSpPr>
            <p:spPr>
              <a:xfrm>
                <a:off x="1625597" y="3848371"/>
                <a:ext cx="6096000" cy="506870"/>
              </a:xfrm>
              <a:prstGeom prst="rect">
                <a:avLst/>
              </a:prstGeom>
              <a:blipFill>
                <a:blip r:embed="rId9"/>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1075954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7"/>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9"/>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2" grpId="0"/>
      <p:bldP spid="13" grpId="0" animBg="1"/>
      <p:bldP spid="14" grpId="0" animBg="1"/>
      <p:bldP spid="15" grpId="0"/>
      <p:bldP spid="16" grpId="0"/>
      <p:bldP spid="17" grpId="0"/>
      <p:bldP spid="19" grpId="0"/>
      <p:bldP spid="20" grpId="0"/>
      <p:bldP spid="8"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9F9C6D-26E7-9A75-859D-8E1EE54D8E0F}"/>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539E985F-E50A-1408-127B-459E5FC85CB1}"/>
              </a:ext>
            </a:extLst>
          </p:cNvPr>
          <p:cNvSpPr>
            <a:spLocks noGrp="1"/>
          </p:cNvSpPr>
          <p:nvPr>
            <p:ph type="body" sz="quarter" idx="12"/>
          </p:nvPr>
        </p:nvSpPr>
        <p:spPr/>
        <p:txBody>
          <a:bodyPr/>
          <a:lstStyle/>
          <a:p>
            <a:endParaRPr lang="en-US"/>
          </a:p>
        </p:txBody>
      </p:sp>
      <p:sp>
        <p:nvSpPr>
          <p:cNvPr id="3" name="Text Placeholder 2">
            <a:extLst>
              <a:ext uri="{FF2B5EF4-FFF2-40B4-BE49-F238E27FC236}">
                <a16:creationId xmlns:a16="http://schemas.microsoft.com/office/drawing/2014/main" id="{91195315-CDF6-7F78-26B8-5081B6F5B549}"/>
              </a:ext>
            </a:extLst>
          </p:cNvPr>
          <p:cNvSpPr>
            <a:spLocks noGrp="1"/>
          </p:cNvSpPr>
          <p:nvPr>
            <p:ph type="body" sz="quarter" idx="16"/>
          </p:nvPr>
        </p:nvSpPr>
        <p:spPr/>
        <p:txBody>
          <a:bodyPr/>
          <a:lstStyle/>
          <a:p>
            <a:r>
              <a:rPr lang="en-US" dirty="0"/>
              <a:t>Exercise 3</a:t>
            </a:r>
          </a:p>
        </p:txBody>
      </p:sp>
      <p:graphicFrame>
        <p:nvGraphicFramePr>
          <p:cNvPr id="4" name="Table 3">
            <a:extLst>
              <a:ext uri="{FF2B5EF4-FFF2-40B4-BE49-F238E27FC236}">
                <a16:creationId xmlns:a16="http://schemas.microsoft.com/office/drawing/2014/main" id="{28D0CB0C-3651-DDB8-CF60-507F80264A37}"/>
              </a:ext>
            </a:extLst>
          </p:cNvPr>
          <p:cNvGraphicFramePr>
            <a:graphicFrameLocks noGrp="1"/>
          </p:cNvGraphicFramePr>
          <p:nvPr/>
        </p:nvGraphicFramePr>
        <p:xfrm>
          <a:off x="4991100" y="1324500"/>
          <a:ext cx="3105150" cy="1066800"/>
        </p:xfrm>
        <a:graphic>
          <a:graphicData uri="http://schemas.openxmlformats.org/drawingml/2006/table">
            <a:tbl>
              <a:tblPr>
                <a:tableStyleId>{08FB837D-C827-4EFA-A057-4D05807E0F7C}</a:tableStyleId>
              </a:tblPr>
              <a:tblGrid>
                <a:gridCol w="1035050">
                  <a:extLst>
                    <a:ext uri="{9D8B030D-6E8A-4147-A177-3AD203B41FA5}">
                      <a16:colId xmlns:a16="http://schemas.microsoft.com/office/drawing/2014/main" val="1802946589"/>
                    </a:ext>
                  </a:extLst>
                </a:gridCol>
                <a:gridCol w="1035050">
                  <a:extLst>
                    <a:ext uri="{9D8B030D-6E8A-4147-A177-3AD203B41FA5}">
                      <a16:colId xmlns:a16="http://schemas.microsoft.com/office/drawing/2014/main" val="3329010539"/>
                    </a:ext>
                  </a:extLst>
                </a:gridCol>
                <a:gridCol w="1035050">
                  <a:extLst>
                    <a:ext uri="{9D8B030D-6E8A-4147-A177-3AD203B41FA5}">
                      <a16:colId xmlns:a16="http://schemas.microsoft.com/office/drawing/2014/main" val="2673814357"/>
                    </a:ext>
                  </a:extLst>
                </a:gridCol>
              </a:tblGrid>
              <a:tr h="280000">
                <a:tc>
                  <a:txBody>
                    <a:bodyPr/>
                    <a:lstStyle/>
                    <a:p>
                      <a:pPr algn="ctr" fontAlgn="b"/>
                      <a:endParaRPr lang="en-US" sz="1100" b="0" i="0" u="none" strike="noStrike" dirty="0">
                        <a:solidFill>
                          <a:srgbClr val="000000"/>
                        </a:solidFill>
                        <a:effectLst/>
                        <a:latin typeface="Aptos Narrow" panose="020B0004020202020204" pitchFamily="34" charset="0"/>
                      </a:endParaRPr>
                    </a:p>
                  </a:txBody>
                  <a:tcPr marL="9525" marR="9525" marT="9525" marB="0" anchor="ctr">
                    <a:solidFill>
                      <a:schemeClr val="bg1"/>
                    </a:solidFill>
                  </a:tcPr>
                </a:tc>
                <a:tc>
                  <a:txBody>
                    <a:bodyPr/>
                    <a:lstStyle/>
                    <a:p>
                      <a:pPr algn="ctr" fontAlgn="b"/>
                      <a:r>
                        <a:rPr lang="en-US" sz="1100" u="none" strike="noStrike" dirty="0">
                          <a:effectLst/>
                        </a:rPr>
                        <a:t>FIRM A</a:t>
                      </a:r>
                      <a:endParaRPr lang="en-US" sz="1100" b="0" i="0" u="none" strike="noStrike" dirty="0">
                        <a:solidFill>
                          <a:srgbClr val="000000"/>
                        </a:solidFill>
                        <a:effectLst/>
                        <a:latin typeface="Aptos Narrow" panose="020B0004020202020204" pitchFamily="34" charset="0"/>
                      </a:endParaRPr>
                    </a:p>
                  </a:txBody>
                  <a:tcPr marL="9525" marR="9525" marT="9525" marB="0" anchor="ctr">
                    <a:solidFill>
                      <a:schemeClr val="bg1"/>
                    </a:solidFill>
                  </a:tcPr>
                </a:tc>
                <a:tc>
                  <a:txBody>
                    <a:bodyPr/>
                    <a:lstStyle/>
                    <a:p>
                      <a:pPr algn="ctr" fontAlgn="b"/>
                      <a:r>
                        <a:rPr lang="en-US" sz="1100" u="none" strike="noStrike" dirty="0">
                          <a:effectLst/>
                        </a:rPr>
                        <a:t>FIRM B</a:t>
                      </a:r>
                      <a:endParaRPr lang="en-US" sz="1100" b="0" i="0" u="none" strike="noStrike" dirty="0">
                        <a:solidFill>
                          <a:srgbClr val="000000"/>
                        </a:solidFill>
                        <a:effectLst/>
                        <a:latin typeface="Aptos Narrow" panose="020B0004020202020204" pitchFamily="34" charset="0"/>
                      </a:endParaRPr>
                    </a:p>
                  </a:txBody>
                  <a:tcPr marL="9525" marR="9525" marT="9525" marB="0" anchor="ctr">
                    <a:solidFill>
                      <a:schemeClr val="bg1"/>
                    </a:solidFill>
                  </a:tcPr>
                </a:tc>
                <a:extLst>
                  <a:ext uri="{0D108BD9-81ED-4DB2-BD59-A6C34878D82A}">
                    <a16:rowId xmlns:a16="http://schemas.microsoft.com/office/drawing/2014/main" val="1259982311"/>
                  </a:ext>
                </a:extLst>
              </a:tr>
              <a:tr h="280000">
                <a:tc>
                  <a:txBody>
                    <a:bodyPr/>
                    <a:lstStyle/>
                    <a:p>
                      <a:pPr algn="ctr" fontAlgn="b"/>
                      <a:r>
                        <a:rPr lang="en-US" sz="1100" u="none" strike="noStrike" dirty="0">
                          <a:effectLst/>
                        </a:rPr>
                        <a:t>Volatility</a:t>
                      </a:r>
                      <a:endParaRPr lang="en-US" sz="1100" b="0" i="0" u="none" strike="noStrike" dirty="0">
                        <a:solidFill>
                          <a:srgbClr val="000000"/>
                        </a:solidFill>
                        <a:effectLst/>
                        <a:latin typeface="Aptos Narrow" panose="020B0004020202020204" pitchFamily="34" charset="0"/>
                      </a:endParaRPr>
                    </a:p>
                  </a:txBody>
                  <a:tcPr marL="9525" marR="9525" marT="9525" marB="0" anchor="ctr">
                    <a:solidFill>
                      <a:schemeClr val="bg1"/>
                    </a:solidFill>
                  </a:tcPr>
                </a:tc>
                <a:tc>
                  <a:txBody>
                    <a:bodyPr/>
                    <a:lstStyle/>
                    <a:p>
                      <a:pPr algn="ctr" fontAlgn="b"/>
                      <a:r>
                        <a:rPr lang="en-US" sz="1100" u="none" strike="noStrike" dirty="0">
                          <a:effectLst/>
                        </a:rPr>
                        <a:t>0.25</a:t>
                      </a:r>
                      <a:endParaRPr lang="en-US" sz="1100" b="0" i="0" u="none" strike="noStrike" dirty="0">
                        <a:solidFill>
                          <a:srgbClr val="000000"/>
                        </a:solidFill>
                        <a:effectLst/>
                        <a:latin typeface="Aptos Narrow" panose="020B0004020202020204" pitchFamily="34" charset="0"/>
                      </a:endParaRPr>
                    </a:p>
                  </a:txBody>
                  <a:tcPr marL="9525" marR="9525" marT="9525" marB="0" anchor="ctr">
                    <a:solidFill>
                      <a:schemeClr val="bg1"/>
                    </a:solidFill>
                  </a:tcPr>
                </a:tc>
                <a:tc>
                  <a:txBody>
                    <a:bodyPr/>
                    <a:lstStyle/>
                    <a:p>
                      <a:pPr algn="ctr" fontAlgn="b"/>
                      <a:r>
                        <a:rPr lang="en-US" sz="1100" u="none" strike="noStrike">
                          <a:effectLst/>
                        </a:rPr>
                        <a:t>0.43</a:t>
                      </a:r>
                      <a:endParaRPr lang="en-US" sz="1100" b="0" i="0" u="none" strike="noStrike">
                        <a:solidFill>
                          <a:srgbClr val="000000"/>
                        </a:solidFill>
                        <a:effectLst/>
                        <a:latin typeface="Aptos Narrow" panose="020B0004020202020204" pitchFamily="34" charset="0"/>
                      </a:endParaRPr>
                    </a:p>
                  </a:txBody>
                  <a:tcPr marL="9525" marR="9525" marT="9525" marB="0" anchor="ctr">
                    <a:solidFill>
                      <a:schemeClr val="bg1"/>
                    </a:solidFill>
                  </a:tcPr>
                </a:tc>
                <a:extLst>
                  <a:ext uri="{0D108BD9-81ED-4DB2-BD59-A6C34878D82A}">
                    <a16:rowId xmlns:a16="http://schemas.microsoft.com/office/drawing/2014/main" val="3947307169"/>
                  </a:ext>
                </a:extLst>
              </a:tr>
              <a:tr h="506800">
                <a:tc>
                  <a:txBody>
                    <a:bodyPr/>
                    <a:lstStyle/>
                    <a:p>
                      <a:pPr algn="ctr" fontAlgn="b"/>
                      <a:r>
                        <a:rPr lang="en-US" sz="1100" u="none" strike="noStrike">
                          <a:effectLst/>
                        </a:rPr>
                        <a:t>Market Cap</a:t>
                      </a:r>
                      <a:endParaRPr lang="en-US" sz="1100" b="0" i="0" u="none" strike="noStrike">
                        <a:solidFill>
                          <a:srgbClr val="000000"/>
                        </a:solidFill>
                        <a:effectLst/>
                        <a:latin typeface="Aptos Narrow" panose="020B0004020202020204" pitchFamily="34" charset="0"/>
                      </a:endParaRPr>
                    </a:p>
                  </a:txBody>
                  <a:tcPr marL="9525" marR="9525" marT="9525" marB="0" anchor="ctr">
                    <a:solidFill>
                      <a:schemeClr val="bg1"/>
                    </a:solidFill>
                  </a:tcPr>
                </a:tc>
                <a:tc>
                  <a:txBody>
                    <a:bodyPr/>
                    <a:lstStyle/>
                    <a:p>
                      <a:pPr algn="ctr" fontAlgn="b"/>
                      <a:r>
                        <a:rPr lang="en-US" sz="1100" u="none" strike="noStrike" dirty="0">
                          <a:effectLst/>
                        </a:rPr>
                        <a:t>100</a:t>
                      </a:r>
                      <a:endParaRPr lang="en-US" sz="1100" b="0" i="0" u="none" strike="noStrike" dirty="0">
                        <a:solidFill>
                          <a:srgbClr val="000000"/>
                        </a:solidFill>
                        <a:effectLst/>
                        <a:latin typeface="Aptos Narrow" panose="020B0004020202020204" pitchFamily="34" charset="0"/>
                      </a:endParaRPr>
                    </a:p>
                  </a:txBody>
                  <a:tcPr marL="9525" marR="9525" marT="9525" marB="0" anchor="ctr">
                    <a:solidFill>
                      <a:schemeClr val="bg1"/>
                    </a:solidFill>
                  </a:tcPr>
                </a:tc>
                <a:tc>
                  <a:txBody>
                    <a:bodyPr/>
                    <a:lstStyle/>
                    <a:p>
                      <a:pPr algn="ctr" fontAlgn="b"/>
                      <a:r>
                        <a:rPr lang="en-US" sz="1100" u="none" strike="noStrike" dirty="0">
                          <a:effectLst/>
                        </a:rPr>
                        <a:t>50</a:t>
                      </a:r>
                      <a:endParaRPr lang="en-US" sz="1100" b="0" i="0" u="none" strike="noStrike" dirty="0">
                        <a:solidFill>
                          <a:srgbClr val="000000"/>
                        </a:solidFill>
                        <a:effectLst/>
                        <a:latin typeface="Aptos Narrow" panose="020B0004020202020204" pitchFamily="34" charset="0"/>
                      </a:endParaRPr>
                    </a:p>
                  </a:txBody>
                  <a:tcPr marL="9525" marR="9525" marT="9525" marB="0" anchor="ctr">
                    <a:solidFill>
                      <a:schemeClr val="bg1"/>
                    </a:solidFill>
                  </a:tcPr>
                </a:tc>
                <a:extLst>
                  <a:ext uri="{0D108BD9-81ED-4DB2-BD59-A6C34878D82A}">
                    <a16:rowId xmlns:a16="http://schemas.microsoft.com/office/drawing/2014/main" val="3855482928"/>
                  </a:ext>
                </a:extLst>
              </a:tr>
            </a:tbl>
          </a:graphicData>
        </a:graphic>
      </p:graphicFrame>
      <p:sp>
        <p:nvSpPr>
          <p:cNvPr id="6" name="TextBox 5">
            <a:extLst>
              <a:ext uri="{FF2B5EF4-FFF2-40B4-BE49-F238E27FC236}">
                <a16:creationId xmlns:a16="http://schemas.microsoft.com/office/drawing/2014/main" id="{0E09020F-4258-8F0C-EA76-7F8EE1E3A3B2}"/>
              </a:ext>
            </a:extLst>
          </p:cNvPr>
          <p:cNvSpPr txBox="1"/>
          <p:nvPr/>
        </p:nvSpPr>
        <p:spPr>
          <a:xfrm>
            <a:off x="800099" y="2603838"/>
            <a:ext cx="10877551" cy="707886"/>
          </a:xfrm>
          <a:prstGeom prst="rect">
            <a:avLst/>
          </a:prstGeom>
          <a:noFill/>
        </p:spPr>
        <p:txBody>
          <a:bodyPr wrap="square">
            <a:spAutoFit/>
          </a:bodyPr>
          <a:lstStyle/>
          <a:p>
            <a:r>
              <a:rPr lang="en-GB" sz="2000" dirty="0"/>
              <a:t>The correlation between A and B is 0.6 and they are the only firms in the market.</a:t>
            </a:r>
          </a:p>
          <a:p>
            <a:pPr marL="514350" indent="-514350">
              <a:buFont typeface="+mj-lt"/>
              <a:buAutoNum type="alphaLcPeriod" startAt="4"/>
            </a:pPr>
            <a:r>
              <a:rPr lang="en-GB" sz="2000" dirty="0"/>
              <a:t>Compute the beta of firm A</a:t>
            </a:r>
          </a:p>
        </p:txBody>
      </p:sp>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D30D34CA-2E37-4932-3599-2B33525AFC86}"/>
                  </a:ext>
                </a:extLst>
              </p:cNvPr>
              <p:cNvSpPr txBox="1"/>
              <p:nvPr/>
            </p:nvSpPr>
            <p:spPr>
              <a:xfrm>
                <a:off x="1190625" y="3637891"/>
                <a:ext cx="1680717" cy="58432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𝛽</m:t>
                          </m:r>
                        </m:e>
                        <m:sub>
                          <m:r>
                            <a:rPr lang="en-US" b="0" i="1" smtClean="0">
                              <a:latin typeface="Cambria Math" panose="02040503050406030204" pitchFamily="18" charset="0"/>
                            </a:rPr>
                            <m:t>𝐴</m:t>
                          </m:r>
                        </m:sub>
                      </m:sSub>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𝑐𝑜𝑣</m:t>
                          </m:r>
                          <m:d>
                            <m:dPr>
                              <m:ctrlPr>
                                <a:rPr lang="en-US" b="0" i="1" smtClean="0">
                                  <a:latin typeface="Cambria Math" panose="02040503050406030204" pitchFamily="18" charset="0"/>
                                </a:rPr>
                              </m:ctrlPr>
                            </m:dPr>
                            <m:e>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𝐴</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𝑚</m:t>
                                  </m:r>
                                </m:sub>
                              </m:sSub>
                            </m:e>
                          </m:d>
                        </m:num>
                        <m:den>
                          <m:r>
                            <a:rPr lang="en-US" b="0" i="1" smtClean="0">
                              <a:latin typeface="Cambria Math" panose="02040503050406030204" pitchFamily="18" charset="0"/>
                            </a:rPr>
                            <m:t>𝑉</m:t>
                          </m:r>
                          <m:d>
                            <m:dPr>
                              <m:ctrlPr>
                                <a:rPr lang="en-US" b="0" i="1" smtClean="0">
                                  <a:latin typeface="Cambria Math" panose="02040503050406030204" pitchFamily="18" charset="0"/>
                                </a:rPr>
                              </m:ctrlPr>
                            </m:dPr>
                            <m:e>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𝑚</m:t>
                                  </m:r>
                                </m:sub>
                              </m:sSub>
                            </m:e>
                          </m:d>
                        </m:den>
                      </m:f>
                    </m:oMath>
                  </m:oMathPara>
                </a14:m>
                <a:endParaRPr lang="en-US" dirty="0"/>
              </a:p>
            </p:txBody>
          </p:sp>
        </mc:Choice>
        <mc:Fallback xmlns="">
          <p:sp>
            <p:nvSpPr>
              <p:cNvPr id="5" name="TextBox 4">
                <a:extLst>
                  <a:ext uri="{FF2B5EF4-FFF2-40B4-BE49-F238E27FC236}">
                    <a16:creationId xmlns:a16="http://schemas.microsoft.com/office/drawing/2014/main" id="{D30D34CA-2E37-4932-3599-2B33525AFC86}"/>
                  </a:ext>
                </a:extLst>
              </p:cNvPr>
              <p:cNvSpPr txBox="1">
                <a:spLocks noRot="1" noChangeAspect="1" noMove="1" noResize="1" noEditPoints="1" noAdjustHandles="1" noChangeArrowheads="1" noChangeShapeType="1" noTextEdit="1"/>
              </p:cNvSpPr>
              <p:nvPr/>
            </p:nvSpPr>
            <p:spPr>
              <a:xfrm>
                <a:off x="1190625" y="3637891"/>
                <a:ext cx="1680717" cy="584327"/>
              </a:xfrm>
              <a:prstGeom prst="rect">
                <a:avLst/>
              </a:prstGeom>
              <a:blipFill>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053F031B-926E-5C23-F2F6-0C834D253C58}"/>
                  </a:ext>
                </a:extLst>
              </p:cNvPr>
              <p:cNvSpPr txBox="1"/>
              <p:nvPr/>
            </p:nvSpPr>
            <p:spPr>
              <a:xfrm>
                <a:off x="800099" y="4591062"/>
                <a:ext cx="6398175" cy="714683"/>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𝐶</m:t>
                      </m:r>
                      <m:r>
                        <a:rPr lang="en-US" i="1" smtClean="0">
                          <a:latin typeface="Cambria Math" panose="02040503050406030204" pitchFamily="18" charset="0"/>
                        </a:rPr>
                        <m:t>𝑜𝑣</m:t>
                      </m:r>
                      <m:d>
                        <m:dPr>
                          <m:ctrlPr>
                            <a:rPr lang="en-US" i="1">
                              <a:latin typeface="Cambria Math" panose="02040503050406030204" pitchFamily="18" charset="0"/>
                            </a:rPr>
                          </m:ctrlPr>
                        </m:dPr>
                        <m:e>
                          <m:sSub>
                            <m:sSubPr>
                              <m:ctrlPr>
                                <a:rPr lang="en-US" i="1">
                                  <a:latin typeface="Cambria Math" panose="02040503050406030204" pitchFamily="18" charset="0"/>
                                </a:rPr>
                              </m:ctrlPr>
                            </m:sSubPr>
                            <m:e>
                              <m:r>
                                <a:rPr lang="en-US" i="1">
                                  <a:latin typeface="Cambria Math" panose="02040503050406030204" pitchFamily="18" charset="0"/>
                                </a:rPr>
                                <m:t>𝑟</m:t>
                              </m:r>
                            </m:e>
                            <m:sub>
                              <m:r>
                                <a:rPr lang="en-US" i="1">
                                  <a:latin typeface="Cambria Math" panose="02040503050406030204" pitchFamily="18" charset="0"/>
                                </a:rPr>
                                <m:t>𝐴</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𝑟</m:t>
                              </m:r>
                            </m:e>
                            <m:sub>
                              <m:r>
                                <a:rPr lang="en-US" i="1">
                                  <a:latin typeface="Cambria Math" panose="02040503050406030204" pitchFamily="18" charset="0"/>
                                </a:rPr>
                                <m:t>𝑚</m:t>
                              </m:r>
                            </m:sub>
                          </m:sSub>
                        </m:e>
                      </m:d>
                      <m:r>
                        <a:rPr lang="en-US" b="0" i="1" smtClean="0">
                          <a:latin typeface="Cambria Math" panose="02040503050406030204" pitchFamily="18" charset="0"/>
                        </a:rPr>
                        <m:t>=</m:t>
                      </m:r>
                      <m:r>
                        <a:rPr lang="en-US" b="0" i="1" smtClean="0">
                          <a:latin typeface="Cambria Math" panose="02040503050406030204" pitchFamily="18" charset="0"/>
                        </a:rPr>
                        <m:t>𝑐𝑜𝑣</m:t>
                      </m:r>
                      <m:d>
                        <m:dPr>
                          <m:ctrlPr>
                            <a:rPr lang="en-US" b="0" i="1" smtClean="0">
                              <a:latin typeface="Cambria Math" panose="02040503050406030204" pitchFamily="18" charset="0"/>
                            </a:rPr>
                          </m:ctrlPr>
                        </m:dPr>
                        <m:e>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𝐴</m:t>
                              </m:r>
                            </m:sub>
                          </m:sSub>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2</m:t>
                              </m:r>
                            </m:num>
                            <m:den>
                              <m:r>
                                <a:rPr lang="en-US" b="0" i="1" smtClean="0">
                                  <a:latin typeface="Cambria Math" panose="02040503050406030204" pitchFamily="18" charset="0"/>
                                </a:rPr>
                                <m:t>3</m:t>
                              </m:r>
                            </m:den>
                          </m:f>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𝐴</m:t>
                              </m:r>
                            </m:sub>
                          </m:sSub>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3</m:t>
                              </m:r>
                            </m:den>
                          </m:f>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𝐵</m:t>
                              </m:r>
                            </m:sub>
                          </m:sSub>
                        </m:e>
                      </m:d>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2</m:t>
                          </m:r>
                        </m:num>
                        <m:den>
                          <m:r>
                            <a:rPr lang="en-US" b="0" i="1" smtClean="0">
                              <a:latin typeface="Cambria Math" panose="02040503050406030204" pitchFamily="18" charset="0"/>
                            </a:rPr>
                            <m:t>3</m:t>
                          </m:r>
                        </m:den>
                      </m:f>
                      <m:r>
                        <a:rPr lang="en-US" b="0" i="1" smtClean="0">
                          <a:latin typeface="Cambria Math" panose="02040503050406030204" pitchFamily="18" charset="0"/>
                        </a:rPr>
                        <m:t>𝑉</m:t>
                      </m:r>
                      <m:d>
                        <m:dPr>
                          <m:ctrlPr>
                            <a:rPr lang="en-US" b="0" i="1" smtClean="0">
                              <a:latin typeface="Cambria Math" panose="02040503050406030204" pitchFamily="18" charset="0"/>
                            </a:rPr>
                          </m:ctrlPr>
                        </m:dPr>
                        <m:e>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𝐴</m:t>
                              </m:r>
                            </m:sub>
                          </m:sSub>
                        </m:e>
                      </m:d>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3</m:t>
                          </m:r>
                        </m:den>
                      </m:f>
                      <m:r>
                        <a:rPr lang="en-US" b="0" i="1" smtClean="0">
                          <a:latin typeface="Cambria Math" panose="02040503050406030204" pitchFamily="18" charset="0"/>
                        </a:rPr>
                        <m:t>𝐶𝑜𝑣</m:t>
                      </m:r>
                      <m:d>
                        <m:dPr>
                          <m:ctrlPr>
                            <a:rPr lang="en-US" b="0" i="1" smtClean="0">
                              <a:latin typeface="Cambria Math" panose="02040503050406030204" pitchFamily="18" charset="0"/>
                            </a:rPr>
                          </m:ctrlPr>
                        </m:dPr>
                        <m:e>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𝐴</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𝐵</m:t>
                              </m:r>
                            </m:sub>
                          </m:sSub>
                        </m:e>
                      </m:d>
                    </m:oMath>
                  </m:oMathPara>
                </a14:m>
                <a:endParaRPr lang="en-US" dirty="0"/>
              </a:p>
            </p:txBody>
          </p:sp>
        </mc:Choice>
        <mc:Fallback xmlns="">
          <p:sp>
            <p:nvSpPr>
              <p:cNvPr id="12" name="TextBox 11">
                <a:extLst>
                  <a:ext uri="{FF2B5EF4-FFF2-40B4-BE49-F238E27FC236}">
                    <a16:creationId xmlns:a16="http://schemas.microsoft.com/office/drawing/2014/main" id="{053F031B-926E-5C23-F2F6-0C834D253C58}"/>
                  </a:ext>
                </a:extLst>
              </p:cNvPr>
              <p:cNvSpPr txBox="1">
                <a:spLocks noRot="1" noChangeAspect="1" noMove="1" noResize="1" noEditPoints="1" noAdjustHandles="1" noChangeArrowheads="1" noChangeShapeType="1" noTextEdit="1"/>
              </p:cNvSpPr>
              <p:nvPr/>
            </p:nvSpPr>
            <p:spPr>
              <a:xfrm>
                <a:off x="800099" y="4591062"/>
                <a:ext cx="6398175" cy="714683"/>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FFD60A78-7B7B-3375-0271-48F167923100}"/>
                  </a:ext>
                </a:extLst>
              </p:cNvPr>
              <p:cNvSpPr txBox="1"/>
              <p:nvPr/>
            </p:nvSpPr>
            <p:spPr>
              <a:xfrm>
                <a:off x="6543675" y="4642037"/>
                <a:ext cx="5191125" cy="612732"/>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2</m:t>
                          </m:r>
                        </m:num>
                        <m:den>
                          <m:r>
                            <a:rPr lang="en-US" b="0" i="1" smtClean="0">
                              <a:latin typeface="Cambria Math" panose="02040503050406030204" pitchFamily="18" charset="0"/>
                            </a:rPr>
                            <m:t>3</m:t>
                          </m:r>
                        </m:den>
                      </m:f>
                      <m:sSup>
                        <m:sSupPr>
                          <m:ctrlPr>
                            <a:rPr lang="en-US" b="0" i="1" smtClean="0">
                              <a:latin typeface="Cambria Math" panose="02040503050406030204" pitchFamily="18" charset="0"/>
                            </a:rPr>
                          </m:ctrlPr>
                        </m:sSupPr>
                        <m:e>
                          <m:r>
                            <a:rPr lang="en-US" b="0" i="1" smtClean="0">
                              <a:latin typeface="Cambria Math" panose="02040503050406030204" pitchFamily="18" charset="0"/>
                            </a:rPr>
                            <m:t>0.25</m:t>
                          </m:r>
                        </m:e>
                        <m:sup>
                          <m:r>
                            <a:rPr lang="en-US" b="0" i="1" smtClean="0">
                              <a:latin typeface="Cambria Math" panose="02040503050406030204" pitchFamily="18" charset="0"/>
                            </a:rPr>
                            <m:t>2</m:t>
                          </m:r>
                        </m:sup>
                      </m:sSup>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3</m:t>
                          </m:r>
                        </m:den>
                      </m:f>
                      <m:r>
                        <a:rPr lang="en-US" b="0" i="1" smtClean="0">
                          <a:latin typeface="Cambria Math" panose="02040503050406030204" pitchFamily="18" charset="0"/>
                        </a:rPr>
                        <m:t>0.6×0.25×0.43=0.0632</m:t>
                      </m:r>
                    </m:oMath>
                  </m:oMathPara>
                </a14:m>
                <a:endParaRPr lang="en-US" dirty="0"/>
              </a:p>
            </p:txBody>
          </p:sp>
        </mc:Choice>
        <mc:Fallback xmlns="">
          <p:sp>
            <p:nvSpPr>
              <p:cNvPr id="9" name="TextBox 8">
                <a:extLst>
                  <a:ext uri="{FF2B5EF4-FFF2-40B4-BE49-F238E27FC236}">
                    <a16:creationId xmlns:a16="http://schemas.microsoft.com/office/drawing/2014/main" id="{FFD60A78-7B7B-3375-0271-48F167923100}"/>
                  </a:ext>
                </a:extLst>
              </p:cNvPr>
              <p:cNvSpPr txBox="1">
                <a:spLocks noRot="1" noChangeAspect="1" noMove="1" noResize="1" noEditPoints="1" noAdjustHandles="1" noChangeArrowheads="1" noChangeShapeType="1" noTextEdit="1"/>
              </p:cNvSpPr>
              <p:nvPr/>
            </p:nvSpPr>
            <p:spPr>
              <a:xfrm>
                <a:off x="6543675" y="4642037"/>
                <a:ext cx="5191125" cy="612732"/>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0" name="TextBox 9">
                <a:extLst>
                  <a:ext uri="{FF2B5EF4-FFF2-40B4-BE49-F238E27FC236}">
                    <a16:creationId xmlns:a16="http://schemas.microsoft.com/office/drawing/2014/main" id="{C52E7E91-6AD8-AA0F-21A6-0F8ED3BAF0DD}"/>
                  </a:ext>
                </a:extLst>
              </p:cNvPr>
              <p:cNvSpPr txBox="1"/>
              <p:nvPr/>
            </p:nvSpPr>
            <p:spPr>
              <a:xfrm>
                <a:off x="2871342" y="3637891"/>
                <a:ext cx="1724831" cy="5203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0.0632</m:t>
                          </m:r>
                        </m:num>
                        <m:den>
                          <m:r>
                            <a:rPr lang="en-US" b="0" i="1" smtClean="0">
                              <a:latin typeface="Cambria Math" panose="02040503050406030204" pitchFamily="18" charset="0"/>
                            </a:rPr>
                            <m:t>0.077</m:t>
                          </m:r>
                        </m:den>
                      </m:f>
                      <m:r>
                        <a:rPr lang="en-US" b="0" i="1" smtClean="0">
                          <a:latin typeface="Cambria Math" panose="02040503050406030204" pitchFamily="18" charset="0"/>
                        </a:rPr>
                        <m:t>=0.82</m:t>
                      </m:r>
                    </m:oMath>
                  </m:oMathPara>
                </a14:m>
                <a:endParaRPr lang="en-US" dirty="0"/>
              </a:p>
            </p:txBody>
          </p:sp>
        </mc:Choice>
        <mc:Fallback xmlns="">
          <p:sp>
            <p:nvSpPr>
              <p:cNvPr id="10" name="TextBox 9">
                <a:extLst>
                  <a:ext uri="{FF2B5EF4-FFF2-40B4-BE49-F238E27FC236}">
                    <a16:creationId xmlns:a16="http://schemas.microsoft.com/office/drawing/2014/main" id="{C52E7E91-6AD8-AA0F-21A6-0F8ED3BAF0DD}"/>
                  </a:ext>
                </a:extLst>
              </p:cNvPr>
              <p:cNvSpPr txBox="1">
                <a:spLocks noRot="1" noChangeAspect="1" noMove="1" noResize="1" noEditPoints="1" noAdjustHandles="1" noChangeArrowheads="1" noChangeShapeType="1" noTextEdit="1"/>
              </p:cNvSpPr>
              <p:nvPr/>
            </p:nvSpPr>
            <p:spPr>
              <a:xfrm>
                <a:off x="2871342" y="3637891"/>
                <a:ext cx="1724831" cy="520399"/>
              </a:xfrm>
              <a:prstGeom prst="rect">
                <a:avLst/>
              </a:prstGeom>
              <a:blipFill>
                <a:blip r:embed="rId5"/>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3816480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2" grpId="0"/>
      <p:bldP spid="9" grpId="0"/>
      <p:bldP spid="10"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5CFD206C-4D11-ED53-321F-8AAF6722123E}"/>
              </a:ext>
            </a:extLst>
          </p:cNvPr>
          <p:cNvSpPr>
            <a:spLocks noGrp="1"/>
          </p:cNvSpPr>
          <p:nvPr>
            <p:ph type="body" sz="quarter" idx="12"/>
          </p:nvPr>
        </p:nvSpPr>
        <p:spPr/>
        <p:txBody>
          <a:bodyPr/>
          <a:lstStyle/>
          <a:p>
            <a:endParaRPr lang="en-US"/>
          </a:p>
        </p:txBody>
      </p:sp>
      <p:sp>
        <p:nvSpPr>
          <p:cNvPr id="3" name="Text Placeholder 2">
            <a:extLst>
              <a:ext uri="{FF2B5EF4-FFF2-40B4-BE49-F238E27FC236}">
                <a16:creationId xmlns:a16="http://schemas.microsoft.com/office/drawing/2014/main" id="{843B5F73-146E-6655-28ED-6F53E85321FC}"/>
              </a:ext>
            </a:extLst>
          </p:cNvPr>
          <p:cNvSpPr>
            <a:spLocks noGrp="1"/>
          </p:cNvSpPr>
          <p:nvPr>
            <p:ph type="body" sz="quarter" idx="16"/>
          </p:nvPr>
        </p:nvSpPr>
        <p:spPr/>
        <p:txBody>
          <a:bodyPr/>
          <a:lstStyle/>
          <a:p>
            <a:r>
              <a:rPr lang="en-US" dirty="0"/>
              <a:t>Exercise 4</a:t>
            </a:r>
          </a:p>
        </p:txBody>
      </p:sp>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FA637BD5-BCCE-1791-4EA7-FEF16323017E}"/>
                  </a:ext>
                </a:extLst>
              </p:cNvPr>
              <p:cNvSpPr txBox="1"/>
              <p:nvPr/>
            </p:nvSpPr>
            <p:spPr>
              <a:xfrm>
                <a:off x="770966" y="1730188"/>
                <a:ext cx="10183906" cy="2611421"/>
              </a:xfrm>
              <a:prstGeom prst="rect">
                <a:avLst/>
              </a:prstGeom>
              <a:noFill/>
            </p:spPr>
            <p:txBody>
              <a:bodyPr wrap="square" rtlCol="0">
                <a:spAutoFit/>
              </a:bodyPr>
              <a:lstStyle/>
              <a:p>
                <a:r>
                  <a:rPr lang="en-US" dirty="0"/>
                  <a:t>Consider two portfolios that lie on the capital market line.  The first one has an expected return of 15% and a volatility of 30%. The second one has an expected return of 25% and a volatility of 60%. </a:t>
                </a:r>
              </a:p>
              <a:p>
                <a:endParaRPr lang="en-US" dirty="0"/>
              </a:p>
              <a:p>
                <a:pPr marL="342900" indent="-342900">
                  <a:buAutoNum type="alphaLcPeriod"/>
                </a:pPr>
                <a:r>
                  <a:rPr lang="en-US" dirty="0"/>
                  <a:t>Compute the Sharpe ratio of the market</a:t>
                </a:r>
              </a:p>
              <a:p>
                <a:pPr marL="342900" indent="-342900">
                  <a:buAutoNum type="alphaLcPeriod"/>
                </a:pPr>
                <a:r>
                  <a:rPr lang="en-US" dirty="0"/>
                  <a:t>Compute the Sharpe ratio of each of the portfolios</a:t>
                </a:r>
              </a:p>
              <a:p>
                <a:pPr marL="342900" indent="-342900">
                  <a:buAutoNum type="alphaLcPeriod"/>
                </a:pPr>
                <a:r>
                  <a:rPr lang="en-US" dirty="0"/>
                  <a:t>Compute the risk-free rate</a:t>
                </a:r>
              </a:p>
              <a:p>
                <a:pPr marL="342900" indent="-342900">
                  <a:buFont typeface="+mj-lt"/>
                  <a:buAutoNum type="alphaLcPeriod" startAt="4"/>
                </a:pPr>
                <a:r>
                  <a:rPr lang="en-US" dirty="0"/>
                  <a:t>If the efficient frontier is given by </a:t>
                </a:r>
                <a14:m>
                  <m:oMath xmlns:m="http://schemas.openxmlformats.org/officeDocument/2006/math">
                    <m:r>
                      <m:rPr>
                        <m:sty m:val="p"/>
                      </m:rPr>
                      <a:rPr lang="en-US">
                        <a:latin typeface="Cambria Math" panose="02040503050406030204" pitchFamily="18" charset="0"/>
                      </a:rPr>
                      <m:t>E</m:t>
                    </m:r>
                    <m:d>
                      <m:dPr>
                        <m:ctrlPr>
                          <a:rPr lang="en-US" i="1">
                            <a:latin typeface="Cambria Math" panose="02040503050406030204" pitchFamily="18" charset="0"/>
                          </a:rPr>
                        </m:ctrlPr>
                      </m:dPr>
                      <m:e>
                        <m:r>
                          <m:rPr>
                            <m:sty m:val="p"/>
                          </m:rPr>
                          <a:rPr lang="en-US">
                            <a:latin typeface="Cambria Math" panose="02040503050406030204" pitchFamily="18" charset="0"/>
                          </a:rPr>
                          <m:t>r</m:t>
                        </m:r>
                      </m:e>
                    </m:d>
                    <m:r>
                      <a:rPr lang="en-US">
                        <a:latin typeface="Cambria Math" panose="02040503050406030204" pitchFamily="18" charset="0"/>
                      </a:rPr>
                      <m:t>=0.06+</m:t>
                    </m:r>
                    <m:r>
                      <a:rPr lang="en-US" i="1">
                        <a:latin typeface="Cambria Math" panose="02040503050406030204" pitchFamily="18" charset="0"/>
                      </a:rPr>
                      <m:t>𝑎</m:t>
                    </m:r>
                    <m:rad>
                      <m:radPr>
                        <m:degHide m:val="on"/>
                        <m:ctrlPr>
                          <a:rPr lang="en-US" i="1">
                            <a:latin typeface="Cambria Math" panose="02040503050406030204" pitchFamily="18" charset="0"/>
                          </a:rPr>
                        </m:ctrlPr>
                      </m:radPr>
                      <m:deg/>
                      <m:e>
                        <m:r>
                          <a:rPr lang="en-US" i="1">
                            <a:latin typeface="Cambria Math" panose="02040503050406030204" pitchFamily="18" charset="0"/>
                          </a:rPr>
                          <m:t>𝜎</m:t>
                        </m:r>
                        <m:r>
                          <a:rPr lang="en-US" i="1">
                            <a:latin typeface="Cambria Math" panose="02040503050406030204" pitchFamily="18" charset="0"/>
                          </a:rPr>
                          <m:t>−0.09</m:t>
                        </m:r>
                      </m:e>
                    </m:rad>
                    <m:r>
                      <a:rPr lang="en-US" i="1">
                        <a:latin typeface="Cambria Math" panose="02040503050406030204" pitchFamily="18" charset="0"/>
                      </a:rPr>
                      <m:t>    </m:t>
                    </m:r>
                    <m:r>
                      <a:rPr lang="en-US" i="1">
                        <a:latin typeface="Cambria Math" panose="02040503050406030204" pitchFamily="18" charset="0"/>
                      </a:rPr>
                      <m:t>𝑓𝑜𝑟</m:t>
                    </m:r>
                    <m:r>
                      <a:rPr lang="en-US" i="1">
                        <a:latin typeface="Cambria Math" panose="02040503050406030204" pitchFamily="18" charset="0"/>
                      </a:rPr>
                      <m:t>  </m:t>
                    </m:r>
                    <m:r>
                      <a:rPr lang="en-US" i="1">
                        <a:latin typeface="Cambria Math" panose="02040503050406030204" pitchFamily="18" charset="0"/>
                      </a:rPr>
                      <m:t>𝜎</m:t>
                    </m:r>
                    <m:r>
                      <a:rPr lang="en-US" i="1">
                        <a:latin typeface="Cambria Math" panose="02040503050406030204" pitchFamily="18" charset="0"/>
                      </a:rPr>
                      <m:t>&gt;0.1</m:t>
                    </m:r>
                  </m:oMath>
                </a14:m>
                <a:r>
                  <a:rPr lang="en-US" dirty="0"/>
                  <a:t>, compute </a:t>
                </a:r>
                <a14:m>
                  <m:oMath xmlns:m="http://schemas.openxmlformats.org/officeDocument/2006/math">
                    <m:r>
                      <a:rPr lang="en-US" i="1">
                        <a:latin typeface="Cambria Math" panose="02040503050406030204" pitchFamily="18" charset="0"/>
                      </a:rPr>
                      <m:t>𝑎</m:t>
                    </m:r>
                  </m:oMath>
                </a14:m>
                <a:r>
                  <a:rPr lang="en-US" dirty="0"/>
                  <a:t> and the market portfolio volatility</a:t>
                </a:r>
                <a:r>
                  <a:rPr lang="en-US"/>
                  <a:t>. </a:t>
                </a:r>
                <a:endParaRPr lang="en-US" dirty="0"/>
              </a:p>
            </p:txBody>
          </p:sp>
        </mc:Choice>
        <mc:Fallback xmlns="">
          <p:sp>
            <p:nvSpPr>
              <p:cNvPr id="4" name="TextBox 3">
                <a:extLst>
                  <a:ext uri="{FF2B5EF4-FFF2-40B4-BE49-F238E27FC236}">
                    <a16:creationId xmlns:a16="http://schemas.microsoft.com/office/drawing/2014/main" id="{FA637BD5-BCCE-1791-4EA7-FEF16323017E}"/>
                  </a:ext>
                </a:extLst>
              </p:cNvPr>
              <p:cNvSpPr txBox="1">
                <a:spLocks noRot="1" noChangeAspect="1" noMove="1" noResize="1" noEditPoints="1" noAdjustHandles="1" noChangeArrowheads="1" noChangeShapeType="1" noTextEdit="1"/>
              </p:cNvSpPr>
              <p:nvPr/>
            </p:nvSpPr>
            <p:spPr>
              <a:xfrm>
                <a:off x="770966" y="1730188"/>
                <a:ext cx="10183906" cy="2611421"/>
              </a:xfrm>
              <a:prstGeom prst="rect">
                <a:avLst/>
              </a:prstGeom>
              <a:blipFill>
                <a:blip r:embed="rId2"/>
                <a:stretch>
                  <a:fillRect l="-479" t="-1402" b="-3037"/>
                </a:stretch>
              </a:blipFill>
            </p:spPr>
            <p:txBody>
              <a:bodyPr/>
              <a:lstStyle/>
              <a:p>
                <a:r>
                  <a:rPr lang="en-US">
                    <a:noFill/>
                  </a:rPr>
                  <a:t> </a:t>
                </a:r>
              </a:p>
            </p:txBody>
          </p:sp>
        </mc:Fallback>
      </mc:AlternateContent>
    </p:spTree>
    <p:extLst>
      <p:ext uri="{BB962C8B-B14F-4D97-AF65-F5344CB8AC3E}">
        <p14:creationId xmlns:p14="http://schemas.microsoft.com/office/powerpoint/2010/main" val="30495022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9491FE-7EF2-5EA4-CBBD-7D570D4201D2}"/>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5CE19216-E133-341A-5E52-177D5ECBFEF4}"/>
              </a:ext>
            </a:extLst>
          </p:cNvPr>
          <p:cNvSpPr>
            <a:spLocks noGrp="1"/>
          </p:cNvSpPr>
          <p:nvPr>
            <p:ph type="body" sz="quarter" idx="12"/>
          </p:nvPr>
        </p:nvSpPr>
        <p:spPr/>
        <p:txBody>
          <a:bodyPr/>
          <a:lstStyle/>
          <a:p>
            <a:endParaRPr lang="en-US"/>
          </a:p>
        </p:txBody>
      </p:sp>
      <p:sp>
        <p:nvSpPr>
          <p:cNvPr id="3" name="Text Placeholder 2">
            <a:extLst>
              <a:ext uri="{FF2B5EF4-FFF2-40B4-BE49-F238E27FC236}">
                <a16:creationId xmlns:a16="http://schemas.microsoft.com/office/drawing/2014/main" id="{EE242549-87B6-7148-0E54-B323EF4F488A}"/>
              </a:ext>
            </a:extLst>
          </p:cNvPr>
          <p:cNvSpPr>
            <a:spLocks noGrp="1"/>
          </p:cNvSpPr>
          <p:nvPr>
            <p:ph type="body" sz="quarter" idx="16"/>
          </p:nvPr>
        </p:nvSpPr>
        <p:spPr/>
        <p:txBody>
          <a:bodyPr/>
          <a:lstStyle/>
          <a:p>
            <a:r>
              <a:rPr lang="en-US" dirty="0"/>
              <a:t>Exercise 4</a:t>
            </a:r>
          </a:p>
        </p:txBody>
      </p:sp>
      <p:sp>
        <p:nvSpPr>
          <p:cNvPr id="4" name="TextBox 3">
            <a:extLst>
              <a:ext uri="{FF2B5EF4-FFF2-40B4-BE49-F238E27FC236}">
                <a16:creationId xmlns:a16="http://schemas.microsoft.com/office/drawing/2014/main" id="{39AD9780-FBC8-B2AB-EF69-5EC349943421}"/>
              </a:ext>
            </a:extLst>
          </p:cNvPr>
          <p:cNvSpPr txBox="1"/>
          <p:nvPr/>
        </p:nvSpPr>
        <p:spPr>
          <a:xfrm>
            <a:off x="744072" y="1497106"/>
            <a:ext cx="10183906" cy="1754326"/>
          </a:xfrm>
          <a:prstGeom prst="rect">
            <a:avLst/>
          </a:prstGeom>
          <a:noFill/>
        </p:spPr>
        <p:txBody>
          <a:bodyPr wrap="square" rtlCol="0">
            <a:spAutoFit/>
          </a:bodyPr>
          <a:lstStyle/>
          <a:p>
            <a:r>
              <a:rPr lang="en-US" dirty="0"/>
              <a:t>Consider two portfolios that lie on the capital market line.  The first one has an expected return of 15% and a volatility of 30%. The second one has an expected return of 25% and a volatility of 60%. </a:t>
            </a:r>
          </a:p>
          <a:p>
            <a:pPr marL="342900" indent="-342900">
              <a:buAutoNum type="alphaLcPeriod"/>
            </a:pPr>
            <a:r>
              <a:rPr lang="en-US" dirty="0"/>
              <a:t>Compute the Sharpe ratio of the market</a:t>
            </a:r>
          </a:p>
          <a:p>
            <a:pPr marL="342900" indent="-342900">
              <a:buAutoNum type="alphaLcPeriod"/>
            </a:pPr>
            <a:r>
              <a:rPr lang="en-US" dirty="0"/>
              <a:t>Compute the Sharpe ratio of each of the portfolios</a:t>
            </a:r>
          </a:p>
          <a:p>
            <a:pPr marL="342900" indent="-342900">
              <a:buAutoNum type="alphaLcPeriod"/>
            </a:pPr>
            <a:r>
              <a:rPr lang="en-US" dirty="0"/>
              <a:t>Compute the risk-free rate</a:t>
            </a:r>
          </a:p>
        </p:txBody>
      </p:sp>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BC437C31-F663-5B5D-E2B1-349CC00605C1}"/>
                  </a:ext>
                </a:extLst>
              </p:cNvPr>
              <p:cNvSpPr txBox="1"/>
              <p:nvPr/>
            </p:nvSpPr>
            <p:spPr>
              <a:xfrm>
                <a:off x="5396753" y="3307320"/>
                <a:ext cx="2260619" cy="29924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𝐶𝑀𝐿</m:t>
                      </m:r>
                      <m:r>
                        <a:rPr lang="en-US" b="0" i="1" smtClean="0">
                          <a:latin typeface="Cambria Math" panose="02040503050406030204" pitchFamily="18" charset="0"/>
                        </a:rPr>
                        <m:t>:</m:t>
                      </m:r>
                      <m:r>
                        <a:rPr lang="en-US" b="0" i="1" smtClean="0">
                          <a:latin typeface="Cambria Math" panose="02040503050406030204" pitchFamily="18" charset="0"/>
                        </a:rPr>
                        <m:t>𝐸</m:t>
                      </m:r>
                      <m:d>
                        <m:dPr>
                          <m:ctrlPr>
                            <a:rPr lang="en-US" b="0" i="1" smtClean="0">
                              <a:latin typeface="Cambria Math" panose="02040503050406030204" pitchFamily="18" charset="0"/>
                            </a:rPr>
                          </m:ctrlPr>
                        </m:dPr>
                        <m:e>
                          <m:r>
                            <a:rPr lang="en-US" b="0" i="1" smtClean="0">
                              <a:latin typeface="Cambria Math" panose="02040503050406030204" pitchFamily="18" charset="0"/>
                            </a:rPr>
                            <m:t>𝑟</m:t>
                          </m:r>
                        </m:e>
                      </m:d>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𝑓</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𝑆</m:t>
                          </m:r>
                        </m:e>
                        <m:sub>
                          <m:r>
                            <a:rPr lang="en-US" b="0" i="1" smtClean="0">
                              <a:latin typeface="Cambria Math" panose="02040503050406030204" pitchFamily="18" charset="0"/>
                            </a:rPr>
                            <m:t>𝑀</m:t>
                          </m:r>
                        </m:sub>
                      </m:sSub>
                      <m:r>
                        <a:rPr lang="en-US" b="0" i="1" smtClean="0">
                          <a:latin typeface="Cambria Math" panose="02040503050406030204" pitchFamily="18" charset="0"/>
                        </a:rPr>
                        <m:t>𝜎</m:t>
                      </m:r>
                    </m:oMath>
                  </m:oMathPara>
                </a14:m>
                <a:endParaRPr lang="en-US" dirty="0"/>
              </a:p>
            </p:txBody>
          </p:sp>
        </mc:Choice>
        <mc:Fallback xmlns="">
          <p:sp>
            <p:nvSpPr>
              <p:cNvPr id="5" name="TextBox 4">
                <a:extLst>
                  <a:ext uri="{FF2B5EF4-FFF2-40B4-BE49-F238E27FC236}">
                    <a16:creationId xmlns:a16="http://schemas.microsoft.com/office/drawing/2014/main" id="{BC437C31-F663-5B5D-E2B1-349CC00605C1}"/>
                  </a:ext>
                </a:extLst>
              </p:cNvPr>
              <p:cNvSpPr txBox="1">
                <a:spLocks noRot="1" noChangeAspect="1" noMove="1" noResize="1" noEditPoints="1" noAdjustHandles="1" noChangeArrowheads="1" noChangeShapeType="1" noTextEdit="1"/>
              </p:cNvSpPr>
              <p:nvPr/>
            </p:nvSpPr>
            <p:spPr>
              <a:xfrm>
                <a:off x="5396753" y="3307320"/>
                <a:ext cx="2260619" cy="299249"/>
              </a:xfrm>
              <a:prstGeom prst="rect">
                <a:avLst/>
              </a:prstGeom>
              <a:blipFill>
                <a:blip r:embed="rId2"/>
                <a:stretch>
                  <a:fillRect l="-1617" r="-809" b="-28571"/>
                </a:stretch>
              </a:blipFill>
            </p:spPr>
            <p:txBody>
              <a:bodyPr/>
              <a:lstStyle/>
              <a:p>
                <a:r>
                  <a:rPr lang="en-US">
                    <a:noFill/>
                  </a:rPr>
                  <a:t> </a:t>
                </a:r>
              </a:p>
            </p:txBody>
          </p:sp>
        </mc:Fallback>
      </mc:AlternateContent>
      <p:cxnSp>
        <p:nvCxnSpPr>
          <p:cNvPr id="6" name="Straight Connector 5">
            <a:extLst>
              <a:ext uri="{FF2B5EF4-FFF2-40B4-BE49-F238E27FC236}">
                <a16:creationId xmlns:a16="http://schemas.microsoft.com/office/drawing/2014/main" id="{36F86376-0644-F740-BA22-BA5D142B00A5}"/>
              </a:ext>
            </a:extLst>
          </p:cNvPr>
          <p:cNvCxnSpPr/>
          <p:nvPr/>
        </p:nvCxnSpPr>
        <p:spPr>
          <a:xfrm>
            <a:off x="1071589" y="3130827"/>
            <a:ext cx="0" cy="3101788"/>
          </a:xfrm>
          <a:prstGeom prst="line">
            <a:avLst/>
          </a:prstGeom>
        </p:spPr>
        <p:style>
          <a:lnRef idx="2">
            <a:schemeClr val="accent1"/>
          </a:lnRef>
          <a:fillRef idx="0">
            <a:schemeClr val="accent1"/>
          </a:fillRef>
          <a:effectRef idx="1">
            <a:schemeClr val="accent1"/>
          </a:effectRef>
          <a:fontRef idx="minor">
            <a:schemeClr val="tx1"/>
          </a:fontRef>
        </p:style>
      </p:cxnSp>
      <p:cxnSp>
        <p:nvCxnSpPr>
          <p:cNvPr id="7" name="Straight Connector 6">
            <a:extLst>
              <a:ext uri="{FF2B5EF4-FFF2-40B4-BE49-F238E27FC236}">
                <a16:creationId xmlns:a16="http://schemas.microsoft.com/office/drawing/2014/main" id="{01115012-3713-2A3A-C0EE-D795D207BBE2}"/>
              </a:ext>
            </a:extLst>
          </p:cNvPr>
          <p:cNvCxnSpPr>
            <a:cxnSpLocks/>
          </p:cNvCxnSpPr>
          <p:nvPr/>
        </p:nvCxnSpPr>
        <p:spPr>
          <a:xfrm>
            <a:off x="1071589" y="6232615"/>
            <a:ext cx="3330388" cy="13750"/>
          </a:xfrm>
          <a:prstGeom prst="line">
            <a:avLst/>
          </a:prstGeom>
        </p:spPr>
        <p:style>
          <a:lnRef idx="2">
            <a:schemeClr val="accent1"/>
          </a:lnRef>
          <a:fillRef idx="0">
            <a:schemeClr val="accent1"/>
          </a:fillRef>
          <a:effectRef idx="1">
            <a:schemeClr val="accent1"/>
          </a:effectRef>
          <a:fontRef idx="minor">
            <a:schemeClr val="tx1"/>
          </a:fontRef>
        </p:style>
      </p:cxnSp>
      <p:cxnSp>
        <p:nvCxnSpPr>
          <p:cNvPr id="8" name="Straight Connector 7">
            <a:extLst>
              <a:ext uri="{FF2B5EF4-FFF2-40B4-BE49-F238E27FC236}">
                <a16:creationId xmlns:a16="http://schemas.microsoft.com/office/drawing/2014/main" id="{120F4E81-2EBD-BEF3-9BFF-ADBFCBFAD7C3}"/>
              </a:ext>
            </a:extLst>
          </p:cNvPr>
          <p:cNvCxnSpPr>
            <a:cxnSpLocks/>
          </p:cNvCxnSpPr>
          <p:nvPr/>
        </p:nvCxnSpPr>
        <p:spPr>
          <a:xfrm flipH="1">
            <a:off x="1071589" y="3899647"/>
            <a:ext cx="2621870" cy="1606526"/>
          </a:xfrm>
          <a:prstGeom prst="line">
            <a:avLst/>
          </a:prstGeom>
        </p:spPr>
        <p:style>
          <a:lnRef idx="2">
            <a:schemeClr val="accent6"/>
          </a:lnRef>
          <a:fillRef idx="0">
            <a:schemeClr val="accent6"/>
          </a:fillRef>
          <a:effectRef idx="1">
            <a:schemeClr val="accent6"/>
          </a:effectRef>
          <a:fontRef idx="minor">
            <a:schemeClr val="tx1"/>
          </a:fontRef>
        </p:style>
      </p:cxnSp>
      <p:sp>
        <p:nvSpPr>
          <p:cNvPr id="18" name="Oval 17">
            <a:extLst>
              <a:ext uri="{FF2B5EF4-FFF2-40B4-BE49-F238E27FC236}">
                <a16:creationId xmlns:a16="http://schemas.microsoft.com/office/drawing/2014/main" id="{C9AF367E-5A38-36A3-F354-121FA2C240AE}"/>
              </a:ext>
            </a:extLst>
          </p:cNvPr>
          <p:cNvSpPr/>
          <p:nvPr/>
        </p:nvSpPr>
        <p:spPr bwMode="auto">
          <a:xfrm>
            <a:off x="3182478" y="4061012"/>
            <a:ext cx="188251" cy="179294"/>
          </a:xfrm>
          <a:prstGeom prst="ellipse">
            <a:avLst/>
          </a:prstGeom>
          <a:solidFill>
            <a:srgbClr val="FFFF00"/>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rgbClr val="000000"/>
              </a:solidFill>
              <a:effectLst/>
              <a:latin typeface="Arial" charset="0"/>
              <a:ea typeface="ヒラギノ角ゴ ProN W3" charset="0"/>
              <a:cs typeface="ヒラギノ角ゴ ProN W3" charset="0"/>
              <a:sym typeface="Arial" charset="0"/>
            </a:endParaRPr>
          </a:p>
        </p:txBody>
      </p:sp>
      <p:sp>
        <p:nvSpPr>
          <p:cNvPr id="24" name="Oval 23">
            <a:extLst>
              <a:ext uri="{FF2B5EF4-FFF2-40B4-BE49-F238E27FC236}">
                <a16:creationId xmlns:a16="http://schemas.microsoft.com/office/drawing/2014/main" id="{6053F834-3322-9627-C3CA-B1AA4AE9B1CC}"/>
              </a:ext>
            </a:extLst>
          </p:cNvPr>
          <p:cNvSpPr/>
          <p:nvPr/>
        </p:nvSpPr>
        <p:spPr bwMode="auto">
          <a:xfrm>
            <a:off x="1612758" y="5051612"/>
            <a:ext cx="188251" cy="179294"/>
          </a:xfrm>
          <a:prstGeom prst="ellipse">
            <a:avLst/>
          </a:prstGeom>
          <a:solidFill>
            <a:srgbClr val="92D050"/>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600" b="0" i="0" u="none" strike="noStrike" cap="none" normalizeH="0" baseline="0" dirty="0">
              <a:ln>
                <a:noFill/>
              </a:ln>
              <a:solidFill>
                <a:srgbClr val="000000"/>
              </a:solidFill>
              <a:effectLst/>
              <a:latin typeface="Arial" charset="0"/>
              <a:ea typeface="ヒラギノ角ゴ ProN W3" charset="0"/>
              <a:cs typeface="ヒラギノ角ゴ ProN W3" charset="0"/>
              <a:sym typeface="Arial" charset="0"/>
            </a:endParaRPr>
          </a:p>
        </p:txBody>
      </p:sp>
      <p:cxnSp>
        <p:nvCxnSpPr>
          <p:cNvPr id="26" name="Straight Connector 25">
            <a:extLst>
              <a:ext uri="{FF2B5EF4-FFF2-40B4-BE49-F238E27FC236}">
                <a16:creationId xmlns:a16="http://schemas.microsoft.com/office/drawing/2014/main" id="{E53C5B7B-43C5-AD96-926D-4798DA1163E6}"/>
              </a:ext>
            </a:extLst>
          </p:cNvPr>
          <p:cNvCxnSpPr>
            <a:cxnSpLocks/>
          </p:cNvCxnSpPr>
          <p:nvPr/>
        </p:nvCxnSpPr>
        <p:spPr>
          <a:xfrm>
            <a:off x="3276603" y="3251432"/>
            <a:ext cx="0" cy="2981183"/>
          </a:xfrm>
          <a:prstGeom prst="line">
            <a:avLst/>
          </a:prstGeom>
          <a:ln w="3175">
            <a:solidFill>
              <a:srgbClr val="FFFF00"/>
            </a:solidFill>
            <a:prstDash val="dash"/>
          </a:ln>
        </p:spPr>
        <p:style>
          <a:lnRef idx="2">
            <a:schemeClr val="accent1"/>
          </a:lnRef>
          <a:fillRef idx="0">
            <a:schemeClr val="accent1"/>
          </a:fillRef>
          <a:effectRef idx="1">
            <a:schemeClr val="accent1"/>
          </a:effectRef>
          <a:fontRef idx="minor">
            <a:schemeClr val="tx1"/>
          </a:fontRef>
        </p:style>
      </p:cxnSp>
      <p:cxnSp>
        <p:nvCxnSpPr>
          <p:cNvPr id="28" name="Straight Connector 27">
            <a:extLst>
              <a:ext uri="{FF2B5EF4-FFF2-40B4-BE49-F238E27FC236}">
                <a16:creationId xmlns:a16="http://schemas.microsoft.com/office/drawing/2014/main" id="{6B1DB582-2CF0-F31F-2CB6-907BB89DA94E}"/>
              </a:ext>
            </a:extLst>
          </p:cNvPr>
          <p:cNvCxnSpPr>
            <a:cxnSpLocks/>
          </p:cNvCxnSpPr>
          <p:nvPr/>
        </p:nvCxnSpPr>
        <p:spPr>
          <a:xfrm>
            <a:off x="1706883" y="3265182"/>
            <a:ext cx="0" cy="2981183"/>
          </a:xfrm>
          <a:prstGeom prst="line">
            <a:avLst/>
          </a:prstGeom>
          <a:ln w="3175">
            <a:solidFill>
              <a:srgbClr val="92D050"/>
            </a:solidFill>
            <a:prstDash val="dash"/>
          </a:ln>
        </p:spPr>
        <p:style>
          <a:lnRef idx="2">
            <a:schemeClr val="accent1"/>
          </a:lnRef>
          <a:fillRef idx="0">
            <a:schemeClr val="accent1"/>
          </a:fillRef>
          <a:effectRef idx="1">
            <a:schemeClr val="accent1"/>
          </a:effectRef>
          <a:fontRef idx="minor">
            <a:schemeClr val="tx1"/>
          </a:fontRef>
        </p:style>
      </p:cxnSp>
      <p:cxnSp>
        <p:nvCxnSpPr>
          <p:cNvPr id="30" name="Straight Connector 29">
            <a:extLst>
              <a:ext uri="{FF2B5EF4-FFF2-40B4-BE49-F238E27FC236}">
                <a16:creationId xmlns:a16="http://schemas.microsoft.com/office/drawing/2014/main" id="{B037D699-5003-267C-1916-F5781D8D3F95}"/>
              </a:ext>
            </a:extLst>
          </p:cNvPr>
          <p:cNvCxnSpPr>
            <a:stCxn id="18" idx="2"/>
          </p:cNvCxnSpPr>
          <p:nvPr/>
        </p:nvCxnSpPr>
        <p:spPr>
          <a:xfrm flipH="1">
            <a:off x="1071589" y="4150659"/>
            <a:ext cx="2110889" cy="0"/>
          </a:xfrm>
          <a:prstGeom prst="line">
            <a:avLst/>
          </a:prstGeom>
          <a:ln w="12700">
            <a:solidFill>
              <a:srgbClr val="FFFF00"/>
            </a:solidFill>
            <a:prstDash val="dash"/>
          </a:ln>
        </p:spPr>
        <p:style>
          <a:lnRef idx="2">
            <a:schemeClr val="accent1"/>
          </a:lnRef>
          <a:fillRef idx="0">
            <a:schemeClr val="accent1"/>
          </a:fillRef>
          <a:effectRef idx="1">
            <a:schemeClr val="accent1"/>
          </a:effectRef>
          <a:fontRef idx="minor">
            <a:schemeClr val="tx1"/>
          </a:fontRef>
        </p:style>
      </p:cxnSp>
      <p:cxnSp>
        <p:nvCxnSpPr>
          <p:cNvPr id="32" name="Straight Connector 31">
            <a:extLst>
              <a:ext uri="{FF2B5EF4-FFF2-40B4-BE49-F238E27FC236}">
                <a16:creationId xmlns:a16="http://schemas.microsoft.com/office/drawing/2014/main" id="{88047B46-77B3-C58B-BEB7-57DB61064846}"/>
              </a:ext>
            </a:extLst>
          </p:cNvPr>
          <p:cNvCxnSpPr>
            <a:stCxn id="24" idx="2"/>
          </p:cNvCxnSpPr>
          <p:nvPr/>
        </p:nvCxnSpPr>
        <p:spPr>
          <a:xfrm flipH="1">
            <a:off x="1071589" y="5141259"/>
            <a:ext cx="541169" cy="2241"/>
          </a:xfrm>
          <a:prstGeom prst="line">
            <a:avLst/>
          </a:prstGeom>
          <a:ln w="12700">
            <a:solidFill>
              <a:srgbClr val="92D050"/>
            </a:solidFill>
            <a:prstDash val="dash"/>
          </a:ln>
        </p:spPr>
        <p:style>
          <a:lnRef idx="2">
            <a:schemeClr val="accent1"/>
          </a:lnRef>
          <a:fillRef idx="0">
            <a:schemeClr val="accent1"/>
          </a:fillRef>
          <a:effectRef idx="1">
            <a:schemeClr val="accent1"/>
          </a:effectRef>
          <a:fontRef idx="minor">
            <a:schemeClr val="tx1"/>
          </a:fontRef>
        </p:style>
      </p:cxnSp>
      <mc:AlternateContent xmlns:mc="http://schemas.openxmlformats.org/markup-compatibility/2006" xmlns:a14="http://schemas.microsoft.com/office/drawing/2010/main">
        <mc:Choice Requires="a14">
          <p:sp>
            <p:nvSpPr>
              <p:cNvPr id="33" name="TextBox 32">
                <a:extLst>
                  <a:ext uri="{FF2B5EF4-FFF2-40B4-BE49-F238E27FC236}">
                    <a16:creationId xmlns:a16="http://schemas.microsoft.com/office/drawing/2014/main" id="{0A113FAC-7A09-AAE2-5E08-522E1666DCF5}"/>
                  </a:ext>
                </a:extLst>
              </p:cNvPr>
              <p:cNvSpPr txBox="1"/>
              <p:nvPr/>
            </p:nvSpPr>
            <p:spPr>
              <a:xfrm>
                <a:off x="5064617" y="3919346"/>
                <a:ext cx="3048655"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𝐸</m:t>
                      </m:r>
                      <m:d>
                        <m:dPr>
                          <m:ctrlPr>
                            <a:rPr lang="en-US" b="0" i="1" smtClean="0">
                              <a:latin typeface="Cambria Math" panose="02040503050406030204" pitchFamily="18" charset="0"/>
                            </a:rPr>
                          </m:ctrlPr>
                        </m:dPr>
                        <m:e>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𝐴</m:t>
                              </m:r>
                            </m:sub>
                          </m:sSub>
                        </m:e>
                      </m:d>
                      <m:r>
                        <a:rPr lang="en-US" b="0" i="1" smtClean="0">
                          <a:latin typeface="Cambria Math" panose="02040503050406030204" pitchFamily="18" charset="0"/>
                        </a:rPr>
                        <m:t> −</m:t>
                      </m:r>
                      <m:r>
                        <a:rPr lang="en-US" b="0" i="1" smtClean="0">
                          <a:latin typeface="Cambria Math" panose="02040503050406030204" pitchFamily="18" charset="0"/>
                        </a:rPr>
                        <m:t>𝐸</m:t>
                      </m:r>
                      <m:d>
                        <m:dPr>
                          <m:ctrlPr>
                            <a:rPr lang="en-US" b="0" i="1" smtClean="0">
                              <a:latin typeface="Cambria Math" panose="02040503050406030204" pitchFamily="18" charset="0"/>
                            </a:rPr>
                          </m:ctrlPr>
                        </m:dPr>
                        <m:e>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𝐵</m:t>
                              </m:r>
                            </m:sub>
                          </m:sSub>
                        </m:e>
                      </m:d>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𝑆</m:t>
                          </m:r>
                        </m:e>
                        <m:sub>
                          <m:r>
                            <a:rPr lang="en-US" b="0" i="1" smtClean="0">
                              <a:latin typeface="Cambria Math" panose="02040503050406030204" pitchFamily="18" charset="0"/>
                            </a:rPr>
                            <m:t>𝑀</m:t>
                          </m:r>
                        </m:sub>
                      </m:sSub>
                      <m:d>
                        <m:dPr>
                          <m:ctrlPr>
                            <a:rPr lang="en-US" b="0" i="1" smtClean="0">
                              <a:latin typeface="Cambria Math" panose="02040503050406030204" pitchFamily="18" charset="0"/>
                            </a:rPr>
                          </m:ctrlPr>
                        </m:dPr>
                        <m:e>
                          <m:sSub>
                            <m:sSubPr>
                              <m:ctrlPr>
                                <a:rPr lang="en-US" b="0" i="1" smtClean="0">
                                  <a:latin typeface="Cambria Math" panose="02040503050406030204" pitchFamily="18" charset="0"/>
                                </a:rPr>
                              </m:ctrlPr>
                            </m:sSubPr>
                            <m:e>
                              <m:r>
                                <a:rPr lang="en-US" b="0" i="1" smtClean="0">
                                  <a:latin typeface="Cambria Math" panose="02040503050406030204" pitchFamily="18" charset="0"/>
                                </a:rPr>
                                <m:t>𝜎</m:t>
                              </m:r>
                            </m:e>
                            <m:sub>
                              <m:r>
                                <a:rPr lang="en-US" b="0" i="1" smtClean="0">
                                  <a:latin typeface="Cambria Math" panose="02040503050406030204" pitchFamily="18" charset="0"/>
                                </a:rPr>
                                <m:t>𝐴</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𝜎</m:t>
                              </m:r>
                            </m:e>
                            <m:sub>
                              <m:r>
                                <a:rPr lang="en-US" b="0" i="1" smtClean="0">
                                  <a:latin typeface="Cambria Math" panose="02040503050406030204" pitchFamily="18" charset="0"/>
                                </a:rPr>
                                <m:t>𝐵</m:t>
                              </m:r>
                            </m:sub>
                          </m:sSub>
                        </m:e>
                      </m:d>
                    </m:oMath>
                  </m:oMathPara>
                </a14:m>
                <a:endParaRPr lang="en-US" dirty="0"/>
              </a:p>
            </p:txBody>
          </p:sp>
        </mc:Choice>
        <mc:Fallback xmlns="">
          <p:sp>
            <p:nvSpPr>
              <p:cNvPr id="33" name="TextBox 32">
                <a:extLst>
                  <a:ext uri="{FF2B5EF4-FFF2-40B4-BE49-F238E27FC236}">
                    <a16:creationId xmlns:a16="http://schemas.microsoft.com/office/drawing/2014/main" id="{0A113FAC-7A09-AAE2-5E08-522E1666DCF5}"/>
                  </a:ext>
                </a:extLst>
              </p:cNvPr>
              <p:cNvSpPr txBox="1">
                <a:spLocks noRot="1" noChangeAspect="1" noMove="1" noResize="1" noEditPoints="1" noAdjustHandles="1" noChangeArrowheads="1" noChangeShapeType="1" noTextEdit="1"/>
              </p:cNvSpPr>
              <p:nvPr/>
            </p:nvSpPr>
            <p:spPr>
              <a:xfrm>
                <a:off x="5064617" y="3919346"/>
                <a:ext cx="3048655" cy="276999"/>
              </a:xfrm>
              <a:prstGeom prst="rect">
                <a:avLst/>
              </a:prstGeom>
              <a:blipFill>
                <a:blip r:embed="rId3"/>
                <a:stretch>
                  <a:fillRect l="-600" b="-1777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4" name="TextBox 33">
                <a:extLst>
                  <a:ext uri="{FF2B5EF4-FFF2-40B4-BE49-F238E27FC236}">
                    <a16:creationId xmlns:a16="http://schemas.microsoft.com/office/drawing/2014/main" id="{978808D4-B98D-6571-9FA2-285725147CF1}"/>
                  </a:ext>
                </a:extLst>
              </p:cNvPr>
              <p:cNvSpPr txBox="1"/>
              <p:nvPr/>
            </p:nvSpPr>
            <p:spPr>
              <a:xfrm>
                <a:off x="5064617" y="4465024"/>
                <a:ext cx="3049617" cy="58285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𝑆</m:t>
                          </m:r>
                        </m:e>
                        <m:sub>
                          <m:r>
                            <a:rPr lang="en-US" b="0" i="1" smtClean="0">
                              <a:latin typeface="Cambria Math" panose="02040503050406030204" pitchFamily="18" charset="0"/>
                            </a:rPr>
                            <m:t>𝑀</m:t>
                          </m:r>
                        </m:sub>
                      </m:sSub>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𝐸</m:t>
                          </m:r>
                          <m:d>
                            <m:dPr>
                              <m:ctrlPr>
                                <a:rPr lang="en-US" b="0" i="1" smtClean="0">
                                  <a:latin typeface="Cambria Math" panose="02040503050406030204" pitchFamily="18" charset="0"/>
                                </a:rPr>
                              </m:ctrlPr>
                            </m:dPr>
                            <m:e>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𝐴</m:t>
                                  </m:r>
                                </m:sub>
                              </m:sSub>
                            </m:e>
                          </m:d>
                          <m:r>
                            <a:rPr lang="en-US" b="0" i="1" smtClean="0">
                              <a:latin typeface="Cambria Math" panose="02040503050406030204" pitchFamily="18" charset="0"/>
                            </a:rPr>
                            <m:t> −</m:t>
                          </m:r>
                          <m:r>
                            <a:rPr lang="en-US" b="0" i="1" smtClean="0">
                              <a:latin typeface="Cambria Math" panose="02040503050406030204" pitchFamily="18" charset="0"/>
                            </a:rPr>
                            <m:t>𝐸</m:t>
                          </m:r>
                          <m:d>
                            <m:dPr>
                              <m:ctrlPr>
                                <a:rPr lang="en-US" b="0" i="1" smtClean="0">
                                  <a:latin typeface="Cambria Math" panose="02040503050406030204" pitchFamily="18" charset="0"/>
                                </a:rPr>
                              </m:ctrlPr>
                            </m:dPr>
                            <m:e>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𝐵</m:t>
                                  </m:r>
                                </m:sub>
                              </m:sSub>
                            </m:e>
                          </m:d>
                        </m:num>
                        <m:den>
                          <m:d>
                            <m:dPr>
                              <m:ctrlPr>
                                <a:rPr lang="en-US" i="1">
                                  <a:latin typeface="Cambria Math" panose="02040503050406030204" pitchFamily="18" charset="0"/>
                                </a:rPr>
                              </m:ctrlPr>
                            </m:dPr>
                            <m:e>
                              <m:sSub>
                                <m:sSubPr>
                                  <m:ctrlPr>
                                    <a:rPr lang="en-US" i="1">
                                      <a:latin typeface="Cambria Math" panose="02040503050406030204" pitchFamily="18" charset="0"/>
                                    </a:rPr>
                                  </m:ctrlPr>
                                </m:sSubPr>
                                <m:e>
                                  <m:r>
                                    <a:rPr lang="en-US" i="1">
                                      <a:latin typeface="Cambria Math" panose="02040503050406030204" pitchFamily="18" charset="0"/>
                                    </a:rPr>
                                    <m:t>𝜎</m:t>
                                  </m:r>
                                </m:e>
                                <m:sub>
                                  <m:r>
                                    <a:rPr lang="en-US" i="1">
                                      <a:latin typeface="Cambria Math" panose="02040503050406030204" pitchFamily="18" charset="0"/>
                                    </a:rPr>
                                    <m:t>𝐴</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𝜎</m:t>
                                  </m:r>
                                </m:e>
                                <m:sub>
                                  <m:r>
                                    <a:rPr lang="en-US" i="1">
                                      <a:latin typeface="Cambria Math" panose="02040503050406030204" pitchFamily="18" charset="0"/>
                                    </a:rPr>
                                    <m:t>𝐵</m:t>
                                  </m:r>
                                </m:sub>
                              </m:sSub>
                            </m:e>
                          </m:d>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0" smtClean="0">
                              <a:latin typeface="Cambria Math" panose="02040503050406030204" pitchFamily="18" charset="0"/>
                            </a:rPr>
                            <m:t>10</m:t>
                          </m:r>
                        </m:num>
                        <m:den>
                          <m:r>
                            <a:rPr lang="en-US" b="0" i="0" smtClean="0">
                              <a:latin typeface="Cambria Math" panose="02040503050406030204" pitchFamily="18" charset="0"/>
                            </a:rPr>
                            <m:t>30</m:t>
                          </m:r>
                        </m:den>
                      </m:f>
                      <m:r>
                        <a:rPr lang="en-US" b="0" i="0" smtClean="0">
                          <a:latin typeface="Cambria Math" panose="02040503050406030204" pitchFamily="18" charset="0"/>
                        </a:rPr>
                        <m:t>=</m:t>
                      </m:r>
                      <m:f>
                        <m:fPr>
                          <m:ctrlPr>
                            <a:rPr lang="en-US" b="0" i="1" smtClean="0">
                              <a:latin typeface="Cambria Math" panose="02040503050406030204" pitchFamily="18" charset="0"/>
                            </a:rPr>
                          </m:ctrlPr>
                        </m:fPr>
                        <m:num>
                          <m:r>
                            <a:rPr lang="en-US" b="0" i="0" smtClean="0">
                              <a:latin typeface="Cambria Math" panose="02040503050406030204" pitchFamily="18" charset="0"/>
                            </a:rPr>
                            <m:t>1</m:t>
                          </m:r>
                        </m:num>
                        <m:den>
                          <m:r>
                            <a:rPr lang="en-US" b="0" i="0" smtClean="0">
                              <a:latin typeface="Cambria Math" panose="02040503050406030204" pitchFamily="18" charset="0"/>
                            </a:rPr>
                            <m:t>3</m:t>
                          </m:r>
                        </m:den>
                      </m:f>
                    </m:oMath>
                  </m:oMathPara>
                </a14:m>
                <a:endParaRPr lang="en-US" dirty="0"/>
              </a:p>
            </p:txBody>
          </p:sp>
        </mc:Choice>
        <mc:Fallback xmlns="">
          <p:sp>
            <p:nvSpPr>
              <p:cNvPr id="34" name="TextBox 33">
                <a:extLst>
                  <a:ext uri="{FF2B5EF4-FFF2-40B4-BE49-F238E27FC236}">
                    <a16:creationId xmlns:a16="http://schemas.microsoft.com/office/drawing/2014/main" id="{978808D4-B98D-6571-9FA2-285725147CF1}"/>
                  </a:ext>
                </a:extLst>
              </p:cNvPr>
              <p:cNvSpPr txBox="1">
                <a:spLocks noRot="1" noChangeAspect="1" noMove="1" noResize="1" noEditPoints="1" noAdjustHandles="1" noChangeArrowheads="1" noChangeShapeType="1" noTextEdit="1"/>
              </p:cNvSpPr>
              <p:nvPr/>
            </p:nvSpPr>
            <p:spPr>
              <a:xfrm>
                <a:off x="5064617" y="4465024"/>
                <a:ext cx="3049617" cy="582852"/>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5" name="TextBox 34">
                <a:extLst>
                  <a:ext uri="{FF2B5EF4-FFF2-40B4-BE49-F238E27FC236}">
                    <a16:creationId xmlns:a16="http://schemas.microsoft.com/office/drawing/2014/main" id="{15CCE4CF-5FE6-36F7-2D0D-F3059589F0B3}"/>
                  </a:ext>
                </a:extLst>
              </p:cNvPr>
              <p:cNvSpPr txBox="1"/>
              <p:nvPr/>
            </p:nvSpPr>
            <p:spPr>
              <a:xfrm>
                <a:off x="5063207" y="5506173"/>
                <a:ext cx="4687437" cy="392543"/>
              </a:xfrm>
              <a:prstGeom prst="rect">
                <a:avLst/>
              </a:prstGeom>
              <a:noFill/>
            </p:spPr>
            <p:txBody>
              <a:bodyPr wrap="none" lIns="0" tIns="0" rIns="0" bIns="0" rtlCol="0">
                <a:spAutoFit/>
              </a:bodyPr>
              <a:lstStyle/>
              <a:p>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𝑆</m:t>
                        </m:r>
                      </m:e>
                      <m:sub>
                        <m:r>
                          <a:rPr lang="en-US" b="0" i="1" smtClean="0">
                            <a:latin typeface="Cambria Math" panose="02040503050406030204" pitchFamily="18" charset="0"/>
                          </a:rPr>
                          <m:t>𝐴</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𝑆</m:t>
                        </m:r>
                      </m:e>
                      <m:sub>
                        <m:r>
                          <a:rPr lang="en-US" b="0" i="1" smtClean="0">
                            <a:latin typeface="Cambria Math" panose="02040503050406030204" pitchFamily="18" charset="0"/>
                          </a:rPr>
                          <m:t>𝐵</m:t>
                        </m:r>
                      </m:sub>
                    </m:sSub>
                    <m:r>
                      <a:rPr lang="en-US" b="0" i="1" smtClean="0">
                        <a:latin typeface="Cambria Math" panose="02040503050406030204" pitchFamily="18" charset="0"/>
                      </a:rPr>
                      <m:t>=</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𝑆</m:t>
                        </m:r>
                      </m:e>
                      <m:sub>
                        <m:r>
                          <a:rPr lang="en-US" b="0" i="1" smtClean="0">
                            <a:latin typeface="Cambria Math" panose="02040503050406030204" pitchFamily="18" charset="0"/>
                          </a:rPr>
                          <m:t>𝑀</m:t>
                        </m:r>
                      </m:sub>
                    </m:sSub>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3</m:t>
                        </m:r>
                      </m:den>
                    </m:f>
                  </m:oMath>
                </a14:m>
                <a:r>
                  <a:rPr lang="en-US" dirty="0"/>
                  <a:t>  because all are on the CML</a:t>
                </a:r>
              </a:p>
            </p:txBody>
          </p:sp>
        </mc:Choice>
        <mc:Fallback xmlns="">
          <p:sp>
            <p:nvSpPr>
              <p:cNvPr id="35" name="TextBox 34">
                <a:extLst>
                  <a:ext uri="{FF2B5EF4-FFF2-40B4-BE49-F238E27FC236}">
                    <a16:creationId xmlns:a16="http://schemas.microsoft.com/office/drawing/2014/main" id="{15CCE4CF-5FE6-36F7-2D0D-F3059589F0B3}"/>
                  </a:ext>
                </a:extLst>
              </p:cNvPr>
              <p:cNvSpPr txBox="1">
                <a:spLocks noRot="1" noChangeAspect="1" noMove="1" noResize="1" noEditPoints="1" noAdjustHandles="1" noChangeArrowheads="1" noChangeShapeType="1" noTextEdit="1"/>
              </p:cNvSpPr>
              <p:nvPr/>
            </p:nvSpPr>
            <p:spPr>
              <a:xfrm>
                <a:off x="5063207" y="5506173"/>
                <a:ext cx="4687437" cy="392543"/>
              </a:xfrm>
              <a:prstGeom prst="rect">
                <a:avLst/>
              </a:prstGeom>
              <a:blipFill>
                <a:blip r:embed="rId5"/>
                <a:stretch>
                  <a:fillRect l="-1821" t="-6154" r="-1951" b="-2000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6" name="TextBox 35">
                <a:extLst>
                  <a:ext uri="{FF2B5EF4-FFF2-40B4-BE49-F238E27FC236}">
                    <a16:creationId xmlns:a16="http://schemas.microsoft.com/office/drawing/2014/main" id="{E9E0A4AC-E592-40B0-7269-EEA0889DE807}"/>
                  </a:ext>
                </a:extLst>
              </p:cNvPr>
              <p:cNvSpPr txBox="1"/>
              <p:nvPr/>
            </p:nvSpPr>
            <p:spPr>
              <a:xfrm>
                <a:off x="8615083" y="3130827"/>
                <a:ext cx="2653740" cy="5203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15=</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𝑓</m:t>
                          </m:r>
                        </m:sub>
                      </m:sSub>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3</m:t>
                          </m:r>
                        </m:den>
                      </m:f>
                      <m:r>
                        <a:rPr lang="en-US" b="0" i="1" smtClean="0">
                          <a:latin typeface="Cambria Math" panose="02040503050406030204" pitchFamily="18" charset="0"/>
                        </a:rPr>
                        <m:t>30⇒</m:t>
                      </m:r>
                      <m:sSub>
                        <m:sSubPr>
                          <m:ctrlPr>
                            <a:rPr lang="en-US" b="0" i="1" smtClean="0">
                              <a:latin typeface="Cambria Math" panose="02040503050406030204" pitchFamily="18" charset="0"/>
                            </a:rPr>
                          </m:ctrlPr>
                        </m:sSubPr>
                        <m:e>
                          <m:r>
                            <a:rPr lang="en-US" b="0" i="1" smtClean="0">
                              <a:latin typeface="Cambria Math" panose="02040503050406030204" pitchFamily="18" charset="0"/>
                            </a:rPr>
                            <m:t>𝑟</m:t>
                          </m:r>
                        </m:e>
                        <m:sub>
                          <m:r>
                            <a:rPr lang="en-US" b="0" i="1" smtClean="0">
                              <a:latin typeface="Cambria Math" panose="02040503050406030204" pitchFamily="18" charset="0"/>
                            </a:rPr>
                            <m:t>𝑓</m:t>
                          </m:r>
                        </m:sub>
                      </m:sSub>
                      <m:r>
                        <a:rPr lang="en-US" b="0" i="1" smtClean="0">
                          <a:latin typeface="Cambria Math" panose="02040503050406030204" pitchFamily="18" charset="0"/>
                        </a:rPr>
                        <m:t>=5%</m:t>
                      </m:r>
                    </m:oMath>
                  </m:oMathPara>
                </a14:m>
                <a:endParaRPr lang="en-US" dirty="0"/>
              </a:p>
            </p:txBody>
          </p:sp>
        </mc:Choice>
        <mc:Fallback xmlns="">
          <p:sp>
            <p:nvSpPr>
              <p:cNvPr id="36" name="TextBox 35">
                <a:extLst>
                  <a:ext uri="{FF2B5EF4-FFF2-40B4-BE49-F238E27FC236}">
                    <a16:creationId xmlns:a16="http://schemas.microsoft.com/office/drawing/2014/main" id="{E9E0A4AC-E592-40B0-7269-EEA0889DE807}"/>
                  </a:ext>
                </a:extLst>
              </p:cNvPr>
              <p:cNvSpPr txBox="1">
                <a:spLocks noRot="1" noChangeAspect="1" noMove="1" noResize="1" noEditPoints="1" noAdjustHandles="1" noChangeArrowheads="1" noChangeShapeType="1" noTextEdit="1"/>
              </p:cNvSpPr>
              <p:nvPr/>
            </p:nvSpPr>
            <p:spPr>
              <a:xfrm>
                <a:off x="8615083" y="3130827"/>
                <a:ext cx="2653740" cy="520399"/>
              </a:xfrm>
              <a:prstGeom prst="rect">
                <a:avLst/>
              </a:prstGeom>
              <a:blipFill>
                <a:blip r:embed="rId6"/>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3750170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nodeType="clickEffect">
                                  <p:stCondLst>
                                    <p:cond delay="0"/>
                                  </p:stCondLst>
                                  <p:childTnLst>
                                    <p:animMotion origin="layout" path="M -2.70833E-6 1.85185E-6 L -2.70833E-6 -0.08426 " pathEditMode="relative" rAng="0" ptsTypes="AA">
                                      <p:cBhvr>
                                        <p:cTn id="6" dur="2000" fill="hold"/>
                                        <p:tgtEl>
                                          <p:spTgt spid="8"/>
                                        </p:tgtEl>
                                        <p:attrNameLst>
                                          <p:attrName>ppt_x</p:attrName>
                                          <p:attrName>ppt_y</p:attrName>
                                        </p:attrNameLst>
                                      </p:cBhvr>
                                      <p:rCtr x="0" y="-4213"/>
                                    </p:animMotion>
                                  </p:childTnLst>
                                </p:cTn>
                              </p:par>
                              <p:par>
                                <p:cTn id="7" presetID="42" presetClass="path" presetSubtype="0" accel="50000" decel="50000" fill="hold" grpId="0" nodeType="withEffect">
                                  <p:stCondLst>
                                    <p:cond delay="0"/>
                                  </p:stCondLst>
                                  <p:childTnLst>
                                    <p:animMotion origin="layout" path="M 0 -2.59259E-6 L 0 -0.08333 " pathEditMode="relative" rAng="0" ptsTypes="AA">
                                      <p:cBhvr>
                                        <p:cTn id="8" dur="2000" fill="hold"/>
                                        <p:tgtEl>
                                          <p:spTgt spid="18"/>
                                        </p:tgtEl>
                                        <p:attrNameLst>
                                          <p:attrName>ppt_x</p:attrName>
                                          <p:attrName>ppt_y</p:attrName>
                                        </p:attrNameLst>
                                      </p:cBhvr>
                                      <p:rCtr x="0" y="-4167"/>
                                    </p:animMotion>
                                  </p:childTnLst>
                                </p:cTn>
                              </p:par>
                              <p:par>
                                <p:cTn id="9" presetID="42" presetClass="path" presetSubtype="0" accel="50000" decel="50000" fill="hold" grpId="0" nodeType="withEffect">
                                  <p:stCondLst>
                                    <p:cond delay="0"/>
                                  </p:stCondLst>
                                  <p:childTnLst>
                                    <p:animMotion origin="layout" path="M -3.95833E-6 2.96296E-6 L -3.95833E-6 -0.08334 " pathEditMode="relative" rAng="0" ptsTypes="AA">
                                      <p:cBhvr>
                                        <p:cTn id="10" dur="2000" fill="hold"/>
                                        <p:tgtEl>
                                          <p:spTgt spid="24"/>
                                        </p:tgtEl>
                                        <p:attrNameLst>
                                          <p:attrName>ppt_x</p:attrName>
                                          <p:attrName>ppt_y</p:attrName>
                                        </p:attrNameLst>
                                      </p:cBhvr>
                                      <p:rCtr x="0" y="-4167"/>
                                    </p:animMotion>
                                  </p:childTnLst>
                                </p:cTn>
                              </p:par>
                              <p:par>
                                <p:cTn id="11" presetID="42" presetClass="path" presetSubtype="0" accel="50000" decel="50000" fill="hold" nodeType="withEffect">
                                  <p:stCondLst>
                                    <p:cond delay="0"/>
                                  </p:stCondLst>
                                  <p:childTnLst>
                                    <p:animMotion origin="layout" path="M 8.33333E-7 -4.07407E-6 L 8.33333E-7 -0.07939 " pathEditMode="relative" rAng="0" ptsTypes="AA">
                                      <p:cBhvr>
                                        <p:cTn id="12" dur="2000" fill="hold"/>
                                        <p:tgtEl>
                                          <p:spTgt spid="30"/>
                                        </p:tgtEl>
                                        <p:attrNameLst>
                                          <p:attrName>ppt_x</p:attrName>
                                          <p:attrName>ppt_y</p:attrName>
                                        </p:attrNameLst>
                                      </p:cBhvr>
                                      <p:rCtr x="0" y="-3981"/>
                                    </p:animMotion>
                                  </p:childTnLst>
                                </p:cTn>
                              </p:par>
                              <p:par>
                                <p:cTn id="13" presetID="42" presetClass="path" presetSubtype="0" accel="50000" decel="50000" fill="hold" nodeType="withEffect">
                                  <p:stCondLst>
                                    <p:cond delay="0"/>
                                  </p:stCondLst>
                                  <p:childTnLst>
                                    <p:animMotion origin="layout" path="M 3.95833E-6 1.48148E-6 L 3.95833E-6 -0.08195 " pathEditMode="relative" rAng="0" ptsTypes="AA">
                                      <p:cBhvr>
                                        <p:cTn id="14" dur="2000" fill="hold"/>
                                        <p:tgtEl>
                                          <p:spTgt spid="32"/>
                                        </p:tgtEl>
                                        <p:attrNameLst>
                                          <p:attrName>ppt_x</p:attrName>
                                          <p:attrName>ppt_y</p:attrName>
                                        </p:attrNameLst>
                                      </p:cBhvr>
                                      <p:rCtr x="0" y="-4097"/>
                                    </p:animMotion>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24" grpId="0" animBg="1"/>
      <p:bldP spid="33" grpId="0"/>
      <p:bldP spid="34" grpId="0"/>
      <p:bldP spid="35" grpId="0"/>
      <p:bldP spid="36"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286FA2-88B7-7B6F-A42C-FCB09F7EE38B}"/>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7F06CAA0-519C-1BCC-F579-8B5ECA87AC63}"/>
              </a:ext>
            </a:extLst>
          </p:cNvPr>
          <p:cNvSpPr>
            <a:spLocks noGrp="1"/>
          </p:cNvSpPr>
          <p:nvPr>
            <p:ph type="body" sz="quarter" idx="12"/>
          </p:nvPr>
        </p:nvSpPr>
        <p:spPr/>
        <p:txBody>
          <a:bodyPr/>
          <a:lstStyle/>
          <a:p>
            <a:endParaRPr lang="en-US"/>
          </a:p>
        </p:txBody>
      </p:sp>
      <p:sp>
        <p:nvSpPr>
          <p:cNvPr id="3" name="Text Placeholder 2">
            <a:extLst>
              <a:ext uri="{FF2B5EF4-FFF2-40B4-BE49-F238E27FC236}">
                <a16:creationId xmlns:a16="http://schemas.microsoft.com/office/drawing/2014/main" id="{DCF210F4-0DE4-5213-8B5B-5BC22D8EEB12}"/>
              </a:ext>
            </a:extLst>
          </p:cNvPr>
          <p:cNvSpPr>
            <a:spLocks noGrp="1"/>
          </p:cNvSpPr>
          <p:nvPr>
            <p:ph type="body" sz="quarter" idx="16"/>
          </p:nvPr>
        </p:nvSpPr>
        <p:spPr/>
        <p:txBody>
          <a:bodyPr/>
          <a:lstStyle/>
          <a:p>
            <a:r>
              <a:rPr lang="en-US" dirty="0"/>
              <a:t>Exercise 4</a:t>
            </a:r>
          </a:p>
        </p:txBody>
      </p:sp>
      <mc:AlternateContent xmlns:mc="http://schemas.openxmlformats.org/markup-compatibility/2006" xmlns:a14="http://schemas.microsoft.com/office/drawing/2010/main">
        <mc:Choice Requires="a14">
          <p:sp>
            <p:nvSpPr>
              <p:cNvPr id="4" name="TextBox 3">
                <a:extLst>
                  <a:ext uri="{FF2B5EF4-FFF2-40B4-BE49-F238E27FC236}">
                    <a16:creationId xmlns:a16="http://schemas.microsoft.com/office/drawing/2014/main" id="{23B12551-2794-633D-9D36-59947940B22E}"/>
                  </a:ext>
                </a:extLst>
              </p:cNvPr>
              <p:cNvSpPr txBox="1"/>
              <p:nvPr/>
            </p:nvSpPr>
            <p:spPr>
              <a:xfrm>
                <a:off x="770966" y="1730188"/>
                <a:ext cx="10183906" cy="1780424"/>
              </a:xfrm>
              <a:prstGeom prst="rect">
                <a:avLst/>
              </a:prstGeom>
              <a:noFill/>
            </p:spPr>
            <p:txBody>
              <a:bodyPr wrap="square" rtlCol="0">
                <a:spAutoFit/>
              </a:bodyPr>
              <a:lstStyle/>
              <a:p>
                <a:r>
                  <a:rPr lang="en-US" dirty="0"/>
                  <a:t>Consider two portfolios that lie on the capital market line.  The first one has an expected return of 15% and a volatility of 30%. The second one has an expected return of 25% and a volatility of 60%. </a:t>
                </a:r>
              </a:p>
              <a:p>
                <a:endParaRPr lang="en-US" dirty="0"/>
              </a:p>
              <a:p>
                <a:pPr marL="342900" indent="-342900">
                  <a:buFont typeface="+mj-lt"/>
                  <a:buAutoNum type="alphaLcPeriod" startAt="4"/>
                </a:pPr>
                <a:r>
                  <a:rPr lang="en-US" dirty="0"/>
                  <a:t>If the efficient frontier is given by </a:t>
                </a:r>
                <a14:m>
                  <m:oMath xmlns:m="http://schemas.openxmlformats.org/officeDocument/2006/math">
                    <m:r>
                      <m:rPr>
                        <m:sty m:val="p"/>
                      </m:rPr>
                      <a:rPr lang="en-US" b="0" i="0" smtClean="0">
                        <a:latin typeface="Cambria Math" panose="02040503050406030204" pitchFamily="18" charset="0"/>
                      </a:rPr>
                      <m:t>E</m:t>
                    </m:r>
                    <m:d>
                      <m:dPr>
                        <m:ctrlPr>
                          <a:rPr lang="en-US" b="0" i="1" smtClean="0">
                            <a:latin typeface="Cambria Math" panose="02040503050406030204" pitchFamily="18" charset="0"/>
                          </a:rPr>
                        </m:ctrlPr>
                      </m:dPr>
                      <m:e>
                        <m:r>
                          <m:rPr>
                            <m:sty m:val="p"/>
                          </m:rPr>
                          <a:rPr lang="en-US" b="0" i="0" smtClean="0">
                            <a:latin typeface="Cambria Math" panose="02040503050406030204" pitchFamily="18" charset="0"/>
                          </a:rPr>
                          <m:t>r</m:t>
                        </m:r>
                      </m:e>
                    </m:d>
                    <m:r>
                      <a:rPr lang="en-US" b="0" i="0" smtClean="0">
                        <a:latin typeface="Cambria Math" panose="02040503050406030204" pitchFamily="18" charset="0"/>
                      </a:rPr>
                      <m:t>=0.06+</m:t>
                    </m:r>
                    <m:r>
                      <a:rPr lang="en-US" b="0" i="1" smtClean="0">
                        <a:latin typeface="Cambria Math" panose="02040503050406030204" pitchFamily="18" charset="0"/>
                      </a:rPr>
                      <m:t>𝑎</m:t>
                    </m:r>
                    <m:rad>
                      <m:radPr>
                        <m:degHide m:val="on"/>
                        <m:ctrlPr>
                          <a:rPr lang="en-US" b="0" i="1" smtClean="0">
                            <a:latin typeface="Cambria Math" panose="02040503050406030204" pitchFamily="18" charset="0"/>
                          </a:rPr>
                        </m:ctrlPr>
                      </m:radPr>
                      <m:deg/>
                      <m:e>
                        <m:r>
                          <a:rPr lang="en-US" b="0" i="1" smtClean="0">
                            <a:latin typeface="Cambria Math" panose="02040503050406030204" pitchFamily="18" charset="0"/>
                          </a:rPr>
                          <m:t>𝜎</m:t>
                        </m:r>
                        <m:r>
                          <a:rPr lang="en-US" b="0" i="1" smtClean="0">
                            <a:latin typeface="Cambria Math" panose="02040503050406030204" pitchFamily="18" charset="0"/>
                          </a:rPr>
                          <m:t>−0.09</m:t>
                        </m:r>
                      </m:e>
                    </m:rad>
                    <m:r>
                      <a:rPr lang="en-US" b="0" i="1" smtClean="0">
                        <a:latin typeface="Cambria Math" panose="02040503050406030204" pitchFamily="18" charset="0"/>
                      </a:rPr>
                      <m:t>    </m:t>
                    </m:r>
                    <m:r>
                      <a:rPr lang="en-US" b="0" i="1" smtClean="0">
                        <a:latin typeface="Cambria Math" panose="02040503050406030204" pitchFamily="18" charset="0"/>
                      </a:rPr>
                      <m:t>𝑓𝑜𝑟</m:t>
                    </m:r>
                    <m:r>
                      <a:rPr lang="en-US" b="0" i="1" smtClean="0">
                        <a:latin typeface="Cambria Math" panose="02040503050406030204" pitchFamily="18" charset="0"/>
                      </a:rPr>
                      <m:t>  </m:t>
                    </m:r>
                    <m:r>
                      <a:rPr lang="en-US" b="0" i="1" smtClean="0">
                        <a:latin typeface="Cambria Math" panose="02040503050406030204" pitchFamily="18" charset="0"/>
                      </a:rPr>
                      <m:t>𝜎</m:t>
                    </m:r>
                    <m:r>
                      <a:rPr lang="en-US" b="0" i="1" smtClean="0">
                        <a:latin typeface="Cambria Math" panose="02040503050406030204" pitchFamily="18" charset="0"/>
                      </a:rPr>
                      <m:t>&gt;0.1</m:t>
                    </m:r>
                  </m:oMath>
                </a14:m>
                <a:r>
                  <a:rPr lang="en-US" dirty="0"/>
                  <a:t>, compute a and the market portfolio volatility.</a:t>
                </a:r>
              </a:p>
            </p:txBody>
          </p:sp>
        </mc:Choice>
        <mc:Fallback xmlns="">
          <p:sp>
            <p:nvSpPr>
              <p:cNvPr id="4" name="TextBox 3">
                <a:extLst>
                  <a:ext uri="{FF2B5EF4-FFF2-40B4-BE49-F238E27FC236}">
                    <a16:creationId xmlns:a16="http://schemas.microsoft.com/office/drawing/2014/main" id="{23B12551-2794-633D-9D36-59947940B22E}"/>
                  </a:ext>
                </a:extLst>
              </p:cNvPr>
              <p:cNvSpPr txBox="1">
                <a:spLocks noRot="1" noChangeAspect="1" noMove="1" noResize="1" noEditPoints="1" noAdjustHandles="1" noChangeArrowheads="1" noChangeShapeType="1" noTextEdit="1"/>
              </p:cNvSpPr>
              <p:nvPr/>
            </p:nvSpPr>
            <p:spPr>
              <a:xfrm>
                <a:off x="770966" y="1730188"/>
                <a:ext cx="10183906" cy="1780424"/>
              </a:xfrm>
              <a:prstGeom prst="rect">
                <a:avLst/>
              </a:prstGeom>
              <a:blipFill>
                <a:blip r:embed="rId2"/>
                <a:stretch>
                  <a:fillRect l="-479" t="-2055" b="-4795"/>
                </a:stretch>
              </a:blipFill>
            </p:spPr>
            <p:txBody>
              <a:bodyPr/>
              <a:lstStyle/>
              <a:p>
                <a:r>
                  <a:rPr lang="en-US">
                    <a:noFill/>
                  </a:rPr>
                  <a:t> </a:t>
                </a:r>
              </a:p>
            </p:txBody>
          </p:sp>
        </mc:Fallback>
      </mc:AlternateContent>
      <p:cxnSp>
        <p:nvCxnSpPr>
          <p:cNvPr id="15" name="Straight Connector 14">
            <a:extLst>
              <a:ext uri="{FF2B5EF4-FFF2-40B4-BE49-F238E27FC236}">
                <a16:creationId xmlns:a16="http://schemas.microsoft.com/office/drawing/2014/main" id="{7CBB6B96-6679-56CE-9B14-68C948523F9E}"/>
              </a:ext>
            </a:extLst>
          </p:cNvPr>
          <p:cNvCxnSpPr/>
          <p:nvPr/>
        </p:nvCxnSpPr>
        <p:spPr>
          <a:xfrm>
            <a:off x="932329" y="3720353"/>
            <a:ext cx="0" cy="2429435"/>
          </a:xfrm>
          <a:prstGeom prst="line">
            <a:avLst/>
          </a:prstGeom>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id="{8EBD1A64-E498-EB8D-1FD4-D8C9A4A896CA}"/>
              </a:ext>
            </a:extLst>
          </p:cNvPr>
          <p:cNvCxnSpPr>
            <a:cxnSpLocks/>
          </p:cNvCxnSpPr>
          <p:nvPr/>
        </p:nvCxnSpPr>
        <p:spPr>
          <a:xfrm flipH="1">
            <a:off x="932329" y="6149788"/>
            <a:ext cx="2599765"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9" name="Straight Connector 18">
            <a:extLst>
              <a:ext uri="{FF2B5EF4-FFF2-40B4-BE49-F238E27FC236}">
                <a16:creationId xmlns:a16="http://schemas.microsoft.com/office/drawing/2014/main" id="{0477D198-D627-F279-359A-6349478AABBF}"/>
              </a:ext>
            </a:extLst>
          </p:cNvPr>
          <p:cNvCxnSpPr>
            <a:cxnSpLocks/>
          </p:cNvCxnSpPr>
          <p:nvPr/>
        </p:nvCxnSpPr>
        <p:spPr>
          <a:xfrm flipV="1">
            <a:off x="932329" y="4043082"/>
            <a:ext cx="2456330" cy="1398494"/>
          </a:xfrm>
          <a:prstGeom prst="line">
            <a:avLst/>
          </a:prstGeom>
        </p:spPr>
        <p:style>
          <a:lnRef idx="2">
            <a:schemeClr val="accent6"/>
          </a:lnRef>
          <a:fillRef idx="0">
            <a:schemeClr val="accent6"/>
          </a:fillRef>
          <a:effectRef idx="1">
            <a:schemeClr val="accent6"/>
          </a:effectRef>
          <a:fontRef idx="minor">
            <a:schemeClr val="tx1"/>
          </a:fontRef>
        </p:style>
      </p:cxnSp>
      <p:sp>
        <p:nvSpPr>
          <p:cNvPr id="23" name="Arc 22">
            <a:extLst>
              <a:ext uri="{FF2B5EF4-FFF2-40B4-BE49-F238E27FC236}">
                <a16:creationId xmlns:a16="http://schemas.microsoft.com/office/drawing/2014/main" id="{D040B7A3-9D3E-8D8C-F2C4-CFB791EFFB65}"/>
              </a:ext>
            </a:extLst>
          </p:cNvPr>
          <p:cNvSpPr/>
          <p:nvPr/>
        </p:nvSpPr>
        <p:spPr>
          <a:xfrm flipH="1">
            <a:off x="1721221" y="4541552"/>
            <a:ext cx="3478308" cy="1321365"/>
          </a:xfrm>
          <a:prstGeom prst="arc">
            <a:avLst/>
          </a:prstGeom>
          <a:ln>
            <a:solidFill>
              <a:srgbClr val="FFC00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4" name="Arc 23">
            <a:extLst>
              <a:ext uri="{FF2B5EF4-FFF2-40B4-BE49-F238E27FC236}">
                <a16:creationId xmlns:a16="http://schemas.microsoft.com/office/drawing/2014/main" id="{9ABF70FC-8AB3-BD7E-D2CF-8A4283714E88}"/>
              </a:ext>
            </a:extLst>
          </p:cNvPr>
          <p:cNvSpPr/>
          <p:nvPr/>
        </p:nvSpPr>
        <p:spPr>
          <a:xfrm flipH="1">
            <a:off x="1721218" y="4132729"/>
            <a:ext cx="3272119" cy="2120771"/>
          </a:xfrm>
          <a:prstGeom prst="arc">
            <a:avLst>
              <a:gd name="adj1" fmla="val 15848191"/>
              <a:gd name="adj2" fmla="val 141329"/>
            </a:avLst>
          </a:prstGeom>
          <a:ln>
            <a:solidFill>
              <a:srgbClr val="92D050"/>
            </a:solidFill>
            <a:prstDash val="dash"/>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5" name="Arc 24">
            <a:extLst>
              <a:ext uri="{FF2B5EF4-FFF2-40B4-BE49-F238E27FC236}">
                <a16:creationId xmlns:a16="http://schemas.microsoft.com/office/drawing/2014/main" id="{115D44C6-D158-AA84-EF07-0084E4CE5FA3}"/>
              </a:ext>
            </a:extLst>
          </p:cNvPr>
          <p:cNvSpPr/>
          <p:nvPr/>
        </p:nvSpPr>
        <p:spPr>
          <a:xfrm flipH="1">
            <a:off x="1721216" y="4593407"/>
            <a:ext cx="8265465" cy="1321365"/>
          </a:xfrm>
          <a:prstGeom prst="arc">
            <a:avLst>
              <a:gd name="adj1" fmla="val 20799533"/>
              <a:gd name="adj2" fmla="val 0"/>
            </a:avLst>
          </a:prstGeom>
          <a:ln>
            <a:solidFill>
              <a:srgbClr val="FFFF00"/>
            </a:solidFill>
            <a:prstDash val="sysDot"/>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6" name="TextBox 25">
            <a:extLst>
              <a:ext uri="{FF2B5EF4-FFF2-40B4-BE49-F238E27FC236}">
                <a16:creationId xmlns:a16="http://schemas.microsoft.com/office/drawing/2014/main" id="{F6249161-D653-52E3-1EB0-AA67F1660023}"/>
              </a:ext>
            </a:extLst>
          </p:cNvPr>
          <p:cNvSpPr txBox="1"/>
          <p:nvPr/>
        </p:nvSpPr>
        <p:spPr>
          <a:xfrm>
            <a:off x="5970494" y="3594847"/>
            <a:ext cx="4848443" cy="1477328"/>
          </a:xfrm>
          <a:prstGeom prst="rect">
            <a:avLst/>
          </a:prstGeom>
          <a:noFill/>
        </p:spPr>
        <p:txBody>
          <a:bodyPr wrap="none" rtlCol="0">
            <a:spAutoFit/>
          </a:bodyPr>
          <a:lstStyle/>
          <a:p>
            <a:pPr marL="342900" indent="-342900">
              <a:buFont typeface="+mj-lt"/>
              <a:buAutoNum type="arabicPeriod"/>
            </a:pPr>
            <a:r>
              <a:rPr lang="en-US" dirty="0"/>
              <a:t>The efficient frontier must “touch” the CML</a:t>
            </a:r>
          </a:p>
          <a:p>
            <a:pPr marL="342900" indent="-342900">
              <a:buFont typeface="+mj-lt"/>
              <a:buAutoNum type="arabicPeriod"/>
            </a:pPr>
            <a:endParaRPr lang="en-US" dirty="0"/>
          </a:p>
          <a:p>
            <a:pPr marL="342900" indent="-342900">
              <a:buFont typeface="+mj-lt"/>
              <a:buAutoNum type="arabicPeriod"/>
            </a:pPr>
            <a:endParaRPr lang="en-US" dirty="0"/>
          </a:p>
          <a:p>
            <a:pPr marL="342900" indent="-342900">
              <a:buFont typeface="+mj-lt"/>
              <a:buAutoNum type="arabicPeriod"/>
            </a:pPr>
            <a:endParaRPr lang="en-US" dirty="0"/>
          </a:p>
          <a:p>
            <a:pPr marL="342900" indent="-342900">
              <a:buFont typeface="+mj-lt"/>
              <a:buAutoNum type="arabicPeriod"/>
            </a:pPr>
            <a:r>
              <a:rPr lang="en-US" dirty="0"/>
              <a:t>The CML cannot cross twice</a:t>
            </a:r>
          </a:p>
        </p:txBody>
      </p:sp>
      <mc:AlternateContent xmlns:mc="http://schemas.openxmlformats.org/markup-compatibility/2006" xmlns:a14="http://schemas.microsoft.com/office/drawing/2010/main">
        <mc:Choice Requires="a14">
          <p:sp>
            <p:nvSpPr>
              <p:cNvPr id="27" name="TextBox 26">
                <a:extLst>
                  <a:ext uri="{FF2B5EF4-FFF2-40B4-BE49-F238E27FC236}">
                    <a16:creationId xmlns:a16="http://schemas.microsoft.com/office/drawing/2014/main" id="{2B73A6DE-3082-42E9-0BD4-75ABB08F8A3C}"/>
                  </a:ext>
                </a:extLst>
              </p:cNvPr>
              <p:cNvSpPr txBox="1"/>
              <p:nvPr/>
            </p:nvSpPr>
            <p:spPr>
              <a:xfrm>
                <a:off x="6736222" y="4049601"/>
                <a:ext cx="3501471" cy="5203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0.05+</m:t>
                      </m:r>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3</m:t>
                          </m:r>
                        </m:den>
                      </m:f>
                      <m:sSub>
                        <m:sSubPr>
                          <m:ctrlPr>
                            <a:rPr lang="en-US" b="0" i="1" smtClean="0">
                              <a:latin typeface="Cambria Math" panose="02040503050406030204" pitchFamily="18" charset="0"/>
                            </a:rPr>
                          </m:ctrlPr>
                        </m:sSubPr>
                        <m:e>
                          <m:r>
                            <a:rPr lang="en-US" b="0" i="1" smtClean="0">
                              <a:latin typeface="Cambria Math" panose="02040503050406030204" pitchFamily="18" charset="0"/>
                            </a:rPr>
                            <m:t>𝜎</m:t>
                          </m:r>
                        </m:e>
                        <m:sub>
                          <m:r>
                            <a:rPr lang="en-US" b="0" i="1" smtClean="0">
                              <a:latin typeface="Cambria Math" panose="02040503050406030204" pitchFamily="18" charset="0"/>
                            </a:rPr>
                            <m:t>𝑀</m:t>
                          </m:r>
                        </m:sub>
                      </m:sSub>
                      <m:r>
                        <a:rPr lang="en-US" b="0" i="1" smtClean="0">
                          <a:latin typeface="Cambria Math" panose="02040503050406030204" pitchFamily="18" charset="0"/>
                        </a:rPr>
                        <m:t>=</m:t>
                      </m:r>
                      <m:r>
                        <a:rPr lang="en-US" b="0" i="0" smtClean="0">
                          <a:latin typeface="Cambria Math" panose="02040503050406030204" pitchFamily="18" charset="0"/>
                        </a:rPr>
                        <m:t>0.06+</m:t>
                      </m:r>
                      <m:r>
                        <m:rPr>
                          <m:sty m:val="p"/>
                        </m:rPr>
                        <a:rPr lang="en-US" b="0" i="0" smtClean="0">
                          <a:latin typeface="Cambria Math" panose="02040503050406030204" pitchFamily="18" charset="0"/>
                        </a:rPr>
                        <m:t>a</m:t>
                      </m:r>
                      <m:rad>
                        <m:radPr>
                          <m:degHide m:val="on"/>
                          <m:ctrlPr>
                            <a:rPr lang="en-US" b="0" i="1" smtClean="0">
                              <a:latin typeface="Cambria Math" panose="02040503050406030204" pitchFamily="18" charset="0"/>
                            </a:rPr>
                          </m:ctrlPr>
                        </m:radPr>
                        <m:deg/>
                        <m:e>
                          <m:sSub>
                            <m:sSubPr>
                              <m:ctrlPr>
                                <a:rPr lang="en-US" i="1">
                                  <a:latin typeface="Cambria Math" panose="02040503050406030204" pitchFamily="18" charset="0"/>
                                </a:rPr>
                              </m:ctrlPr>
                            </m:sSubPr>
                            <m:e>
                              <m:r>
                                <a:rPr lang="en-US" i="1">
                                  <a:latin typeface="Cambria Math" panose="02040503050406030204" pitchFamily="18" charset="0"/>
                                </a:rPr>
                                <m:t>𝜎</m:t>
                              </m:r>
                            </m:e>
                            <m:sub>
                              <m:r>
                                <a:rPr lang="en-US" i="1">
                                  <a:latin typeface="Cambria Math" panose="02040503050406030204" pitchFamily="18" charset="0"/>
                                </a:rPr>
                                <m:t>𝑀</m:t>
                              </m:r>
                            </m:sub>
                          </m:sSub>
                          <m:r>
                            <a:rPr lang="en-US" b="0" i="1" smtClean="0">
                              <a:latin typeface="Cambria Math" panose="02040503050406030204" pitchFamily="18" charset="0"/>
                            </a:rPr>
                            <m:t>−0.09</m:t>
                          </m:r>
                        </m:e>
                      </m:rad>
                    </m:oMath>
                  </m:oMathPara>
                </a14:m>
                <a:endParaRPr lang="en-US" dirty="0"/>
              </a:p>
            </p:txBody>
          </p:sp>
        </mc:Choice>
        <mc:Fallback xmlns="">
          <p:sp>
            <p:nvSpPr>
              <p:cNvPr id="27" name="TextBox 26">
                <a:extLst>
                  <a:ext uri="{FF2B5EF4-FFF2-40B4-BE49-F238E27FC236}">
                    <a16:creationId xmlns:a16="http://schemas.microsoft.com/office/drawing/2014/main" id="{2B73A6DE-3082-42E9-0BD4-75ABB08F8A3C}"/>
                  </a:ext>
                </a:extLst>
              </p:cNvPr>
              <p:cNvSpPr txBox="1">
                <a:spLocks noRot="1" noChangeAspect="1" noMove="1" noResize="1" noEditPoints="1" noAdjustHandles="1" noChangeArrowheads="1" noChangeShapeType="1" noTextEdit="1"/>
              </p:cNvSpPr>
              <p:nvPr/>
            </p:nvSpPr>
            <p:spPr>
              <a:xfrm>
                <a:off x="6736222" y="4049601"/>
                <a:ext cx="3501471" cy="520399"/>
              </a:xfrm>
              <a:prstGeom prst="rect">
                <a:avLst/>
              </a:prstGeom>
              <a:blipFill>
                <a:blip r:embed="rId3"/>
                <a:stretch>
                  <a:fillRect/>
                </a:stretch>
              </a:blipFill>
            </p:spPr>
            <p:txBody>
              <a:bodyPr/>
              <a:lstStyle/>
              <a:p>
                <a:r>
                  <a:rPr lang="en-US">
                    <a:noFill/>
                  </a:rPr>
                  <a:t> </a:t>
                </a:r>
              </a:p>
            </p:txBody>
          </p:sp>
        </mc:Fallback>
      </mc:AlternateContent>
      <p:cxnSp>
        <p:nvCxnSpPr>
          <p:cNvPr id="29" name="Straight Connector 28">
            <a:extLst>
              <a:ext uri="{FF2B5EF4-FFF2-40B4-BE49-F238E27FC236}">
                <a16:creationId xmlns:a16="http://schemas.microsoft.com/office/drawing/2014/main" id="{C2262BAD-A67E-99D4-FEEC-4730EC7F088A}"/>
              </a:ext>
            </a:extLst>
          </p:cNvPr>
          <p:cNvCxnSpPr/>
          <p:nvPr/>
        </p:nvCxnSpPr>
        <p:spPr>
          <a:xfrm>
            <a:off x="2034988" y="4814047"/>
            <a:ext cx="0" cy="1335741"/>
          </a:xfrm>
          <a:prstGeom prst="line">
            <a:avLst/>
          </a:prstGeom>
          <a:ln>
            <a:solidFill>
              <a:schemeClr val="accent6">
                <a:lumMod val="20000"/>
                <a:lumOff val="80000"/>
              </a:schemeClr>
            </a:solidFill>
            <a:prstDash val="sysDash"/>
          </a:ln>
        </p:spPr>
        <p:style>
          <a:lnRef idx="2">
            <a:schemeClr val="accent1"/>
          </a:lnRef>
          <a:fillRef idx="0">
            <a:schemeClr val="accent1"/>
          </a:fillRef>
          <a:effectRef idx="1">
            <a:schemeClr val="accent1"/>
          </a:effectRef>
          <a:fontRef idx="minor">
            <a:schemeClr val="tx1"/>
          </a:fontRef>
        </p:style>
      </p:cxnSp>
      <mc:AlternateContent xmlns:mc="http://schemas.openxmlformats.org/markup-compatibility/2006" xmlns:a14="http://schemas.microsoft.com/office/drawing/2010/main">
        <mc:Choice Requires="a14">
          <p:sp>
            <p:nvSpPr>
              <p:cNvPr id="30" name="TextBox 29">
                <a:extLst>
                  <a:ext uri="{FF2B5EF4-FFF2-40B4-BE49-F238E27FC236}">
                    <a16:creationId xmlns:a16="http://schemas.microsoft.com/office/drawing/2014/main" id="{6FB13A08-86A6-372D-56D2-A4DC03FF9BCD}"/>
                  </a:ext>
                </a:extLst>
              </p:cNvPr>
              <p:cNvSpPr txBox="1"/>
              <p:nvPr/>
            </p:nvSpPr>
            <p:spPr>
              <a:xfrm>
                <a:off x="1879110" y="6130535"/>
                <a:ext cx="344132"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𝜎</m:t>
                          </m:r>
                        </m:e>
                        <m:sub>
                          <m:r>
                            <a:rPr lang="en-US" b="0" i="1" smtClean="0">
                              <a:latin typeface="Cambria Math" panose="02040503050406030204" pitchFamily="18" charset="0"/>
                            </a:rPr>
                            <m:t>𝑀</m:t>
                          </m:r>
                        </m:sub>
                      </m:sSub>
                    </m:oMath>
                  </m:oMathPara>
                </a14:m>
                <a:endParaRPr lang="en-US" dirty="0"/>
              </a:p>
            </p:txBody>
          </p:sp>
        </mc:Choice>
        <mc:Fallback xmlns="">
          <p:sp>
            <p:nvSpPr>
              <p:cNvPr id="30" name="TextBox 29">
                <a:extLst>
                  <a:ext uri="{FF2B5EF4-FFF2-40B4-BE49-F238E27FC236}">
                    <a16:creationId xmlns:a16="http://schemas.microsoft.com/office/drawing/2014/main" id="{6FB13A08-86A6-372D-56D2-A4DC03FF9BCD}"/>
                  </a:ext>
                </a:extLst>
              </p:cNvPr>
              <p:cNvSpPr txBox="1">
                <a:spLocks noRot="1" noChangeAspect="1" noMove="1" noResize="1" noEditPoints="1" noAdjustHandles="1" noChangeArrowheads="1" noChangeShapeType="1" noTextEdit="1"/>
              </p:cNvSpPr>
              <p:nvPr/>
            </p:nvSpPr>
            <p:spPr>
              <a:xfrm>
                <a:off x="1879110" y="6130535"/>
                <a:ext cx="344132" cy="276999"/>
              </a:xfrm>
              <a:prstGeom prst="rect">
                <a:avLst/>
              </a:prstGeom>
              <a:blipFill>
                <a:blip r:embed="rId4"/>
                <a:stretch>
                  <a:fillRect l="-8772" r="-3509" b="-17778"/>
                </a:stretch>
              </a:blipFill>
            </p:spPr>
            <p:txBody>
              <a:bodyPr/>
              <a:lstStyle/>
              <a:p>
                <a:r>
                  <a:rPr lang="en-US">
                    <a:noFill/>
                  </a:rPr>
                  <a:t> </a:t>
                </a:r>
              </a:p>
            </p:txBody>
          </p:sp>
        </mc:Fallback>
      </mc:AlternateContent>
    </p:spTree>
    <p:extLst>
      <p:ext uri="{BB962C8B-B14F-4D97-AF65-F5344CB8AC3E}">
        <p14:creationId xmlns:p14="http://schemas.microsoft.com/office/powerpoint/2010/main" val="3216496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xit" presetSubtype="0" fill="hold" grpId="1" nodeType="clickEffect">
                                  <p:stCondLst>
                                    <p:cond delay="0"/>
                                  </p:stCondLst>
                                  <p:childTnLst>
                                    <p:animEffect transition="out" filter="fade">
                                      <p:cBhvr>
                                        <p:cTn id="14" dur="500"/>
                                        <p:tgtEl>
                                          <p:spTgt spid="24"/>
                                        </p:tgtEl>
                                      </p:cBhvr>
                                    </p:animEffect>
                                    <p:set>
                                      <p:cBhvr>
                                        <p:cTn id="15" dur="1" fill="hold">
                                          <p:stCondLst>
                                            <p:cond delay="499"/>
                                          </p:stCondLst>
                                        </p:cTn>
                                        <p:tgtEl>
                                          <p:spTgt spid="24"/>
                                        </p:tgtEl>
                                        <p:attrNameLst>
                                          <p:attrName>style.visibility</p:attrName>
                                        </p:attrNameLst>
                                      </p:cBhvr>
                                      <p:to>
                                        <p:strVal val="hidden"/>
                                      </p:to>
                                    </p:set>
                                  </p:childTnLst>
                                </p:cTn>
                              </p:par>
                              <p:par>
                                <p:cTn id="16" presetID="10" presetClass="exit" presetSubtype="0" fill="hold" grpId="1" nodeType="withEffect">
                                  <p:stCondLst>
                                    <p:cond delay="0"/>
                                  </p:stCondLst>
                                  <p:childTnLst>
                                    <p:animEffect transition="out" filter="fade">
                                      <p:cBhvr>
                                        <p:cTn id="17" dur="500"/>
                                        <p:tgtEl>
                                          <p:spTgt spid="25"/>
                                        </p:tgtEl>
                                      </p:cBhvr>
                                    </p:animEffect>
                                    <p:set>
                                      <p:cBhvr>
                                        <p:cTn id="18" dur="1" fill="hold">
                                          <p:stCondLst>
                                            <p:cond delay="499"/>
                                          </p:stCondLst>
                                        </p:cTn>
                                        <p:tgtEl>
                                          <p:spTgt spid="25"/>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6"/>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0" animBg="1"/>
      <p:bldP spid="24" grpId="1" animBg="1"/>
      <p:bldP spid="25" grpId="0" animBg="1"/>
      <p:bldP spid="25" grpId="1" animBg="1"/>
      <p:bldP spid="26" grpId="0"/>
      <p:bldP spid="27"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C19012-C517-AC3D-D3DC-0EB54543D017}"/>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E37DAEAD-8837-8F96-6C83-4DACDFF76B37}"/>
              </a:ext>
            </a:extLst>
          </p:cNvPr>
          <p:cNvSpPr>
            <a:spLocks noGrp="1"/>
          </p:cNvSpPr>
          <p:nvPr>
            <p:ph type="body" sz="quarter" idx="12"/>
          </p:nvPr>
        </p:nvSpPr>
        <p:spPr/>
        <p:txBody>
          <a:bodyPr/>
          <a:lstStyle/>
          <a:p>
            <a:endParaRPr lang="en-US"/>
          </a:p>
        </p:txBody>
      </p:sp>
      <p:sp>
        <p:nvSpPr>
          <p:cNvPr id="3" name="Text Placeholder 2">
            <a:extLst>
              <a:ext uri="{FF2B5EF4-FFF2-40B4-BE49-F238E27FC236}">
                <a16:creationId xmlns:a16="http://schemas.microsoft.com/office/drawing/2014/main" id="{BB0D387B-9E97-DDBF-7605-C94B632C181F}"/>
              </a:ext>
            </a:extLst>
          </p:cNvPr>
          <p:cNvSpPr>
            <a:spLocks noGrp="1"/>
          </p:cNvSpPr>
          <p:nvPr>
            <p:ph type="body" sz="quarter" idx="16"/>
          </p:nvPr>
        </p:nvSpPr>
        <p:spPr/>
        <p:txBody>
          <a:bodyPr/>
          <a:lstStyle/>
          <a:p>
            <a:r>
              <a:rPr lang="en-US" dirty="0"/>
              <a:t>Exercise 4</a:t>
            </a:r>
          </a:p>
        </p:txBody>
      </p:sp>
      <mc:AlternateContent xmlns:mc="http://schemas.openxmlformats.org/markup-compatibility/2006" xmlns:a14="http://schemas.microsoft.com/office/drawing/2010/main">
        <mc:Choice Requires="a14">
          <p:sp>
            <p:nvSpPr>
              <p:cNvPr id="5" name="TextBox 4">
                <a:extLst>
                  <a:ext uri="{FF2B5EF4-FFF2-40B4-BE49-F238E27FC236}">
                    <a16:creationId xmlns:a16="http://schemas.microsoft.com/office/drawing/2014/main" id="{A3EE4541-FB48-C202-8F5B-CD6FF008644B}"/>
                  </a:ext>
                </a:extLst>
              </p:cNvPr>
              <p:cNvSpPr txBox="1"/>
              <p:nvPr/>
            </p:nvSpPr>
            <p:spPr>
              <a:xfrm>
                <a:off x="1319704" y="2093317"/>
                <a:ext cx="3202159" cy="5203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0.05+</m:t>
                      </m:r>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3</m:t>
                          </m:r>
                        </m:den>
                      </m:f>
                      <m:r>
                        <a:rPr lang="en-US" b="0" i="1" smtClean="0">
                          <a:latin typeface="Cambria Math" panose="02040503050406030204" pitchFamily="18" charset="0"/>
                        </a:rPr>
                        <m:t>𝜎</m:t>
                      </m:r>
                      <m:r>
                        <a:rPr lang="en-US" b="0" i="1" smtClean="0">
                          <a:latin typeface="Cambria Math" panose="02040503050406030204" pitchFamily="18" charset="0"/>
                        </a:rPr>
                        <m:t>=</m:t>
                      </m:r>
                      <m:r>
                        <a:rPr lang="en-US" b="0" i="0" smtClean="0">
                          <a:latin typeface="Cambria Math" panose="02040503050406030204" pitchFamily="18" charset="0"/>
                        </a:rPr>
                        <m:t>0.06+</m:t>
                      </m:r>
                      <m:r>
                        <m:rPr>
                          <m:sty m:val="p"/>
                        </m:rPr>
                        <a:rPr lang="en-US" b="0" i="0" smtClean="0">
                          <a:latin typeface="Cambria Math" panose="02040503050406030204" pitchFamily="18" charset="0"/>
                        </a:rPr>
                        <m:t>a</m:t>
                      </m:r>
                      <m:rad>
                        <m:radPr>
                          <m:degHide m:val="on"/>
                          <m:ctrlPr>
                            <a:rPr lang="en-US" b="0" i="1" smtClean="0">
                              <a:latin typeface="Cambria Math" panose="02040503050406030204" pitchFamily="18" charset="0"/>
                            </a:rPr>
                          </m:ctrlPr>
                        </m:radPr>
                        <m:deg/>
                        <m:e>
                          <m:r>
                            <a:rPr lang="en-US" b="0" i="1" smtClean="0">
                              <a:latin typeface="Cambria Math" panose="02040503050406030204" pitchFamily="18" charset="0"/>
                            </a:rPr>
                            <m:t>𝜎</m:t>
                          </m:r>
                          <m:r>
                            <a:rPr lang="en-US" b="0" i="1" smtClean="0">
                              <a:latin typeface="Cambria Math" panose="02040503050406030204" pitchFamily="18" charset="0"/>
                            </a:rPr>
                            <m:t>−0.09</m:t>
                          </m:r>
                        </m:e>
                      </m:rad>
                    </m:oMath>
                  </m:oMathPara>
                </a14:m>
                <a:endParaRPr lang="en-US" dirty="0"/>
              </a:p>
            </p:txBody>
          </p:sp>
        </mc:Choice>
        <mc:Fallback xmlns="">
          <p:sp>
            <p:nvSpPr>
              <p:cNvPr id="5" name="TextBox 4">
                <a:extLst>
                  <a:ext uri="{FF2B5EF4-FFF2-40B4-BE49-F238E27FC236}">
                    <a16:creationId xmlns:a16="http://schemas.microsoft.com/office/drawing/2014/main" id="{A3EE4541-FB48-C202-8F5B-CD6FF008644B}"/>
                  </a:ext>
                </a:extLst>
              </p:cNvPr>
              <p:cNvSpPr txBox="1">
                <a:spLocks noRot="1" noChangeAspect="1" noMove="1" noResize="1" noEditPoints="1" noAdjustHandles="1" noChangeArrowheads="1" noChangeShapeType="1" noTextEdit="1"/>
              </p:cNvSpPr>
              <p:nvPr/>
            </p:nvSpPr>
            <p:spPr>
              <a:xfrm>
                <a:off x="1319704" y="2093317"/>
                <a:ext cx="3202159" cy="520399"/>
              </a:xfrm>
              <a:prstGeom prst="rect">
                <a:avLst/>
              </a:prstGeom>
              <a:blipFill>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B462EB60-1140-49E6-5735-6B08E3ABE706}"/>
                  </a:ext>
                </a:extLst>
              </p:cNvPr>
              <p:cNvSpPr txBox="1"/>
              <p:nvPr/>
            </p:nvSpPr>
            <p:spPr>
              <a:xfrm>
                <a:off x="842683" y="2869889"/>
                <a:ext cx="4810804" cy="5203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0.05+</m:t>
                      </m:r>
                      <m:f>
                        <m:fPr>
                          <m:ctrlPr>
                            <a:rPr lang="en-US" b="0" i="1" smtClean="0">
                              <a:latin typeface="Cambria Math" panose="02040503050406030204" pitchFamily="18" charset="0"/>
                            </a:rPr>
                          </m:ctrlPr>
                        </m:fPr>
                        <m:num>
                          <m:r>
                            <a:rPr lang="en-US" b="0" i="1" smtClean="0">
                              <a:latin typeface="Cambria Math" panose="02040503050406030204" pitchFamily="18" charset="0"/>
                            </a:rPr>
                            <m:t>0.09</m:t>
                          </m:r>
                        </m:num>
                        <m:den>
                          <m:r>
                            <a:rPr lang="en-US" b="0" i="1" smtClean="0">
                              <a:latin typeface="Cambria Math" panose="02040503050406030204" pitchFamily="18" charset="0"/>
                            </a:rPr>
                            <m:t>3</m:t>
                          </m:r>
                        </m:den>
                      </m:f>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3</m:t>
                          </m:r>
                        </m:den>
                      </m:f>
                      <m:d>
                        <m:dPr>
                          <m:ctrlPr>
                            <a:rPr lang="en-US" b="0" i="1" smtClean="0">
                              <a:latin typeface="Cambria Math" panose="02040503050406030204" pitchFamily="18" charset="0"/>
                            </a:rPr>
                          </m:ctrlPr>
                        </m:dPr>
                        <m:e>
                          <m:r>
                            <a:rPr lang="en-US" b="0" i="1" smtClean="0">
                              <a:latin typeface="Cambria Math" panose="02040503050406030204" pitchFamily="18" charset="0"/>
                            </a:rPr>
                            <m:t>𝜎</m:t>
                          </m:r>
                          <m:r>
                            <a:rPr lang="en-US" b="0" i="1" smtClean="0">
                              <a:latin typeface="Cambria Math" panose="02040503050406030204" pitchFamily="18" charset="0"/>
                            </a:rPr>
                            <m:t>−0.09</m:t>
                          </m:r>
                        </m:e>
                      </m:d>
                      <m:r>
                        <a:rPr lang="en-US" b="0" i="1" smtClean="0">
                          <a:latin typeface="Cambria Math" panose="02040503050406030204" pitchFamily="18" charset="0"/>
                        </a:rPr>
                        <m:t>=</m:t>
                      </m:r>
                      <m:r>
                        <a:rPr lang="en-US" b="0" i="0" smtClean="0">
                          <a:latin typeface="Cambria Math" panose="02040503050406030204" pitchFamily="18" charset="0"/>
                        </a:rPr>
                        <m:t>0.06+</m:t>
                      </m:r>
                      <m:r>
                        <m:rPr>
                          <m:sty m:val="p"/>
                        </m:rPr>
                        <a:rPr lang="en-US" b="0" i="0" smtClean="0">
                          <a:latin typeface="Cambria Math" panose="02040503050406030204" pitchFamily="18" charset="0"/>
                        </a:rPr>
                        <m:t>a</m:t>
                      </m:r>
                      <m:rad>
                        <m:radPr>
                          <m:degHide m:val="on"/>
                          <m:ctrlPr>
                            <a:rPr lang="en-US" b="0" i="1" smtClean="0">
                              <a:latin typeface="Cambria Math" panose="02040503050406030204" pitchFamily="18" charset="0"/>
                            </a:rPr>
                          </m:ctrlPr>
                        </m:radPr>
                        <m:deg/>
                        <m:e>
                          <m:r>
                            <a:rPr lang="en-US" b="0" i="1" smtClean="0">
                              <a:latin typeface="Cambria Math" panose="02040503050406030204" pitchFamily="18" charset="0"/>
                            </a:rPr>
                            <m:t>𝜎</m:t>
                          </m:r>
                          <m:r>
                            <a:rPr lang="en-US" b="0" i="1" smtClean="0">
                              <a:latin typeface="Cambria Math" panose="02040503050406030204" pitchFamily="18" charset="0"/>
                            </a:rPr>
                            <m:t>−0.09</m:t>
                          </m:r>
                        </m:e>
                      </m:rad>
                    </m:oMath>
                  </m:oMathPara>
                </a14:m>
                <a:endParaRPr lang="en-US" dirty="0"/>
              </a:p>
            </p:txBody>
          </p:sp>
        </mc:Choice>
        <mc:Fallback xmlns="">
          <p:sp>
            <p:nvSpPr>
              <p:cNvPr id="6" name="TextBox 5">
                <a:extLst>
                  <a:ext uri="{FF2B5EF4-FFF2-40B4-BE49-F238E27FC236}">
                    <a16:creationId xmlns:a16="http://schemas.microsoft.com/office/drawing/2014/main" id="{B462EB60-1140-49E6-5735-6B08E3ABE706}"/>
                  </a:ext>
                </a:extLst>
              </p:cNvPr>
              <p:cNvSpPr txBox="1">
                <a:spLocks noRot="1" noChangeAspect="1" noMove="1" noResize="1" noEditPoints="1" noAdjustHandles="1" noChangeArrowheads="1" noChangeShapeType="1" noTextEdit="1"/>
              </p:cNvSpPr>
              <p:nvPr/>
            </p:nvSpPr>
            <p:spPr>
              <a:xfrm>
                <a:off x="842683" y="2869889"/>
                <a:ext cx="4810804" cy="520399"/>
              </a:xfrm>
              <a:prstGeom prst="rect">
                <a:avLst/>
              </a:prstGeom>
              <a:blipFill>
                <a:blip r:embed="rId3"/>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170FFB95-3904-2577-DAA3-B44381AFC695}"/>
                  </a:ext>
                </a:extLst>
              </p:cNvPr>
              <p:cNvSpPr txBox="1"/>
              <p:nvPr/>
            </p:nvSpPr>
            <p:spPr>
              <a:xfrm>
                <a:off x="985321" y="4226798"/>
                <a:ext cx="1726755" cy="5203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0.02+</m:t>
                      </m:r>
                      <m:f>
                        <m:fPr>
                          <m:ctrlPr>
                            <a:rPr lang="en-US" b="0" i="1" smtClean="0">
                              <a:latin typeface="Cambria Math" panose="02040503050406030204" pitchFamily="18" charset="0"/>
                            </a:rPr>
                          </m:ctrlPr>
                        </m:fPr>
                        <m:num>
                          <m:r>
                            <a:rPr lang="en-US" b="0" i="1" smtClean="0">
                              <a:latin typeface="Cambria Math" panose="02040503050406030204" pitchFamily="18" charset="0"/>
                            </a:rPr>
                            <m:t>1</m:t>
                          </m:r>
                        </m:num>
                        <m:den>
                          <m:r>
                            <a:rPr lang="en-US" b="0" i="1" smtClean="0">
                              <a:latin typeface="Cambria Math" panose="02040503050406030204" pitchFamily="18" charset="0"/>
                            </a:rPr>
                            <m:t>3</m:t>
                          </m:r>
                        </m:den>
                      </m:f>
                      <m:sSup>
                        <m:sSupPr>
                          <m:ctrlPr>
                            <a:rPr lang="en-US" b="0" i="1" smtClean="0">
                              <a:latin typeface="Cambria Math" panose="02040503050406030204" pitchFamily="18" charset="0"/>
                            </a:rPr>
                          </m:ctrlPr>
                        </m:sSupPr>
                        <m:e>
                          <m:r>
                            <a:rPr lang="en-US" b="0" i="1" smtClean="0">
                              <a:latin typeface="Cambria Math" panose="02040503050406030204" pitchFamily="18" charset="0"/>
                            </a:rPr>
                            <m:t>𝑥</m:t>
                          </m:r>
                        </m:e>
                        <m:sup>
                          <m:r>
                            <a:rPr lang="en-US" b="0" i="1" smtClean="0">
                              <a:latin typeface="Cambria Math" panose="02040503050406030204" pitchFamily="18" charset="0"/>
                            </a:rPr>
                            <m:t>2</m:t>
                          </m:r>
                        </m:sup>
                      </m:sSup>
                      <m:r>
                        <a:rPr lang="en-US" b="0" i="1" smtClean="0">
                          <a:latin typeface="Cambria Math" panose="02040503050406030204" pitchFamily="18" charset="0"/>
                        </a:rPr>
                        <m:t>=</m:t>
                      </m:r>
                      <m:r>
                        <m:rPr>
                          <m:sty m:val="p"/>
                        </m:rPr>
                        <a:rPr lang="en-US" b="0" i="0" smtClean="0">
                          <a:latin typeface="Cambria Math" panose="02040503050406030204" pitchFamily="18" charset="0"/>
                        </a:rPr>
                        <m:t>a</m:t>
                      </m:r>
                      <m:r>
                        <a:rPr lang="en-US" b="0" i="1" smtClean="0">
                          <a:latin typeface="Cambria Math" panose="02040503050406030204" pitchFamily="18" charset="0"/>
                        </a:rPr>
                        <m:t>𝑥</m:t>
                      </m:r>
                    </m:oMath>
                  </m:oMathPara>
                </a14:m>
                <a:endParaRPr lang="en-US" dirty="0"/>
              </a:p>
            </p:txBody>
          </p:sp>
        </mc:Choice>
        <mc:Fallback xmlns="">
          <p:sp>
            <p:nvSpPr>
              <p:cNvPr id="7" name="TextBox 6">
                <a:extLst>
                  <a:ext uri="{FF2B5EF4-FFF2-40B4-BE49-F238E27FC236}">
                    <a16:creationId xmlns:a16="http://schemas.microsoft.com/office/drawing/2014/main" id="{170FFB95-3904-2577-DAA3-B44381AFC695}"/>
                  </a:ext>
                </a:extLst>
              </p:cNvPr>
              <p:cNvSpPr txBox="1">
                <a:spLocks noRot="1" noChangeAspect="1" noMove="1" noResize="1" noEditPoints="1" noAdjustHandles="1" noChangeArrowheads="1" noChangeShapeType="1" noTextEdit="1"/>
              </p:cNvSpPr>
              <p:nvPr/>
            </p:nvSpPr>
            <p:spPr>
              <a:xfrm>
                <a:off x="985321" y="4226798"/>
                <a:ext cx="1726755" cy="520399"/>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DBDD04AB-6E78-5956-F0F2-E35142EE7688}"/>
                  </a:ext>
                </a:extLst>
              </p:cNvPr>
              <p:cNvSpPr txBox="1"/>
              <p:nvPr/>
            </p:nvSpPr>
            <p:spPr>
              <a:xfrm>
                <a:off x="923366" y="3655275"/>
                <a:ext cx="1496307" cy="30963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𝑥</m:t>
                      </m:r>
                      <m:r>
                        <a:rPr lang="en-US" b="0" i="1" smtClean="0">
                          <a:latin typeface="Cambria Math" panose="02040503050406030204" pitchFamily="18" charset="0"/>
                        </a:rPr>
                        <m:t>=</m:t>
                      </m:r>
                      <m:rad>
                        <m:radPr>
                          <m:degHide m:val="on"/>
                          <m:ctrlPr>
                            <a:rPr lang="en-US" b="0" i="1" smtClean="0">
                              <a:latin typeface="Cambria Math" panose="02040503050406030204" pitchFamily="18" charset="0"/>
                            </a:rPr>
                          </m:ctrlPr>
                        </m:radPr>
                        <m:deg/>
                        <m:e>
                          <m:r>
                            <a:rPr lang="en-US" b="0" i="1" smtClean="0">
                              <a:latin typeface="Cambria Math" panose="02040503050406030204" pitchFamily="18" charset="0"/>
                            </a:rPr>
                            <m:t>𝜎</m:t>
                          </m:r>
                          <m:r>
                            <a:rPr lang="en-US" b="0" i="1" smtClean="0">
                              <a:latin typeface="Cambria Math" panose="02040503050406030204" pitchFamily="18" charset="0"/>
                            </a:rPr>
                            <m:t>−0.09</m:t>
                          </m:r>
                        </m:e>
                      </m:rad>
                    </m:oMath>
                  </m:oMathPara>
                </a14:m>
                <a:endParaRPr lang="en-US" dirty="0"/>
              </a:p>
            </p:txBody>
          </p:sp>
        </mc:Choice>
        <mc:Fallback xmlns="">
          <p:sp>
            <p:nvSpPr>
              <p:cNvPr id="8" name="TextBox 7">
                <a:extLst>
                  <a:ext uri="{FF2B5EF4-FFF2-40B4-BE49-F238E27FC236}">
                    <a16:creationId xmlns:a16="http://schemas.microsoft.com/office/drawing/2014/main" id="{DBDD04AB-6E78-5956-F0F2-E35142EE7688}"/>
                  </a:ext>
                </a:extLst>
              </p:cNvPr>
              <p:cNvSpPr txBox="1">
                <a:spLocks noRot="1" noChangeAspect="1" noMove="1" noResize="1" noEditPoints="1" noAdjustHandles="1" noChangeArrowheads="1" noChangeShapeType="1" noTextEdit="1"/>
              </p:cNvSpPr>
              <p:nvPr/>
            </p:nvSpPr>
            <p:spPr>
              <a:xfrm>
                <a:off x="923366" y="3655275"/>
                <a:ext cx="1496307" cy="309637"/>
              </a:xfrm>
              <a:prstGeom prst="rect">
                <a:avLst/>
              </a:prstGeom>
              <a:blipFill>
                <a:blip r:embed="rId5"/>
                <a:stretch>
                  <a:fillRect l="-1626" r="-3252" b="-1000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A9F97EB1-CDED-5E9A-BB16-5C98E576BF2C}"/>
                  </a:ext>
                </a:extLst>
              </p:cNvPr>
              <p:cNvSpPr txBox="1"/>
              <p:nvPr/>
            </p:nvSpPr>
            <p:spPr>
              <a:xfrm>
                <a:off x="3236737" y="4348497"/>
                <a:ext cx="2108269"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en-US" b="0" i="1" smtClean="0">
                              <a:latin typeface="Cambria Math" panose="02040503050406030204" pitchFamily="18" charset="0"/>
                            </a:rPr>
                          </m:ctrlPr>
                        </m:sSupPr>
                        <m:e>
                          <m:r>
                            <a:rPr lang="en-US" b="0" i="1" smtClean="0">
                              <a:latin typeface="Cambria Math" panose="02040503050406030204" pitchFamily="18" charset="0"/>
                            </a:rPr>
                            <m:t>𝑥</m:t>
                          </m:r>
                        </m:e>
                        <m:sup>
                          <m:r>
                            <a:rPr lang="en-US" b="0" i="1" smtClean="0">
                              <a:latin typeface="Cambria Math" panose="02040503050406030204" pitchFamily="18" charset="0"/>
                            </a:rPr>
                            <m:t>2</m:t>
                          </m:r>
                        </m:sup>
                      </m:sSup>
                      <m:r>
                        <a:rPr lang="en-US" b="0" i="1" smtClean="0">
                          <a:latin typeface="Cambria Math" panose="02040503050406030204" pitchFamily="18" charset="0"/>
                        </a:rPr>
                        <m:t>−3</m:t>
                      </m:r>
                      <m:r>
                        <a:rPr lang="en-US" b="0" i="1" smtClean="0">
                          <a:latin typeface="Cambria Math" panose="02040503050406030204" pitchFamily="18" charset="0"/>
                        </a:rPr>
                        <m:t>𝑎𝑥</m:t>
                      </m:r>
                      <m:r>
                        <a:rPr lang="en-US" b="0" i="1" smtClean="0">
                          <a:latin typeface="Cambria Math" panose="02040503050406030204" pitchFamily="18" charset="0"/>
                        </a:rPr>
                        <m:t>+0.06=</m:t>
                      </m:r>
                      <m:r>
                        <a:rPr lang="en-US" b="0" i="0" smtClean="0">
                          <a:latin typeface="Cambria Math" panose="02040503050406030204" pitchFamily="18" charset="0"/>
                        </a:rPr>
                        <m:t>0</m:t>
                      </m:r>
                    </m:oMath>
                  </m:oMathPara>
                </a14:m>
                <a:endParaRPr lang="en-US" dirty="0"/>
              </a:p>
            </p:txBody>
          </p:sp>
        </mc:Choice>
        <mc:Fallback xmlns="">
          <p:sp>
            <p:nvSpPr>
              <p:cNvPr id="9" name="TextBox 8">
                <a:extLst>
                  <a:ext uri="{FF2B5EF4-FFF2-40B4-BE49-F238E27FC236}">
                    <a16:creationId xmlns:a16="http://schemas.microsoft.com/office/drawing/2014/main" id="{A9F97EB1-CDED-5E9A-BB16-5C98E576BF2C}"/>
                  </a:ext>
                </a:extLst>
              </p:cNvPr>
              <p:cNvSpPr txBox="1">
                <a:spLocks noRot="1" noChangeAspect="1" noMove="1" noResize="1" noEditPoints="1" noAdjustHandles="1" noChangeArrowheads="1" noChangeShapeType="1" noTextEdit="1"/>
              </p:cNvSpPr>
              <p:nvPr/>
            </p:nvSpPr>
            <p:spPr>
              <a:xfrm>
                <a:off x="3236737" y="4348497"/>
                <a:ext cx="2108269" cy="276999"/>
              </a:xfrm>
              <a:prstGeom prst="rect">
                <a:avLst/>
              </a:prstGeom>
              <a:blipFill>
                <a:blip r:embed="rId6"/>
                <a:stretch>
                  <a:fillRect l="-867" t="-2174" r="-1734" b="-8696"/>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0" name="TextBox 9">
                <a:extLst>
                  <a:ext uri="{FF2B5EF4-FFF2-40B4-BE49-F238E27FC236}">
                    <a16:creationId xmlns:a16="http://schemas.microsoft.com/office/drawing/2014/main" id="{7E47B097-A2B8-5857-AA9D-0B6407011544}"/>
                  </a:ext>
                </a:extLst>
              </p:cNvPr>
              <p:cNvSpPr txBox="1"/>
              <p:nvPr/>
            </p:nvSpPr>
            <p:spPr>
              <a:xfrm>
                <a:off x="979068" y="5221986"/>
                <a:ext cx="2263312" cy="59105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𝑥</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3</m:t>
                          </m:r>
                          <m:r>
                            <a:rPr lang="en-US" b="0" i="1" smtClean="0">
                              <a:latin typeface="Cambria Math" panose="02040503050406030204" pitchFamily="18" charset="0"/>
                            </a:rPr>
                            <m:t>𝑎</m:t>
                          </m:r>
                          <m:r>
                            <a:rPr lang="en-US" b="0" i="1" smtClean="0">
                              <a:latin typeface="Cambria Math" panose="02040503050406030204" pitchFamily="18" charset="0"/>
                            </a:rPr>
                            <m:t>±</m:t>
                          </m:r>
                          <m:rad>
                            <m:radPr>
                              <m:degHide m:val="on"/>
                              <m:ctrlPr>
                                <a:rPr lang="en-US" b="0" i="1" smtClean="0">
                                  <a:latin typeface="Cambria Math" panose="02040503050406030204" pitchFamily="18" charset="0"/>
                                </a:rPr>
                              </m:ctrlPr>
                            </m:radPr>
                            <m:deg/>
                            <m:e>
                              <m:r>
                                <a:rPr lang="en-US" b="0" i="1" smtClean="0">
                                  <a:latin typeface="Cambria Math" panose="02040503050406030204" pitchFamily="18" charset="0"/>
                                </a:rPr>
                                <m:t>9</m:t>
                              </m:r>
                              <m:sSup>
                                <m:sSupPr>
                                  <m:ctrlPr>
                                    <a:rPr lang="en-US" b="0" i="1" smtClean="0">
                                      <a:latin typeface="Cambria Math" panose="02040503050406030204" pitchFamily="18" charset="0"/>
                                    </a:rPr>
                                  </m:ctrlPr>
                                </m:sSupPr>
                                <m:e>
                                  <m:r>
                                    <a:rPr lang="en-US" b="0" i="1" smtClean="0">
                                      <a:latin typeface="Cambria Math" panose="02040503050406030204" pitchFamily="18" charset="0"/>
                                    </a:rPr>
                                    <m:t>𝑎</m:t>
                                  </m:r>
                                </m:e>
                                <m:sup>
                                  <m:r>
                                    <a:rPr lang="en-US" b="0" i="1" smtClean="0">
                                      <a:latin typeface="Cambria Math" panose="02040503050406030204" pitchFamily="18" charset="0"/>
                                    </a:rPr>
                                    <m:t>2</m:t>
                                  </m:r>
                                </m:sup>
                              </m:sSup>
                              <m:r>
                                <a:rPr lang="en-US" b="0" i="1" smtClean="0">
                                  <a:latin typeface="Cambria Math" panose="02040503050406030204" pitchFamily="18" charset="0"/>
                                </a:rPr>
                                <m:t>−0.24</m:t>
                              </m:r>
                            </m:e>
                          </m:rad>
                        </m:num>
                        <m:den>
                          <m:r>
                            <a:rPr lang="en-US" b="0" i="1" smtClean="0">
                              <a:latin typeface="Cambria Math" panose="02040503050406030204" pitchFamily="18" charset="0"/>
                            </a:rPr>
                            <m:t>2</m:t>
                          </m:r>
                        </m:den>
                      </m:f>
                    </m:oMath>
                  </m:oMathPara>
                </a14:m>
                <a:endParaRPr lang="en-US" dirty="0"/>
              </a:p>
            </p:txBody>
          </p:sp>
        </mc:Choice>
        <mc:Fallback>
          <p:sp>
            <p:nvSpPr>
              <p:cNvPr id="10" name="TextBox 9">
                <a:extLst>
                  <a:ext uri="{FF2B5EF4-FFF2-40B4-BE49-F238E27FC236}">
                    <a16:creationId xmlns:a16="http://schemas.microsoft.com/office/drawing/2014/main" id="{7E47B097-A2B8-5857-AA9D-0B6407011544}"/>
                  </a:ext>
                </a:extLst>
              </p:cNvPr>
              <p:cNvSpPr txBox="1">
                <a:spLocks noRot="1" noChangeAspect="1" noMove="1" noResize="1" noEditPoints="1" noAdjustHandles="1" noChangeArrowheads="1" noChangeShapeType="1" noTextEdit="1"/>
              </p:cNvSpPr>
              <p:nvPr/>
            </p:nvSpPr>
            <p:spPr>
              <a:xfrm>
                <a:off x="979068" y="5221986"/>
                <a:ext cx="2263312" cy="591059"/>
              </a:xfrm>
              <a:prstGeom prst="rect">
                <a:avLst/>
              </a:prstGeom>
              <a:blipFill>
                <a:blip r:embed="rId7"/>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1D0E028B-9393-E564-1F95-84216D25B7D2}"/>
                  </a:ext>
                </a:extLst>
              </p:cNvPr>
              <p:cNvSpPr txBox="1"/>
              <p:nvPr/>
            </p:nvSpPr>
            <p:spPr>
              <a:xfrm>
                <a:off x="8412662" y="3022996"/>
                <a:ext cx="796500" cy="51860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𝑥</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3</m:t>
                          </m:r>
                        </m:num>
                        <m:den>
                          <m:r>
                            <a:rPr lang="en-US" b="0" i="1" smtClean="0">
                              <a:latin typeface="Cambria Math" panose="02040503050406030204" pitchFamily="18" charset="0"/>
                            </a:rPr>
                            <m:t>2</m:t>
                          </m:r>
                        </m:den>
                      </m:f>
                      <m:r>
                        <a:rPr lang="en-US" b="0" i="1" smtClean="0">
                          <a:latin typeface="Cambria Math" panose="02040503050406030204" pitchFamily="18" charset="0"/>
                        </a:rPr>
                        <m:t>𝑎</m:t>
                      </m:r>
                    </m:oMath>
                  </m:oMathPara>
                </a14:m>
                <a:endParaRPr lang="en-US" dirty="0"/>
              </a:p>
            </p:txBody>
          </p:sp>
        </mc:Choice>
        <mc:Fallback xmlns="">
          <p:sp>
            <p:nvSpPr>
              <p:cNvPr id="11" name="TextBox 10">
                <a:extLst>
                  <a:ext uri="{FF2B5EF4-FFF2-40B4-BE49-F238E27FC236}">
                    <a16:creationId xmlns:a16="http://schemas.microsoft.com/office/drawing/2014/main" id="{1D0E028B-9393-E564-1F95-84216D25B7D2}"/>
                  </a:ext>
                </a:extLst>
              </p:cNvPr>
              <p:cNvSpPr txBox="1">
                <a:spLocks noRot="1" noChangeAspect="1" noMove="1" noResize="1" noEditPoints="1" noAdjustHandles="1" noChangeArrowheads="1" noChangeShapeType="1" noTextEdit="1"/>
              </p:cNvSpPr>
              <p:nvPr/>
            </p:nvSpPr>
            <p:spPr>
              <a:xfrm>
                <a:off x="8412662" y="3022996"/>
                <a:ext cx="796500" cy="518604"/>
              </a:xfrm>
              <a:prstGeom prst="rect">
                <a:avLst/>
              </a:prstGeom>
              <a:blipFill>
                <a:blip r:embed="rId8"/>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2" name="TextBox 11">
                <a:extLst>
                  <a:ext uri="{FF2B5EF4-FFF2-40B4-BE49-F238E27FC236}">
                    <a16:creationId xmlns:a16="http://schemas.microsoft.com/office/drawing/2014/main" id="{C5075BD4-DD1F-44A4-17C3-1097B945643E}"/>
                  </a:ext>
                </a:extLst>
              </p:cNvPr>
              <p:cNvSpPr txBox="1"/>
              <p:nvPr/>
            </p:nvSpPr>
            <p:spPr>
              <a:xfrm>
                <a:off x="7299346" y="2051523"/>
                <a:ext cx="3073149" cy="81836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i="1" smtClean="0">
                          <a:latin typeface="Cambria Math" panose="02040503050406030204" pitchFamily="18" charset="0"/>
                        </a:rPr>
                        <m:t>9</m:t>
                      </m:r>
                      <m:sSup>
                        <m:sSupPr>
                          <m:ctrlPr>
                            <a:rPr lang="en-US" i="1">
                              <a:latin typeface="Cambria Math" panose="02040503050406030204" pitchFamily="18" charset="0"/>
                            </a:rPr>
                          </m:ctrlPr>
                        </m:sSupPr>
                        <m:e>
                          <m:r>
                            <a:rPr lang="en-US" i="1">
                              <a:latin typeface="Cambria Math" panose="02040503050406030204" pitchFamily="18" charset="0"/>
                            </a:rPr>
                            <m:t>𝑎</m:t>
                          </m:r>
                        </m:e>
                        <m:sup>
                          <m:r>
                            <a:rPr lang="en-US" i="1">
                              <a:latin typeface="Cambria Math" panose="02040503050406030204" pitchFamily="18" charset="0"/>
                            </a:rPr>
                            <m:t>2</m:t>
                          </m:r>
                        </m:sup>
                      </m:sSup>
                      <m:r>
                        <a:rPr lang="en-US" i="1">
                          <a:latin typeface="Cambria Math" panose="02040503050406030204" pitchFamily="18" charset="0"/>
                        </a:rPr>
                        <m:t>−0.024</m:t>
                      </m:r>
                      <m:r>
                        <a:rPr lang="en-US" b="0" i="1" smtClean="0">
                          <a:latin typeface="Cambria Math" panose="02040503050406030204" pitchFamily="18" charset="0"/>
                        </a:rPr>
                        <m:t>=0⇒</m:t>
                      </m:r>
                      <m:r>
                        <a:rPr lang="en-US" b="0" i="1" smtClean="0">
                          <a:latin typeface="Cambria Math" panose="02040503050406030204" pitchFamily="18" charset="0"/>
                        </a:rPr>
                        <m:t>𝑎</m:t>
                      </m:r>
                      <m:r>
                        <a:rPr lang="en-US" b="0" i="1" smtClean="0">
                          <a:latin typeface="Cambria Math" panose="02040503050406030204" pitchFamily="18" charset="0"/>
                        </a:rPr>
                        <m:t>=</m:t>
                      </m:r>
                      <m:rad>
                        <m:radPr>
                          <m:degHide m:val="on"/>
                          <m:ctrlPr>
                            <a:rPr lang="en-US" b="0" i="1" smtClean="0">
                              <a:latin typeface="Cambria Math" panose="02040503050406030204" pitchFamily="18" charset="0"/>
                            </a:rPr>
                          </m:ctrlPr>
                        </m:radPr>
                        <m:deg/>
                        <m:e>
                          <m:f>
                            <m:fPr>
                              <m:ctrlPr>
                                <a:rPr lang="en-US" b="0" i="1" smtClean="0">
                                  <a:latin typeface="Cambria Math" panose="02040503050406030204" pitchFamily="18" charset="0"/>
                                </a:rPr>
                              </m:ctrlPr>
                            </m:fPr>
                            <m:num>
                              <m:r>
                                <a:rPr lang="en-US" b="0" i="1" smtClean="0">
                                  <a:latin typeface="Cambria Math" panose="02040503050406030204" pitchFamily="18" charset="0"/>
                                </a:rPr>
                                <m:t>0.24</m:t>
                              </m:r>
                            </m:num>
                            <m:den>
                              <m:r>
                                <a:rPr lang="en-US" b="0" i="1" smtClean="0">
                                  <a:latin typeface="Cambria Math" panose="02040503050406030204" pitchFamily="18" charset="0"/>
                                </a:rPr>
                                <m:t>9</m:t>
                              </m:r>
                            </m:den>
                          </m:f>
                        </m:e>
                      </m:rad>
                    </m:oMath>
                  </m:oMathPara>
                </a14:m>
                <a:endParaRPr lang="en-US" dirty="0"/>
              </a:p>
            </p:txBody>
          </p:sp>
        </mc:Choice>
        <mc:Fallback xmlns="">
          <p:sp>
            <p:nvSpPr>
              <p:cNvPr id="12" name="TextBox 11">
                <a:extLst>
                  <a:ext uri="{FF2B5EF4-FFF2-40B4-BE49-F238E27FC236}">
                    <a16:creationId xmlns:a16="http://schemas.microsoft.com/office/drawing/2014/main" id="{C5075BD4-DD1F-44A4-17C3-1097B945643E}"/>
                  </a:ext>
                </a:extLst>
              </p:cNvPr>
              <p:cNvSpPr txBox="1">
                <a:spLocks noRot="1" noChangeAspect="1" noMove="1" noResize="1" noEditPoints="1" noAdjustHandles="1" noChangeArrowheads="1" noChangeShapeType="1" noTextEdit="1"/>
              </p:cNvSpPr>
              <p:nvPr/>
            </p:nvSpPr>
            <p:spPr>
              <a:xfrm>
                <a:off x="7299346" y="2051523"/>
                <a:ext cx="3073149" cy="818366"/>
              </a:xfrm>
              <a:prstGeom prst="rect">
                <a:avLst/>
              </a:prstGeom>
              <a:blipFill>
                <a:blip r:embed="rId9"/>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3" name="TextBox 12">
                <a:extLst>
                  <a:ext uri="{FF2B5EF4-FFF2-40B4-BE49-F238E27FC236}">
                    <a16:creationId xmlns:a16="http://schemas.microsoft.com/office/drawing/2014/main" id="{BA64553C-ED37-012D-0613-046248D614F0}"/>
                  </a:ext>
                </a:extLst>
              </p:cNvPr>
              <p:cNvSpPr txBox="1"/>
              <p:nvPr/>
            </p:nvSpPr>
            <p:spPr>
              <a:xfrm>
                <a:off x="6956719" y="4111830"/>
                <a:ext cx="4559133" cy="5203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ad>
                        <m:radPr>
                          <m:degHide m:val="on"/>
                          <m:ctrlPr>
                            <a:rPr lang="en-US" i="1" smtClean="0">
                              <a:latin typeface="Cambria Math" panose="02040503050406030204" pitchFamily="18" charset="0"/>
                            </a:rPr>
                          </m:ctrlPr>
                        </m:radPr>
                        <m:deg/>
                        <m:e>
                          <m:r>
                            <a:rPr lang="en-US" i="1">
                              <a:latin typeface="Cambria Math" panose="02040503050406030204" pitchFamily="18" charset="0"/>
                            </a:rPr>
                            <m:t>𝜎</m:t>
                          </m:r>
                          <m:r>
                            <a:rPr lang="en-US" i="1">
                              <a:latin typeface="Cambria Math" panose="02040503050406030204" pitchFamily="18" charset="0"/>
                            </a:rPr>
                            <m:t>−0.09</m:t>
                          </m:r>
                        </m:e>
                      </m:rad>
                      <m:r>
                        <a:rPr lang="en-US" i="1">
                          <a:latin typeface="Cambria Math" panose="02040503050406030204" pitchFamily="18" charset="0"/>
                        </a:rPr>
                        <m:t> </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3</m:t>
                          </m:r>
                        </m:num>
                        <m:den>
                          <m:r>
                            <a:rPr lang="en-US" b="0" i="1" smtClean="0">
                              <a:latin typeface="Cambria Math" panose="02040503050406030204" pitchFamily="18" charset="0"/>
                            </a:rPr>
                            <m:t>2</m:t>
                          </m:r>
                        </m:den>
                      </m:f>
                      <m:r>
                        <a:rPr lang="en-US" b="0" i="1" smtClean="0">
                          <a:latin typeface="Cambria Math" panose="02040503050406030204" pitchFamily="18" charset="0"/>
                        </a:rPr>
                        <m:t>𝑎</m:t>
                      </m:r>
                      <m:r>
                        <a:rPr lang="en-US" b="0" i="1" smtClean="0">
                          <a:latin typeface="Cambria Math" panose="02040503050406030204" pitchFamily="18" charset="0"/>
                        </a:rPr>
                        <m:t>⇒</m:t>
                      </m:r>
                      <m:r>
                        <a:rPr lang="en-US" b="0" i="1" smtClean="0">
                          <a:latin typeface="Cambria Math" panose="02040503050406030204" pitchFamily="18" charset="0"/>
                        </a:rPr>
                        <m:t>𝜎</m:t>
                      </m:r>
                      <m:r>
                        <a:rPr lang="en-US" b="0" i="1" smtClean="0">
                          <a:latin typeface="Cambria Math" panose="02040503050406030204" pitchFamily="18" charset="0"/>
                        </a:rPr>
                        <m:t>=</m:t>
                      </m:r>
                      <m:f>
                        <m:fPr>
                          <m:ctrlPr>
                            <a:rPr lang="en-US" b="0" i="1" smtClean="0">
                              <a:latin typeface="Cambria Math" panose="02040503050406030204" pitchFamily="18" charset="0"/>
                            </a:rPr>
                          </m:ctrlPr>
                        </m:fPr>
                        <m:num>
                          <m:r>
                            <a:rPr lang="en-US" b="0" i="1" smtClean="0">
                              <a:latin typeface="Cambria Math" panose="02040503050406030204" pitchFamily="18" charset="0"/>
                            </a:rPr>
                            <m:t>9</m:t>
                          </m:r>
                        </m:num>
                        <m:den>
                          <m:r>
                            <a:rPr lang="en-US" b="0" i="1" smtClean="0">
                              <a:latin typeface="Cambria Math" panose="02040503050406030204" pitchFamily="18" charset="0"/>
                            </a:rPr>
                            <m:t>4</m:t>
                          </m:r>
                        </m:den>
                      </m:f>
                      <m:f>
                        <m:fPr>
                          <m:ctrlPr>
                            <a:rPr lang="en-US" b="0" i="1" smtClean="0">
                              <a:latin typeface="Cambria Math" panose="02040503050406030204" pitchFamily="18" charset="0"/>
                            </a:rPr>
                          </m:ctrlPr>
                        </m:fPr>
                        <m:num>
                          <m:r>
                            <a:rPr lang="en-US" b="0" i="1" smtClean="0">
                              <a:latin typeface="Cambria Math" panose="02040503050406030204" pitchFamily="18" charset="0"/>
                            </a:rPr>
                            <m:t>0.24</m:t>
                          </m:r>
                        </m:num>
                        <m:den>
                          <m:r>
                            <a:rPr lang="en-US" b="0" i="1" smtClean="0">
                              <a:latin typeface="Cambria Math" panose="02040503050406030204" pitchFamily="18" charset="0"/>
                            </a:rPr>
                            <m:t>9</m:t>
                          </m:r>
                        </m:den>
                      </m:f>
                      <m:r>
                        <a:rPr lang="en-US" b="0" i="1" smtClean="0">
                          <a:latin typeface="Cambria Math" panose="02040503050406030204" pitchFamily="18" charset="0"/>
                        </a:rPr>
                        <m:t>+0.09=15%</m:t>
                      </m:r>
                    </m:oMath>
                  </m:oMathPara>
                </a14:m>
                <a:endParaRPr lang="en-US" dirty="0"/>
              </a:p>
            </p:txBody>
          </p:sp>
        </mc:Choice>
        <mc:Fallback xmlns="">
          <p:sp>
            <p:nvSpPr>
              <p:cNvPr id="13" name="TextBox 12">
                <a:extLst>
                  <a:ext uri="{FF2B5EF4-FFF2-40B4-BE49-F238E27FC236}">
                    <a16:creationId xmlns:a16="http://schemas.microsoft.com/office/drawing/2014/main" id="{BA64553C-ED37-012D-0613-046248D614F0}"/>
                  </a:ext>
                </a:extLst>
              </p:cNvPr>
              <p:cNvSpPr txBox="1">
                <a:spLocks noRot="1" noChangeAspect="1" noMove="1" noResize="1" noEditPoints="1" noAdjustHandles="1" noChangeArrowheads="1" noChangeShapeType="1" noTextEdit="1"/>
              </p:cNvSpPr>
              <p:nvPr/>
            </p:nvSpPr>
            <p:spPr>
              <a:xfrm>
                <a:off x="6956719" y="4111830"/>
                <a:ext cx="4559133" cy="520399"/>
              </a:xfrm>
              <a:prstGeom prst="rect">
                <a:avLst/>
              </a:prstGeom>
              <a:blipFill>
                <a:blip r:embed="rId10"/>
                <a:stretch>
                  <a:fillRect/>
                </a:stretch>
              </a:blipFill>
            </p:spPr>
            <p:txBody>
              <a:bodyPr/>
              <a:lstStyle/>
              <a:p>
                <a:r>
                  <a:rPr lang="en-US">
                    <a:noFill/>
                  </a:rPr>
                  <a:t> </a:t>
                </a:r>
              </a:p>
            </p:txBody>
          </p:sp>
        </mc:Fallback>
      </mc:AlternateContent>
      <p:sp>
        <p:nvSpPr>
          <p:cNvPr id="14" name="TextBox 13">
            <a:extLst>
              <a:ext uri="{FF2B5EF4-FFF2-40B4-BE49-F238E27FC236}">
                <a16:creationId xmlns:a16="http://schemas.microsoft.com/office/drawing/2014/main" id="{D22804A2-45B0-115A-2A9C-5B0459E8E2FA}"/>
              </a:ext>
            </a:extLst>
          </p:cNvPr>
          <p:cNvSpPr txBox="1"/>
          <p:nvPr/>
        </p:nvSpPr>
        <p:spPr>
          <a:xfrm>
            <a:off x="496563" y="1576944"/>
            <a:ext cx="4848443" cy="646331"/>
          </a:xfrm>
          <a:prstGeom prst="rect">
            <a:avLst/>
          </a:prstGeom>
          <a:noFill/>
        </p:spPr>
        <p:txBody>
          <a:bodyPr wrap="none" rtlCol="0">
            <a:spAutoFit/>
          </a:bodyPr>
          <a:lstStyle/>
          <a:p>
            <a:pPr marL="342900" indent="-342900">
              <a:buFont typeface="+mj-lt"/>
              <a:buAutoNum type="arabicPeriod"/>
            </a:pPr>
            <a:r>
              <a:rPr lang="en-US" dirty="0"/>
              <a:t>The efficient frontier must “touch” the CML</a:t>
            </a:r>
          </a:p>
          <a:p>
            <a:endParaRPr lang="en-US" dirty="0"/>
          </a:p>
        </p:txBody>
      </p:sp>
      <p:sp>
        <p:nvSpPr>
          <p:cNvPr id="16" name="TextBox 15">
            <a:extLst>
              <a:ext uri="{FF2B5EF4-FFF2-40B4-BE49-F238E27FC236}">
                <a16:creationId xmlns:a16="http://schemas.microsoft.com/office/drawing/2014/main" id="{370572E2-4CD4-4EF6-C4ED-1C2CEF8E7E67}"/>
              </a:ext>
            </a:extLst>
          </p:cNvPr>
          <p:cNvSpPr txBox="1"/>
          <p:nvPr/>
        </p:nvSpPr>
        <p:spPr>
          <a:xfrm>
            <a:off x="6604472" y="1525398"/>
            <a:ext cx="3819688" cy="369332"/>
          </a:xfrm>
          <a:prstGeom prst="rect">
            <a:avLst/>
          </a:prstGeom>
          <a:noFill/>
        </p:spPr>
        <p:txBody>
          <a:bodyPr wrap="square">
            <a:spAutoFit/>
          </a:bodyPr>
          <a:lstStyle/>
          <a:p>
            <a:pPr marL="342900" indent="-342900">
              <a:buFont typeface="+mj-lt"/>
              <a:buAutoNum type="arabicPeriod" startAt="2"/>
            </a:pPr>
            <a:r>
              <a:rPr lang="en-US" dirty="0"/>
              <a:t>The CML cannot cross twice</a:t>
            </a:r>
          </a:p>
        </p:txBody>
      </p:sp>
    </p:spTree>
    <p:extLst>
      <p:ext uri="{BB962C8B-B14F-4D97-AF65-F5344CB8AC3E}">
        <p14:creationId xmlns:p14="http://schemas.microsoft.com/office/powerpoint/2010/main" val="2499234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2"/>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1"/>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0" grpId="0"/>
      <p:bldP spid="11" grpId="0"/>
      <p:bldP spid="12" grpId="0"/>
      <p:bldP spid="13" grpId="0"/>
      <p:bldP spid="16"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0FF5515-1ACA-7BE2-F7E0-897E62A3A676}"/>
              </a:ext>
            </a:extLst>
          </p:cNvPr>
          <p:cNvSpPr>
            <a:spLocks noGrp="1"/>
          </p:cNvSpPr>
          <p:nvPr>
            <p:ph type="body" sz="quarter" idx="12"/>
          </p:nvPr>
        </p:nvSpPr>
        <p:spPr/>
        <p:txBody>
          <a:bodyPr/>
          <a:lstStyle/>
          <a:p>
            <a:endParaRPr lang="en-US"/>
          </a:p>
        </p:txBody>
      </p:sp>
      <p:sp>
        <p:nvSpPr>
          <p:cNvPr id="3" name="Text Placeholder 2">
            <a:extLst>
              <a:ext uri="{FF2B5EF4-FFF2-40B4-BE49-F238E27FC236}">
                <a16:creationId xmlns:a16="http://schemas.microsoft.com/office/drawing/2014/main" id="{74C77CA6-722E-CCA5-AF23-408F7BE8E789}"/>
              </a:ext>
            </a:extLst>
          </p:cNvPr>
          <p:cNvSpPr>
            <a:spLocks noGrp="1"/>
          </p:cNvSpPr>
          <p:nvPr>
            <p:ph type="body" sz="quarter" idx="16"/>
          </p:nvPr>
        </p:nvSpPr>
        <p:spPr/>
        <p:txBody>
          <a:bodyPr/>
          <a:lstStyle/>
          <a:p>
            <a:endParaRPr lang="en-US"/>
          </a:p>
        </p:txBody>
      </p:sp>
      <p:pic>
        <p:nvPicPr>
          <p:cNvPr id="5" name="Picture 4" descr="A line graph with a red and blue line&#10;&#10;AI-generated content may be incorrect.">
            <a:extLst>
              <a:ext uri="{FF2B5EF4-FFF2-40B4-BE49-F238E27FC236}">
                <a16:creationId xmlns:a16="http://schemas.microsoft.com/office/drawing/2014/main" id="{4FC5E112-C762-1CE1-EEF2-723C4E17D07B}"/>
              </a:ext>
            </a:extLst>
          </p:cNvPr>
          <p:cNvPicPr>
            <a:picLocks noChangeAspect="1"/>
          </p:cNvPicPr>
          <p:nvPr/>
        </p:nvPicPr>
        <p:blipFill>
          <a:blip r:embed="rId2"/>
          <a:stretch>
            <a:fillRect/>
          </a:stretch>
        </p:blipFill>
        <p:spPr>
          <a:xfrm>
            <a:off x="0" y="193675"/>
            <a:ext cx="12192000" cy="6470650"/>
          </a:xfrm>
          <a:prstGeom prst="rect">
            <a:avLst/>
          </a:prstGeom>
        </p:spPr>
      </p:pic>
    </p:spTree>
    <p:extLst>
      <p:ext uri="{BB962C8B-B14F-4D97-AF65-F5344CB8AC3E}">
        <p14:creationId xmlns:p14="http://schemas.microsoft.com/office/powerpoint/2010/main" val="29510297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47F3C0-D17F-4F4F-A032-91A866587B87}"/>
              </a:ext>
            </a:extLst>
          </p:cNvPr>
          <p:cNvSpPr>
            <a:spLocks noGrp="1"/>
          </p:cNvSpPr>
          <p:nvPr>
            <p:ph type="title"/>
          </p:nvPr>
        </p:nvSpPr>
        <p:spPr/>
        <p:txBody>
          <a:bodyPr/>
          <a:lstStyle/>
          <a:p>
            <a:r>
              <a:rPr lang="en-GB" dirty="0"/>
              <a:t>Mean-variance optimization</a:t>
            </a:r>
          </a:p>
        </p:txBody>
      </p:sp>
      <p:sp>
        <p:nvSpPr>
          <p:cNvPr id="3" name="Content Placeholder 2">
            <a:extLst>
              <a:ext uri="{FF2B5EF4-FFF2-40B4-BE49-F238E27FC236}">
                <a16:creationId xmlns:a16="http://schemas.microsoft.com/office/drawing/2014/main" id="{7F482E31-AFEF-4A1D-BAA1-290663862F73}"/>
              </a:ext>
            </a:extLst>
          </p:cNvPr>
          <p:cNvSpPr>
            <a:spLocks noGrp="1"/>
          </p:cNvSpPr>
          <p:nvPr>
            <p:ph idx="1"/>
          </p:nvPr>
        </p:nvSpPr>
        <p:spPr/>
        <p:txBody>
          <a:bodyPr>
            <a:normAutofit/>
          </a:bodyPr>
          <a:lstStyle/>
          <a:p>
            <a:pPr marL="0" indent="0">
              <a:buNone/>
            </a:pPr>
            <a:r>
              <a:rPr lang="en-GB" b="1" dirty="0"/>
              <a:t>We take the following steps:</a:t>
            </a:r>
          </a:p>
          <a:p>
            <a:pPr marL="457200" indent="-457200">
              <a:spcBef>
                <a:spcPts val="1200"/>
              </a:spcBef>
              <a:buClr>
                <a:schemeClr val="tx2"/>
              </a:buClr>
              <a:buFont typeface="+mj-lt"/>
              <a:buAutoNum type="arabicPeriod"/>
            </a:pPr>
            <a:r>
              <a:rPr lang="en-US" dirty="0"/>
              <a:t>Derive the feasible set: the set of portfolio risk and return pairs that it is possible to generate from a given set of securities.</a:t>
            </a:r>
          </a:p>
          <a:p>
            <a:pPr marL="457200" indent="-457200">
              <a:spcBef>
                <a:spcPts val="1200"/>
              </a:spcBef>
              <a:buClr>
                <a:schemeClr val="tx2"/>
              </a:buClr>
              <a:buFont typeface="+mj-lt"/>
              <a:buAutoNum type="arabicPeriod"/>
            </a:pPr>
            <a:r>
              <a:rPr lang="en-US" dirty="0"/>
              <a:t>Identify the </a:t>
            </a:r>
            <a:r>
              <a:rPr lang="en-US" dirty="0">
                <a:solidFill>
                  <a:srgbClr val="C00000"/>
                </a:solidFill>
              </a:rPr>
              <a:t>portfolio frontier</a:t>
            </a:r>
            <a:r>
              <a:rPr lang="en-US" dirty="0"/>
              <a:t>: this is the set of portfolios with smallest risk for each level of expected return. </a:t>
            </a:r>
          </a:p>
          <a:p>
            <a:pPr marL="457200" indent="-457200">
              <a:spcBef>
                <a:spcPts val="1200"/>
              </a:spcBef>
              <a:buClr>
                <a:schemeClr val="tx2"/>
              </a:buClr>
              <a:buFont typeface="+mj-lt"/>
              <a:buAutoNum type="arabicPeriod"/>
            </a:pPr>
            <a:r>
              <a:rPr lang="en-US" dirty="0"/>
              <a:t>Identify the </a:t>
            </a:r>
            <a:r>
              <a:rPr lang="en-US" dirty="0">
                <a:solidFill>
                  <a:srgbClr val="C00000"/>
                </a:solidFill>
              </a:rPr>
              <a:t>efficient frontier</a:t>
            </a:r>
            <a:r>
              <a:rPr lang="en-US" dirty="0"/>
              <a:t>: this is the set of portfolios with the highest expected return for each level of risk.</a:t>
            </a:r>
          </a:p>
          <a:p>
            <a:pPr marL="457200" indent="-457200">
              <a:spcBef>
                <a:spcPts val="1200"/>
              </a:spcBef>
              <a:buClr>
                <a:schemeClr val="tx2"/>
              </a:buClr>
              <a:buFont typeface="+mj-lt"/>
              <a:buAutoNum type="arabicPeriod"/>
            </a:pPr>
            <a:r>
              <a:rPr lang="en-US" dirty="0"/>
              <a:t>Identify the </a:t>
            </a:r>
            <a:r>
              <a:rPr lang="en-US" dirty="0">
                <a:solidFill>
                  <a:srgbClr val="C00000"/>
                </a:solidFill>
              </a:rPr>
              <a:t>optimal portfolio</a:t>
            </a:r>
            <a:r>
              <a:rPr lang="en-US" dirty="0"/>
              <a:t>: it must lie on the portfolio frontier and we use the investor’s indifference curves to identify it.</a:t>
            </a:r>
            <a:endParaRPr lang="en-GB" dirty="0"/>
          </a:p>
        </p:txBody>
      </p:sp>
      <p:sp>
        <p:nvSpPr>
          <p:cNvPr id="8" name="Text Placeholder 7">
            <a:extLst>
              <a:ext uri="{FF2B5EF4-FFF2-40B4-BE49-F238E27FC236}">
                <a16:creationId xmlns:a16="http://schemas.microsoft.com/office/drawing/2014/main" id="{921B266D-DBEC-41D6-97E4-D247BFB17B7C}"/>
              </a:ext>
            </a:extLst>
          </p:cNvPr>
          <p:cNvSpPr>
            <a:spLocks noGrp="1"/>
          </p:cNvSpPr>
          <p:nvPr>
            <p:ph type="body" sz="quarter" idx="13"/>
          </p:nvPr>
        </p:nvSpPr>
        <p:spPr/>
        <p:txBody>
          <a:bodyPr/>
          <a:lstStyle/>
          <a:p>
            <a:r>
              <a:rPr lang="en-US" dirty="0"/>
              <a:t>Advanced Financial Management | Portfolio Theory and the CAPM</a:t>
            </a:r>
            <a:endParaRPr lang="en-GB" dirty="0"/>
          </a:p>
        </p:txBody>
      </p:sp>
    </p:spTree>
    <p:custDataLst>
      <p:tags r:id="rId1"/>
    </p:custDataLst>
    <p:extLst>
      <p:ext uri="{BB962C8B-B14F-4D97-AF65-F5344CB8AC3E}">
        <p14:creationId xmlns:p14="http://schemas.microsoft.com/office/powerpoint/2010/main" val="3422415980"/>
      </p:ext>
    </p:extLst>
  </p:cSld>
  <p:clrMapOvr>
    <a:masterClrMapping/>
  </p:clrMapOvr>
  <mc:AlternateContent xmlns:mc="http://schemas.openxmlformats.org/markup-compatibility/2006" xmlns:p14="http://schemas.microsoft.com/office/powerpoint/2010/main">
    <mc:Choice Requires="p14">
      <p:transition spd="slow" p14:dur="2000" advTm="66486"/>
    </mc:Choice>
    <mc:Fallback xmlns="">
      <p:transition spd="slow" advTm="66486"/>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463A5-EA58-49B3-9D26-1DE5ED4A932B}"/>
              </a:ext>
            </a:extLst>
          </p:cNvPr>
          <p:cNvSpPr>
            <a:spLocks noGrp="1"/>
          </p:cNvSpPr>
          <p:nvPr>
            <p:ph type="title"/>
          </p:nvPr>
        </p:nvSpPr>
        <p:spPr/>
        <p:txBody>
          <a:bodyPr/>
          <a:lstStyle/>
          <a:p>
            <a:r>
              <a:rPr lang="en-GB" dirty="0"/>
              <a:t>Efficient frontier for many securities</a:t>
            </a:r>
          </a:p>
        </p:txBody>
      </p:sp>
      <p:sp>
        <p:nvSpPr>
          <p:cNvPr id="31" name="Text Placeholder 30">
            <a:extLst>
              <a:ext uri="{FF2B5EF4-FFF2-40B4-BE49-F238E27FC236}">
                <a16:creationId xmlns:a16="http://schemas.microsoft.com/office/drawing/2014/main" id="{5455FD82-A838-4068-9B9A-76A42A6DF3EF}"/>
              </a:ext>
            </a:extLst>
          </p:cNvPr>
          <p:cNvSpPr>
            <a:spLocks noGrp="1"/>
          </p:cNvSpPr>
          <p:nvPr>
            <p:ph type="body" sz="quarter" idx="13"/>
          </p:nvPr>
        </p:nvSpPr>
        <p:spPr/>
        <p:txBody>
          <a:bodyPr/>
          <a:lstStyle/>
          <a:p>
            <a:r>
              <a:rPr lang="en-US" dirty="0"/>
              <a:t>Advanced Financial Management | Portfolio Theory and the CAPM</a:t>
            </a:r>
            <a:endParaRPr lang="en-GB" dirty="0"/>
          </a:p>
        </p:txBody>
      </p:sp>
      <p:sp>
        <p:nvSpPr>
          <p:cNvPr id="6" name="Arc 3">
            <a:extLst>
              <a:ext uri="{FF2B5EF4-FFF2-40B4-BE49-F238E27FC236}">
                <a16:creationId xmlns:a16="http://schemas.microsoft.com/office/drawing/2014/main" id="{A88DB5A7-9B0C-4D6D-8522-7CBE8EB204D8}"/>
              </a:ext>
            </a:extLst>
          </p:cNvPr>
          <p:cNvSpPr>
            <a:spLocks/>
          </p:cNvSpPr>
          <p:nvPr/>
        </p:nvSpPr>
        <p:spPr bwMode="auto">
          <a:xfrm flipH="1">
            <a:off x="8047173" y="3719947"/>
            <a:ext cx="2513013" cy="840581"/>
          </a:xfrm>
          <a:custGeom>
            <a:avLst/>
            <a:gdLst>
              <a:gd name="T0" fmla="*/ 47490774 w 21586"/>
              <a:gd name="T1" fmla="*/ 0 h 21314"/>
              <a:gd name="T2" fmla="*/ 292561477 w 21586"/>
              <a:gd name="T3" fmla="*/ 56786342 h 21314"/>
              <a:gd name="T4" fmla="*/ 0 w 21586"/>
              <a:gd name="T5" fmla="*/ 58934818 h 21314"/>
              <a:gd name="T6" fmla="*/ 0 60000 65536"/>
              <a:gd name="T7" fmla="*/ 0 60000 65536"/>
              <a:gd name="T8" fmla="*/ 0 60000 65536"/>
              <a:gd name="T9" fmla="*/ 0 w 21586"/>
              <a:gd name="T10" fmla="*/ 0 h 21314"/>
              <a:gd name="T11" fmla="*/ 21586 w 21586"/>
              <a:gd name="T12" fmla="*/ 21314 h 21314"/>
            </a:gdLst>
            <a:ahLst/>
            <a:cxnLst>
              <a:cxn ang="T6">
                <a:pos x="T0" y="T1"/>
              </a:cxn>
              <a:cxn ang="T7">
                <a:pos x="T2" y="T3"/>
              </a:cxn>
              <a:cxn ang="T8">
                <a:pos x="T4" y="T5"/>
              </a:cxn>
            </a:cxnLst>
            <a:rect l="T9" t="T10" r="T11" b="T12"/>
            <a:pathLst>
              <a:path w="21586" h="21314" fill="none" extrusionOk="0">
                <a:moveTo>
                  <a:pt x="3503" y="0"/>
                </a:moveTo>
                <a:cubicBezTo>
                  <a:pt x="13651" y="1668"/>
                  <a:pt x="21216" y="10259"/>
                  <a:pt x="21586" y="20536"/>
                </a:cubicBezTo>
              </a:path>
              <a:path w="21586" h="21314" stroke="0" extrusionOk="0">
                <a:moveTo>
                  <a:pt x="3503" y="0"/>
                </a:moveTo>
                <a:cubicBezTo>
                  <a:pt x="13651" y="1668"/>
                  <a:pt x="21216" y="10259"/>
                  <a:pt x="21586" y="20536"/>
                </a:cubicBezTo>
                <a:lnTo>
                  <a:pt x="0" y="21314"/>
                </a:lnTo>
                <a:close/>
              </a:path>
            </a:pathLst>
          </a:custGeom>
          <a:noFill/>
          <a:ln w="38100">
            <a:solidFill>
              <a:srgbClr val="C0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spcBef>
                <a:spcPct val="50000"/>
              </a:spcBef>
            </a:pPr>
            <a:endParaRPr lang="nl-NL"/>
          </a:p>
        </p:txBody>
      </p:sp>
      <p:sp>
        <p:nvSpPr>
          <p:cNvPr id="7" name="Line 5">
            <a:extLst>
              <a:ext uri="{FF2B5EF4-FFF2-40B4-BE49-F238E27FC236}">
                <a16:creationId xmlns:a16="http://schemas.microsoft.com/office/drawing/2014/main" id="{3E42244C-E580-45FA-9CCC-F17597199126}"/>
              </a:ext>
            </a:extLst>
          </p:cNvPr>
          <p:cNvSpPr>
            <a:spLocks noChangeShapeType="1"/>
          </p:cNvSpPr>
          <p:nvPr/>
        </p:nvSpPr>
        <p:spPr bwMode="auto">
          <a:xfrm>
            <a:off x="7132772" y="5589228"/>
            <a:ext cx="4572000" cy="0"/>
          </a:xfrm>
          <a:prstGeom prst="line">
            <a:avLst/>
          </a:prstGeom>
          <a:noFill/>
          <a:ln w="38100">
            <a:solidFill>
              <a:srgbClr val="010004"/>
            </a:solidFill>
            <a:round/>
            <a:headEnd/>
            <a:tailEnd type="triangle" w="med" len="med"/>
          </a:ln>
          <a:extLst>
            <a:ext uri="{909E8E84-426E-40DD-AFC4-6F175D3DCCD1}">
              <a14:hiddenFill xmlns:a14="http://schemas.microsoft.com/office/drawing/2010/main">
                <a:noFill/>
              </a14:hiddenFill>
            </a:ext>
          </a:extLst>
        </p:spPr>
        <p:txBody>
          <a:bodyPr/>
          <a:lstStyle/>
          <a:p>
            <a:endParaRPr lang="nl-NL"/>
          </a:p>
        </p:txBody>
      </p:sp>
      <p:sp>
        <p:nvSpPr>
          <p:cNvPr id="8" name="Arc 6">
            <a:extLst>
              <a:ext uri="{FF2B5EF4-FFF2-40B4-BE49-F238E27FC236}">
                <a16:creationId xmlns:a16="http://schemas.microsoft.com/office/drawing/2014/main" id="{CA52ABC2-722D-4E5D-85F6-7739DEE64456}"/>
              </a:ext>
            </a:extLst>
          </p:cNvPr>
          <p:cNvSpPr>
            <a:spLocks/>
          </p:cNvSpPr>
          <p:nvPr/>
        </p:nvSpPr>
        <p:spPr bwMode="auto">
          <a:xfrm flipH="1">
            <a:off x="8047172" y="4574815"/>
            <a:ext cx="2514600" cy="671513"/>
          </a:xfrm>
          <a:custGeom>
            <a:avLst/>
            <a:gdLst>
              <a:gd name="T0" fmla="*/ 292605852 w 21600"/>
              <a:gd name="T1" fmla="*/ 0 h 17018"/>
              <a:gd name="T2" fmla="*/ 191271175 w 21600"/>
              <a:gd name="T3" fmla="*/ 47106092 h 17018"/>
              <a:gd name="T4" fmla="*/ 0 w 21600"/>
              <a:gd name="T5" fmla="*/ 1843522 h 17018"/>
              <a:gd name="T6" fmla="*/ 0 60000 65536"/>
              <a:gd name="T7" fmla="*/ 0 60000 65536"/>
              <a:gd name="T8" fmla="*/ 0 60000 65536"/>
              <a:gd name="T9" fmla="*/ 0 w 21600"/>
              <a:gd name="T10" fmla="*/ 0 h 17018"/>
              <a:gd name="T11" fmla="*/ 21600 w 21600"/>
              <a:gd name="T12" fmla="*/ 17018 h 17018"/>
            </a:gdLst>
            <a:ahLst/>
            <a:cxnLst>
              <a:cxn ang="T6">
                <a:pos x="T0" y="T1"/>
              </a:cxn>
              <a:cxn ang="T7">
                <a:pos x="T2" y="T3"/>
              </a:cxn>
              <a:cxn ang="T8">
                <a:pos x="T4" y="T5"/>
              </a:cxn>
            </a:cxnLst>
            <a:rect l="T9" t="T10" r="T11" b="T12"/>
            <a:pathLst>
              <a:path w="21600" h="17018" fill="none" extrusionOk="0">
                <a:moveTo>
                  <a:pt x="21589" y="0"/>
                </a:moveTo>
                <a:cubicBezTo>
                  <a:pt x="21596" y="221"/>
                  <a:pt x="21600" y="443"/>
                  <a:pt x="21600" y="666"/>
                </a:cubicBezTo>
                <a:cubicBezTo>
                  <a:pt x="21600" y="6945"/>
                  <a:pt x="18866" y="12914"/>
                  <a:pt x="14112" y="17017"/>
                </a:cubicBezTo>
              </a:path>
              <a:path w="21600" h="17018" stroke="0" extrusionOk="0">
                <a:moveTo>
                  <a:pt x="21589" y="0"/>
                </a:moveTo>
                <a:cubicBezTo>
                  <a:pt x="21596" y="221"/>
                  <a:pt x="21600" y="443"/>
                  <a:pt x="21600" y="666"/>
                </a:cubicBezTo>
                <a:cubicBezTo>
                  <a:pt x="21600" y="6945"/>
                  <a:pt x="18866" y="12914"/>
                  <a:pt x="14112" y="17017"/>
                </a:cubicBezTo>
                <a:lnTo>
                  <a:pt x="0" y="666"/>
                </a:lnTo>
                <a:close/>
              </a:path>
            </a:pathLst>
          </a:custGeom>
          <a:noFill/>
          <a:ln w="38100">
            <a:solidFill>
              <a:schemeClr val="tx2"/>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spcBef>
                <a:spcPct val="50000"/>
              </a:spcBef>
            </a:pPr>
            <a:endParaRPr lang="nl-NL"/>
          </a:p>
        </p:txBody>
      </p:sp>
      <p:sp>
        <p:nvSpPr>
          <p:cNvPr id="9" name="Text Box 7">
            <a:extLst>
              <a:ext uri="{FF2B5EF4-FFF2-40B4-BE49-F238E27FC236}">
                <a16:creationId xmlns:a16="http://schemas.microsoft.com/office/drawing/2014/main" id="{F5E851C6-3F95-44B2-940C-1A9F661A36CB}"/>
              </a:ext>
            </a:extLst>
          </p:cNvPr>
          <p:cNvSpPr txBox="1">
            <a:spLocks noChangeArrowheads="1"/>
          </p:cNvSpPr>
          <p:nvPr/>
        </p:nvSpPr>
        <p:spPr bwMode="auto">
          <a:xfrm>
            <a:off x="6415610" y="2262376"/>
            <a:ext cx="1066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rgbClr val="003366"/>
                </a:solidFill>
                <a:latin typeface="Book Antiqua" pitchFamily="18" charset="0"/>
              </a:defRPr>
            </a:lvl1pPr>
            <a:lvl2pPr marL="742950" indent="-285750" eaLnBrk="0" hangingPunct="0">
              <a:defRPr sz="2400">
                <a:solidFill>
                  <a:srgbClr val="003366"/>
                </a:solidFill>
                <a:latin typeface="Book Antiqua" pitchFamily="18" charset="0"/>
              </a:defRPr>
            </a:lvl2pPr>
            <a:lvl3pPr marL="1143000" indent="-228600" eaLnBrk="0" hangingPunct="0">
              <a:defRPr sz="2400">
                <a:solidFill>
                  <a:srgbClr val="003366"/>
                </a:solidFill>
                <a:latin typeface="Book Antiqua" pitchFamily="18" charset="0"/>
              </a:defRPr>
            </a:lvl3pPr>
            <a:lvl4pPr marL="1600200" indent="-228600" eaLnBrk="0" hangingPunct="0">
              <a:defRPr sz="2400">
                <a:solidFill>
                  <a:srgbClr val="003366"/>
                </a:solidFill>
                <a:latin typeface="Book Antiqua" pitchFamily="18" charset="0"/>
              </a:defRPr>
            </a:lvl4pPr>
            <a:lvl5pPr marL="2057400" indent="-228600" eaLnBrk="0" hangingPunct="0">
              <a:defRPr sz="2400">
                <a:solidFill>
                  <a:srgbClr val="003366"/>
                </a:solidFill>
                <a:latin typeface="Book Antiqua" pitchFamily="18" charset="0"/>
              </a:defRPr>
            </a:lvl5pPr>
            <a:lvl6pPr marL="2514600" indent="-228600" eaLnBrk="0" fontAlgn="base" hangingPunct="0">
              <a:spcBef>
                <a:spcPct val="0"/>
              </a:spcBef>
              <a:spcAft>
                <a:spcPct val="0"/>
              </a:spcAft>
              <a:defRPr sz="2400">
                <a:solidFill>
                  <a:srgbClr val="003366"/>
                </a:solidFill>
                <a:latin typeface="Book Antiqua" pitchFamily="18" charset="0"/>
              </a:defRPr>
            </a:lvl6pPr>
            <a:lvl7pPr marL="2971800" indent="-228600" eaLnBrk="0" fontAlgn="base" hangingPunct="0">
              <a:spcBef>
                <a:spcPct val="0"/>
              </a:spcBef>
              <a:spcAft>
                <a:spcPct val="0"/>
              </a:spcAft>
              <a:defRPr sz="2400">
                <a:solidFill>
                  <a:srgbClr val="003366"/>
                </a:solidFill>
                <a:latin typeface="Book Antiqua" pitchFamily="18" charset="0"/>
              </a:defRPr>
            </a:lvl7pPr>
            <a:lvl8pPr marL="3429000" indent="-228600" eaLnBrk="0" fontAlgn="base" hangingPunct="0">
              <a:spcBef>
                <a:spcPct val="0"/>
              </a:spcBef>
              <a:spcAft>
                <a:spcPct val="0"/>
              </a:spcAft>
              <a:defRPr sz="2400">
                <a:solidFill>
                  <a:srgbClr val="003366"/>
                </a:solidFill>
                <a:latin typeface="Book Antiqua" pitchFamily="18" charset="0"/>
              </a:defRPr>
            </a:lvl8pPr>
            <a:lvl9pPr marL="3886200" indent="-228600" eaLnBrk="0" fontAlgn="base" hangingPunct="0">
              <a:spcBef>
                <a:spcPct val="0"/>
              </a:spcBef>
              <a:spcAft>
                <a:spcPct val="0"/>
              </a:spcAft>
              <a:defRPr sz="2400">
                <a:solidFill>
                  <a:srgbClr val="003366"/>
                </a:solidFill>
                <a:latin typeface="Book Antiqua" pitchFamily="18" charset="0"/>
              </a:defRPr>
            </a:lvl9pPr>
          </a:lstStyle>
          <a:p>
            <a:pPr>
              <a:spcBef>
                <a:spcPct val="50000"/>
              </a:spcBef>
            </a:pPr>
            <a:r>
              <a:rPr lang="en-US" dirty="0">
                <a:solidFill>
                  <a:srgbClr val="010004"/>
                </a:solidFill>
                <a:latin typeface="+mn-lt"/>
              </a:rPr>
              <a:t>E(</a:t>
            </a:r>
            <a:r>
              <a:rPr lang="en-US" dirty="0" err="1">
                <a:solidFill>
                  <a:srgbClr val="010004"/>
                </a:solidFill>
                <a:latin typeface="+mn-lt"/>
              </a:rPr>
              <a:t>r</a:t>
            </a:r>
            <a:r>
              <a:rPr lang="en-US" baseline="-25000" dirty="0" err="1">
                <a:solidFill>
                  <a:srgbClr val="010004"/>
                </a:solidFill>
                <a:latin typeface="+mn-lt"/>
              </a:rPr>
              <a:t>p</a:t>
            </a:r>
            <a:r>
              <a:rPr lang="en-US" dirty="0">
                <a:solidFill>
                  <a:srgbClr val="010004"/>
                </a:solidFill>
                <a:latin typeface="+mn-lt"/>
              </a:rPr>
              <a:t>)</a:t>
            </a:r>
          </a:p>
        </p:txBody>
      </p:sp>
      <p:sp>
        <p:nvSpPr>
          <p:cNvPr id="10" name="Text Box 8">
            <a:extLst>
              <a:ext uri="{FF2B5EF4-FFF2-40B4-BE49-F238E27FC236}">
                <a16:creationId xmlns:a16="http://schemas.microsoft.com/office/drawing/2014/main" id="{6F29CB3B-D667-4AB8-9180-053C5E17A710}"/>
              </a:ext>
            </a:extLst>
          </p:cNvPr>
          <p:cNvSpPr txBox="1">
            <a:spLocks noChangeArrowheads="1"/>
          </p:cNvSpPr>
          <p:nvPr/>
        </p:nvSpPr>
        <p:spPr bwMode="auto">
          <a:xfrm>
            <a:off x="11018972" y="5532078"/>
            <a:ext cx="8382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rgbClr val="003366"/>
                </a:solidFill>
                <a:latin typeface="Book Antiqua" pitchFamily="18" charset="0"/>
              </a:defRPr>
            </a:lvl1pPr>
            <a:lvl2pPr marL="742950" indent="-285750" eaLnBrk="0" hangingPunct="0">
              <a:defRPr sz="2400">
                <a:solidFill>
                  <a:srgbClr val="003366"/>
                </a:solidFill>
                <a:latin typeface="Book Antiqua" pitchFamily="18" charset="0"/>
              </a:defRPr>
            </a:lvl2pPr>
            <a:lvl3pPr marL="1143000" indent="-228600" eaLnBrk="0" hangingPunct="0">
              <a:defRPr sz="2400">
                <a:solidFill>
                  <a:srgbClr val="003366"/>
                </a:solidFill>
                <a:latin typeface="Book Antiqua" pitchFamily="18" charset="0"/>
              </a:defRPr>
            </a:lvl3pPr>
            <a:lvl4pPr marL="1600200" indent="-228600" eaLnBrk="0" hangingPunct="0">
              <a:defRPr sz="2400">
                <a:solidFill>
                  <a:srgbClr val="003366"/>
                </a:solidFill>
                <a:latin typeface="Book Antiqua" pitchFamily="18" charset="0"/>
              </a:defRPr>
            </a:lvl4pPr>
            <a:lvl5pPr marL="2057400" indent="-228600" eaLnBrk="0" hangingPunct="0">
              <a:defRPr sz="2400">
                <a:solidFill>
                  <a:srgbClr val="003366"/>
                </a:solidFill>
                <a:latin typeface="Book Antiqua" pitchFamily="18" charset="0"/>
              </a:defRPr>
            </a:lvl5pPr>
            <a:lvl6pPr marL="2514600" indent="-228600" eaLnBrk="0" fontAlgn="base" hangingPunct="0">
              <a:spcBef>
                <a:spcPct val="0"/>
              </a:spcBef>
              <a:spcAft>
                <a:spcPct val="0"/>
              </a:spcAft>
              <a:defRPr sz="2400">
                <a:solidFill>
                  <a:srgbClr val="003366"/>
                </a:solidFill>
                <a:latin typeface="Book Antiqua" pitchFamily="18" charset="0"/>
              </a:defRPr>
            </a:lvl6pPr>
            <a:lvl7pPr marL="2971800" indent="-228600" eaLnBrk="0" fontAlgn="base" hangingPunct="0">
              <a:spcBef>
                <a:spcPct val="0"/>
              </a:spcBef>
              <a:spcAft>
                <a:spcPct val="0"/>
              </a:spcAft>
              <a:defRPr sz="2400">
                <a:solidFill>
                  <a:srgbClr val="003366"/>
                </a:solidFill>
                <a:latin typeface="Book Antiqua" pitchFamily="18" charset="0"/>
              </a:defRPr>
            </a:lvl7pPr>
            <a:lvl8pPr marL="3429000" indent="-228600" eaLnBrk="0" fontAlgn="base" hangingPunct="0">
              <a:spcBef>
                <a:spcPct val="0"/>
              </a:spcBef>
              <a:spcAft>
                <a:spcPct val="0"/>
              </a:spcAft>
              <a:defRPr sz="2400">
                <a:solidFill>
                  <a:srgbClr val="003366"/>
                </a:solidFill>
                <a:latin typeface="Book Antiqua" pitchFamily="18" charset="0"/>
              </a:defRPr>
            </a:lvl8pPr>
            <a:lvl9pPr marL="3886200" indent="-228600" eaLnBrk="0" fontAlgn="base" hangingPunct="0">
              <a:spcBef>
                <a:spcPct val="0"/>
              </a:spcBef>
              <a:spcAft>
                <a:spcPct val="0"/>
              </a:spcAft>
              <a:defRPr sz="2400">
                <a:solidFill>
                  <a:srgbClr val="003366"/>
                </a:solidFill>
                <a:latin typeface="Book Antiqua" pitchFamily="18" charset="0"/>
              </a:defRPr>
            </a:lvl9pPr>
          </a:lstStyle>
          <a:p>
            <a:pPr>
              <a:spcBef>
                <a:spcPct val="50000"/>
              </a:spcBef>
            </a:pPr>
            <a:r>
              <a:rPr lang="en-US" b="1" i="1" dirty="0">
                <a:solidFill>
                  <a:srgbClr val="010004"/>
                </a:solidFill>
                <a:latin typeface="+mn-lt"/>
                <a:sym typeface="Symbol" pitchFamily="18" charset="2"/>
              </a:rPr>
              <a:t></a:t>
            </a:r>
            <a:r>
              <a:rPr lang="en-US" b="1" i="1" baseline="-25000" dirty="0">
                <a:solidFill>
                  <a:srgbClr val="010004"/>
                </a:solidFill>
                <a:latin typeface="+mn-lt"/>
                <a:sym typeface="Symbol" pitchFamily="18" charset="2"/>
              </a:rPr>
              <a:t>P</a:t>
            </a:r>
            <a:endParaRPr lang="en-US" b="1" i="1" baseline="-25000" dirty="0">
              <a:solidFill>
                <a:srgbClr val="010004"/>
              </a:solidFill>
              <a:latin typeface="+mn-lt"/>
            </a:endParaRPr>
          </a:p>
        </p:txBody>
      </p:sp>
      <p:sp>
        <p:nvSpPr>
          <p:cNvPr id="11" name="Line 9">
            <a:extLst>
              <a:ext uri="{FF2B5EF4-FFF2-40B4-BE49-F238E27FC236}">
                <a16:creationId xmlns:a16="http://schemas.microsoft.com/office/drawing/2014/main" id="{3F7E5CD5-A24F-4304-831E-314E1E2E3AE6}"/>
              </a:ext>
            </a:extLst>
          </p:cNvPr>
          <p:cNvSpPr>
            <a:spLocks noChangeShapeType="1"/>
          </p:cNvSpPr>
          <p:nvPr/>
        </p:nvSpPr>
        <p:spPr bwMode="auto">
          <a:xfrm flipV="1">
            <a:off x="7132772" y="2186026"/>
            <a:ext cx="0" cy="3420000"/>
          </a:xfrm>
          <a:prstGeom prst="line">
            <a:avLst/>
          </a:prstGeom>
          <a:noFill/>
          <a:ln w="38100">
            <a:solidFill>
              <a:srgbClr val="010004"/>
            </a:solidFill>
            <a:round/>
            <a:headEnd/>
            <a:tailEnd type="triangle" w="med" len="med"/>
          </a:ln>
          <a:extLst>
            <a:ext uri="{909E8E84-426E-40DD-AFC4-6F175D3DCCD1}">
              <a14:hiddenFill xmlns:a14="http://schemas.microsoft.com/office/drawing/2010/main">
                <a:noFill/>
              </a14:hiddenFill>
            </a:ext>
          </a:extLst>
        </p:spPr>
        <p:txBody>
          <a:bodyPr/>
          <a:lstStyle/>
          <a:p>
            <a:endParaRPr lang="nl-NL"/>
          </a:p>
        </p:txBody>
      </p:sp>
      <p:sp>
        <p:nvSpPr>
          <p:cNvPr id="12" name="Oval 10">
            <a:extLst>
              <a:ext uri="{FF2B5EF4-FFF2-40B4-BE49-F238E27FC236}">
                <a16:creationId xmlns:a16="http://schemas.microsoft.com/office/drawing/2014/main" id="{12E2E8D7-4B2E-47BE-A932-9A7DB51D6172}"/>
              </a:ext>
            </a:extLst>
          </p:cNvPr>
          <p:cNvSpPr>
            <a:spLocks noChangeArrowheads="1"/>
          </p:cNvSpPr>
          <p:nvPr/>
        </p:nvSpPr>
        <p:spPr bwMode="auto">
          <a:xfrm>
            <a:off x="8809172" y="5189178"/>
            <a:ext cx="76200" cy="57150"/>
          </a:xfrm>
          <a:prstGeom prst="ellipse">
            <a:avLst/>
          </a:prstGeom>
          <a:solidFill>
            <a:srgbClr val="010004"/>
          </a:solidFill>
          <a:ln w="9525">
            <a:solidFill>
              <a:schemeClr val="tx1"/>
            </a:solidFill>
            <a:round/>
            <a:headEnd/>
            <a:tailEnd/>
          </a:ln>
        </p:spPr>
        <p:txBody>
          <a:bodyPr wrap="none" anchor="ctr"/>
          <a:lstStyle/>
          <a:p>
            <a:pPr eaLnBrk="0" hangingPunct="0">
              <a:spcBef>
                <a:spcPct val="50000"/>
              </a:spcBef>
            </a:pPr>
            <a:endParaRPr lang="nl-NL"/>
          </a:p>
        </p:txBody>
      </p:sp>
      <p:sp>
        <p:nvSpPr>
          <p:cNvPr id="13" name="Oval 11">
            <a:extLst>
              <a:ext uri="{FF2B5EF4-FFF2-40B4-BE49-F238E27FC236}">
                <a16:creationId xmlns:a16="http://schemas.microsoft.com/office/drawing/2014/main" id="{3DCFF55F-D525-4C0B-A5BB-EAAD9712BC94}"/>
              </a:ext>
            </a:extLst>
          </p:cNvPr>
          <p:cNvSpPr>
            <a:spLocks noChangeArrowheads="1"/>
          </p:cNvSpPr>
          <p:nvPr/>
        </p:nvSpPr>
        <p:spPr bwMode="auto">
          <a:xfrm>
            <a:off x="9723572" y="3760428"/>
            <a:ext cx="76200" cy="57150"/>
          </a:xfrm>
          <a:prstGeom prst="ellipse">
            <a:avLst/>
          </a:prstGeom>
          <a:solidFill>
            <a:srgbClr val="010004"/>
          </a:solidFill>
          <a:ln w="9525">
            <a:solidFill>
              <a:schemeClr val="tx1"/>
            </a:solidFill>
            <a:round/>
            <a:headEnd/>
            <a:tailEnd/>
          </a:ln>
        </p:spPr>
        <p:txBody>
          <a:bodyPr wrap="none" anchor="ctr"/>
          <a:lstStyle/>
          <a:p>
            <a:pPr eaLnBrk="0" hangingPunct="0">
              <a:spcBef>
                <a:spcPct val="50000"/>
              </a:spcBef>
            </a:pPr>
            <a:endParaRPr lang="nl-NL"/>
          </a:p>
        </p:txBody>
      </p:sp>
      <p:sp>
        <p:nvSpPr>
          <p:cNvPr id="14" name="Oval 12">
            <a:extLst>
              <a:ext uri="{FF2B5EF4-FFF2-40B4-BE49-F238E27FC236}">
                <a16:creationId xmlns:a16="http://schemas.microsoft.com/office/drawing/2014/main" id="{DEA831E8-3360-4403-8F71-7B0FF636E9D5}"/>
              </a:ext>
            </a:extLst>
          </p:cNvPr>
          <p:cNvSpPr>
            <a:spLocks noChangeArrowheads="1"/>
          </p:cNvSpPr>
          <p:nvPr/>
        </p:nvSpPr>
        <p:spPr bwMode="auto">
          <a:xfrm>
            <a:off x="8961572" y="5017728"/>
            <a:ext cx="76200" cy="57150"/>
          </a:xfrm>
          <a:prstGeom prst="ellipse">
            <a:avLst/>
          </a:prstGeom>
          <a:solidFill>
            <a:srgbClr val="010004"/>
          </a:solidFill>
          <a:ln w="9525">
            <a:solidFill>
              <a:schemeClr val="tx1"/>
            </a:solidFill>
            <a:round/>
            <a:headEnd/>
            <a:tailEnd/>
          </a:ln>
        </p:spPr>
        <p:txBody>
          <a:bodyPr wrap="none" anchor="ctr"/>
          <a:lstStyle/>
          <a:p>
            <a:pPr eaLnBrk="0" hangingPunct="0">
              <a:spcBef>
                <a:spcPct val="50000"/>
              </a:spcBef>
            </a:pPr>
            <a:endParaRPr lang="nl-NL"/>
          </a:p>
        </p:txBody>
      </p:sp>
      <p:sp>
        <p:nvSpPr>
          <p:cNvPr id="15" name="Oval 13">
            <a:extLst>
              <a:ext uri="{FF2B5EF4-FFF2-40B4-BE49-F238E27FC236}">
                <a16:creationId xmlns:a16="http://schemas.microsoft.com/office/drawing/2014/main" id="{A24FB54D-DFA0-4D8E-B23A-7E8D15BD8F42}"/>
              </a:ext>
            </a:extLst>
          </p:cNvPr>
          <p:cNvSpPr>
            <a:spLocks noChangeArrowheads="1"/>
          </p:cNvSpPr>
          <p:nvPr/>
        </p:nvSpPr>
        <p:spPr bwMode="auto">
          <a:xfrm>
            <a:off x="9113972" y="4789128"/>
            <a:ext cx="76200" cy="57150"/>
          </a:xfrm>
          <a:prstGeom prst="ellipse">
            <a:avLst/>
          </a:prstGeom>
          <a:solidFill>
            <a:srgbClr val="010004"/>
          </a:solidFill>
          <a:ln w="9525">
            <a:solidFill>
              <a:schemeClr val="tx1"/>
            </a:solidFill>
            <a:round/>
            <a:headEnd/>
            <a:tailEnd/>
          </a:ln>
        </p:spPr>
        <p:txBody>
          <a:bodyPr wrap="none" anchor="ctr"/>
          <a:lstStyle/>
          <a:p>
            <a:pPr eaLnBrk="0" hangingPunct="0">
              <a:spcBef>
                <a:spcPct val="50000"/>
              </a:spcBef>
            </a:pPr>
            <a:endParaRPr lang="nl-NL"/>
          </a:p>
        </p:txBody>
      </p:sp>
      <p:sp>
        <p:nvSpPr>
          <p:cNvPr id="16" name="Oval 14">
            <a:extLst>
              <a:ext uri="{FF2B5EF4-FFF2-40B4-BE49-F238E27FC236}">
                <a16:creationId xmlns:a16="http://schemas.microsoft.com/office/drawing/2014/main" id="{1A2CAE1C-683A-4FA8-B0EC-267A2E862818}"/>
              </a:ext>
            </a:extLst>
          </p:cNvPr>
          <p:cNvSpPr>
            <a:spLocks noChangeArrowheads="1"/>
          </p:cNvSpPr>
          <p:nvPr/>
        </p:nvSpPr>
        <p:spPr bwMode="auto">
          <a:xfrm>
            <a:off x="8809172" y="4731978"/>
            <a:ext cx="76200" cy="57150"/>
          </a:xfrm>
          <a:prstGeom prst="ellipse">
            <a:avLst/>
          </a:prstGeom>
          <a:solidFill>
            <a:srgbClr val="010004"/>
          </a:solidFill>
          <a:ln w="9525">
            <a:solidFill>
              <a:schemeClr val="tx1"/>
            </a:solidFill>
            <a:round/>
            <a:headEnd/>
            <a:tailEnd/>
          </a:ln>
        </p:spPr>
        <p:txBody>
          <a:bodyPr wrap="none" anchor="ctr"/>
          <a:lstStyle/>
          <a:p>
            <a:pPr eaLnBrk="0" hangingPunct="0">
              <a:spcBef>
                <a:spcPct val="50000"/>
              </a:spcBef>
            </a:pPr>
            <a:endParaRPr lang="nl-NL"/>
          </a:p>
        </p:txBody>
      </p:sp>
      <p:sp>
        <p:nvSpPr>
          <p:cNvPr id="17" name="Oval 15">
            <a:extLst>
              <a:ext uri="{FF2B5EF4-FFF2-40B4-BE49-F238E27FC236}">
                <a16:creationId xmlns:a16="http://schemas.microsoft.com/office/drawing/2014/main" id="{8F70E07F-F866-45E3-9F7D-29B309A42F5F}"/>
              </a:ext>
            </a:extLst>
          </p:cNvPr>
          <p:cNvSpPr>
            <a:spLocks noChangeArrowheads="1"/>
          </p:cNvSpPr>
          <p:nvPr/>
        </p:nvSpPr>
        <p:spPr bwMode="auto">
          <a:xfrm>
            <a:off x="8961572" y="4503378"/>
            <a:ext cx="76200" cy="57150"/>
          </a:xfrm>
          <a:prstGeom prst="ellipse">
            <a:avLst/>
          </a:prstGeom>
          <a:solidFill>
            <a:srgbClr val="010004"/>
          </a:solidFill>
          <a:ln w="9525">
            <a:solidFill>
              <a:schemeClr val="tx1"/>
            </a:solidFill>
            <a:round/>
            <a:headEnd/>
            <a:tailEnd/>
          </a:ln>
        </p:spPr>
        <p:txBody>
          <a:bodyPr wrap="none" anchor="ctr"/>
          <a:lstStyle/>
          <a:p>
            <a:pPr eaLnBrk="0" hangingPunct="0">
              <a:spcBef>
                <a:spcPct val="50000"/>
              </a:spcBef>
            </a:pPr>
            <a:endParaRPr lang="nl-NL"/>
          </a:p>
        </p:txBody>
      </p:sp>
      <p:sp>
        <p:nvSpPr>
          <p:cNvPr id="18" name="Oval 16">
            <a:extLst>
              <a:ext uri="{FF2B5EF4-FFF2-40B4-BE49-F238E27FC236}">
                <a16:creationId xmlns:a16="http://schemas.microsoft.com/office/drawing/2014/main" id="{C0360C8B-464F-47FE-A0E8-6541DD2EB2AA}"/>
              </a:ext>
            </a:extLst>
          </p:cNvPr>
          <p:cNvSpPr>
            <a:spLocks noChangeArrowheads="1"/>
          </p:cNvSpPr>
          <p:nvPr/>
        </p:nvSpPr>
        <p:spPr bwMode="auto">
          <a:xfrm>
            <a:off x="8504372" y="4617678"/>
            <a:ext cx="76200" cy="57150"/>
          </a:xfrm>
          <a:prstGeom prst="ellipse">
            <a:avLst/>
          </a:prstGeom>
          <a:solidFill>
            <a:srgbClr val="010004"/>
          </a:solidFill>
          <a:ln w="9525">
            <a:solidFill>
              <a:schemeClr val="tx1"/>
            </a:solidFill>
            <a:round/>
            <a:headEnd/>
            <a:tailEnd/>
          </a:ln>
        </p:spPr>
        <p:txBody>
          <a:bodyPr wrap="none" anchor="ctr"/>
          <a:lstStyle/>
          <a:p>
            <a:pPr eaLnBrk="0" hangingPunct="0">
              <a:spcBef>
                <a:spcPct val="50000"/>
              </a:spcBef>
            </a:pPr>
            <a:endParaRPr lang="nl-NL"/>
          </a:p>
        </p:txBody>
      </p:sp>
      <p:sp>
        <p:nvSpPr>
          <p:cNvPr id="19" name="Oval 17">
            <a:extLst>
              <a:ext uri="{FF2B5EF4-FFF2-40B4-BE49-F238E27FC236}">
                <a16:creationId xmlns:a16="http://schemas.microsoft.com/office/drawing/2014/main" id="{98A0DA54-7774-4898-9A61-3A0B8AE8559B}"/>
              </a:ext>
            </a:extLst>
          </p:cNvPr>
          <p:cNvSpPr>
            <a:spLocks noChangeArrowheads="1"/>
          </p:cNvSpPr>
          <p:nvPr/>
        </p:nvSpPr>
        <p:spPr bwMode="auto">
          <a:xfrm>
            <a:off x="8656772" y="4274778"/>
            <a:ext cx="76200" cy="57150"/>
          </a:xfrm>
          <a:prstGeom prst="ellipse">
            <a:avLst/>
          </a:prstGeom>
          <a:solidFill>
            <a:srgbClr val="010004"/>
          </a:solidFill>
          <a:ln w="9525">
            <a:solidFill>
              <a:schemeClr val="tx1"/>
            </a:solidFill>
            <a:round/>
            <a:headEnd/>
            <a:tailEnd/>
          </a:ln>
        </p:spPr>
        <p:txBody>
          <a:bodyPr wrap="none" anchor="ctr"/>
          <a:lstStyle/>
          <a:p>
            <a:pPr eaLnBrk="0" hangingPunct="0">
              <a:spcBef>
                <a:spcPct val="50000"/>
              </a:spcBef>
            </a:pPr>
            <a:endParaRPr lang="nl-NL"/>
          </a:p>
        </p:txBody>
      </p:sp>
      <p:sp>
        <p:nvSpPr>
          <p:cNvPr id="20" name="Oval 18">
            <a:extLst>
              <a:ext uri="{FF2B5EF4-FFF2-40B4-BE49-F238E27FC236}">
                <a16:creationId xmlns:a16="http://schemas.microsoft.com/office/drawing/2014/main" id="{08B8C514-E474-43DF-9A30-8FD36761F672}"/>
              </a:ext>
            </a:extLst>
          </p:cNvPr>
          <p:cNvSpPr>
            <a:spLocks noChangeArrowheads="1"/>
          </p:cNvSpPr>
          <p:nvPr/>
        </p:nvSpPr>
        <p:spPr bwMode="auto">
          <a:xfrm>
            <a:off x="9113972" y="4103328"/>
            <a:ext cx="76200" cy="57150"/>
          </a:xfrm>
          <a:prstGeom prst="ellipse">
            <a:avLst/>
          </a:prstGeom>
          <a:solidFill>
            <a:srgbClr val="010004"/>
          </a:solidFill>
          <a:ln w="9525">
            <a:solidFill>
              <a:schemeClr val="tx1"/>
            </a:solidFill>
            <a:round/>
            <a:headEnd/>
            <a:tailEnd/>
          </a:ln>
        </p:spPr>
        <p:txBody>
          <a:bodyPr wrap="none" anchor="ctr"/>
          <a:lstStyle/>
          <a:p>
            <a:pPr eaLnBrk="0" hangingPunct="0">
              <a:spcBef>
                <a:spcPct val="50000"/>
              </a:spcBef>
            </a:pPr>
            <a:endParaRPr lang="nl-NL"/>
          </a:p>
        </p:txBody>
      </p:sp>
      <p:sp>
        <p:nvSpPr>
          <p:cNvPr id="21" name="Oval 19">
            <a:extLst>
              <a:ext uri="{FF2B5EF4-FFF2-40B4-BE49-F238E27FC236}">
                <a16:creationId xmlns:a16="http://schemas.microsoft.com/office/drawing/2014/main" id="{592E6F67-0D59-4874-BF9C-31D28021E42A}"/>
              </a:ext>
            </a:extLst>
          </p:cNvPr>
          <p:cNvSpPr>
            <a:spLocks noChangeArrowheads="1"/>
          </p:cNvSpPr>
          <p:nvPr/>
        </p:nvSpPr>
        <p:spPr bwMode="auto">
          <a:xfrm>
            <a:off x="9571172" y="4217628"/>
            <a:ext cx="76200" cy="57150"/>
          </a:xfrm>
          <a:prstGeom prst="ellipse">
            <a:avLst/>
          </a:prstGeom>
          <a:solidFill>
            <a:srgbClr val="010004"/>
          </a:solidFill>
          <a:ln w="9525">
            <a:solidFill>
              <a:schemeClr val="tx1"/>
            </a:solidFill>
            <a:round/>
            <a:headEnd/>
            <a:tailEnd/>
          </a:ln>
        </p:spPr>
        <p:txBody>
          <a:bodyPr wrap="none" anchor="ctr"/>
          <a:lstStyle/>
          <a:p>
            <a:pPr eaLnBrk="0" hangingPunct="0">
              <a:spcBef>
                <a:spcPct val="50000"/>
              </a:spcBef>
            </a:pPr>
            <a:endParaRPr lang="nl-NL"/>
          </a:p>
        </p:txBody>
      </p:sp>
      <p:sp>
        <p:nvSpPr>
          <p:cNvPr id="22" name="Oval 20">
            <a:extLst>
              <a:ext uri="{FF2B5EF4-FFF2-40B4-BE49-F238E27FC236}">
                <a16:creationId xmlns:a16="http://schemas.microsoft.com/office/drawing/2014/main" id="{A518BA8A-FA4D-4C07-AAEC-2B9478759A65}"/>
              </a:ext>
            </a:extLst>
          </p:cNvPr>
          <p:cNvSpPr>
            <a:spLocks noChangeArrowheads="1"/>
          </p:cNvSpPr>
          <p:nvPr/>
        </p:nvSpPr>
        <p:spPr bwMode="auto">
          <a:xfrm>
            <a:off x="9418772" y="4331928"/>
            <a:ext cx="76200" cy="57150"/>
          </a:xfrm>
          <a:prstGeom prst="ellipse">
            <a:avLst/>
          </a:prstGeom>
          <a:solidFill>
            <a:srgbClr val="010004"/>
          </a:solidFill>
          <a:ln w="9525">
            <a:solidFill>
              <a:schemeClr val="tx1"/>
            </a:solidFill>
            <a:round/>
            <a:headEnd/>
            <a:tailEnd/>
          </a:ln>
        </p:spPr>
        <p:txBody>
          <a:bodyPr wrap="none" anchor="ctr"/>
          <a:lstStyle/>
          <a:p>
            <a:pPr eaLnBrk="0" hangingPunct="0">
              <a:spcBef>
                <a:spcPct val="50000"/>
              </a:spcBef>
            </a:pPr>
            <a:endParaRPr lang="nl-NL"/>
          </a:p>
        </p:txBody>
      </p:sp>
      <p:sp>
        <p:nvSpPr>
          <p:cNvPr id="23" name="Oval 21">
            <a:extLst>
              <a:ext uri="{FF2B5EF4-FFF2-40B4-BE49-F238E27FC236}">
                <a16:creationId xmlns:a16="http://schemas.microsoft.com/office/drawing/2014/main" id="{5BA0824B-9318-4279-B963-39B13E7CAF63}"/>
              </a:ext>
            </a:extLst>
          </p:cNvPr>
          <p:cNvSpPr>
            <a:spLocks noChangeArrowheads="1"/>
          </p:cNvSpPr>
          <p:nvPr/>
        </p:nvSpPr>
        <p:spPr bwMode="auto">
          <a:xfrm>
            <a:off x="9418772" y="4503378"/>
            <a:ext cx="76200" cy="57150"/>
          </a:xfrm>
          <a:prstGeom prst="ellipse">
            <a:avLst/>
          </a:prstGeom>
          <a:solidFill>
            <a:srgbClr val="010004"/>
          </a:solidFill>
          <a:ln w="9525">
            <a:solidFill>
              <a:schemeClr val="tx1"/>
            </a:solidFill>
            <a:round/>
            <a:headEnd/>
            <a:tailEnd/>
          </a:ln>
        </p:spPr>
        <p:txBody>
          <a:bodyPr wrap="none" anchor="ctr"/>
          <a:lstStyle/>
          <a:p>
            <a:pPr eaLnBrk="0" hangingPunct="0">
              <a:spcBef>
                <a:spcPct val="50000"/>
              </a:spcBef>
            </a:pPr>
            <a:endParaRPr lang="nl-NL"/>
          </a:p>
        </p:txBody>
      </p:sp>
      <p:sp>
        <p:nvSpPr>
          <p:cNvPr id="24" name="Oval 22">
            <a:extLst>
              <a:ext uri="{FF2B5EF4-FFF2-40B4-BE49-F238E27FC236}">
                <a16:creationId xmlns:a16="http://schemas.microsoft.com/office/drawing/2014/main" id="{A99BB0B1-6FA5-4F9C-B071-58A6CD8CA7A0}"/>
              </a:ext>
            </a:extLst>
          </p:cNvPr>
          <p:cNvSpPr>
            <a:spLocks noChangeArrowheads="1"/>
          </p:cNvSpPr>
          <p:nvPr/>
        </p:nvSpPr>
        <p:spPr bwMode="auto">
          <a:xfrm>
            <a:off x="9723572" y="4560528"/>
            <a:ext cx="76200" cy="57150"/>
          </a:xfrm>
          <a:prstGeom prst="ellipse">
            <a:avLst/>
          </a:prstGeom>
          <a:solidFill>
            <a:srgbClr val="010004"/>
          </a:solidFill>
          <a:ln w="9525">
            <a:solidFill>
              <a:schemeClr val="tx1"/>
            </a:solidFill>
            <a:round/>
            <a:headEnd/>
            <a:tailEnd/>
          </a:ln>
        </p:spPr>
        <p:txBody>
          <a:bodyPr wrap="none" anchor="ctr"/>
          <a:lstStyle/>
          <a:p>
            <a:pPr eaLnBrk="0" hangingPunct="0">
              <a:spcBef>
                <a:spcPct val="50000"/>
              </a:spcBef>
            </a:pPr>
            <a:endParaRPr lang="nl-NL"/>
          </a:p>
        </p:txBody>
      </p:sp>
      <p:sp>
        <p:nvSpPr>
          <p:cNvPr id="25" name="Line 23">
            <a:extLst>
              <a:ext uri="{FF2B5EF4-FFF2-40B4-BE49-F238E27FC236}">
                <a16:creationId xmlns:a16="http://schemas.microsoft.com/office/drawing/2014/main" id="{247041F5-E6F3-48C7-9002-952436F71224}"/>
              </a:ext>
            </a:extLst>
          </p:cNvPr>
          <p:cNvSpPr>
            <a:spLocks noChangeShapeType="1"/>
          </p:cNvSpPr>
          <p:nvPr/>
        </p:nvSpPr>
        <p:spPr bwMode="auto">
          <a:xfrm>
            <a:off x="8047172" y="4560528"/>
            <a:ext cx="0" cy="1085850"/>
          </a:xfrm>
          <a:prstGeom prst="line">
            <a:avLst/>
          </a:prstGeom>
          <a:noFill/>
          <a:ln w="28575">
            <a:solidFill>
              <a:schemeClr val="bg2"/>
            </a:solidFill>
            <a:prstDash val="dash"/>
            <a:round/>
            <a:headEnd/>
            <a:tailEnd/>
          </a:ln>
          <a:extLst>
            <a:ext uri="{909E8E84-426E-40DD-AFC4-6F175D3DCCD1}">
              <a14:hiddenFill xmlns:a14="http://schemas.microsoft.com/office/drawing/2010/main">
                <a:noFill/>
              </a14:hiddenFill>
            </a:ext>
          </a:extLst>
        </p:spPr>
        <p:txBody>
          <a:bodyPr/>
          <a:lstStyle/>
          <a:p>
            <a:endParaRPr lang="nl-NL"/>
          </a:p>
        </p:txBody>
      </p:sp>
      <p:sp>
        <p:nvSpPr>
          <p:cNvPr id="26" name="Oval 24">
            <a:extLst>
              <a:ext uri="{FF2B5EF4-FFF2-40B4-BE49-F238E27FC236}">
                <a16:creationId xmlns:a16="http://schemas.microsoft.com/office/drawing/2014/main" id="{6AF668CE-5E53-483E-B4BC-1D99F0780982}"/>
              </a:ext>
            </a:extLst>
          </p:cNvPr>
          <p:cNvSpPr>
            <a:spLocks noChangeArrowheads="1"/>
          </p:cNvSpPr>
          <p:nvPr/>
        </p:nvSpPr>
        <p:spPr bwMode="auto">
          <a:xfrm>
            <a:off x="7970972" y="4503378"/>
            <a:ext cx="152400" cy="57150"/>
          </a:xfrm>
          <a:prstGeom prst="ellipse">
            <a:avLst/>
          </a:prstGeom>
          <a:solidFill>
            <a:srgbClr val="010004"/>
          </a:solidFill>
          <a:ln w="9525">
            <a:solidFill>
              <a:schemeClr val="tx1"/>
            </a:solidFill>
            <a:round/>
            <a:headEnd/>
            <a:tailEnd/>
          </a:ln>
        </p:spPr>
        <p:txBody>
          <a:bodyPr wrap="none" anchor="ctr"/>
          <a:lstStyle/>
          <a:p>
            <a:pPr eaLnBrk="0" hangingPunct="0">
              <a:spcBef>
                <a:spcPct val="50000"/>
              </a:spcBef>
            </a:pPr>
            <a:endParaRPr lang="nl-NL"/>
          </a:p>
        </p:txBody>
      </p:sp>
      <p:sp>
        <p:nvSpPr>
          <p:cNvPr id="27" name="Text Box 25">
            <a:extLst>
              <a:ext uri="{FF2B5EF4-FFF2-40B4-BE49-F238E27FC236}">
                <a16:creationId xmlns:a16="http://schemas.microsoft.com/office/drawing/2014/main" id="{63AEAC0B-EBC2-4D86-A787-F8694F00A0AE}"/>
              </a:ext>
            </a:extLst>
          </p:cNvPr>
          <p:cNvSpPr txBox="1">
            <a:spLocks noChangeArrowheads="1"/>
          </p:cNvSpPr>
          <p:nvPr/>
        </p:nvSpPr>
        <p:spPr bwMode="auto">
          <a:xfrm>
            <a:off x="7132772" y="4159972"/>
            <a:ext cx="1066800"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rgbClr val="003366"/>
                </a:solidFill>
                <a:latin typeface="Book Antiqua" pitchFamily="18" charset="0"/>
              </a:defRPr>
            </a:lvl1pPr>
            <a:lvl2pPr marL="742950" indent="-285750" eaLnBrk="0" hangingPunct="0">
              <a:defRPr sz="2400">
                <a:solidFill>
                  <a:srgbClr val="003366"/>
                </a:solidFill>
                <a:latin typeface="Book Antiqua" pitchFamily="18" charset="0"/>
              </a:defRPr>
            </a:lvl2pPr>
            <a:lvl3pPr marL="1143000" indent="-228600" eaLnBrk="0" hangingPunct="0">
              <a:defRPr sz="2400">
                <a:solidFill>
                  <a:srgbClr val="003366"/>
                </a:solidFill>
                <a:latin typeface="Book Antiqua" pitchFamily="18" charset="0"/>
              </a:defRPr>
            </a:lvl3pPr>
            <a:lvl4pPr marL="1600200" indent="-228600" eaLnBrk="0" hangingPunct="0">
              <a:defRPr sz="2400">
                <a:solidFill>
                  <a:srgbClr val="003366"/>
                </a:solidFill>
                <a:latin typeface="Book Antiqua" pitchFamily="18" charset="0"/>
              </a:defRPr>
            </a:lvl4pPr>
            <a:lvl5pPr marL="2057400" indent="-228600" eaLnBrk="0" hangingPunct="0">
              <a:defRPr sz="2400">
                <a:solidFill>
                  <a:srgbClr val="003366"/>
                </a:solidFill>
                <a:latin typeface="Book Antiqua" pitchFamily="18" charset="0"/>
              </a:defRPr>
            </a:lvl5pPr>
            <a:lvl6pPr marL="2514600" indent="-228600" eaLnBrk="0" fontAlgn="base" hangingPunct="0">
              <a:spcBef>
                <a:spcPct val="0"/>
              </a:spcBef>
              <a:spcAft>
                <a:spcPct val="0"/>
              </a:spcAft>
              <a:defRPr sz="2400">
                <a:solidFill>
                  <a:srgbClr val="003366"/>
                </a:solidFill>
                <a:latin typeface="Book Antiqua" pitchFamily="18" charset="0"/>
              </a:defRPr>
            </a:lvl6pPr>
            <a:lvl7pPr marL="2971800" indent="-228600" eaLnBrk="0" fontAlgn="base" hangingPunct="0">
              <a:spcBef>
                <a:spcPct val="0"/>
              </a:spcBef>
              <a:spcAft>
                <a:spcPct val="0"/>
              </a:spcAft>
              <a:defRPr sz="2400">
                <a:solidFill>
                  <a:srgbClr val="003366"/>
                </a:solidFill>
                <a:latin typeface="Book Antiqua" pitchFamily="18" charset="0"/>
              </a:defRPr>
            </a:lvl7pPr>
            <a:lvl8pPr marL="3429000" indent="-228600" eaLnBrk="0" fontAlgn="base" hangingPunct="0">
              <a:spcBef>
                <a:spcPct val="0"/>
              </a:spcBef>
              <a:spcAft>
                <a:spcPct val="0"/>
              </a:spcAft>
              <a:defRPr sz="2400">
                <a:solidFill>
                  <a:srgbClr val="003366"/>
                </a:solidFill>
                <a:latin typeface="Book Antiqua" pitchFamily="18" charset="0"/>
              </a:defRPr>
            </a:lvl8pPr>
            <a:lvl9pPr marL="3886200" indent="-228600" eaLnBrk="0" fontAlgn="base" hangingPunct="0">
              <a:spcBef>
                <a:spcPct val="0"/>
              </a:spcBef>
              <a:spcAft>
                <a:spcPct val="0"/>
              </a:spcAft>
              <a:defRPr sz="2400">
                <a:solidFill>
                  <a:srgbClr val="003366"/>
                </a:solidFill>
                <a:latin typeface="Book Antiqua" pitchFamily="18" charset="0"/>
              </a:defRPr>
            </a:lvl9pPr>
          </a:lstStyle>
          <a:p>
            <a:pPr>
              <a:spcBef>
                <a:spcPct val="50000"/>
              </a:spcBef>
            </a:pPr>
            <a:r>
              <a:rPr lang="en-US" sz="1400" dirty="0">
                <a:solidFill>
                  <a:srgbClr val="010004"/>
                </a:solidFill>
                <a:latin typeface="Open Sans" panose="020B0606030504020204" pitchFamily="34" charset="0"/>
                <a:ea typeface="Open Sans" panose="020B0606030504020204" pitchFamily="34" charset="0"/>
                <a:cs typeface="Open Sans" panose="020B0606030504020204" pitchFamily="34" charset="0"/>
              </a:rPr>
              <a:t>minimum variance portfolio</a:t>
            </a:r>
          </a:p>
        </p:txBody>
      </p:sp>
      <p:sp>
        <p:nvSpPr>
          <p:cNvPr id="28" name="Text Box 26">
            <a:extLst>
              <a:ext uri="{FF2B5EF4-FFF2-40B4-BE49-F238E27FC236}">
                <a16:creationId xmlns:a16="http://schemas.microsoft.com/office/drawing/2014/main" id="{12400EDE-D57D-4793-86FC-C4437FE260AB}"/>
              </a:ext>
            </a:extLst>
          </p:cNvPr>
          <p:cNvSpPr txBox="1">
            <a:spLocks noChangeArrowheads="1"/>
          </p:cNvSpPr>
          <p:nvPr/>
        </p:nvSpPr>
        <p:spPr bwMode="auto">
          <a:xfrm rot="-1386416">
            <a:off x="7742372" y="3652178"/>
            <a:ext cx="190500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rgbClr val="003366"/>
                </a:solidFill>
                <a:latin typeface="Book Antiqua" pitchFamily="18" charset="0"/>
              </a:defRPr>
            </a:lvl1pPr>
            <a:lvl2pPr marL="742950" indent="-285750" eaLnBrk="0" hangingPunct="0">
              <a:defRPr sz="2400">
                <a:solidFill>
                  <a:srgbClr val="003366"/>
                </a:solidFill>
                <a:latin typeface="Book Antiqua" pitchFamily="18" charset="0"/>
              </a:defRPr>
            </a:lvl2pPr>
            <a:lvl3pPr marL="1143000" indent="-228600" eaLnBrk="0" hangingPunct="0">
              <a:defRPr sz="2400">
                <a:solidFill>
                  <a:srgbClr val="003366"/>
                </a:solidFill>
                <a:latin typeface="Book Antiqua" pitchFamily="18" charset="0"/>
              </a:defRPr>
            </a:lvl3pPr>
            <a:lvl4pPr marL="1600200" indent="-228600" eaLnBrk="0" hangingPunct="0">
              <a:defRPr sz="2400">
                <a:solidFill>
                  <a:srgbClr val="003366"/>
                </a:solidFill>
                <a:latin typeface="Book Antiqua" pitchFamily="18" charset="0"/>
              </a:defRPr>
            </a:lvl4pPr>
            <a:lvl5pPr marL="2057400" indent="-228600" eaLnBrk="0" hangingPunct="0">
              <a:defRPr sz="2400">
                <a:solidFill>
                  <a:srgbClr val="003366"/>
                </a:solidFill>
                <a:latin typeface="Book Antiqua" pitchFamily="18" charset="0"/>
              </a:defRPr>
            </a:lvl5pPr>
            <a:lvl6pPr marL="2514600" indent="-228600" eaLnBrk="0" fontAlgn="base" hangingPunct="0">
              <a:spcBef>
                <a:spcPct val="0"/>
              </a:spcBef>
              <a:spcAft>
                <a:spcPct val="0"/>
              </a:spcAft>
              <a:defRPr sz="2400">
                <a:solidFill>
                  <a:srgbClr val="003366"/>
                </a:solidFill>
                <a:latin typeface="Book Antiqua" pitchFamily="18" charset="0"/>
              </a:defRPr>
            </a:lvl6pPr>
            <a:lvl7pPr marL="2971800" indent="-228600" eaLnBrk="0" fontAlgn="base" hangingPunct="0">
              <a:spcBef>
                <a:spcPct val="0"/>
              </a:spcBef>
              <a:spcAft>
                <a:spcPct val="0"/>
              </a:spcAft>
              <a:defRPr sz="2400">
                <a:solidFill>
                  <a:srgbClr val="003366"/>
                </a:solidFill>
                <a:latin typeface="Book Antiqua" pitchFamily="18" charset="0"/>
              </a:defRPr>
            </a:lvl7pPr>
            <a:lvl8pPr marL="3429000" indent="-228600" eaLnBrk="0" fontAlgn="base" hangingPunct="0">
              <a:spcBef>
                <a:spcPct val="0"/>
              </a:spcBef>
              <a:spcAft>
                <a:spcPct val="0"/>
              </a:spcAft>
              <a:defRPr sz="2400">
                <a:solidFill>
                  <a:srgbClr val="003366"/>
                </a:solidFill>
                <a:latin typeface="Book Antiqua" pitchFamily="18" charset="0"/>
              </a:defRPr>
            </a:lvl8pPr>
            <a:lvl9pPr marL="3886200" indent="-228600" eaLnBrk="0" fontAlgn="base" hangingPunct="0">
              <a:spcBef>
                <a:spcPct val="0"/>
              </a:spcBef>
              <a:spcAft>
                <a:spcPct val="0"/>
              </a:spcAft>
              <a:defRPr sz="2400">
                <a:solidFill>
                  <a:srgbClr val="003366"/>
                </a:solidFill>
                <a:latin typeface="Book Antiqua" pitchFamily="18" charset="0"/>
              </a:defRPr>
            </a:lvl9pPr>
          </a:lstStyle>
          <a:p>
            <a:pPr algn="r">
              <a:spcBef>
                <a:spcPct val="50000"/>
              </a:spcBef>
            </a:pPr>
            <a:r>
              <a:rPr lang="en-US" sz="1600" dirty="0">
                <a:solidFill>
                  <a:srgbClr val="C00000"/>
                </a:solidFill>
                <a:latin typeface="Open Sans" panose="020B0606030504020204" pitchFamily="34" charset="0"/>
                <a:ea typeface="Open Sans" panose="020B0606030504020204" pitchFamily="34" charset="0"/>
                <a:cs typeface="Open Sans" panose="020B0606030504020204" pitchFamily="34" charset="0"/>
              </a:rPr>
              <a:t>efficient frontier</a:t>
            </a:r>
          </a:p>
        </p:txBody>
      </p:sp>
      <p:sp>
        <p:nvSpPr>
          <p:cNvPr id="29" name="Text Box 27">
            <a:extLst>
              <a:ext uri="{FF2B5EF4-FFF2-40B4-BE49-F238E27FC236}">
                <a16:creationId xmlns:a16="http://schemas.microsoft.com/office/drawing/2014/main" id="{794B9D8E-6C6C-48FB-9428-6FD237B73D84}"/>
              </a:ext>
            </a:extLst>
          </p:cNvPr>
          <p:cNvSpPr txBox="1">
            <a:spLocks noChangeArrowheads="1"/>
          </p:cNvSpPr>
          <p:nvPr/>
        </p:nvSpPr>
        <p:spPr bwMode="auto">
          <a:xfrm>
            <a:off x="9342571" y="4789128"/>
            <a:ext cx="1828799"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rgbClr val="003366"/>
                </a:solidFill>
                <a:latin typeface="Book Antiqua" pitchFamily="18" charset="0"/>
              </a:defRPr>
            </a:lvl1pPr>
            <a:lvl2pPr marL="742950" indent="-285750" eaLnBrk="0" hangingPunct="0">
              <a:defRPr sz="2400">
                <a:solidFill>
                  <a:srgbClr val="003366"/>
                </a:solidFill>
                <a:latin typeface="Book Antiqua" pitchFamily="18" charset="0"/>
              </a:defRPr>
            </a:lvl2pPr>
            <a:lvl3pPr marL="1143000" indent="-228600" eaLnBrk="0" hangingPunct="0">
              <a:defRPr sz="2400">
                <a:solidFill>
                  <a:srgbClr val="003366"/>
                </a:solidFill>
                <a:latin typeface="Book Antiqua" pitchFamily="18" charset="0"/>
              </a:defRPr>
            </a:lvl3pPr>
            <a:lvl4pPr marL="1600200" indent="-228600" eaLnBrk="0" hangingPunct="0">
              <a:defRPr sz="2400">
                <a:solidFill>
                  <a:srgbClr val="003366"/>
                </a:solidFill>
                <a:latin typeface="Book Antiqua" pitchFamily="18" charset="0"/>
              </a:defRPr>
            </a:lvl4pPr>
            <a:lvl5pPr marL="2057400" indent="-228600" eaLnBrk="0" hangingPunct="0">
              <a:defRPr sz="2400">
                <a:solidFill>
                  <a:srgbClr val="003366"/>
                </a:solidFill>
                <a:latin typeface="Book Antiqua" pitchFamily="18" charset="0"/>
              </a:defRPr>
            </a:lvl5pPr>
            <a:lvl6pPr marL="2514600" indent="-228600" eaLnBrk="0" fontAlgn="base" hangingPunct="0">
              <a:spcBef>
                <a:spcPct val="0"/>
              </a:spcBef>
              <a:spcAft>
                <a:spcPct val="0"/>
              </a:spcAft>
              <a:defRPr sz="2400">
                <a:solidFill>
                  <a:srgbClr val="003366"/>
                </a:solidFill>
                <a:latin typeface="Book Antiqua" pitchFamily="18" charset="0"/>
              </a:defRPr>
            </a:lvl6pPr>
            <a:lvl7pPr marL="2971800" indent="-228600" eaLnBrk="0" fontAlgn="base" hangingPunct="0">
              <a:spcBef>
                <a:spcPct val="0"/>
              </a:spcBef>
              <a:spcAft>
                <a:spcPct val="0"/>
              </a:spcAft>
              <a:defRPr sz="2400">
                <a:solidFill>
                  <a:srgbClr val="003366"/>
                </a:solidFill>
                <a:latin typeface="Book Antiqua" pitchFamily="18" charset="0"/>
              </a:defRPr>
            </a:lvl7pPr>
            <a:lvl8pPr marL="3429000" indent="-228600" eaLnBrk="0" fontAlgn="base" hangingPunct="0">
              <a:spcBef>
                <a:spcPct val="0"/>
              </a:spcBef>
              <a:spcAft>
                <a:spcPct val="0"/>
              </a:spcAft>
              <a:defRPr sz="2400">
                <a:solidFill>
                  <a:srgbClr val="003366"/>
                </a:solidFill>
                <a:latin typeface="Book Antiqua" pitchFamily="18" charset="0"/>
              </a:defRPr>
            </a:lvl8pPr>
            <a:lvl9pPr marL="3886200" indent="-228600" eaLnBrk="0" fontAlgn="base" hangingPunct="0">
              <a:spcBef>
                <a:spcPct val="0"/>
              </a:spcBef>
              <a:spcAft>
                <a:spcPct val="0"/>
              </a:spcAft>
              <a:defRPr sz="2400">
                <a:solidFill>
                  <a:srgbClr val="003366"/>
                </a:solidFill>
                <a:latin typeface="Book Antiqua" pitchFamily="18" charset="0"/>
              </a:defRPr>
            </a:lvl9pPr>
          </a:lstStyle>
          <a:p>
            <a:pPr>
              <a:spcBef>
                <a:spcPct val="50000"/>
              </a:spcBef>
            </a:pPr>
            <a:r>
              <a:rPr lang="en-US" sz="1600" dirty="0">
                <a:solidFill>
                  <a:schemeClr val="bg1">
                    <a:lumMod val="65000"/>
                  </a:schemeClr>
                </a:solidFill>
                <a:latin typeface="Open Sans" panose="020B0606030504020204" pitchFamily="34" charset="0"/>
                <a:ea typeface="Open Sans" panose="020B0606030504020204" pitchFamily="34" charset="0"/>
                <a:cs typeface="Open Sans" panose="020B0606030504020204" pitchFamily="34" charset="0"/>
              </a:rPr>
              <a:t>Individual</a:t>
            </a:r>
            <a:r>
              <a:rPr lang="en-US" sz="1600" dirty="0">
                <a:solidFill>
                  <a:srgbClr val="006600"/>
                </a:solidFill>
                <a:latin typeface="Open Sans" panose="020B0606030504020204" pitchFamily="34" charset="0"/>
                <a:ea typeface="Open Sans" panose="020B0606030504020204" pitchFamily="34" charset="0"/>
                <a:cs typeface="Open Sans" panose="020B0606030504020204" pitchFamily="34" charset="0"/>
              </a:rPr>
              <a:t> </a:t>
            </a:r>
            <a:r>
              <a:rPr lang="en-US" sz="1600" dirty="0">
                <a:solidFill>
                  <a:schemeClr val="bg1">
                    <a:lumMod val="65000"/>
                  </a:schemeClr>
                </a:solidFill>
                <a:latin typeface="Open Sans" panose="020B0606030504020204" pitchFamily="34" charset="0"/>
                <a:ea typeface="Open Sans" panose="020B0606030504020204" pitchFamily="34" charset="0"/>
                <a:cs typeface="Open Sans" panose="020B0606030504020204" pitchFamily="34" charset="0"/>
              </a:rPr>
              <a:t>Assets</a:t>
            </a:r>
          </a:p>
        </p:txBody>
      </p:sp>
      <p:sp>
        <p:nvSpPr>
          <p:cNvPr id="30" name="TextBox 29">
            <a:extLst>
              <a:ext uri="{FF2B5EF4-FFF2-40B4-BE49-F238E27FC236}">
                <a16:creationId xmlns:a16="http://schemas.microsoft.com/office/drawing/2014/main" id="{BDB2C380-107E-4F5F-B845-B765456B9CC0}"/>
              </a:ext>
            </a:extLst>
          </p:cNvPr>
          <p:cNvSpPr txBox="1"/>
          <p:nvPr/>
        </p:nvSpPr>
        <p:spPr>
          <a:xfrm>
            <a:off x="10276883" y="3390561"/>
            <a:ext cx="1262359" cy="646331"/>
          </a:xfrm>
          <a:prstGeom prst="rect">
            <a:avLst/>
          </a:prstGeom>
          <a:noFill/>
        </p:spPr>
        <p:txBody>
          <a:bodyPr wrap="square" rtlCol="0">
            <a:spAutoFit/>
          </a:bodyPr>
          <a:lstStyle/>
          <a:p>
            <a:r>
              <a:rPr lang="en-GB" dirty="0">
                <a:latin typeface="Open Sans" panose="020B0606030504020204" pitchFamily="34" charset="0"/>
                <a:ea typeface="Open Sans" panose="020B0606030504020204" pitchFamily="34" charset="0"/>
                <a:cs typeface="Open Sans" panose="020B0606030504020204" pitchFamily="34" charset="0"/>
              </a:rPr>
              <a:t>Portfolio frontier</a:t>
            </a:r>
          </a:p>
        </p:txBody>
      </p:sp>
      <p:sp>
        <p:nvSpPr>
          <p:cNvPr id="32" name="Rectangle 31">
            <a:extLst>
              <a:ext uri="{FF2B5EF4-FFF2-40B4-BE49-F238E27FC236}">
                <a16:creationId xmlns:a16="http://schemas.microsoft.com/office/drawing/2014/main" id="{2A40011F-3204-4983-9151-FF88240D9238}"/>
              </a:ext>
            </a:extLst>
          </p:cNvPr>
          <p:cNvSpPr/>
          <p:nvPr/>
        </p:nvSpPr>
        <p:spPr>
          <a:xfrm>
            <a:off x="336000" y="1794276"/>
            <a:ext cx="5760000" cy="3959658"/>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lIns="108000" rIns="144000" rtlCol="0" anchor="ctr"/>
          <a:lstStyle/>
          <a:p>
            <a:pPr marL="228600" lvl="0" indent="-228600" algn="just">
              <a:spcBef>
                <a:spcPts val="1200"/>
              </a:spcBef>
              <a:buFont typeface="Wingdings" panose="05000000000000000000" pitchFamily="2" charset="2"/>
              <a:buChar char="§"/>
            </a:pPr>
            <a:r>
              <a:rPr lang="en-US" sz="2000" dirty="0">
                <a:solidFill>
                  <a:prstClr val="black"/>
                </a:solidFill>
                <a:latin typeface="Open Sans Light" panose="020B0306030504020204" pitchFamily="34" charset="0"/>
                <a:ea typeface="Open Sans Light" panose="020B0306030504020204" pitchFamily="34" charset="0"/>
                <a:cs typeface="Open Sans Light" panose="020B0306030504020204" pitchFamily="34" charset="0"/>
              </a:rPr>
              <a:t>The portfolio frontier is a hyperbola (once we allow unlimited short sales).</a:t>
            </a:r>
          </a:p>
          <a:p>
            <a:pPr marL="228600" lvl="0" indent="-228600" algn="just">
              <a:spcBef>
                <a:spcPts val="1200"/>
              </a:spcBef>
              <a:buFont typeface="Wingdings" panose="05000000000000000000" pitchFamily="2" charset="2"/>
              <a:buChar char="§"/>
            </a:pPr>
            <a:r>
              <a:rPr lang="en-US" sz="2000" dirty="0">
                <a:solidFill>
                  <a:prstClr val="black"/>
                </a:solidFill>
                <a:latin typeface="Open Sans Light" panose="020B0306030504020204" pitchFamily="34" charset="0"/>
                <a:ea typeface="Open Sans Light" panose="020B0306030504020204" pitchFamily="34" charset="0"/>
                <a:cs typeface="Open Sans Light" panose="020B0306030504020204" pitchFamily="34" charset="0"/>
              </a:rPr>
              <a:t>Points to the right of the portfolio frontier are portfolios that can be formed, but which are not minimum variance. Such portfolios have high risk for their respective levels of expected return.</a:t>
            </a:r>
          </a:p>
          <a:p>
            <a:pPr marL="228600" lvl="0" indent="-228600" algn="just">
              <a:spcBef>
                <a:spcPts val="1200"/>
              </a:spcBef>
              <a:buFont typeface="Wingdings" panose="05000000000000000000" pitchFamily="2" charset="2"/>
              <a:buChar char="§"/>
            </a:pPr>
            <a:r>
              <a:rPr lang="en-US" sz="2000" dirty="0">
                <a:solidFill>
                  <a:prstClr val="black"/>
                </a:solidFill>
                <a:latin typeface="Open Sans Light" panose="020B0306030504020204" pitchFamily="34" charset="0"/>
                <a:ea typeface="Open Sans Light" panose="020B0306030504020204" pitchFamily="34" charset="0"/>
                <a:cs typeface="Times New Roman"/>
              </a:rPr>
              <a:t>Often, you will not find an individual asset on the portfolio frontier!</a:t>
            </a:r>
          </a:p>
        </p:txBody>
      </p:sp>
    </p:spTree>
    <p:custDataLst>
      <p:tags r:id="rId1"/>
    </p:custDataLst>
    <p:extLst>
      <p:ext uri="{BB962C8B-B14F-4D97-AF65-F5344CB8AC3E}">
        <p14:creationId xmlns:p14="http://schemas.microsoft.com/office/powerpoint/2010/main" val="2399266890"/>
      </p:ext>
    </p:extLst>
  </p:cSld>
  <p:clrMapOvr>
    <a:masterClrMapping/>
  </p:clrMapOvr>
  <mc:AlternateContent xmlns:mc="http://schemas.openxmlformats.org/markup-compatibility/2006" xmlns:p14="http://schemas.microsoft.com/office/powerpoint/2010/main">
    <mc:Choice Requires="p14">
      <p:transition spd="slow" p14:dur="2000" advTm="52008"/>
    </mc:Choice>
    <mc:Fallback xmlns="">
      <p:transition spd="slow" advTm="52008"/>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2">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2">
                                            <p:txEl>
                                              <p:pRg st="1" end="1"/>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5"/>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25" grpId="0" animBg="1"/>
      <p:bldP spid="27" grpId="0"/>
      <p:bldP spid="28" grpId="0"/>
      <p:bldP spid="30" grpId="0"/>
      <p:bldP spid="32" grpId="0" animBg="1"/>
    </p:bld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B8B31D-F043-44D4-9D0F-88F35C94D9FB}"/>
              </a:ext>
            </a:extLst>
          </p:cNvPr>
          <p:cNvSpPr>
            <a:spLocks noGrp="1"/>
          </p:cNvSpPr>
          <p:nvPr>
            <p:ph type="title"/>
          </p:nvPr>
        </p:nvSpPr>
        <p:spPr/>
        <p:txBody>
          <a:bodyPr/>
          <a:lstStyle/>
          <a:p>
            <a:r>
              <a:rPr lang="pt-PT" dirty="0"/>
              <a:t>CAPM</a:t>
            </a:r>
            <a:endParaRPr lang="en-GB" dirty="0"/>
          </a:p>
        </p:txBody>
      </p:sp>
      <p:sp>
        <p:nvSpPr>
          <p:cNvPr id="3" name="Content Placeholder 2">
            <a:extLst>
              <a:ext uri="{FF2B5EF4-FFF2-40B4-BE49-F238E27FC236}">
                <a16:creationId xmlns:a16="http://schemas.microsoft.com/office/drawing/2014/main" id="{BA77F0DF-E631-41B8-9228-1BFA24F845C0}"/>
              </a:ext>
            </a:extLst>
          </p:cNvPr>
          <p:cNvSpPr>
            <a:spLocks noGrp="1"/>
          </p:cNvSpPr>
          <p:nvPr>
            <p:ph idx="1"/>
          </p:nvPr>
        </p:nvSpPr>
        <p:spPr>
          <a:xfrm>
            <a:off x="1051965" y="4663754"/>
            <a:ext cx="10098860" cy="930584"/>
          </a:xfrm>
        </p:spPr>
        <p:txBody>
          <a:bodyPr anchor="ctr">
            <a:normAutofit fontScale="92500" lnSpcReduction="20000"/>
          </a:bodyPr>
          <a:lstStyle/>
          <a:p>
            <a:pPr marL="0" indent="0">
              <a:buNone/>
            </a:pPr>
            <a:endParaRPr lang="en-GB" dirty="0"/>
          </a:p>
          <a:p>
            <a:pPr marL="0" indent="0" algn="ctr">
              <a:buNone/>
            </a:pPr>
            <a:r>
              <a:rPr lang="en-US" b="1" dirty="0"/>
              <a:t>All investors agree on the shape of the frontier of risky portfolios and agree on the exact composition of the tangency portfolio, T.</a:t>
            </a:r>
            <a:endParaRPr lang="en-GB" b="1" dirty="0"/>
          </a:p>
        </p:txBody>
      </p:sp>
      <p:sp>
        <p:nvSpPr>
          <p:cNvPr id="6" name="Text Placeholder 5">
            <a:extLst>
              <a:ext uri="{FF2B5EF4-FFF2-40B4-BE49-F238E27FC236}">
                <a16:creationId xmlns:a16="http://schemas.microsoft.com/office/drawing/2014/main" id="{FB751269-0F0F-46C6-A6F1-9393A6C5702D}"/>
              </a:ext>
            </a:extLst>
          </p:cNvPr>
          <p:cNvSpPr>
            <a:spLocks noGrp="1"/>
          </p:cNvSpPr>
          <p:nvPr>
            <p:ph type="body" sz="quarter" idx="13"/>
          </p:nvPr>
        </p:nvSpPr>
        <p:spPr/>
        <p:txBody>
          <a:bodyPr/>
          <a:lstStyle/>
          <a:p>
            <a:r>
              <a:rPr lang="en-US" dirty="0"/>
              <a:t>Advanced Financial Management | Portfolio Theory and the CAPM</a:t>
            </a:r>
            <a:endParaRPr lang="en-GB" dirty="0"/>
          </a:p>
        </p:txBody>
      </p:sp>
      <p:sp>
        <p:nvSpPr>
          <p:cNvPr id="8" name="Rectangle 7">
            <a:extLst>
              <a:ext uri="{FF2B5EF4-FFF2-40B4-BE49-F238E27FC236}">
                <a16:creationId xmlns:a16="http://schemas.microsoft.com/office/drawing/2014/main" id="{A47B4ECE-C9EB-4FBB-BF88-DAE823AD5F52}"/>
              </a:ext>
            </a:extLst>
          </p:cNvPr>
          <p:cNvSpPr/>
          <p:nvPr/>
        </p:nvSpPr>
        <p:spPr>
          <a:xfrm>
            <a:off x="336001" y="1739787"/>
            <a:ext cx="11519998" cy="2342854"/>
          </a:xfrm>
          <a:prstGeom prst="rect">
            <a:avLst/>
          </a:prstGeom>
          <a:solidFill>
            <a:schemeClr val="accent1">
              <a:lumMod val="20000"/>
              <a:lumOff val="8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28600" lvl="0" indent="-228600" algn="just">
              <a:spcBef>
                <a:spcPct val="20000"/>
              </a:spcBef>
              <a:buFont typeface="Wingdings" panose="05000000000000000000" pitchFamily="2" charset="2"/>
              <a:buChar char="§"/>
            </a:pPr>
            <a:endParaRPr lang="en-US" sz="2000" dirty="0">
              <a:solidFill>
                <a:prstClr val="black"/>
              </a:solidFill>
              <a:latin typeface="Open Sans Light" panose="020B0306030504020204" pitchFamily="34" charset="0"/>
              <a:ea typeface="Open Sans Light" panose="020B0306030504020204" pitchFamily="34" charset="0"/>
              <a:cs typeface="Open Sans Light" panose="020B0306030504020204" pitchFamily="34" charset="0"/>
            </a:endParaRPr>
          </a:p>
          <a:p>
            <a:pPr marL="228600" lvl="0" indent="-228600" algn="just">
              <a:spcBef>
                <a:spcPct val="20000"/>
              </a:spcBef>
              <a:buFont typeface="Wingdings" panose="05000000000000000000" pitchFamily="2" charset="2"/>
              <a:buChar char="§"/>
            </a:pPr>
            <a:r>
              <a:rPr lang="en-US" sz="2000" dirty="0">
                <a:solidFill>
                  <a:prstClr val="black"/>
                </a:solidFill>
                <a:latin typeface="Open Sans Light" panose="020B0306030504020204" pitchFamily="34" charset="0"/>
                <a:ea typeface="Open Sans Light" panose="020B0306030504020204" pitchFamily="34" charset="0"/>
                <a:cs typeface="Open Sans Light" panose="020B0306030504020204" pitchFamily="34" charset="0"/>
              </a:rPr>
              <a:t>There are N risky assets and a risk-free asset (N+1 assets in total). All investors can borrow/lend at the same risk free rate.</a:t>
            </a:r>
          </a:p>
          <a:p>
            <a:pPr marL="228600" lvl="0" indent="-228600" algn="just">
              <a:spcBef>
                <a:spcPct val="20000"/>
              </a:spcBef>
              <a:buFont typeface="Wingdings" panose="05000000000000000000" pitchFamily="2" charset="2"/>
              <a:buChar char="§"/>
            </a:pPr>
            <a:r>
              <a:rPr lang="en-US" sz="2000" dirty="0">
                <a:solidFill>
                  <a:prstClr val="black"/>
                </a:solidFill>
                <a:latin typeface="Open Sans Light" panose="020B0306030504020204" pitchFamily="34" charset="0"/>
                <a:ea typeface="Open Sans Light" panose="020B0306030504020204" pitchFamily="34" charset="0"/>
                <a:cs typeface="Open Sans Light" panose="020B0306030504020204" pitchFamily="34" charset="0"/>
              </a:rPr>
              <a:t>Trading of assets is costless (no transaction costs or taxes).</a:t>
            </a:r>
          </a:p>
          <a:p>
            <a:pPr marL="228600" lvl="0" indent="-228600" algn="just">
              <a:spcBef>
                <a:spcPct val="20000"/>
              </a:spcBef>
              <a:buFont typeface="Wingdings" panose="05000000000000000000" pitchFamily="2" charset="2"/>
              <a:buChar char="§"/>
            </a:pPr>
            <a:r>
              <a:rPr lang="en-US" sz="2000" dirty="0">
                <a:solidFill>
                  <a:prstClr val="black"/>
                </a:solidFill>
                <a:latin typeface="Open Sans Light" panose="020B0306030504020204" pitchFamily="34" charset="0"/>
                <a:ea typeface="Open Sans Light" panose="020B0306030504020204" pitchFamily="34" charset="0"/>
                <a:cs typeface="Open Sans Light" panose="020B0306030504020204" pitchFamily="34" charset="0"/>
              </a:rPr>
              <a:t>Investors care only about mean and variance (investors are rational mean </a:t>
            </a:r>
            <a:r>
              <a:rPr lang="en-GB" sz="2000" dirty="0">
                <a:solidFill>
                  <a:prstClr val="black"/>
                </a:solidFill>
                <a:latin typeface="Open Sans Light" panose="020B0306030504020204" pitchFamily="34" charset="0"/>
                <a:ea typeface="Open Sans Light" panose="020B0306030504020204" pitchFamily="34" charset="0"/>
                <a:cs typeface="Open Sans Light" panose="020B0306030504020204" pitchFamily="34" charset="0"/>
              </a:rPr>
              <a:t>variance optimisers).</a:t>
            </a:r>
          </a:p>
          <a:p>
            <a:pPr marL="228600" lvl="0" indent="-228600" algn="just">
              <a:spcBef>
                <a:spcPct val="20000"/>
              </a:spcBef>
              <a:buFont typeface="Wingdings" panose="05000000000000000000" pitchFamily="2" charset="2"/>
              <a:buChar char="§"/>
            </a:pPr>
            <a:r>
              <a:rPr lang="en-US" sz="2000" dirty="0">
                <a:solidFill>
                  <a:prstClr val="black"/>
                </a:solidFill>
                <a:latin typeface="Open Sans Light" panose="020B0306030504020204" pitchFamily="34" charset="0"/>
                <a:ea typeface="Open Sans Light" panose="020B0306030504020204" pitchFamily="34" charset="0"/>
                <a:cs typeface="Open Sans Light" panose="020B0306030504020204" pitchFamily="34" charset="0"/>
              </a:rPr>
              <a:t>Investors have the same information (beliefs/homogeneous expectations).</a:t>
            </a:r>
          </a:p>
        </p:txBody>
      </p:sp>
      <p:sp>
        <p:nvSpPr>
          <p:cNvPr id="9" name="Rectangle 8">
            <a:extLst>
              <a:ext uri="{FF2B5EF4-FFF2-40B4-BE49-F238E27FC236}">
                <a16:creationId xmlns:a16="http://schemas.microsoft.com/office/drawing/2014/main" id="{AFBBC1B0-28F5-4E93-AC31-20E2CDF94191}"/>
              </a:ext>
            </a:extLst>
          </p:cNvPr>
          <p:cNvSpPr/>
          <p:nvPr/>
        </p:nvSpPr>
        <p:spPr>
          <a:xfrm>
            <a:off x="822244" y="1462114"/>
            <a:ext cx="1619983" cy="551551"/>
          </a:xfrm>
          <a:prstGeom prst="rect">
            <a:avLst/>
          </a:prstGeom>
          <a:solidFill>
            <a:schemeClr val="accent1">
              <a:lumMod val="40000"/>
              <a:lumOff val="6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i="1" dirty="0">
                <a:solidFill>
                  <a:sysClr val="windowText" lastClr="000000"/>
                </a:solidFill>
                <a:latin typeface="Open Sans Light" panose="020B0306030504020204" pitchFamily="34" charset="0"/>
                <a:ea typeface="Open Sans Light" panose="020B0306030504020204" pitchFamily="34" charset="0"/>
                <a:cs typeface="Open Sans Light" panose="020B0306030504020204" pitchFamily="34" charset="0"/>
              </a:rPr>
              <a:t>Assumptions</a:t>
            </a:r>
            <a:endParaRPr lang="en-GB" b="1" i="1" dirty="0">
              <a:solidFill>
                <a:sysClr val="windowText" lastClr="000000"/>
              </a:solidFill>
              <a:latin typeface="Open Sans Light" panose="020B0306030504020204" pitchFamily="34" charset="0"/>
              <a:ea typeface="Open Sans Light" panose="020B0306030504020204" pitchFamily="34" charset="0"/>
              <a:cs typeface="Open Sans Light" panose="020B0306030504020204" pitchFamily="34" charset="0"/>
            </a:endParaRPr>
          </a:p>
        </p:txBody>
      </p:sp>
      <p:sp>
        <p:nvSpPr>
          <p:cNvPr id="10" name="Isosceles Triangle 9">
            <a:extLst>
              <a:ext uri="{FF2B5EF4-FFF2-40B4-BE49-F238E27FC236}">
                <a16:creationId xmlns:a16="http://schemas.microsoft.com/office/drawing/2014/main" id="{00C7FCA7-C981-41EA-9223-6AC7027FBC7F}"/>
              </a:ext>
            </a:extLst>
          </p:cNvPr>
          <p:cNvSpPr/>
          <p:nvPr/>
        </p:nvSpPr>
        <p:spPr bwMode="auto">
          <a:xfrm flipV="1">
            <a:off x="1229986" y="4256409"/>
            <a:ext cx="9720000" cy="315588"/>
          </a:xfrm>
          <a:prstGeom prst="triangle">
            <a:avLst/>
          </a:prstGeom>
          <a:solidFill>
            <a:schemeClr val="bg1">
              <a:lumMod val="85000"/>
            </a:schemeClr>
          </a:solidFill>
          <a:ln w="12700"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GB" sz="1600" b="0" i="0" u="none" strike="noStrike" cap="none" normalizeH="0" baseline="0" dirty="0">
              <a:ln>
                <a:noFill/>
              </a:ln>
              <a:solidFill>
                <a:srgbClr val="000000"/>
              </a:solidFill>
              <a:effectLst/>
              <a:latin typeface="Arial" charset="0"/>
              <a:ea typeface="ヒラギノ角ゴ ProN W3" charset="0"/>
              <a:cs typeface="ヒラギノ角ゴ ProN W3" charset="0"/>
              <a:sym typeface="Arial" charset="0"/>
            </a:endParaRPr>
          </a:p>
        </p:txBody>
      </p:sp>
    </p:spTree>
    <p:custDataLst>
      <p:tags r:id="rId1"/>
    </p:custDataLst>
    <p:extLst>
      <p:ext uri="{BB962C8B-B14F-4D97-AF65-F5344CB8AC3E}">
        <p14:creationId xmlns:p14="http://schemas.microsoft.com/office/powerpoint/2010/main" val="806774325"/>
      </p:ext>
    </p:extLst>
  </p:cSld>
  <p:clrMapOvr>
    <a:masterClrMapping/>
  </p:clrMapOvr>
  <mc:AlternateContent xmlns:mc="http://schemas.openxmlformats.org/markup-compatibility/2006" xmlns:p14="http://schemas.microsoft.com/office/powerpoint/2010/main">
    <mc:Choice Requires="p14">
      <p:transition spd="slow" p14:dur="2000" advTm="57522"/>
    </mc:Choice>
    <mc:Fallback xmlns="">
      <p:transition spd="slow" advTm="57522"/>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8">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8" grpId="0" animBg="1"/>
      <p:bldP spid="9" grpId="0" animBg="1"/>
      <p:bldP spid="1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1B45169-2178-482B-B4DD-FC22F11FAF75}"/>
              </a:ext>
            </a:extLst>
          </p:cNvPr>
          <p:cNvSpPr>
            <a:spLocks noGrp="1"/>
          </p:cNvSpPr>
          <p:nvPr>
            <p:ph sz="half" idx="2"/>
          </p:nvPr>
        </p:nvSpPr>
        <p:spPr>
          <a:xfrm>
            <a:off x="336000" y="5099348"/>
            <a:ext cx="5661575" cy="1435316"/>
          </a:xfrm>
        </p:spPr>
        <p:txBody>
          <a:bodyPr/>
          <a:lstStyle/>
          <a:p>
            <a:r>
              <a:rPr lang="en-US" sz="1500" dirty="0">
                <a:solidFill>
                  <a:prstClr val="black"/>
                </a:solidFill>
              </a:rPr>
              <a:t>Efficient frontier is linear and consists of combinations of the risk-free asset and the market portfolio only.</a:t>
            </a:r>
          </a:p>
          <a:p>
            <a:r>
              <a:rPr lang="en-US" sz="1500" dirty="0">
                <a:solidFill>
                  <a:prstClr val="black"/>
                </a:solidFill>
              </a:rPr>
              <a:t>All investors locate somewhere on the CML, but </a:t>
            </a:r>
            <a:r>
              <a:rPr lang="en-US" sz="1500" b="1" dirty="0">
                <a:solidFill>
                  <a:prstClr val="black"/>
                </a:solidFill>
              </a:rPr>
              <a:t>all risky portfolios or securities other than the market portfolio lie to its right</a:t>
            </a:r>
            <a:r>
              <a:rPr lang="en-US" sz="1500" dirty="0">
                <a:solidFill>
                  <a:prstClr val="black"/>
                </a:solidFill>
              </a:rPr>
              <a:t>.</a:t>
            </a:r>
            <a:endParaRPr lang="en-GB" sz="1500"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AD2CB3D1-749B-4620-AB32-6AE7749D7A2E}"/>
                  </a:ext>
                </a:extLst>
              </p:cNvPr>
              <p:cNvSpPr>
                <a:spLocks noGrp="1"/>
              </p:cNvSpPr>
              <p:nvPr>
                <p:ph sz="quarter" idx="4"/>
              </p:nvPr>
            </p:nvSpPr>
            <p:spPr>
              <a:xfrm>
                <a:off x="6172199" y="5099347"/>
                <a:ext cx="5683799" cy="1090315"/>
              </a:xfrm>
            </p:spPr>
            <p:txBody>
              <a:bodyPr/>
              <a:lstStyle/>
              <a:p>
                <a:pPr marL="230400" indent="-230400">
                  <a:buFont typeface="Wingdings" panose="05000000000000000000" pitchFamily="2" charset="2"/>
                  <a:buChar char="§"/>
                </a:pPr>
                <a:r>
                  <a:rPr lang="en-US" sz="1600" dirty="0">
                    <a:solidFill>
                      <a:prstClr val="black"/>
                    </a:solidFill>
                  </a:rPr>
                  <a:t>In equilibrium, </a:t>
                </a:r>
                <a:r>
                  <a:rPr lang="en-US" sz="1600" b="1" dirty="0">
                    <a:solidFill>
                      <a:prstClr val="black"/>
                    </a:solidFill>
                  </a:rPr>
                  <a:t>all portfolios or securities lie on the SML</a:t>
                </a:r>
                <a:r>
                  <a:rPr lang="en-US" sz="1600" dirty="0">
                    <a:solidFill>
                      <a:prstClr val="black"/>
                    </a:solidFill>
                  </a:rPr>
                  <a:t>. </a:t>
                </a:r>
              </a:p>
              <a:p>
                <a:pPr marL="230400" indent="-230400">
                  <a:buFont typeface="Wingdings" panose="05000000000000000000" pitchFamily="2" charset="2"/>
                  <a:buChar char="§"/>
                </a:pPr>
                <a:r>
                  <a:rPr lang="en-US" sz="1600" dirty="0">
                    <a:solidFill>
                      <a:prstClr val="black"/>
                    </a:solidFill>
                  </a:rPr>
                  <a:t>The only reason why one stock’s expected return should differ from that of another, is if their </a:t>
                </a:r>
                <a14:m>
                  <m:oMath xmlns:m="http://schemas.openxmlformats.org/officeDocument/2006/math">
                    <m:r>
                      <a:rPr lang="en-GB" sz="1600" i="1">
                        <a:solidFill>
                          <a:prstClr val="black"/>
                        </a:solidFill>
                        <a:latin typeface="Cambria Math" panose="02040503050406030204" pitchFamily="18" charset="0"/>
                      </a:rPr>
                      <m:t>𝛽</m:t>
                    </m:r>
                  </m:oMath>
                </a14:m>
                <a:r>
                  <a:rPr lang="en-US" sz="1600" dirty="0">
                    <a:solidFill>
                      <a:prstClr val="black"/>
                    </a:solidFill>
                  </a:rPr>
                  <a:t>s are </a:t>
                </a:r>
                <a:r>
                  <a:rPr lang="en-GB" sz="1600" dirty="0">
                    <a:solidFill>
                      <a:prstClr val="black"/>
                    </a:solidFill>
                  </a:rPr>
                  <a:t>different.</a:t>
                </a:r>
                <a:endParaRPr lang="en-GB" sz="1600" dirty="0"/>
              </a:p>
            </p:txBody>
          </p:sp>
        </mc:Choice>
        <mc:Fallback xmlns="">
          <p:sp>
            <p:nvSpPr>
              <p:cNvPr id="3" name="Content Placeholder 2">
                <a:extLst>
                  <a:ext uri="{FF2B5EF4-FFF2-40B4-BE49-F238E27FC236}">
                    <a16:creationId xmlns:a16="http://schemas.microsoft.com/office/drawing/2014/main" id="{AD2CB3D1-749B-4620-AB32-6AE7749D7A2E}"/>
                  </a:ext>
                </a:extLst>
              </p:cNvPr>
              <p:cNvSpPr>
                <a:spLocks noGrp="1" noRot="1" noChangeAspect="1" noMove="1" noResize="1" noEditPoints="1" noAdjustHandles="1" noChangeArrowheads="1" noChangeShapeType="1" noTextEdit="1"/>
              </p:cNvSpPr>
              <p:nvPr>
                <p:ph sz="quarter" idx="4"/>
              </p:nvPr>
            </p:nvSpPr>
            <p:spPr>
              <a:xfrm>
                <a:off x="6172199" y="5099347"/>
                <a:ext cx="5683799" cy="1090315"/>
              </a:xfrm>
              <a:blipFill>
                <a:blip r:embed="rId2"/>
                <a:stretch>
                  <a:fillRect l="-322" t="-1685" r="-536"/>
                </a:stretch>
              </a:blipFill>
            </p:spPr>
            <p:txBody>
              <a:bodyPr/>
              <a:lstStyle/>
              <a:p>
                <a:r>
                  <a:rPr lang="en-GB">
                    <a:noFill/>
                  </a:rPr>
                  <a:t> </a:t>
                </a:r>
              </a:p>
            </p:txBody>
          </p:sp>
        </mc:Fallback>
      </mc:AlternateContent>
      <p:sp>
        <p:nvSpPr>
          <p:cNvPr id="4" name="Text Placeholder 3">
            <a:extLst>
              <a:ext uri="{FF2B5EF4-FFF2-40B4-BE49-F238E27FC236}">
                <a16:creationId xmlns:a16="http://schemas.microsoft.com/office/drawing/2014/main" id="{33EBF20E-E64F-4B7F-8240-7FAC56D53A2D}"/>
              </a:ext>
            </a:extLst>
          </p:cNvPr>
          <p:cNvSpPr>
            <a:spLocks noGrp="1"/>
          </p:cNvSpPr>
          <p:nvPr>
            <p:ph type="body" sz="quarter" idx="13"/>
          </p:nvPr>
        </p:nvSpPr>
        <p:spPr/>
        <p:txBody>
          <a:bodyPr/>
          <a:lstStyle/>
          <a:p>
            <a:r>
              <a:rPr lang="en-US" dirty="0"/>
              <a:t>Advanced Financial Management | Portfolio Theory and the CAPM</a:t>
            </a:r>
            <a:endParaRPr lang="en-GB" dirty="0"/>
          </a:p>
        </p:txBody>
      </p:sp>
      <p:sp>
        <p:nvSpPr>
          <p:cNvPr id="5" name="Title 4">
            <a:extLst>
              <a:ext uri="{FF2B5EF4-FFF2-40B4-BE49-F238E27FC236}">
                <a16:creationId xmlns:a16="http://schemas.microsoft.com/office/drawing/2014/main" id="{C800B214-90FB-4849-9464-046E63095EE9}"/>
              </a:ext>
            </a:extLst>
          </p:cNvPr>
          <p:cNvSpPr>
            <a:spLocks noGrp="1"/>
          </p:cNvSpPr>
          <p:nvPr>
            <p:ph type="title"/>
          </p:nvPr>
        </p:nvSpPr>
        <p:spPr/>
        <p:txBody>
          <a:bodyPr/>
          <a:lstStyle/>
          <a:p>
            <a:r>
              <a:rPr lang="en-GB" dirty="0"/>
              <a:t>CAPM implications</a:t>
            </a:r>
          </a:p>
        </p:txBody>
      </p:sp>
      <p:sp>
        <p:nvSpPr>
          <p:cNvPr id="6" name="Text Placeholder 5">
            <a:extLst>
              <a:ext uri="{FF2B5EF4-FFF2-40B4-BE49-F238E27FC236}">
                <a16:creationId xmlns:a16="http://schemas.microsoft.com/office/drawing/2014/main" id="{A88C465E-A852-48FE-9528-1DAA1A72A4A9}"/>
              </a:ext>
            </a:extLst>
          </p:cNvPr>
          <p:cNvSpPr>
            <a:spLocks noGrp="1"/>
          </p:cNvSpPr>
          <p:nvPr>
            <p:ph type="body" idx="1"/>
          </p:nvPr>
        </p:nvSpPr>
        <p:spPr/>
        <p:txBody>
          <a:bodyPr/>
          <a:lstStyle/>
          <a:p>
            <a:r>
              <a:rPr lang="en-GB" dirty="0"/>
              <a:t>Capital Market Line (CML)</a:t>
            </a:r>
          </a:p>
        </p:txBody>
      </p:sp>
      <p:sp>
        <p:nvSpPr>
          <p:cNvPr id="7" name="Text Placeholder 6">
            <a:extLst>
              <a:ext uri="{FF2B5EF4-FFF2-40B4-BE49-F238E27FC236}">
                <a16:creationId xmlns:a16="http://schemas.microsoft.com/office/drawing/2014/main" id="{8B8F8032-E76D-43C5-81AE-780277D27FD5}"/>
              </a:ext>
            </a:extLst>
          </p:cNvPr>
          <p:cNvSpPr>
            <a:spLocks noGrp="1"/>
          </p:cNvSpPr>
          <p:nvPr>
            <p:ph type="body" sz="quarter" idx="3"/>
          </p:nvPr>
        </p:nvSpPr>
        <p:spPr/>
        <p:txBody>
          <a:bodyPr/>
          <a:lstStyle/>
          <a:p>
            <a:r>
              <a:rPr lang="en-GB" dirty="0"/>
              <a:t>Security Market Line (SML)</a:t>
            </a:r>
          </a:p>
        </p:txBody>
      </p:sp>
      <p:cxnSp>
        <p:nvCxnSpPr>
          <p:cNvPr id="15" name="Straight Connector 14">
            <a:extLst>
              <a:ext uri="{FF2B5EF4-FFF2-40B4-BE49-F238E27FC236}">
                <a16:creationId xmlns:a16="http://schemas.microsoft.com/office/drawing/2014/main" id="{774866AB-F61F-42D4-8032-E2D8B9013464}"/>
              </a:ext>
            </a:extLst>
          </p:cNvPr>
          <p:cNvCxnSpPr>
            <a:cxnSpLocks/>
          </p:cNvCxnSpPr>
          <p:nvPr/>
        </p:nvCxnSpPr>
        <p:spPr>
          <a:xfrm flipV="1">
            <a:off x="5219832" y="4240901"/>
            <a:ext cx="313" cy="9279"/>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16B0E566-4410-406E-9C9B-B091808EBCE2}"/>
              </a:ext>
            </a:extLst>
          </p:cNvPr>
          <p:cNvCxnSpPr>
            <a:cxnSpLocks/>
          </p:cNvCxnSpPr>
          <p:nvPr/>
        </p:nvCxnSpPr>
        <p:spPr>
          <a:xfrm>
            <a:off x="1182437" y="4133380"/>
            <a:ext cx="310101"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Arrow Connector 28">
            <a:extLst>
              <a:ext uri="{FF2B5EF4-FFF2-40B4-BE49-F238E27FC236}">
                <a16:creationId xmlns:a16="http://schemas.microsoft.com/office/drawing/2014/main" id="{C4690C77-1EAE-4E58-8384-AADB2A1376BD}"/>
              </a:ext>
            </a:extLst>
          </p:cNvPr>
          <p:cNvCxnSpPr>
            <a:cxnSpLocks/>
          </p:cNvCxnSpPr>
          <p:nvPr/>
        </p:nvCxnSpPr>
        <p:spPr>
          <a:xfrm flipV="1">
            <a:off x="1492538" y="3926646"/>
            <a:ext cx="0" cy="206734"/>
          </a:xfrm>
          <a:prstGeom prst="straightConnector1">
            <a:avLst/>
          </a:prstGeom>
          <a:ln w="12700">
            <a:solidFill>
              <a:schemeClr val="bg1">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534C181F-215A-4FC6-B896-A75012EDEB5E}"/>
              </a:ext>
            </a:extLst>
          </p:cNvPr>
          <p:cNvSpPr txBox="1"/>
          <p:nvPr/>
        </p:nvSpPr>
        <p:spPr>
          <a:xfrm>
            <a:off x="984565" y="4123174"/>
            <a:ext cx="1221329" cy="523220"/>
          </a:xfrm>
          <a:prstGeom prst="rect">
            <a:avLst/>
          </a:prstGeom>
          <a:noFill/>
        </p:spPr>
        <p:txBody>
          <a:bodyPr wrap="square" rtlCol="0">
            <a:spAutoFit/>
          </a:bodyPr>
          <a:lstStyle/>
          <a:p>
            <a:r>
              <a:rPr lang="en-US" sz="1400" dirty="0">
                <a:solidFill>
                  <a:schemeClr val="tx2">
                    <a:lumMod val="75000"/>
                  </a:schemeClr>
                </a:solidFill>
                <a:latin typeface="Open Sans" panose="020B0606030504020204" pitchFamily="34" charset="0"/>
                <a:ea typeface="Open Sans" panose="020B0606030504020204" pitchFamily="34" charset="0"/>
                <a:cs typeface="Open Sans" panose="020B0606030504020204" pitchFamily="34" charset="0"/>
              </a:rPr>
              <a:t>Sharpe ratio of M</a:t>
            </a:r>
            <a:endParaRPr lang="en-GB" sz="1400" dirty="0">
              <a:solidFill>
                <a:schemeClr val="tx2">
                  <a:lumMod val="7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2" name="TextBox 31">
            <a:extLst>
              <a:ext uri="{FF2B5EF4-FFF2-40B4-BE49-F238E27FC236}">
                <a16:creationId xmlns:a16="http://schemas.microsoft.com/office/drawing/2014/main" id="{BF780102-1FE0-4767-BDAF-B3F7BD26AFBE}"/>
              </a:ext>
            </a:extLst>
          </p:cNvPr>
          <p:cNvSpPr txBox="1"/>
          <p:nvPr/>
        </p:nvSpPr>
        <p:spPr>
          <a:xfrm>
            <a:off x="3564082" y="4289160"/>
            <a:ext cx="1735376" cy="307777"/>
          </a:xfrm>
          <a:prstGeom prst="rect">
            <a:avLst/>
          </a:prstGeom>
          <a:noFill/>
        </p:spPr>
        <p:txBody>
          <a:bodyPr wrap="square" rtlCol="0">
            <a:spAutoFit/>
          </a:bodyPr>
          <a:lstStyle/>
          <a:p>
            <a:pPr algn="ctr"/>
            <a:r>
              <a:rPr lang="en-US" sz="1400" dirty="0">
                <a:solidFill>
                  <a:schemeClr val="tx2">
                    <a:lumMod val="75000"/>
                  </a:schemeClr>
                </a:solidFill>
                <a:latin typeface="Open Sans" panose="020B0606030504020204" pitchFamily="34" charset="0"/>
                <a:ea typeface="Open Sans" panose="020B0606030504020204" pitchFamily="34" charset="0"/>
                <a:cs typeface="Open Sans" panose="020B0606030504020204" pitchFamily="34" charset="0"/>
              </a:rPr>
              <a:t>M Sharpe ratio</a:t>
            </a:r>
            <a:endParaRPr lang="en-GB" sz="1400" dirty="0">
              <a:solidFill>
                <a:schemeClr val="tx2">
                  <a:lumMod val="7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3" name="Right Brace 32">
            <a:extLst>
              <a:ext uri="{FF2B5EF4-FFF2-40B4-BE49-F238E27FC236}">
                <a16:creationId xmlns:a16="http://schemas.microsoft.com/office/drawing/2014/main" id="{63537179-6FF4-489B-8D09-A61E6ACE1894}"/>
              </a:ext>
            </a:extLst>
          </p:cNvPr>
          <p:cNvSpPr/>
          <p:nvPr/>
        </p:nvSpPr>
        <p:spPr>
          <a:xfrm rot="5400000">
            <a:off x="4312204" y="3773338"/>
            <a:ext cx="202106" cy="878589"/>
          </a:xfrm>
          <a:prstGeom prst="rightBrace">
            <a:avLst>
              <a:gd name="adj1" fmla="val 0"/>
              <a:gd name="adj2" fmla="val 49785"/>
            </a:avLst>
          </a:prstGeom>
          <a:ln w="12700">
            <a:solidFill>
              <a:schemeClr val="tx2">
                <a:lumMod val="75000"/>
              </a:schemeClr>
            </a:solidFill>
          </a:ln>
        </p:spPr>
        <p:style>
          <a:lnRef idx="1">
            <a:schemeClr val="accent6"/>
          </a:lnRef>
          <a:fillRef idx="0">
            <a:schemeClr val="accent6"/>
          </a:fillRef>
          <a:effectRef idx="0">
            <a:schemeClr val="accent6"/>
          </a:effectRef>
          <a:fontRef idx="minor">
            <a:schemeClr val="tx1"/>
          </a:fontRef>
        </p:style>
        <p:txBody>
          <a:bodyPr rtlCol="0" anchor="ctr"/>
          <a:lstStyle/>
          <a:p>
            <a:pPr algn="ctr"/>
            <a:endParaRPr lang="en-GB"/>
          </a:p>
        </p:txBody>
      </p:sp>
      <p:grpSp>
        <p:nvGrpSpPr>
          <p:cNvPr id="70" name="Group 69">
            <a:extLst>
              <a:ext uri="{FF2B5EF4-FFF2-40B4-BE49-F238E27FC236}">
                <a16:creationId xmlns:a16="http://schemas.microsoft.com/office/drawing/2014/main" id="{B92A14A4-00B9-4C83-8F13-A228E342EE51}"/>
              </a:ext>
            </a:extLst>
          </p:cNvPr>
          <p:cNvGrpSpPr/>
          <p:nvPr/>
        </p:nvGrpSpPr>
        <p:grpSpPr>
          <a:xfrm>
            <a:off x="298285" y="2119035"/>
            <a:ext cx="6713789" cy="3017225"/>
            <a:chOff x="298285" y="2119035"/>
            <a:chExt cx="6713789" cy="3017225"/>
          </a:xfrm>
        </p:grpSpPr>
        <p:cxnSp>
          <p:nvCxnSpPr>
            <p:cNvPr id="9" name="Straight Arrow Connector 8">
              <a:extLst>
                <a:ext uri="{FF2B5EF4-FFF2-40B4-BE49-F238E27FC236}">
                  <a16:creationId xmlns:a16="http://schemas.microsoft.com/office/drawing/2014/main" id="{F3FDDBB1-A193-44CC-BE65-512F19B4DC19}"/>
                </a:ext>
              </a:extLst>
            </p:cNvPr>
            <p:cNvCxnSpPr>
              <a:cxnSpLocks/>
            </p:cNvCxnSpPr>
            <p:nvPr/>
          </p:nvCxnSpPr>
          <p:spPr>
            <a:xfrm>
              <a:off x="858327" y="4828359"/>
              <a:ext cx="4337331"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69" name="Group 68">
              <a:extLst>
                <a:ext uri="{FF2B5EF4-FFF2-40B4-BE49-F238E27FC236}">
                  <a16:creationId xmlns:a16="http://schemas.microsoft.com/office/drawing/2014/main" id="{D39EB2C8-FB3C-4FA5-8BC5-833039DD1789}"/>
                </a:ext>
              </a:extLst>
            </p:cNvPr>
            <p:cNvGrpSpPr/>
            <p:nvPr/>
          </p:nvGrpSpPr>
          <p:grpSpPr>
            <a:xfrm>
              <a:off x="298285" y="2119035"/>
              <a:ext cx="6713789" cy="3017225"/>
              <a:chOff x="298285" y="2119035"/>
              <a:chExt cx="6713789" cy="3017225"/>
            </a:xfrm>
          </p:grpSpPr>
          <p:sp>
            <p:nvSpPr>
              <p:cNvPr id="13" name="Oval 12">
                <a:extLst>
                  <a:ext uri="{FF2B5EF4-FFF2-40B4-BE49-F238E27FC236}">
                    <a16:creationId xmlns:a16="http://schemas.microsoft.com/office/drawing/2014/main" id="{88AF4C6C-B2A9-48E2-AF26-B4C9964E6ACD}"/>
                  </a:ext>
                </a:extLst>
              </p:cNvPr>
              <p:cNvSpPr/>
              <p:nvPr/>
            </p:nvSpPr>
            <p:spPr>
              <a:xfrm>
                <a:off x="832345" y="4204461"/>
                <a:ext cx="45719" cy="4571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68" name="Group 67">
                <a:extLst>
                  <a:ext uri="{FF2B5EF4-FFF2-40B4-BE49-F238E27FC236}">
                    <a16:creationId xmlns:a16="http://schemas.microsoft.com/office/drawing/2014/main" id="{BBF72165-FB01-4238-817A-1C78144684F7}"/>
                  </a:ext>
                </a:extLst>
              </p:cNvPr>
              <p:cNvGrpSpPr/>
              <p:nvPr/>
            </p:nvGrpSpPr>
            <p:grpSpPr>
              <a:xfrm>
                <a:off x="298285" y="2119035"/>
                <a:ext cx="6713789" cy="3017225"/>
                <a:chOff x="298285" y="2119035"/>
                <a:chExt cx="6713789" cy="3017225"/>
              </a:xfrm>
            </p:grpSpPr>
            <p:sp>
              <p:nvSpPr>
                <p:cNvPr id="14" name="TextBox 13">
                  <a:extLst>
                    <a:ext uri="{FF2B5EF4-FFF2-40B4-BE49-F238E27FC236}">
                      <a16:creationId xmlns:a16="http://schemas.microsoft.com/office/drawing/2014/main" id="{DCEBB170-C75F-4849-B2B8-E59A0E95EA08}"/>
                    </a:ext>
                  </a:extLst>
                </p:cNvPr>
                <p:cNvSpPr txBox="1"/>
                <p:nvPr/>
              </p:nvSpPr>
              <p:spPr>
                <a:xfrm>
                  <a:off x="482483" y="4012767"/>
                  <a:ext cx="620205" cy="369332"/>
                </a:xfrm>
                <a:prstGeom prst="rect">
                  <a:avLst/>
                </a:prstGeom>
                <a:noFill/>
              </p:spPr>
              <p:txBody>
                <a:bodyPr wrap="square" rtlCol="0">
                  <a:spAutoFit/>
                </a:bodyPr>
                <a:lstStyle/>
                <a:p>
                  <a:r>
                    <a:rPr lang="en-GB" dirty="0">
                      <a:latin typeface="Open Sans" panose="020B0606030504020204" pitchFamily="34" charset="0"/>
                      <a:ea typeface="Open Sans" panose="020B0606030504020204" pitchFamily="34" charset="0"/>
                      <a:cs typeface="Open Sans" panose="020B0606030504020204" pitchFamily="34" charset="0"/>
                    </a:rPr>
                    <a:t>r</a:t>
                  </a:r>
                  <a:r>
                    <a:rPr lang="en-GB" baseline="-25000" dirty="0">
                      <a:latin typeface="Open Sans" panose="020B0606030504020204" pitchFamily="34" charset="0"/>
                      <a:ea typeface="Open Sans" panose="020B0606030504020204" pitchFamily="34" charset="0"/>
                      <a:cs typeface="Open Sans" panose="020B0606030504020204" pitchFamily="34" charset="0"/>
                    </a:rPr>
                    <a:t>f</a:t>
                  </a:r>
                  <a:endParaRPr lang="en-GB" dirty="0">
                    <a:latin typeface="Open Sans" panose="020B0606030504020204" pitchFamily="34" charset="0"/>
                    <a:ea typeface="Open Sans" panose="020B0606030504020204" pitchFamily="34" charset="0"/>
                    <a:cs typeface="Open Sans" panose="020B0606030504020204" pitchFamily="34" charset="0"/>
                  </a:endParaRPr>
                </a:p>
              </p:txBody>
            </p:sp>
            <p:sp>
              <p:nvSpPr>
                <p:cNvPr id="17" name="Oval 16">
                  <a:extLst>
                    <a:ext uri="{FF2B5EF4-FFF2-40B4-BE49-F238E27FC236}">
                      <a16:creationId xmlns:a16="http://schemas.microsoft.com/office/drawing/2014/main" id="{BE4F2BE5-E98E-4F65-893F-78EF08DE45D7}"/>
                    </a:ext>
                  </a:extLst>
                </p:cNvPr>
                <p:cNvSpPr/>
                <p:nvPr/>
              </p:nvSpPr>
              <p:spPr>
                <a:xfrm>
                  <a:off x="2568377" y="3014418"/>
                  <a:ext cx="45719" cy="4571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TextBox 17">
                  <a:extLst>
                    <a:ext uri="{FF2B5EF4-FFF2-40B4-BE49-F238E27FC236}">
                      <a16:creationId xmlns:a16="http://schemas.microsoft.com/office/drawing/2014/main" id="{E624D54E-4307-4F1D-B3FD-B2AE376AB058}"/>
                    </a:ext>
                  </a:extLst>
                </p:cNvPr>
                <p:cNvSpPr txBox="1"/>
                <p:nvPr/>
              </p:nvSpPr>
              <p:spPr>
                <a:xfrm>
                  <a:off x="2393448" y="2663699"/>
                  <a:ext cx="620205" cy="369332"/>
                </a:xfrm>
                <a:prstGeom prst="rect">
                  <a:avLst/>
                </a:prstGeom>
                <a:noFill/>
              </p:spPr>
              <p:txBody>
                <a:bodyPr wrap="square" rtlCol="0">
                  <a:spAutoFit/>
                </a:bodyPr>
                <a:lstStyle/>
                <a:p>
                  <a:r>
                    <a:rPr lang="en-GB" b="1" dirty="0">
                      <a:latin typeface="Open Sans" panose="020B0606030504020204" pitchFamily="34" charset="0"/>
                      <a:ea typeface="Open Sans" panose="020B0606030504020204" pitchFamily="34" charset="0"/>
                      <a:cs typeface="Open Sans" panose="020B0606030504020204" pitchFamily="34" charset="0"/>
                    </a:rPr>
                    <a:t>M</a:t>
                  </a:r>
                </a:p>
              </p:txBody>
            </p:sp>
            <p:grpSp>
              <p:nvGrpSpPr>
                <p:cNvPr id="20" name="Group 19">
                  <a:extLst>
                    <a:ext uri="{FF2B5EF4-FFF2-40B4-BE49-F238E27FC236}">
                      <a16:creationId xmlns:a16="http://schemas.microsoft.com/office/drawing/2014/main" id="{B9930C07-B404-4D20-A199-FE52CE77B238}"/>
                    </a:ext>
                  </a:extLst>
                </p:cNvPr>
                <p:cNvGrpSpPr/>
                <p:nvPr/>
              </p:nvGrpSpPr>
              <p:grpSpPr>
                <a:xfrm>
                  <a:off x="2831609" y="3021077"/>
                  <a:ext cx="793806" cy="541347"/>
                  <a:chOff x="3074499" y="3163963"/>
                  <a:chExt cx="793806" cy="541347"/>
                </a:xfrm>
              </p:grpSpPr>
              <p:sp>
                <p:nvSpPr>
                  <p:cNvPr id="21" name="Oval 20">
                    <a:extLst>
                      <a:ext uri="{FF2B5EF4-FFF2-40B4-BE49-F238E27FC236}">
                        <a16:creationId xmlns:a16="http://schemas.microsoft.com/office/drawing/2014/main" id="{68C8ECA5-F393-4365-9D46-DF2E15358C9A}"/>
                      </a:ext>
                    </a:extLst>
                  </p:cNvPr>
                  <p:cNvSpPr/>
                  <p:nvPr/>
                </p:nvSpPr>
                <p:spPr>
                  <a:xfrm flipH="1">
                    <a:off x="3203704" y="3163963"/>
                    <a:ext cx="45719" cy="4571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Oval 21">
                    <a:extLst>
                      <a:ext uri="{FF2B5EF4-FFF2-40B4-BE49-F238E27FC236}">
                        <a16:creationId xmlns:a16="http://schemas.microsoft.com/office/drawing/2014/main" id="{CA5D3E7D-78BA-4933-A977-289050E6833E}"/>
                      </a:ext>
                    </a:extLst>
                  </p:cNvPr>
                  <p:cNvSpPr/>
                  <p:nvPr/>
                </p:nvSpPr>
                <p:spPr>
                  <a:xfrm flipH="1">
                    <a:off x="3356104" y="3459481"/>
                    <a:ext cx="45719" cy="4571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Oval 22">
                    <a:extLst>
                      <a:ext uri="{FF2B5EF4-FFF2-40B4-BE49-F238E27FC236}">
                        <a16:creationId xmlns:a16="http://schemas.microsoft.com/office/drawing/2014/main" id="{74AE7979-A931-49C5-9785-BA95E8324D7D}"/>
                      </a:ext>
                    </a:extLst>
                  </p:cNvPr>
                  <p:cNvSpPr/>
                  <p:nvPr/>
                </p:nvSpPr>
                <p:spPr>
                  <a:xfrm flipH="1">
                    <a:off x="3500553" y="3659591"/>
                    <a:ext cx="45719" cy="4571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Oval 23">
                    <a:extLst>
                      <a:ext uri="{FF2B5EF4-FFF2-40B4-BE49-F238E27FC236}">
                        <a16:creationId xmlns:a16="http://schemas.microsoft.com/office/drawing/2014/main" id="{8A7B03F3-2A9C-4A0B-BA0F-A79E38FA1B22}"/>
                      </a:ext>
                    </a:extLst>
                  </p:cNvPr>
                  <p:cNvSpPr/>
                  <p:nvPr/>
                </p:nvSpPr>
                <p:spPr>
                  <a:xfrm flipH="1">
                    <a:off x="3517786" y="3223596"/>
                    <a:ext cx="45719" cy="4571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Oval 24">
                    <a:extLst>
                      <a:ext uri="{FF2B5EF4-FFF2-40B4-BE49-F238E27FC236}">
                        <a16:creationId xmlns:a16="http://schemas.microsoft.com/office/drawing/2014/main" id="{89D38458-DCA6-4B47-8689-69B06D40E14F}"/>
                      </a:ext>
                    </a:extLst>
                  </p:cNvPr>
                  <p:cNvSpPr/>
                  <p:nvPr/>
                </p:nvSpPr>
                <p:spPr>
                  <a:xfrm flipH="1">
                    <a:off x="3670186" y="3447555"/>
                    <a:ext cx="45719" cy="4571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Oval 25">
                    <a:extLst>
                      <a:ext uri="{FF2B5EF4-FFF2-40B4-BE49-F238E27FC236}">
                        <a16:creationId xmlns:a16="http://schemas.microsoft.com/office/drawing/2014/main" id="{40B95939-4E58-4B30-8F2B-AE167FF253EA}"/>
                      </a:ext>
                    </a:extLst>
                  </p:cNvPr>
                  <p:cNvSpPr/>
                  <p:nvPr/>
                </p:nvSpPr>
                <p:spPr>
                  <a:xfrm flipH="1">
                    <a:off x="3822586" y="3599955"/>
                    <a:ext cx="45719" cy="4571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Oval 26">
                    <a:extLst>
                      <a:ext uri="{FF2B5EF4-FFF2-40B4-BE49-F238E27FC236}">
                        <a16:creationId xmlns:a16="http://schemas.microsoft.com/office/drawing/2014/main" id="{57C8ED0B-A169-4E42-9653-C681D2320CA0}"/>
                      </a:ext>
                    </a:extLst>
                  </p:cNvPr>
                  <p:cNvSpPr/>
                  <p:nvPr/>
                </p:nvSpPr>
                <p:spPr>
                  <a:xfrm>
                    <a:off x="3074499" y="3577433"/>
                    <a:ext cx="45719" cy="4571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nvGrpSpPr>
                <p:cNvPr id="67" name="Group 66">
                  <a:extLst>
                    <a:ext uri="{FF2B5EF4-FFF2-40B4-BE49-F238E27FC236}">
                      <a16:creationId xmlns:a16="http://schemas.microsoft.com/office/drawing/2014/main" id="{48B62FA0-3E50-410D-8EF3-0EBAF124B88B}"/>
                    </a:ext>
                  </a:extLst>
                </p:cNvPr>
                <p:cNvGrpSpPr/>
                <p:nvPr/>
              </p:nvGrpSpPr>
              <p:grpSpPr>
                <a:xfrm>
                  <a:off x="298285" y="2119035"/>
                  <a:ext cx="6713789" cy="3017225"/>
                  <a:chOff x="298285" y="2119035"/>
                  <a:chExt cx="6713789" cy="3017225"/>
                </a:xfrm>
              </p:grpSpPr>
              <p:cxnSp>
                <p:nvCxnSpPr>
                  <p:cNvPr id="8" name="Straight Arrow Connector 7">
                    <a:extLst>
                      <a:ext uri="{FF2B5EF4-FFF2-40B4-BE49-F238E27FC236}">
                        <a16:creationId xmlns:a16="http://schemas.microsoft.com/office/drawing/2014/main" id="{1D2095F2-E188-493A-A450-AD3389220DAC}"/>
                      </a:ext>
                    </a:extLst>
                  </p:cNvPr>
                  <p:cNvCxnSpPr>
                    <a:cxnSpLocks/>
                  </p:cNvCxnSpPr>
                  <p:nvPr/>
                </p:nvCxnSpPr>
                <p:spPr>
                  <a:xfrm flipV="1">
                    <a:off x="866419" y="2131061"/>
                    <a:ext cx="0" cy="2700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 name="Arc 9">
                    <a:extLst>
                      <a:ext uri="{FF2B5EF4-FFF2-40B4-BE49-F238E27FC236}">
                        <a16:creationId xmlns:a16="http://schemas.microsoft.com/office/drawing/2014/main" id="{0BE92E3D-9DAB-4EB1-96A7-6A302C4852C4}"/>
                      </a:ext>
                    </a:extLst>
                  </p:cNvPr>
                  <p:cNvSpPr/>
                  <p:nvPr/>
                </p:nvSpPr>
                <p:spPr>
                  <a:xfrm rot="10076690">
                    <a:off x="2054402" y="2726953"/>
                    <a:ext cx="2006750" cy="1920503"/>
                  </a:xfrm>
                  <a:prstGeom prst="arc">
                    <a:avLst>
                      <a:gd name="adj1" fmla="val 17785773"/>
                      <a:gd name="adj2" fmla="val 335243"/>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1" name="TextBox 10">
                    <a:extLst>
                      <a:ext uri="{FF2B5EF4-FFF2-40B4-BE49-F238E27FC236}">
                        <a16:creationId xmlns:a16="http://schemas.microsoft.com/office/drawing/2014/main" id="{D3D23078-CF4A-4467-A692-0A318C6FAC7C}"/>
                      </a:ext>
                    </a:extLst>
                  </p:cNvPr>
                  <p:cNvSpPr txBox="1"/>
                  <p:nvPr/>
                </p:nvSpPr>
                <p:spPr>
                  <a:xfrm>
                    <a:off x="298285" y="2119035"/>
                    <a:ext cx="620205" cy="369332"/>
                  </a:xfrm>
                  <a:prstGeom prst="rect">
                    <a:avLst/>
                  </a:prstGeom>
                  <a:noFill/>
                </p:spPr>
                <p:txBody>
                  <a:bodyPr wrap="square" rtlCol="0">
                    <a:spAutoFit/>
                  </a:bodyPr>
                  <a:lstStyle/>
                  <a:p>
                    <a:r>
                      <a:rPr lang="en-GB" dirty="0">
                        <a:latin typeface="Open Sans" panose="020B0606030504020204" pitchFamily="34" charset="0"/>
                        <a:ea typeface="Open Sans" panose="020B0606030504020204" pitchFamily="34" charset="0"/>
                        <a:cs typeface="Open Sans" panose="020B0606030504020204" pitchFamily="34" charset="0"/>
                      </a:rPr>
                      <a:t>E(r)</a:t>
                    </a:r>
                  </a:p>
                </p:txBody>
              </p:sp>
              <p:sp>
                <p:nvSpPr>
                  <p:cNvPr id="12" name="TextBox 11">
                    <a:extLst>
                      <a:ext uri="{FF2B5EF4-FFF2-40B4-BE49-F238E27FC236}">
                        <a16:creationId xmlns:a16="http://schemas.microsoft.com/office/drawing/2014/main" id="{332B5A60-EAFA-41E4-9EDD-82439C5C8891}"/>
                      </a:ext>
                    </a:extLst>
                  </p:cNvPr>
                  <p:cNvSpPr txBox="1"/>
                  <p:nvPr/>
                </p:nvSpPr>
                <p:spPr>
                  <a:xfrm>
                    <a:off x="4892111" y="4628079"/>
                    <a:ext cx="620205" cy="369332"/>
                  </a:xfrm>
                  <a:prstGeom prst="rect">
                    <a:avLst/>
                  </a:prstGeom>
                  <a:noFill/>
                </p:spPr>
                <p:txBody>
                  <a:bodyPr wrap="square" rtlCol="0">
                    <a:spAutoFit/>
                  </a:bodyPr>
                  <a:lstStyle/>
                  <a:p>
                    <a:pPr algn="r"/>
                    <a:r>
                      <a:rPr lang="el-GR" dirty="0">
                        <a:latin typeface="Open Sans" panose="020B0606030504020204" pitchFamily="34" charset="0"/>
                        <a:ea typeface="Open Sans" panose="020B0606030504020204" pitchFamily="34" charset="0"/>
                        <a:cs typeface="Open Sans" panose="020B0606030504020204" pitchFamily="34" charset="0"/>
                      </a:rPr>
                      <a:t>σ</a:t>
                    </a:r>
                    <a:endParaRPr lang="en-GB" dirty="0">
                      <a:latin typeface="Open Sans" panose="020B0606030504020204" pitchFamily="34" charset="0"/>
                      <a:ea typeface="Open Sans" panose="020B0606030504020204" pitchFamily="34" charset="0"/>
                      <a:cs typeface="Open Sans" panose="020B0606030504020204" pitchFamily="34" charset="0"/>
                    </a:endParaRPr>
                  </a:p>
                </p:txBody>
              </p:sp>
              <p:cxnSp>
                <p:nvCxnSpPr>
                  <p:cNvPr id="16" name="Straight Connector 15">
                    <a:extLst>
                      <a:ext uri="{FF2B5EF4-FFF2-40B4-BE49-F238E27FC236}">
                        <a16:creationId xmlns:a16="http://schemas.microsoft.com/office/drawing/2014/main" id="{1C23E3F3-CA33-430E-96D6-DCCC10E9D6A8}"/>
                      </a:ext>
                    </a:extLst>
                  </p:cNvPr>
                  <p:cNvCxnSpPr>
                    <a:cxnSpLocks/>
                  </p:cNvCxnSpPr>
                  <p:nvPr/>
                </p:nvCxnSpPr>
                <p:spPr>
                  <a:xfrm flipV="1">
                    <a:off x="866576" y="2119035"/>
                    <a:ext cx="3078802" cy="2094041"/>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
                <p:nvSpPr>
                  <p:cNvPr id="34" name="Arc 33">
                    <a:extLst>
                      <a:ext uri="{FF2B5EF4-FFF2-40B4-BE49-F238E27FC236}">
                        <a16:creationId xmlns:a16="http://schemas.microsoft.com/office/drawing/2014/main" id="{840A1081-3152-488A-8523-54F63CA40B0E}"/>
                      </a:ext>
                    </a:extLst>
                  </p:cNvPr>
                  <p:cNvSpPr/>
                  <p:nvPr/>
                </p:nvSpPr>
                <p:spPr>
                  <a:xfrm>
                    <a:off x="2056237" y="2546951"/>
                    <a:ext cx="4955837" cy="2589309"/>
                  </a:xfrm>
                  <a:prstGeom prst="arc">
                    <a:avLst>
                      <a:gd name="adj1" fmla="val 10847617"/>
                      <a:gd name="adj2" fmla="val 15034011"/>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grpSp>
          </p:grpSp>
        </p:grpSp>
      </p:grpSp>
      <mc:AlternateContent xmlns:mc="http://schemas.openxmlformats.org/markup-compatibility/2006" xmlns:a14="http://schemas.microsoft.com/office/drawing/2010/main">
        <mc:Choice Requires="a14">
          <p:sp>
            <p:nvSpPr>
              <p:cNvPr id="31" name="TextBox 30">
                <a:extLst>
                  <a:ext uri="{FF2B5EF4-FFF2-40B4-BE49-F238E27FC236}">
                    <a16:creationId xmlns:a16="http://schemas.microsoft.com/office/drawing/2014/main" id="{E9EA050F-72DC-4D67-997A-66A61F66C9BB}"/>
                  </a:ext>
                </a:extLst>
              </p:cNvPr>
              <p:cNvSpPr txBox="1"/>
              <p:nvPr/>
            </p:nvSpPr>
            <p:spPr>
              <a:xfrm>
                <a:off x="1802639" y="3605850"/>
                <a:ext cx="3556497" cy="556306"/>
              </a:xfrm>
              <a:prstGeom prst="rect">
                <a:avLst/>
              </a:prstGeom>
              <a:solidFill>
                <a:schemeClr val="accent1">
                  <a:lumMod val="20000"/>
                  <a:lumOff val="80000"/>
                </a:schemeClr>
              </a:solidFill>
            </p:spPr>
            <p:txBody>
              <a:bodyPr wrap="square" rtlCol="0">
                <a:spAutoFit/>
              </a:bodyPr>
              <a:lstStyle/>
              <a:p>
                <a:pPr algn="ctr"/>
                <a:r>
                  <a:rPr lang="en-GB" b="1" dirty="0">
                    <a:latin typeface="+mn-lt"/>
                  </a:rPr>
                  <a:t>CML</a:t>
                </a:r>
                <a:r>
                  <a:rPr lang="en-GB" sz="2400" b="1" dirty="0">
                    <a:latin typeface="+mn-lt"/>
                  </a:rPr>
                  <a:t>:</a:t>
                </a:r>
                <a:r>
                  <a:rPr lang="en-GB" dirty="0">
                    <a:latin typeface="+mn-lt"/>
                  </a:rPr>
                  <a:t>  </a:t>
                </a:r>
                <a14:m>
                  <m:oMath xmlns:m="http://schemas.openxmlformats.org/officeDocument/2006/math">
                    <m:r>
                      <a:rPr lang="en-GB" b="0" i="1" smtClean="0">
                        <a:latin typeface="Cambria Math" panose="02040503050406030204" pitchFamily="18" charset="0"/>
                      </a:rPr>
                      <m:t>𝐸</m:t>
                    </m:r>
                    <m:d>
                      <m:dPr>
                        <m:ctrlPr>
                          <a:rPr lang="en-GB" b="0" i="1" smtClean="0">
                            <a:latin typeface="Cambria Math" panose="02040503050406030204" pitchFamily="18" charset="0"/>
                          </a:rPr>
                        </m:ctrlPr>
                      </m:dPr>
                      <m:e>
                        <m:sSub>
                          <m:sSubPr>
                            <m:ctrlPr>
                              <a:rPr lang="en-GB" b="0" i="1" smtClean="0">
                                <a:latin typeface="Cambria Math" panose="02040503050406030204" pitchFamily="18" charset="0"/>
                              </a:rPr>
                            </m:ctrlPr>
                          </m:sSubPr>
                          <m:e>
                            <m:r>
                              <a:rPr lang="en-GB" b="0" i="1" smtClean="0">
                                <a:latin typeface="Cambria Math" panose="02040503050406030204" pitchFamily="18" charset="0"/>
                              </a:rPr>
                              <m:t>𝑟</m:t>
                            </m:r>
                          </m:e>
                          <m:sub>
                            <m:r>
                              <a:rPr lang="en-GB" b="0" i="1" smtClean="0">
                                <a:latin typeface="Cambria Math" panose="02040503050406030204" pitchFamily="18" charset="0"/>
                              </a:rPr>
                              <m:t>𝑖</m:t>
                            </m:r>
                          </m:sub>
                        </m:sSub>
                      </m:e>
                    </m:d>
                    <m:r>
                      <a:rPr lang="en-GB" b="0" i="1" smtClean="0">
                        <a:latin typeface="Cambria Math" panose="02040503050406030204" pitchFamily="18" charset="0"/>
                      </a:rPr>
                      <m:t>=</m:t>
                    </m:r>
                    <m:sSub>
                      <m:sSubPr>
                        <m:ctrlPr>
                          <a:rPr lang="en-GB" b="0" i="1" smtClean="0">
                            <a:latin typeface="Cambria Math" panose="02040503050406030204" pitchFamily="18" charset="0"/>
                          </a:rPr>
                        </m:ctrlPr>
                      </m:sSubPr>
                      <m:e>
                        <m:r>
                          <a:rPr lang="en-GB" b="0" i="1" smtClean="0">
                            <a:latin typeface="Cambria Math" panose="02040503050406030204" pitchFamily="18" charset="0"/>
                          </a:rPr>
                          <m:t>𝑟</m:t>
                        </m:r>
                      </m:e>
                      <m:sub>
                        <m:r>
                          <a:rPr lang="en-GB" b="0" i="1" smtClean="0">
                            <a:latin typeface="Cambria Math" panose="02040503050406030204" pitchFamily="18" charset="0"/>
                          </a:rPr>
                          <m:t>𝑓</m:t>
                        </m:r>
                      </m:sub>
                    </m:sSub>
                    <m:r>
                      <a:rPr lang="en-GB" b="0" i="1" smtClean="0">
                        <a:latin typeface="Cambria Math" panose="02040503050406030204" pitchFamily="18" charset="0"/>
                      </a:rPr>
                      <m:t>+</m:t>
                    </m:r>
                    <m:f>
                      <m:fPr>
                        <m:ctrlPr>
                          <a:rPr lang="en-GB" b="0" i="1" smtClean="0">
                            <a:latin typeface="Cambria Math" panose="02040503050406030204" pitchFamily="18" charset="0"/>
                          </a:rPr>
                        </m:ctrlPr>
                      </m:fPr>
                      <m:num>
                        <m:r>
                          <a:rPr lang="en-GB" b="0" i="1" smtClean="0">
                            <a:latin typeface="Cambria Math" panose="02040503050406030204" pitchFamily="18" charset="0"/>
                          </a:rPr>
                          <m:t>𝐸</m:t>
                        </m:r>
                        <m:d>
                          <m:dPr>
                            <m:ctrlPr>
                              <a:rPr lang="en-GB" b="0" i="1" smtClean="0">
                                <a:latin typeface="Cambria Math" panose="02040503050406030204" pitchFamily="18" charset="0"/>
                              </a:rPr>
                            </m:ctrlPr>
                          </m:dPr>
                          <m:e>
                            <m:sSub>
                              <m:sSubPr>
                                <m:ctrlPr>
                                  <a:rPr lang="en-GB" b="0" i="1" smtClean="0">
                                    <a:latin typeface="Cambria Math" panose="02040503050406030204" pitchFamily="18" charset="0"/>
                                  </a:rPr>
                                </m:ctrlPr>
                              </m:sSubPr>
                              <m:e>
                                <m:r>
                                  <a:rPr lang="en-GB" b="0" i="1" smtClean="0">
                                    <a:latin typeface="Cambria Math" panose="02040503050406030204" pitchFamily="18" charset="0"/>
                                  </a:rPr>
                                  <m:t>𝑟</m:t>
                                </m:r>
                              </m:e>
                              <m:sub>
                                <m:r>
                                  <a:rPr lang="en-GB" b="0" i="1" smtClean="0">
                                    <a:latin typeface="Cambria Math" panose="02040503050406030204" pitchFamily="18" charset="0"/>
                                  </a:rPr>
                                  <m:t>𝑀</m:t>
                                </m:r>
                              </m:sub>
                            </m:sSub>
                          </m:e>
                        </m:d>
                        <m:r>
                          <a:rPr lang="en-GB" b="0" i="1" smtClean="0">
                            <a:latin typeface="Cambria Math" panose="02040503050406030204" pitchFamily="18" charset="0"/>
                          </a:rPr>
                          <m:t>−</m:t>
                        </m:r>
                        <m:sSub>
                          <m:sSubPr>
                            <m:ctrlPr>
                              <a:rPr lang="en-GB" b="0" i="1" smtClean="0">
                                <a:latin typeface="Cambria Math" panose="02040503050406030204" pitchFamily="18" charset="0"/>
                              </a:rPr>
                            </m:ctrlPr>
                          </m:sSubPr>
                          <m:e>
                            <m:r>
                              <a:rPr lang="en-GB" b="0" i="1" smtClean="0">
                                <a:latin typeface="Cambria Math" panose="02040503050406030204" pitchFamily="18" charset="0"/>
                              </a:rPr>
                              <m:t>𝑟</m:t>
                            </m:r>
                          </m:e>
                          <m:sub>
                            <m:r>
                              <a:rPr lang="en-GB" b="0" i="1" smtClean="0">
                                <a:latin typeface="Cambria Math" panose="02040503050406030204" pitchFamily="18" charset="0"/>
                              </a:rPr>
                              <m:t>𝑓</m:t>
                            </m:r>
                          </m:sub>
                        </m:sSub>
                      </m:num>
                      <m:den>
                        <m:sSub>
                          <m:sSubPr>
                            <m:ctrlPr>
                              <a:rPr lang="en-GB" b="0" i="1" smtClean="0">
                                <a:latin typeface="Cambria Math" panose="02040503050406030204" pitchFamily="18" charset="0"/>
                              </a:rPr>
                            </m:ctrlPr>
                          </m:sSubPr>
                          <m:e>
                            <m:r>
                              <a:rPr lang="en-GB" b="0" i="1" smtClean="0">
                                <a:latin typeface="Cambria Math" panose="02040503050406030204" pitchFamily="18" charset="0"/>
                                <a:ea typeface="Cambria Math" panose="02040503050406030204" pitchFamily="18" charset="0"/>
                              </a:rPr>
                              <m:t>𝜎</m:t>
                            </m:r>
                          </m:e>
                          <m:sub>
                            <m:r>
                              <a:rPr lang="en-GB" b="0" i="1" smtClean="0">
                                <a:latin typeface="Cambria Math" panose="02040503050406030204" pitchFamily="18" charset="0"/>
                              </a:rPr>
                              <m:t>𝑀</m:t>
                            </m:r>
                          </m:sub>
                        </m:sSub>
                      </m:den>
                    </m:f>
                    <m:sSub>
                      <m:sSubPr>
                        <m:ctrlPr>
                          <a:rPr lang="en-GB" b="0" i="1" smtClean="0">
                            <a:latin typeface="Cambria Math" panose="02040503050406030204" pitchFamily="18" charset="0"/>
                          </a:rPr>
                        </m:ctrlPr>
                      </m:sSubPr>
                      <m:e>
                        <m:r>
                          <a:rPr lang="en-GB" b="0" i="1" smtClean="0">
                            <a:latin typeface="Cambria Math" panose="02040503050406030204" pitchFamily="18" charset="0"/>
                            <a:ea typeface="Cambria Math" panose="02040503050406030204" pitchFamily="18" charset="0"/>
                          </a:rPr>
                          <m:t>𝜎</m:t>
                        </m:r>
                      </m:e>
                      <m:sub>
                        <m:r>
                          <a:rPr lang="en-GB" b="0" i="1" smtClean="0">
                            <a:latin typeface="Cambria Math" panose="02040503050406030204" pitchFamily="18" charset="0"/>
                          </a:rPr>
                          <m:t>𝑖</m:t>
                        </m:r>
                      </m:sub>
                    </m:sSub>
                  </m:oMath>
                </a14:m>
                <a:endParaRPr lang="en-GB" dirty="0">
                  <a:latin typeface="+mn-lt"/>
                </a:endParaRPr>
              </a:p>
            </p:txBody>
          </p:sp>
        </mc:Choice>
        <mc:Fallback xmlns="">
          <p:sp>
            <p:nvSpPr>
              <p:cNvPr id="31" name="TextBox 30">
                <a:extLst>
                  <a:ext uri="{FF2B5EF4-FFF2-40B4-BE49-F238E27FC236}">
                    <a16:creationId xmlns:a16="http://schemas.microsoft.com/office/drawing/2014/main" id="{E9EA050F-72DC-4D67-997A-66A61F66C9BB}"/>
                  </a:ext>
                </a:extLst>
              </p:cNvPr>
              <p:cNvSpPr txBox="1">
                <a:spLocks noRot="1" noChangeAspect="1" noMove="1" noResize="1" noEditPoints="1" noAdjustHandles="1" noChangeArrowheads="1" noChangeShapeType="1" noTextEdit="1"/>
              </p:cNvSpPr>
              <p:nvPr/>
            </p:nvSpPr>
            <p:spPr>
              <a:xfrm>
                <a:off x="1802639" y="3605850"/>
                <a:ext cx="3556497" cy="556306"/>
              </a:xfrm>
              <a:prstGeom prst="rect">
                <a:avLst/>
              </a:prstGeom>
              <a:blipFill>
                <a:blip r:embed="rId3"/>
                <a:stretch>
                  <a:fillRect t="-4396" b="-12088"/>
                </a:stretch>
              </a:blipFill>
            </p:spPr>
            <p:txBody>
              <a:bodyPr/>
              <a:lstStyle/>
              <a:p>
                <a:r>
                  <a:rPr lang="en-GB">
                    <a:noFill/>
                  </a:rPr>
                  <a:t> </a:t>
                </a:r>
              </a:p>
            </p:txBody>
          </p:sp>
        </mc:Fallback>
      </mc:AlternateContent>
      <p:sp>
        <p:nvSpPr>
          <p:cNvPr id="35" name="Isosceles Triangle 34">
            <a:extLst>
              <a:ext uri="{FF2B5EF4-FFF2-40B4-BE49-F238E27FC236}">
                <a16:creationId xmlns:a16="http://schemas.microsoft.com/office/drawing/2014/main" id="{92EF1958-3876-4584-B434-2C8F9D008BC1}"/>
              </a:ext>
            </a:extLst>
          </p:cNvPr>
          <p:cNvSpPr/>
          <p:nvPr/>
        </p:nvSpPr>
        <p:spPr bwMode="auto">
          <a:xfrm rot="10800000">
            <a:off x="1414378" y="4903314"/>
            <a:ext cx="3204000" cy="144000"/>
          </a:xfrm>
          <a:prstGeom prst="triangle">
            <a:avLst/>
          </a:prstGeom>
          <a:solidFill>
            <a:schemeClr val="bg1">
              <a:lumMod val="75000"/>
            </a:schemeClr>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pt-PT" sz="1600" b="0" i="0" u="none" strike="noStrike" cap="none" normalizeH="0" baseline="0" dirty="0">
              <a:ln>
                <a:noFill/>
              </a:ln>
              <a:solidFill>
                <a:srgbClr val="000000"/>
              </a:solidFill>
              <a:effectLst/>
              <a:latin typeface="Arial" charset="0"/>
              <a:ea typeface="ヒラギノ角ゴ ProN W3" charset="0"/>
              <a:cs typeface="ヒラギノ角ゴ ProN W3" charset="0"/>
              <a:sym typeface="Arial" charset="0"/>
            </a:endParaRPr>
          </a:p>
        </p:txBody>
      </p:sp>
      <p:cxnSp>
        <p:nvCxnSpPr>
          <p:cNvPr id="44" name="Straight Connector 43">
            <a:extLst>
              <a:ext uri="{FF2B5EF4-FFF2-40B4-BE49-F238E27FC236}">
                <a16:creationId xmlns:a16="http://schemas.microsoft.com/office/drawing/2014/main" id="{2243164C-637E-4CF6-BC38-051F0C42B013}"/>
              </a:ext>
            </a:extLst>
          </p:cNvPr>
          <p:cNvCxnSpPr/>
          <p:nvPr/>
        </p:nvCxnSpPr>
        <p:spPr>
          <a:xfrm flipV="1">
            <a:off x="11242054" y="4244167"/>
            <a:ext cx="313" cy="9279"/>
          </a:xfrm>
          <a:prstGeom prst="line">
            <a:avLst/>
          </a:prstGeom>
        </p:spPr>
        <p:style>
          <a:lnRef idx="1">
            <a:schemeClr val="accent1"/>
          </a:lnRef>
          <a:fillRef idx="0">
            <a:schemeClr val="accent1"/>
          </a:fillRef>
          <a:effectRef idx="0">
            <a:schemeClr val="accent1"/>
          </a:effectRef>
          <a:fontRef idx="minor">
            <a:schemeClr val="tx1"/>
          </a:fontRef>
        </p:style>
      </p:cxnSp>
      <p:grpSp>
        <p:nvGrpSpPr>
          <p:cNvPr id="75" name="Group 74">
            <a:extLst>
              <a:ext uri="{FF2B5EF4-FFF2-40B4-BE49-F238E27FC236}">
                <a16:creationId xmlns:a16="http://schemas.microsoft.com/office/drawing/2014/main" id="{9E0B72C0-FB04-421A-95C3-9C9C61DDCC86}"/>
              </a:ext>
            </a:extLst>
          </p:cNvPr>
          <p:cNvGrpSpPr/>
          <p:nvPr/>
        </p:nvGrpSpPr>
        <p:grpSpPr>
          <a:xfrm>
            <a:off x="6281761" y="2122301"/>
            <a:ext cx="5235776" cy="2875110"/>
            <a:chOff x="6281761" y="2122301"/>
            <a:chExt cx="5235776" cy="2875110"/>
          </a:xfrm>
        </p:grpSpPr>
        <p:sp>
          <p:nvSpPr>
            <p:cNvPr id="45" name="Oval 44">
              <a:extLst>
                <a:ext uri="{FF2B5EF4-FFF2-40B4-BE49-F238E27FC236}">
                  <a16:creationId xmlns:a16="http://schemas.microsoft.com/office/drawing/2014/main" id="{37B1A540-3716-4DC4-999D-9D6F3B3C1397}"/>
                </a:ext>
              </a:extLst>
            </p:cNvPr>
            <p:cNvSpPr/>
            <p:nvPr/>
          </p:nvSpPr>
          <p:spPr>
            <a:xfrm>
              <a:off x="8590599" y="3017684"/>
              <a:ext cx="45719" cy="4571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74" name="Group 73">
              <a:extLst>
                <a:ext uri="{FF2B5EF4-FFF2-40B4-BE49-F238E27FC236}">
                  <a16:creationId xmlns:a16="http://schemas.microsoft.com/office/drawing/2014/main" id="{FD521B92-1F19-490D-98EA-95030365ECC6}"/>
                </a:ext>
              </a:extLst>
            </p:cNvPr>
            <p:cNvGrpSpPr/>
            <p:nvPr/>
          </p:nvGrpSpPr>
          <p:grpSpPr>
            <a:xfrm>
              <a:off x="6281761" y="2122301"/>
              <a:ext cx="5235776" cy="2875110"/>
              <a:chOff x="6281761" y="2122301"/>
              <a:chExt cx="5235776" cy="2875110"/>
            </a:xfrm>
          </p:grpSpPr>
          <p:sp>
            <p:nvSpPr>
              <p:cNvPr id="42" name="Oval 41">
                <a:extLst>
                  <a:ext uri="{FF2B5EF4-FFF2-40B4-BE49-F238E27FC236}">
                    <a16:creationId xmlns:a16="http://schemas.microsoft.com/office/drawing/2014/main" id="{34958964-365C-474A-A434-64EA9E58A538}"/>
                  </a:ext>
                </a:extLst>
              </p:cNvPr>
              <p:cNvSpPr/>
              <p:nvPr/>
            </p:nvSpPr>
            <p:spPr>
              <a:xfrm>
                <a:off x="6854567" y="4207727"/>
                <a:ext cx="45719" cy="4571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71" name="Group 70">
                <a:extLst>
                  <a:ext uri="{FF2B5EF4-FFF2-40B4-BE49-F238E27FC236}">
                    <a16:creationId xmlns:a16="http://schemas.microsoft.com/office/drawing/2014/main" id="{B0A96A09-01EB-4580-BF74-580CFD314341}"/>
                  </a:ext>
                </a:extLst>
              </p:cNvPr>
              <p:cNvGrpSpPr/>
              <p:nvPr/>
            </p:nvGrpSpPr>
            <p:grpSpPr>
              <a:xfrm>
                <a:off x="6281761" y="2122301"/>
                <a:ext cx="5235776" cy="2875110"/>
                <a:chOff x="6281761" y="2122301"/>
                <a:chExt cx="5235776" cy="2875110"/>
              </a:xfrm>
            </p:grpSpPr>
            <p:cxnSp>
              <p:nvCxnSpPr>
                <p:cNvPr id="36" name="Straight Connector 35">
                  <a:extLst>
                    <a:ext uri="{FF2B5EF4-FFF2-40B4-BE49-F238E27FC236}">
                      <a16:creationId xmlns:a16="http://schemas.microsoft.com/office/drawing/2014/main" id="{D5FC1C4E-1729-4363-A46B-ECB51353A39E}"/>
                    </a:ext>
                  </a:extLst>
                </p:cNvPr>
                <p:cNvCxnSpPr>
                  <a:cxnSpLocks/>
                </p:cNvCxnSpPr>
                <p:nvPr/>
              </p:nvCxnSpPr>
              <p:spPr>
                <a:xfrm flipV="1">
                  <a:off x="6888798" y="2122301"/>
                  <a:ext cx="3078802" cy="2094041"/>
                </a:xfrm>
                <a:prstGeom prst="line">
                  <a:avLst/>
                </a:prstGeom>
                <a:ln w="1905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6017102E-F619-487F-BABE-09FDA147186E}"/>
                    </a:ext>
                  </a:extLst>
                </p:cNvPr>
                <p:cNvCxnSpPr>
                  <a:cxnSpLocks/>
                </p:cNvCxnSpPr>
                <p:nvPr/>
              </p:nvCxnSpPr>
              <p:spPr>
                <a:xfrm>
                  <a:off x="6912226" y="3035048"/>
                  <a:ext cx="1728000" cy="0"/>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38" name="Straight Arrow Connector 37">
                  <a:extLst>
                    <a:ext uri="{FF2B5EF4-FFF2-40B4-BE49-F238E27FC236}">
                      <a16:creationId xmlns:a16="http://schemas.microsoft.com/office/drawing/2014/main" id="{96286CDC-1FCE-44B9-99B1-00C9AD56C389}"/>
                    </a:ext>
                  </a:extLst>
                </p:cNvPr>
                <p:cNvCxnSpPr/>
                <p:nvPr/>
              </p:nvCxnSpPr>
              <p:spPr>
                <a:xfrm flipV="1">
                  <a:off x="6888641" y="2134327"/>
                  <a:ext cx="0" cy="270000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88B41784-34FA-4A51-AE8A-1EA6F06A0DB9}"/>
                    </a:ext>
                  </a:extLst>
                </p:cNvPr>
                <p:cNvCxnSpPr/>
                <p:nvPr/>
              </p:nvCxnSpPr>
              <p:spPr>
                <a:xfrm>
                  <a:off x="6880549" y="4838769"/>
                  <a:ext cx="4337331"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0" name="TextBox 39">
                  <a:extLst>
                    <a:ext uri="{FF2B5EF4-FFF2-40B4-BE49-F238E27FC236}">
                      <a16:creationId xmlns:a16="http://schemas.microsoft.com/office/drawing/2014/main" id="{DE2E89DF-025E-4AB6-B1D8-7B33D14150B2}"/>
                    </a:ext>
                  </a:extLst>
                </p:cNvPr>
                <p:cNvSpPr txBox="1"/>
                <p:nvPr/>
              </p:nvSpPr>
              <p:spPr>
                <a:xfrm>
                  <a:off x="6320507" y="2122301"/>
                  <a:ext cx="620205" cy="369332"/>
                </a:xfrm>
                <a:prstGeom prst="rect">
                  <a:avLst/>
                </a:prstGeom>
                <a:noFill/>
              </p:spPr>
              <p:txBody>
                <a:bodyPr wrap="square" rtlCol="0">
                  <a:spAutoFit/>
                </a:bodyPr>
                <a:lstStyle/>
                <a:p>
                  <a:r>
                    <a:rPr lang="en-GB" dirty="0">
                      <a:latin typeface="+mn-lt"/>
                    </a:rPr>
                    <a:t>E(r)</a:t>
                  </a:r>
                </a:p>
              </p:txBody>
            </p:sp>
            <p:sp>
              <p:nvSpPr>
                <p:cNvPr id="41" name="TextBox 40">
                  <a:extLst>
                    <a:ext uri="{FF2B5EF4-FFF2-40B4-BE49-F238E27FC236}">
                      <a16:creationId xmlns:a16="http://schemas.microsoft.com/office/drawing/2014/main" id="{AEA235EC-155C-4BEC-A895-086CE3F67F83}"/>
                    </a:ext>
                  </a:extLst>
                </p:cNvPr>
                <p:cNvSpPr txBox="1"/>
                <p:nvPr/>
              </p:nvSpPr>
              <p:spPr>
                <a:xfrm>
                  <a:off x="10897332" y="4628079"/>
                  <a:ext cx="620205" cy="369332"/>
                </a:xfrm>
                <a:prstGeom prst="rect">
                  <a:avLst/>
                </a:prstGeom>
                <a:noFill/>
              </p:spPr>
              <p:txBody>
                <a:bodyPr wrap="square" rtlCol="0">
                  <a:spAutoFit/>
                </a:bodyPr>
                <a:lstStyle/>
                <a:p>
                  <a:pPr algn="r"/>
                  <a:r>
                    <a:rPr lang="el-GR" b="1" dirty="0">
                      <a:latin typeface="+mn-lt"/>
                    </a:rPr>
                    <a:t>β</a:t>
                  </a:r>
                  <a:endParaRPr lang="en-GB" b="1" dirty="0">
                    <a:latin typeface="+mn-lt"/>
                  </a:endParaRPr>
                </a:p>
              </p:txBody>
            </p:sp>
            <p:sp>
              <p:nvSpPr>
                <p:cNvPr id="43" name="TextBox 42">
                  <a:extLst>
                    <a:ext uri="{FF2B5EF4-FFF2-40B4-BE49-F238E27FC236}">
                      <a16:creationId xmlns:a16="http://schemas.microsoft.com/office/drawing/2014/main" id="{2862D1E9-5E7E-477D-88B1-4A7A67D64707}"/>
                    </a:ext>
                  </a:extLst>
                </p:cNvPr>
                <p:cNvSpPr txBox="1"/>
                <p:nvPr/>
              </p:nvSpPr>
              <p:spPr>
                <a:xfrm>
                  <a:off x="6504705" y="4016033"/>
                  <a:ext cx="620205" cy="369332"/>
                </a:xfrm>
                <a:prstGeom prst="rect">
                  <a:avLst/>
                </a:prstGeom>
                <a:noFill/>
              </p:spPr>
              <p:txBody>
                <a:bodyPr wrap="square" rtlCol="0">
                  <a:spAutoFit/>
                </a:bodyPr>
                <a:lstStyle/>
                <a:p>
                  <a:r>
                    <a:rPr lang="en-GB" dirty="0">
                      <a:latin typeface="+mn-lt"/>
                    </a:rPr>
                    <a:t>r</a:t>
                  </a:r>
                  <a:r>
                    <a:rPr lang="en-GB" baseline="-25000" dirty="0">
                      <a:latin typeface="+mn-lt"/>
                    </a:rPr>
                    <a:t>f</a:t>
                  </a:r>
                  <a:endParaRPr lang="en-GB" dirty="0">
                    <a:latin typeface="+mn-lt"/>
                  </a:endParaRPr>
                </a:p>
              </p:txBody>
            </p:sp>
            <p:sp>
              <p:nvSpPr>
                <p:cNvPr id="46" name="TextBox 45">
                  <a:extLst>
                    <a:ext uri="{FF2B5EF4-FFF2-40B4-BE49-F238E27FC236}">
                      <a16:creationId xmlns:a16="http://schemas.microsoft.com/office/drawing/2014/main" id="{2CEC64AA-B00D-4DCE-84F7-8BC6673CFC6A}"/>
                    </a:ext>
                  </a:extLst>
                </p:cNvPr>
                <p:cNvSpPr txBox="1"/>
                <p:nvPr/>
              </p:nvSpPr>
              <p:spPr>
                <a:xfrm>
                  <a:off x="8415670" y="2658873"/>
                  <a:ext cx="620205" cy="353943"/>
                </a:xfrm>
                <a:prstGeom prst="rect">
                  <a:avLst/>
                </a:prstGeom>
                <a:noFill/>
              </p:spPr>
              <p:txBody>
                <a:bodyPr wrap="square" rtlCol="0">
                  <a:spAutoFit/>
                </a:bodyPr>
                <a:lstStyle/>
                <a:p>
                  <a:r>
                    <a:rPr lang="en-GB" sz="1700" b="1" dirty="0">
                      <a:latin typeface="Open Sans" panose="020B0606030504020204" pitchFamily="34" charset="0"/>
                      <a:ea typeface="Open Sans" panose="020B0606030504020204" pitchFamily="34" charset="0"/>
                      <a:cs typeface="Open Sans" panose="020B0606030504020204" pitchFamily="34" charset="0"/>
                    </a:rPr>
                    <a:t>M</a:t>
                  </a:r>
                </a:p>
              </p:txBody>
            </p:sp>
            <p:cxnSp>
              <p:nvCxnSpPr>
                <p:cNvPr id="48" name="Straight Connector 47">
                  <a:extLst>
                    <a:ext uri="{FF2B5EF4-FFF2-40B4-BE49-F238E27FC236}">
                      <a16:creationId xmlns:a16="http://schemas.microsoft.com/office/drawing/2014/main" id="{6513BF27-2CCA-49C4-A31A-C9D6221B09A9}"/>
                    </a:ext>
                  </a:extLst>
                </p:cNvPr>
                <p:cNvCxnSpPr/>
                <p:nvPr/>
              </p:nvCxnSpPr>
              <p:spPr>
                <a:xfrm>
                  <a:off x="8602534" y="3059425"/>
                  <a:ext cx="0" cy="1764000"/>
                </a:xfrm>
                <a:prstGeom prst="line">
                  <a:avLst/>
                </a:prstGeom>
                <a:ln>
                  <a:solidFill>
                    <a:schemeClr val="bg1">
                      <a:lumMod val="75000"/>
                    </a:schemeClr>
                  </a:solidFill>
                  <a:prstDash val="dash"/>
                </a:ln>
              </p:spPr>
              <p:style>
                <a:lnRef idx="1">
                  <a:schemeClr val="accent1"/>
                </a:lnRef>
                <a:fillRef idx="0">
                  <a:schemeClr val="accent1"/>
                </a:fillRef>
                <a:effectRef idx="0">
                  <a:schemeClr val="accent1"/>
                </a:effectRef>
                <a:fontRef idx="minor">
                  <a:schemeClr val="tx1"/>
                </a:fontRef>
              </p:style>
            </p:cxnSp>
            <p:sp>
              <p:nvSpPr>
                <p:cNvPr id="50" name="TextBox 49">
                  <a:extLst>
                    <a:ext uri="{FF2B5EF4-FFF2-40B4-BE49-F238E27FC236}">
                      <a16:creationId xmlns:a16="http://schemas.microsoft.com/office/drawing/2014/main" id="{F5312B13-6A7F-4DC5-BC8B-F5B33A1EBE2A}"/>
                    </a:ext>
                  </a:extLst>
                </p:cNvPr>
                <p:cNvSpPr txBox="1"/>
                <p:nvPr/>
              </p:nvSpPr>
              <p:spPr>
                <a:xfrm>
                  <a:off x="6281761" y="2820885"/>
                  <a:ext cx="937799" cy="369332"/>
                </a:xfrm>
                <a:prstGeom prst="rect">
                  <a:avLst/>
                </a:prstGeom>
                <a:noFill/>
              </p:spPr>
              <p:txBody>
                <a:bodyPr wrap="square" rtlCol="0">
                  <a:spAutoFit/>
                </a:bodyPr>
                <a:lstStyle/>
                <a:p>
                  <a:r>
                    <a:rPr lang="en-GB" dirty="0">
                      <a:latin typeface="+mn-lt"/>
                    </a:rPr>
                    <a:t>E(</a:t>
                  </a:r>
                  <a:r>
                    <a:rPr lang="en-GB" dirty="0" err="1">
                      <a:latin typeface="+mn-lt"/>
                    </a:rPr>
                    <a:t>r</a:t>
                  </a:r>
                  <a:r>
                    <a:rPr lang="en-GB" baseline="-25000" dirty="0" err="1">
                      <a:latin typeface="+mn-lt"/>
                    </a:rPr>
                    <a:t>M</a:t>
                  </a:r>
                  <a:r>
                    <a:rPr lang="en-GB" dirty="0">
                      <a:latin typeface="+mn-lt"/>
                    </a:rPr>
                    <a:t>)</a:t>
                  </a:r>
                </a:p>
              </p:txBody>
            </p:sp>
          </p:grpSp>
        </p:grpSp>
      </p:grpSp>
      <p:cxnSp>
        <p:nvCxnSpPr>
          <p:cNvPr id="51" name="Straight Connector 50">
            <a:extLst>
              <a:ext uri="{FF2B5EF4-FFF2-40B4-BE49-F238E27FC236}">
                <a16:creationId xmlns:a16="http://schemas.microsoft.com/office/drawing/2014/main" id="{01A8A020-3973-4DA1-91E4-23284E26F967}"/>
              </a:ext>
            </a:extLst>
          </p:cNvPr>
          <p:cNvCxnSpPr>
            <a:cxnSpLocks/>
          </p:cNvCxnSpPr>
          <p:nvPr/>
        </p:nvCxnSpPr>
        <p:spPr>
          <a:xfrm>
            <a:off x="7204659" y="4136646"/>
            <a:ext cx="310101" cy="0"/>
          </a:xfrm>
          <a:prstGeom prst="line">
            <a:avLst/>
          </a:prstGeom>
          <a:ln w="127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Arrow Connector 51">
            <a:extLst>
              <a:ext uri="{FF2B5EF4-FFF2-40B4-BE49-F238E27FC236}">
                <a16:creationId xmlns:a16="http://schemas.microsoft.com/office/drawing/2014/main" id="{35F7E992-2FFC-4248-B8EB-3752EB5322A0}"/>
              </a:ext>
            </a:extLst>
          </p:cNvPr>
          <p:cNvCxnSpPr>
            <a:cxnSpLocks/>
          </p:cNvCxnSpPr>
          <p:nvPr/>
        </p:nvCxnSpPr>
        <p:spPr>
          <a:xfrm flipV="1">
            <a:off x="7514760" y="3929912"/>
            <a:ext cx="0" cy="206734"/>
          </a:xfrm>
          <a:prstGeom prst="straightConnector1">
            <a:avLst/>
          </a:prstGeom>
          <a:ln w="12700">
            <a:solidFill>
              <a:schemeClr val="bg1">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53" name="TextBox 52">
            <a:extLst>
              <a:ext uri="{FF2B5EF4-FFF2-40B4-BE49-F238E27FC236}">
                <a16:creationId xmlns:a16="http://schemas.microsoft.com/office/drawing/2014/main" id="{4AACDEC3-D787-4312-8D7A-707FF58081DA}"/>
              </a:ext>
            </a:extLst>
          </p:cNvPr>
          <p:cNvSpPr txBox="1"/>
          <p:nvPr/>
        </p:nvSpPr>
        <p:spPr>
          <a:xfrm>
            <a:off x="7006787" y="4126440"/>
            <a:ext cx="1248536" cy="523220"/>
          </a:xfrm>
          <a:prstGeom prst="rect">
            <a:avLst/>
          </a:prstGeom>
          <a:noFill/>
        </p:spPr>
        <p:txBody>
          <a:bodyPr wrap="square" rtlCol="0">
            <a:spAutoFit/>
          </a:bodyPr>
          <a:lstStyle/>
          <a:p>
            <a:r>
              <a:rPr lang="en-US" sz="1400" dirty="0">
                <a:solidFill>
                  <a:srgbClr val="C00000"/>
                </a:solidFill>
                <a:latin typeface="Open Sans" panose="020B0606030504020204" pitchFamily="34" charset="0"/>
                <a:ea typeface="Open Sans" panose="020B0606030504020204" pitchFamily="34" charset="0"/>
                <a:cs typeface="Open Sans" panose="020B0606030504020204" pitchFamily="34" charset="0"/>
              </a:rPr>
              <a:t>Market risk premium</a:t>
            </a:r>
            <a:endParaRPr lang="en-GB" sz="1400" dirty="0">
              <a:solidFill>
                <a:srgbClr val="C00000"/>
              </a:solidFill>
              <a:latin typeface="Open Sans" panose="020B0606030504020204" pitchFamily="34" charset="0"/>
              <a:ea typeface="Open Sans" panose="020B0606030504020204" pitchFamily="34" charset="0"/>
              <a:cs typeface="Open Sans" panose="020B0606030504020204" pitchFamily="34" charset="0"/>
            </a:endParaRPr>
          </a:p>
        </p:txBody>
      </p:sp>
      <p:sp>
        <p:nvSpPr>
          <p:cNvPr id="54" name="Speech Bubble: Rectangle 53">
            <a:extLst>
              <a:ext uri="{FF2B5EF4-FFF2-40B4-BE49-F238E27FC236}">
                <a16:creationId xmlns:a16="http://schemas.microsoft.com/office/drawing/2014/main" id="{CE89A0C2-00C9-4694-BD78-5D0A3D1C6C56}"/>
              </a:ext>
            </a:extLst>
          </p:cNvPr>
          <p:cNvSpPr/>
          <p:nvPr/>
        </p:nvSpPr>
        <p:spPr bwMode="auto">
          <a:xfrm>
            <a:off x="8723690" y="4187945"/>
            <a:ext cx="820390" cy="451130"/>
          </a:xfrm>
          <a:prstGeom prst="wedgeRectCallout">
            <a:avLst>
              <a:gd name="adj1" fmla="val -58616"/>
              <a:gd name="adj2" fmla="val 79155"/>
            </a:avLst>
          </a:prstGeom>
          <a:solidFill>
            <a:schemeClr val="bg1">
              <a:lumMod val="85000"/>
            </a:schemeClr>
          </a:solidFill>
          <a:ln w="12700" cap="flat" cmpd="sng" algn="ctr">
            <a:solidFill>
              <a:schemeClr val="bg1">
                <a:lumMod val="85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l-GR" sz="1600" b="1" i="0" u="none" strike="noStrike" cap="none" normalizeH="0" baseline="0" dirty="0">
                <a:ln>
                  <a:noFill/>
                </a:ln>
                <a:solidFill>
                  <a:srgbClr val="000000"/>
                </a:solidFill>
                <a:effectLst/>
                <a:latin typeface="+mn-lt"/>
                <a:ea typeface="ヒラギノ角ゴ ProN W3" charset="0"/>
                <a:cs typeface="ヒラギノ角ゴ ProN W3" charset="0"/>
                <a:sym typeface="Arial" charset="0"/>
              </a:rPr>
              <a:t>β</a:t>
            </a:r>
            <a:r>
              <a:rPr kumimoji="0" lang="en-US" sz="1600" b="1" i="0" u="none" strike="noStrike" cap="none" normalizeH="0" baseline="-25000" dirty="0">
                <a:ln>
                  <a:noFill/>
                </a:ln>
                <a:solidFill>
                  <a:srgbClr val="000000"/>
                </a:solidFill>
                <a:effectLst/>
                <a:latin typeface="+mn-lt"/>
                <a:ea typeface="ヒラギノ角ゴ ProN W3" charset="0"/>
                <a:cs typeface="ヒラギノ角ゴ ProN W3" charset="0"/>
                <a:sym typeface="Arial" charset="0"/>
              </a:rPr>
              <a:t>M </a:t>
            </a:r>
            <a:r>
              <a:rPr kumimoji="0" lang="en-US" sz="1600" b="1" i="0" u="none" strike="noStrike" cap="none" normalizeH="0" dirty="0">
                <a:ln>
                  <a:noFill/>
                </a:ln>
                <a:solidFill>
                  <a:srgbClr val="000000"/>
                </a:solidFill>
                <a:effectLst/>
                <a:latin typeface="+mn-lt"/>
                <a:ea typeface="ヒラギノ角ゴ ProN W3" charset="0"/>
                <a:cs typeface="ヒラギノ角ゴ ProN W3" charset="0"/>
                <a:sym typeface="Arial" charset="0"/>
              </a:rPr>
              <a:t>= 1</a:t>
            </a:r>
            <a:endParaRPr kumimoji="0" lang="en-GB" sz="1600" b="1" i="0" u="none" strike="noStrike" cap="none" normalizeH="0" dirty="0">
              <a:ln>
                <a:noFill/>
              </a:ln>
              <a:solidFill>
                <a:srgbClr val="000000"/>
              </a:solidFill>
              <a:effectLst/>
              <a:latin typeface="+mn-lt"/>
              <a:ea typeface="ヒラギノ角ゴ ProN W3" charset="0"/>
              <a:cs typeface="ヒラギノ角ゴ ProN W3" charset="0"/>
              <a:sym typeface="Arial" charset="0"/>
            </a:endParaRPr>
          </a:p>
        </p:txBody>
      </p:sp>
      <p:sp>
        <p:nvSpPr>
          <p:cNvPr id="55" name="Isosceles Triangle 54">
            <a:extLst>
              <a:ext uri="{FF2B5EF4-FFF2-40B4-BE49-F238E27FC236}">
                <a16:creationId xmlns:a16="http://schemas.microsoft.com/office/drawing/2014/main" id="{5FE6E2C4-2FFE-4168-A6CA-A5710C221C86}"/>
              </a:ext>
            </a:extLst>
          </p:cNvPr>
          <p:cNvSpPr/>
          <p:nvPr/>
        </p:nvSpPr>
        <p:spPr bwMode="auto">
          <a:xfrm rot="10800000">
            <a:off x="7574709" y="4905693"/>
            <a:ext cx="3204000" cy="144000"/>
          </a:xfrm>
          <a:prstGeom prst="triangle">
            <a:avLst/>
          </a:prstGeom>
          <a:solidFill>
            <a:schemeClr val="bg1">
              <a:lumMod val="75000"/>
            </a:schemeClr>
          </a:solidFill>
          <a:ln w="12700"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pt-PT" sz="1600" b="0" i="0" u="none" strike="noStrike" cap="none" normalizeH="0" baseline="0" dirty="0">
              <a:ln>
                <a:noFill/>
              </a:ln>
              <a:solidFill>
                <a:srgbClr val="000000"/>
              </a:solidFill>
              <a:effectLst/>
              <a:latin typeface="Arial" charset="0"/>
              <a:ea typeface="ヒラギノ角ゴ ProN W3" charset="0"/>
              <a:cs typeface="ヒラギノ角ゴ ProN W3" charset="0"/>
              <a:sym typeface="Arial" charset="0"/>
            </a:endParaRPr>
          </a:p>
        </p:txBody>
      </p:sp>
      <mc:AlternateContent xmlns:mc="http://schemas.openxmlformats.org/markup-compatibility/2006" xmlns:a14="http://schemas.microsoft.com/office/drawing/2010/main">
        <mc:Choice Requires="a14">
          <p:sp>
            <p:nvSpPr>
              <p:cNvPr id="56" name="TextBox 55">
                <a:extLst>
                  <a:ext uri="{FF2B5EF4-FFF2-40B4-BE49-F238E27FC236}">
                    <a16:creationId xmlns:a16="http://schemas.microsoft.com/office/drawing/2014/main" id="{19C36773-62A8-4698-886D-E9F2CEBC4472}"/>
                  </a:ext>
                </a:extLst>
              </p:cNvPr>
              <p:cNvSpPr txBox="1"/>
              <p:nvPr/>
            </p:nvSpPr>
            <p:spPr>
              <a:xfrm>
                <a:off x="8256747" y="3383096"/>
                <a:ext cx="3649074" cy="391582"/>
              </a:xfrm>
              <a:prstGeom prst="rect">
                <a:avLst/>
              </a:prstGeom>
              <a:solidFill>
                <a:schemeClr val="accent1">
                  <a:lumMod val="20000"/>
                  <a:lumOff val="80000"/>
                </a:schemeClr>
              </a:solidFill>
            </p:spPr>
            <p:txBody>
              <a:bodyPr wrap="square" rtlCol="0">
                <a:spAutoFit/>
              </a:bodyPr>
              <a:lstStyle/>
              <a:p>
                <a:pPr algn="ctr"/>
                <a:r>
                  <a:rPr lang="en-GB" b="1" dirty="0">
                    <a:latin typeface="+mn-lt"/>
                  </a:rPr>
                  <a:t>SML:</a:t>
                </a:r>
                <a:r>
                  <a:rPr lang="en-GB" dirty="0">
                    <a:latin typeface="+mn-lt"/>
                  </a:rPr>
                  <a:t>  </a:t>
                </a:r>
                <a14:m>
                  <m:oMath xmlns:m="http://schemas.openxmlformats.org/officeDocument/2006/math">
                    <m:r>
                      <a:rPr lang="en-GB" b="0" i="1" smtClean="0">
                        <a:latin typeface="Cambria Math" panose="02040503050406030204" pitchFamily="18" charset="0"/>
                      </a:rPr>
                      <m:t>𝐸</m:t>
                    </m:r>
                    <m:d>
                      <m:dPr>
                        <m:ctrlPr>
                          <a:rPr lang="en-GB" b="0" i="1" smtClean="0">
                            <a:latin typeface="Cambria Math" panose="02040503050406030204" pitchFamily="18" charset="0"/>
                          </a:rPr>
                        </m:ctrlPr>
                      </m:dPr>
                      <m:e>
                        <m:sSub>
                          <m:sSubPr>
                            <m:ctrlPr>
                              <a:rPr lang="en-GB" b="0" i="1" smtClean="0">
                                <a:latin typeface="Cambria Math" panose="02040503050406030204" pitchFamily="18" charset="0"/>
                              </a:rPr>
                            </m:ctrlPr>
                          </m:sSubPr>
                          <m:e>
                            <m:r>
                              <a:rPr lang="en-GB" b="0" i="1" smtClean="0">
                                <a:latin typeface="Cambria Math" panose="02040503050406030204" pitchFamily="18" charset="0"/>
                              </a:rPr>
                              <m:t>𝑟</m:t>
                            </m:r>
                          </m:e>
                          <m:sub>
                            <m:r>
                              <a:rPr lang="en-GB" b="0" i="1" smtClean="0">
                                <a:latin typeface="Cambria Math" panose="02040503050406030204" pitchFamily="18" charset="0"/>
                              </a:rPr>
                              <m:t>𝑖</m:t>
                            </m:r>
                          </m:sub>
                        </m:sSub>
                      </m:e>
                    </m:d>
                    <m:r>
                      <a:rPr lang="en-GB" b="0" i="1" smtClean="0">
                        <a:latin typeface="Cambria Math" panose="02040503050406030204" pitchFamily="18" charset="0"/>
                      </a:rPr>
                      <m:t>=</m:t>
                    </m:r>
                    <m:sSub>
                      <m:sSubPr>
                        <m:ctrlPr>
                          <a:rPr lang="en-GB" b="0" i="1" smtClean="0">
                            <a:latin typeface="Cambria Math" panose="02040503050406030204" pitchFamily="18" charset="0"/>
                          </a:rPr>
                        </m:ctrlPr>
                      </m:sSubPr>
                      <m:e>
                        <m:r>
                          <a:rPr lang="en-GB" b="0" i="1" smtClean="0">
                            <a:latin typeface="Cambria Math" panose="02040503050406030204" pitchFamily="18" charset="0"/>
                          </a:rPr>
                          <m:t>𝑟</m:t>
                        </m:r>
                      </m:e>
                      <m:sub>
                        <m:r>
                          <a:rPr lang="en-GB" b="0" i="1" smtClean="0">
                            <a:latin typeface="Cambria Math" panose="02040503050406030204" pitchFamily="18" charset="0"/>
                          </a:rPr>
                          <m:t>𝑓</m:t>
                        </m:r>
                      </m:sub>
                    </m:sSub>
                    <m:r>
                      <a:rPr lang="en-GB" b="0" i="1" smtClean="0">
                        <a:latin typeface="Cambria Math" panose="02040503050406030204" pitchFamily="18" charset="0"/>
                      </a:rPr>
                      <m:t>+</m:t>
                    </m:r>
                    <m:sSub>
                      <m:sSubPr>
                        <m:ctrlPr>
                          <a:rPr lang="en-GB" b="0" i="1" smtClean="0">
                            <a:latin typeface="Cambria Math" panose="02040503050406030204" pitchFamily="18" charset="0"/>
                          </a:rPr>
                        </m:ctrlPr>
                      </m:sSubPr>
                      <m:e>
                        <m:r>
                          <a:rPr lang="en-GB" b="0" i="1" smtClean="0">
                            <a:latin typeface="Cambria Math" panose="02040503050406030204" pitchFamily="18" charset="0"/>
                          </a:rPr>
                          <m:t>𝛽</m:t>
                        </m:r>
                      </m:e>
                      <m:sub>
                        <m:r>
                          <a:rPr lang="en-GB" b="0" i="1" smtClean="0">
                            <a:latin typeface="Cambria Math" panose="02040503050406030204" pitchFamily="18" charset="0"/>
                          </a:rPr>
                          <m:t>𝑖</m:t>
                        </m:r>
                      </m:sub>
                    </m:sSub>
                    <m:r>
                      <m:rPr>
                        <m:lit/>
                      </m:rPr>
                      <a:rPr lang="en-GB" b="0" i="1" smtClean="0">
                        <a:latin typeface="Cambria Math" panose="02040503050406030204" pitchFamily="18" charset="0"/>
                      </a:rPr>
                      <m:t>[</m:t>
                    </m:r>
                    <m:r>
                      <a:rPr lang="en-GB" b="0" i="1" smtClean="0">
                        <a:latin typeface="Cambria Math" panose="02040503050406030204" pitchFamily="18" charset="0"/>
                      </a:rPr>
                      <m:t>𝐸</m:t>
                    </m:r>
                    <m:r>
                      <a:rPr lang="en-GB" b="0" i="1" smtClean="0">
                        <a:latin typeface="Cambria Math" panose="02040503050406030204" pitchFamily="18" charset="0"/>
                      </a:rPr>
                      <m:t>(</m:t>
                    </m:r>
                    <m:sSub>
                      <m:sSubPr>
                        <m:ctrlPr>
                          <a:rPr lang="en-GB" b="0" i="1" smtClean="0">
                            <a:latin typeface="Cambria Math" panose="02040503050406030204" pitchFamily="18" charset="0"/>
                          </a:rPr>
                        </m:ctrlPr>
                      </m:sSubPr>
                      <m:e>
                        <m:r>
                          <a:rPr lang="en-GB" b="0" i="1" smtClean="0">
                            <a:latin typeface="Cambria Math" panose="02040503050406030204" pitchFamily="18" charset="0"/>
                          </a:rPr>
                          <m:t>𝑟</m:t>
                        </m:r>
                      </m:e>
                      <m:sub>
                        <m:r>
                          <a:rPr lang="en-GB" b="0" i="1" smtClean="0">
                            <a:latin typeface="Cambria Math" panose="02040503050406030204" pitchFamily="18" charset="0"/>
                          </a:rPr>
                          <m:t>𝑀</m:t>
                        </m:r>
                      </m:sub>
                    </m:sSub>
                    <m:r>
                      <a:rPr lang="en-GB" b="0" i="1" smtClean="0">
                        <a:latin typeface="Cambria Math" panose="02040503050406030204" pitchFamily="18" charset="0"/>
                      </a:rPr>
                      <m:t>)−</m:t>
                    </m:r>
                    <m:sSub>
                      <m:sSubPr>
                        <m:ctrlPr>
                          <a:rPr lang="en-GB" b="0" i="1" smtClean="0">
                            <a:latin typeface="Cambria Math" panose="02040503050406030204" pitchFamily="18" charset="0"/>
                          </a:rPr>
                        </m:ctrlPr>
                      </m:sSubPr>
                      <m:e>
                        <m:r>
                          <a:rPr lang="en-GB" b="0" i="1" smtClean="0">
                            <a:latin typeface="Cambria Math" panose="02040503050406030204" pitchFamily="18" charset="0"/>
                          </a:rPr>
                          <m:t>𝑟</m:t>
                        </m:r>
                      </m:e>
                      <m:sub>
                        <m:r>
                          <a:rPr lang="en-GB" b="0" i="1" smtClean="0">
                            <a:latin typeface="Cambria Math" panose="02040503050406030204" pitchFamily="18" charset="0"/>
                          </a:rPr>
                          <m:t>𝑓</m:t>
                        </m:r>
                      </m:sub>
                    </m:sSub>
                    <m:r>
                      <m:rPr>
                        <m:lit/>
                      </m:rPr>
                      <a:rPr lang="en-GB" b="0" i="1" smtClean="0">
                        <a:latin typeface="Cambria Math" panose="02040503050406030204" pitchFamily="18" charset="0"/>
                      </a:rPr>
                      <m:t>]</m:t>
                    </m:r>
                  </m:oMath>
                </a14:m>
                <a:endParaRPr lang="en-GB" sz="1400" dirty="0">
                  <a:latin typeface="+mn-lt"/>
                </a:endParaRPr>
              </a:p>
            </p:txBody>
          </p:sp>
        </mc:Choice>
        <mc:Fallback xmlns="">
          <p:sp>
            <p:nvSpPr>
              <p:cNvPr id="56" name="TextBox 55">
                <a:extLst>
                  <a:ext uri="{FF2B5EF4-FFF2-40B4-BE49-F238E27FC236}">
                    <a16:creationId xmlns:a16="http://schemas.microsoft.com/office/drawing/2014/main" id="{19C36773-62A8-4698-886D-E9F2CEBC4472}"/>
                  </a:ext>
                </a:extLst>
              </p:cNvPr>
              <p:cNvSpPr txBox="1">
                <a:spLocks noRot="1" noChangeAspect="1" noMove="1" noResize="1" noEditPoints="1" noAdjustHandles="1" noChangeArrowheads="1" noChangeShapeType="1" noTextEdit="1"/>
              </p:cNvSpPr>
              <p:nvPr/>
            </p:nvSpPr>
            <p:spPr>
              <a:xfrm>
                <a:off x="8256747" y="3383096"/>
                <a:ext cx="3649074" cy="391582"/>
              </a:xfrm>
              <a:prstGeom prst="rect">
                <a:avLst/>
              </a:prstGeom>
              <a:blipFill>
                <a:blip r:embed="rId4"/>
                <a:stretch>
                  <a:fillRect t="-7813" b="-20313"/>
                </a:stretch>
              </a:blipFill>
            </p:spPr>
            <p:txBody>
              <a:bodyPr/>
              <a:lstStyle/>
              <a:p>
                <a:r>
                  <a:rPr lang="en-GB">
                    <a:noFill/>
                  </a:rPr>
                  <a:t> </a:t>
                </a:r>
              </a:p>
            </p:txBody>
          </p:sp>
        </mc:Fallback>
      </mc:AlternateContent>
      <p:sp>
        <p:nvSpPr>
          <p:cNvPr id="57" name="TextBox 56">
            <a:extLst>
              <a:ext uri="{FF2B5EF4-FFF2-40B4-BE49-F238E27FC236}">
                <a16:creationId xmlns:a16="http://schemas.microsoft.com/office/drawing/2014/main" id="{18265B77-B85F-432A-B2B4-83C3033FE0EC}"/>
              </a:ext>
            </a:extLst>
          </p:cNvPr>
          <p:cNvSpPr txBox="1"/>
          <p:nvPr/>
        </p:nvSpPr>
        <p:spPr>
          <a:xfrm>
            <a:off x="9747789" y="3898289"/>
            <a:ext cx="2197653" cy="307777"/>
          </a:xfrm>
          <a:prstGeom prst="rect">
            <a:avLst/>
          </a:prstGeom>
          <a:noFill/>
        </p:spPr>
        <p:txBody>
          <a:bodyPr wrap="square" rtlCol="0">
            <a:spAutoFit/>
          </a:bodyPr>
          <a:lstStyle/>
          <a:p>
            <a:pPr algn="ctr"/>
            <a:r>
              <a:rPr lang="en-US" sz="1400" b="1" dirty="0">
                <a:solidFill>
                  <a:schemeClr val="tx2">
                    <a:lumMod val="75000"/>
                  </a:schemeClr>
                </a:solidFill>
                <a:latin typeface="Open Sans" panose="020B0606030504020204" pitchFamily="34" charset="0"/>
                <a:ea typeface="Open Sans" panose="020B0606030504020204" pitchFamily="34" charset="0"/>
                <a:cs typeface="Open Sans" panose="020B0606030504020204" pitchFamily="34" charset="0"/>
              </a:rPr>
              <a:t>Required Return</a:t>
            </a:r>
            <a:endParaRPr lang="en-GB" sz="1400" b="1" dirty="0">
              <a:solidFill>
                <a:schemeClr val="tx2">
                  <a:lumMod val="75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58" name="Right Brace 57">
            <a:extLst>
              <a:ext uri="{FF2B5EF4-FFF2-40B4-BE49-F238E27FC236}">
                <a16:creationId xmlns:a16="http://schemas.microsoft.com/office/drawing/2014/main" id="{2FFCFEF4-4793-4501-AF2F-7ED152956E41}"/>
              </a:ext>
            </a:extLst>
          </p:cNvPr>
          <p:cNvSpPr/>
          <p:nvPr/>
        </p:nvSpPr>
        <p:spPr>
          <a:xfrm rot="5400000">
            <a:off x="10706895" y="2891593"/>
            <a:ext cx="159238" cy="1800000"/>
          </a:xfrm>
          <a:prstGeom prst="rightBrace">
            <a:avLst>
              <a:gd name="adj1" fmla="val 0"/>
              <a:gd name="adj2" fmla="val 49785"/>
            </a:avLst>
          </a:prstGeom>
          <a:ln w="12700">
            <a:solidFill>
              <a:schemeClr val="tx2">
                <a:lumMod val="75000"/>
              </a:schemeClr>
            </a:solidFill>
          </a:ln>
        </p:spPr>
        <p:style>
          <a:lnRef idx="1">
            <a:schemeClr val="accent6"/>
          </a:lnRef>
          <a:fillRef idx="0">
            <a:schemeClr val="accent6"/>
          </a:fillRef>
          <a:effectRef idx="0">
            <a:schemeClr val="accent6"/>
          </a:effectRef>
          <a:fontRef idx="minor">
            <a:schemeClr val="tx1"/>
          </a:fontRef>
        </p:style>
        <p:txBody>
          <a:bodyPr rtlCol="0" anchor="ctr"/>
          <a:lstStyle/>
          <a:p>
            <a:pPr algn="ctr"/>
            <a:endParaRPr lang="en-GB"/>
          </a:p>
        </p:txBody>
      </p:sp>
    </p:spTree>
    <p:extLst>
      <p:ext uri="{BB962C8B-B14F-4D97-AF65-F5344CB8AC3E}">
        <p14:creationId xmlns:p14="http://schemas.microsoft.com/office/powerpoint/2010/main" val="3394274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0"/>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9"/>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8"/>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5"/>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75"/>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56"/>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51"/>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52"/>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53"/>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54"/>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58"/>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57"/>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55"/>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2" grpId="0"/>
      <p:bldP spid="33" grpId="0" animBg="1"/>
      <p:bldP spid="31" grpId="0" animBg="1"/>
      <p:bldP spid="35" grpId="0" animBg="1"/>
      <p:bldP spid="53" grpId="0"/>
      <p:bldP spid="54" grpId="0" animBg="1"/>
      <p:bldP spid="55" grpId="0" animBg="1"/>
      <p:bldP spid="56" grpId="0" animBg="1"/>
      <p:bldP spid="57" grpId="0"/>
      <p:bldP spid="5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AB826BF-B2C7-4BF5-B22B-F78AABDC2335}"/>
              </a:ext>
            </a:extLst>
          </p:cNvPr>
          <p:cNvSpPr/>
          <p:nvPr/>
        </p:nvSpPr>
        <p:spPr bwMode="auto">
          <a:xfrm>
            <a:off x="6096000" y="3013164"/>
            <a:ext cx="5759999" cy="2778034"/>
          </a:xfrm>
          <a:prstGeom prst="rect">
            <a:avLst/>
          </a:prstGeom>
          <a:solidFill>
            <a:schemeClr val="accent1">
              <a:lumMod val="20000"/>
              <a:lumOff val="80000"/>
            </a:schemeClr>
          </a:solidFill>
          <a:ln w="12700" cap="flat" cmpd="sng" algn="ctr">
            <a:solidFill>
              <a:schemeClr val="accent1">
                <a:lumMod val="20000"/>
                <a:lumOff val="80000"/>
              </a:schemeClr>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lvl="0" algn="just">
              <a:spcBef>
                <a:spcPts val="1800"/>
              </a:spcBef>
            </a:pPr>
            <a:r>
              <a:rPr lang="en-US" altLang="en-US" sz="2000" dirty="0">
                <a:solidFill>
                  <a:prstClr val="black"/>
                </a:solidFill>
                <a:latin typeface="Open Sans Light" panose="020B0306030504020204" pitchFamily="34" charset="0"/>
                <a:ea typeface="Geneva"/>
                <a:cs typeface="Geneva"/>
              </a:rPr>
              <a:t>Why are high beta stocks risky?</a:t>
            </a:r>
          </a:p>
          <a:p>
            <a:pPr marL="285796" indent="-285750" algn="just">
              <a:spcBef>
                <a:spcPts val="1800"/>
              </a:spcBef>
              <a:buClr>
                <a:prstClr val="black"/>
              </a:buClr>
              <a:buFont typeface="Wingdings" panose="05000000000000000000" pitchFamily="2" charset="2"/>
              <a:buChar char="§"/>
            </a:pPr>
            <a:r>
              <a:rPr lang="en-US" altLang="en-US" dirty="0">
                <a:solidFill>
                  <a:prstClr val="black"/>
                </a:solidFill>
                <a:latin typeface="Open Sans Light" panose="020B0306030504020204" pitchFamily="34" charset="0"/>
                <a:ea typeface="Geneva"/>
                <a:cs typeface="Arial" pitchFamily="34" charset="0"/>
              </a:rPr>
              <a:t>Because they pay up just when you need the money least – when the overall market is doing well.</a:t>
            </a:r>
          </a:p>
          <a:p>
            <a:pPr marL="285796" indent="-285750" algn="just">
              <a:spcBef>
                <a:spcPts val="1800"/>
              </a:spcBef>
              <a:buClr>
                <a:prstClr val="black"/>
              </a:buClr>
              <a:buFont typeface="Wingdings" panose="05000000000000000000" pitchFamily="2" charset="2"/>
              <a:buChar char="§"/>
            </a:pPr>
            <a:r>
              <a:rPr lang="en-US" altLang="en-US" dirty="0">
                <a:solidFill>
                  <a:prstClr val="black"/>
                </a:solidFill>
                <a:latin typeface="Open Sans Light" panose="020B0306030504020204" pitchFamily="34" charset="0"/>
                <a:ea typeface="Geneva"/>
                <a:cs typeface="Arial" pitchFamily="34" charset="0"/>
              </a:rPr>
              <a:t>And they lose money when you really need it – when the overall market is doing poorly.</a:t>
            </a:r>
          </a:p>
        </p:txBody>
      </p:sp>
      <p:sp>
        <p:nvSpPr>
          <p:cNvPr id="2" name="Title 1">
            <a:extLst>
              <a:ext uri="{FF2B5EF4-FFF2-40B4-BE49-F238E27FC236}">
                <a16:creationId xmlns:a16="http://schemas.microsoft.com/office/drawing/2014/main" id="{9A3FDB99-34E0-4346-BE11-8DCE0A7039DC}"/>
              </a:ext>
            </a:extLst>
          </p:cNvPr>
          <p:cNvSpPr>
            <a:spLocks noGrp="1"/>
          </p:cNvSpPr>
          <p:nvPr>
            <p:ph type="title"/>
          </p:nvPr>
        </p:nvSpPr>
        <p:spPr/>
        <p:txBody>
          <a:bodyPr/>
          <a:lstStyle/>
          <a:p>
            <a:r>
              <a:rPr lang="en-GB" dirty="0"/>
              <a:t>Intuition behind the CAPM</a:t>
            </a:r>
          </a:p>
        </p:txBody>
      </p:sp>
      <p:sp>
        <p:nvSpPr>
          <p:cNvPr id="3" name="Content Placeholder 2">
            <a:extLst>
              <a:ext uri="{FF2B5EF4-FFF2-40B4-BE49-F238E27FC236}">
                <a16:creationId xmlns:a16="http://schemas.microsoft.com/office/drawing/2014/main" id="{D058902A-C1F3-4A99-9FAA-360BCC04FB18}"/>
              </a:ext>
            </a:extLst>
          </p:cNvPr>
          <p:cNvSpPr>
            <a:spLocks noGrp="1"/>
          </p:cNvSpPr>
          <p:nvPr>
            <p:ph idx="1"/>
          </p:nvPr>
        </p:nvSpPr>
        <p:spPr>
          <a:xfrm>
            <a:off x="336000" y="1563329"/>
            <a:ext cx="11519999" cy="1031825"/>
          </a:xfrm>
        </p:spPr>
        <p:txBody>
          <a:bodyPr/>
          <a:lstStyle/>
          <a:p>
            <a:pPr marL="0" indent="0">
              <a:buNone/>
            </a:pPr>
            <a:r>
              <a:rPr lang="en-US" altLang="en-US" dirty="0">
                <a:ea typeface="Geneva"/>
                <a:cs typeface="Geneva"/>
              </a:rPr>
              <a:t>High beta stocks are risky, and must therefore offer a higher return on average to compensate for the risk, i.e., for investors to be willing to buy these stocks.</a:t>
            </a:r>
          </a:p>
        </p:txBody>
      </p:sp>
      <p:sp>
        <p:nvSpPr>
          <p:cNvPr id="7" name="Text Placeholder 6">
            <a:extLst>
              <a:ext uri="{FF2B5EF4-FFF2-40B4-BE49-F238E27FC236}">
                <a16:creationId xmlns:a16="http://schemas.microsoft.com/office/drawing/2014/main" id="{E0EF56C5-9C7E-4997-AFA6-EB5B2A647F7E}"/>
              </a:ext>
            </a:extLst>
          </p:cNvPr>
          <p:cNvSpPr>
            <a:spLocks noGrp="1"/>
          </p:cNvSpPr>
          <p:nvPr>
            <p:ph type="body" sz="quarter" idx="13"/>
          </p:nvPr>
        </p:nvSpPr>
        <p:spPr/>
        <p:txBody>
          <a:bodyPr/>
          <a:lstStyle/>
          <a:p>
            <a:r>
              <a:rPr lang="en-US" dirty="0"/>
              <a:t>Advanced Financial Management | Portfolio Theory and the CAPM</a:t>
            </a:r>
            <a:endParaRPr lang="en-GB" dirty="0"/>
          </a:p>
        </p:txBody>
      </p:sp>
      <p:graphicFrame>
        <p:nvGraphicFramePr>
          <p:cNvPr id="6" name="Table 5">
            <a:extLst>
              <a:ext uri="{FF2B5EF4-FFF2-40B4-BE49-F238E27FC236}">
                <a16:creationId xmlns:a16="http://schemas.microsoft.com/office/drawing/2014/main" id="{8663D4A5-D14D-438D-A41C-D882F37107F2}"/>
              </a:ext>
            </a:extLst>
          </p:cNvPr>
          <p:cNvGraphicFramePr>
            <a:graphicFrameLocks noGrp="1"/>
          </p:cNvGraphicFramePr>
          <p:nvPr/>
        </p:nvGraphicFramePr>
        <p:xfrm>
          <a:off x="336000" y="3807821"/>
          <a:ext cx="5582194" cy="1188720"/>
        </p:xfrm>
        <a:graphic>
          <a:graphicData uri="http://schemas.openxmlformats.org/drawingml/2006/table">
            <a:tbl>
              <a:tblPr firstRow="1" bandRow="1">
                <a:tableStyleId>{5C22544A-7EE6-4342-B048-85BDC9FD1C3A}</a:tableStyleId>
              </a:tblPr>
              <a:tblGrid>
                <a:gridCol w="391886">
                  <a:extLst>
                    <a:ext uri="{9D8B030D-6E8A-4147-A177-3AD203B41FA5}">
                      <a16:colId xmlns:a16="http://schemas.microsoft.com/office/drawing/2014/main" val="11383182"/>
                    </a:ext>
                  </a:extLst>
                </a:gridCol>
                <a:gridCol w="1367246">
                  <a:extLst>
                    <a:ext uri="{9D8B030D-6E8A-4147-A177-3AD203B41FA5}">
                      <a16:colId xmlns:a16="http://schemas.microsoft.com/office/drawing/2014/main" val="2624696357"/>
                    </a:ext>
                  </a:extLst>
                </a:gridCol>
                <a:gridCol w="1230620">
                  <a:extLst>
                    <a:ext uri="{9D8B030D-6E8A-4147-A177-3AD203B41FA5}">
                      <a16:colId xmlns:a16="http://schemas.microsoft.com/office/drawing/2014/main" val="3280514313"/>
                    </a:ext>
                  </a:extLst>
                </a:gridCol>
                <a:gridCol w="967530">
                  <a:extLst>
                    <a:ext uri="{9D8B030D-6E8A-4147-A177-3AD203B41FA5}">
                      <a16:colId xmlns:a16="http://schemas.microsoft.com/office/drawing/2014/main" val="586957797"/>
                    </a:ext>
                  </a:extLst>
                </a:gridCol>
                <a:gridCol w="803720">
                  <a:extLst>
                    <a:ext uri="{9D8B030D-6E8A-4147-A177-3AD203B41FA5}">
                      <a16:colId xmlns:a16="http://schemas.microsoft.com/office/drawing/2014/main" val="2541487285"/>
                    </a:ext>
                  </a:extLst>
                </a:gridCol>
                <a:gridCol w="821192">
                  <a:extLst>
                    <a:ext uri="{9D8B030D-6E8A-4147-A177-3AD203B41FA5}">
                      <a16:colId xmlns:a16="http://schemas.microsoft.com/office/drawing/2014/main" val="1086593335"/>
                    </a:ext>
                  </a:extLst>
                </a:gridCol>
              </a:tblGrid>
              <a:tr h="370840">
                <a:tc>
                  <a:txBody>
                    <a:bodyPr/>
                    <a:lstStyle/>
                    <a:p>
                      <a:endParaRPr lang="en-GB" sz="2000" b="1" dirty="0">
                        <a:latin typeface="+mn-lt"/>
                      </a:endParaRPr>
                    </a:p>
                  </a:txBody>
                  <a:tcPr>
                    <a:lnL w="12700" cmpd="sng">
                      <a:noFill/>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dirty="0">
                          <a:solidFill>
                            <a:schemeClr val="tx1"/>
                          </a:solidFill>
                          <a:latin typeface="+mn-lt"/>
                        </a:rPr>
                        <a:t>Depression</a:t>
                      </a:r>
                    </a:p>
                  </a:txBody>
                  <a:tcPr>
                    <a:lnL w="12700" cmpd="sng">
                      <a:noFill/>
                    </a:lnL>
                    <a:lnT w="12700" cap="flat" cmpd="sng" algn="ctr">
                      <a:solidFill>
                        <a:schemeClr val="tx1"/>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bg1"/>
                    </a:solidFill>
                  </a:tcPr>
                </a:tc>
                <a:tc>
                  <a:txBody>
                    <a:bodyPr/>
                    <a:lstStyle/>
                    <a:p>
                      <a:pPr algn="ctr"/>
                      <a:r>
                        <a:rPr lang="en-GB" dirty="0">
                          <a:solidFill>
                            <a:schemeClr val="tx1"/>
                          </a:solidFill>
                          <a:latin typeface="+mn-lt"/>
                        </a:rPr>
                        <a:t>Recession</a:t>
                      </a:r>
                    </a:p>
                  </a:txBody>
                  <a:tcPr>
                    <a:lnT w="12700" cap="flat" cmpd="sng" algn="ctr">
                      <a:solidFill>
                        <a:schemeClr val="tx1"/>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bg1"/>
                    </a:solidFill>
                  </a:tcPr>
                </a:tc>
                <a:tc>
                  <a:txBody>
                    <a:bodyPr/>
                    <a:lstStyle/>
                    <a:p>
                      <a:pPr algn="ctr"/>
                      <a:r>
                        <a:rPr lang="en-GB" dirty="0">
                          <a:solidFill>
                            <a:schemeClr val="tx1"/>
                          </a:solidFill>
                          <a:latin typeface="+mn-lt"/>
                        </a:rPr>
                        <a:t>Normal</a:t>
                      </a:r>
                    </a:p>
                  </a:txBody>
                  <a:tcPr>
                    <a:lnT w="12700" cap="flat" cmpd="sng" algn="ctr">
                      <a:solidFill>
                        <a:schemeClr val="tx1"/>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bg1"/>
                    </a:solidFill>
                  </a:tcPr>
                </a:tc>
                <a:tc>
                  <a:txBody>
                    <a:bodyPr/>
                    <a:lstStyle/>
                    <a:p>
                      <a:pPr algn="ctr"/>
                      <a:r>
                        <a:rPr lang="en-GB" dirty="0">
                          <a:solidFill>
                            <a:schemeClr val="tx1"/>
                          </a:solidFill>
                          <a:latin typeface="+mn-lt"/>
                        </a:rPr>
                        <a:t>Boom</a:t>
                      </a:r>
                    </a:p>
                  </a:txBody>
                  <a:tcPr>
                    <a:lnT w="12700" cap="flat" cmpd="sng" algn="ctr">
                      <a:solidFill>
                        <a:schemeClr val="tx1"/>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bg1"/>
                    </a:solidFill>
                  </a:tcPr>
                </a:tc>
                <a:tc>
                  <a:txBody>
                    <a:bodyPr/>
                    <a:lstStyle/>
                    <a:p>
                      <a:pPr algn="ctr"/>
                      <a:r>
                        <a:rPr lang="en-GB" dirty="0">
                          <a:solidFill>
                            <a:schemeClr val="tx1"/>
                          </a:solidFill>
                          <a:latin typeface="+mn-lt"/>
                        </a:rPr>
                        <a:t>E(r)</a:t>
                      </a:r>
                    </a:p>
                  </a:txBody>
                  <a:tcPr>
                    <a:lnT w="12700" cap="flat" cmpd="sng" algn="ctr">
                      <a:solidFill>
                        <a:schemeClr val="tx1"/>
                      </a:solidFill>
                      <a:prstDash val="solid"/>
                      <a:round/>
                      <a:headEnd type="none" w="med" len="med"/>
                      <a:tailEnd type="none" w="med" len="med"/>
                    </a:lnT>
                    <a:lnB w="12700" cap="flat" cmpd="sng" algn="ctr">
                      <a:solidFill>
                        <a:srgbClr val="C00000"/>
                      </a:solidFill>
                      <a:prstDash val="solid"/>
                      <a:round/>
                      <a:headEnd type="none" w="med" len="med"/>
                      <a:tailEnd type="none" w="med" len="med"/>
                    </a:lnB>
                    <a:solidFill>
                      <a:schemeClr val="bg1"/>
                    </a:solidFill>
                  </a:tcPr>
                </a:tc>
                <a:extLst>
                  <a:ext uri="{0D108BD9-81ED-4DB2-BD59-A6C34878D82A}">
                    <a16:rowId xmlns:a16="http://schemas.microsoft.com/office/drawing/2014/main" val="3836548680"/>
                  </a:ext>
                </a:extLst>
              </a:tr>
              <a:tr h="370840">
                <a:tc>
                  <a:txBody>
                    <a:bodyPr/>
                    <a:lstStyle/>
                    <a:p>
                      <a:r>
                        <a:rPr lang="en-GB" sz="2000" b="1" dirty="0" err="1">
                          <a:latin typeface="+mn-lt"/>
                        </a:rPr>
                        <a:t>r</a:t>
                      </a:r>
                      <a:r>
                        <a:rPr lang="en-GB" sz="2000" b="1" baseline="-25000" dirty="0" err="1">
                          <a:latin typeface="+mn-lt"/>
                        </a:rPr>
                        <a:t>A</a:t>
                      </a:r>
                      <a:endParaRPr lang="en-GB" sz="2000" b="1" dirty="0">
                        <a:latin typeface="+mn-lt"/>
                      </a:endParaRPr>
                    </a:p>
                  </a:txBody>
                  <a:tcPr>
                    <a:lnT w="12700" cap="flat" cmpd="sng" algn="ctr">
                      <a:noFill/>
                      <a:prstDash val="solid"/>
                      <a:round/>
                      <a:headEnd type="none" w="med" len="med"/>
                      <a:tailEnd type="none" w="med" len="med"/>
                    </a:lnT>
                    <a:solidFill>
                      <a:schemeClr val="bg1"/>
                    </a:solidFill>
                  </a:tcPr>
                </a:tc>
                <a:tc>
                  <a:txBody>
                    <a:bodyPr/>
                    <a:lstStyle/>
                    <a:p>
                      <a:pPr algn="ctr"/>
                      <a:r>
                        <a:rPr lang="en-GB" dirty="0">
                          <a:latin typeface="+mn-lt"/>
                        </a:rPr>
                        <a:t>-20%</a:t>
                      </a:r>
                    </a:p>
                  </a:txBody>
                  <a:tcPr>
                    <a:lnT w="12700" cap="flat" cmpd="sng" algn="ctr">
                      <a:solidFill>
                        <a:srgbClr val="C00000"/>
                      </a:solidFill>
                      <a:prstDash val="solid"/>
                      <a:round/>
                      <a:headEnd type="none" w="med" len="med"/>
                      <a:tailEnd type="none" w="med" len="med"/>
                    </a:lnT>
                    <a:solidFill>
                      <a:schemeClr val="bg1"/>
                    </a:solidFill>
                  </a:tcPr>
                </a:tc>
                <a:tc>
                  <a:txBody>
                    <a:bodyPr/>
                    <a:lstStyle/>
                    <a:p>
                      <a:pPr algn="ctr"/>
                      <a:r>
                        <a:rPr lang="en-GB" dirty="0">
                          <a:latin typeface="+mn-lt"/>
                        </a:rPr>
                        <a:t>10%</a:t>
                      </a:r>
                    </a:p>
                  </a:txBody>
                  <a:tcPr>
                    <a:lnT w="12700" cap="flat" cmpd="sng" algn="ctr">
                      <a:solidFill>
                        <a:srgbClr val="C00000"/>
                      </a:solidFill>
                      <a:prstDash val="solid"/>
                      <a:round/>
                      <a:headEnd type="none" w="med" len="med"/>
                      <a:tailEnd type="none" w="med" len="med"/>
                    </a:lnT>
                    <a:solidFill>
                      <a:schemeClr val="bg1"/>
                    </a:solidFill>
                  </a:tcPr>
                </a:tc>
                <a:tc>
                  <a:txBody>
                    <a:bodyPr/>
                    <a:lstStyle/>
                    <a:p>
                      <a:pPr algn="ctr"/>
                      <a:r>
                        <a:rPr lang="en-GB" dirty="0">
                          <a:latin typeface="+mn-lt"/>
                        </a:rPr>
                        <a:t>30%</a:t>
                      </a:r>
                    </a:p>
                  </a:txBody>
                  <a:tcPr>
                    <a:lnT w="12700" cap="flat" cmpd="sng" algn="ctr">
                      <a:solidFill>
                        <a:srgbClr val="C00000"/>
                      </a:solidFill>
                      <a:prstDash val="solid"/>
                      <a:round/>
                      <a:headEnd type="none" w="med" len="med"/>
                      <a:tailEnd type="none" w="med" len="med"/>
                    </a:lnT>
                    <a:solidFill>
                      <a:schemeClr val="bg1"/>
                    </a:solidFill>
                  </a:tcPr>
                </a:tc>
                <a:tc>
                  <a:txBody>
                    <a:bodyPr/>
                    <a:lstStyle/>
                    <a:p>
                      <a:pPr algn="ctr"/>
                      <a:r>
                        <a:rPr lang="en-GB" dirty="0">
                          <a:latin typeface="+mn-lt"/>
                        </a:rPr>
                        <a:t>50%</a:t>
                      </a:r>
                    </a:p>
                  </a:txBody>
                  <a:tcPr>
                    <a:lnT w="12700" cap="flat" cmpd="sng" algn="ctr">
                      <a:solidFill>
                        <a:srgbClr val="C00000"/>
                      </a:solidFill>
                      <a:prstDash val="solid"/>
                      <a:round/>
                      <a:headEnd type="none" w="med" len="med"/>
                      <a:tailEnd type="none" w="med" len="med"/>
                    </a:lnT>
                    <a:solidFill>
                      <a:schemeClr val="bg1"/>
                    </a:solidFill>
                  </a:tcPr>
                </a:tc>
                <a:tc>
                  <a:txBody>
                    <a:bodyPr/>
                    <a:lstStyle/>
                    <a:p>
                      <a:pPr algn="ctr"/>
                      <a:r>
                        <a:rPr lang="en-GB" dirty="0">
                          <a:latin typeface="+mn-lt"/>
                        </a:rPr>
                        <a:t>17.5%</a:t>
                      </a:r>
                    </a:p>
                  </a:txBody>
                  <a:tcPr>
                    <a:lnT w="12700" cap="flat" cmpd="sng" algn="ctr">
                      <a:solidFill>
                        <a:srgbClr val="C00000"/>
                      </a:solidFill>
                      <a:prstDash val="solid"/>
                      <a:round/>
                      <a:headEnd type="none" w="med" len="med"/>
                      <a:tailEnd type="none" w="med" len="med"/>
                    </a:lnT>
                    <a:solidFill>
                      <a:schemeClr val="bg1">
                        <a:lumMod val="95000"/>
                      </a:schemeClr>
                    </a:solidFill>
                  </a:tcPr>
                </a:tc>
                <a:extLst>
                  <a:ext uri="{0D108BD9-81ED-4DB2-BD59-A6C34878D82A}">
                    <a16:rowId xmlns:a16="http://schemas.microsoft.com/office/drawing/2014/main" val="2141116945"/>
                  </a:ext>
                </a:extLst>
              </a:tr>
              <a:tr h="370840">
                <a:tc>
                  <a:txBody>
                    <a:bodyPr/>
                    <a:lstStyle/>
                    <a:p>
                      <a:r>
                        <a:rPr lang="en-GB" sz="2000" b="1" dirty="0" err="1">
                          <a:latin typeface="+mn-lt"/>
                        </a:rPr>
                        <a:t>r</a:t>
                      </a:r>
                      <a:r>
                        <a:rPr lang="en-GB" sz="2000" b="1" baseline="-25000" dirty="0" err="1">
                          <a:latin typeface="+mn-lt"/>
                        </a:rPr>
                        <a:t>B</a:t>
                      </a:r>
                      <a:endParaRPr lang="en-GB" sz="2000" b="1" dirty="0">
                        <a:latin typeface="+mn-lt"/>
                      </a:endParaRPr>
                    </a:p>
                  </a:txBody>
                  <a:tcPr>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dirty="0">
                          <a:latin typeface="+mn-lt"/>
                        </a:rPr>
                        <a:t>5%</a:t>
                      </a:r>
                    </a:p>
                  </a:txBody>
                  <a:tcPr>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dirty="0">
                          <a:latin typeface="+mn-lt"/>
                        </a:rPr>
                        <a:t>20%</a:t>
                      </a:r>
                    </a:p>
                  </a:txBody>
                  <a:tcPr>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dirty="0">
                          <a:latin typeface="+mn-lt"/>
                        </a:rPr>
                        <a:t>-12%</a:t>
                      </a:r>
                    </a:p>
                  </a:txBody>
                  <a:tcPr>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dirty="0">
                          <a:latin typeface="+mn-lt"/>
                        </a:rPr>
                        <a:t>9%</a:t>
                      </a:r>
                    </a:p>
                  </a:txBody>
                  <a:tcPr>
                    <a:lnB w="12700" cap="flat" cmpd="sng" algn="ctr">
                      <a:solidFill>
                        <a:schemeClr val="tx1"/>
                      </a:solidFill>
                      <a:prstDash val="solid"/>
                      <a:round/>
                      <a:headEnd type="none" w="med" len="med"/>
                      <a:tailEnd type="none" w="med" len="med"/>
                    </a:lnB>
                    <a:solidFill>
                      <a:schemeClr val="bg1"/>
                    </a:solidFill>
                  </a:tcPr>
                </a:tc>
                <a:tc>
                  <a:txBody>
                    <a:bodyPr/>
                    <a:lstStyle/>
                    <a:p>
                      <a:pPr algn="ctr"/>
                      <a:r>
                        <a:rPr lang="en-GB" dirty="0">
                          <a:latin typeface="+mn-lt"/>
                        </a:rPr>
                        <a:t>5.5%</a:t>
                      </a:r>
                    </a:p>
                  </a:txBody>
                  <a:tcPr>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677076156"/>
                  </a:ext>
                </a:extLst>
              </a:tr>
            </a:tbl>
          </a:graphicData>
        </a:graphic>
      </p:graphicFrame>
      <p:cxnSp>
        <p:nvCxnSpPr>
          <p:cNvPr id="11" name="Straight Connector 10">
            <a:extLst>
              <a:ext uri="{FF2B5EF4-FFF2-40B4-BE49-F238E27FC236}">
                <a16:creationId xmlns:a16="http://schemas.microsoft.com/office/drawing/2014/main" id="{C64BBEFE-B751-4DD1-926C-3BC4707CDB37}"/>
              </a:ext>
            </a:extLst>
          </p:cNvPr>
          <p:cNvCxnSpPr/>
          <p:nvPr/>
        </p:nvCxnSpPr>
        <p:spPr>
          <a:xfrm>
            <a:off x="336000" y="2743200"/>
            <a:ext cx="5652000" cy="0"/>
          </a:xfrm>
          <a:prstGeom prst="line">
            <a:avLst/>
          </a:prstGeom>
          <a:ln w="19050">
            <a:solidFill>
              <a:schemeClr val="tx1"/>
            </a:solidFill>
          </a:ln>
        </p:spPr>
        <p:style>
          <a:lnRef idx="1">
            <a:schemeClr val="accent6"/>
          </a:lnRef>
          <a:fillRef idx="0">
            <a:schemeClr val="accent6"/>
          </a:fillRef>
          <a:effectRef idx="0">
            <a:schemeClr val="accent6"/>
          </a:effectRef>
          <a:fontRef idx="minor">
            <a:schemeClr val="tx1"/>
          </a:fontRef>
        </p:style>
      </p:cxnSp>
      <p:cxnSp>
        <p:nvCxnSpPr>
          <p:cNvPr id="12" name="Straight Connector 11">
            <a:extLst>
              <a:ext uri="{FF2B5EF4-FFF2-40B4-BE49-F238E27FC236}">
                <a16:creationId xmlns:a16="http://schemas.microsoft.com/office/drawing/2014/main" id="{59266669-B719-4D46-99E1-C7B815494D6E}"/>
              </a:ext>
            </a:extLst>
          </p:cNvPr>
          <p:cNvCxnSpPr/>
          <p:nvPr/>
        </p:nvCxnSpPr>
        <p:spPr>
          <a:xfrm>
            <a:off x="6183817" y="2747550"/>
            <a:ext cx="5652000" cy="0"/>
          </a:xfrm>
          <a:prstGeom prst="line">
            <a:avLst/>
          </a:prstGeom>
          <a:ln w="19050">
            <a:solidFill>
              <a:schemeClr val="tx1"/>
            </a:solidFill>
          </a:ln>
        </p:spPr>
        <p:style>
          <a:lnRef idx="1">
            <a:schemeClr val="accent6"/>
          </a:lnRef>
          <a:fillRef idx="0">
            <a:schemeClr val="accent6"/>
          </a:fillRef>
          <a:effectRef idx="0">
            <a:schemeClr val="accent6"/>
          </a:effectRef>
          <a:fontRef idx="minor">
            <a:schemeClr val="tx1"/>
          </a:fontRef>
        </p:style>
      </p:cxnSp>
      <p:sp>
        <p:nvSpPr>
          <p:cNvPr id="13" name="TextBox 12">
            <a:extLst>
              <a:ext uri="{FF2B5EF4-FFF2-40B4-BE49-F238E27FC236}">
                <a16:creationId xmlns:a16="http://schemas.microsoft.com/office/drawing/2014/main" id="{B74EA574-A084-419B-B44F-C27DA6CECF8B}"/>
              </a:ext>
            </a:extLst>
          </p:cNvPr>
          <p:cNvSpPr txBox="1"/>
          <p:nvPr/>
        </p:nvSpPr>
        <p:spPr>
          <a:xfrm>
            <a:off x="6905894" y="2377444"/>
            <a:ext cx="4206240" cy="369332"/>
          </a:xfrm>
          <a:prstGeom prst="rect">
            <a:avLst/>
          </a:prstGeom>
          <a:noFill/>
        </p:spPr>
        <p:txBody>
          <a:bodyPr wrap="square" rtlCol="0">
            <a:spAutoFit/>
          </a:bodyPr>
          <a:lstStyle/>
          <a:p>
            <a:pPr algn="ctr"/>
            <a:r>
              <a:rPr lang="en-US" b="1" dirty="0">
                <a:latin typeface="Open Sans" panose="020B0606030504020204" pitchFamily="34" charset="0"/>
                <a:ea typeface="Open Sans" panose="020B0606030504020204" pitchFamily="34" charset="0"/>
                <a:cs typeface="Open Sans" panose="020B0606030504020204" pitchFamily="34" charset="0"/>
              </a:rPr>
              <a:t>Intuition</a:t>
            </a:r>
            <a:endParaRPr lang="en-GB" b="1" dirty="0">
              <a:latin typeface="Open Sans" panose="020B0606030504020204" pitchFamily="34" charset="0"/>
              <a:ea typeface="Open Sans" panose="020B0606030504020204" pitchFamily="34" charset="0"/>
              <a:cs typeface="Open Sans" panose="020B0606030504020204" pitchFamily="34" charset="0"/>
            </a:endParaRPr>
          </a:p>
        </p:txBody>
      </p:sp>
      <p:sp>
        <p:nvSpPr>
          <p:cNvPr id="14" name="TextBox 13">
            <a:extLst>
              <a:ext uri="{FF2B5EF4-FFF2-40B4-BE49-F238E27FC236}">
                <a16:creationId xmlns:a16="http://schemas.microsoft.com/office/drawing/2014/main" id="{328B7B19-3793-46CC-993D-F369AED0443E}"/>
              </a:ext>
            </a:extLst>
          </p:cNvPr>
          <p:cNvSpPr txBox="1"/>
          <p:nvPr/>
        </p:nvSpPr>
        <p:spPr>
          <a:xfrm>
            <a:off x="1153865" y="2373088"/>
            <a:ext cx="4206240" cy="369332"/>
          </a:xfrm>
          <a:prstGeom prst="rect">
            <a:avLst/>
          </a:prstGeom>
          <a:noFill/>
        </p:spPr>
        <p:txBody>
          <a:bodyPr wrap="square" rtlCol="0">
            <a:spAutoFit/>
          </a:bodyPr>
          <a:lstStyle/>
          <a:p>
            <a:pPr algn="ctr"/>
            <a:r>
              <a:rPr lang="en-US" b="1" dirty="0">
                <a:latin typeface="Open Sans" panose="020B0606030504020204" pitchFamily="34" charset="0"/>
                <a:ea typeface="Open Sans" panose="020B0606030504020204" pitchFamily="34" charset="0"/>
                <a:cs typeface="Open Sans" panose="020B0606030504020204" pitchFamily="34" charset="0"/>
              </a:rPr>
              <a:t>Example</a:t>
            </a:r>
            <a:endParaRPr lang="en-GB" b="1" dirty="0">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3736500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3" grpId="0" uiExpand="1" build="p"/>
      <p:bldP spid="13" grpId="0"/>
      <p:bldP spid="1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0714C-9650-42AC-BEC8-EF61CD8799D1}"/>
              </a:ext>
            </a:extLst>
          </p:cNvPr>
          <p:cNvSpPr>
            <a:spLocks noGrp="1"/>
          </p:cNvSpPr>
          <p:nvPr>
            <p:ph type="title"/>
          </p:nvPr>
        </p:nvSpPr>
        <p:spPr/>
        <p:txBody>
          <a:bodyPr/>
          <a:lstStyle/>
          <a:p>
            <a:r>
              <a:rPr lang="en-GB" dirty="0"/>
              <a:t>Uses of the CAPM</a:t>
            </a:r>
          </a:p>
        </p:txBody>
      </p:sp>
      <p:sp>
        <p:nvSpPr>
          <p:cNvPr id="3" name="Content Placeholder 2">
            <a:extLst>
              <a:ext uri="{FF2B5EF4-FFF2-40B4-BE49-F238E27FC236}">
                <a16:creationId xmlns:a16="http://schemas.microsoft.com/office/drawing/2014/main" id="{C1ED4F07-FA73-40A6-BFB2-116E36C0C1A0}"/>
              </a:ext>
            </a:extLst>
          </p:cNvPr>
          <p:cNvSpPr>
            <a:spLocks noGrp="1"/>
          </p:cNvSpPr>
          <p:nvPr>
            <p:ph idx="1"/>
          </p:nvPr>
        </p:nvSpPr>
        <p:spPr/>
        <p:txBody>
          <a:bodyPr>
            <a:normAutofit/>
          </a:bodyPr>
          <a:lstStyle/>
          <a:p>
            <a:pPr marL="0" indent="0">
              <a:spcAft>
                <a:spcPts val="1200"/>
              </a:spcAft>
              <a:buNone/>
            </a:pPr>
            <a:r>
              <a:rPr lang="en-US" b="1" dirty="0">
                <a:latin typeface="+mn-lt"/>
                <a:cs typeface="Calibri" panose="020F0502020204030204" pitchFamily="34" charset="0"/>
              </a:rPr>
              <a:t>Among many other things, the CAPM is used for:</a:t>
            </a:r>
          </a:p>
          <a:p>
            <a:pPr marL="396000" indent="-396000">
              <a:buClr>
                <a:schemeClr val="tx2">
                  <a:lumMod val="75000"/>
                </a:schemeClr>
              </a:buClr>
              <a:buFont typeface="+mj-lt"/>
              <a:buAutoNum type="arabicPeriod"/>
            </a:pPr>
            <a:r>
              <a:rPr lang="en-US" dirty="0"/>
              <a:t>Portfolio choice</a:t>
            </a:r>
            <a:endParaRPr lang="en-GB" dirty="0">
              <a:cs typeface="Calibri" panose="020F0502020204030204" pitchFamily="34" charset="0"/>
            </a:endParaRPr>
          </a:p>
          <a:p>
            <a:pPr marL="792000" lvl="1" indent="-396000">
              <a:spcAft>
                <a:spcPts val="1200"/>
              </a:spcAft>
              <a:buFont typeface="Wingdings" panose="05000000000000000000" pitchFamily="2" charset="2"/>
              <a:buChar char="§"/>
            </a:pPr>
            <a:r>
              <a:rPr lang="en-US" dirty="0"/>
              <a:t>Use CAPM equation to estimate expected returns of stocks</a:t>
            </a:r>
          </a:p>
          <a:p>
            <a:pPr marL="396000" indent="-396000">
              <a:buClr>
                <a:schemeClr val="tx2">
                  <a:lumMod val="75000"/>
                </a:schemeClr>
              </a:buClr>
              <a:buFont typeface="+mj-lt"/>
              <a:buAutoNum type="arabicPeriod"/>
            </a:pPr>
            <a:r>
              <a:rPr lang="en-US" dirty="0"/>
              <a:t>Capital budgeting</a:t>
            </a:r>
          </a:p>
          <a:p>
            <a:pPr marL="792000" lvl="1" indent="-396000">
              <a:buFont typeface="Wingdings" panose="05000000000000000000" pitchFamily="2" charset="2"/>
              <a:buChar char="§"/>
            </a:pPr>
            <a:r>
              <a:rPr lang="en-US" dirty="0"/>
              <a:t>CAPM expected return is opportunity cost of capital for a firm’s equity (and the firm as a whole if it has zero debt)</a:t>
            </a:r>
          </a:p>
          <a:p>
            <a:pPr marL="1188000" lvl="2" indent="-396000">
              <a:buFont typeface="Calibri" panose="020F0502020204030204" pitchFamily="34" charset="0"/>
              <a:buChar char="▫"/>
            </a:pPr>
            <a:r>
              <a:rPr lang="en-US" dirty="0"/>
              <a:t>What rate of return we could obtain for comparable risk in the market?</a:t>
            </a:r>
          </a:p>
          <a:p>
            <a:pPr marL="1188000" lvl="2" indent="-396000">
              <a:spcAft>
                <a:spcPts val="1200"/>
              </a:spcAft>
              <a:buFont typeface="Calibri" panose="020F0502020204030204" pitchFamily="34" charset="0"/>
              <a:buChar char="▫"/>
            </a:pPr>
            <a:r>
              <a:rPr lang="en-US" dirty="0"/>
              <a:t>Take a project only if NPV&gt;0 using the CAPM expected return</a:t>
            </a:r>
          </a:p>
          <a:p>
            <a:pPr marL="396000" indent="-396000">
              <a:buClr>
                <a:schemeClr val="tx2">
                  <a:lumMod val="75000"/>
                </a:schemeClr>
              </a:buClr>
              <a:buFont typeface="+mj-lt"/>
              <a:buAutoNum type="arabicPeriod"/>
            </a:pPr>
            <a:r>
              <a:rPr lang="en-US" dirty="0"/>
              <a:t>Benchmarking of portfolio managers who claim to outperform the CAPM benchmark (and get positive “alpha”)</a:t>
            </a:r>
          </a:p>
        </p:txBody>
      </p:sp>
      <p:sp>
        <p:nvSpPr>
          <p:cNvPr id="6" name="Text Placeholder 5">
            <a:extLst>
              <a:ext uri="{FF2B5EF4-FFF2-40B4-BE49-F238E27FC236}">
                <a16:creationId xmlns:a16="http://schemas.microsoft.com/office/drawing/2014/main" id="{2B281CA1-61D8-4685-8E47-689C23190E60}"/>
              </a:ext>
            </a:extLst>
          </p:cNvPr>
          <p:cNvSpPr>
            <a:spLocks noGrp="1"/>
          </p:cNvSpPr>
          <p:nvPr>
            <p:ph type="body" sz="quarter" idx="13"/>
          </p:nvPr>
        </p:nvSpPr>
        <p:spPr/>
        <p:txBody>
          <a:bodyPr/>
          <a:lstStyle/>
          <a:p>
            <a:r>
              <a:rPr lang="en-US" dirty="0"/>
              <a:t>Advanced Financial Management | Portfolio Theory and the CAPM</a:t>
            </a:r>
            <a:endParaRPr lang="en-GB" dirty="0"/>
          </a:p>
        </p:txBody>
      </p:sp>
    </p:spTree>
    <p:extLst>
      <p:ext uri="{BB962C8B-B14F-4D97-AF65-F5344CB8AC3E}">
        <p14:creationId xmlns:p14="http://schemas.microsoft.com/office/powerpoint/2010/main" val="950775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9E1008-7A6C-4434-B824-653338733FD8}"/>
              </a:ext>
            </a:extLst>
          </p:cNvPr>
          <p:cNvSpPr>
            <a:spLocks noGrp="1"/>
          </p:cNvSpPr>
          <p:nvPr>
            <p:ph type="title"/>
          </p:nvPr>
        </p:nvSpPr>
        <p:spPr/>
        <p:txBody>
          <a:bodyPr/>
          <a:lstStyle/>
          <a:p>
            <a:r>
              <a:rPr lang="en-GB" dirty="0"/>
              <a:t>Exercise 1</a:t>
            </a:r>
          </a:p>
        </p:txBody>
      </p:sp>
      <p:sp>
        <p:nvSpPr>
          <p:cNvPr id="3" name="Content Placeholder 2">
            <a:extLst>
              <a:ext uri="{FF2B5EF4-FFF2-40B4-BE49-F238E27FC236}">
                <a16:creationId xmlns:a16="http://schemas.microsoft.com/office/drawing/2014/main" id="{757396B2-7A88-447F-9559-E8018904B018}"/>
              </a:ext>
            </a:extLst>
          </p:cNvPr>
          <p:cNvSpPr>
            <a:spLocks noGrp="1"/>
          </p:cNvSpPr>
          <p:nvPr>
            <p:ph idx="1"/>
          </p:nvPr>
        </p:nvSpPr>
        <p:spPr/>
        <p:txBody>
          <a:bodyPr/>
          <a:lstStyle/>
          <a:p>
            <a:pPr marL="0" indent="0">
              <a:spcAft>
                <a:spcPts val="600"/>
              </a:spcAft>
              <a:buNone/>
            </a:pPr>
            <a:r>
              <a:rPr lang="en-GB" dirty="0"/>
              <a:t>Your investment consists of €10,000 invested in only one stock, stock X with the following characteristics: E(r) = 12% and </a:t>
            </a:r>
            <a:r>
              <a:rPr lang="el-GR" dirty="0"/>
              <a:t>σ</a:t>
            </a:r>
            <a:r>
              <a:rPr lang="en-US" dirty="0"/>
              <a:t> </a:t>
            </a:r>
            <a:r>
              <a:rPr lang="en-GB" dirty="0"/>
              <a:t>= 40%. The risk-free rate is 5% and the market portfolio has an expected return of 10% and volatility of 18%. Under the CAPM assumptions:</a:t>
            </a:r>
          </a:p>
          <a:p>
            <a:pPr marL="514350" indent="-514350">
              <a:spcAft>
                <a:spcPts val="600"/>
              </a:spcAft>
              <a:buFont typeface="+mj-lt"/>
              <a:buAutoNum type="alphaLcPeriod"/>
            </a:pPr>
            <a:r>
              <a:rPr lang="en-GB" dirty="0"/>
              <a:t>What alternative investment has the lowest possible volatility while having the same expected return as stock X? What is the volatility of this alternative investment? How does it compare to stock X?</a:t>
            </a:r>
          </a:p>
          <a:p>
            <a:pPr marL="514350" indent="-514350">
              <a:buFont typeface="+mj-lt"/>
              <a:buAutoNum type="alphaLcPeriod"/>
            </a:pPr>
            <a:r>
              <a:rPr lang="en-GB" dirty="0"/>
              <a:t>What investment has the highest possible expected return while having the same volatility as stock X? What is the expected return of this investment? How does it compare to stock X?</a:t>
            </a:r>
          </a:p>
          <a:p>
            <a:pPr marL="514350" indent="-514350">
              <a:buFont typeface="+mj-lt"/>
              <a:buAutoNum type="alphaLcPeriod"/>
            </a:pPr>
            <a:endParaRPr lang="en-GB" dirty="0"/>
          </a:p>
        </p:txBody>
      </p:sp>
      <p:sp>
        <p:nvSpPr>
          <p:cNvPr id="6" name="Text Placeholder 5">
            <a:extLst>
              <a:ext uri="{FF2B5EF4-FFF2-40B4-BE49-F238E27FC236}">
                <a16:creationId xmlns:a16="http://schemas.microsoft.com/office/drawing/2014/main" id="{581BCB78-CBE7-4FD5-B943-69758E97789E}"/>
              </a:ext>
            </a:extLst>
          </p:cNvPr>
          <p:cNvSpPr>
            <a:spLocks noGrp="1"/>
          </p:cNvSpPr>
          <p:nvPr>
            <p:ph type="body" sz="quarter" idx="13"/>
          </p:nvPr>
        </p:nvSpPr>
        <p:spPr/>
        <p:txBody>
          <a:bodyPr/>
          <a:lstStyle/>
          <a:p>
            <a:r>
              <a:rPr lang="en-US" dirty="0"/>
              <a:t>Advanced Financial Management | Portfolio Theory and the CAPM</a:t>
            </a:r>
            <a:endParaRPr lang="en-GB" dirty="0"/>
          </a:p>
        </p:txBody>
      </p:sp>
    </p:spTree>
    <p:extLst>
      <p:ext uri="{BB962C8B-B14F-4D97-AF65-F5344CB8AC3E}">
        <p14:creationId xmlns:p14="http://schemas.microsoft.com/office/powerpoint/2010/main" val="80789102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xml><?xml version="1.0" encoding="utf-8"?>
<p:tagLst xmlns:a="http://schemas.openxmlformats.org/drawingml/2006/main" xmlns:r="http://schemas.openxmlformats.org/officeDocument/2006/relationships" xmlns:p="http://schemas.openxmlformats.org/presentationml/2006/main">
  <p:tag name="ISPRING_CUSTOM_TIMING_USED" val="1"/>
  <p:tag name="ISPRING_SLIDE_INDENT_LEVEL" val="0"/>
  <p:tag name="GENSWF_SLIDE_TITLE" val="Key takeways"/>
  <p:tag name="ISPRING_SLIDE_ID_2" val="{7B191528-4C44-4BE5-B7C2-5DA3B4C753C9}"/>
  <p:tag name="GENSWF_ADVANCE_TIME" val="25.198"/>
</p:tagLst>
</file>

<file path=ppt/tags/tag11.xml><?xml version="1.0" encoding="utf-8"?>
<p:tagLst xmlns:a="http://schemas.openxmlformats.org/drawingml/2006/main" xmlns:r="http://schemas.openxmlformats.org/officeDocument/2006/relationships" xmlns:p="http://schemas.openxmlformats.org/presentationml/2006/main">
  <p:tag name="ISPRING_CUSTOM_TIMING_USED" val="1"/>
  <p:tag name="GENSWF_ADVANCE_TIME" val="66.486"/>
  <p:tag name="TIMING" val="|10.223|12.088|12.23|17.075"/>
  <p:tag name="ISPRING_SLIDE_ID_2" val="{CC092546-E5EC-4C7E-B1D1-BA9E777A571F}"/>
  <p:tag name="ISPRING_SLIDE_INDENT_LEVEL" val="0"/>
</p:tagLst>
</file>

<file path=ppt/tags/tag12.xml><?xml version="1.0" encoding="utf-8"?>
<p:tagLst xmlns:a="http://schemas.openxmlformats.org/drawingml/2006/main" xmlns:r="http://schemas.openxmlformats.org/officeDocument/2006/relationships" xmlns:p="http://schemas.openxmlformats.org/presentationml/2006/main">
  <p:tag name="ISPRING_CUSTOM_TIMING_USED" val="1"/>
  <p:tag name="GENSWF_ADVANCE_TIME" val="52.008"/>
  <p:tag name="TIMING" val="|9.295|11.885|6.041|1.29|15.726"/>
  <p:tag name="ISPRING_SLIDE_ID_2" val="{DD31F903-7A2D-48E8-8ED7-DD9FA3E8F3A3}"/>
  <p:tag name="ISPRING_SLIDE_INDENT_LEVEL" val="0"/>
</p:tagLst>
</file>

<file path=ppt/tags/tag13.xml><?xml version="1.0" encoding="utf-8"?>
<p:tagLst xmlns:a="http://schemas.openxmlformats.org/drawingml/2006/main" xmlns:r="http://schemas.openxmlformats.org/officeDocument/2006/relationships" xmlns:p="http://schemas.openxmlformats.org/presentationml/2006/main">
  <p:tag name="ISPRING_CUSTOM_TIMING_USED" val="1"/>
  <p:tag name="GENSWF_ADVANCE_TIME" val="57.522"/>
  <p:tag name="TIMING" val="|6.924|9.471|11.879|8.382|4.092"/>
  <p:tag name="ISPRING_SLIDE_ID_2" val="{21934A3F-3F62-4210-895A-BCBB96D3AC87}"/>
  <p:tag name="ISPRING_SLIDE_INDENT_LEVEL" val="0"/>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Nova - FS">
  <a:themeElements>
    <a:clrScheme name="Nova FS">
      <a:dk1>
        <a:sysClr val="windowText" lastClr="000000"/>
      </a:dk1>
      <a:lt1>
        <a:sysClr val="window" lastClr="FFFFFF"/>
      </a:lt1>
      <a:dk2>
        <a:srgbClr val="005AA9"/>
      </a:dk2>
      <a:lt2>
        <a:srgbClr val="EEECE1"/>
      </a:lt2>
      <a:accent1>
        <a:srgbClr val="4F81BD"/>
      </a:accent1>
      <a:accent2>
        <a:srgbClr val="A45355"/>
      </a:accent2>
      <a:accent3>
        <a:srgbClr val="B1B7B3"/>
      </a:accent3>
      <a:accent4>
        <a:srgbClr val="415E50"/>
      </a:accent4>
      <a:accent5>
        <a:srgbClr val="636965"/>
      </a:accent5>
      <a:accent6>
        <a:srgbClr val="9E0927"/>
      </a:accent6>
      <a:hlink>
        <a:srgbClr val="0000FF"/>
      </a:hlink>
      <a:folHlink>
        <a:srgbClr val="800080"/>
      </a:folHlink>
    </a:clrScheme>
    <a:fontScheme name="Nova FS">
      <a:majorFont>
        <a:latin typeface="PlayFair"/>
        <a:ea typeface="Helvetica Neue Medium"/>
        <a:cs typeface="Helvetica Neue Medium"/>
      </a:majorFont>
      <a:minorFont>
        <a:latin typeface="Open Sans Light"/>
        <a:ea typeface="Helvetica Neue Medium"/>
        <a:cs typeface="Helvetica Neue Medium"/>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Nova SBE lectures" id="{B4C2F531-9F58-4221-A636-24753EC4F29B}" vid="{655F7426-5416-406A-9D35-9D5AEE0F8E30}"/>
    </a:ext>
  </a:extLst>
</a:theme>
</file>

<file path=ppt/theme/theme2.xml><?xml version="1.0" encoding="utf-8"?>
<a:theme xmlns:a="http://schemas.openxmlformats.org/drawingml/2006/main" name="Content">
  <a:themeElements>
    <a:clrScheme name="A NF">
      <a:dk1>
        <a:sysClr val="windowText" lastClr="000000"/>
      </a:dk1>
      <a:lt1>
        <a:sysClr val="window" lastClr="FFFFFF"/>
      </a:lt1>
      <a:dk2>
        <a:srgbClr val="005AA9"/>
      </a:dk2>
      <a:lt2>
        <a:srgbClr val="EEECE1"/>
      </a:lt2>
      <a:accent1>
        <a:srgbClr val="4F81BD"/>
      </a:accent1>
      <a:accent2>
        <a:srgbClr val="A45355"/>
      </a:accent2>
      <a:accent3>
        <a:srgbClr val="B1B7B3"/>
      </a:accent3>
      <a:accent4>
        <a:srgbClr val="415E50"/>
      </a:accent4>
      <a:accent5>
        <a:srgbClr val="636965"/>
      </a:accent5>
      <a:accent6>
        <a:srgbClr val="9E0927"/>
      </a:accent6>
      <a:hlink>
        <a:srgbClr val="0000FF"/>
      </a:hlink>
      <a:folHlink>
        <a:srgbClr val="800080"/>
      </a:folHlink>
    </a:clrScheme>
    <a:fontScheme name="Nova FS">
      <a:majorFont>
        <a:latin typeface="PlayFair"/>
        <a:ea typeface="Helvetica Neue Medium"/>
        <a:cs typeface="Helvetica Neue Medium"/>
      </a:majorFont>
      <a:minorFont>
        <a:latin typeface="Open Sans Light"/>
        <a:ea typeface="Helvetica Neue Medium"/>
        <a:cs typeface="Helvetica Neue Medium"/>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E00026"/>
        </a:solidFill>
        <a:ln w="12700" cap="flat" cmpd="sng" algn="ctr">
          <a:noFill/>
          <a:prstDash val="solid"/>
          <a:round/>
          <a:headEnd type="none" w="med" len="med"/>
          <a:tailEnd type="none" w="med" len="med"/>
        </a:ln>
        <a:effectLst/>
      </a:spPr>
      <a:bodyPr vert="horz" wrap="square" lIns="91440" tIns="45720" rIns="91440" bIns="4572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sz="1600" b="0" i="0" u="none" strike="noStrike" cap="none" normalizeH="0" baseline="0" dirty="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Nova SBE lectures" id="{B4C2F531-9F58-4221-A636-24753EC4F29B}" vid="{2AD40D23-A621-4A11-8549-82627BCB3BA9}"/>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Nova SBE lectures</Template>
  <TotalTime>9076</TotalTime>
  <Words>2961</Words>
  <Application>Microsoft Office PowerPoint</Application>
  <PresentationFormat>Widescreen</PresentationFormat>
  <Paragraphs>397</Paragraphs>
  <Slides>26</Slides>
  <Notes>4</Notes>
  <HiddenSlides>2</HiddenSlides>
  <MMClips>0</MMClips>
  <ScaleCrop>false</ScaleCrop>
  <HeadingPairs>
    <vt:vector size="8" baseType="variant">
      <vt:variant>
        <vt:lpstr>Fonts Used</vt:lpstr>
      </vt:variant>
      <vt:variant>
        <vt:i4>10</vt:i4>
      </vt:variant>
      <vt:variant>
        <vt:lpstr>Theme</vt:lpstr>
      </vt:variant>
      <vt:variant>
        <vt:i4>2</vt:i4>
      </vt:variant>
      <vt:variant>
        <vt:lpstr>Embedded OLE Servers</vt:lpstr>
      </vt:variant>
      <vt:variant>
        <vt:i4>1</vt:i4>
      </vt:variant>
      <vt:variant>
        <vt:lpstr>Slide Titles</vt:lpstr>
      </vt:variant>
      <vt:variant>
        <vt:i4>26</vt:i4>
      </vt:variant>
    </vt:vector>
  </HeadingPairs>
  <TitlesOfParts>
    <vt:vector size="39" baseType="lpstr">
      <vt:lpstr>Aptos Narrow</vt:lpstr>
      <vt:lpstr>Arial</vt:lpstr>
      <vt:lpstr>Calibri</vt:lpstr>
      <vt:lpstr>Cambria Math</vt:lpstr>
      <vt:lpstr>Geneva</vt:lpstr>
      <vt:lpstr>Open Sans</vt:lpstr>
      <vt:lpstr>Open Sans </vt:lpstr>
      <vt:lpstr>Open Sans Light</vt:lpstr>
      <vt:lpstr>Playfair Display</vt:lpstr>
      <vt:lpstr>Wingdings</vt:lpstr>
      <vt:lpstr>Nova - FS</vt:lpstr>
      <vt:lpstr>Content</vt:lpstr>
      <vt:lpstr>think-cell Slide</vt:lpstr>
      <vt:lpstr>PowerPoint Presentation</vt:lpstr>
      <vt:lpstr>PowerPoint Presentation</vt:lpstr>
      <vt:lpstr>Mean-variance optimization</vt:lpstr>
      <vt:lpstr>Efficient frontier for many securities</vt:lpstr>
      <vt:lpstr>CAPM</vt:lpstr>
      <vt:lpstr>CAPM implications</vt:lpstr>
      <vt:lpstr>Intuition behind the CAPM</vt:lpstr>
      <vt:lpstr>Uses of the CAPM</vt:lpstr>
      <vt:lpstr>Exercise 1</vt:lpstr>
      <vt:lpstr>PowerPoint Presentation</vt:lpstr>
      <vt:lpstr>PowerPoint Presentation</vt:lpstr>
      <vt:lpstr>Exercise 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Margarida Soares</dc:creator>
  <cp:lastModifiedBy>Julio Crego</cp:lastModifiedBy>
  <cp:revision>32</cp:revision>
  <dcterms:created xsi:type="dcterms:W3CDTF">2020-09-21T16:14:44Z</dcterms:created>
  <dcterms:modified xsi:type="dcterms:W3CDTF">2025-03-23T06:34:18Z</dcterms:modified>
</cp:coreProperties>
</file>