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  <p:sldMasterId id="2147483648" r:id="rId2"/>
  </p:sldMasterIdLst>
  <p:notesMasterIdLst>
    <p:notesMasterId r:id="rId19"/>
  </p:notesMasterIdLst>
  <p:sldIdLst>
    <p:sldId id="257" r:id="rId3"/>
    <p:sldId id="335" r:id="rId4"/>
    <p:sldId id="337" r:id="rId5"/>
    <p:sldId id="338" r:id="rId6"/>
    <p:sldId id="341" r:id="rId7"/>
    <p:sldId id="342" r:id="rId8"/>
    <p:sldId id="343" r:id="rId9"/>
    <p:sldId id="339" r:id="rId10"/>
    <p:sldId id="344" r:id="rId11"/>
    <p:sldId id="345" r:id="rId12"/>
    <p:sldId id="346" r:id="rId13"/>
    <p:sldId id="340" r:id="rId14"/>
    <p:sldId id="347" r:id="rId15"/>
    <p:sldId id="348" r:id="rId16"/>
    <p:sldId id="349" r:id="rId17"/>
    <p:sldId id="350" r:id="rId18"/>
  </p:sldIdLst>
  <p:sldSz cx="12192000" cy="6858000"/>
  <p:notesSz cx="7315200" cy="9601200"/>
  <p:defaultTextStyle>
    <a:defPPr>
      <a:defRPr lang="pt-PT"/>
    </a:defPPr>
    <a:lvl1pPr algn="l" defTabSz="45715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1pPr>
    <a:lvl2pPr marL="457154" algn="l" defTabSz="45715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2pPr>
    <a:lvl3pPr marL="914307" algn="l" defTabSz="45715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3pPr>
    <a:lvl4pPr marL="1371461" algn="l" defTabSz="45715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4pPr>
    <a:lvl5pPr marL="1828614" algn="l" defTabSz="45715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5pPr>
    <a:lvl6pPr marL="2285768" algn="l" defTabSz="914307" rtl="0" eaLnBrk="1" latinLnBrk="0" hangingPunct="1"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6pPr>
    <a:lvl7pPr marL="2742921" algn="l" defTabSz="914307" rtl="0" eaLnBrk="1" latinLnBrk="0" hangingPunct="1"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7pPr>
    <a:lvl8pPr marL="3200074" algn="l" defTabSz="914307" rtl="0" eaLnBrk="1" latinLnBrk="0" hangingPunct="1"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8pPr>
    <a:lvl9pPr marL="3657227" algn="l" defTabSz="914307" rtl="0" eaLnBrk="1" latinLnBrk="0" hangingPunct="1">
      <a:defRPr kern="1200">
        <a:solidFill>
          <a:schemeClr val="tx1"/>
        </a:solidFill>
        <a:latin typeface="Arial" pitchFamily="34" charset="0"/>
        <a:ea typeface="Geneva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B666E-663B-46FD-875E-3F59244FCCE5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3C8F7-139A-418D-9057-4FB1E9267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035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4" Type="http://schemas.openxmlformats.org/officeDocument/2006/relationships/image" Target="../media/image3.emf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7.png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Relationship Id="rId5" Type="http://schemas.openxmlformats.org/officeDocument/2006/relationships/image" Target="../media/image9.png"/><Relationship Id="rId4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0673574-F6C1-4E6E-A93D-DCF5BD65BC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42482" y="874979"/>
            <a:ext cx="6914556" cy="5400000"/>
          </a:xfrm>
          <a:prstGeom prst="rect">
            <a:avLst/>
          </a:prstGeom>
        </p:spPr>
      </p:pic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66905076"/>
              </p:ext>
            </p:ext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43" imgH="444" progId="TCLayout.ActiveDocument.1">
                  <p:embed/>
                </p:oleObj>
              </mc:Choice>
              <mc:Fallback>
                <p:oleObj name="think-cell Slide" r:id="rId4" imgW="443" imgH="44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34963" y="1280685"/>
            <a:ext cx="8225143" cy="2002337"/>
          </a:xfrm>
          <a:prstGeom prst="rect">
            <a:avLst/>
          </a:prstGeom>
          <a:ln w="12700">
            <a:miter lim="400000"/>
          </a:ln>
        </p:spPr>
        <p:txBody>
          <a:bodyPr wrap="none" lIns="36000" tIns="36000" rIns="36000" bIns="36000" anchor="t">
            <a:noAutofit/>
          </a:bodyPr>
          <a:lstStyle>
            <a:lvl1pPr marL="0" indent="0">
              <a:buNone/>
              <a:defRPr lang="pt-PT" sz="5600" noProof="0" dirty="0" smtClean="0">
                <a:latin typeface="Playfair Display"/>
                <a:ea typeface="Playfair Display"/>
                <a:cs typeface="Playfair Display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pt-PT" noProof="0"/>
              <a:t>Título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C4AF4BDE-D063-45F5-8E92-712C36CB69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4963" y="4107835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lvl1pPr marL="0" indent="0">
              <a:buNone/>
              <a:defRPr lang="en-US" sz="1600" b="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en-US"/>
              <a:t>COURSE</a:t>
            </a:r>
          </a:p>
        </p:txBody>
      </p:sp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36072A28-4101-4549-8D50-581847C1A422}"/>
              </a:ext>
            </a:extLst>
          </p:cNvPr>
          <p:cNvSpPr txBox="1">
            <a:spLocks/>
          </p:cNvSpPr>
          <p:nvPr userDrawn="1"/>
        </p:nvSpPr>
        <p:spPr>
          <a:xfrm>
            <a:off x="334962" y="4450217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defPPr>
              <a:defRPr lang="pt-PT"/>
            </a:defPPr>
            <a:lvl1pPr marL="0" indent="0" algn="r" eaLnBrk="0" hangingPunct="0">
              <a:buFont typeface="Arial" pitchFamily="34" charset="0"/>
              <a:buNone/>
              <a:defRPr sz="1000" b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Open Sans Light"/>
              </a:defRPr>
            </a:lvl1pPr>
            <a:lvl2pPr marL="742874" indent="-285721" algn="just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+mn-lt"/>
              </a:defRPr>
            </a:lvl2pPr>
            <a:lvl3pPr marL="1142884" indent="-228577" algn="just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3pPr>
            <a:lvl4pPr marL="1600037" indent="-228577" algn="just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+mn-lt"/>
              </a:defRPr>
            </a:lvl4pPr>
            <a:lvl5pPr marL="2057191" indent="-228577" algn="just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+mn-lt"/>
              </a:defRPr>
            </a:lvl5pPr>
            <a:lvl6pPr marL="2514344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6pPr>
            <a:lvl7pPr marL="2971497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7pPr>
            <a:lvl8pPr marL="3428650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8pPr>
            <a:lvl9pPr marL="3885804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9pPr>
          </a:lstStyle>
          <a:p>
            <a:pPr lvl="0" algn="l"/>
            <a:r>
              <a:rPr lang="pt-PT" sz="10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Margarida Soares &amp; Fábio Soares Santos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AD1050-3CD3-4CF2-B8DC-780CDB1F7939}"/>
              </a:ext>
            </a:extLst>
          </p:cNvPr>
          <p:cNvGrpSpPr/>
          <p:nvPr userDrawn="1"/>
        </p:nvGrpSpPr>
        <p:grpSpPr>
          <a:xfrm>
            <a:off x="10488003" y="285585"/>
            <a:ext cx="1369035" cy="720001"/>
            <a:chOff x="10488003" y="285585"/>
            <a:chExt cx="1369035" cy="720001"/>
          </a:xfrm>
        </p:grpSpPr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id="{AFE2A44E-E0E5-4D6E-85DD-A18848997151}"/>
                </a:ext>
              </a:extLst>
            </p:cNvPr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488003" y="285586"/>
              <a:ext cx="720000" cy="720000"/>
            </a:xfrm>
            <a:prstGeom prst="rect">
              <a:avLst/>
            </a:prstGeom>
          </p:spPr>
        </p:pic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F8896B9C-643B-46E1-9B2D-F74B40981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9038" y="285585"/>
              <a:ext cx="1368000" cy="72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720000" tIns="72000" rIns="0" bIns="72000" anchor="ctr">
              <a:noAutofit/>
            </a:bodyPr>
            <a:lstStyle>
              <a:defPPr>
                <a:defRPr lang="pt-PT"/>
              </a:defPPr>
              <a:lvl1pPr algn="l" defTabSz="457154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1pPr>
              <a:lvl2pPr marL="457154" algn="l" defTabSz="457154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2pPr>
              <a:lvl3pPr marL="914307" algn="l" defTabSz="457154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3pPr>
              <a:lvl4pPr marL="1371461" algn="l" defTabSz="457154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4pPr>
              <a:lvl5pPr marL="1828614" algn="l" defTabSz="457154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5pPr>
              <a:lvl6pPr marL="2285768" algn="l" defTabSz="914307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6pPr>
              <a:lvl7pPr marL="2742921" algn="l" defTabSz="914307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7pPr>
              <a:lvl8pPr marL="3200074" algn="l" defTabSz="914307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8pPr>
              <a:lvl9pPr marL="3657227" algn="l" defTabSz="914307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Geneva" pitchFamily="-112" charset="-128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pt-PT" sz="12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elvetica Neue UltraLight"/>
                </a:rPr>
                <a:t>Video Lecture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226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58573686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36000" y="273328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36000" y="604500"/>
            <a:ext cx="11520000" cy="7200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3200" b="0">
                <a:latin typeface="Playfair Display" panose="00000500000000000000" pitchFamily="50" charset="0"/>
                <a:cs typeface="Arial" panose="020B0604020202020204" pitchFamily="34" charset="0"/>
              </a:defRPr>
            </a:lvl1pPr>
            <a:lvl2pPr marL="457153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1864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195060" y="-3809"/>
            <a:ext cx="5996940" cy="6411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 b="0" i="0" baseline="0">
                <a:solidFill>
                  <a:schemeClr val="tx1"/>
                </a:solidFill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GB" dirty="0"/>
              <a:t>Double click to add </a:t>
            </a:r>
            <a:br>
              <a:rPr lang="en-GB" dirty="0"/>
            </a:br>
            <a:r>
              <a:rPr lang="en-GB" dirty="0"/>
              <a:t>your picture here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11340" y="1253592"/>
            <a:ext cx="5415090" cy="540306"/>
          </a:xfrm>
          <a:prstGeom prst="rect">
            <a:avLst/>
          </a:prstGeom>
        </p:spPr>
        <p:txBody>
          <a:bodyPr/>
          <a:lstStyle>
            <a:lvl1pPr marL="0" marR="0" indent="0" algn="l" defTabSz="41275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Helvetica Neue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11340" y="1885345"/>
            <a:ext cx="5415090" cy="290042"/>
          </a:xfrm>
          <a:prstGeom prst="rect">
            <a:avLst/>
          </a:prstGeom>
        </p:spPr>
        <p:txBody>
          <a:bodyPr/>
          <a:lstStyle>
            <a:lvl1pPr marL="0" marR="0" indent="0" algn="l" defTabSz="41275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0" i="0" u="none" strike="noStrike" cap="all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69CEE18D-3377-4BFB-9971-BC7C112EA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1340" y="2505075"/>
            <a:ext cx="5415091" cy="3684588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>
              <a:spcBef>
                <a:spcPts val="600"/>
              </a:spcBef>
              <a:buFont typeface="Calibri" panose="020F0502020204030204" pitchFamily="34" charset="0"/>
              <a:buChar char="▫"/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144800">
              <a:spcBef>
                <a:spcPts val="600"/>
              </a:spcBef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>
              <a:spcBef>
                <a:spcPts val="600"/>
              </a:spcBef>
              <a:buFont typeface="Calibri" panose="020F0502020204030204" pitchFamily="34" charset="0"/>
              <a:buChar char="◦"/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2059200">
              <a:spcBef>
                <a:spcPts val="600"/>
              </a:spcBef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397E3387-408C-4338-B044-37486BF07D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000" y="251206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600" b="0" noProof="0" dirty="0">
                <a:solidFill>
                  <a:sysClr val="windowText" lastClr="000000"/>
                </a:solidFill>
                <a:latin typeface="Playfair Display" panose="00000500000000000000" pitchFamily="50" charset="0"/>
                <a:ea typeface="Playfair Display" panose="00000500000000000000" pitchFamily="50" charset="0"/>
                <a:cs typeface="Arial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FDE0AAA7-6478-4074-975E-B65D9765DC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61243" y="289605"/>
            <a:ext cx="1294207" cy="216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63625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80832305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137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bg>
      <p:bgPr>
        <a:solidFill>
          <a:srgbClr val="1849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EAC02AB-17C0-44EE-9D22-0D4D19FD4AB4}"/>
              </a:ext>
            </a:extLst>
          </p:cNvPr>
          <p:cNvSpPr/>
          <p:nvPr userDrawn="1"/>
        </p:nvSpPr>
        <p:spPr>
          <a:xfrm>
            <a:off x="-1" y="5964851"/>
            <a:ext cx="12192001" cy="913816"/>
          </a:xfrm>
          <a:prstGeom prst="rect">
            <a:avLst/>
          </a:prstGeom>
          <a:solidFill>
            <a:srgbClr val="18497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51020898"/>
              </p:ext>
            </p:ext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34963" y="1280685"/>
            <a:ext cx="8225143" cy="2002337"/>
          </a:xfrm>
          <a:prstGeom prst="rect">
            <a:avLst/>
          </a:prstGeom>
          <a:ln w="12700">
            <a:miter lim="400000"/>
          </a:ln>
        </p:spPr>
        <p:txBody>
          <a:bodyPr wrap="none" lIns="36000" tIns="36000" rIns="36000" bIns="36000" anchor="t">
            <a:noAutofit/>
          </a:bodyPr>
          <a:lstStyle>
            <a:lvl1pPr marL="0" indent="0">
              <a:buNone/>
              <a:defRPr lang="pt-PT" sz="5600" noProof="0" dirty="0" smtClean="0">
                <a:solidFill>
                  <a:schemeClr val="bg1"/>
                </a:solidFill>
                <a:latin typeface="Playfair Display"/>
                <a:ea typeface="Playfair Display"/>
                <a:cs typeface="Playfair Display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pt-PT" noProof="0"/>
              <a:t>Título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C4AF4BDE-D063-45F5-8E92-712C36CB69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4963" y="4107835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lvl1pPr marL="0" indent="0">
              <a:buNone/>
              <a:defRPr lang="en-US" sz="1600" b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en-US"/>
              <a:t>COURSE</a:t>
            </a:r>
          </a:p>
        </p:txBody>
      </p:sp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36072A28-4101-4549-8D50-581847C1A422}"/>
              </a:ext>
            </a:extLst>
          </p:cNvPr>
          <p:cNvSpPr txBox="1">
            <a:spLocks/>
          </p:cNvSpPr>
          <p:nvPr userDrawn="1"/>
        </p:nvSpPr>
        <p:spPr>
          <a:xfrm>
            <a:off x="334962" y="4450217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defPPr>
              <a:defRPr lang="pt-PT"/>
            </a:defPPr>
            <a:lvl1pPr marL="0" indent="0" algn="r" eaLnBrk="0" hangingPunct="0">
              <a:buFont typeface="Arial" pitchFamily="34" charset="0"/>
              <a:buNone/>
              <a:defRPr sz="1000" b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Open Sans Light"/>
              </a:defRPr>
            </a:lvl1pPr>
            <a:lvl2pPr marL="742874" indent="-285721" algn="just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+mn-lt"/>
              </a:defRPr>
            </a:lvl2pPr>
            <a:lvl3pPr marL="1142884" indent="-228577" algn="just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</a:defRPr>
            </a:lvl3pPr>
            <a:lvl4pPr marL="1600037" indent="-228577" algn="just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+mn-lt"/>
              </a:defRPr>
            </a:lvl4pPr>
            <a:lvl5pPr marL="2057191" indent="-228577" algn="just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+mn-lt"/>
              </a:defRPr>
            </a:lvl5pPr>
            <a:lvl6pPr marL="2514344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6pPr>
            <a:lvl7pPr marL="2971497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7pPr>
            <a:lvl8pPr marL="3428650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8pPr>
            <a:lvl9pPr marL="3885804" indent="-228577" defTabSz="457154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</a:defRPr>
            </a:lvl9pPr>
          </a:lstStyle>
          <a:p>
            <a:pPr lvl="0" algn="l"/>
            <a:r>
              <a:rPr lang="pt-PT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Julio Crego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F8896B9C-643B-46E1-9B2D-F74B40981545}"/>
              </a:ext>
            </a:extLst>
          </p:cNvPr>
          <p:cNvSpPr>
            <a:spLocks/>
          </p:cNvSpPr>
          <p:nvPr/>
        </p:nvSpPr>
        <p:spPr bwMode="auto">
          <a:xfrm>
            <a:off x="10489038" y="285585"/>
            <a:ext cx="1368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square" lIns="720000" tIns="72000" rIns="0" bIns="72000" anchor="ctr">
            <a:noAutofit/>
          </a:bodyPr>
          <a:lstStyle>
            <a:defPPr>
              <a:defRPr lang="pt-PT"/>
            </a:defPPr>
            <a:lvl1pPr algn="l" defTabSz="45715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1pPr>
            <a:lvl2pPr marL="457154" algn="l" defTabSz="45715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2pPr>
            <a:lvl3pPr marL="914307" algn="l" defTabSz="45715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3pPr>
            <a:lvl4pPr marL="1371461" algn="l" defTabSz="45715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4pPr>
            <a:lvl5pPr marL="1828614" algn="l" defTabSz="45715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5pPr>
            <a:lvl6pPr marL="2285768" algn="l" defTabSz="91430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6pPr>
            <a:lvl7pPr marL="2742921" algn="l" defTabSz="91430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7pPr>
            <a:lvl8pPr marL="3200074" algn="l" defTabSz="91430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8pPr>
            <a:lvl9pPr marL="3657227" algn="l" defTabSz="91430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Geneva" pitchFamily="-112" charset="-128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pt-PT" sz="12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 UltraLight"/>
              </a:rPr>
              <a:t>In-Class Lecture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5DB9709-0CAF-4EA1-BF85-6217835C77E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10488003" y="285585"/>
            <a:ext cx="720000" cy="72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4F7C1C-3865-4E26-8D49-14941ECB6EF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482" y="874979"/>
            <a:ext cx="7067775" cy="5400000"/>
          </a:xfrm>
          <a:prstGeom prst="rect">
            <a:avLst/>
          </a:prstGeom>
        </p:spPr>
      </p:pic>
      <p:pic>
        <p:nvPicPr>
          <p:cNvPr id="17" name="Image" descr="Image">
            <a:extLst>
              <a:ext uri="{FF2B5EF4-FFF2-40B4-BE49-F238E27FC236}">
                <a16:creationId xmlns:a16="http://schemas.microsoft.com/office/drawing/2014/main" id="{8A49B686-C675-4089-BC63-26C977AA2B8A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83940" y="6227989"/>
            <a:ext cx="11624120" cy="37179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028384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16125436"/>
              </p:ext>
            </p:ext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34963" y="4366329"/>
            <a:ext cx="9000000" cy="934478"/>
          </a:xfrm>
          <a:prstGeom prst="rect">
            <a:avLst/>
          </a:prstGeom>
          <a:ln w="12700">
            <a:miter lim="400000"/>
          </a:ln>
        </p:spPr>
        <p:txBody>
          <a:bodyPr wrap="none" lIns="36000" tIns="36000" rIns="36000" bIns="36000" anchor="ctr">
            <a:noAutofit/>
          </a:bodyPr>
          <a:lstStyle>
            <a:lvl1pPr marL="0" indent="0">
              <a:buNone/>
              <a:defRPr lang="pt-PT" sz="5600" noProof="0" dirty="0" smtClean="0">
                <a:latin typeface="Playfair Display"/>
                <a:ea typeface="Playfair Display"/>
                <a:cs typeface="Playfair Display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pt-PT" noProof="0" dirty="0"/>
              <a:t>Título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1E64D972-03A1-474A-A7B7-B286A11AEF5B}"/>
              </a:ext>
            </a:extLst>
          </p:cNvPr>
          <p:cNvSpPr/>
          <p:nvPr/>
        </p:nvSpPr>
        <p:spPr>
          <a:xfrm>
            <a:off x="334963" y="691600"/>
            <a:ext cx="57169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278A290D-5D0B-45A5-B4AF-E2252598C632}"/>
              </a:ext>
            </a:extLst>
          </p:cNvPr>
          <p:cNvSpPr/>
          <p:nvPr/>
        </p:nvSpPr>
        <p:spPr>
          <a:xfrm>
            <a:off x="11285341" y="691600"/>
            <a:ext cx="57169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509B5C12-4FA4-4196-9321-47AEAE3B882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4963" y="5370115"/>
            <a:ext cx="5400000" cy="328295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lvl1pPr marL="0" indent="0">
              <a:buNone/>
              <a:defRPr lang="en-US" sz="1800" b="0" cap="all" smtClean="0">
                <a:latin typeface="Open Sans Light"/>
                <a:ea typeface="Open Sans Light"/>
                <a:cs typeface="Open Sans Light"/>
              </a:defRPr>
            </a:lvl1pPr>
            <a:lvl2pPr>
              <a:defRPr lang="en-US" smtClean="0">
                <a:latin typeface="Arial" pitchFamily="34" charset="0"/>
                <a:ea typeface="Geneva" pitchFamily="-112" charset="-128"/>
              </a:defRPr>
            </a:lvl2pPr>
            <a:lvl3pPr>
              <a:defRPr lang="en-US" smtClean="0">
                <a:latin typeface="Arial" pitchFamily="34" charset="0"/>
                <a:ea typeface="Geneva" pitchFamily="-112" charset="-128"/>
              </a:defRPr>
            </a:lvl3pPr>
            <a:lvl4pPr>
              <a:defRPr lang="en-US" smtClean="0">
                <a:latin typeface="Arial" pitchFamily="34" charset="0"/>
                <a:ea typeface="Geneva" pitchFamily="-112" charset="-128"/>
              </a:defRPr>
            </a:lvl4pPr>
            <a:lvl5pPr>
              <a:defRPr lang="pt-PT">
                <a:latin typeface="Arial" pitchFamily="34" charset="0"/>
                <a:ea typeface="Geneva" pitchFamily="-112" charset="-128"/>
              </a:defRPr>
            </a:lvl5pPr>
          </a:lstStyle>
          <a:p>
            <a:pPr lvl="0" defTabSz="457154">
              <a:spcBef>
                <a:spcPct val="0"/>
              </a:spcBef>
            </a:pPr>
            <a:r>
              <a:rPr lang="en-US" dirty="0" err="1"/>
              <a:t>Subtítulo</a:t>
            </a:r>
            <a:endParaRPr lang="en-US" dirty="0"/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C4AF4BDE-D063-45F5-8E92-712C36CB69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4963" y="262948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lvl1pPr marL="0" indent="0">
              <a:buNone/>
              <a:defRPr lang="en-US" sz="1451" b="0" dirty="0" smtClean="0">
                <a:latin typeface="Playfair Display"/>
                <a:ea typeface="Playfair Display"/>
                <a:cs typeface="Playfair Display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en-US" dirty="0"/>
              <a:t>Nome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A974A6AE-E99E-4260-B472-77FDDA7796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57037" y="262948"/>
            <a:ext cx="5400000" cy="274562"/>
          </a:xfrm>
          <a:prstGeom prst="rect">
            <a:avLst/>
          </a:prstGeom>
          <a:ln w="12700">
            <a:miter lim="400000"/>
          </a:ln>
        </p:spPr>
        <p:txBody>
          <a:bodyPr lIns="36000" tIns="36000" rIns="36000" bIns="36000" anchor="ctr">
            <a:noAutofit/>
          </a:bodyPr>
          <a:lstStyle>
            <a:lvl1pPr marL="0" indent="0" algn="r">
              <a:buNone/>
              <a:defRPr lang="en-US" sz="1000" b="0" dirty="0" smtClean="0">
                <a:latin typeface="Open Sans Light"/>
                <a:ea typeface="Open Sans Light"/>
                <a:cs typeface="Open Sans Light"/>
              </a:defRPr>
            </a:lvl1pPr>
          </a:lstStyle>
          <a:p>
            <a:pPr lvl="0" defTabSz="457154">
              <a:spcBef>
                <a:spcPct val="0"/>
              </a:spcBef>
            </a:pPr>
            <a:r>
              <a:rPr lang="en-US" dirty="0"/>
              <a:t>DATA | LOCAL</a:t>
            </a:r>
          </a:p>
        </p:txBody>
      </p:sp>
    </p:spTree>
    <p:extLst>
      <p:ext uri="{BB962C8B-B14F-4D97-AF65-F5344CB8AC3E}">
        <p14:creationId xmlns:p14="http://schemas.microsoft.com/office/powerpoint/2010/main" val="334873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61124659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">
            <a:extLst>
              <a:ext uri="{FF2B5EF4-FFF2-40B4-BE49-F238E27FC236}">
                <a16:creationId xmlns:a16="http://schemas.microsoft.com/office/drawing/2014/main" id="{DA2B5D46-25C4-41D0-B81B-D8BC22BE0013}"/>
              </a:ext>
            </a:extLst>
          </p:cNvPr>
          <p:cNvSpPr/>
          <p:nvPr/>
        </p:nvSpPr>
        <p:spPr>
          <a:xfrm>
            <a:off x="-26182" y="-43483"/>
            <a:ext cx="12244363" cy="694496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A3CCC234-F686-4C31-925A-5DC7C31846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940" y="6242503"/>
            <a:ext cx="11624120" cy="37179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09476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6389-65A4-42AD-AA7A-CBDDF223E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001" y="636792"/>
            <a:ext cx="11520000" cy="690564"/>
          </a:xfrm>
          <a:prstGeom prst="rect">
            <a:avLst/>
          </a:prstGeom>
        </p:spPr>
        <p:txBody>
          <a:bodyPr anchor="b"/>
          <a:lstStyle>
            <a:lvl1pPr algn="just">
              <a:defRPr lang="en-US" sz="3200" b="0" kern="1200" dirty="0">
                <a:solidFill>
                  <a:schemeClr val="tx1"/>
                </a:solidFill>
                <a:latin typeface="Playfair Display" panose="00000500000000000000" pitchFamily="50" charset="0"/>
                <a:ea typeface="Geneva" pitchFamily="-112" charset="-128"/>
                <a:cs typeface="Arial" panose="020B0604020202020204" pitchFamily="34" charset="0"/>
              </a:defRPr>
            </a:lvl1pPr>
          </a:lstStyle>
          <a:p>
            <a:pPr marL="0" lvl="0" indent="0" algn="just" defTabSz="457154" rtl="0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2466C-C663-4914-9756-58FE89AA2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00" y="1563329"/>
            <a:ext cx="11519999" cy="4613634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>
              <a:buClr>
                <a:schemeClr val="tx1"/>
              </a:buClr>
              <a:buFont typeface="Calibri" panose="020F0502020204030204" pitchFamily="34" charset="0"/>
              <a:buChar char="▫"/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>
              <a:buFont typeface="Calibri" panose="020F0502020204030204" pitchFamily="34" charset="0"/>
              <a:buChar char="◦"/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A9DA4660-A039-409B-AA51-DEBF1C404C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000" y="251206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</p:spTree>
    <p:extLst>
      <p:ext uri="{BB962C8B-B14F-4D97-AF65-F5344CB8AC3E}">
        <p14:creationId xmlns:p14="http://schemas.microsoft.com/office/powerpoint/2010/main" val="349681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6389-65A4-42AD-AA7A-CBDDF223E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001" y="636792"/>
            <a:ext cx="11520000" cy="690564"/>
          </a:xfrm>
          <a:prstGeom prst="rect">
            <a:avLst/>
          </a:prstGeom>
        </p:spPr>
        <p:txBody>
          <a:bodyPr anchor="b"/>
          <a:lstStyle>
            <a:lvl1pPr algn="just">
              <a:defRPr lang="en-US" sz="3200" b="0" kern="1200" dirty="0">
                <a:solidFill>
                  <a:schemeClr val="tx1"/>
                </a:solidFill>
                <a:latin typeface="Playfair Display" panose="00000500000000000000" pitchFamily="50" charset="0"/>
                <a:ea typeface="Geneva" pitchFamily="-112" charset="-128"/>
                <a:cs typeface="Arial" panose="020B0604020202020204" pitchFamily="34" charset="0"/>
              </a:defRPr>
            </a:lvl1pPr>
          </a:lstStyle>
          <a:p>
            <a:pPr marL="0" lvl="0" indent="0" algn="just" defTabSz="457154" rtl="0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2466C-C663-4914-9756-58FE89AA2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00" y="1563329"/>
            <a:ext cx="11519999" cy="4613634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>
              <a:buClr>
                <a:schemeClr val="tx1"/>
              </a:buClr>
              <a:buFont typeface="Calibri" panose="020F0502020204030204" pitchFamily="34" charset="0"/>
              <a:buChar char="▫"/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>
              <a:buFont typeface="Calibri" panose="020F0502020204030204" pitchFamily="34" charset="0"/>
              <a:buChar char="◦"/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A9DA4660-A039-409B-AA51-DEBF1C404C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000" y="251206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</p:spTree>
    <p:extLst>
      <p:ext uri="{BB962C8B-B14F-4D97-AF65-F5344CB8AC3E}">
        <p14:creationId xmlns:p14="http://schemas.microsoft.com/office/powerpoint/2010/main" val="200743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8C51C-5CE1-4C30-BD2B-2ED4ECEE61E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6000" y="4195950"/>
            <a:ext cx="11519450" cy="6120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2800" b="0">
                <a:latin typeface="Playfair Display" panose="00000500000000000000" pitchFamily="50" charset="0"/>
                <a:cs typeface="Arial" panose="020B0604020202020204" pitchFamily="34" charset="0"/>
              </a:defRPr>
            </a:lvl1pPr>
            <a:lvl2pPr marL="457153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chapter name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0F594DF0-F4B5-46C6-855F-5A3DEF370B5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6000" y="3645178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800" b="0" noProof="0" dirty="0">
                <a:solidFill>
                  <a:sysClr val="windowText" lastClr="000000"/>
                </a:solidFill>
                <a:latin typeface="Playfair Display" panose="00000500000000000000" pitchFamily="50" charset="0"/>
                <a:ea typeface="Playfair Display" panose="00000500000000000000" pitchFamily="50" charset="0"/>
                <a:cs typeface="Arial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document title</a:t>
            </a:r>
          </a:p>
        </p:txBody>
      </p:sp>
      <p:sp>
        <p:nvSpPr>
          <p:cNvPr id="5" name="Line">
            <a:extLst>
              <a:ext uri="{FF2B5EF4-FFF2-40B4-BE49-F238E27FC236}">
                <a16:creationId xmlns:a16="http://schemas.microsoft.com/office/drawing/2014/main" id="{3F5866F4-05A4-4B38-B61D-1E029C5E31EA}"/>
              </a:ext>
            </a:extLst>
          </p:cNvPr>
          <p:cNvSpPr/>
          <p:nvPr/>
        </p:nvSpPr>
        <p:spPr>
          <a:xfrm>
            <a:off x="336550" y="4082563"/>
            <a:ext cx="632619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11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760289"/>
              </p:ext>
            </p:extLst>
          </p:nvPr>
        </p:nvGraphicFramePr>
        <p:xfrm>
          <a:off x="2120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3" imgH="444" progId="TCLayout.ActiveDocument.1">
                  <p:embed/>
                </p:oleObj>
              </mc:Choice>
              <mc:Fallback>
                <p:oleObj name="think-cell Slide" r:id="rId3" imgW="443" imgH="4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36000" y="273328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/>
              <a:t>Click to edit sub-title</a:t>
            </a:r>
          </a:p>
        </p:txBody>
      </p:sp>
      <p:pic>
        <p:nvPicPr>
          <p:cNvPr id="5" name="ISPRING_QUIZ_SHAPE3">
            <a:extLst>
              <a:ext uri="{FF2B5EF4-FFF2-40B4-BE49-F238E27FC236}">
                <a16:creationId xmlns:a16="http://schemas.microsoft.com/office/drawing/2014/main" id="{960E605E-404E-4319-9CB9-08963B17227B}"/>
              </a:ext>
            </a:extLst>
          </p:cNvPr>
          <p:cNvPicPr>
            <a:picLocks/>
          </p:cNvPicPr>
          <p:nvPr userDrawn="1"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336000" y="947585"/>
            <a:ext cx="432000" cy="432000"/>
          </a:xfrm>
          <a:prstGeom prst="rect">
            <a:avLst/>
          </a:prstGeom>
          <a:effectLst>
            <a:innerShdw>
              <a:scrgbClr r="0" g="0" b="0">
                <a:alpha val="0"/>
              </a:scrgbClr>
            </a:innerShdw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56A0C22-B9B3-4244-9FA2-07670AB35833}"/>
              </a:ext>
            </a:extLst>
          </p:cNvPr>
          <p:cNvSpPr/>
          <p:nvPr userDrawn="1"/>
        </p:nvSpPr>
        <p:spPr bwMode="auto">
          <a:xfrm>
            <a:off x="336549" y="604500"/>
            <a:ext cx="11520000" cy="720000"/>
          </a:xfrm>
          <a:prstGeom prst="rect">
            <a:avLst/>
          </a:prstGeom>
        </p:spPr>
        <p:txBody>
          <a:bodyPr lIns="540000" tIns="0" rIns="0" bIns="0" anchor="b"/>
          <a:lstStyle/>
          <a:p>
            <a:pPr marL="0" lvl="0" indent="0" algn="just" eaLnBrk="0" hangingPunct="0">
              <a:spcBef>
                <a:spcPts val="0"/>
              </a:spcBef>
              <a:buFont typeface="Arial" pitchFamily="34" charset="0"/>
              <a:buNone/>
            </a:pPr>
            <a:r>
              <a:rPr lang="en-US" sz="2400" b="0" dirty="0">
                <a:latin typeface="Playfair Display" panose="00000500000000000000" pitchFamily="50" charset="0"/>
                <a:cs typeface="Arial" panose="020B0604020202020204" pitchFamily="34" charset="0"/>
                <a:sym typeface="Arial" charset="0"/>
              </a:rPr>
              <a:t>Quiz</a:t>
            </a:r>
            <a:endParaRPr lang="pt-PT" sz="2400" b="0" dirty="0">
              <a:latin typeface="Playfair Display" panose="00000500000000000000" pitchFamily="50" charset="0"/>
              <a:cs typeface="Arial" panose="020B0604020202020204" pitchFamily="34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377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B93CF-E120-4C23-84DF-C2FBA4A76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6000" y="2094271"/>
            <a:ext cx="5661575" cy="409539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▫"/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◦"/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54E4C-DE0C-4640-98C4-A5045C7DD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094271"/>
            <a:ext cx="5683799" cy="409539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18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4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2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B97CFA7-6D8C-4B36-BA58-C9139CBC29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000" y="251206"/>
            <a:ext cx="1152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lang="pt-PT" sz="1400" b="0" noProof="0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lvl="0" indent="0" algn="l">
              <a:spcBef>
                <a:spcPct val="0"/>
              </a:spcBef>
              <a:spcAft>
                <a:spcPts val="1500"/>
              </a:spcAft>
            </a:pPr>
            <a:r>
              <a:rPr lang="en-US" noProof="0" dirty="0"/>
              <a:t>Click to edit sub-title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6F3D59A-10EB-4D6D-A37C-A07C3BE0F8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001" y="636792"/>
            <a:ext cx="11520000" cy="690564"/>
          </a:xfrm>
          <a:prstGeom prst="rect">
            <a:avLst/>
          </a:prstGeom>
        </p:spPr>
        <p:txBody>
          <a:bodyPr anchor="b"/>
          <a:lstStyle>
            <a:lvl1pPr algn="just">
              <a:defRPr lang="en-US" sz="3200" b="0" kern="1200" dirty="0">
                <a:solidFill>
                  <a:schemeClr val="tx1"/>
                </a:solidFill>
                <a:latin typeface="Playfair Display" panose="00000500000000000000" pitchFamily="50" charset="0"/>
                <a:ea typeface="Geneva" pitchFamily="-112" charset="-128"/>
                <a:cs typeface="Arial" panose="020B0604020202020204" pitchFamily="34" charset="0"/>
              </a:defRPr>
            </a:lvl1pPr>
          </a:lstStyle>
          <a:p>
            <a:pPr marL="0" lvl="0" indent="0" algn="just" defTabSz="457154" rtl="0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C51137-4914-47B5-9DBA-B8255B373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588" y="1351383"/>
            <a:ext cx="5650988" cy="657225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B090E41E-4E56-486F-9C19-CBC429716C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51383"/>
            <a:ext cx="5683800" cy="657225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EDEC249-2FA7-4552-A9EE-E528E5E1383F}"/>
              </a:ext>
            </a:extLst>
          </p:cNvPr>
          <p:cNvCxnSpPr/>
          <p:nvPr userDrawn="1"/>
        </p:nvCxnSpPr>
        <p:spPr>
          <a:xfrm>
            <a:off x="336000" y="2008608"/>
            <a:ext cx="56615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CAF9FE-FE9B-410F-8BEE-FEAF9F777C8C}"/>
              </a:ext>
            </a:extLst>
          </p:cNvPr>
          <p:cNvCxnSpPr/>
          <p:nvPr userDrawn="1"/>
        </p:nvCxnSpPr>
        <p:spPr>
          <a:xfrm>
            <a:off x="6199663" y="2011108"/>
            <a:ext cx="56615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03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10.xml"/><Relationship Id="rId10" Type="http://schemas.openxmlformats.org/officeDocument/2006/relationships/oleObject" Target="../embeddings/oleObject3.bin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49862464-1843-4B6F-AAF2-DAC45429C0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6000" y="6105724"/>
            <a:ext cx="11520000" cy="36000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59" r:id="rId3"/>
    <p:sldLayoutId id="2147483663" r:id="rId4"/>
    <p:sldLayoutId id="2147483674" r:id="rId5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0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1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1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5" indent="-342865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1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4" indent="-228577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7" indent="-228577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1" indent="-228577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4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7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4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1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8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1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7469">
          <p15:clr>
            <a:srgbClr val="F26B43"/>
          </p15:clr>
        </p15:guide>
        <p15:guide id="4" pos="21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1615431333"/>
              </p:ext>
            </p:ext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43" imgH="444" progId="TCLayout.ActiveDocument.1">
                  <p:embed/>
                </p:oleObj>
              </mc:Choice>
              <mc:Fallback>
                <p:oleObj name="think-cell Slide" r:id="rId10" imgW="443" imgH="44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11375938" y="6565800"/>
            <a:ext cx="480000" cy="21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/>
          <a:lstStyle/>
          <a:p>
            <a:pPr marL="342865" lvl="0" indent="-342865" algn="r" eaLnBrk="0" hangingPunct="0">
              <a:spcBef>
                <a:spcPct val="20000"/>
              </a:spcBef>
              <a:buFont typeface="Arial" pitchFamily="34" charset="0"/>
              <a:buNone/>
            </a:pPr>
            <a:fld id="{77DE0158-972D-403A-B6DD-1A7CD6BBD9B1}" type="slidenum">
              <a:rPr lang="pt-PT" sz="1000" b="0" cap="none" baseline="0" noProof="0" smtClean="0">
                <a:solidFill>
                  <a:schemeClr val="tx1"/>
                </a:solidFill>
                <a:latin typeface="Open Sans Light"/>
                <a:cs typeface="Arial" pitchFamily="34" charset="0"/>
              </a:rPr>
              <a:pPr marL="342865" lvl="0" indent="-342865" algn="r" eaLnBrk="0" hangingPunct="0">
                <a:spcBef>
                  <a:spcPct val="20000"/>
                </a:spcBef>
                <a:buFont typeface="Arial" pitchFamily="34" charset="0"/>
                <a:buNone/>
              </a:pPr>
              <a:t>‹#›</a:t>
            </a:fld>
            <a:endParaRPr lang="pt-PT" sz="1000" b="0" cap="none" baseline="0" noProof="0" dirty="0">
              <a:solidFill>
                <a:schemeClr val="tx1"/>
              </a:solidFill>
              <a:latin typeface="Open Sans Light"/>
              <a:cs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76C39B-BEA3-4755-B55A-633348E47235}"/>
              </a:ext>
            </a:extLst>
          </p:cNvPr>
          <p:cNvSpPr/>
          <p:nvPr/>
        </p:nvSpPr>
        <p:spPr bwMode="auto">
          <a:xfrm>
            <a:off x="3908" y="6429425"/>
            <a:ext cx="12188091" cy="10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A3A91A08-17A2-49CA-8D7B-0F5F75227E4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561243" y="289605"/>
            <a:ext cx="1294207" cy="21600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4" r:id="rId2"/>
    <p:sldLayoutId id="2147483670" r:id="rId3"/>
    <p:sldLayoutId id="2147483673" r:id="rId4"/>
    <p:sldLayoutId id="2147483672" r:id="rId5"/>
    <p:sldLayoutId id="2147483666" r:id="rId6"/>
    <p:sldLayoutId id="2147483662" r:id="rId7"/>
  </p:sldLayoutIdLst>
  <p:hf hdr="0" dt="0"/>
  <p:txStyles>
    <p:titleStyle>
      <a:lvl1pPr algn="ctr" defTabSz="457154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-112" charset="-128"/>
          <a:cs typeface="Geneva" pitchFamily="-112" charset="-128"/>
        </a:defRPr>
      </a:lvl1pPr>
      <a:lvl2pPr algn="ctr" defTabSz="45715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2pPr>
      <a:lvl3pPr algn="ctr" defTabSz="45715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3pPr>
      <a:lvl4pPr algn="ctr" defTabSz="45715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4pPr>
      <a:lvl5pPr algn="ctr" defTabSz="45715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5pPr>
      <a:lvl6pPr marL="457154" algn="ctr" defTabSz="45715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6pPr>
      <a:lvl7pPr marL="914307" algn="ctr" defTabSz="45715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7pPr>
      <a:lvl8pPr marL="1371461" algn="ctr" defTabSz="45715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8pPr>
      <a:lvl9pPr marL="1828614" algn="ctr" defTabSz="45715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9pPr>
    </p:titleStyle>
    <p:bodyStyle>
      <a:lvl1pPr marL="342865" indent="-342865" algn="just" defTabSz="45715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pitchFamily="-112" charset="-128"/>
          <a:cs typeface="Geneva" pitchFamily="-112" charset="-128"/>
        </a:defRPr>
      </a:lvl1pPr>
      <a:lvl2pPr marL="742874" indent="-285721" algn="just" defTabSz="45715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2pPr>
      <a:lvl3pPr marL="1142884" indent="-228577" algn="just" defTabSz="45715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3pPr>
      <a:lvl4pPr marL="1600037" indent="-228577" algn="just" defTabSz="45715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4pPr>
      <a:lvl5pPr marL="2057191" indent="-228577" algn="just" defTabSz="45715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pitchFamily="-112" charset="-128"/>
          <a:cs typeface="+mn-cs"/>
        </a:defRPr>
      </a:lvl5pPr>
      <a:lvl6pPr marL="2514344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7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4" indent="-228577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7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1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8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1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7468">
          <p15:clr>
            <a:srgbClr val="F26B43"/>
          </p15:clr>
        </p15:guide>
        <p15:guide id="4" pos="212">
          <p15:clr>
            <a:srgbClr val="F26B43"/>
          </p15:clr>
        </p15:guide>
        <p15:guide id="5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CCAE5E-8425-47A1-8B9E-A4C2C379F7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Mock Midterm</a:t>
            </a:r>
            <a:br>
              <a:rPr lang="en-US" dirty="0"/>
            </a:br>
            <a:r>
              <a:rPr lang="en-US" dirty="0"/>
              <a:t>Exam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B9C6B-4733-4225-924A-F90094E4DF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Advanced Financial 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337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A3CD92-27FD-CD54-327D-2A5B95A31B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8EBAEC-11C1-0993-6418-385B3F51BE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9C4D4-36CF-27C5-62D7-83EFC0304F8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53DAA2-97FB-6154-3F76-D23797EAD4F4}"/>
              </a:ext>
            </a:extLst>
          </p:cNvPr>
          <p:cNvSpPr txBox="1"/>
          <p:nvPr/>
        </p:nvSpPr>
        <p:spPr>
          <a:xfrm>
            <a:off x="614362" y="1400175"/>
            <a:ext cx="109632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Consider for the first four questions the firms B, C, and D. Firm B has an expected return of 4%, Firm C, 6%, and Firm D, 6.5%. The standard deviation of Firm B,C, D are 20%, 25%, 32%, respectively. The returns of Firm B and C have a correlation of 0.2, the returns of Firm B and D have a correlation of 0.3, and the returns of Firm C and D are independent (uncorrelated). The risk-free asset return is 2%.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AE1CC2-9F72-907B-6E9D-93A84B4E7581}"/>
              </a:ext>
            </a:extLst>
          </p:cNvPr>
          <p:cNvSpPr txBox="1"/>
          <p:nvPr/>
        </p:nvSpPr>
        <p:spPr>
          <a:xfrm>
            <a:off x="614362" y="2952918"/>
            <a:ext cx="9815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C) If you invest 100 euros in B, 200 in C, and 100 in the risk-free asset, what is your expected return?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188DC3-395C-7F8C-7564-8C1FE1B3DC37}"/>
              </a:ext>
            </a:extLst>
          </p:cNvPr>
          <p:cNvSpPr txBox="1"/>
          <p:nvPr/>
        </p:nvSpPr>
        <p:spPr>
          <a:xfrm>
            <a:off x="614361" y="4722249"/>
            <a:ext cx="9815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D) If you invest in the portfolio above, what is the standard deviation of the return?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56C40F5-912F-7A24-5503-FE7BCB05C373}"/>
                  </a:ext>
                </a:extLst>
              </p:cNvPr>
              <p:cNvSpPr txBox="1"/>
              <p:nvPr/>
            </p:nvSpPr>
            <p:spPr>
              <a:xfrm>
                <a:off x="3495675" y="3429000"/>
                <a:ext cx="145398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56C40F5-912F-7A24-5503-FE7BCB05C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675" y="3429000"/>
                <a:ext cx="1453988" cy="5203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B5FB2D9-9452-6100-3011-5DBFCE1FD998}"/>
                  </a:ext>
                </a:extLst>
              </p:cNvPr>
              <p:cNvSpPr txBox="1"/>
              <p:nvPr/>
            </p:nvSpPr>
            <p:spPr>
              <a:xfrm>
                <a:off x="7648575" y="3429000"/>
                <a:ext cx="151477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B5FB2D9-9452-6100-3011-5DBFCE1FD9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575" y="3429000"/>
                <a:ext cx="1514774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60DBB3D-DF35-6587-E781-C91604868D68}"/>
                  </a:ext>
                </a:extLst>
              </p:cNvPr>
              <p:cNvSpPr txBox="1"/>
              <p:nvPr/>
            </p:nvSpPr>
            <p:spPr>
              <a:xfrm>
                <a:off x="4876800" y="4076522"/>
                <a:ext cx="307186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4+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6+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2=4.5%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60DBB3D-DF35-6587-E781-C91604868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076522"/>
                <a:ext cx="3071867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561B5B3-04BB-E8F3-D579-367720DDFD8F}"/>
                  </a:ext>
                </a:extLst>
              </p:cNvPr>
              <p:cNvSpPr txBox="1"/>
              <p:nvPr/>
            </p:nvSpPr>
            <p:spPr>
              <a:xfrm>
                <a:off x="2350293" y="5367976"/>
                <a:ext cx="6914522" cy="6770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0.25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0.2⋅0.25⋅0.2=0.0020625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561B5B3-04BB-E8F3-D579-367720DDFD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293" y="5367976"/>
                <a:ext cx="6914522" cy="6770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2855CAE-09BC-55F7-CD0C-FC9CDB0E7561}"/>
                  </a:ext>
                </a:extLst>
              </p:cNvPr>
              <p:cNvSpPr txBox="1"/>
              <p:nvPr/>
            </p:nvSpPr>
            <p:spPr>
              <a:xfrm>
                <a:off x="9572625" y="5595583"/>
                <a:ext cx="17765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𝑠𝑡𝑑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=14.36%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2855CAE-09BC-55F7-CD0C-FC9CDB0E75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2625" y="5595583"/>
                <a:ext cx="1776512" cy="276999"/>
              </a:xfrm>
              <a:prstGeom prst="rect">
                <a:avLst/>
              </a:prstGeom>
              <a:blipFill>
                <a:blip r:embed="rId6"/>
                <a:stretch>
                  <a:fillRect l="-2397" r="-308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708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4A05CA-678D-5DE2-F83B-3FDFE2008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CD0BFD5-F04C-A1C9-3710-0608574E391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2516D-9914-772B-0617-1A9C09DAF17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973FB1-87C8-6164-1831-1AD8B2CE2754}"/>
              </a:ext>
            </a:extLst>
          </p:cNvPr>
          <p:cNvSpPr txBox="1"/>
          <p:nvPr/>
        </p:nvSpPr>
        <p:spPr>
          <a:xfrm>
            <a:off x="614362" y="1400175"/>
            <a:ext cx="109632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Consider for the first four questions the firms B, C, and D. Firm B has an expected return of 4%, Firm C, 6%, and Firm D, 6.5%. The standard deviation of Firm B,C, D are 20%, 25%, 32%, respectively. The returns of Firm B and C have a correlation of 0.2, the returns of Firm B and D have a correlation of 0.3, and the returns of Firm C and D are independent (uncorrelated). The risk-free asset return is 2%.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464A4E-BEA4-79E0-6522-E15DB2BADD36}"/>
              </a:ext>
            </a:extLst>
          </p:cNvPr>
          <p:cNvSpPr txBox="1"/>
          <p:nvPr/>
        </p:nvSpPr>
        <p:spPr>
          <a:xfrm>
            <a:off x="614361" y="2764908"/>
            <a:ext cx="101917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E) Compute the standard deviation of the returns of a portfolio that invests 50% in Firm E and 50% in Firm F</a:t>
            </a:r>
            <a:r>
              <a:rPr lang="en-US" dirty="0"/>
              <a:t>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F6BA44-72EF-81CA-4E84-7CB77630F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248502"/>
              </p:ext>
            </p:extLst>
          </p:nvPr>
        </p:nvGraphicFramePr>
        <p:xfrm>
          <a:off x="866775" y="3429000"/>
          <a:ext cx="2876550" cy="24484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8850">
                  <a:extLst>
                    <a:ext uri="{9D8B030D-6E8A-4147-A177-3AD203B41FA5}">
                      <a16:colId xmlns:a16="http://schemas.microsoft.com/office/drawing/2014/main" val="16213232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3538343039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56471557"/>
                    </a:ext>
                  </a:extLst>
                </a:gridCol>
              </a:tblGrid>
              <a:tr h="30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Year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Firm 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Firm 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799652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2.10%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0.57%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341894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1.50%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-0.26%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466943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8.40%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991397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-3.12%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-0.25%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4839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5.00%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257503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51444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62B210B-AE54-DAC1-E47A-B2EA4D0EB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427210"/>
              </p:ext>
            </p:extLst>
          </p:nvPr>
        </p:nvGraphicFramePr>
        <p:xfrm>
          <a:off x="3743325" y="3428999"/>
          <a:ext cx="958850" cy="24484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8850">
                  <a:extLst>
                    <a:ext uri="{9D8B030D-6E8A-4147-A177-3AD203B41FA5}">
                      <a16:colId xmlns:a16="http://schemas.microsoft.com/office/drawing/2014/main" val="162132322"/>
                    </a:ext>
                  </a:extLst>
                </a:gridCol>
              </a:tblGrid>
              <a:tr h="30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Portfolio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799652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341894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466943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7.70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991397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-1.69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4839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2.25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257503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514445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557A4B97-A8EA-8C32-D028-42F9380B683D}"/>
              </a:ext>
            </a:extLst>
          </p:cNvPr>
          <p:cNvSpPr/>
          <p:nvPr/>
        </p:nvSpPr>
        <p:spPr bwMode="auto">
          <a:xfrm>
            <a:off x="3971925" y="3829050"/>
            <a:ext cx="609600" cy="36195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E6A378D-7BAD-E596-02AE-9D31BF3F1919}"/>
                  </a:ext>
                </a:extLst>
              </p:cNvPr>
              <p:cNvSpPr txBox="1"/>
              <p:nvPr/>
            </p:nvSpPr>
            <p:spPr>
              <a:xfrm>
                <a:off x="3178175" y="3124201"/>
                <a:ext cx="2350002" cy="276999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0.5×2.10+0.5×0.57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E6A378D-7BAD-E596-02AE-9D31BF3F19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175" y="3124201"/>
                <a:ext cx="2350002" cy="276999"/>
              </a:xfrm>
              <a:prstGeom prst="rect">
                <a:avLst/>
              </a:prstGeom>
              <a:blipFill>
                <a:blip r:embed="rId2"/>
                <a:stretch>
                  <a:fillRect l="-1023" r="-1023" b="-2000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D2207B3-AD9F-C9E2-C2AF-0C8805DA07AB}"/>
                  </a:ext>
                </a:extLst>
              </p:cNvPr>
              <p:cNvSpPr txBox="1"/>
              <p:nvPr/>
            </p:nvSpPr>
            <p:spPr>
              <a:xfrm>
                <a:off x="6095999" y="3384798"/>
                <a:ext cx="589238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1.34+0.62+7.70−1.69+2.25+1.50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=1.95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D2207B3-AD9F-C9E2-C2AF-0C8805DA07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3384798"/>
                <a:ext cx="5892382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6F6FFDB-CEAB-F561-B8C8-D029EFB10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270165"/>
              </p:ext>
            </p:extLst>
          </p:nvPr>
        </p:nvGraphicFramePr>
        <p:xfrm>
          <a:off x="4751386" y="3428999"/>
          <a:ext cx="958850" cy="24484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8850">
                  <a:extLst>
                    <a:ext uri="{9D8B030D-6E8A-4147-A177-3AD203B41FA5}">
                      <a16:colId xmlns:a16="http://schemas.microsoft.com/office/drawing/2014/main" val="162132322"/>
                    </a:ext>
                  </a:extLst>
                </a:gridCol>
              </a:tblGrid>
              <a:tr h="30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Portfolio-m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799652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341894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-1.33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466943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5.75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991397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-3.64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4839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257503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514445"/>
                  </a:ext>
                </a:extLst>
              </a:tr>
            </a:tbl>
          </a:graphicData>
        </a:graphic>
      </p:graphicFrame>
      <p:sp>
        <p:nvSpPr>
          <p:cNvPr id="22" name="Oval 21">
            <a:extLst>
              <a:ext uri="{FF2B5EF4-FFF2-40B4-BE49-F238E27FC236}">
                <a16:creationId xmlns:a16="http://schemas.microsoft.com/office/drawing/2014/main" id="{22F09CB1-C584-6E42-57C2-01CC61F6FDD9}"/>
              </a:ext>
            </a:extLst>
          </p:cNvPr>
          <p:cNvSpPr/>
          <p:nvPr/>
        </p:nvSpPr>
        <p:spPr bwMode="auto">
          <a:xfrm>
            <a:off x="5040311" y="3829050"/>
            <a:ext cx="438150" cy="371528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B508296-7375-3F59-1EC9-D490CC62C9E9}"/>
                  </a:ext>
                </a:extLst>
              </p:cNvPr>
              <p:cNvSpPr txBox="1"/>
              <p:nvPr/>
            </p:nvSpPr>
            <p:spPr>
              <a:xfrm>
                <a:off x="5628726" y="3932996"/>
                <a:ext cx="1205458" cy="276999"/>
              </a:xfrm>
              <a:prstGeom prst="rect">
                <a:avLst/>
              </a:prstGeom>
              <a:noFill/>
              <a:ln w="28575">
                <a:solidFill>
                  <a:srgbClr val="FFC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1.34−1.95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B508296-7375-3F59-1EC9-D490CC62C9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726" y="3932996"/>
                <a:ext cx="1205458" cy="276999"/>
              </a:xfrm>
              <a:prstGeom prst="rect">
                <a:avLst/>
              </a:prstGeom>
              <a:blipFill>
                <a:blip r:embed="rId4"/>
                <a:stretch>
                  <a:fillRect l="-2463" r="-2463" b="-1961"/>
                </a:stretch>
              </a:blipFill>
              <a:ln w="28575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D1563F7-532E-9B7B-0F0F-F49E588F7AFE}"/>
                  </a:ext>
                </a:extLst>
              </p:cNvPr>
              <p:cNvSpPr txBox="1"/>
              <p:nvPr/>
            </p:nvSpPr>
            <p:spPr>
              <a:xfrm>
                <a:off x="5628726" y="4393915"/>
                <a:ext cx="5672257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0.61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1.33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5.75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3.64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0.45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D1563F7-532E-9B7B-0F0F-F49E588F7A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726" y="4393915"/>
                <a:ext cx="5672257" cy="5204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09D47D8-4D66-1743-6677-21276A412C92}"/>
                  </a:ext>
                </a:extLst>
              </p:cNvPr>
              <p:cNvSpPr txBox="1"/>
              <p:nvPr/>
            </p:nvSpPr>
            <p:spPr>
              <a:xfrm>
                <a:off x="5478461" y="4999021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=8.1243‰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09D47D8-4D66-1743-6677-21276A412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8461" y="4999021"/>
                <a:ext cx="60960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5A946B0-6DC3-AA6E-0786-964E50FE0965}"/>
                  </a:ext>
                </a:extLst>
              </p:cNvPr>
              <p:cNvSpPr txBox="1"/>
              <p:nvPr/>
            </p:nvSpPr>
            <p:spPr>
              <a:xfrm>
                <a:off x="5528177" y="5595351"/>
                <a:ext cx="6096000" cy="401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𝑠𝑡𝑑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8.1243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=3.12%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5A946B0-6DC3-AA6E-0786-964E50FE0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177" y="5595351"/>
                <a:ext cx="6096000" cy="401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496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/>
      <p:bldP spid="22" grpId="0" animBg="1"/>
      <p:bldP spid="23" grpId="0" animBg="1"/>
      <p:bldP spid="24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4BEBB-BF96-FC06-BC16-3B1B5F32A9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B6EB21-99F1-0885-DF07-D4A66503C6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941F8-3ADA-699A-9B73-51C1D6F8AA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Multiple Choice 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AD6FA8-5B42-A685-7CC6-D76C4EEE6BD9}"/>
              </a:ext>
            </a:extLst>
          </p:cNvPr>
          <p:cNvSpPr txBox="1"/>
          <p:nvPr/>
        </p:nvSpPr>
        <p:spPr>
          <a:xfrm>
            <a:off x="561973" y="1703549"/>
            <a:ext cx="110490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en-US" sz="1800" u="none" strike="noStrike" dirty="0">
                <a:effectLst/>
              </a:rPr>
              <a:t>Select the correct statement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84158D-D06E-77A6-2284-F65AEC648F64}"/>
              </a:ext>
            </a:extLst>
          </p:cNvPr>
          <p:cNvSpPr txBox="1"/>
          <p:nvPr/>
        </p:nvSpPr>
        <p:spPr>
          <a:xfrm>
            <a:off x="561974" y="2451930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/>
            <a:r>
              <a:rPr lang="en-US" sz="1800" u="none" strike="noStrike" dirty="0">
                <a:effectLst/>
              </a:rPr>
              <a:t>a) Diversification implies that the beta of a portfolio of two securities with beta 1.2 is lower than 1.2</a:t>
            </a:r>
            <a:br>
              <a:rPr lang="en-US" sz="1800" u="none" strike="noStrike" dirty="0">
                <a:effectLst/>
              </a:rPr>
            </a:br>
            <a:br>
              <a:rPr lang="en-US" sz="1800" u="none" strike="noStrike" dirty="0">
                <a:effectLst/>
              </a:rPr>
            </a:br>
            <a:r>
              <a:rPr lang="en-US" sz="1800" u="none" strike="noStrike" dirty="0">
                <a:effectLst/>
              </a:rPr>
              <a:t>b) The slope of the security market line is the risk premium</a:t>
            </a:r>
          </a:p>
          <a:p>
            <a:pPr fontAlgn="t"/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  <a:p>
            <a:pPr fontAlgn="t"/>
            <a:r>
              <a:rPr lang="en-US" dirty="0">
                <a:solidFill>
                  <a:srgbClr val="000000"/>
                </a:solidFill>
                <a:latin typeface="Aptos Narrow" panose="020B0004020202020204" pitchFamily="34" charset="0"/>
              </a:rPr>
              <a:t>c) </a:t>
            </a:r>
            <a:r>
              <a:rPr lang="en-US" dirty="0"/>
              <a:t>The tangency portfolio lies outside the efficient frontier</a:t>
            </a:r>
            <a:br>
              <a:rPr lang="en-US" sz="1800" u="none" strike="noStrike" dirty="0">
                <a:effectLst/>
              </a:rPr>
            </a:br>
            <a:br>
              <a:rPr lang="en-US" sz="1800" u="none" strike="noStrike" dirty="0">
                <a:effectLst/>
              </a:rPr>
            </a:br>
            <a:r>
              <a:rPr lang="en-US" sz="1800" u="none" strike="noStrike" dirty="0">
                <a:effectLst/>
              </a:rPr>
              <a:t>d</a:t>
            </a:r>
            <a:r>
              <a:rPr lang="en-US" sz="1800" u="none" strike="noStrike">
                <a:effectLst/>
              </a:rPr>
              <a:t>) According to the CAPM, an asset with a beta equal to 0 has an expected return equal to 0. 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9D772C-E02E-A502-358F-C7878D80E3CF}"/>
              </a:ext>
            </a:extLst>
          </p:cNvPr>
          <p:cNvSpPr txBox="1"/>
          <p:nvPr/>
        </p:nvSpPr>
        <p:spPr>
          <a:xfrm>
            <a:off x="8086724" y="2537655"/>
            <a:ext cx="29017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The beta of the portfolio is 1.2</a:t>
            </a:r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0B3881E3-5F2B-C3A5-7BD5-E60272E8EED3}"/>
              </a:ext>
            </a:extLst>
          </p:cNvPr>
          <p:cNvSpPr/>
          <p:nvPr/>
        </p:nvSpPr>
        <p:spPr bwMode="auto">
          <a:xfrm>
            <a:off x="7232412" y="2537655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43D46C-70CC-C8FD-3FF6-B4DB9F08FF38}"/>
              </a:ext>
            </a:extLst>
          </p:cNvPr>
          <p:cNvSpPr txBox="1"/>
          <p:nvPr/>
        </p:nvSpPr>
        <p:spPr>
          <a:xfrm>
            <a:off x="8086724" y="4118805"/>
            <a:ext cx="2830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It lies ON the efficient frontier</a:t>
            </a: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56099A8F-5BDE-9F89-46BF-AA0DF5346404}"/>
              </a:ext>
            </a:extLst>
          </p:cNvPr>
          <p:cNvSpPr/>
          <p:nvPr/>
        </p:nvSpPr>
        <p:spPr bwMode="auto">
          <a:xfrm>
            <a:off x="7232412" y="4118805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8B5E28-107D-22FB-3E68-FBA603617FA9}"/>
              </a:ext>
            </a:extLst>
          </p:cNvPr>
          <p:cNvSpPr txBox="1"/>
          <p:nvPr/>
        </p:nvSpPr>
        <p:spPr>
          <a:xfrm>
            <a:off x="8086724" y="4815897"/>
            <a:ext cx="24240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No, it is the risk-free rate</a:t>
            </a: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F63D4275-3B7E-E10A-86BF-2737644AEAC8}"/>
              </a:ext>
            </a:extLst>
          </p:cNvPr>
          <p:cNvSpPr/>
          <p:nvPr/>
        </p:nvSpPr>
        <p:spPr bwMode="auto">
          <a:xfrm>
            <a:off x="7232412" y="4815897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91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B37ECAE-F64D-C1D9-7FF2-11107F953A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A1837-D22C-000B-615B-2B912341704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89EB60-963C-FDA9-53B2-B30AD449EAD8}"/>
              </a:ext>
            </a:extLst>
          </p:cNvPr>
          <p:cNvSpPr txBox="1"/>
          <p:nvPr/>
        </p:nvSpPr>
        <p:spPr>
          <a:xfrm>
            <a:off x="466725" y="1599337"/>
            <a:ext cx="102965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Consider the economy has only two stocks: Firm G and Firm H. Firm G has an expected excess return of 3.22%, and Firm H has an expected excess return of 5.71%. Firm G has a beta of 0.644, a market capitalization of 100, and a standard deviation of  40%. Firm H's standard deviation is 56%.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B4F8BF-5DE3-5742-5C96-27F333F79DDB}"/>
              </a:ext>
            </a:extLst>
          </p:cNvPr>
          <p:cNvSpPr txBox="1"/>
          <p:nvPr/>
        </p:nvSpPr>
        <p:spPr>
          <a:xfrm>
            <a:off x="466725" y="2877235"/>
            <a:ext cx="78581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A) What is the market risk premium (=expected excess return of the market)?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972D878-9F48-E2CD-F38B-2619B444B510}"/>
                  </a:ext>
                </a:extLst>
              </p:cNvPr>
              <p:cNvSpPr txBox="1"/>
              <p:nvPr/>
            </p:nvSpPr>
            <p:spPr>
              <a:xfrm>
                <a:off x="3780097" y="3686481"/>
                <a:ext cx="36265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𝐹𝑖𝑟𝑚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𝐶𝐴𝑃𝑀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:3.22=0.644⋅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972D878-9F48-E2CD-F38B-2619B444B5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097" y="3686481"/>
                <a:ext cx="3626570" cy="276999"/>
              </a:xfrm>
              <a:prstGeom prst="rect">
                <a:avLst/>
              </a:prstGeom>
              <a:blipFill>
                <a:blip r:embed="rId2"/>
                <a:stretch>
                  <a:fillRect l="-1008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15F790-7046-5424-C326-B2336D8BE485}"/>
                  </a:ext>
                </a:extLst>
              </p:cNvPr>
              <p:cNvSpPr txBox="1"/>
              <p:nvPr/>
            </p:nvSpPr>
            <p:spPr>
              <a:xfrm>
                <a:off x="7402252" y="3532284"/>
                <a:ext cx="174009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644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15F790-7046-5424-C326-B2336D8BE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52" y="3532284"/>
                <a:ext cx="1740092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570AF826-8682-0CFD-C30A-52C34DCD7621}"/>
              </a:ext>
            </a:extLst>
          </p:cNvPr>
          <p:cNvSpPr txBox="1"/>
          <p:nvPr/>
        </p:nvSpPr>
        <p:spPr>
          <a:xfrm>
            <a:off x="466725" y="433840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B) The beta of Firm H is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84D6723-BDA4-FAC9-C47C-E6E057E3FB2C}"/>
                  </a:ext>
                </a:extLst>
              </p:cNvPr>
              <p:cNvSpPr txBox="1"/>
              <p:nvPr/>
            </p:nvSpPr>
            <p:spPr>
              <a:xfrm>
                <a:off x="3780097" y="4743302"/>
                <a:ext cx="44289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𝐹𝑖𝑟𝑚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𝐶𝐴𝑃𝑀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:5.71=5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=1.14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84D6723-BDA4-FAC9-C47C-E6E057E3FB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097" y="4743302"/>
                <a:ext cx="4428968" cy="276999"/>
              </a:xfrm>
              <a:prstGeom prst="rect">
                <a:avLst/>
              </a:prstGeom>
              <a:blipFill>
                <a:blip r:embed="rId4"/>
                <a:stretch>
                  <a:fillRect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714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78AAA-CE2A-A355-F3BB-7566A72A4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284C417-E698-8A08-0097-B2A2FBC5D1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A386A-1E3F-79D4-300A-6002FCD2DA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EE0F949-DECB-2B1E-A7B4-3771D33414DE}"/>
                  </a:ext>
                </a:extLst>
              </p:cNvPr>
              <p:cNvSpPr txBox="1"/>
              <p:nvPr/>
            </p:nvSpPr>
            <p:spPr>
              <a:xfrm>
                <a:off x="4353114" y="3433093"/>
                <a:ext cx="29095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3.22 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+5.71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EE0F949-DECB-2B1E-A7B4-3771D3341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114" y="3433093"/>
                <a:ext cx="2909514" cy="276999"/>
              </a:xfrm>
              <a:prstGeom prst="rect">
                <a:avLst/>
              </a:prstGeom>
              <a:blipFill>
                <a:blip r:embed="rId2"/>
                <a:stretch>
                  <a:fillRect l="-419" r="-629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2D35ADD-EFBF-FA67-31BD-8623AE762C31}"/>
                  </a:ext>
                </a:extLst>
              </p:cNvPr>
              <p:cNvSpPr txBox="1"/>
              <p:nvPr/>
            </p:nvSpPr>
            <p:spPr>
              <a:xfrm>
                <a:off x="336000" y="3968949"/>
                <a:ext cx="2993358" cy="6580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𝑀𝑐𝑎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𝑀𝑐𝑎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𝑀𝑐𝑎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2D35ADD-EFBF-FA67-31BD-8623AE762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00" y="3968949"/>
                <a:ext cx="2993358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439797E-7706-98BD-1FA7-A3483F3A4D9E}"/>
              </a:ext>
            </a:extLst>
          </p:cNvPr>
          <p:cNvSpPr txBox="1"/>
          <p:nvPr/>
        </p:nvSpPr>
        <p:spPr>
          <a:xfrm>
            <a:off x="466725" y="286246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C) What is the market capitalization of Firm H?</a:t>
            </a:r>
            <a:r>
              <a:rPr lang="en-US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D37836-4B39-771D-8742-DFED46F441F0}"/>
              </a:ext>
            </a:extLst>
          </p:cNvPr>
          <p:cNvSpPr txBox="1"/>
          <p:nvPr/>
        </p:nvSpPr>
        <p:spPr>
          <a:xfrm>
            <a:off x="466725" y="1599337"/>
            <a:ext cx="102965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Consider the economy has only two stocks: Firm G and Firm H. Firm G has an expected excess return of 3.22%, and Firm H has an expected excess return of 5.71%. Firm G has a beta of 0.64, a market capitalization of 100, and a standard deviation of  40%. Firm H's standard deviation is 56%.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FC6E987-A700-C593-9A86-2FB65C0C3342}"/>
                  </a:ext>
                </a:extLst>
              </p:cNvPr>
              <p:cNvSpPr txBox="1"/>
              <p:nvPr/>
            </p:nvSpPr>
            <p:spPr>
              <a:xfrm>
                <a:off x="3935627" y="4196834"/>
                <a:ext cx="49219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3.22 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𝑀𝑐𝑎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+5.71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𝑀𝑐𝑎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𝑀𝑐𝑎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𝑀𝑐𝑎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FC6E987-A700-C593-9A86-2FB65C0C3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627" y="4196834"/>
                <a:ext cx="4921988" cy="276999"/>
              </a:xfrm>
              <a:prstGeom prst="rect">
                <a:avLst/>
              </a:prstGeom>
              <a:blipFill>
                <a:blip r:embed="rId4"/>
                <a:stretch>
                  <a:fillRect l="-620" r="-1239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6D345FE-9C36-2223-039C-DDDC4331B634}"/>
                  </a:ext>
                </a:extLst>
              </p:cNvPr>
              <p:cNvSpPr txBox="1"/>
              <p:nvPr/>
            </p:nvSpPr>
            <p:spPr>
              <a:xfrm>
                <a:off x="2175584" y="4949507"/>
                <a:ext cx="6096000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𝑀𝑐𝑎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500−322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0.71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≈250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6D345FE-9C36-2223-039C-DDDC4331B6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584" y="4949507"/>
                <a:ext cx="6096000" cy="6183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56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5" grpId="0"/>
      <p:bldP spid="10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459995-2ACF-42F6-DB93-4C4DB6D90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667285-7C7E-A7B9-2C78-F30FC19528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56BB0-6DB2-A482-717B-A81CDA7AC34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2606A9-9480-7818-5468-6D6BAEA5FB35}"/>
              </a:ext>
            </a:extLst>
          </p:cNvPr>
          <p:cNvSpPr txBox="1"/>
          <p:nvPr/>
        </p:nvSpPr>
        <p:spPr>
          <a:xfrm>
            <a:off x="466725" y="1599337"/>
            <a:ext cx="102965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Consider the economy has only two stocks: Firm G and Firm H. Firm G has an expected excess return of 3.22%, and Firm H has an expected excess return of 5.71%. Firm G has a beta of 0.64, a market capitalization of 100, and a standard deviation of  40%. Firm H's standard deviation is 56%.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8001E37-C967-0407-F695-230DDEE08561}"/>
              </a:ext>
            </a:extLst>
          </p:cNvPr>
          <p:cNvSpPr txBox="1"/>
          <p:nvPr/>
        </p:nvSpPr>
        <p:spPr>
          <a:xfrm>
            <a:off x="466725" y="3059668"/>
            <a:ext cx="101441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D) What would be the expected excess return of Firm G if the excess return of the market doubles?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FE9F4B9-2871-56BC-8B92-7C5FDFF940FF}"/>
                  </a:ext>
                </a:extLst>
              </p:cNvPr>
              <p:cNvSpPr txBox="1"/>
              <p:nvPr/>
            </p:nvSpPr>
            <p:spPr>
              <a:xfrm>
                <a:off x="4651717" y="3806502"/>
                <a:ext cx="2530629" cy="318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FE9F4B9-2871-56BC-8B92-7C5FDFF940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717" y="3806502"/>
                <a:ext cx="2530629" cy="318998"/>
              </a:xfrm>
              <a:prstGeom prst="rect">
                <a:avLst/>
              </a:prstGeom>
              <a:blipFill>
                <a:blip r:embed="rId2"/>
                <a:stretch>
                  <a:fillRect l="-1446" r="-2892" b="-24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9BFD61B5-E3A5-2E9A-F162-4ACBF4D3671F}"/>
              </a:ext>
            </a:extLst>
          </p:cNvPr>
          <p:cNvSpPr txBox="1"/>
          <p:nvPr/>
        </p:nvSpPr>
        <p:spPr>
          <a:xfrm>
            <a:off x="1496590" y="4503002"/>
            <a:ext cx="884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the excess return of the market doubles the expected return of every stock doubles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AFA36C-4E35-1FD8-848A-45545D277E30}"/>
                  </a:ext>
                </a:extLst>
              </p:cNvPr>
              <p:cNvSpPr txBox="1"/>
              <p:nvPr/>
            </p:nvSpPr>
            <p:spPr>
              <a:xfrm>
                <a:off x="5187729" y="5258663"/>
                <a:ext cx="7021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6.44%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AFA36C-4E35-1FD8-848A-45545D277E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729" y="5258663"/>
                <a:ext cx="702115" cy="276999"/>
              </a:xfrm>
              <a:prstGeom prst="rect">
                <a:avLst/>
              </a:prstGeom>
              <a:blipFill>
                <a:blip r:embed="rId3"/>
                <a:stretch>
                  <a:fillRect l="-6087" r="-8696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487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13144-E64B-B8CC-772E-3C7F57F8A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F505D29-0BBB-E4A1-EB02-035396E68C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C3288-321D-41D0-75B3-D700E8ECD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445AD7-6F3D-F922-D0E3-B7B8E3F5C57D}"/>
              </a:ext>
            </a:extLst>
          </p:cNvPr>
          <p:cNvSpPr txBox="1"/>
          <p:nvPr/>
        </p:nvSpPr>
        <p:spPr>
          <a:xfrm>
            <a:off x="466725" y="1599337"/>
            <a:ext cx="102965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Consider the economy has only two stocks: Firm G and Firm H. Firm G has an expected excess return of 3.22%, and Firm H has an expected excess return of 5.71%. Firm G has a beta of 0.64, a market capitalization of 100, and a standard deviation of  40%. Firm H's standard deviation is 56%.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3C27FC-EE8D-3217-E8BA-AE73BD01A2B5}"/>
              </a:ext>
            </a:extLst>
          </p:cNvPr>
          <p:cNvSpPr txBox="1"/>
          <p:nvPr/>
        </p:nvSpPr>
        <p:spPr>
          <a:xfrm>
            <a:off x="466725" y="2939534"/>
            <a:ext cx="85820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E) What is the standard deviation of the market?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8F377F9-BDBE-8FEA-2081-04A9C19DF138}"/>
                  </a:ext>
                </a:extLst>
              </p:cNvPr>
              <p:cNvSpPr txBox="1"/>
              <p:nvPr/>
            </p:nvSpPr>
            <p:spPr>
              <a:xfrm>
                <a:off x="1019175" y="3725733"/>
                <a:ext cx="518052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𝑐𝑜𝑣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𝑐𝑜𝑣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8F377F9-BDBE-8FEA-2081-04A9C19DF1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175" y="3725733"/>
                <a:ext cx="5180521" cy="6223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2EA516D9-B94E-85E8-E3D6-4AE0266FB377}"/>
              </a:ext>
            </a:extLst>
          </p:cNvPr>
          <p:cNvSpPr/>
          <p:nvPr/>
        </p:nvSpPr>
        <p:spPr bwMode="auto">
          <a:xfrm>
            <a:off x="4919661" y="3600450"/>
            <a:ext cx="238125" cy="819150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D2DB5D-1BD1-DB1D-D8B7-61F2B3392DF4}"/>
                  </a:ext>
                </a:extLst>
              </p:cNvPr>
              <p:cNvSpPr txBox="1"/>
              <p:nvPr/>
            </p:nvSpPr>
            <p:spPr>
              <a:xfrm>
                <a:off x="4636474" y="3206125"/>
                <a:ext cx="9473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100/350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D2DB5D-1BD1-DB1D-D8B7-61F2B3392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474" y="3206125"/>
                <a:ext cx="947375" cy="276999"/>
              </a:xfrm>
              <a:prstGeom prst="rect">
                <a:avLst/>
              </a:prstGeom>
              <a:blipFill>
                <a:blip r:embed="rId3"/>
                <a:stretch>
                  <a:fillRect l="-5161" r="-5806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026D7B2-729B-A747-AFAB-A5133B33579E}"/>
                  </a:ext>
                </a:extLst>
              </p:cNvPr>
              <p:cNvSpPr txBox="1"/>
              <p:nvPr/>
            </p:nvSpPr>
            <p:spPr>
              <a:xfrm>
                <a:off x="6281737" y="3747517"/>
                <a:ext cx="2538708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cov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026D7B2-729B-A747-AFAB-A5133B335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737" y="3747517"/>
                <a:ext cx="2538708" cy="5250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ECD230-CAE0-56F6-08F0-BCEC723B304B}"/>
                  </a:ext>
                </a:extLst>
              </p:cNvPr>
              <p:cNvSpPr txBox="1"/>
              <p:nvPr/>
            </p:nvSpPr>
            <p:spPr>
              <a:xfrm>
                <a:off x="915479" y="4658389"/>
                <a:ext cx="5334666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𝑐𝑜𝑣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𝑐𝑜𝑣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ECD230-CAE0-56F6-08F0-BCEC723B3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479" y="4658389"/>
                <a:ext cx="5334666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B5DBDAD-A474-5029-C7FE-775FCFC04FA3}"/>
                  </a:ext>
                </a:extLst>
              </p:cNvPr>
              <p:cNvSpPr txBox="1"/>
              <p:nvPr/>
            </p:nvSpPr>
            <p:spPr>
              <a:xfrm>
                <a:off x="6281737" y="4648864"/>
                <a:ext cx="2551852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cov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B5DBDAD-A474-5029-C7FE-775FCFC04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737" y="4648864"/>
                <a:ext cx="2551852" cy="5250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A7D8C3-3AFE-0C50-0008-BA9CB956380D}"/>
                  </a:ext>
                </a:extLst>
              </p:cNvPr>
              <p:cNvSpPr txBox="1"/>
              <p:nvPr/>
            </p:nvSpPr>
            <p:spPr>
              <a:xfrm>
                <a:off x="4584086" y="5591045"/>
                <a:ext cx="407226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A7D8C3-3AFE-0C50-0008-BA9CB9563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086" y="5591045"/>
                <a:ext cx="4072269" cy="6223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D03BB9-A5D4-2ABD-A716-6DFC50F2AEF5}"/>
                  </a:ext>
                </a:extLst>
              </p:cNvPr>
              <p:cNvSpPr txBox="1"/>
              <p:nvPr/>
            </p:nvSpPr>
            <p:spPr>
              <a:xfrm>
                <a:off x="8481307" y="5386822"/>
                <a:ext cx="3073277" cy="9334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D03BB9-A5D4-2ABD-A716-6DFC50F2A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1307" y="5386822"/>
                <a:ext cx="3073277" cy="9334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C9A0526-B429-7420-D3A7-ED42F31F2F8B}"/>
                  </a:ext>
                </a:extLst>
              </p:cNvPr>
              <p:cNvSpPr txBox="1"/>
              <p:nvPr/>
            </p:nvSpPr>
            <p:spPr>
              <a:xfrm>
                <a:off x="7940034" y="2759587"/>
                <a:ext cx="3470915" cy="401970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𝑠𝑡𝑑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0.2331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=48.28%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C9A0526-B429-7420-D3A7-ED42F31F2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0034" y="2759587"/>
                <a:ext cx="3470915" cy="4019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709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5B0F15-C8EC-9BAD-AB0C-608D4A0EF9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1691F-1CEA-7B15-4699-0D9E63B2559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Multiple Choice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913978-5404-C3DF-BDEB-5AC03363F610}"/>
              </a:ext>
            </a:extLst>
          </p:cNvPr>
          <p:cNvSpPr txBox="1"/>
          <p:nvPr/>
        </p:nvSpPr>
        <p:spPr>
          <a:xfrm>
            <a:off x="7605192" y="3384599"/>
            <a:ext cx="3908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Pays the same as a, but takes more time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2014B2-DF6F-FF1D-B14A-6E0FB8087EF6}"/>
              </a:ext>
            </a:extLst>
          </p:cNvPr>
          <p:cNvSpPr txBox="1"/>
          <p:nvPr/>
        </p:nvSpPr>
        <p:spPr>
          <a:xfrm>
            <a:off x="7605192" y="4040907"/>
            <a:ext cx="3621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Pays the same as a, but all at the end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F6956C-4530-999A-BC93-DEE1B93738EB}"/>
                  </a:ext>
                </a:extLst>
              </p:cNvPr>
              <p:cNvSpPr txBox="1"/>
              <p:nvPr/>
            </p:nvSpPr>
            <p:spPr>
              <a:xfrm>
                <a:off x="7480339" y="5034871"/>
                <a:ext cx="3312445" cy="801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The difference in NPV A-D is</a:t>
                </a:r>
                <a:endParaRPr lang="en-US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240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1.05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240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1.05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240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1.05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−500=208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F6956C-4530-999A-BC93-DEE1B9373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339" y="5034871"/>
                <a:ext cx="3312445" cy="801181"/>
              </a:xfrm>
              <a:prstGeom prst="rect">
                <a:avLst/>
              </a:prstGeom>
              <a:blipFill>
                <a:blip r:embed="rId2"/>
                <a:stretch>
                  <a:fillRect l="-921" t="-3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Multiplication Sign 11">
            <a:extLst>
              <a:ext uri="{FF2B5EF4-FFF2-40B4-BE49-F238E27FC236}">
                <a16:creationId xmlns:a16="http://schemas.microsoft.com/office/drawing/2014/main" id="{25857725-A6AF-E424-B557-832C1496CD52}"/>
              </a:ext>
            </a:extLst>
          </p:cNvPr>
          <p:cNvSpPr/>
          <p:nvPr/>
        </p:nvSpPr>
        <p:spPr bwMode="auto">
          <a:xfrm>
            <a:off x="6756457" y="3365549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3" name="Multiplication Sign 12">
            <a:extLst>
              <a:ext uri="{FF2B5EF4-FFF2-40B4-BE49-F238E27FC236}">
                <a16:creationId xmlns:a16="http://schemas.microsoft.com/office/drawing/2014/main" id="{E2BB4207-928B-9010-03D4-CA45A98D9D16}"/>
              </a:ext>
            </a:extLst>
          </p:cNvPr>
          <p:cNvSpPr/>
          <p:nvPr/>
        </p:nvSpPr>
        <p:spPr bwMode="auto">
          <a:xfrm>
            <a:off x="6779975" y="4129312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4C8C4EF5-EAA5-E0D0-6650-55E5A9722D8C}"/>
              </a:ext>
            </a:extLst>
          </p:cNvPr>
          <p:cNvSpPr/>
          <p:nvPr/>
        </p:nvSpPr>
        <p:spPr bwMode="auto">
          <a:xfrm>
            <a:off x="6779974" y="5084807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2AD3DA-59E9-724C-789F-400286C07456}"/>
              </a:ext>
            </a:extLst>
          </p:cNvPr>
          <p:cNvSpPr txBox="1"/>
          <p:nvPr/>
        </p:nvSpPr>
        <p:spPr>
          <a:xfrm>
            <a:off x="561974" y="1703549"/>
            <a:ext cx="9974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en-US" sz="1800" u="none" strike="noStrike" dirty="0">
                <a:effectLst/>
              </a:rPr>
              <a:t>Which of the following projects would you choose? Assume the discount rate is 5%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A853AC-40D6-F03A-95DD-3640AFC50DD3}"/>
              </a:ext>
            </a:extLst>
          </p:cNvPr>
          <p:cNvSpPr txBox="1"/>
          <p:nvPr/>
        </p:nvSpPr>
        <p:spPr>
          <a:xfrm>
            <a:off x="561974" y="2451930"/>
            <a:ext cx="60960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/>
            <a:r>
              <a:rPr lang="en-US" sz="1800" u="none" strike="noStrike" dirty="0">
                <a:effectLst/>
              </a:rPr>
              <a:t>a) A project that pays 500 in the next 3 years and requires an investment of 1000 today</a:t>
            </a:r>
            <a:br>
              <a:rPr lang="en-US" sz="1800" u="none" strike="noStrike" dirty="0">
                <a:effectLst/>
              </a:rPr>
            </a:br>
            <a:br>
              <a:rPr lang="en-US" sz="1800" u="none" strike="noStrike" dirty="0">
                <a:effectLst/>
              </a:rPr>
            </a:br>
            <a:r>
              <a:rPr lang="en-US" sz="1800" u="none" strike="noStrike" dirty="0">
                <a:effectLst/>
              </a:rPr>
              <a:t>b) A project that pays 250 in the next 6 years and requires an investment of 1000 today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  <a:p>
            <a:pPr algn="l" fontAlgn="t"/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  <a:p>
            <a:pPr fontAlgn="t"/>
            <a:r>
              <a:rPr lang="en-US" dirty="0">
                <a:solidFill>
                  <a:srgbClr val="000000"/>
                </a:solidFill>
                <a:latin typeface="Aptos Narrow" panose="020B0004020202020204" pitchFamily="34" charset="0"/>
              </a:rPr>
              <a:t>c) </a:t>
            </a:r>
            <a:r>
              <a:rPr lang="en-US" sz="1800" u="none" strike="noStrike" dirty="0">
                <a:effectLst/>
              </a:rPr>
              <a:t>A project that pays 1500 in 3 years and requires an investment of 1000 today</a:t>
            </a:r>
            <a:br>
              <a:rPr lang="en-US" sz="1800" u="none" strike="noStrike" dirty="0">
                <a:effectLst/>
              </a:rPr>
            </a:br>
            <a:br>
              <a:rPr lang="en-US" sz="1800" u="none" strike="noStrike" dirty="0">
                <a:effectLst/>
              </a:rPr>
            </a:br>
            <a:r>
              <a:rPr lang="en-US" sz="1800" u="none" strike="noStrike" dirty="0">
                <a:effectLst/>
              </a:rPr>
              <a:t>d) A project that pays 260 in the next 3 years and requires an investment of 500 today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  <a:p>
            <a:pPr fontAlgn="t"/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  <a:p>
            <a:pPr algn="l" fontAlgn="t"/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37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DA6FFD-90EB-9458-FF17-90D558994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E550C8-8F00-177D-1E3A-8BE14402E9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90CB3-CEEC-C0AD-79FF-FAD857E03A7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Multiple Choice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53C08C-CF7E-DC83-6FF3-3E455859CF7E}"/>
              </a:ext>
            </a:extLst>
          </p:cNvPr>
          <p:cNvSpPr txBox="1"/>
          <p:nvPr/>
        </p:nvSpPr>
        <p:spPr>
          <a:xfrm>
            <a:off x="7605192" y="2509317"/>
            <a:ext cx="4536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Annual compounding would be equal (100/0.05)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Then, semi-annual must be lower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75CD1F1-0545-968D-5F6C-521742424E3B}"/>
                  </a:ext>
                </a:extLst>
              </p:cNvPr>
              <p:cNvSpPr txBox="1"/>
              <p:nvPr/>
            </p:nvSpPr>
            <p:spPr>
              <a:xfrm>
                <a:off x="7635136" y="3804137"/>
                <a:ext cx="739305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0.025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75CD1F1-0545-968D-5F6C-521742424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136" y="3804137"/>
                <a:ext cx="739305" cy="5549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3931C2-1EA1-439C-23F8-121A58D2D820}"/>
                  </a:ext>
                </a:extLst>
              </p:cNvPr>
              <p:cNvSpPr txBox="1"/>
              <p:nvPr/>
            </p:nvSpPr>
            <p:spPr>
              <a:xfrm>
                <a:off x="7605192" y="4615843"/>
                <a:ext cx="22247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200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1.025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=231.94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3931C2-1EA1-439C-23F8-121A58D2D8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5192" y="4615843"/>
                <a:ext cx="2224776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Multiplication Sign 11">
            <a:extLst>
              <a:ext uri="{FF2B5EF4-FFF2-40B4-BE49-F238E27FC236}">
                <a16:creationId xmlns:a16="http://schemas.microsoft.com/office/drawing/2014/main" id="{81669DF6-997B-680D-D289-F6127C0E6C29}"/>
              </a:ext>
            </a:extLst>
          </p:cNvPr>
          <p:cNvSpPr/>
          <p:nvPr/>
        </p:nvSpPr>
        <p:spPr bwMode="auto">
          <a:xfrm>
            <a:off x="6851708" y="2563575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3" name="Multiplication Sign 12">
            <a:extLst>
              <a:ext uri="{FF2B5EF4-FFF2-40B4-BE49-F238E27FC236}">
                <a16:creationId xmlns:a16="http://schemas.microsoft.com/office/drawing/2014/main" id="{83034A01-04E1-4D81-8B6E-00373351C923}"/>
              </a:ext>
            </a:extLst>
          </p:cNvPr>
          <p:cNvSpPr/>
          <p:nvPr/>
        </p:nvSpPr>
        <p:spPr bwMode="auto">
          <a:xfrm>
            <a:off x="6851709" y="3346443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0C60AE6B-92B7-EB2E-2BCC-1CFA15BEC1DC}"/>
              </a:ext>
            </a:extLst>
          </p:cNvPr>
          <p:cNvSpPr/>
          <p:nvPr/>
        </p:nvSpPr>
        <p:spPr bwMode="auto">
          <a:xfrm>
            <a:off x="6851708" y="4646620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A32B8C-374C-85E7-1696-64C29BE8E590}"/>
              </a:ext>
            </a:extLst>
          </p:cNvPr>
          <p:cNvSpPr txBox="1"/>
          <p:nvPr/>
        </p:nvSpPr>
        <p:spPr>
          <a:xfrm>
            <a:off x="561973" y="1703549"/>
            <a:ext cx="110490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en-US" sz="1800" u="none" strike="noStrike" dirty="0">
                <a:effectLst/>
              </a:rPr>
              <a:t>Which of the following statements is correct? Assume APR is 5%, and we use semi-annual compounding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3F9BE2-70D1-D488-C29C-AB299876F715}"/>
              </a:ext>
            </a:extLst>
          </p:cNvPr>
          <p:cNvSpPr txBox="1"/>
          <p:nvPr/>
        </p:nvSpPr>
        <p:spPr>
          <a:xfrm>
            <a:off x="561974" y="2451930"/>
            <a:ext cx="6096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/>
            <a:r>
              <a:rPr lang="en-US" sz="1800" u="none" strike="noStrike" dirty="0">
                <a:effectLst/>
              </a:rPr>
              <a:t>a) The PV of a project that pays 100 every year from next year is greater than 2000</a:t>
            </a:r>
            <a:br>
              <a:rPr lang="en-US" sz="1800" u="none" strike="noStrike" dirty="0">
                <a:effectLst/>
              </a:rPr>
            </a:br>
            <a:br>
              <a:rPr lang="en-US" sz="1800" u="none" strike="noStrike" dirty="0">
                <a:effectLst/>
              </a:rPr>
            </a:br>
            <a:r>
              <a:rPr lang="en-US" sz="1800" u="none" strike="noStrike" dirty="0">
                <a:effectLst/>
              </a:rPr>
              <a:t>b) The EAR equals 2.5%</a:t>
            </a:r>
          </a:p>
          <a:p>
            <a:pPr fontAlgn="t"/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  <a:p>
            <a:pPr fontAlgn="t"/>
            <a:r>
              <a:rPr lang="en-US" dirty="0">
                <a:solidFill>
                  <a:srgbClr val="000000"/>
                </a:solidFill>
                <a:latin typeface="Aptos Narrow" panose="020B0004020202020204" pitchFamily="34" charset="0"/>
              </a:rPr>
              <a:t>c) </a:t>
            </a:r>
            <a:r>
              <a:rPr lang="en-US" dirty="0"/>
              <a:t>The PV of a project that pays 100 every six months, starting in six months, is 4000</a:t>
            </a:r>
            <a:br>
              <a:rPr lang="en-US" sz="1800" u="none" strike="noStrike" dirty="0">
                <a:effectLst/>
              </a:rPr>
            </a:br>
            <a:br>
              <a:rPr lang="en-US" sz="1800" u="none" strike="noStrike" dirty="0">
                <a:effectLst/>
              </a:rPr>
            </a:br>
            <a:r>
              <a:rPr lang="en-US" sz="1800" u="none" strike="noStrike" dirty="0">
                <a:effectLst/>
              </a:rPr>
              <a:t>d) The future value of cash flow of 200 today in 3 years is 231.52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  <a:p>
            <a:pPr algn="l" fontAlgn="t"/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C14696-50D1-0AF9-9E98-4B37975503C6}"/>
              </a:ext>
            </a:extLst>
          </p:cNvPr>
          <p:cNvSpPr txBox="1"/>
          <p:nvPr/>
        </p:nvSpPr>
        <p:spPr>
          <a:xfrm>
            <a:off x="7605192" y="3361251"/>
            <a:ext cx="3414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EAR&gt;APR with semi-annual comp. </a:t>
            </a:r>
          </a:p>
        </p:txBody>
      </p:sp>
    </p:spTree>
    <p:extLst>
      <p:ext uri="{BB962C8B-B14F-4D97-AF65-F5344CB8AC3E}">
        <p14:creationId xmlns:p14="http://schemas.microsoft.com/office/powerpoint/2010/main" val="139735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2" grpId="0" animBg="1"/>
      <p:bldP spid="13" grpId="0" animBg="1"/>
      <p:bldP spid="14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7E0D4-9000-D199-BEE6-30044713E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732994-245C-4314-1940-4F3F5994918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B15CC-4DEF-4EC0-2100-4E8932D166B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Multiple Choice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D7C80F-70ED-67B5-2706-D81CCE40BD06}"/>
              </a:ext>
            </a:extLst>
          </p:cNvPr>
          <p:cNvSpPr txBox="1"/>
          <p:nvPr/>
        </p:nvSpPr>
        <p:spPr>
          <a:xfrm>
            <a:off x="561973" y="1703549"/>
            <a:ext cx="110490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/>
            <a:r>
              <a:rPr lang="en-US" dirty="0"/>
              <a:t>Which of the following statements is correct?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691E1F-7320-BAFC-B130-23C611CF15F2}"/>
              </a:ext>
            </a:extLst>
          </p:cNvPr>
          <p:cNvSpPr txBox="1"/>
          <p:nvPr/>
        </p:nvSpPr>
        <p:spPr>
          <a:xfrm>
            <a:off x="561974" y="2451930"/>
            <a:ext cx="6096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/>
            <a:r>
              <a:rPr lang="en-US" sz="1800" u="none" strike="noStrike" dirty="0">
                <a:effectLst/>
              </a:rPr>
              <a:t>a) </a:t>
            </a:r>
            <a:r>
              <a:rPr lang="en-US" dirty="0"/>
              <a:t>The real yield of a bond is always higher than the nominal yield if inflation is positive</a:t>
            </a:r>
            <a:br>
              <a:rPr lang="en-US" sz="1800" u="none" strike="noStrike" dirty="0">
                <a:effectLst/>
              </a:rPr>
            </a:br>
            <a:br>
              <a:rPr lang="en-US" sz="1800" u="none" strike="noStrike" dirty="0">
                <a:effectLst/>
              </a:rPr>
            </a:br>
            <a:r>
              <a:rPr lang="en-US" sz="1800" u="none" strike="noStrike" dirty="0">
                <a:effectLst/>
              </a:rPr>
              <a:t>b) </a:t>
            </a:r>
            <a:r>
              <a:rPr lang="en-US" dirty="0"/>
              <a:t>Diversifiable risk can be eliminated by holding many stocks</a:t>
            </a:r>
          </a:p>
          <a:p>
            <a:pPr fontAlgn="t"/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  <a:p>
            <a:pPr fontAlgn="t"/>
            <a:r>
              <a:rPr lang="en-US" dirty="0">
                <a:solidFill>
                  <a:srgbClr val="000000"/>
                </a:solidFill>
                <a:latin typeface="Aptos Narrow" panose="020B0004020202020204" pitchFamily="34" charset="0"/>
              </a:rPr>
              <a:t>c) </a:t>
            </a:r>
            <a:r>
              <a:rPr lang="en-US" dirty="0"/>
              <a:t>Trading on margin allows investors to reduce the risk. </a:t>
            </a:r>
            <a:br>
              <a:rPr lang="en-US" sz="1800" u="none" strike="noStrike" dirty="0">
                <a:effectLst/>
              </a:rPr>
            </a:br>
            <a:br>
              <a:rPr lang="en-US" sz="1800" u="none" strike="noStrike" dirty="0">
                <a:effectLst/>
              </a:rPr>
            </a:br>
            <a:r>
              <a:rPr lang="en-US" sz="1800" u="none" strike="noStrike" dirty="0">
                <a:effectLst/>
              </a:rPr>
              <a:t>d) </a:t>
            </a:r>
            <a:r>
              <a:rPr lang="en-US" dirty="0"/>
              <a:t>A portfolio investing in two assets with the same expected return and standard deviation will have the same expected return and standard deviation as the assets.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86B780-F7E8-13AC-5A66-E8D1901D4FE0}"/>
              </a:ext>
            </a:extLst>
          </p:cNvPr>
          <p:cNvSpPr txBox="1"/>
          <p:nvPr/>
        </p:nvSpPr>
        <p:spPr>
          <a:xfrm>
            <a:off x="7430508" y="2675465"/>
            <a:ext cx="25170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Real yield is always lower</a:t>
            </a: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DB3586E4-BAF8-0D4A-091E-83592A06950E}"/>
              </a:ext>
            </a:extLst>
          </p:cNvPr>
          <p:cNvSpPr/>
          <p:nvPr/>
        </p:nvSpPr>
        <p:spPr bwMode="auto">
          <a:xfrm>
            <a:off x="6657974" y="2675465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2EF8E7-D9BF-B5D2-B9EF-46C3648209B4}"/>
              </a:ext>
            </a:extLst>
          </p:cNvPr>
          <p:cNvSpPr txBox="1"/>
          <p:nvPr/>
        </p:nvSpPr>
        <p:spPr>
          <a:xfrm>
            <a:off x="7430508" y="3278049"/>
            <a:ext cx="1300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By definition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9EC2BC-62AE-0BEC-2FF9-A1EA1BA9D929}"/>
              </a:ext>
            </a:extLst>
          </p:cNvPr>
          <p:cNvSpPr txBox="1"/>
          <p:nvPr/>
        </p:nvSpPr>
        <p:spPr>
          <a:xfrm>
            <a:off x="7472346" y="4113740"/>
            <a:ext cx="3152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Trading on margin increases risk</a:t>
            </a:r>
          </a:p>
        </p:txBody>
      </p:sp>
      <p:sp>
        <p:nvSpPr>
          <p:cNvPr id="15" name="Multiplication Sign 14">
            <a:extLst>
              <a:ext uri="{FF2B5EF4-FFF2-40B4-BE49-F238E27FC236}">
                <a16:creationId xmlns:a16="http://schemas.microsoft.com/office/drawing/2014/main" id="{DBA29EFD-16A6-CF91-D0D0-9E8B2CCCC435}"/>
              </a:ext>
            </a:extLst>
          </p:cNvPr>
          <p:cNvSpPr/>
          <p:nvPr/>
        </p:nvSpPr>
        <p:spPr bwMode="auto">
          <a:xfrm>
            <a:off x="6657974" y="4113740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7" name="Multiplication Sign 16">
            <a:extLst>
              <a:ext uri="{FF2B5EF4-FFF2-40B4-BE49-F238E27FC236}">
                <a16:creationId xmlns:a16="http://schemas.microsoft.com/office/drawing/2014/main" id="{A8DA6C03-4178-B543-87FC-8E27635A24B5}"/>
              </a:ext>
            </a:extLst>
          </p:cNvPr>
          <p:cNvSpPr/>
          <p:nvPr/>
        </p:nvSpPr>
        <p:spPr bwMode="auto">
          <a:xfrm>
            <a:off x="6657974" y="4985174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6B37E41-D63D-913B-5FE9-DCE6CE4E8DED}"/>
              </a:ext>
            </a:extLst>
          </p:cNvPr>
          <p:cNvSpPr txBox="1"/>
          <p:nvPr/>
        </p:nvSpPr>
        <p:spPr>
          <a:xfrm>
            <a:off x="7430509" y="4985174"/>
            <a:ext cx="380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Due to diversification, the standard deviation will be lower</a:t>
            </a:r>
          </a:p>
        </p:txBody>
      </p:sp>
    </p:spTree>
    <p:extLst>
      <p:ext uri="{BB962C8B-B14F-4D97-AF65-F5344CB8AC3E}">
        <p14:creationId xmlns:p14="http://schemas.microsoft.com/office/powerpoint/2010/main" val="97585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10" grpId="0"/>
      <p:bldP spid="15" grpId="0" animBg="1"/>
      <p:bldP spid="17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97C4AE-B2B5-6229-8A1B-DF84C87648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F7C96-5018-D3F4-C411-9045233CF0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85AEE4-6177-2C7E-9DF2-9433C832D340}"/>
              </a:ext>
            </a:extLst>
          </p:cNvPr>
          <p:cNvSpPr txBox="1"/>
          <p:nvPr/>
        </p:nvSpPr>
        <p:spPr>
          <a:xfrm>
            <a:off x="414825" y="1504921"/>
            <a:ext cx="110394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Firm A  issued a five-year 5%-coupon  bond with a face value of 100 that currently trades at 95 euros and just paid the third coupon. Firm A also issued a ten-year 10%-coupon callable bond with a face value of 100 that just paid the ninth coupon. A callable bond gives the right to Firm A to buy back the bond at a specified price, in this case, the specified price is 92.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F178D1-9AFE-A589-3426-7BD6B446BE4D}"/>
              </a:ext>
            </a:extLst>
          </p:cNvPr>
          <p:cNvSpPr txBox="1"/>
          <p:nvPr/>
        </p:nvSpPr>
        <p:spPr>
          <a:xfrm>
            <a:off x="414825" y="28856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A) What is the yield of the noncallable bond?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CD85988-CDE7-CA38-836F-A7781A93B535}"/>
                  </a:ext>
                </a:extLst>
              </p:cNvPr>
              <p:cNvSpPr txBox="1"/>
              <p:nvPr/>
            </p:nvSpPr>
            <p:spPr>
              <a:xfrm>
                <a:off x="4362450" y="3435424"/>
                <a:ext cx="2721835" cy="573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105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CD85988-CDE7-CA38-836F-A7781A93B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450" y="3435424"/>
                <a:ext cx="2721835" cy="5732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5C195F-12EA-0075-0992-D329F53A16DC}"/>
                  </a:ext>
                </a:extLst>
              </p:cNvPr>
              <p:cNvSpPr txBox="1"/>
              <p:nvPr/>
            </p:nvSpPr>
            <p:spPr>
              <a:xfrm>
                <a:off x="6743700" y="3537407"/>
                <a:ext cx="173355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≈7.8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5C195F-12EA-0075-0992-D329F53A1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3700" y="3537407"/>
                <a:ext cx="1733550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66055EF-90D2-6DCC-6AD5-BDFB7CA9973B}"/>
              </a:ext>
            </a:extLst>
          </p:cNvPr>
          <p:cNvSpPr txBox="1"/>
          <p:nvPr/>
        </p:nvSpPr>
        <p:spPr>
          <a:xfrm>
            <a:off x="414825" y="42635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B) What is the duration of the noncallable bond?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6A24A33-68AA-FB41-5274-CF6A2EEABC44}"/>
                  </a:ext>
                </a:extLst>
              </p:cNvPr>
              <p:cNvSpPr txBox="1"/>
              <p:nvPr/>
            </p:nvSpPr>
            <p:spPr>
              <a:xfrm>
                <a:off x="4362450" y="4915245"/>
                <a:ext cx="336528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2×105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≈1.95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6A24A33-68AA-FB41-5274-CF6A2EEAB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450" y="4915245"/>
                <a:ext cx="3365280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170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D016E-93DC-509E-9FEB-0EFF58BF5B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9D30B2-376E-3539-46A8-220F3207A6D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3620A-6BA5-1930-08D9-7CA1244C397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3B217B-EF60-281A-82DB-26520EF21211}"/>
              </a:ext>
            </a:extLst>
          </p:cNvPr>
          <p:cNvSpPr txBox="1"/>
          <p:nvPr/>
        </p:nvSpPr>
        <p:spPr>
          <a:xfrm>
            <a:off x="414825" y="1504921"/>
            <a:ext cx="110394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Firm A  issued a five-year 5%-coupon  bond with a face value of 100 that currently trades at 95 euros and just paid the third coupon. Firm A also issued a ten-year 10%-coupon callable bond with a face value of 100 that just paid the ninth coupon. A callable bond gives the right to Firm A to buy back the bond at a specified price, in this case, the specified price is 92.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51949B-3393-822E-1E81-FABE050F9841}"/>
              </a:ext>
            </a:extLst>
          </p:cNvPr>
          <p:cNvSpPr txBox="1"/>
          <p:nvPr/>
        </p:nvSpPr>
        <p:spPr>
          <a:xfrm>
            <a:off x="414824" y="2885671"/>
            <a:ext cx="110394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C) Using the  duration approximation, find the yield that makes the noncallable bond trade at par (P =100)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B882F35-D3A1-B5F0-38A2-E7AA01E72AE2}"/>
                  </a:ext>
                </a:extLst>
              </p:cNvPr>
              <p:cNvSpPr txBox="1"/>
              <p:nvPr/>
            </p:nvSpPr>
            <p:spPr>
              <a:xfrm>
                <a:off x="723900" y="3560553"/>
                <a:ext cx="283122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B882F35-D3A1-B5F0-38A2-E7AA01E72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3560553"/>
                <a:ext cx="2831224" cy="518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235319EB-36B6-5CBA-AF47-7E1C5C8BD1C9}"/>
              </a:ext>
            </a:extLst>
          </p:cNvPr>
          <p:cNvSpPr/>
          <p:nvPr/>
        </p:nvSpPr>
        <p:spPr bwMode="auto">
          <a:xfrm>
            <a:off x="3143250" y="3551028"/>
            <a:ext cx="430924" cy="237779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93C17D6-A100-787B-B033-27E528DE5522}"/>
                  </a:ext>
                </a:extLst>
              </p:cNvPr>
              <p:cNvSpPr txBox="1"/>
              <p:nvPr/>
            </p:nvSpPr>
            <p:spPr>
              <a:xfrm>
                <a:off x="3486150" y="3236283"/>
                <a:ext cx="981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100−95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93C17D6-A100-787B-B033-27E528DE55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6150" y="3236283"/>
                <a:ext cx="981038" cy="276999"/>
              </a:xfrm>
              <a:prstGeom prst="rect">
                <a:avLst/>
              </a:prstGeom>
              <a:blipFill>
                <a:blip r:embed="rId3"/>
                <a:stretch>
                  <a:fillRect l="-4969" r="-4969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90D84B-BAF4-FA88-E431-C0A0F9D4479D}"/>
                  </a:ext>
                </a:extLst>
              </p:cNvPr>
              <p:cNvSpPr txBox="1"/>
              <p:nvPr/>
            </p:nvSpPr>
            <p:spPr>
              <a:xfrm>
                <a:off x="3732833" y="3560553"/>
                <a:ext cx="2450158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1.95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≈−2.56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90D84B-BAF4-FA88-E431-C0A0F9D447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833" y="3560553"/>
                <a:ext cx="2450158" cy="526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7294EC-9E1E-C2C6-FF64-9F016890AF30}"/>
                  </a:ext>
                </a:extLst>
              </p:cNvPr>
              <p:cNvSpPr txBox="1"/>
              <p:nvPr/>
            </p:nvSpPr>
            <p:spPr>
              <a:xfrm>
                <a:off x="6448425" y="3681355"/>
                <a:ext cx="12102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≈5.24%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7294EC-9E1E-C2C6-FF64-9F016890AF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425" y="3681355"/>
                <a:ext cx="1210268" cy="276999"/>
              </a:xfrm>
              <a:prstGeom prst="rect">
                <a:avLst/>
              </a:prstGeom>
              <a:blipFill>
                <a:blip r:embed="rId5"/>
                <a:stretch>
                  <a:fillRect l="-4040" r="-4545" b="-2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7E06372A-A55E-7352-E6CA-96FB3CD14ABC}"/>
              </a:ext>
            </a:extLst>
          </p:cNvPr>
          <p:cNvSpPr txBox="1"/>
          <p:nvPr/>
        </p:nvSpPr>
        <p:spPr>
          <a:xfrm>
            <a:off x="438150" y="4403756"/>
            <a:ext cx="7810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D) Find the exact yield that makes the non-callable bond trade at par.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46023DC-18B8-5A06-0931-A1ED4002519A}"/>
                  </a:ext>
                </a:extLst>
              </p:cNvPr>
              <p:cNvSpPr txBox="1"/>
              <p:nvPr/>
            </p:nvSpPr>
            <p:spPr>
              <a:xfrm>
                <a:off x="3871694" y="4682493"/>
                <a:ext cx="3947299" cy="573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105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46023DC-18B8-5A06-0931-A1ED40025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1694" y="4682493"/>
                <a:ext cx="3947299" cy="5732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8443D67-3EFC-DC62-BDFF-EFA27624CCA7}"/>
                  </a:ext>
                </a:extLst>
              </p:cNvPr>
              <p:cNvSpPr txBox="1"/>
              <p:nvPr/>
            </p:nvSpPr>
            <p:spPr>
              <a:xfrm>
                <a:off x="343958" y="5458700"/>
                <a:ext cx="2799292" cy="778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𝑐𝐹𝑉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8443D67-3EFC-DC62-BDFF-EFA27624CC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58" y="5458700"/>
                <a:ext cx="2799292" cy="7788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73961B3-FE0E-2F9A-54C3-628349983679}"/>
                  </a:ext>
                </a:extLst>
              </p:cNvPr>
              <p:cNvSpPr txBox="1"/>
              <p:nvPr/>
            </p:nvSpPr>
            <p:spPr>
              <a:xfrm>
                <a:off x="3358712" y="5476443"/>
                <a:ext cx="3960828" cy="778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⇒1=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73961B3-FE0E-2F9A-54C3-628349983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712" y="5476443"/>
                <a:ext cx="3960828" cy="7788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B1F959-5BB9-2CF2-9E70-8B39C2D961D8}"/>
                  </a:ext>
                </a:extLst>
              </p:cNvPr>
              <p:cNvSpPr txBox="1"/>
              <p:nvPr/>
            </p:nvSpPr>
            <p:spPr>
              <a:xfrm>
                <a:off x="9608680" y="5705841"/>
                <a:ext cx="369123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B1F959-5BB9-2CF2-9E70-8B39C2D96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8680" y="5705841"/>
                <a:ext cx="3691234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835EB9C-38E5-D84B-48F2-594F17AD1224}"/>
                  </a:ext>
                </a:extLst>
              </p:cNvPr>
              <p:cNvSpPr txBox="1"/>
              <p:nvPr/>
            </p:nvSpPr>
            <p:spPr>
              <a:xfrm>
                <a:off x="7053559" y="5522885"/>
                <a:ext cx="4132669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835EB9C-38E5-D84B-48F2-594F17AD1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559" y="5522885"/>
                <a:ext cx="4132669" cy="7146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63A5202-4A21-C75A-5937-CD862BFD82A7}"/>
                  </a:ext>
                </a:extLst>
              </p:cNvPr>
              <p:cNvSpPr txBox="1"/>
              <p:nvPr/>
            </p:nvSpPr>
            <p:spPr>
              <a:xfrm>
                <a:off x="7905750" y="4776092"/>
                <a:ext cx="39262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If a coupon bond trades at par,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63A5202-4A21-C75A-5937-CD862BFD8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0" y="4776092"/>
                <a:ext cx="3926203" cy="369332"/>
              </a:xfrm>
              <a:prstGeom prst="rect">
                <a:avLst/>
              </a:prstGeom>
              <a:blipFill>
                <a:blip r:embed="rId11"/>
                <a:stretch>
                  <a:fillRect l="-139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934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08908-6FE3-C360-D237-00881ED5D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67A6D9-E99B-7B2C-A362-E1DCF3C577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115CF-0E89-6650-B5C2-B91212BF804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A55EE8-FDC5-EBDF-2C90-99C65584A4A5}"/>
              </a:ext>
            </a:extLst>
          </p:cNvPr>
          <p:cNvSpPr txBox="1"/>
          <p:nvPr/>
        </p:nvSpPr>
        <p:spPr>
          <a:xfrm>
            <a:off x="414825" y="1504921"/>
            <a:ext cx="110394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Firm A  issued a five-year 5%-coupon  bond with a face value of 100 that currently trades at 95 euros and just paid the third coupon. Firm A also issued a ten-year 10%-coupon callable bond with a face value of 100 that just paid the ninth coupon. A callable bond gives the right to Firm A to buy back the bond at a specified price, in this case, the specified price is 92.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A11C9D-A5C1-5747-8F1A-A04DA384A815}"/>
              </a:ext>
            </a:extLst>
          </p:cNvPr>
          <p:cNvSpPr txBox="1"/>
          <p:nvPr/>
        </p:nvSpPr>
        <p:spPr>
          <a:xfrm>
            <a:off x="414825" y="28856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E) What is the maximum yield for which Firm A calls the bond?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E5F47EB-06DF-B904-AE11-41120DCEFB14}"/>
                  </a:ext>
                </a:extLst>
              </p:cNvPr>
              <p:cNvSpPr txBox="1"/>
              <p:nvPr/>
            </p:nvSpPr>
            <p:spPr>
              <a:xfrm>
                <a:off x="3092507" y="3429000"/>
                <a:ext cx="1609415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&gt;92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E5F47EB-06DF-B904-AE11-41120DCEFB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507" y="3429000"/>
                <a:ext cx="1609415" cy="567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FC1B7CE-48C8-FD84-AB9E-F1E8840C784F}"/>
                  </a:ext>
                </a:extLst>
              </p:cNvPr>
              <p:cNvSpPr txBox="1"/>
              <p:nvPr/>
            </p:nvSpPr>
            <p:spPr>
              <a:xfrm>
                <a:off x="4853629" y="3574360"/>
                <a:ext cx="2644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FC1B7CE-48C8-FD84-AB9E-F1E8840C7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629" y="3574360"/>
                <a:ext cx="264495" cy="276999"/>
              </a:xfrm>
              <a:prstGeom prst="rect">
                <a:avLst/>
              </a:prstGeom>
              <a:blipFill>
                <a:blip r:embed="rId3"/>
                <a:stretch>
                  <a:fillRect l="-13636" r="-11364"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F02659-EC99-DC8B-D90C-761A32D5F712}"/>
                  </a:ext>
                </a:extLst>
              </p:cNvPr>
              <p:cNvSpPr txBox="1"/>
              <p:nvPr/>
            </p:nvSpPr>
            <p:spPr>
              <a:xfrm>
                <a:off x="5291292" y="3428999"/>
                <a:ext cx="235558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−1=19.57%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F02659-EC99-DC8B-D90C-761A32D5F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292" y="3428999"/>
                <a:ext cx="2355581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02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D3E5CF-D2B7-D53A-8FB3-5A9543033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C9C2AD-38D3-9CFF-925C-BF38BB5C9FD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CEFD0-7E9A-552D-8B93-2EBF9C609ED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Multiple Choice 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0C524E-FF16-3180-E86E-78AC692BED12}"/>
              </a:ext>
            </a:extLst>
          </p:cNvPr>
          <p:cNvSpPr txBox="1"/>
          <p:nvPr/>
        </p:nvSpPr>
        <p:spPr>
          <a:xfrm>
            <a:off x="561973" y="1703549"/>
            <a:ext cx="110490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en-US" sz="1800" u="none" strike="noStrike" dirty="0">
                <a:effectLst/>
              </a:rPr>
              <a:t>Consider a two-year coupon bond with a 5% coupon rate, face value equal to 100, and price equal to 91. Which of the following statements is true? Assume coupons are paid annually. 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55719D-D03D-9893-7101-8D89430AE2BA}"/>
              </a:ext>
            </a:extLst>
          </p:cNvPr>
          <p:cNvSpPr txBox="1"/>
          <p:nvPr/>
        </p:nvSpPr>
        <p:spPr>
          <a:xfrm>
            <a:off x="561974" y="2451930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/>
            <a:r>
              <a:rPr lang="en-US" sz="1800" u="none" strike="noStrike" dirty="0">
                <a:effectLst/>
              </a:rPr>
              <a:t>a) The yield of the bond is 10.2%</a:t>
            </a:r>
            <a:br>
              <a:rPr lang="en-US" sz="1800" u="none" strike="noStrike" dirty="0">
                <a:effectLst/>
              </a:rPr>
            </a:br>
            <a:br>
              <a:rPr lang="en-US" sz="1800" u="none" strike="noStrike" dirty="0">
                <a:effectLst/>
              </a:rPr>
            </a:br>
            <a:r>
              <a:rPr lang="en-US" sz="1800" u="none" strike="noStrike" dirty="0">
                <a:effectLst/>
              </a:rPr>
              <a:t>b) The duration of the bond is 2.08 years</a:t>
            </a:r>
          </a:p>
          <a:p>
            <a:pPr fontAlgn="t"/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  <a:p>
            <a:pPr fontAlgn="t"/>
            <a:r>
              <a:rPr lang="en-US" dirty="0">
                <a:solidFill>
                  <a:srgbClr val="000000"/>
                </a:solidFill>
                <a:latin typeface="Aptos Narrow" panose="020B0004020202020204" pitchFamily="34" charset="0"/>
              </a:rPr>
              <a:t>c) </a:t>
            </a:r>
            <a:r>
              <a:rPr lang="en-US" dirty="0"/>
              <a:t>If interest rates increase by 1%, the bond price increases by 1.95%</a:t>
            </a:r>
            <a:br>
              <a:rPr lang="en-US" sz="1800" u="none" strike="noStrike" dirty="0">
                <a:effectLst/>
              </a:rPr>
            </a:br>
            <a:br>
              <a:rPr lang="en-US" sz="1800" u="none" strike="noStrike" dirty="0">
                <a:effectLst/>
              </a:rPr>
            </a:br>
            <a:r>
              <a:rPr lang="en-US" sz="1800" u="none" strike="noStrike" dirty="0">
                <a:effectLst/>
              </a:rPr>
              <a:t>d) The price change of the bond in the first year is 5.5%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ptos Narrow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DB7BE0-1EA0-C49E-3425-15E82ADCDD41}"/>
              </a:ext>
            </a:extLst>
          </p:cNvPr>
          <p:cNvSpPr txBox="1"/>
          <p:nvPr/>
        </p:nvSpPr>
        <p:spPr>
          <a:xfrm>
            <a:off x="6657974" y="2989790"/>
            <a:ext cx="5282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Duration is always lower than maturity for coupon bonds</a:t>
            </a:r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6A6DB1BC-9F8A-4B0D-835C-133A2921C720}"/>
              </a:ext>
            </a:extLst>
          </p:cNvPr>
          <p:cNvSpPr/>
          <p:nvPr/>
        </p:nvSpPr>
        <p:spPr bwMode="auto">
          <a:xfrm>
            <a:off x="5885440" y="2989790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486EEF0-AEEB-587B-97B4-5E78A8F74BB8}"/>
                  </a:ext>
                </a:extLst>
              </p:cNvPr>
              <p:cNvSpPr txBox="1"/>
              <p:nvPr/>
            </p:nvSpPr>
            <p:spPr>
              <a:xfrm>
                <a:off x="6657974" y="2387766"/>
                <a:ext cx="3448636" cy="602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105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6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=91⇒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=10.2%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486EEF0-AEEB-587B-97B4-5E78A8F74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974" y="2387766"/>
                <a:ext cx="3448636" cy="6020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DD0208B-742D-89B5-03F6-DD786CB19716}"/>
                  </a:ext>
                </a:extLst>
              </p:cNvPr>
              <p:cNvSpPr txBox="1"/>
              <p:nvPr/>
            </p:nvSpPr>
            <p:spPr>
              <a:xfrm>
                <a:off x="6772274" y="3372835"/>
                <a:ext cx="3727559" cy="8416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</m:sSup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=1.95;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&lt;2⇒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&lt;2.6%</m:t>
                      </m:r>
                    </m:oMath>
                  </m:oMathPara>
                </a14:m>
                <a:br>
                  <a:rPr lang="en-US" sz="1600" b="0" dirty="0">
                    <a:solidFill>
                      <a:srgbClr val="FF0000"/>
                    </a:solidFill>
                  </a:rPr>
                </a:br>
                <a:endParaRPr lang="en-US" sz="1600" b="0" dirty="0">
                  <a:solidFill>
                    <a:srgbClr val="FF0000"/>
                  </a:solidFill>
                </a:endParaRPr>
              </a:p>
              <a:p>
                <a:r>
                  <a:rPr lang="en-US" sz="1600" dirty="0">
                    <a:solidFill>
                      <a:srgbClr val="FF0000"/>
                    </a:solidFill>
                  </a:rPr>
                  <a:t>If the bond is below par (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DD0208B-742D-89B5-03F6-DD786CB197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274" y="3372835"/>
                <a:ext cx="3727559" cy="841641"/>
              </a:xfrm>
              <a:prstGeom prst="rect">
                <a:avLst/>
              </a:prstGeom>
              <a:blipFill>
                <a:blip r:embed="rId3"/>
                <a:stretch>
                  <a:fillRect l="-982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Multiplication Sign 9">
            <a:extLst>
              <a:ext uri="{FF2B5EF4-FFF2-40B4-BE49-F238E27FC236}">
                <a16:creationId xmlns:a16="http://schemas.microsoft.com/office/drawing/2014/main" id="{3A541E03-FFC7-38D2-885A-83BC6172A3CB}"/>
              </a:ext>
            </a:extLst>
          </p:cNvPr>
          <p:cNvSpPr/>
          <p:nvPr/>
        </p:nvSpPr>
        <p:spPr bwMode="auto">
          <a:xfrm>
            <a:off x="5888078" y="3624378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63E26E5-9237-5B17-031C-ABD3B7106B13}"/>
                  </a:ext>
                </a:extLst>
              </p:cNvPr>
              <p:cNvSpPr txBox="1"/>
              <p:nvPr/>
            </p:nvSpPr>
            <p:spPr>
              <a:xfrm>
                <a:off x="1133474" y="4894279"/>
                <a:ext cx="1183016" cy="602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105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63E26E5-9237-5B17-031C-ABD3B7106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474" y="4894279"/>
                <a:ext cx="1183016" cy="602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5381A8-7044-2730-9FAA-F15839D242B7}"/>
                  </a:ext>
                </a:extLst>
              </p:cNvPr>
              <p:cNvSpPr txBox="1"/>
              <p:nvPr/>
            </p:nvSpPr>
            <p:spPr>
              <a:xfrm>
                <a:off x="2647949" y="4894279"/>
                <a:ext cx="2294090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5+</m:t>
                          </m:r>
                          <m:f>
                            <m:f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105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5381A8-7044-2730-9FAA-F15839D24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949" y="4894279"/>
                <a:ext cx="2294090" cy="6455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D194CE4-D34E-AF86-C9CB-1ACC4BEE6D06}"/>
                  </a:ext>
                </a:extLst>
              </p:cNvPr>
              <p:cNvSpPr txBox="1"/>
              <p:nvPr/>
            </p:nvSpPr>
            <p:spPr>
              <a:xfrm>
                <a:off x="5143499" y="4850742"/>
                <a:ext cx="2514214" cy="1051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105</m:t>
                          </m:r>
                        </m:num>
                        <m:den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5+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105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=1.047</m:t>
                      </m:r>
                    </m:oMath>
                  </m:oMathPara>
                </a14:m>
                <a:endParaRPr lang="en-US" sz="1600" b="0" dirty="0">
                  <a:solidFill>
                    <a:srgbClr val="FF0000"/>
                  </a:solidFill>
                </a:endParaRPr>
              </a:p>
              <a:p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D194CE4-D34E-AF86-C9CB-1ACC4BEE6D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499" y="4850742"/>
                <a:ext cx="2514214" cy="10518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67E11249-89CD-91D8-ABFF-25F008E9EE52}"/>
              </a:ext>
            </a:extLst>
          </p:cNvPr>
          <p:cNvSpPr/>
          <p:nvPr/>
        </p:nvSpPr>
        <p:spPr bwMode="auto">
          <a:xfrm>
            <a:off x="6421777" y="4368324"/>
            <a:ext cx="279873" cy="338554"/>
          </a:xfrm>
          <a:prstGeom prst="mathMultiply">
            <a:avLst/>
          </a:prstGeom>
          <a:solidFill>
            <a:srgbClr val="E0002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7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/>
      <p:bldP spid="9" grpId="0"/>
      <p:bldP spid="10" grpId="0" animBg="1"/>
      <p:bldP spid="11" grpId="0"/>
      <p:bldP spid="12" grpId="0"/>
      <p:bldP spid="13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2C0BB7-371C-181E-BD09-66A1D0F0B4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D6F68-652B-535D-C102-5640A42BD9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2D75A2-533D-8609-A322-9B1975D45900}"/>
              </a:ext>
            </a:extLst>
          </p:cNvPr>
          <p:cNvSpPr txBox="1"/>
          <p:nvPr/>
        </p:nvSpPr>
        <p:spPr>
          <a:xfrm>
            <a:off x="614362" y="1400175"/>
            <a:ext cx="109632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Consider for the first four questions the firms B, C, and D. Firm B has an expected return of 4%, Firm C, 6%, and Firm D, 6.5%. The standard deviation of Firm B,C, D are 20%, 25%, 32%, respectively. The returns of Firm B and C have a correlation of 0.2, the returns of Firm B and D have a correlation of 0.3, and the returns of Firm C and D are independent (uncorrelated). The risk-free asset return is 2%.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CFFCFE-BD58-C3C0-241D-9F40A3887870}"/>
              </a:ext>
            </a:extLst>
          </p:cNvPr>
          <p:cNvSpPr txBox="1"/>
          <p:nvPr/>
        </p:nvSpPr>
        <p:spPr>
          <a:xfrm>
            <a:off x="614362" y="3059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A) What is the average return of an equally-weighted portfolio?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64DED5-84EB-74E1-BA08-454E0188AA22}"/>
                  </a:ext>
                </a:extLst>
              </p:cNvPr>
              <p:cNvSpPr txBox="1"/>
              <p:nvPr/>
            </p:nvSpPr>
            <p:spPr>
              <a:xfrm>
                <a:off x="5100270" y="3627964"/>
                <a:ext cx="290117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4+6+6.5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=5.5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64DED5-84EB-74E1-BA08-454E0188A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270" y="3627964"/>
                <a:ext cx="2901179" cy="5203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1889FDE7-EFC5-AFB1-BF0C-4233E2FB15F3}"/>
              </a:ext>
            </a:extLst>
          </p:cNvPr>
          <p:cNvSpPr txBox="1"/>
          <p:nvPr/>
        </p:nvSpPr>
        <p:spPr>
          <a:xfrm>
            <a:off x="614362" y="4347327"/>
            <a:ext cx="8882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B) What is the standard deviation of an equally-weighted portfolio?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698B93F-B1BD-404A-82B7-EBF44C3BF20C}"/>
                  </a:ext>
                </a:extLst>
              </p:cNvPr>
              <p:cNvSpPr txBox="1"/>
              <p:nvPr/>
            </p:nvSpPr>
            <p:spPr>
              <a:xfrm>
                <a:off x="2378868" y="4915623"/>
                <a:ext cx="798558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0.25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0.32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0.2⋅0.25⋅0.2+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0.3⋅0.2⋅0.32=0.02925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698B93F-B1BD-404A-82B7-EBF44C3BF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8868" y="4915623"/>
                <a:ext cx="7985584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AA2C8EE-245D-FF73-46C1-E6A3CD8527BB}"/>
                  </a:ext>
                </a:extLst>
              </p:cNvPr>
              <p:cNvSpPr txBox="1"/>
              <p:nvPr/>
            </p:nvSpPr>
            <p:spPr>
              <a:xfrm>
                <a:off x="2619375" y="5762108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𝑠𝑡𝑑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=17.10%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AA2C8EE-245D-FF73-46C1-E6A3CD852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375" y="5762108"/>
                <a:ext cx="6096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87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ova - FS">
  <a:themeElements>
    <a:clrScheme name="Nova FS">
      <a:dk1>
        <a:sysClr val="windowText" lastClr="000000"/>
      </a:dk1>
      <a:lt1>
        <a:sysClr val="window" lastClr="FFFFFF"/>
      </a:lt1>
      <a:dk2>
        <a:srgbClr val="005AA9"/>
      </a:dk2>
      <a:lt2>
        <a:srgbClr val="EEECE1"/>
      </a:lt2>
      <a:accent1>
        <a:srgbClr val="4F81BD"/>
      </a:accent1>
      <a:accent2>
        <a:srgbClr val="A45355"/>
      </a:accent2>
      <a:accent3>
        <a:srgbClr val="B1B7B3"/>
      </a:accent3>
      <a:accent4>
        <a:srgbClr val="415E50"/>
      </a:accent4>
      <a:accent5>
        <a:srgbClr val="636965"/>
      </a:accent5>
      <a:accent6>
        <a:srgbClr val="9E0927"/>
      </a:accent6>
      <a:hlink>
        <a:srgbClr val="0000FF"/>
      </a:hlink>
      <a:folHlink>
        <a:srgbClr val="800080"/>
      </a:folHlink>
    </a:clrScheme>
    <a:fontScheme name="Nova FS">
      <a:majorFont>
        <a:latin typeface="PlayFair"/>
        <a:ea typeface="Helvetica Neue Medium"/>
        <a:cs typeface="Helvetica Neue Medium"/>
      </a:majorFont>
      <a:minorFont>
        <a:latin typeface="Open Sans Light"/>
        <a:ea typeface="Helvetica Neue Medium"/>
        <a:cs typeface="Helvetica Neue Mediu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va SBE lectures" id="{B4C2F531-9F58-4221-A636-24753EC4F29B}" vid="{655F7426-5416-406A-9D35-9D5AEE0F8E30}"/>
    </a:ext>
  </a:extLst>
</a:theme>
</file>

<file path=ppt/theme/theme2.xml><?xml version="1.0" encoding="utf-8"?>
<a:theme xmlns:a="http://schemas.openxmlformats.org/drawingml/2006/main" name="Content">
  <a:themeElements>
    <a:clrScheme name="A NF">
      <a:dk1>
        <a:sysClr val="windowText" lastClr="000000"/>
      </a:dk1>
      <a:lt1>
        <a:sysClr val="window" lastClr="FFFFFF"/>
      </a:lt1>
      <a:dk2>
        <a:srgbClr val="005AA9"/>
      </a:dk2>
      <a:lt2>
        <a:srgbClr val="EEECE1"/>
      </a:lt2>
      <a:accent1>
        <a:srgbClr val="4F81BD"/>
      </a:accent1>
      <a:accent2>
        <a:srgbClr val="A45355"/>
      </a:accent2>
      <a:accent3>
        <a:srgbClr val="B1B7B3"/>
      </a:accent3>
      <a:accent4>
        <a:srgbClr val="415E50"/>
      </a:accent4>
      <a:accent5>
        <a:srgbClr val="636965"/>
      </a:accent5>
      <a:accent6>
        <a:srgbClr val="9E0927"/>
      </a:accent6>
      <a:hlink>
        <a:srgbClr val="0000FF"/>
      </a:hlink>
      <a:folHlink>
        <a:srgbClr val="800080"/>
      </a:folHlink>
    </a:clrScheme>
    <a:fontScheme name="Nova FS">
      <a:majorFont>
        <a:latin typeface="PlayFair"/>
        <a:ea typeface="Helvetica Neue Medium"/>
        <a:cs typeface="Helvetica Neue Medium"/>
      </a:majorFont>
      <a:minorFont>
        <a:latin typeface="Open Sans Light"/>
        <a:ea typeface="Helvetica Neue Medium"/>
        <a:cs typeface="Helvetica Neue Mediu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E00026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va SBE lectures" id="{B4C2F531-9F58-4221-A636-24753EC4F29B}" vid="{2AD40D23-A621-4A11-8549-82627BCB3BA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Nova SBE lectures</Template>
  <TotalTime>5837</TotalTime>
  <Words>2081</Words>
  <Application>Microsoft Office PowerPoint</Application>
  <PresentationFormat>Widescreen</PresentationFormat>
  <Paragraphs>167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Aptos Narrow</vt:lpstr>
      <vt:lpstr>Arial</vt:lpstr>
      <vt:lpstr>Calibri</vt:lpstr>
      <vt:lpstr>Cambria Math</vt:lpstr>
      <vt:lpstr>Open Sans</vt:lpstr>
      <vt:lpstr>Open Sans </vt:lpstr>
      <vt:lpstr>Open Sans Light</vt:lpstr>
      <vt:lpstr>Playfair Display</vt:lpstr>
      <vt:lpstr>Wingdings</vt:lpstr>
      <vt:lpstr>Nova - FS</vt:lpstr>
      <vt:lpstr>Content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Margarida Soares</dc:creator>
  <cp:lastModifiedBy>Julio Crego</cp:lastModifiedBy>
  <cp:revision>49</cp:revision>
  <dcterms:created xsi:type="dcterms:W3CDTF">2020-09-04T18:01:33Z</dcterms:created>
  <dcterms:modified xsi:type="dcterms:W3CDTF">2025-03-16T18:33:13Z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29f4804-9ab0-4527-a877-f7a87100f5fc_Enabled">
    <vt:lpwstr>true</vt:lpwstr>
  </property>
  <property fmtid="{D5CDD505-2E9C-101B-9397-08002B2CF9AE}" pid="3" name="MSIP_Label_b29f4804-9ab0-4527-a877-f7a87100f5fc_SetDate">
    <vt:lpwstr>2025-02-18T11:55:40Z</vt:lpwstr>
  </property>
  <property fmtid="{D5CDD505-2E9C-101B-9397-08002B2CF9AE}" pid="4" name="MSIP_Label_b29f4804-9ab0-4527-a877-f7a87100f5fc_Method">
    <vt:lpwstr>Standard</vt:lpwstr>
  </property>
  <property fmtid="{D5CDD505-2E9C-101B-9397-08002B2CF9AE}" pid="5" name="MSIP_Label_b29f4804-9ab0-4527-a877-f7a87100f5fc_Name">
    <vt:lpwstr>General</vt:lpwstr>
  </property>
  <property fmtid="{D5CDD505-2E9C-101B-9397-08002B2CF9AE}" pid="6" name="MSIP_Label_b29f4804-9ab0-4527-a877-f7a87100f5fc_SiteId">
    <vt:lpwstr>7a5561df-6599-4898-8a20-cce41db3b44f</vt:lpwstr>
  </property>
  <property fmtid="{D5CDD505-2E9C-101B-9397-08002B2CF9AE}" pid="7" name="MSIP_Label_b29f4804-9ab0-4527-a877-f7a87100f5fc_ActionId">
    <vt:lpwstr>0a0ac92d-6a73-4b7d-ad6b-e5aadf4c65bb</vt:lpwstr>
  </property>
  <property fmtid="{D5CDD505-2E9C-101B-9397-08002B2CF9AE}" pid="8" name="MSIP_Label_b29f4804-9ab0-4527-a877-f7a87100f5fc_ContentBits">
    <vt:lpwstr>0</vt:lpwstr>
  </property>
  <property fmtid="{D5CDD505-2E9C-101B-9397-08002B2CF9AE}" pid="9" name="MSIP_Label_b29f4804-9ab0-4527-a877-f7a87100f5fc_Tag">
    <vt:lpwstr>10, 3, 0, 1</vt:lpwstr>
  </property>
</Properties>
</file>