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ppt/tags/tag9.xml" ContentType="application/vnd.openxmlformats-officedocument.presentationml.tags+xml"/>
  <Override PartName="/ppt/notesSlides/notesSlide1.xml" ContentType="application/vnd.openxmlformats-officedocument.presentationml.notesSlide+xml"/>
  <Override PartName="/ppt/tags/tag10.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 id="2147483648" r:id="rId2"/>
  </p:sldMasterIdLst>
  <p:notesMasterIdLst>
    <p:notesMasterId r:id="rId26"/>
  </p:notesMasterIdLst>
  <p:sldIdLst>
    <p:sldId id="257" r:id="rId3"/>
    <p:sldId id="330" r:id="rId4"/>
    <p:sldId id="316" r:id="rId5"/>
    <p:sldId id="331" r:id="rId6"/>
    <p:sldId id="334" r:id="rId7"/>
    <p:sldId id="348" r:id="rId8"/>
    <p:sldId id="332" r:id="rId9"/>
    <p:sldId id="308" r:id="rId10"/>
    <p:sldId id="309" r:id="rId11"/>
    <p:sldId id="338" r:id="rId12"/>
    <p:sldId id="310" r:id="rId13"/>
    <p:sldId id="311" r:id="rId14"/>
    <p:sldId id="333" r:id="rId15"/>
    <p:sldId id="336" r:id="rId16"/>
    <p:sldId id="339" r:id="rId17"/>
    <p:sldId id="340" r:id="rId18"/>
    <p:sldId id="341" r:id="rId19"/>
    <p:sldId id="343" r:id="rId20"/>
    <p:sldId id="344" r:id="rId21"/>
    <p:sldId id="337" r:id="rId22"/>
    <p:sldId id="345" r:id="rId23"/>
    <p:sldId id="346" r:id="rId24"/>
    <p:sldId id="347" r:id="rId25"/>
  </p:sldIdLst>
  <p:sldSz cx="12192000" cy="6858000"/>
  <p:notesSz cx="7315200" cy="9601200"/>
  <p:defaultTextStyle>
    <a:defPPr>
      <a:defRPr lang="pt-PT"/>
    </a:defPPr>
    <a:lvl1pPr algn="l" defTabSz="457154" rtl="0" fontAlgn="base">
      <a:spcBef>
        <a:spcPct val="0"/>
      </a:spcBef>
      <a:spcAft>
        <a:spcPct val="0"/>
      </a:spcAft>
      <a:defRPr kern="1200">
        <a:solidFill>
          <a:schemeClr val="tx1"/>
        </a:solidFill>
        <a:latin typeface="Arial" pitchFamily="34" charset="0"/>
        <a:ea typeface="Geneva" pitchFamily="-112" charset="-128"/>
        <a:cs typeface="+mn-cs"/>
      </a:defRPr>
    </a:lvl1pPr>
    <a:lvl2pPr marL="457154" algn="l" defTabSz="457154" rtl="0" fontAlgn="base">
      <a:spcBef>
        <a:spcPct val="0"/>
      </a:spcBef>
      <a:spcAft>
        <a:spcPct val="0"/>
      </a:spcAft>
      <a:defRPr kern="1200">
        <a:solidFill>
          <a:schemeClr val="tx1"/>
        </a:solidFill>
        <a:latin typeface="Arial" pitchFamily="34" charset="0"/>
        <a:ea typeface="Geneva" pitchFamily="-112" charset="-128"/>
        <a:cs typeface="+mn-cs"/>
      </a:defRPr>
    </a:lvl2pPr>
    <a:lvl3pPr marL="914307" algn="l" defTabSz="457154" rtl="0" fontAlgn="base">
      <a:spcBef>
        <a:spcPct val="0"/>
      </a:spcBef>
      <a:spcAft>
        <a:spcPct val="0"/>
      </a:spcAft>
      <a:defRPr kern="1200">
        <a:solidFill>
          <a:schemeClr val="tx1"/>
        </a:solidFill>
        <a:latin typeface="Arial" pitchFamily="34" charset="0"/>
        <a:ea typeface="Geneva" pitchFamily="-112" charset="-128"/>
        <a:cs typeface="+mn-cs"/>
      </a:defRPr>
    </a:lvl3pPr>
    <a:lvl4pPr marL="1371461" algn="l" defTabSz="457154" rtl="0" fontAlgn="base">
      <a:spcBef>
        <a:spcPct val="0"/>
      </a:spcBef>
      <a:spcAft>
        <a:spcPct val="0"/>
      </a:spcAft>
      <a:defRPr kern="1200">
        <a:solidFill>
          <a:schemeClr val="tx1"/>
        </a:solidFill>
        <a:latin typeface="Arial" pitchFamily="34" charset="0"/>
        <a:ea typeface="Geneva" pitchFamily="-112" charset="-128"/>
        <a:cs typeface="+mn-cs"/>
      </a:defRPr>
    </a:lvl4pPr>
    <a:lvl5pPr marL="1828614" algn="l" defTabSz="457154" rtl="0" fontAlgn="base">
      <a:spcBef>
        <a:spcPct val="0"/>
      </a:spcBef>
      <a:spcAft>
        <a:spcPct val="0"/>
      </a:spcAft>
      <a:defRPr kern="1200">
        <a:solidFill>
          <a:schemeClr val="tx1"/>
        </a:solidFill>
        <a:latin typeface="Arial" pitchFamily="34" charset="0"/>
        <a:ea typeface="Geneva" pitchFamily="-112" charset="-128"/>
        <a:cs typeface="+mn-cs"/>
      </a:defRPr>
    </a:lvl5pPr>
    <a:lvl6pPr marL="2285768" algn="l" defTabSz="914307" rtl="0" eaLnBrk="1" latinLnBrk="0" hangingPunct="1">
      <a:defRPr kern="1200">
        <a:solidFill>
          <a:schemeClr val="tx1"/>
        </a:solidFill>
        <a:latin typeface="Arial" pitchFamily="34" charset="0"/>
        <a:ea typeface="Geneva" pitchFamily="-112" charset="-128"/>
        <a:cs typeface="+mn-cs"/>
      </a:defRPr>
    </a:lvl6pPr>
    <a:lvl7pPr marL="2742921" algn="l" defTabSz="914307" rtl="0" eaLnBrk="1" latinLnBrk="0" hangingPunct="1">
      <a:defRPr kern="1200">
        <a:solidFill>
          <a:schemeClr val="tx1"/>
        </a:solidFill>
        <a:latin typeface="Arial" pitchFamily="34" charset="0"/>
        <a:ea typeface="Geneva" pitchFamily="-112" charset="-128"/>
        <a:cs typeface="+mn-cs"/>
      </a:defRPr>
    </a:lvl7pPr>
    <a:lvl8pPr marL="3200074" algn="l" defTabSz="914307" rtl="0" eaLnBrk="1" latinLnBrk="0" hangingPunct="1">
      <a:defRPr kern="1200">
        <a:solidFill>
          <a:schemeClr val="tx1"/>
        </a:solidFill>
        <a:latin typeface="Arial" pitchFamily="34" charset="0"/>
        <a:ea typeface="Geneva" pitchFamily="-112" charset="-128"/>
        <a:cs typeface="+mn-cs"/>
      </a:defRPr>
    </a:lvl8pPr>
    <a:lvl9pPr marL="3657227" algn="l" defTabSz="914307" rtl="0" eaLnBrk="1" latinLnBrk="0" hangingPunct="1">
      <a:defRPr kern="1200">
        <a:solidFill>
          <a:schemeClr val="tx1"/>
        </a:solidFill>
        <a:latin typeface="Arial" pitchFamily="34" charset="0"/>
        <a:ea typeface="Geneva" pitchFamily="-112"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4660"/>
  </p:normalViewPr>
  <p:slideViewPr>
    <p:cSldViewPr snapToGrid="0">
      <p:cViewPr varScale="1">
        <p:scale>
          <a:sx n="66" d="100"/>
          <a:sy n="66" d="100"/>
        </p:scale>
        <p:origin x="40" y="60"/>
      </p:cViewPr>
      <p:guideLst/>
    </p:cSldViewPr>
  </p:slideViewPr>
  <p:notesTextViewPr>
    <p:cViewPr>
      <p:scale>
        <a:sx n="3" d="2"/>
        <a:sy n="3" d="2"/>
      </p:scale>
      <p:origin x="0" y="0"/>
    </p:cViewPr>
  </p:notesTextViewPr>
  <p:notesViewPr>
    <p:cSldViewPr snapToGrid="0">
      <p:cViewPr varScale="1">
        <p:scale>
          <a:sx n="66" d="100"/>
          <a:sy n="66" d="100"/>
        </p:scale>
        <p:origin x="0" y="0"/>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F79B666E-663B-46FD-875E-3F59244FCCE5}" type="datetimeFigureOut">
              <a:rPr lang="en-GB" smtClean="0"/>
              <a:t>24/02/2025</a:t>
            </a:fld>
            <a:endParaRPr lang="en-GB"/>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2FF3C8F7-139A-418D-9057-4FB1E9267BCD}" type="slidenum">
              <a:rPr lang="en-GB" smtClean="0"/>
              <a:t>‹#›</a:t>
            </a:fld>
            <a:endParaRPr lang="en-GB"/>
          </a:p>
        </p:txBody>
      </p:sp>
    </p:spTree>
    <p:extLst>
      <p:ext uri="{BB962C8B-B14F-4D97-AF65-F5344CB8AC3E}">
        <p14:creationId xmlns:p14="http://schemas.microsoft.com/office/powerpoint/2010/main" val="3465035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Talk about the confusion about how to do annual return when dividends occur during the year</a:t>
            </a:r>
          </a:p>
        </p:txBody>
      </p:sp>
      <p:sp>
        <p:nvSpPr>
          <p:cNvPr id="4" name="Slide Number Placeholder 3"/>
          <p:cNvSpPr>
            <a:spLocks noGrp="1"/>
          </p:cNvSpPr>
          <p:nvPr>
            <p:ph type="sldNum" sz="quarter" idx="5"/>
          </p:nvPr>
        </p:nvSpPr>
        <p:spPr/>
        <p:txBody>
          <a:bodyPr/>
          <a:lstStyle/>
          <a:p>
            <a:fld id="{993C87DE-74A5-453B-B99B-50B26F657366}" type="slidenum">
              <a:rPr lang="en-GB" smtClean="0"/>
              <a:t>2</a:t>
            </a:fld>
            <a:endParaRPr lang="en-GB"/>
          </a:p>
        </p:txBody>
      </p:sp>
    </p:spTree>
    <p:extLst>
      <p:ext uri="{BB962C8B-B14F-4D97-AF65-F5344CB8AC3E}">
        <p14:creationId xmlns:p14="http://schemas.microsoft.com/office/powerpoint/2010/main" val="41877778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C8A6E9-63FF-B76D-3EC1-A0CB1322097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9FC360C-F2EF-ED28-5806-F55967D8D93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6648E17-C2DC-CC3C-8970-6093B6F327D6}"/>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B80E6308-E162-B437-0E71-C21964C245DB}"/>
              </a:ext>
            </a:extLst>
          </p:cNvPr>
          <p:cNvSpPr>
            <a:spLocks noGrp="1"/>
          </p:cNvSpPr>
          <p:nvPr>
            <p:ph type="sldNum" sz="quarter" idx="5"/>
          </p:nvPr>
        </p:nvSpPr>
        <p:spPr/>
        <p:txBody>
          <a:bodyPr/>
          <a:lstStyle/>
          <a:p>
            <a:fld id="{C9DBB4D4-D891-419F-A42B-7BD364B98538}" type="slidenum">
              <a:rPr lang="en-GB" smtClean="0"/>
              <a:t>20</a:t>
            </a:fld>
            <a:endParaRPr lang="en-GB"/>
          </a:p>
        </p:txBody>
      </p:sp>
    </p:spTree>
    <p:extLst>
      <p:ext uri="{BB962C8B-B14F-4D97-AF65-F5344CB8AC3E}">
        <p14:creationId xmlns:p14="http://schemas.microsoft.com/office/powerpoint/2010/main" val="2279147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29665E-D80F-F8A3-3254-834380E17F5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4D9D8A9-1F23-71CF-2B2F-A6F6D683863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59724E3-292D-ABB8-A0D7-B8C214DF1F23}"/>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607B24A0-AD1B-6653-84C7-2F07CF9B5AA0}"/>
              </a:ext>
            </a:extLst>
          </p:cNvPr>
          <p:cNvSpPr>
            <a:spLocks noGrp="1"/>
          </p:cNvSpPr>
          <p:nvPr>
            <p:ph type="sldNum" sz="quarter" idx="5"/>
          </p:nvPr>
        </p:nvSpPr>
        <p:spPr/>
        <p:txBody>
          <a:bodyPr/>
          <a:lstStyle/>
          <a:p>
            <a:fld id="{C9DBB4D4-D891-419F-A42B-7BD364B98538}" type="slidenum">
              <a:rPr lang="en-GB" smtClean="0"/>
              <a:t>21</a:t>
            </a:fld>
            <a:endParaRPr lang="en-GB"/>
          </a:p>
        </p:txBody>
      </p:sp>
    </p:spTree>
    <p:extLst>
      <p:ext uri="{BB962C8B-B14F-4D97-AF65-F5344CB8AC3E}">
        <p14:creationId xmlns:p14="http://schemas.microsoft.com/office/powerpoint/2010/main" val="2911557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686FAE-22D2-672B-2C3B-88F15ABB7E4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387434A-4D18-847F-AE55-66A903A5638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29A10C3-EE14-D3D2-E98C-66E9C77B878C}"/>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1732753A-D4B1-1333-F166-1DDA37A94D7C}"/>
              </a:ext>
            </a:extLst>
          </p:cNvPr>
          <p:cNvSpPr>
            <a:spLocks noGrp="1"/>
          </p:cNvSpPr>
          <p:nvPr>
            <p:ph type="sldNum" sz="quarter" idx="5"/>
          </p:nvPr>
        </p:nvSpPr>
        <p:spPr/>
        <p:txBody>
          <a:bodyPr/>
          <a:lstStyle/>
          <a:p>
            <a:fld id="{C9DBB4D4-D891-419F-A42B-7BD364B98538}" type="slidenum">
              <a:rPr lang="en-GB" smtClean="0"/>
              <a:t>22</a:t>
            </a:fld>
            <a:endParaRPr lang="en-GB"/>
          </a:p>
        </p:txBody>
      </p:sp>
    </p:spTree>
    <p:extLst>
      <p:ext uri="{BB962C8B-B14F-4D97-AF65-F5344CB8AC3E}">
        <p14:creationId xmlns:p14="http://schemas.microsoft.com/office/powerpoint/2010/main" val="3501203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3C87DE-74A5-453B-B99B-50B26F657366}" type="slidenum">
              <a:rPr lang="en-GB" smtClean="0"/>
              <a:t>3</a:t>
            </a:fld>
            <a:endParaRPr lang="en-GB"/>
          </a:p>
        </p:txBody>
      </p:sp>
    </p:spTree>
    <p:extLst>
      <p:ext uri="{BB962C8B-B14F-4D97-AF65-F5344CB8AC3E}">
        <p14:creationId xmlns:p14="http://schemas.microsoft.com/office/powerpoint/2010/main" val="2717642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9DBB4D4-D891-419F-A42B-7BD364B98538}" type="slidenum">
              <a:rPr lang="en-GB" smtClean="0"/>
              <a:t>11</a:t>
            </a:fld>
            <a:endParaRPr lang="en-GB"/>
          </a:p>
        </p:txBody>
      </p:sp>
    </p:spTree>
    <p:extLst>
      <p:ext uri="{BB962C8B-B14F-4D97-AF65-F5344CB8AC3E}">
        <p14:creationId xmlns:p14="http://schemas.microsoft.com/office/powerpoint/2010/main" val="2981421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2CDAD9-7AE1-07A7-B0DF-3C295446B95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6ACDBC-319C-B93B-29D5-4AE8B2AF848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9B01FFA-B6F1-C68C-AD2C-598C4269A793}"/>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B8DD6A4F-7DDC-98B3-CD85-F07DC4B73E9C}"/>
              </a:ext>
            </a:extLst>
          </p:cNvPr>
          <p:cNvSpPr>
            <a:spLocks noGrp="1"/>
          </p:cNvSpPr>
          <p:nvPr>
            <p:ph type="sldNum" sz="quarter" idx="5"/>
          </p:nvPr>
        </p:nvSpPr>
        <p:spPr/>
        <p:txBody>
          <a:bodyPr/>
          <a:lstStyle/>
          <a:p>
            <a:fld id="{C9DBB4D4-D891-419F-A42B-7BD364B98538}" type="slidenum">
              <a:rPr lang="en-GB" smtClean="0"/>
              <a:t>14</a:t>
            </a:fld>
            <a:endParaRPr lang="en-GB"/>
          </a:p>
        </p:txBody>
      </p:sp>
    </p:spTree>
    <p:extLst>
      <p:ext uri="{BB962C8B-B14F-4D97-AF65-F5344CB8AC3E}">
        <p14:creationId xmlns:p14="http://schemas.microsoft.com/office/powerpoint/2010/main" val="3050419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8CE84E-AB11-6858-780F-95F09ED24D1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84A0D91-33DA-834E-78AD-0F560D65668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66027F8-FAC2-1441-E749-02F860778448}"/>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96667EB2-C438-36DC-12D4-76855D290277}"/>
              </a:ext>
            </a:extLst>
          </p:cNvPr>
          <p:cNvSpPr>
            <a:spLocks noGrp="1"/>
          </p:cNvSpPr>
          <p:nvPr>
            <p:ph type="sldNum" sz="quarter" idx="5"/>
          </p:nvPr>
        </p:nvSpPr>
        <p:spPr/>
        <p:txBody>
          <a:bodyPr/>
          <a:lstStyle/>
          <a:p>
            <a:fld id="{C9DBB4D4-D891-419F-A42B-7BD364B98538}" type="slidenum">
              <a:rPr lang="en-GB" smtClean="0"/>
              <a:t>15</a:t>
            </a:fld>
            <a:endParaRPr lang="en-GB"/>
          </a:p>
        </p:txBody>
      </p:sp>
    </p:spTree>
    <p:extLst>
      <p:ext uri="{BB962C8B-B14F-4D97-AF65-F5344CB8AC3E}">
        <p14:creationId xmlns:p14="http://schemas.microsoft.com/office/powerpoint/2010/main" val="1084578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687D8A-46EF-5769-46E3-C3229A86704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39269E3-D3FC-A2C1-6D9B-8CE40357AA5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629947B-739E-80EA-5B89-C76E19F2F1BF}"/>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E9F65810-DCD3-6589-64B5-08ED5598ADBB}"/>
              </a:ext>
            </a:extLst>
          </p:cNvPr>
          <p:cNvSpPr>
            <a:spLocks noGrp="1"/>
          </p:cNvSpPr>
          <p:nvPr>
            <p:ph type="sldNum" sz="quarter" idx="5"/>
          </p:nvPr>
        </p:nvSpPr>
        <p:spPr/>
        <p:txBody>
          <a:bodyPr/>
          <a:lstStyle/>
          <a:p>
            <a:fld id="{C9DBB4D4-D891-419F-A42B-7BD364B98538}" type="slidenum">
              <a:rPr lang="en-GB" smtClean="0"/>
              <a:t>16</a:t>
            </a:fld>
            <a:endParaRPr lang="en-GB"/>
          </a:p>
        </p:txBody>
      </p:sp>
    </p:spTree>
    <p:extLst>
      <p:ext uri="{BB962C8B-B14F-4D97-AF65-F5344CB8AC3E}">
        <p14:creationId xmlns:p14="http://schemas.microsoft.com/office/powerpoint/2010/main" val="2623011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87355D-00F4-8AF2-6BDC-FB92B6CECAE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FED217E-F56E-C95B-38E2-685D576C1F8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C33F3D8-D433-11DC-37BD-DED84BDB6B3B}"/>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74825BCB-6F16-7A42-EA39-18D84E76DBC6}"/>
              </a:ext>
            </a:extLst>
          </p:cNvPr>
          <p:cNvSpPr>
            <a:spLocks noGrp="1"/>
          </p:cNvSpPr>
          <p:nvPr>
            <p:ph type="sldNum" sz="quarter" idx="5"/>
          </p:nvPr>
        </p:nvSpPr>
        <p:spPr/>
        <p:txBody>
          <a:bodyPr/>
          <a:lstStyle/>
          <a:p>
            <a:fld id="{C9DBB4D4-D891-419F-A42B-7BD364B98538}" type="slidenum">
              <a:rPr lang="en-GB" smtClean="0"/>
              <a:t>17</a:t>
            </a:fld>
            <a:endParaRPr lang="en-GB"/>
          </a:p>
        </p:txBody>
      </p:sp>
    </p:spTree>
    <p:extLst>
      <p:ext uri="{BB962C8B-B14F-4D97-AF65-F5344CB8AC3E}">
        <p14:creationId xmlns:p14="http://schemas.microsoft.com/office/powerpoint/2010/main" val="3406262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E62BD3-66EA-D5A3-0A71-47EACE49E46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425EE9C-CF29-2499-70B8-A6D4C533E4C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C411766-CB1D-12DA-CD12-51FE1B985ECE}"/>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068E9C25-0E9F-EA7E-8FC7-4CD9F52183C3}"/>
              </a:ext>
            </a:extLst>
          </p:cNvPr>
          <p:cNvSpPr>
            <a:spLocks noGrp="1"/>
          </p:cNvSpPr>
          <p:nvPr>
            <p:ph type="sldNum" sz="quarter" idx="5"/>
          </p:nvPr>
        </p:nvSpPr>
        <p:spPr/>
        <p:txBody>
          <a:bodyPr/>
          <a:lstStyle/>
          <a:p>
            <a:fld id="{C9DBB4D4-D891-419F-A42B-7BD364B98538}" type="slidenum">
              <a:rPr lang="en-GB" smtClean="0"/>
              <a:t>18</a:t>
            </a:fld>
            <a:endParaRPr lang="en-GB"/>
          </a:p>
        </p:txBody>
      </p:sp>
    </p:spTree>
    <p:extLst>
      <p:ext uri="{BB962C8B-B14F-4D97-AF65-F5344CB8AC3E}">
        <p14:creationId xmlns:p14="http://schemas.microsoft.com/office/powerpoint/2010/main" val="7428875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27CA66-DFDB-B697-1E89-B95E402751C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D252FC9-E026-CBBE-FDAD-DC5407ED1B8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70E6990-B084-EE66-28E0-AC412496033C}"/>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FD32374B-561F-5F88-6B56-F9010FC00188}"/>
              </a:ext>
            </a:extLst>
          </p:cNvPr>
          <p:cNvSpPr>
            <a:spLocks noGrp="1"/>
          </p:cNvSpPr>
          <p:nvPr>
            <p:ph type="sldNum" sz="quarter" idx="5"/>
          </p:nvPr>
        </p:nvSpPr>
        <p:spPr/>
        <p:txBody>
          <a:bodyPr/>
          <a:lstStyle/>
          <a:p>
            <a:fld id="{C9DBB4D4-D891-419F-A42B-7BD364B98538}" type="slidenum">
              <a:rPr lang="en-GB" smtClean="0"/>
              <a:t>19</a:t>
            </a:fld>
            <a:endParaRPr lang="en-GB"/>
          </a:p>
        </p:txBody>
      </p:sp>
    </p:spTree>
    <p:extLst>
      <p:ext uri="{BB962C8B-B14F-4D97-AF65-F5344CB8AC3E}">
        <p14:creationId xmlns:p14="http://schemas.microsoft.com/office/powerpoint/2010/main" val="31163745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1.bin"/></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2.xml"/><Relationship Id="rId1" Type="http://schemas.openxmlformats.org/officeDocument/2006/relationships/tags" Target="../tags/tag7.xml"/><Relationship Id="rId4" Type="http://schemas.openxmlformats.org/officeDocument/2006/relationships/image" Target="../media/image3.emf"/></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2.xml"/><Relationship Id="rId1" Type="http://schemas.openxmlformats.org/officeDocument/2006/relationships/tags" Target="../tags/tag8.xml"/><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ags" Target="../tags/tag2.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4.xml"/><Relationship Id="rId5" Type="http://schemas.openxmlformats.org/officeDocument/2006/relationships/image" Target="../media/image7.png"/><Relationship Id="rId4" Type="http://schemas.openxmlformats.org/officeDocument/2006/relationships/image" Target="../media/image3.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2.xml"/><Relationship Id="rId1" Type="http://schemas.openxmlformats.org/officeDocument/2006/relationships/tags" Target="../tags/tag6.xml"/><Relationship Id="rId5" Type="http://schemas.openxmlformats.org/officeDocument/2006/relationships/image" Target="../media/image9.png"/><Relationship Id="rId4" Type="http://schemas.openxmlformats.org/officeDocument/2006/relationships/image" Target="../media/image3.em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E0673574-F6C1-4E6E-A93D-DCF5BD65BC9B}"/>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4942482" y="874979"/>
            <a:ext cx="6914556" cy="5400000"/>
          </a:xfrm>
          <a:prstGeom prst="rect">
            <a:avLst/>
          </a:prstGeom>
        </p:spPr>
      </p:pic>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4266905076"/>
              </p:ext>
            </p:extLst>
          </p:nvPr>
        </p:nvGraphicFramePr>
        <p:xfrm>
          <a:off x="1956" y="1590"/>
          <a:ext cx="1953" cy="1587"/>
        </p:xfrm>
        <a:graphic>
          <a:graphicData uri="http://schemas.openxmlformats.org/presentationml/2006/ole">
            <mc:AlternateContent xmlns:mc="http://schemas.openxmlformats.org/markup-compatibility/2006">
              <mc:Choice xmlns:v="urn:schemas-microsoft-com:vml" Requires="v">
                <p:oleObj name="think-cell Slide" r:id="rId4" imgW="443" imgH="444" progId="TCLayout.ActiveDocument.1">
                  <p:embed/>
                </p:oleObj>
              </mc:Choice>
              <mc:Fallback>
                <p:oleObj name="think-cell Slide" r:id="rId4" imgW="443" imgH="444" progId="TCLayout.ActiveDocument.1">
                  <p:embed/>
                  <p:pic>
                    <p:nvPicPr>
                      <p:cNvPr id="2" name="Object 1" hidden="1"/>
                      <p:cNvPicPr/>
                      <p:nvPr/>
                    </p:nvPicPr>
                    <p:blipFill>
                      <a:blip r:embed="rId5"/>
                      <a:stretch>
                        <a:fillRect/>
                      </a:stretch>
                    </p:blipFill>
                    <p:spPr>
                      <a:xfrm>
                        <a:off x="1956" y="1590"/>
                        <a:ext cx="1953" cy="1587"/>
                      </a:xfrm>
                      <a:prstGeom prst="rect">
                        <a:avLst/>
                      </a:prstGeom>
                    </p:spPr>
                  </p:pic>
                </p:oleObj>
              </mc:Fallback>
            </mc:AlternateContent>
          </a:graphicData>
        </a:graphic>
      </p:graphicFrame>
      <p:sp>
        <p:nvSpPr>
          <p:cNvPr id="7" name="Text Placeholder 6"/>
          <p:cNvSpPr>
            <a:spLocks noGrp="1"/>
          </p:cNvSpPr>
          <p:nvPr>
            <p:ph type="body" sz="quarter" idx="10" hasCustomPrompt="1"/>
          </p:nvPr>
        </p:nvSpPr>
        <p:spPr>
          <a:xfrm>
            <a:off x="334963" y="1280685"/>
            <a:ext cx="8225143" cy="2002337"/>
          </a:xfrm>
          <a:prstGeom prst="rect">
            <a:avLst/>
          </a:prstGeom>
          <a:ln w="12700">
            <a:miter lim="400000"/>
          </a:ln>
        </p:spPr>
        <p:txBody>
          <a:bodyPr wrap="none" lIns="36000" tIns="36000" rIns="36000" bIns="36000" anchor="t">
            <a:noAutofit/>
          </a:bodyPr>
          <a:lstStyle>
            <a:lvl1pPr marL="0" indent="0">
              <a:buNone/>
              <a:defRPr lang="pt-PT" sz="5600" noProof="0" dirty="0" smtClean="0">
                <a:latin typeface="Playfair Display"/>
                <a:ea typeface="Playfair Display"/>
                <a:cs typeface="Playfair Display"/>
              </a:defRPr>
            </a:lvl1pPr>
          </a:lstStyle>
          <a:p>
            <a:pPr lvl="0" defTabSz="457154">
              <a:spcBef>
                <a:spcPct val="0"/>
              </a:spcBef>
            </a:pPr>
            <a:r>
              <a:rPr lang="pt-PT" noProof="0"/>
              <a:t>Título</a:t>
            </a:r>
          </a:p>
        </p:txBody>
      </p:sp>
      <p:sp>
        <p:nvSpPr>
          <p:cNvPr id="37" name="Text Placeholder 34">
            <a:extLst>
              <a:ext uri="{FF2B5EF4-FFF2-40B4-BE49-F238E27FC236}">
                <a16:creationId xmlns:a16="http://schemas.microsoft.com/office/drawing/2014/main" id="{C4AF4BDE-D063-45F5-8E92-712C36CB696C}"/>
              </a:ext>
            </a:extLst>
          </p:cNvPr>
          <p:cNvSpPr>
            <a:spLocks noGrp="1"/>
          </p:cNvSpPr>
          <p:nvPr>
            <p:ph type="body" sz="quarter" idx="13" hasCustomPrompt="1"/>
          </p:nvPr>
        </p:nvSpPr>
        <p:spPr>
          <a:xfrm>
            <a:off x="334963" y="4107835"/>
            <a:ext cx="5400000" cy="274562"/>
          </a:xfrm>
          <a:prstGeom prst="rect">
            <a:avLst/>
          </a:prstGeom>
          <a:ln w="12700">
            <a:miter lim="400000"/>
          </a:ln>
        </p:spPr>
        <p:txBody>
          <a:bodyPr lIns="36000" tIns="36000" rIns="36000" bIns="36000" anchor="ctr">
            <a:noAutofit/>
          </a:bodyPr>
          <a:lstStyle>
            <a:lvl1pPr marL="0" indent="0">
              <a:buNone/>
              <a:defRPr lang="en-US" sz="1600" b="0" dirty="0" smtClean="0">
                <a:latin typeface="Open Sans" panose="020B0606030504020204" pitchFamily="34" charset="0"/>
                <a:ea typeface="Open Sans" panose="020B0606030504020204" pitchFamily="34" charset="0"/>
                <a:cs typeface="Open Sans" panose="020B0606030504020204" pitchFamily="34" charset="0"/>
              </a:defRPr>
            </a:lvl1pPr>
          </a:lstStyle>
          <a:p>
            <a:pPr lvl="0" defTabSz="457154">
              <a:spcBef>
                <a:spcPct val="0"/>
              </a:spcBef>
            </a:pPr>
            <a:r>
              <a:rPr lang="en-US"/>
              <a:t>COURSE</a:t>
            </a:r>
          </a:p>
        </p:txBody>
      </p:sp>
      <p:sp>
        <p:nvSpPr>
          <p:cNvPr id="9" name="Text Placeholder 34">
            <a:extLst>
              <a:ext uri="{FF2B5EF4-FFF2-40B4-BE49-F238E27FC236}">
                <a16:creationId xmlns:a16="http://schemas.microsoft.com/office/drawing/2014/main" id="{36072A28-4101-4549-8D50-581847C1A422}"/>
              </a:ext>
            </a:extLst>
          </p:cNvPr>
          <p:cNvSpPr txBox="1">
            <a:spLocks/>
          </p:cNvSpPr>
          <p:nvPr userDrawn="1"/>
        </p:nvSpPr>
        <p:spPr>
          <a:xfrm>
            <a:off x="334962" y="4450217"/>
            <a:ext cx="5400000" cy="274562"/>
          </a:xfrm>
          <a:prstGeom prst="rect">
            <a:avLst/>
          </a:prstGeom>
          <a:ln w="12700">
            <a:miter lim="400000"/>
          </a:ln>
        </p:spPr>
        <p:txBody>
          <a:bodyPr lIns="36000" tIns="36000" rIns="36000" bIns="36000" anchor="ctr">
            <a:noAutofit/>
          </a:bodyPr>
          <a:lstStyle>
            <a:defPPr>
              <a:defRPr lang="pt-PT"/>
            </a:defPPr>
            <a:lvl1pPr marL="0" indent="0" algn="r" eaLnBrk="0" hangingPunct="0">
              <a:buFont typeface="Arial" pitchFamily="34" charset="0"/>
              <a:buNone/>
              <a:defRPr sz="1000" b="0">
                <a:solidFill>
                  <a:schemeClr val="tx1">
                    <a:lumMod val="50000"/>
                    <a:lumOff val="50000"/>
                  </a:schemeClr>
                </a:solidFill>
                <a:latin typeface="Open Sans Light"/>
                <a:ea typeface="Open Sans Light"/>
                <a:cs typeface="Open Sans Light"/>
              </a:defRPr>
            </a:lvl1pPr>
            <a:lvl2pPr marL="742874" indent="-285721" algn="just" eaLnBrk="0" hangingPunct="0">
              <a:spcBef>
                <a:spcPct val="20000"/>
              </a:spcBef>
              <a:buFont typeface="Arial" pitchFamily="34" charset="0"/>
              <a:buChar char="–"/>
              <a:defRPr sz="2800">
                <a:latin typeface="+mn-lt"/>
              </a:defRPr>
            </a:lvl2pPr>
            <a:lvl3pPr marL="1142884" indent="-228577" algn="just" eaLnBrk="0" hangingPunct="0">
              <a:spcBef>
                <a:spcPct val="20000"/>
              </a:spcBef>
              <a:buFont typeface="Arial" pitchFamily="34" charset="0"/>
              <a:buChar char="•"/>
              <a:defRPr sz="2400">
                <a:latin typeface="+mn-lt"/>
              </a:defRPr>
            </a:lvl3pPr>
            <a:lvl4pPr marL="1600037" indent="-228577" algn="just" eaLnBrk="0" hangingPunct="0">
              <a:spcBef>
                <a:spcPct val="20000"/>
              </a:spcBef>
              <a:buFont typeface="Arial" pitchFamily="34" charset="0"/>
              <a:buChar char="–"/>
              <a:defRPr sz="2000">
                <a:latin typeface="+mn-lt"/>
              </a:defRPr>
            </a:lvl4pPr>
            <a:lvl5pPr marL="2057191" indent="-228577" algn="just" eaLnBrk="0" hangingPunct="0">
              <a:spcBef>
                <a:spcPct val="20000"/>
              </a:spcBef>
              <a:buFont typeface="Arial" pitchFamily="34" charset="0"/>
              <a:buChar char="»"/>
              <a:defRPr sz="2000">
                <a:latin typeface="+mn-lt"/>
              </a:defRPr>
            </a:lvl5pPr>
            <a:lvl6pPr marL="2514344" indent="-228577" defTabSz="457154">
              <a:spcBef>
                <a:spcPct val="20000"/>
              </a:spcBef>
              <a:buFont typeface="Arial"/>
              <a:buChar char="•"/>
              <a:defRPr sz="2000">
                <a:latin typeface="+mn-lt"/>
                <a:ea typeface="+mn-ea"/>
              </a:defRPr>
            </a:lvl6pPr>
            <a:lvl7pPr marL="2971497" indent="-228577" defTabSz="457154">
              <a:spcBef>
                <a:spcPct val="20000"/>
              </a:spcBef>
              <a:buFont typeface="Arial"/>
              <a:buChar char="•"/>
              <a:defRPr sz="2000">
                <a:latin typeface="+mn-lt"/>
                <a:ea typeface="+mn-ea"/>
              </a:defRPr>
            </a:lvl7pPr>
            <a:lvl8pPr marL="3428650" indent="-228577" defTabSz="457154">
              <a:spcBef>
                <a:spcPct val="20000"/>
              </a:spcBef>
              <a:buFont typeface="Arial"/>
              <a:buChar char="•"/>
              <a:defRPr sz="2000">
                <a:latin typeface="+mn-lt"/>
                <a:ea typeface="+mn-ea"/>
              </a:defRPr>
            </a:lvl8pPr>
            <a:lvl9pPr marL="3885804" indent="-228577" defTabSz="457154">
              <a:spcBef>
                <a:spcPct val="20000"/>
              </a:spcBef>
              <a:buFont typeface="Arial"/>
              <a:buChar char="•"/>
              <a:defRPr sz="2000">
                <a:latin typeface="+mn-lt"/>
                <a:ea typeface="+mn-ea"/>
              </a:defRPr>
            </a:lvl9pPr>
          </a:lstStyle>
          <a:p>
            <a:pPr lvl="0" algn="l"/>
            <a:r>
              <a:rPr lang="pt-PT" sz="1000">
                <a:solidFill>
                  <a:schemeClr val="tx1"/>
                </a:solidFill>
                <a:latin typeface="Open Sans" panose="020B0606030504020204" pitchFamily="34" charset="0"/>
                <a:ea typeface="Open Sans" panose="020B0606030504020204" pitchFamily="34" charset="0"/>
                <a:cs typeface="Open Sans" panose="020B0606030504020204" pitchFamily="34" charset="0"/>
              </a:rPr>
              <a:t>Margarida Soares &amp; Fábio Soares Santos</a:t>
            </a:r>
          </a:p>
        </p:txBody>
      </p:sp>
      <p:grpSp>
        <p:nvGrpSpPr>
          <p:cNvPr id="8" name="Group 7">
            <a:extLst>
              <a:ext uri="{FF2B5EF4-FFF2-40B4-BE49-F238E27FC236}">
                <a16:creationId xmlns:a16="http://schemas.microsoft.com/office/drawing/2014/main" id="{01AD1050-3CD3-4CF2-B8DC-780CDB1F7939}"/>
              </a:ext>
            </a:extLst>
          </p:cNvPr>
          <p:cNvGrpSpPr/>
          <p:nvPr userDrawn="1"/>
        </p:nvGrpSpPr>
        <p:grpSpPr>
          <a:xfrm>
            <a:off x="10488003" y="285585"/>
            <a:ext cx="1369035" cy="720001"/>
            <a:chOff x="10488003" y="285585"/>
            <a:chExt cx="1369035" cy="720001"/>
          </a:xfrm>
        </p:grpSpPr>
        <p:pic>
          <p:nvPicPr>
            <p:cNvPr id="11" name="Picture 10" descr="A close up of a logo&#10;&#10;Description automatically generated">
              <a:extLst>
                <a:ext uri="{FF2B5EF4-FFF2-40B4-BE49-F238E27FC236}">
                  <a16:creationId xmlns:a16="http://schemas.microsoft.com/office/drawing/2014/main" id="{AFE2A44E-E0E5-4D6E-85DD-A18848997151}"/>
                </a:ext>
              </a:extLst>
            </p:cNvPr>
            <p:cNvPicPr>
              <a:picLocks/>
            </p:cNvPicPr>
            <p:nvPr/>
          </p:nvPicPr>
          <p:blipFill>
            <a:blip r:embed="rId6"/>
            <a:stretch>
              <a:fillRect/>
            </a:stretch>
          </p:blipFill>
          <p:spPr>
            <a:xfrm>
              <a:off x="10488003" y="285586"/>
              <a:ext cx="720000" cy="720000"/>
            </a:xfrm>
            <a:prstGeom prst="rect">
              <a:avLst/>
            </a:prstGeom>
          </p:spPr>
        </p:pic>
        <p:sp>
          <p:nvSpPr>
            <p:cNvPr id="12" name="Rectangle 12">
              <a:extLst>
                <a:ext uri="{FF2B5EF4-FFF2-40B4-BE49-F238E27FC236}">
                  <a16:creationId xmlns:a16="http://schemas.microsoft.com/office/drawing/2014/main" id="{F8896B9C-643B-46E1-9B2D-F74B40981545}"/>
                </a:ext>
              </a:extLst>
            </p:cNvPr>
            <p:cNvSpPr>
              <a:spLocks/>
            </p:cNvSpPr>
            <p:nvPr/>
          </p:nvSpPr>
          <p:spPr bwMode="auto">
            <a:xfrm>
              <a:off x="10489038" y="285585"/>
              <a:ext cx="1368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wrap="square" lIns="720000" tIns="72000" rIns="0" bIns="72000" anchor="ctr">
              <a:noAutofit/>
            </a:bodyPr>
            <a:lstStyle>
              <a:defPPr>
                <a:defRPr lang="pt-PT"/>
              </a:defPPr>
              <a:lvl1pPr algn="l" defTabSz="457154" rtl="0" fontAlgn="base">
                <a:spcBef>
                  <a:spcPct val="0"/>
                </a:spcBef>
                <a:spcAft>
                  <a:spcPct val="0"/>
                </a:spcAft>
                <a:defRPr kern="1200">
                  <a:solidFill>
                    <a:schemeClr val="tx1"/>
                  </a:solidFill>
                  <a:latin typeface="Arial" pitchFamily="34" charset="0"/>
                  <a:ea typeface="Geneva" pitchFamily="-112" charset="-128"/>
                  <a:cs typeface="+mn-cs"/>
                </a:defRPr>
              </a:lvl1pPr>
              <a:lvl2pPr marL="457154" algn="l" defTabSz="457154" rtl="0" fontAlgn="base">
                <a:spcBef>
                  <a:spcPct val="0"/>
                </a:spcBef>
                <a:spcAft>
                  <a:spcPct val="0"/>
                </a:spcAft>
                <a:defRPr kern="1200">
                  <a:solidFill>
                    <a:schemeClr val="tx1"/>
                  </a:solidFill>
                  <a:latin typeface="Arial" pitchFamily="34" charset="0"/>
                  <a:ea typeface="Geneva" pitchFamily="-112" charset="-128"/>
                  <a:cs typeface="+mn-cs"/>
                </a:defRPr>
              </a:lvl2pPr>
              <a:lvl3pPr marL="914307" algn="l" defTabSz="457154" rtl="0" fontAlgn="base">
                <a:spcBef>
                  <a:spcPct val="0"/>
                </a:spcBef>
                <a:spcAft>
                  <a:spcPct val="0"/>
                </a:spcAft>
                <a:defRPr kern="1200">
                  <a:solidFill>
                    <a:schemeClr val="tx1"/>
                  </a:solidFill>
                  <a:latin typeface="Arial" pitchFamily="34" charset="0"/>
                  <a:ea typeface="Geneva" pitchFamily="-112" charset="-128"/>
                  <a:cs typeface="+mn-cs"/>
                </a:defRPr>
              </a:lvl3pPr>
              <a:lvl4pPr marL="1371461" algn="l" defTabSz="457154" rtl="0" fontAlgn="base">
                <a:spcBef>
                  <a:spcPct val="0"/>
                </a:spcBef>
                <a:spcAft>
                  <a:spcPct val="0"/>
                </a:spcAft>
                <a:defRPr kern="1200">
                  <a:solidFill>
                    <a:schemeClr val="tx1"/>
                  </a:solidFill>
                  <a:latin typeface="Arial" pitchFamily="34" charset="0"/>
                  <a:ea typeface="Geneva" pitchFamily="-112" charset="-128"/>
                  <a:cs typeface="+mn-cs"/>
                </a:defRPr>
              </a:lvl4pPr>
              <a:lvl5pPr marL="1828614" algn="l" defTabSz="457154" rtl="0" fontAlgn="base">
                <a:spcBef>
                  <a:spcPct val="0"/>
                </a:spcBef>
                <a:spcAft>
                  <a:spcPct val="0"/>
                </a:spcAft>
                <a:defRPr kern="1200">
                  <a:solidFill>
                    <a:schemeClr val="tx1"/>
                  </a:solidFill>
                  <a:latin typeface="Arial" pitchFamily="34" charset="0"/>
                  <a:ea typeface="Geneva" pitchFamily="-112" charset="-128"/>
                  <a:cs typeface="+mn-cs"/>
                </a:defRPr>
              </a:lvl5pPr>
              <a:lvl6pPr marL="2285768" algn="l" defTabSz="914307" rtl="0" eaLnBrk="1" latinLnBrk="0" hangingPunct="1">
                <a:defRPr kern="1200">
                  <a:solidFill>
                    <a:schemeClr val="tx1"/>
                  </a:solidFill>
                  <a:latin typeface="Arial" pitchFamily="34" charset="0"/>
                  <a:ea typeface="Geneva" pitchFamily="-112" charset="-128"/>
                  <a:cs typeface="+mn-cs"/>
                </a:defRPr>
              </a:lvl6pPr>
              <a:lvl7pPr marL="2742921" algn="l" defTabSz="914307" rtl="0" eaLnBrk="1" latinLnBrk="0" hangingPunct="1">
                <a:defRPr kern="1200">
                  <a:solidFill>
                    <a:schemeClr val="tx1"/>
                  </a:solidFill>
                  <a:latin typeface="Arial" pitchFamily="34" charset="0"/>
                  <a:ea typeface="Geneva" pitchFamily="-112" charset="-128"/>
                  <a:cs typeface="+mn-cs"/>
                </a:defRPr>
              </a:lvl7pPr>
              <a:lvl8pPr marL="3200074" algn="l" defTabSz="914307" rtl="0" eaLnBrk="1" latinLnBrk="0" hangingPunct="1">
                <a:defRPr kern="1200">
                  <a:solidFill>
                    <a:schemeClr val="tx1"/>
                  </a:solidFill>
                  <a:latin typeface="Arial" pitchFamily="34" charset="0"/>
                  <a:ea typeface="Geneva" pitchFamily="-112" charset="-128"/>
                  <a:cs typeface="+mn-cs"/>
                </a:defRPr>
              </a:lvl8pPr>
              <a:lvl9pPr marL="3657227" algn="l" defTabSz="914307" rtl="0" eaLnBrk="1" latinLnBrk="0" hangingPunct="1">
                <a:defRPr kern="1200">
                  <a:solidFill>
                    <a:schemeClr val="tx1"/>
                  </a:solidFill>
                  <a:latin typeface="Arial" pitchFamily="34" charset="0"/>
                  <a:ea typeface="Geneva" pitchFamily="-112" charset="-128"/>
                  <a:cs typeface="+mn-cs"/>
                </a:defRPr>
              </a:lvl9pPr>
            </a:lstStyle>
            <a:p>
              <a:pPr>
                <a:lnSpc>
                  <a:spcPct val="80000"/>
                </a:lnSpc>
              </a:pPr>
              <a:r>
                <a:rPr lang="pt-PT" sz="1200" i="1" dirty="0">
                  <a:latin typeface="Open Sans" panose="020B0606030504020204" pitchFamily="34" charset="0"/>
                  <a:ea typeface="Open Sans" panose="020B0606030504020204" pitchFamily="34" charset="0"/>
                  <a:cs typeface="Open Sans" panose="020B0606030504020204" pitchFamily="34" charset="0"/>
                  <a:sym typeface="Helvetica Neue UltraLight"/>
                </a:rPr>
                <a:t>Video Lecture</a:t>
              </a:r>
            </a:p>
          </p:txBody>
        </p:sp>
      </p:grpSp>
    </p:spTree>
    <p:extLst>
      <p:ext uri="{BB962C8B-B14F-4D97-AF65-F5344CB8AC3E}">
        <p14:creationId xmlns:p14="http://schemas.microsoft.com/office/powerpoint/2010/main" val="1742260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Main">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userDrawn="1">
            <p:custDataLst>
              <p:tags r:id="rId1"/>
            </p:custDataLst>
            <p:extLst>
              <p:ext uri="{D42A27DB-BD31-4B8C-83A1-F6EECF244321}">
                <p14:modId xmlns:p14="http://schemas.microsoft.com/office/powerpoint/2010/main" val="4258573686"/>
              </p:ext>
            </p:extLst>
          </p:nvPr>
        </p:nvGraphicFramePr>
        <p:xfrm>
          <a:off x="2120" y="1591"/>
          <a:ext cx="2116"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13" name="Object 12" hidden="1"/>
                      <p:cNvPicPr/>
                      <p:nvPr/>
                    </p:nvPicPr>
                    <p:blipFill>
                      <a:blip r:embed="rId4"/>
                      <a:stretch>
                        <a:fillRect/>
                      </a:stretch>
                    </p:blipFill>
                    <p:spPr>
                      <a:xfrm>
                        <a:off x="2120" y="1591"/>
                        <a:ext cx="2116" cy="1587"/>
                      </a:xfrm>
                      <a:prstGeom prst="rect">
                        <a:avLst/>
                      </a:prstGeom>
                    </p:spPr>
                  </p:pic>
                </p:oleObj>
              </mc:Fallback>
            </mc:AlternateContent>
          </a:graphicData>
        </a:graphic>
      </p:graphicFrame>
      <p:sp>
        <p:nvSpPr>
          <p:cNvPr id="6" name="Text Placeholder 11"/>
          <p:cNvSpPr>
            <a:spLocks noGrp="1"/>
          </p:cNvSpPr>
          <p:nvPr>
            <p:ph type="body" sz="quarter" idx="12" hasCustomPrompt="1"/>
          </p:nvPr>
        </p:nvSpPr>
        <p:spPr>
          <a:xfrm>
            <a:off x="336000" y="273328"/>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400" b="0" noProof="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pPr marL="0" lvl="0" indent="0" algn="l">
              <a:spcBef>
                <a:spcPct val="0"/>
              </a:spcBef>
              <a:spcAft>
                <a:spcPts val="1500"/>
              </a:spcAft>
            </a:pPr>
            <a:r>
              <a:rPr lang="en-US" noProof="0" dirty="0"/>
              <a:t>Click to edit sub-title</a:t>
            </a:r>
          </a:p>
        </p:txBody>
      </p:sp>
      <p:sp>
        <p:nvSpPr>
          <p:cNvPr id="3" name="Text Placeholder 2"/>
          <p:cNvSpPr>
            <a:spLocks noGrp="1"/>
          </p:cNvSpPr>
          <p:nvPr>
            <p:ph type="body" sz="quarter" idx="16"/>
          </p:nvPr>
        </p:nvSpPr>
        <p:spPr>
          <a:xfrm>
            <a:off x="336000" y="604500"/>
            <a:ext cx="11520000" cy="720000"/>
          </a:xfrm>
          <a:prstGeom prst="rect">
            <a:avLst/>
          </a:prstGeom>
        </p:spPr>
        <p:txBody>
          <a:bodyPr lIns="0" tIns="0" rIns="0" bIns="0" anchor="b"/>
          <a:lstStyle>
            <a:lvl1pPr marL="0" indent="0">
              <a:spcBef>
                <a:spcPts val="0"/>
              </a:spcBef>
              <a:buNone/>
              <a:defRPr sz="3200" b="0">
                <a:latin typeface="Playfair Display" panose="00000500000000000000" pitchFamily="50" charset="0"/>
                <a:cs typeface="Arial" panose="020B0604020202020204" pitchFamily="34" charset="0"/>
              </a:defRPr>
            </a:lvl1pPr>
            <a:lvl2pPr marL="457153" indent="0">
              <a:buNone/>
              <a:defRPr sz="2200">
                <a:latin typeface="Arial" panose="020B0604020202020204" pitchFamily="34" charset="0"/>
                <a:cs typeface="Arial" panose="020B0604020202020204" pitchFamily="34" charset="0"/>
              </a:defRPr>
            </a:lvl2pPr>
            <a:lvl3pPr>
              <a:defRPr sz="2200">
                <a:latin typeface="Arial" panose="020B0604020202020204" pitchFamily="34" charset="0"/>
                <a:cs typeface="Arial" panose="020B0604020202020204" pitchFamily="34" charset="0"/>
              </a:defRPr>
            </a:lvl3pPr>
            <a:lvl4pPr>
              <a:defRPr sz="2200">
                <a:latin typeface="Arial" panose="020B0604020202020204" pitchFamily="34" charset="0"/>
                <a:cs typeface="Arial" panose="020B0604020202020204" pitchFamily="34" charset="0"/>
              </a:defRPr>
            </a:lvl4pPr>
            <a:lvl5pPr>
              <a:defRPr sz="2200">
                <a:latin typeface="Arial" panose="020B0604020202020204" pitchFamily="34" charset="0"/>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2631864575"/>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14" name="Picture Placeholder 2"/>
          <p:cNvSpPr>
            <a:spLocks noGrp="1"/>
          </p:cNvSpPr>
          <p:nvPr>
            <p:ph type="pic" sz="quarter" idx="18" hasCustomPrompt="1"/>
          </p:nvPr>
        </p:nvSpPr>
        <p:spPr>
          <a:xfrm>
            <a:off x="6195060" y="-3809"/>
            <a:ext cx="5996940" cy="6411984"/>
          </a:xfrm>
          <a:prstGeom prst="rect">
            <a:avLst/>
          </a:prstGeom>
          <a:solidFill>
            <a:schemeClr val="bg1">
              <a:lumMod val="95000"/>
            </a:schemeClr>
          </a:solidFill>
        </p:spPr>
        <p:txBody>
          <a:bodyPr anchor="ctr"/>
          <a:lstStyle>
            <a:lvl1pPr marL="0" indent="0" algn="ctr">
              <a:buNone/>
              <a:defRPr sz="1800" b="0" i="0" baseline="0">
                <a:solidFill>
                  <a:schemeClr val="tx1"/>
                </a:solidFill>
                <a:latin typeface="Open Sans "/>
                <a:ea typeface="Open Sans Light" panose="020B0306030504020204" pitchFamily="34" charset="0"/>
                <a:cs typeface="Open Sans Light" panose="020B0306030504020204" pitchFamily="34" charset="0"/>
              </a:defRPr>
            </a:lvl1pPr>
          </a:lstStyle>
          <a:p>
            <a:r>
              <a:rPr lang="en-GB" dirty="0"/>
              <a:t>Double click to add </a:t>
            </a:r>
            <a:br>
              <a:rPr lang="en-GB" dirty="0"/>
            </a:br>
            <a:r>
              <a:rPr lang="en-GB" dirty="0"/>
              <a:t>your picture here</a:t>
            </a:r>
          </a:p>
        </p:txBody>
      </p:sp>
      <p:sp>
        <p:nvSpPr>
          <p:cNvPr id="9" name="Text Placeholder 2"/>
          <p:cNvSpPr>
            <a:spLocks noGrp="1"/>
          </p:cNvSpPr>
          <p:nvPr>
            <p:ph type="body" sz="quarter" idx="14" hasCustomPrompt="1"/>
          </p:nvPr>
        </p:nvSpPr>
        <p:spPr>
          <a:xfrm>
            <a:off x="311340" y="1253592"/>
            <a:ext cx="5415090" cy="540306"/>
          </a:xfrm>
          <a:prstGeom prst="rect">
            <a:avLst/>
          </a:prstGeom>
        </p:spPr>
        <p:txBody>
          <a:bodyPr/>
          <a:lstStyle>
            <a:lvl1pPr marL="0" marR="0" indent="0" algn="l" defTabSz="412750" rtl="0" fontAlgn="auto" latinLnBrk="0" hangingPunct="0">
              <a:lnSpc>
                <a:spcPct val="80000"/>
              </a:lnSpc>
              <a:spcBef>
                <a:spcPts val="0"/>
              </a:spcBef>
              <a:spcAft>
                <a:spcPts val="0"/>
              </a:spcAft>
              <a:buClrTx/>
              <a:buSzTx/>
              <a:buFontTx/>
              <a:buNone/>
              <a:tabLst/>
              <a:defRPr kumimoji="0" lang="en-US" sz="3600" b="0" i="0" u="none" strike="noStrike" cap="none" spc="0" normalizeH="0" baseline="0" dirty="0" smtClean="0">
                <a:ln>
                  <a:noFill/>
                </a:ln>
                <a:solidFill>
                  <a:srgbClr val="000000"/>
                </a:solidFill>
                <a:effectLst/>
                <a:uFillTx/>
                <a:latin typeface="Playfair Display"/>
                <a:ea typeface="Playfair Display"/>
                <a:cs typeface="Playfair Display"/>
                <a:sym typeface="Helvetica Neue"/>
              </a:defRPr>
            </a:lvl1pPr>
          </a:lstStyle>
          <a:p>
            <a:pPr lvl="0"/>
            <a:r>
              <a:rPr lang="en-US" dirty="0"/>
              <a:t>Title goes here</a:t>
            </a:r>
          </a:p>
        </p:txBody>
      </p:sp>
      <p:sp>
        <p:nvSpPr>
          <p:cNvPr id="10" name="Text Placeholder 2"/>
          <p:cNvSpPr>
            <a:spLocks noGrp="1"/>
          </p:cNvSpPr>
          <p:nvPr>
            <p:ph type="body" sz="quarter" idx="15" hasCustomPrompt="1"/>
          </p:nvPr>
        </p:nvSpPr>
        <p:spPr>
          <a:xfrm>
            <a:off x="311340" y="1885345"/>
            <a:ext cx="5415090" cy="290042"/>
          </a:xfrm>
          <a:prstGeom prst="rect">
            <a:avLst/>
          </a:prstGeom>
        </p:spPr>
        <p:txBody>
          <a:bodyPr/>
          <a:lstStyle>
            <a:lvl1pPr marL="0" marR="0" indent="0" algn="l" defTabSz="412750" rtl="0" fontAlgn="auto" latinLnBrk="0" hangingPunct="0">
              <a:lnSpc>
                <a:spcPct val="80000"/>
              </a:lnSpc>
              <a:spcBef>
                <a:spcPts val="0"/>
              </a:spcBef>
              <a:spcAft>
                <a:spcPts val="0"/>
              </a:spcAft>
              <a:buClrTx/>
              <a:buSzTx/>
              <a:buFontTx/>
              <a:buNone/>
              <a:tabLst/>
              <a:defRPr kumimoji="0" lang="en-US" sz="2000" b="0" i="0" u="none" strike="noStrike" cap="all" spc="0" normalizeH="0" baseline="0" dirty="0" smtClean="0">
                <a:ln>
                  <a:noFill/>
                </a:ln>
                <a:solidFill>
                  <a:srgbClr val="000000"/>
                </a:solidFill>
                <a:effectLst/>
                <a:uFillTx/>
                <a:latin typeface="Open Sans" panose="020B0606030504020204" pitchFamily="34" charset="0"/>
                <a:ea typeface="Open Sans" panose="020B0606030504020204" pitchFamily="34" charset="0"/>
                <a:cs typeface="Open Sans" panose="020B0606030504020204" pitchFamily="34" charset="0"/>
                <a:sym typeface="Helvetica Neue"/>
              </a:defRPr>
            </a:lvl1pPr>
          </a:lstStyle>
          <a:p>
            <a:pPr lvl="0"/>
            <a:r>
              <a:rPr lang="en-US" dirty="0"/>
              <a:t>SUBTITLE GOES HERE</a:t>
            </a:r>
          </a:p>
        </p:txBody>
      </p:sp>
      <p:sp>
        <p:nvSpPr>
          <p:cNvPr id="17" name="Content Placeholder 3">
            <a:extLst>
              <a:ext uri="{FF2B5EF4-FFF2-40B4-BE49-F238E27FC236}">
                <a16:creationId xmlns:a16="http://schemas.microsoft.com/office/drawing/2014/main" id="{69CEE18D-3377-4BFB-9971-BC7C112EA477}"/>
              </a:ext>
            </a:extLst>
          </p:cNvPr>
          <p:cNvSpPr>
            <a:spLocks noGrp="1"/>
          </p:cNvSpPr>
          <p:nvPr>
            <p:ph sz="half" idx="2"/>
          </p:nvPr>
        </p:nvSpPr>
        <p:spPr>
          <a:xfrm>
            <a:off x="311340" y="2505075"/>
            <a:ext cx="5415091" cy="3684588"/>
          </a:xfrm>
          <a:prstGeom prst="rect">
            <a:avLst/>
          </a:prstGeom>
        </p:spPr>
        <p:txBody>
          <a:bodyPr/>
          <a:lstStyle>
            <a:lvl1pPr marL="228600" indent="-228600">
              <a:spcBef>
                <a:spcPts val="600"/>
              </a:spcBef>
              <a:buFont typeface="Wingdings" panose="05000000000000000000" pitchFamily="2" charset="2"/>
              <a:buChar char="§"/>
              <a:defRPr sz="2000">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spcBef>
                <a:spcPts val="600"/>
              </a:spcBef>
              <a:buFont typeface="Calibri" panose="020F0502020204030204" pitchFamily="34" charset="0"/>
              <a:buChar char="▫"/>
              <a:defRPr sz="1800">
                <a:latin typeface="Open Sans Light" panose="020B0306030504020204" pitchFamily="34" charset="0"/>
                <a:ea typeface="Open Sans Light" panose="020B0306030504020204" pitchFamily="34" charset="0"/>
                <a:cs typeface="Open Sans Light" panose="020B0306030504020204" pitchFamily="34" charset="0"/>
              </a:defRPr>
            </a:lvl2pPr>
            <a:lvl3pPr marL="1144800">
              <a:spcBef>
                <a:spcPts val="600"/>
              </a:spcBef>
              <a:defRPr sz="1600">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spcBef>
                <a:spcPts val="600"/>
              </a:spcBef>
              <a:buFont typeface="Calibri" panose="020F0502020204030204" pitchFamily="34" charset="0"/>
              <a:buChar char="◦"/>
              <a:defRPr sz="1400">
                <a:latin typeface="Open Sans Light" panose="020B0306030504020204" pitchFamily="34" charset="0"/>
                <a:ea typeface="Open Sans Light" panose="020B0306030504020204" pitchFamily="34" charset="0"/>
                <a:cs typeface="Open Sans Light" panose="020B0306030504020204" pitchFamily="34" charset="0"/>
              </a:defRPr>
            </a:lvl4pPr>
            <a:lvl5pPr marL="2059200">
              <a:spcBef>
                <a:spcPts val="600"/>
              </a:spcBef>
              <a:defRPr sz="1200">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1">
            <a:extLst>
              <a:ext uri="{FF2B5EF4-FFF2-40B4-BE49-F238E27FC236}">
                <a16:creationId xmlns:a16="http://schemas.microsoft.com/office/drawing/2014/main" id="{397E3387-408C-4338-B044-37486BF07DDE}"/>
              </a:ext>
            </a:extLst>
          </p:cNvPr>
          <p:cNvSpPr>
            <a:spLocks noGrp="1"/>
          </p:cNvSpPr>
          <p:nvPr>
            <p:ph type="body" sz="quarter" idx="13" hasCustomPrompt="1"/>
          </p:nvPr>
        </p:nvSpPr>
        <p:spPr>
          <a:xfrm>
            <a:off x="336000" y="251206"/>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600" b="0" noProof="0" dirty="0">
                <a:solidFill>
                  <a:sysClr val="windowText" lastClr="000000"/>
                </a:solidFill>
                <a:latin typeface="Playfair Display" panose="00000500000000000000" pitchFamily="50" charset="0"/>
                <a:ea typeface="Playfair Display" panose="00000500000000000000" pitchFamily="50" charset="0"/>
                <a:cs typeface="Arial" pitchFamily="34" charset="0"/>
              </a:defRPr>
            </a:lvl1pPr>
          </a:lstStyle>
          <a:p>
            <a:pPr marL="0" lvl="0" indent="0" algn="l">
              <a:spcBef>
                <a:spcPct val="0"/>
              </a:spcBef>
              <a:spcAft>
                <a:spcPts val="1500"/>
              </a:spcAft>
            </a:pPr>
            <a:r>
              <a:rPr lang="en-US" noProof="0" dirty="0"/>
              <a:t>Click to edit sub-title</a:t>
            </a:r>
          </a:p>
        </p:txBody>
      </p:sp>
      <p:pic>
        <p:nvPicPr>
          <p:cNvPr id="8" name="Image" descr="Image">
            <a:extLst>
              <a:ext uri="{FF2B5EF4-FFF2-40B4-BE49-F238E27FC236}">
                <a16:creationId xmlns:a16="http://schemas.microsoft.com/office/drawing/2014/main" id="{FDE0AAA7-6478-4074-975E-B65D9765DCAD}"/>
              </a:ext>
            </a:extLst>
          </p:cNvPr>
          <p:cNvPicPr>
            <a:picLocks noChangeAspect="1"/>
          </p:cNvPicPr>
          <p:nvPr userDrawn="1"/>
        </p:nvPicPr>
        <p:blipFill>
          <a:blip r:embed="rId2"/>
          <a:stretch>
            <a:fillRect/>
          </a:stretch>
        </p:blipFill>
        <p:spPr>
          <a:xfrm>
            <a:off x="10561243" y="289605"/>
            <a:ext cx="1294207" cy="216000"/>
          </a:xfrm>
          <a:prstGeom prst="rect">
            <a:avLst/>
          </a:prstGeom>
          <a:ln w="12700">
            <a:miter lim="400000"/>
          </a:ln>
        </p:spPr>
      </p:pic>
    </p:spTree>
    <p:extLst>
      <p:ext uri="{BB962C8B-B14F-4D97-AF65-F5344CB8AC3E}">
        <p14:creationId xmlns:p14="http://schemas.microsoft.com/office/powerpoint/2010/main" val="1663625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p:custDataLst>
              <p:tags r:id="rId1"/>
            </p:custDataLst>
            <p:extLst>
              <p:ext uri="{D42A27DB-BD31-4B8C-83A1-F6EECF244321}">
                <p14:modId xmlns:p14="http://schemas.microsoft.com/office/powerpoint/2010/main" val="3080832305"/>
              </p:ext>
            </p:extLst>
          </p:nvPr>
        </p:nvGraphicFramePr>
        <p:xfrm>
          <a:off x="2120" y="1591"/>
          <a:ext cx="2116"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13" name="Object 12" hidden="1"/>
                      <p:cNvPicPr/>
                      <p:nvPr/>
                    </p:nvPicPr>
                    <p:blipFill>
                      <a:blip r:embed="rId4"/>
                      <a:stretch>
                        <a:fillRect/>
                      </a:stretch>
                    </p:blipFill>
                    <p:spPr>
                      <a:xfrm>
                        <a:off x="2120" y="1591"/>
                        <a:ext cx="2116" cy="1587"/>
                      </a:xfrm>
                      <a:prstGeom prst="rect">
                        <a:avLst/>
                      </a:prstGeom>
                    </p:spPr>
                  </p:pic>
                </p:oleObj>
              </mc:Fallback>
            </mc:AlternateContent>
          </a:graphicData>
        </a:graphic>
      </p:graphicFrame>
    </p:spTree>
    <p:extLst>
      <p:ext uri="{BB962C8B-B14F-4D97-AF65-F5344CB8AC3E}">
        <p14:creationId xmlns:p14="http://schemas.microsoft.com/office/powerpoint/2010/main" val="941379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ver">
    <p:bg>
      <p:bgPr>
        <a:solidFill>
          <a:srgbClr val="18497F"/>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EAC02AB-17C0-44EE-9D22-0D4D19FD4AB4}"/>
              </a:ext>
            </a:extLst>
          </p:cNvPr>
          <p:cNvSpPr/>
          <p:nvPr userDrawn="1"/>
        </p:nvSpPr>
        <p:spPr>
          <a:xfrm>
            <a:off x="-1" y="5964851"/>
            <a:ext cx="12192001" cy="913816"/>
          </a:xfrm>
          <a:prstGeom prst="rect">
            <a:avLst/>
          </a:prstGeom>
          <a:solidFill>
            <a:srgbClr val="18497F"/>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GB" sz="3200" b="0" i="0" u="none" strike="noStrike" cap="none" spc="0" normalizeH="0" baseline="0">
              <a:ln>
                <a:noFill/>
              </a:ln>
              <a:solidFill>
                <a:srgbClr val="FFFFFF"/>
              </a:solidFill>
              <a:effectLst/>
              <a:uFillTx/>
              <a:latin typeface="+mn-lt"/>
              <a:ea typeface="+mn-ea"/>
              <a:cs typeface="+mn-cs"/>
              <a:sym typeface="Helvetica Neue Medium"/>
            </a:endParaRPr>
          </a:p>
        </p:txBody>
      </p:sp>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2851020898"/>
              </p:ext>
            </p:extLst>
          </p:nvPr>
        </p:nvGraphicFramePr>
        <p:xfrm>
          <a:off x="1956" y="1590"/>
          <a:ext cx="1953"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2" name="Object 1" hidden="1"/>
                      <p:cNvPicPr/>
                      <p:nvPr/>
                    </p:nvPicPr>
                    <p:blipFill>
                      <a:blip r:embed="rId4"/>
                      <a:stretch>
                        <a:fillRect/>
                      </a:stretch>
                    </p:blipFill>
                    <p:spPr>
                      <a:xfrm>
                        <a:off x="1956" y="1590"/>
                        <a:ext cx="1953" cy="1587"/>
                      </a:xfrm>
                      <a:prstGeom prst="rect">
                        <a:avLst/>
                      </a:prstGeom>
                    </p:spPr>
                  </p:pic>
                </p:oleObj>
              </mc:Fallback>
            </mc:AlternateContent>
          </a:graphicData>
        </a:graphic>
      </p:graphicFrame>
      <p:sp>
        <p:nvSpPr>
          <p:cNvPr id="7" name="Text Placeholder 6"/>
          <p:cNvSpPr>
            <a:spLocks noGrp="1"/>
          </p:cNvSpPr>
          <p:nvPr>
            <p:ph type="body" sz="quarter" idx="10" hasCustomPrompt="1"/>
          </p:nvPr>
        </p:nvSpPr>
        <p:spPr>
          <a:xfrm>
            <a:off x="334963" y="1280685"/>
            <a:ext cx="8225143" cy="2002337"/>
          </a:xfrm>
          <a:prstGeom prst="rect">
            <a:avLst/>
          </a:prstGeom>
          <a:ln w="12700">
            <a:miter lim="400000"/>
          </a:ln>
        </p:spPr>
        <p:txBody>
          <a:bodyPr wrap="none" lIns="36000" tIns="36000" rIns="36000" bIns="36000" anchor="t">
            <a:noAutofit/>
          </a:bodyPr>
          <a:lstStyle>
            <a:lvl1pPr marL="0" indent="0">
              <a:buNone/>
              <a:defRPr lang="pt-PT" sz="5600" noProof="0" dirty="0" smtClean="0">
                <a:solidFill>
                  <a:schemeClr val="bg1"/>
                </a:solidFill>
                <a:latin typeface="Playfair Display"/>
                <a:ea typeface="Playfair Display"/>
                <a:cs typeface="Playfair Display"/>
              </a:defRPr>
            </a:lvl1pPr>
          </a:lstStyle>
          <a:p>
            <a:pPr lvl="0" defTabSz="457154">
              <a:spcBef>
                <a:spcPct val="0"/>
              </a:spcBef>
            </a:pPr>
            <a:r>
              <a:rPr lang="pt-PT" noProof="0"/>
              <a:t>Título</a:t>
            </a:r>
          </a:p>
        </p:txBody>
      </p:sp>
      <p:sp>
        <p:nvSpPr>
          <p:cNvPr id="37" name="Text Placeholder 34">
            <a:extLst>
              <a:ext uri="{FF2B5EF4-FFF2-40B4-BE49-F238E27FC236}">
                <a16:creationId xmlns:a16="http://schemas.microsoft.com/office/drawing/2014/main" id="{C4AF4BDE-D063-45F5-8E92-712C36CB696C}"/>
              </a:ext>
            </a:extLst>
          </p:cNvPr>
          <p:cNvSpPr>
            <a:spLocks noGrp="1"/>
          </p:cNvSpPr>
          <p:nvPr>
            <p:ph type="body" sz="quarter" idx="13" hasCustomPrompt="1"/>
          </p:nvPr>
        </p:nvSpPr>
        <p:spPr>
          <a:xfrm>
            <a:off x="334963" y="4107835"/>
            <a:ext cx="5400000" cy="274562"/>
          </a:xfrm>
          <a:prstGeom prst="rect">
            <a:avLst/>
          </a:prstGeom>
          <a:ln w="12700">
            <a:miter lim="400000"/>
          </a:ln>
        </p:spPr>
        <p:txBody>
          <a:bodyPr lIns="36000" tIns="36000" rIns="36000" bIns="36000" anchor="ctr">
            <a:noAutofit/>
          </a:bodyPr>
          <a:lstStyle>
            <a:lvl1pPr marL="0" indent="0">
              <a:buNone/>
              <a:defRPr lang="en-US" sz="1600" b="0" dirty="0" smtClean="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pPr lvl="0" defTabSz="457154">
              <a:spcBef>
                <a:spcPct val="0"/>
              </a:spcBef>
            </a:pPr>
            <a:r>
              <a:rPr lang="en-US"/>
              <a:t>COURSE</a:t>
            </a:r>
          </a:p>
        </p:txBody>
      </p:sp>
      <p:sp>
        <p:nvSpPr>
          <p:cNvPr id="9" name="Text Placeholder 34">
            <a:extLst>
              <a:ext uri="{FF2B5EF4-FFF2-40B4-BE49-F238E27FC236}">
                <a16:creationId xmlns:a16="http://schemas.microsoft.com/office/drawing/2014/main" id="{36072A28-4101-4549-8D50-581847C1A422}"/>
              </a:ext>
            </a:extLst>
          </p:cNvPr>
          <p:cNvSpPr txBox="1">
            <a:spLocks/>
          </p:cNvSpPr>
          <p:nvPr userDrawn="1"/>
        </p:nvSpPr>
        <p:spPr>
          <a:xfrm>
            <a:off x="334962" y="4450217"/>
            <a:ext cx="5400000" cy="274562"/>
          </a:xfrm>
          <a:prstGeom prst="rect">
            <a:avLst/>
          </a:prstGeom>
          <a:ln w="12700">
            <a:miter lim="400000"/>
          </a:ln>
        </p:spPr>
        <p:txBody>
          <a:bodyPr lIns="36000" tIns="36000" rIns="36000" bIns="36000" anchor="ctr">
            <a:noAutofit/>
          </a:bodyPr>
          <a:lstStyle>
            <a:defPPr>
              <a:defRPr lang="pt-PT"/>
            </a:defPPr>
            <a:lvl1pPr marL="0" indent="0" algn="r" eaLnBrk="0" hangingPunct="0">
              <a:buFont typeface="Arial" pitchFamily="34" charset="0"/>
              <a:buNone/>
              <a:defRPr sz="1000" b="0">
                <a:solidFill>
                  <a:schemeClr val="tx1">
                    <a:lumMod val="50000"/>
                    <a:lumOff val="50000"/>
                  </a:schemeClr>
                </a:solidFill>
                <a:latin typeface="Open Sans Light"/>
                <a:ea typeface="Open Sans Light"/>
                <a:cs typeface="Open Sans Light"/>
              </a:defRPr>
            </a:lvl1pPr>
            <a:lvl2pPr marL="742874" indent="-285721" algn="just" eaLnBrk="0" hangingPunct="0">
              <a:spcBef>
                <a:spcPct val="20000"/>
              </a:spcBef>
              <a:buFont typeface="Arial" pitchFamily="34" charset="0"/>
              <a:buChar char="–"/>
              <a:defRPr sz="2800">
                <a:latin typeface="+mn-lt"/>
              </a:defRPr>
            </a:lvl2pPr>
            <a:lvl3pPr marL="1142884" indent="-228577" algn="just" eaLnBrk="0" hangingPunct="0">
              <a:spcBef>
                <a:spcPct val="20000"/>
              </a:spcBef>
              <a:buFont typeface="Arial" pitchFamily="34" charset="0"/>
              <a:buChar char="•"/>
              <a:defRPr sz="2400">
                <a:latin typeface="+mn-lt"/>
              </a:defRPr>
            </a:lvl3pPr>
            <a:lvl4pPr marL="1600037" indent="-228577" algn="just" eaLnBrk="0" hangingPunct="0">
              <a:spcBef>
                <a:spcPct val="20000"/>
              </a:spcBef>
              <a:buFont typeface="Arial" pitchFamily="34" charset="0"/>
              <a:buChar char="–"/>
              <a:defRPr sz="2000">
                <a:latin typeface="+mn-lt"/>
              </a:defRPr>
            </a:lvl4pPr>
            <a:lvl5pPr marL="2057191" indent="-228577" algn="just" eaLnBrk="0" hangingPunct="0">
              <a:spcBef>
                <a:spcPct val="20000"/>
              </a:spcBef>
              <a:buFont typeface="Arial" pitchFamily="34" charset="0"/>
              <a:buChar char="»"/>
              <a:defRPr sz="2000">
                <a:latin typeface="+mn-lt"/>
              </a:defRPr>
            </a:lvl5pPr>
            <a:lvl6pPr marL="2514344" indent="-228577" defTabSz="457154">
              <a:spcBef>
                <a:spcPct val="20000"/>
              </a:spcBef>
              <a:buFont typeface="Arial"/>
              <a:buChar char="•"/>
              <a:defRPr sz="2000">
                <a:latin typeface="+mn-lt"/>
                <a:ea typeface="+mn-ea"/>
              </a:defRPr>
            </a:lvl6pPr>
            <a:lvl7pPr marL="2971497" indent="-228577" defTabSz="457154">
              <a:spcBef>
                <a:spcPct val="20000"/>
              </a:spcBef>
              <a:buFont typeface="Arial"/>
              <a:buChar char="•"/>
              <a:defRPr sz="2000">
                <a:latin typeface="+mn-lt"/>
                <a:ea typeface="+mn-ea"/>
              </a:defRPr>
            </a:lvl7pPr>
            <a:lvl8pPr marL="3428650" indent="-228577" defTabSz="457154">
              <a:spcBef>
                <a:spcPct val="20000"/>
              </a:spcBef>
              <a:buFont typeface="Arial"/>
              <a:buChar char="•"/>
              <a:defRPr sz="2000">
                <a:latin typeface="+mn-lt"/>
                <a:ea typeface="+mn-ea"/>
              </a:defRPr>
            </a:lvl8pPr>
            <a:lvl9pPr marL="3885804" indent="-228577" defTabSz="457154">
              <a:spcBef>
                <a:spcPct val="20000"/>
              </a:spcBef>
              <a:buFont typeface="Arial"/>
              <a:buChar char="•"/>
              <a:defRPr sz="2000">
                <a:latin typeface="+mn-lt"/>
                <a:ea typeface="+mn-ea"/>
              </a:defRPr>
            </a:lvl9pPr>
          </a:lstStyle>
          <a:p>
            <a:pPr lvl="0" algn="l"/>
            <a:r>
              <a:rPr lang="pt-PT"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Julio Crego</a:t>
            </a:r>
          </a:p>
        </p:txBody>
      </p:sp>
      <p:sp>
        <p:nvSpPr>
          <p:cNvPr id="12" name="Rectangle 12">
            <a:extLst>
              <a:ext uri="{FF2B5EF4-FFF2-40B4-BE49-F238E27FC236}">
                <a16:creationId xmlns:a16="http://schemas.microsoft.com/office/drawing/2014/main" id="{F8896B9C-643B-46E1-9B2D-F74B40981545}"/>
              </a:ext>
            </a:extLst>
          </p:cNvPr>
          <p:cNvSpPr>
            <a:spLocks/>
          </p:cNvSpPr>
          <p:nvPr/>
        </p:nvSpPr>
        <p:spPr bwMode="auto">
          <a:xfrm>
            <a:off x="10489038" y="285585"/>
            <a:ext cx="1368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wrap="square" lIns="720000" tIns="72000" rIns="0" bIns="72000" anchor="ctr">
            <a:noAutofit/>
          </a:bodyPr>
          <a:lstStyle>
            <a:defPPr>
              <a:defRPr lang="pt-PT"/>
            </a:defPPr>
            <a:lvl1pPr algn="l" defTabSz="457154" rtl="0" fontAlgn="base">
              <a:spcBef>
                <a:spcPct val="0"/>
              </a:spcBef>
              <a:spcAft>
                <a:spcPct val="0"/>
              </a:spcAft>
              <a:defRPr kern="1200">
                <a:solidFill>
                  <a:schemeClr val="tx1"/>
                </a:solidFill>
                <a:latin typeface="Arial" pitchFamily="34" charset="0"/>
                <a:ea typeface="Geneva" pitchFamily="-112" charset="-128"/>
                <a:cs typeface="+mn-cs"/>
              </a:defRPr>
            </a:lvl1pPr>
            <a:lvl2pPr marL="457154" algn="l" defTabSz="457154" rtl="0" fontAlgn="base">
              <a:spcBef>
                <a:spcPct val="0"/>
              </a:spcBef>
              <a:spcAft>
                <a:spcPct val="0"/>
              </a:spcAft>
              <a:defRPr kern="1200">
                <a:solidFill>
                  <a:schemeClr val="tx1"/>
                </a:solidFill>
                <a:latin typeface="Arial" pitchFamily="34" charset="0"/>
                <a:ea typeface="Geneva" pitchFamily="-112" charset="-128"/>
                <a:cs typeface="+mn-cs"/>
              </a:defRPr>
            </a:lvl2pPr>
            <a:lvl3pPr marL="914307" algn="l" defTabSz="457154" rtl="0" fontAlgn="base">
              <a:spcBef>
                <a:spcPct val="0"/>
              </a:spcBef>
              <a:spcAft>
                <a:spcPct val="0"/>
              </a:spcAft>
              <a:defRPr kern="1200">
                <a:solidFill>
                  <a:schemeClr val="tx1"/>
                </a:solidFill>
                <a:latin typeface="Arial" pitchFamily="34" charset="0"/>
                <a:ea typeface="Geneva" pitchFamily="-112" charset="-128"/>
                <a:cs typeface="+mn-cs"/>
              </a:defRPr>
            </a:lvl3pPr>
            <a:lvl4pPr marL="1371461" algn="l" defTabSz="457154" rtl="0" fontAlgn="base">
              <a:spcBef>
                <a:spcPct val="0"/>
              </a:spcBef>
              <a:spcAft>
                <a:spcPct val="0"/>
              </a:spcAft>
              <a:defRPr kern="1200">
                <a:solidFill>
                  <a:schemeClr val="tx1"/>
                </a:solidFill>
                <a:latin typeface="Arial" pitchFamily="34" charset="0"/>
                <a:ea typeface="Geneva" pitchFamily="-112" charset="-128"/>
                <a:cs typeface="+mn-cs"/>
              </a:defRPr>
            </a:lvl4pPr>
            <a:lvl5pPr marL="1828614" algn="l" defTabSz="457154" rtl="0" fontAlgn="base">
              <a:spcBef>
                <a:spcPct val="0"/>
              </a:spcBef>
              <a:spcAft>
                <a:spcPct val="0"/>
              </a:spcAft>
              <a:defRPr kern="1200">
                <a:solidFill>
                  <a:schemeClr val="tx1"/>
                </a:solidFill>
                <a:latin typeface="Arial" pitchFamily="34" charset="0"/>
                <a:ea typeface="Geneva" pitchFamily="-112" charset="-128"/>
                <a:cs typeface="+mn-cs"/>
              </a:defRPr>
            </a:lvl5pPr>
            <a:lvl6pPr marL="2285768" algn="l" defTabSz="914307" rtl="0" eaLnBrk="1" latinLnBrk="0" hangingPunct="1">
              <a:defRPr kern="1200">
                <a:solidFill>
                  <a:schemeClr val="tx1"/>
                </a:solidFill>
                <a:latin typeface="Arial" pitchFamily="34" charset="0"/>
                <a:ea typeface="Geneva" pitchFamily="-112" charset="-128"/>
                <a:cs typeface="+mn-cs"/>
              </a:defRPr>
            </a:lvl6pPr>
            <a:lvl7pPr marL="2742921" algn="l" defTabSz="914307" rtl="0" eaLnBrk="1" latinLnBrk="0" hangingPunct="1">
              <a:defRPr kern="1200">
                <a:solidFill>
                  <a:schemeClr val="tx1"/>
                </a:solidFill>
                <a:latin typeface="Arial" pitchFamily="34" charset="0"/>
                <a:ea typeface="Geneva" pitchFamily="-112" charset="-128"/>
                <a:cs typeface="+mn-cs"/>
              </a:defRPr>
            </a:lvl7pPr>
            <a:lvl8pPr marL="3200074" algn="l" defTabSz="914307" rtl="0" eaLnBrk="1" latinLnBrk="0" hangingPunct="1">
              <a:defRPr kern="1200">
                <a:solidFill>
                  <a:schemeClr val="tx1"/>
                </a:solidFill>
                <a:latin typeface="Arial" pitchFamily="34" charset="0"/>
                <a:ea typeface="Geneva" pitchFamily="-112" charset="-128"/>
                <a:cs typeface="+mn-cs"/>
              </a:defRPr>
            </a:lvl8pPr>
            <a:lvl9pPr marL="3657227" algn="l" defTabSz="914307" rtl="0" eaLnBrk="1" latinLnBrk="0" hangingPunct="1">
              <a:defRPr kern="1200">
                <a:solidFill>
                  <a:schemeClr val="tx1"/>
                </a:solidFill>
                <a:latin typeface="Arial" pitchFamily="34" charset="0"/>
                <a:ea typeface="Geneva" pitchFamily="-112" charset="-128"/>
                <a:cs typeface="+mn-cs"/>
              </a:defRPr>
            </a:lvl9pPr>
          </a:lstStyle>
          <a:p>
            <a:pPr>
              <a:lnSpc>
                <a:spcPct val="80000"/>
              </a:lnSpc>
            </a:pPr>
            <a:r>
              <a:rPr lang="pt-PT" sz="1200" i="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Helvetica Neue UltraLight"/>
              </a:rPr>
              <a:t>In-Class Lecture</a:t>
            </a:r>
          </a:p>
        </p:txBody>
      </p:sp>
      <p:pic>
        <p:nvPicPr>
          <p:cNvPr id="4" name="Picture 3" descr="A close up of a logo&#10;&#10;Description automatically generated">
            <a:extLst>
              <a:ext uri="{FF2B5EF4-FFF2-40B4-BE49-F238E27FC236}">
                <a16:creationId xmlns:a16="http://schemas.microsoft.com/office/drawing/2014/main" id="{25DB9709-0CAF-4EA1-BF85-6217835C77E4}"/>
              </a:ext>
            </a:extLst>
          </p:cNvPr>
          <p:cNvPicPr>
            <a:picLocks noChangeAspect="1"/>
          </p:cNvPicPr>
          <p:nvPr userDrawn="1"/>
        </p:nvPicPr>
        <p:blipFill>
          <a:blip r:embed="rId5">
            <a:lum bright="70000" contrast="-70000"/>
          </a:blip>
          <a:stretch>
            <a:fillRect/>
          </a:stretch>
        </p:blipFill>
        <p:spPr>
          <a:xfrm>
            <a:off x="10488003" y="285585"/>
            <a:ext cx="720000" cy="720000"/>
          </a:xfrm>
          <a:prstGeom prst="rect">
            <a:avLst/>
          </a:prstGeom>
        </p:spPr>
      </p:pic>
      <p:pic>
        <p:nvPicPr>
          <p:cNvPr id="13" name="Picture 12">
            <a:extLst>
              <a:ext uri="{FF2B5EF4-FFF2-40B4-BE49-F238E27FC236}">
                <a16:creationId xmlns:a16="http://schemas.microsoft.com/office/drawing/2014/main" id="{CC4F7C1C-3865-4E26-8D49-14941ECB6EF2}"/>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942482" y="874979"/>
            <a:ext cx="7067775" cy="5400000"/>
          </a:xfrm>
          <a:prstGeom prst="rect">
            <a:avLst/>
          </a:prstGeom>
        </p:spPr>
      </p:pic>
      <p:pic>
        <p:nvPicPr>
          <p:cNvPr id="17" name="Image" descr="Image">
            <a:extLst>
              <a:ext uri="{FF2B5EF4-FFF2-40B4-BE49-F238E27FC236}">
                <a16:creationId xmlns:a16="http://schemas.microsoft.com/office/drawing/2014/main" id="{8A49B686-C675-4089-BC63-26C977AA2B8A}"/>
              </a:ext>
            </a:extLst>
          </p:cNvPr>
          <p:cNvPicPr>
            <a:picLocks noChangeAspect="1"/>
          </p:cNvPicPr>
          <p:nvPr userDrawn="1"/>
        </p:nvPicPr>
        <p:blipFill>
          <a:blip r:embed="rId7"/>
          <a:stretch>
            <a:fillRect/>
          </a:stretch>
        </p:blipFill>
        <p:spPr>
          <a:xfrm>
            <a:off x="283940" y="6227989"/>
            <a:ext cx="11624120" cy="371798"/>
          </a:xfrm>
          <a:prstGeom prst="rect">
            <a:avLst/>
          </a:prstGeom>
          <a:ln w="12700">
            <a:miter lim="400000"/>
          </a:ln>
        </p:spPr>
      </p:pic>
    </p:spTree>
    <p:extLst>
      <p:ext uri="{BB962C8B-B14F-4D97-AF65-F5344CB8AC3E}">
        <p14:creationId xmlns:p14="http://schemas.microsoft.com/office/powerpoint/2010/main" val="402838468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ver_2">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4016125436"/>
              </p:ext>
            </p:extLst>
          </p:nvPr>
        </p:nvGraphicFramePr>
        <p:xfrm>
          <a:off x="1956" y="1590"/>
          <a:ext cx="1953"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2" name="Object 1" hidden="1"/>
                      <p:cNvPicPr/>
                      <p:nvPr/>
                    </p:nvPicPr>
                    <p:blipFill>
                      <a:blip r:embed="rId4"/>
                      <a:stretch>
                        <a:fillRect/>
                      </a:stretch>
                    </p:blipFill>
                    <p:spPr>
                      <a:xfrm>
                        <a:off x="1956" y="1590"/>
                        <a:ext cx="1953" cy="1587"/>
                      </a:xfrm>
                      <a:prstGeom prst="rect">
                        <a:avLst/>
                      </a:prstGeom>
                    </p:spPr>
                  </p:pic>
                </p:oleObj>
              </mc:Fallback>
            </mc:AlternateContent>
          </a:graphicData>
        </a:graphic>
      </p:graphicFrame>
      <p:sp>
        <p:nvSpPr>
          <p:cNvPr id="7" name="Text Placeholder 6"/>
          <p:cNvSpPr>
            <a:spLocks noGrp="1"/>
          </p:cNvSpPr>
          <p:nvPr>
            <p:ph type="body" sz="quarter" idx="10" hasCustomPrompt="1"/>
          </p:nvPr>
        </p:nvSpPr>
        <p:spPr>
          <a:xfrm>
            <a:off x="334963" y="4366329"/>
            <a:ext cx="9000000" cy="934478"/>
          </a:xfrm>
          <a:prstGeom prst="rect">
            <a:avLst/>
          </a:prstGeom>
          <a:ln w="12700">
            <a:miter lim="400000"/>
          </a:ln>
        </p:spPr>
        <p:txBody>
          <a:bodyPr wrap="none" lIns="36000" tIns="36000" rIns="36000" bIns="36000" anchor="ctr">
            <a:noAutofit/>
          </a:bodyPr>
          <a:lstStyle>
            <a:lvl1pPr marL="0" indent="0">
              <a:buNone/>
              <a:defRPr lang="pt-PT" sz="5600" noProof="0" dirty="0" smtClean="0">
                <a:latin typeface="Playfair Display"/>
                <a:ea typeface="Playfair Display"/>
                <a:cs typeface="Playfair Display"/>
              </a:defRPr>
            </a:lvl1pPr>
          </a:lstStyle>
          <a:p>
            <a:pPr lvl="0" defTabSz="457154">
              <a:spcBef>
                <a:spcPct val="0"/>
              </a:spcBef>
            </a:pPr>
            <a:r>
              <a:rPr lang="pt-PT" noProof="0" dirty="0"/>
              <a:t>Título</a:t>
            </a:r>
          </a:p>
        </p:txBody>
      </p:sp>
      <p:sp>
        <p:nvSpPr>
          <p:cNvPr id="31" name="Line">
            <a:extLst>
              <a:ext uri="{FF2B5EF4-FFF2-40B4-BE49-F238E27FC236}">
                <a16:creationId xmlns:a16="http://schemas.microsoft.com/office/drawing/2014/main" id="{1E64D972-03A1-474A-A7B7-B286A11AEF5B}"/>
              </a:ext>
            </a:extLst>
          </p:cNvPr>
          <p:cNvSpPr/>
          <p:nvPr/>
        </p:nvSpPr>
        <p:spPr>
          <a:xfrm>
            <a:off x="334963" y="691600"/>
            <a:ext cx="571696" cy="0"/>
          </a:xfrm>
          <a:prstGeom prst="line">
            <a:avLst/>
          </a:prstGeom>
          <a:ln w="25400">
            <a:solidFill>
              <a:srgbClr val="000000"/>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34" name="Line">
            <a:extLst>
              <a:ext uri="{FF2B5EF4-FFF2-40B4-BE49-F238E27FC236}">
                <a16:creationId xmlns:a16="http://schemas.microsoft.com/office/drawing/2014/main" id="{278A290D-5D0B-45A5-B4AF-E2252598C632}"/>
              </a:ext>
            </a:extLst>
          </p:cNvPr>
          <p:cNvSpPr/>
          <p:nvPr/>
        </p:nvSpPr>
        <p:spPr>
          <a:xfrm>
            <a:off x="11285341" y="691600"/>
            <a:ext cx="571696" cy="0"/>
          </a:xfrm>
          <a:prstGeom prst="line">
            <a:avLst/>
          </a:prstGeom>
          <a:ln w="25400">
            <a:solidFill>
              <a:srgbClr val="000000"/>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35" name="Text Placeholder 34">
            <a:extLst>
              <a:ext uri="{FF2B5EF4-FFF2-40B4-BE49-F238E27FC236}">
                <a16:creationId xmlns:a16="http://schemas.microsoft.com/office/drawing/2014/main" id="{509B5C12-4FA4-4196-9321-47AEAE3B8821}"/>
              </a:ext>
            </a:extLst>
          </p:cNvPr>
          <p:cNvSpPr>
            <a:spLocks noGrp="1"/>
          </p:cNvSpPr>
          <p:nvPr>
            <p:ph type="body" sz="quarter" idx="11" hasCustomPrompt="1"/>
          </p:nvPr>
        </p:nvSpPr>
        <p:spPr>
          <a:xfrm>
            <a:off x="334963" y="5370115"/>
            <a:ext cx="5400000" cy="328295"/>
          </a:xfrm>
          <a:prstGeom prst="rect">
            <a:avLst/>
          </a:prstGeom>
          <a:ln w="12700">
            <a:miter lim="400000"/>
          </a:ln>
        </p:spPr>
        <p:txBody>
          <a:bodyPr lIns="36000" tIns="36000" rIns="36000" bIns="36000" anchor="ctr">
            <a:noAutofit/>
          </a:bodyPr>
          <a:lstStyle>
            <a:lvl1pPr marL="0" indent="0">
              <a:buNone/>
              <a:defRPr lang="en-US" sz="1800" b="0" cap="all" smtClean="0">
                <a:latin typeface="Open Sans Light"/>
                <a:ea typeface="Open Sans Light"/>
                <a:cs typeface="Open Sans Light"/>
              </a:defRPr>
            </a:lvl1pPr>
            <a:lvl2pPr>
              <a:defRPr lang="en-US" smtClean="0">
                <a:latin typeface="Arial" pitchFamily="34" charset="0"/>
                <a:ea typeface="Geneva" pitchFamily="-112" charset="-128"/>
              </a:defRPr>
            </a:lvl2pPr>
            <a:lvl3pPr>
              <a:defRPr lang="en-US" smtClean="0">
                <a:latin typeface="Arial" pitchFamily="34" charset="0"/>
                <a:ea typeface="Geneva" pitchFamily="-112" charset="-128"/>
              </a:defRPr>
            </a:lvl3pPr>
            <a:lvl4pPr>
              <a:defRPr lang="en-US" smtClean="0">
                <a:latin typeface="Arial" pitchFamily="34" charset="0"/>
                <a:ea typeface="Geneva" pitchFamily="-112" charset="-128"/>
              </a:defRPr>
            </a:lvl4pPr>
            <a:lvl5pPr>
              <a:defRPr lang="pt-PT">
                <a:latin typeface="Arial" pitchFamily="34" charset="0"/>
                <a:ea typeface="Geneva" pitchFamily="-112" charset="-128"/>
              </a:defRPr>
            </a:lvl5pPr>
          </a:lstStyle>
          <a:p>
            <a:pPr lvl="0" defTabSz="457154">
              <a:spcBef>
                <a:spcPct val="0"/>
              </a:spcBef>
            </a:pPr>
            <a:r>
              <a:rPr lang="en-US" dirty="0" err="1"/>
              <a:t>Subtítulo</a:t>
            </a:r>
            <a:endParaRPr lang="en-US" dirty="0"/>
          </a:p>
        </p:txBody>
      </p:sp>
      <p:sp>
        <p:nvSpPr>
          <p:cNvPr id="37" name="Text Placeholder 34">
            <a:extLst>
              <a:ext uri="{FF2B5EF4-FFF2-40B4-BE49-F238E27FC236}">
                <a16:creationId xmlns:a16="http://schemas.microsoft.com/office/drawing/2014/main" id="{C4AF4BDE-D063-45F5-8E92-712C36CB696C}"/>
              </a:ext>
            </a:extLst>
          </p:cNvPr>
          <p:cNvSpPr>
            <a:spLocks noGrp="1"/>
          </p:cNvSpPr>
          <p:nvPr>
            <p:ph type="body" sz="quarter" idx="13" hasCustomPrompt="1"/>
          </p:nvPr>
        </p:nvSpPr>
        <p:spPr>
          <a:xfrm>
            <a:off x="334963" y="262948"/>
            <a:ext cx="5400000" cy="274562"/>
          </a:xfrm>
          <a:prstGeom prst="rect">
            <a:avLst/>
          </a:prstGeom>
          <a:ln w="12700">
            <a:miter lim="400000"/>
          </a:ln>
        </p:spPr>
        <p:txBody>
          <a:bodyPr lIns="36000" tIns="36000" rIns="36000" bIns="36000" anchor="ctr">
            <a:noAutofit/>
          </a:bodyPr>
          <a:lstStyle>
            <a:lvl1pPr marL="0" indent="0">
              <a:buNone/>
              <a:defRPr lang="en-US" sz="1451" b="0" dirty="0" smtClean="0">
                <a:latin typeface="Playfair Display"/>
                <a:ea typeface="Playfair Display"/>
                <a:cs typeface="Playfair Display"/>
              </a:defRPr>
            </a:lvl1pPr>
          </a:lstStyle>
          <a:p>
            <a:pPr lvl="0" defTabSz="457154">
              <a:spcBef>
                <a:spcPct val="0"/>
              </a:spcBef>
            </a:pPr>
            <a:r>
              <a:rPr lang="en-US" dirty="0"/>
              <a:t>Nome</a:t>
            </a:r>
          </a:p>
        </p:txBody>
      </p:sp>
      <p:sp>
        <p:nvSpPr>
          <p:cNvPr id="38" name="Text Placeholder 34">
            <a:extLst>
              <a:ext uri="{FF2B5EF4-FFF2-40B4-BE49-F238E27FC236}">
                <a16:creationId xmlns:a16="http://schemas.microsoft.com/office/drawing/2014/main" id="{A974A6AE-E99E-4260-B472-77FDDA779689}"/>
              </a:ext>
            </a:extLst>
          </p:cNvPr>
          <p:cNvSpPr>
            <a:spLocks noGrp="1"/>
          </p:cNvSpPr>
          <p:nvPr>
            <p:ph type="body" sz="quarter" idx="14" hasCustomPrompt="1"/>
          </p:nvPr>
        </p:nvSpPr>
        <p:spPr>
          <a:xfrm>
            <a:off x="6457037" y="262948"/>
            <a:ext cx="5400000" cy="274562"/>
          </a:xfrm>
          <a:prstGeom prst="rect">
            <a:avLst/>
          </a:prstGeom>
          <a:ln w="12700">
            <a:miter lim="400000"/>
          </a:ln>
        </p:spPr>
        <p:txBody>
          <a:bodyPr lIns="36000" tIns="36000" rIns="36000" bIns="36000" anchor="ctr">
            <a:noAutofit/>
          </a:bodyPr>
          <a:lstStyle>
            <a:lvl1pPr marL="0" indent="0" algn="r">
              <a:buNone/>
              <a:defRPr lang="en-US" sz="1000" b="0" dirty="0" smtClean="0">
                <a:latin typeface="Open Sans Light"/>
                <a:ea typeface="Open Sans Light"/>
                <a:cs typeface="Open Sans Light"/>
              </a:defRPr>
            </a:lvl1pPr>
          </a:lstStyle>
          <a:p>
            <a:pPr lvl="0" defTabSz="457154">
              <a:spcBef>
                <a:spcPct val="0"/>
              </a:spcBef>
            </a:pPr>
            <a:r>
              <a:rPr lang="en-US" dirty="0"/>
              <a:t>DATA | LOCAL</a:t>
            </a:r>
          </a:p>
        </p:txBody>
      </p:sp>
    </p:spTree>
    <p:extLst>
      <p:ext uri="{BB962C8B-B14F-4D97-AF65-F5344CB8AC3E}">
        <p14:creationId xmlns:p14="http://schemas.microsoft.com/office/powerpoint/2010/main" val="3348730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End">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p:custDataLst>
              <p:tags r:id="rId1"/>
            </p:custDataLst>
            <p:extLst>
              <p:ext uri="{D42A27DB-BD31-4B8C-83A1-F6EECF244321}">
                <p14:modId xmlns:p14="http://schemas.microsoft.com/office/powerpoint/2010/main" val="1961124659"/>
              </p:ext>
            </p:extLst>
          </p:nvPr>
        </p:nvGraphicFramePr>
        <p:xfrm>
          <a:off x="2120" y="1591"/>
          <a:ext cx="2116"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13" name="Object 12" hidden="1"/>
                      <p:cNvPicPr/>
                      <p:nvPr/>
                    </p:nvPicPr>
                    <p:blipFill>
                      <a:blip r:embed="rId4"/>
                      <a:stretch>
                        <a:fillRect/>
                      </a:stretch>
                    </p:blipFill>
                    <p:spPr>
                      <a:xfrm>
                        <a:off x="2120" y="1591"/>
                        <a:ext cx="2116" cy="1587"/>
                      </a:xfrm>
                      <a:prstGeom prst="rect">
                        <a:avLst/>
                      </a:prstGeom>
                    </p:spPr>
                  </p:pic>
                </p:oleObj>
              </mc:Fallback>
            </mc:AlternateContent>
          </a:graphicData>
        </a:graphic>
      </p:graphicFrame>
      <p:sp>
        <p:nvSpPr>
          <p:cNvPr id="8" name="Rectangle">
            <a:extLst>
              <a:ext uri="{FF2B5EF4-FFF2-40B4-BE49-F238E27FC236}">
                <a16:creationId xmlns:a16="http://schemas.microsoft.com/office/drawing/2014/main" id="{DA2B5D46-25C4-41D0-B81B-D8BC22BE0013}"/>
              </a:ext>
            </a:extLst>
          </p:cNvPr>
          <p:cNvSpPr/>
          <p:nvPr/>
        </p:nvSpPr>
        <p:spPr>
          <a:xfrm>
            <a:off x="-26182" y="-43483"/>
            <a:ext cx="12244363" cy="6944965"/>
          </a:xfrm>
          <a:prstGeom prst="rect">
            <a:avLst/>
          </a:prstGeom>
          <a:solidFill>
            <a:srgbClr val="000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pic>
        <p:nvPicPr>
          <p:cNvPr id="9" name="Image" descr="Image">
            <a:extLst>
              <a:ext uri="{FF2B5EF4-FFF2-40B4-BE49-F238E27FC236}">
                <a16:creationId xmlns:a16="http://schemas.microsoft.com/office/drawing/2014/main" id="{A3CCC234-F686-4C31-925A-5DC7C31846E0}"/>
              </a:ext>
            </a:extLst>
          </p:cNvPr>
          <p:cNvPicPr>
            <a:picLocks noChangeAspect="1"/>
          </p:cNvPicPr>
          <p:nvPr/>
        </p:nvPicPr>
        <p:blipFill>
          <a:blip r:embed="rId5"/>
          <a:stretch>
            <a:fillRect/>
          </a:stretch>
        </p:blipFill>
        <p:spPr>
          <a:xfrm>
            <a:off x="283940" y="6242503"/>
            <a:ext cx="11624120" cy="371798"/>
          </a:xfrm>
          <a:prstGeom prst="rect">
            <a:avLst/>
          </a:prstGeom>
          <a:ln w="12700">
            <a:miter lim="400000"/>
          </a:ln>
        </p:spPr>
      </p:pic>
    </p:spTree>
    <p:extLst>
      <p:ext uri="{BB962C8B-B14F-4D97-AF65-F5344CB8AC3E}">
        <p14:creationId xmlns:p14="http://schemas.microsoft.com/office/powerpoint/2010/main" val="340947695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M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B6389-65A4-42AD-AA7A-CBDDF223ED32}"/>
              </a:ext>
            </a:extLst>
          </p:cNvPr>
          <p:cNvSpPr>
            <a:spLocks noGrp="1"/>
          </p:cNvSpPr>
          <p:nvPr>
            <p:ph type="title" hasCustomPrompt="1"/>
          </p:nvPr>
        </p:nvSpPr>
        <p:spPr>
          <a:xfrm>
            <a:off x="336001" y="636792"/>
            <a:ext cx="11520000" cy="690564"/>
          </a:xfrm>
          <a:prstGeom prst="rect">
            <a:avLst/>
          </a:prstGeom>
        </p:spPr>
        <p:txBody>
          <a:bodyPr anchor="b"/>
          <a:lstStyle>
            <a:lvl1pPr algn="just">
              <a:defRPr lang="en-US" sz="3200" b="0" kern="1200" dirty="0">
                <a:solidFill>
                  <a:schemeClr val="tx1"/>
                </a:solidFill>
                <a:latin typeface="Playfair Display" panose="00000500000000000000" pitchFamily="50" charset="0"/>
                <a:ea typeface="Geneva" pitchFamily="-112" charset="-128"/>
                <a:cs typeface="Arial" panose="020B0604020202020204" pitchFamily="34" charset="0"/>
              </a:defRPr>
            </a:lvl1pPr>
          </a:lstStyle>
          <a:p>
            <a:pPr marL="0" lvl="0" indent="0" algn="just" defTabSz="457154" rtl="0" eaLnBrk="0" fontAlgn="base" hangingPunct="0">
              <a:spcBef>
                <a:spcPts val="0"/>
              </a:spcBef>
              <a:spcAft>
                <a:spcPct val="0"/>
              </a:spcAft>
              <a:buFont typeface="Arial" pitchFamily="34" charset="0"/>
              <a:buNone/>
            </a:pPr>
            <a:r>
              <a:rPr lang="en-US" dirty="0"/>
              <a:t>Click to edit Master text styles</a:t>
            </a:r>
          </a:p>
        </p:txBody>
      </p:sp>
      <p:sp>
        <p:nvSpPr>
          <p:cNvPr id="3" name="Content Placeholder 2">
            <a:extLst>
              <a:ext uri="{FF2B5EF4-FFF2-40B4-BE49-F238E27FC236}">
                <a16:creationId xmlns:a16="http://schemas.microsoft.com/office/drawing/2014/main" id="{D112466C-C663-4914-9756-58FE89AA215E}"/>
              </a:ext>
            </a:extLst>
          </p:cNvPr>
          <p:cNvSpPr>
            <a:spLocks noGrp="1"/>
          </p:cNvSpPr>
          <p:nvPr>
            <p:ph idx="1"/>
          </p:nvPr>
        </p:nvSpPr>
        <p:spPr>
          <a:xfrm>
            <a:off x="336000" y="1563329"/>
            <a:ext cx="11519999" cy="4613634"/>
          </a:xfrm>
          <a:prstGeom prst="rect">
            <a:avLst/>
          </a:prstGeom>
        </p:spPr>
        <p:txBody>
          <a:bodyPr/>
          <a:lstStyle>
            <a:lvl1pPr marL="228600" indent="-228600">
              <a:buFont typeface="Wingdings" panose="05000000000000000000" pitchFamily="2" charset="2"/>
              <a:buChar char="§"/>
              <a:defRPr sz="2000">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buClr>
                <a:schemeClr val="tx1"/>
              </a:buClr>
              <a:buFont typeface="Calibri" panose="020F0502020204030204" pitchFamily="34" charset="0"/>
              <a:buChar char="▫"/>
              <a:defRPr sz="1800">
                <a:latin typeface="Open Sans Light" panose="020B0306030504020204" pitchFamily="34" charset="0"/>
                <a:ea typeface="Open Sans Light" panose="020B0306030504020204" pitchFamily="34" charset="0"/>
                <a:cs typeface="Open Sans Light" panose="020B0306030504020204" pitchFamily="34" charset="0"/>
              </a:defRPr>
            </a:lvl2pPr>
            <a:lvl3pPr>
              <a:defRPr sz="1600">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buFont typeface="Calibri" panose="020F0502020204030204" pitchFamily="34" charset="0"/>
              <a:buChar char="◦"/>
              <a:defRPr sz="1400">
                <a:latin typeface="Open Sans Light" panose="020B0306030504020204" pitchFamily="34" charset="0"/>
                <a:ea typeface="Open Sans Light" panose="020B0306030504020204" pitchFamily="34" charset="0"/>
                <a:cs typeface="Open Sans Light" panose="020B0306030504020204" pitchFamily="34" charset="0"/>
              </a:defRPr>
            </a:lvl4pPr>
            <a:lvl5pPr>
              <a:defRPr sz="1200">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ext Placeholder 11">
            <a:extLst>
              <a:ext uri="{FF2B5EF4-FFF2-40B4-BE49-F238E27FC236}">
                <a16:creationId xmlns:a16="http://schemas.microsoft.com/office/drawing/2014/main" id="{A9DA4660-A039-409B-AA51-DEBF1C404C4E}"/>
              </a:ext>
            </a:extLst>
          </p:cNvPr>
          <p:cNvSpPr>
            <a:spLocks noGrp="1"/>
          </p:cNvSpPr>
          <p:nvPr>
            <p:ph type="body" sz="quarter" idx="13" hasCustomPrompt="1"/>
          </p:nvPr>
        </p:nvSpPr>
        <p:spPr>
          <a:xfrm>
            <a:off x="336000" y="251206"/>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400" b="0" noProof="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pPr marL="0" lvl="0" indent="0" algn="l">
              <a:spcBef>
                <a:spcPct val="0"/>
              </a:spcBef>
              <a:spcAft>
                <a:spcPts val="1500"/>
              </a:spcAft>
            </a:pPr>
            <a:r>
              <a:rPr lang="en-US" noProof="0" dirty="0"/>
              <a:t>Click to edit sub-title</a:t>
            </a:r>
          </a:p>
        </p:txBody>
      </p:sp>
    </p:spTree>
    <p:extLst>
      <p:ext uri="{BB962C8B-B14F-4D97-AF65-F5344CB8AC3E}">
        <p14:creationId xmlns:p14="http://schemas.microsoft.com/office/powerpoint/2010/main" val="3496813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M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B6389-65A4-42AD-AA7A-CBDDF223ED32}"/>
              </a:ext>
            </a:extLst>
          </p:cNvPr>
          <p:cNvSpPr>
            <a:spLocks noGrp="1"/>
          </p:cNvSpPr>
          <p:nvPr>
            <p:ph type="title" hasCustomPrompt="1"/>
          </p:nvPr>
        </p:nvSpPr>
        <p:spPr>
          <a:xfrm>
            <a:off x="336001" y="636792"/>
            <a:ext cx="11520000" cy="690564"/>
          </a:xfrm>
          <a:prstGeom prst="rect">
            <a:avLst/>
          </a:prstGeom>
        </p:spPr>
        <p:txBody>
          <a:bodyPr anchor="b"/>
          <a:lstStyle>
            <a:lvl1pPr algn="just">
              <a:defRPr lang="en-US" sz="3200" b="0" kern="1200" dirty="0">
                <a:solidFill>
                  <a:schemeClr val="tx1"/>
                </a:solidFill>
                <a:latin typeface="Playfair Display" panose="00000500000000000000" pitchFamily="50" charset="0"/>
                <a:ea typeface="Geneva" pitchFamily="-112" charset="-128"/>
                <a:cs typeface="Arial" panose="020B0604020202020204" pitchFamily="34" charset="0"/>
              </a:defRPr>
            </a:lvl1pPr>
          </a:lstStyle>
          <a:p>
            <a:pPr marL="0" lvl="0" indent="0" algn="just" defTabSz="457154" rtl="0" eaLnBrk="0" fontAlgn="base" hangingPunct="0">
              <a:spcBef>
                <a:spcPts val="0"/>
              </a:spcBef>
              <a:spcAft>
                <a:spcPct val="0"/>
              </a:spcAft>
              <a:buFont typeface="Arial" pitchFamily="34" charset="0"/>
              <a:buNone/>
            </a:pPr>
            <a:r>
              <a:rPr lang="en-US" dirty="0"/>
              <a:t>Click to edit Master text styles</a:t>
            </a:r>
          </a:p>
        </p:txBody>
      </p:sp>
      <p:sp>
        <p:nvSpPr>
          <p:cNvPr id="3" name="Content Placeholder 2">
            <a:extLst>
              <a:ext uri="{FF2B5EF4-FFF2-40B4-BE49-F238E27FC236}">
                <a16:creationId xmlns:a16="http://schemas.microsoft.com/office/drawing/2014/main" id="{D112466C-C663-4914-9756-58FE89AA215E}"/>
              </a:ext>
            </a:extLst>
          </p:cNvPr>
          <p:cNvSpPr>
            <a:spLocks noGrp="1"/>
          </p:cNvSpPr>
          <p:nvPr>
            <p:ph idx="1"/>
          </p:nvPr>
        </p:nvSpPr>
        <p:spPr>
          <a:xfrm>
            <a:off x="336000" y="1563329"/>
            <a:ext cx="11519999" cy="4613634"/>
          </a:xfrm>
          <a:prstGeom prst="rect">
            <a:avLst/>
          </a:prstGeom>
        </p:spPr>
        <p:txBody>
          <a:bodyPr/>
          <a:lstStyle>
            <a:lvl1pPr marL="228600" indent="-228600">
              <a:buFont typeface="Wingdings" panose="05000000000000000000" pitchFamily="2" charset="2"/>
              <a:buChar char="§"/>
              <a:defRPr sz="2000">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buClr>
                <a:schemeClr val="tx1"/>
              </a:buClr>
              <a:buFont typeface="Calibri" panose="020F0502020204030204" pitchFamily="34" charset="0"/>
              <a:buChar char="▫"/>
              <a:defRPr sz="1800">
                <a:latin typeface="Open Sans Light" panose="020B0306030504020204" pitchFamily="34" charset="0"/>
                <a:ea typeface="Open Sans Light" panose="020B0306030504020204" pitchFamily="34" charset="0"/>
                <a:cs typeface="Open Sans Light" panose="020B0306030504020204" pitchFamily="34" charset="0"/>
              </a:defRPr>
            </a:lvl2pPr>
            <a:lvl3pPr>
              <a:defRPr sz="1600">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buFont typeface="Calibri" panose="020F0502020204030204" pitchFamily="34" charset="0"/>
              <a:buChar char="◦"/>
              <a:defRPr sz="1400">
                <a:latin typeface="Open Sans Light" panose="020B0306030504020204" pitchFamily="34" charset="0"/>
                <a:ea typeface="Open Sans Light" panose="020B0306030504020204" pitchFamily="34" charset="0"/>
                <a:cs typeface="Open Sans Light" panose="020B0306030504020204" pitchFamily="34" charset="0"/>
              </a:defRPr>
            </a:lvl4pPr>
            <a:lvl5pPr>
              <a:defRPr sz="1200">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ext Placeholder 11">
            <a:extLst>
              <a:ext uri="{FF2B5EF4-FFF2-40B4-BE49-F238E27FC236}">
                <a16:creationId xmlns:a16="http://schemas.microsoft.com/office/drawing/2014/main" id="{A9DA4660-A039-409B-AA51-DEBF1C404C4E}"/>
              </a:ext>
            </a:extLst>
          </p:cNvPr>
          <p:cNvSpPr>
            <a:spLocks noGrp="1"/>
          </p:cNvSpPr>
          <p:nvPr>
            <p:ph type="body" sz="quarter" idx="13" hasCustomPrompt="1"/>
          </p:nvPr>
        </p:nvSpPr>
        <p:spPr>
          <a:xfrm>
            <a:off x="336000" y="251206"/>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400" b="0" noProof="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pPr marL="0" lvl="0" indent="0" algn="l">
              <a:spcBef>
                <a:spcPct val="0"/>
              </a:spcBef>
              <a:spcAft>
                <a:spcPts val="1500"/>
              </a:spcAft>
            </a:pPr>
            <a:r>
              <a:rPr lang="en-US" noProof="0" dirty="0"/>
              <a:t>Click to edit sub-title</a:t>
            </a:r>
          </a:p>
        </p:txBody>
      </p:sp>
    </p:spTree>
    <p:extLst>
      <p:ext uri="{BB962C8B-B14F-4D97-AF65-F5344CB8AC3E}">
        <p14:creationId xmlns:p14="http://schemas.microsoft.com/office/powerpoint/2010/main" val="2007432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eparator">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7E8C51C-5CE1-4C30-BD2B-2ED4ECEE61E6}"/>
              </a:ext>
            </a:extLst>
          </p:cNvPr>
          <p:cNvSpPr>
            <a:spLocks noGrp="1"/>
          </p:cNvSpPr>
          <p:nvPr>
            <p:ph type="body" sz="quarter" idx="16" hasCustomPrompt="1"/>
          </p:nvPr>
        </p:nvSpPr>
        <p:spPr>
          <a:xfrm>
            <a:off x="336000" y="4195950"/>
            <a:ext cx="11519450" cy="612000"/>
          </a:xfrm>
          <a:prstGeom prst="rect">
            <a:avLst/>
          </a:prstGeom>
        </p:spPr>
        <p:txBody>
          <a:bodyPr lIns="0" tIns="0" rIns="0" bIns="0" anchor="b"/>
          <a:lstStyle>
            <a:lvl1pPr marL="0" indent="0">
              <a:spcBef>
                <a:spcPts val="0"/>
              </a:spcBef>
              <a:buNone/>
              <a:defRPr sz="2800" b="0">
                <a:latin typeface="Playfair Display" panose="00000500000000000000" pitchFamily="50" charset="0"/>
                <a:cs typeface="Arial" panose="020B0604020202020204" pitchFamily="34" charset="0"/>
              </a:defRPr>
            </a:lvl1pPr>
            <a:lvl2pPr marL="457153" indent="0">
              <a:buNone/>
              <a:defRPr sz="2200">
                <a:latin typeface="Arial" panose="020B0604020202020204" pitchFamily="34" charset="0"/>
                <a:cs typeface="Arial" panose="020B0604020202020204" pitchFamily="34" charset="0"/>
              </a:defRPr>
            </a:lvl2pPr>
            <a:lvl3pPr>
              <a:defRPr sz="2200">
                <a:latin typeface="Arial" panose="020B0604020202020204" pitchFamily="34" charset="0"/>
                <a:cs typeface="Arial" panose="020B0604020202020204" pitchFamily="34" charset="0"/>
              </a:defRPr>
            </a:lvl3pPr>
            <a:lvl4pPr>
              <a:defRPr sz="2200">
                <a:latin typeface="Arial" panose="020B0604020202020204" pitchFamily="34" charset="0"/>
                <a:cs typeface="Arial" panose="020B0604020202020204" pitchFamily="34" charset="0"/>
              </a:defRPr>
            </a:lvl4pPr>
            <a:lvl5pPr>
              <a:defRPr sz="2200">
                <a:latin typeface="Arial" panose="020B0604020202020204" pitchFamily="34" charset="0"/>
                <a:cs typeface="Arial" panose="020B0604020202020204" pitchFamily="34" charset="0"/>
              </a:defRPr>
            </a:lvl5pPr>
          </a:lstStyle>
          <a:p>
            <a:pPr lvl="0"/>
            <a:r>
              <a:rPr lang="en-US" dirty="0"/>
              <a:t>Click to edit chapter name</a:t>
            </a:r>
          </a:p>
        </p:txBody>
      </p:sp>
      <p:sp>
        <p:nvSpPr>
          <p:cNvPr id="4" name="Text Placeholder 11">
            <a:extLst>
              <a:ext uri="{FF2B5EF4-FFF2-40B4-BE49-F238E27FC236}">
                <a16:creationId xmlns:a16="http://schemas.microsoft.com/office/drawing/2014/main" id="{0F594DF0-F4B5-46C6-855F-5A3DEF370B51}"/>
              </a:ext>
            </a:extLst>
          </p:cNvPr>
          <p:cNvSpPr>
            <a:spLocks noGrp="1"/>
          </p:cNvSpPr>
          <p:nvPr>
            <p:ph type="body" sz="quarter" idx="12" hasCustomPrompt="1"/>
          </p:nvPr>
        </p:nvSpPr>
        <p:spPr>
          <a:xfrm>
            <a:off x="336000" y="3645178"/>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800" b="0" noProof="0" dirty="0">
                <a:solidFill>
                  <a:sysClr val="windowText" lastClr="000000"/>
                </a:solidFill>
                <a:latin typeface="Playfair Display" panose="00000500000000000000" pitchFamily="50" charset="0"/>
                <a:ea typeface="Playfair Display" panose="00000500000000000000" pitchFamily="50" charset="0"/>
                <a:cs typeface="Arial" pitchFamily="34" charset="0"/>
              </a:defRPr>
            </a:lvl1pPr>
          </a:lstStyle>
          <a:p>
            <a:pPr marL="0" lvl="0" indent="0" algn="l">
              <a:spcBef>
                <a:spcPct val="0"/>
              </a:spcBef>
              <a:spcAft>
                <a:spcPts val="1500"/>
              </a:spcAft>
            </a:pPr>
            <a:r>
              <a:rPr lang="en-US" noProof="0" dirty="0"/>
              <a:t>Click to edit document title</a:t>
            </a:r>
          </a:p>
        </p:txBody>
      </p:sp>
      <p:sp>
        <p:nvSpPr>
          <p:cNvPr id="5" name="Line">
            <a:extLst>
              <a:ext uri="{FF2B5EF4-FFF2-40B4-BE49-F238E27FC236}">
                <a16:creationId xmlns:a16="http://schemas.microsoft.com/office/drawing/2014/main" id="{3F5866F4-05A4-4B38-B61D-1E029C5E31EA}"/>
              </a:ext>
            </a:extLst>
          </p:cNvPr>
          <p:cNvSpPr/>
          <p:nvPr/>
        </p:nvSpPr>
        <p:spPr>
          <a:xfrm>
            <a:off x="336550" y="4082563"/>
            <a:ext cx="632619" cy="0"/>
          </a:xfrm>
          <a:prstGeom prst="line">
            <a:avLst/>
          </a:prstGeom>
          <a:ln w="25400">
            <a:solidFill>
              <a:srgbClr val="000000"/>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Tree>
    <p:extLst>
      <p:ext uri="{BB962C8B-B14F-4D97-AF65-F5344CB8AC3E}">
        <p14:creationId xmlns:p14="http://schemas.microsoft.com/office/powerpoint/2010/main" val="849117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iz">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userDrawn="1">
            <p:custDataLst>
              <p:tags r:id="rId1"/>
            </p:custDataLst>
            <p:extLst>
              <p:ext uri="{D42A27DB-BD31-4B8C-83A1-F6EECF244321}">
                <p14:modId xmlns:p14="http://schemas.microsoft.com/office/powerpoint/2010/main" val="9760289"/>
              </p:ext>
            </p:extLst>
          </p:nvPr>
        </p:nvGraphicFramePr>
        <p:xfrm>
          <a:off x="2120" y="1591"/>
          <a:ext cx="2116"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13" name="Object 12" hidden="1"/>
                      <p:cNvPicPr/>
                      <p:nvPr/>
                    </p:nvPicPr>
                    <p:blipFill>
                      <a:blip r:embed="rId4"/>
                      <a:stretch>
                        <a:fillRect/>
                      </a:stretch>
                    </p:blipFill>
                    <p:spPr>
                      <a:xfrm>
                        <a:off x="2120" y="1591"/>
                        <a:ext cx="2116" cy="1587"/>
                      </a:xfrm>
                      <a:prstGeom prst="rect">
                        <a:avLst/>
                      </a:prstGeom>
                    </p:spPr>
                  </p:pic>
                </p:oleObj>
              </mc:Fallback>
            </mc:AlternateContent>
          </a:graphicData>
        </a:graphic>
      </p:graphicFrame>
      <p:sp>
        <p:nvSpPr>
          <p:cNvPr id="6" name="Text Placeholder 11"/>
          <p:cNvSpPr>
            <a:spLocks noGrp="1"/>
          </p:cNvSpPr>
          <p:nvPr>
            <p:ph type="body" sz="quarter" idx="12" hasCustomPrompt="1"/>
          </p:nvPr>
        </p:nvSpPr>
        <p:spPr>
          <a:xfrm>
            <a:off x="336000" y="273328"/>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400" b="0" noProof="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pPr marL="0" lvl="0" indent="0" algn="l">
              <a:spcBef>
                <a:spcPct val="0"/>
              </a:spcBef>
              <a:spcAft>
                <a:spcPts val="1500"/>
              </a:spcAft>
            </a:pPr>
            <a:r>
              <a:rPr lang="en-US" noProof="0"/>
              <a:t>Click to edit sub-title</a:t>
            </a:r>
          </a:p>
        </p:txBody>
      </p:sp>
      <p:pic>
        <p:nvPicPr>
          <p:cNvPr id="5" name="ISPRING_QUIZ_SHAPE3">
            <a:extLst>
              <a:ext uri="{FF2B5EF4-FFF2-40B4-BE49-F238E27FC236}">
                <a16:creationId xmlns:a16="http://schemas.microsoft.com/office/drawing/2014/main" id="{960E605E-404E-4319-9CB9-08963B17227B}"/>
              </a:ext>
            </a:extLst>
          </p:cNvPr>
          <p:cNvPicPr>
            <a:picLocks/>
          </p:cNvPicPr>
          <p:nvPr userDrawn="1"/>
        </p:nvPicPr>
        <p:blipFill>
          <a:blip r:embed="rId5">
            <a:duotone>
              <a:prstClr val="black"/>
              <a:schemeClr val="accent1">
                <a:tint val="45000"/>
                <a:satMod val="400000"/>
              </a:schemeClr>
            </a:duotone>
          </a:blip>
          <a:srcRect/>
          <a:stretch>
            <a:fillRect/>
          </a:stretch>
        </p:blipFill>
        <p:spPr>
          <a:xfrm>
            <a:off x="336000" y="947585"/>
            <a:ext cx="432000" cy="432000"/>
          </a:xfrm>
          <a:prstGeom prst="rect">
            <a:avLst/>
          </a:prstGeom>
          <a:effectLst>
            <a:innerShdw>
              <a:scrgbClr r="0" g="0" b="0">
                <a:alpha val="0"/>
              </a:scrgbClr>
            </a:innerShdw>
          </a:effectLst>
        </p:spPr>
      </p:pic>
      <p:sp>
        <p:nvSpPr>
          <p:cNvPr id="2" name="Rectangle 1">
            <a:extLst>
              <a:ext uri="{FF2B5EF4-FFF2-40B4-BE49-F238E27FC236}">
                <a16:creationId xmlns:a16="http://schemas.microsoft.com/office/drawing/2014/main" id="{E56A0C22-B9B3-4244-9FA2-07670AB35833}"/>
              </a:ext>
            </a:extLst>
          </p:cNvPr>
          <p:cNvSpPr/>
          <p:nvPr userDrawn="1"/>
        </p:nvSpPr>
        <p:spPr bwMode="auto">
          <a:xfrm>
            <a:off x="336549" y="604500"/>
            <a:ext cx="11520000" cy="720000"/>
          </a:xfrm>
          <a:prstGeom prst="rect">
            <a:avLst/>
          </a:prstGeom>
        </p:spPr>
        <p:txBody>
          <a:bodyPr lIns="540000" tIns="0" rIns="0" bIns="0" anchor="b"/>
          <a:lstStyle/>
          <a:p>
            <a:pPr marL="0" lvl="0" indent="0" algn="just" eaLnBrk="0" hangingPunct="0">
              <a:spcBef>
                <a:spcPts val="0"/>
              </a:spcBef>
              <a:buFont typeface="Arial" pitchFamily="34" charset="0"/>
              <a:buNone/>
            </a:pPr>
            <a:r>
              <a:rPr lang="en-US" sz="2400" b="0" dirty="0">
                <a:latin typeface="Playfair Display" panose="00000500000000000000" pitchFamily="50" charset="0"/>
                <a:cs typeface="Arial" panose="020B0604020202020204" pitchFamily="34" charset="0"/>
                <a:sym typeface="Arial" charset="0"/>
              </a:rPr>
              <a:t>Quiz</a:t>
            </a:r>
            <a:endParaRPr lang="pt-PT" sz="2400" b="0" dirty="0">
              <a:latin typeface="Playfair Display" panose="00000500000000000000" pitchFamily="50" charset="0"/>
              <a:cs typeface="Arial" panose="020B0604020202020204" pitchFamily="34" charset="0"/>
              <a:sym typeface="Arial" charset="0"/>
            </a:endParaRPr>
          </a:p>
        </p:txBody>
      </p:sp>
    </p:spTree>
    <p:extLst>
      <p:ext uri="{BB962C8B-B14F-4D97-AF65-F5344CB8AC3E}">
        <p14:creationId xmlns:p14="http://schemas.microsoft.com/office/powerpoint/2010/main" val="9083775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7FB93CF-E120-4C23-84DF-C2FBA4A76B9F}"/>
              </a:ext>
            </a:extLst>
          </p:cNvPr>
          <p:cNvSpPr>
            <a:spLocks noGrp="1"/>
          </p:cNvSpPr>
          <p:nvPr>
            <p:ph sz="half" idx="2"/>
          </p:nvPr>
        </p:nvSpPr>
        <p:spPr>
          <a:xfrm>
            <a:off x="336000" y="2094271"/>
            <a:ext cx="5661575" cy="4095392"/>
          </a:xfrm>
          <a:prstGeom prst="rect">
            <a:avLst/>
          </a:prstGeom>
        </p:spPr>
        <p:txBody>
          <a:bodyPr/>
          <a:lstStyle>
            <a:lvl1pPr marL="228600" indent="-228600">
              <a:lnSpc>
                <a:spcPct val="100000"/>
              </a:lnSpc>
              <a:spcBef>
                <a:spcPts val="600"/>
              </a:spcBef>
              <a:buFont typeface="Wingdings" panose="05000000000000000000" pitchFamily="2" charset="2"/>
              <a:buChar char="§"/>
              <a:defRPr sz="2000">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nSpc>
                <a:spcPct val="100000"/>
              </a:lnSpc>
              <a:spcBef>
                <a:spcPts val="600"/>
              </a:spcBef>
              <a:buFont typeface="Calibri" panose="020F0502020204030204" pitchFamily="34" charset="0"/>
              <a:buChar char="▫"/>
              <a:defRPr sz="1800">
                <a:latin typeface="Open Sans Light" panose="020B0306030504020204" pitchFamily="34" charset="0"/>
                <a:ea typeface="Open Sans Light" panose="020B0306030504020204" pitchFamily="34" charset="0"/>
                <a:cs typeface="Open Sans Light" panose="020B0306030504020204" pitchFamily="34" charset="0"/>
              </a:defRPr>
            </a:lvl2pPr>
            <a:lvl3pPr>
              <a:lnSpc>
                <a:spcPct val="100000"/>
              </a:lnSpc>
              <a:spcBef>
                <a:spcPts val="600"/>
              </a:spcBef>
              <a:defRPr sz="1600">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nSpc>
                <a:spcPct val="100000"/>
              </a:lnSpc>
              <a:spcBef>
                <a:spcPts val="600"/>
              </a:spcBef>
              <a:buFont typeface="Calibri" panose="020F0502020204030204" pitchFamily="34" charset="0"/>
              <a:buChar char="◦"/>
              <a:defRPr sz="1400">
                <a:latin typeface="Open Sans Light" panose="020B0306030504020204" pitchFamily="34" charset="0"/>
                <a:ea typeface="Open Sans Light" panose="020B0306030504020204" pitchFamily="34" charset="0"/>
                <a:cs typeface="Open Sans Light" panose="020B0306030504020204" pitchFamily="34" charset="0"/>
              </a:defRPr>
            </a:lvl4pPr>
            <a:lvl5pPr>
              <a:lnSpc>
                <a:spcPct val="100000"/>
              </a:lnSpc>
              <a:spcBef>
                <a:spcPts val="600"/>
              </a:spcBef>
              <a:defRPr sz="1200">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Content Placeholder 5">
            <a:extLst>
              <a:ext uri="{FF2B5EF4-FFF2-40B4-BE49-F238E27FC236}">
                <a16:creationId xmlns:a16="http://schemas.microsoft.com/office/drawing/2014/main" id="{F0D54E4C-DE0C-4640-98C4-A5045C7DD6D5}"/>
              </a:ext>
            </a:extLst>
          </p:cNvPr>
          <p:cNvSpPr>
            <a:spLocks noGrp="1"/>
          </p:cNvSpPr>
          <p:nvPr>
            <p:ph sz="quarter" idx="4"/>
          </p:nvPr>
        </p:nvSpPr>
        <p:spPr>
          <a:xfrm>
            <a:off x="6172199" y="2094271"/>
            <a:ext cx="5683799" cy="4095392"/>
          </a:xfrm>
          <a:prstGeom prst="rect">
            <a:avLst/>
          </a:prstGeom>
        </p:spPr>
        <p:txBody>
          <a:bodyPr/>
          <a:lstStyle>
            <a:lvl1pPr>
              <a:lnSpc>
                <a:spcPct val="100000"/>
              </a:lnSpc>
              <a:spcBef>
                <a:spcPts val="600"/>
              </a:spcBef>
              <a:defRPr sz="2000">
                <a:latin typeface="Open Sans Light" panose="020B0306030504020204" pitchFamily="34" charset="0"/>
                <a:ea typeface="Open Sans Light" panose="020B0306030504020204" pitchFamily="34" charset="0"/>
                <a:cs typeface="Open Sans Light" panose="020B0306030504020204" pitchFamily="34" charset="0"/>
              </a:defRPr>
            </a:lvl1pPr>
            <a:lvl2pPr>
              <a:lnSpc>
                <a:spcPct val="100000"/>
              </a:lnSpc>
              <a:spcBef>
                <a:spcPts val="600"/>
              </a:spcBef>
              <a:defRPr sz="1800">
                <a:latin typeface="Open Sans Light" panose="020B0306030504020204" pitchFamily="34" charset="0"/>
                <a:ea typeface="Open Sans Light" panose="020B0306030504020204" pitchFamily="34" charset="0"/>
                <a:cs typeface="Open Sans Light" panose="020B0306030504020204" pitchFamily="34" charset="0"/>
              </a:defRPr>
            </a:lvl2pPr>
            <a:lvl3pPr>
              <a:lnSpc>
                <a:spcPct val="100000"/>
              </a:lnSpc>
              <a:spcBef>
                <a:spcPts val="600"/>
              </a:spcBef>
              <a:defRPr sz="1600">
                <a:latin typeface="Open Sans Light" panose="020B0306030504020204" pitchFamily="34" charset="0"/>
                <a:ea typeface="Open Sans Light" panose="020B0306030504020204" pitchFamily="34" charset="0"/>
                <a:cs typeface="Open Sans Light" panose="020B0306030504020204" pitchFamily="34" charset="0"/>
              </a:defRPr>
            </a:lvl3pPr>
            <a:lvl4pPr>
              <a:lnSpc>
                <a:spcPct val="100000"/>
              </a:lnSpc>
              <a:spcBef>
                <a:spcPts val="600"/>
              </a:spcBef>
              <a:defRPr sz="1400">
                <a:latin typeface="Open Sans Light" panose="020B0306030504020204" pitchFamily="34" charset="0"/>
                <a:ea typeface="Open Sans Light" panose="020B0306030504020204" pitchFamily="34" charset="0"/>
                <a:cs typeface="Open Sans Light" panose="020B0306030504020204" pitchFamily="34" charset="0"/>
              </a:defRPr>
            </a:lvl4pPr>
            <a:lvl5pPr>
              <a:lnSpc>
                <a:spcPct val="100000"/>
              </a:lnSpc>
              <a:spcBef>
                <a:spcPts val="600"/>
              </a:spcBef>
              <a:defRPr sz="1200">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1">
            <a:extLst>
              <a:ext uri="{FF2B5EF4-FFF2-40B4-BE49-F238E27FC236}">
                <a16:creationId xmlns:a16="http://schemas.microsoft.com/office/drawing/2014/main" id="{2B97CFA7-6D8C-4B36-BA58-C9139CBC293F}"/>
              </a:ext>
            </a:extLst>
          </p:cNvPr>
          <p:cNvSpPr>
            <a:spLocks noGrp="1"/>
          </p:cNvSpPr>
          <p:nvPr>
            <p:ph type="body" sz="quarter" idx="13" hasCustomPrompt="1"/>
          </p:nvPr>
        </p:nvSpPr>
        <p:spPr>
          <a:xfrm>
            <a:off x="336000" y="251206"/>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400" b="0" noProof="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pPr marL="0" lvl="0" indent="0" algn="l">
              <a:spcBef>
                <a:spcPct val="0"/>
              </a:spcBef>
              <a:spcAft>
                <a:spcPts val="1500"/>
              </a:spcAft>
            </a:pPr>
            <a:r>
              <a:rPr lang="en-US" noProof="0" dirty="0"/>
              <a:t>Click to edit sub-title</a:t>
            </a:r>
          </a:p>
        </p:txBody>
      </p:sp>
      <p:sp>
        <p:nvSpPr>
          <p:cNvPr id="15" name="Title 1">
            <a:extLst>
              <a:ext uri="{FF2B5EF4-FFF2-40B4-BE49-F238E27FC236}">
                <a16:creationId xmlns:a16="http://schemas.microsoft.com/office/drawing/2014/main" id="{06F3D59A-10EB-4D6D-A37C-A07C3BE0F87C}"/>
              </a:ext>
            </a:extLst>
          </p:cNvPr>
          <p:cNvSpPr>
            <a:spLocks noGrp="1"/>
          </p:cNvSpPr>
          <p:nvPr>
            <p:ph type="title" hasCustomPrompt="1"/>
          </p:nvPr>
        </p:nvSpPr>
        <p:spPr>
          <a:xfrm>
            <a:off x="336001" y="636792"/>
            <a:ext cx="11520000" cy="690564"/>
          </a:xfrm>
          <a:prstGeom prst="rect">
            <a:avLst/>
          </a:prstGeom>
        </p:spPr>
        <p:txBody>
          <a:bodyPr anchor="b"/>
          <a:lstStyle>
            <a:lvl1pPr algn="just">
              <a:defRPr lang="en-US" sz="3200" b="0" kern="1200" dirty="0">
                <a:solidFill>
                  <a:schemeClr val="tx1"/>
                </a:solidFill>
                <a:latin typeface="Playfair Display" panose="00000500000000000000" pitchFamily="50" charset="0"/>
                <a:ea typeface="Geneva" pitchFamily="-112" charset="-128"/>
                <a:cs typeface="Arial" panose="020B0604020202020204" pitchFamily="34" charset="0"/>
              </a:defRPr>
            </a:lvl1pPr>
          </a:lstStyle>
          <a:p>
            <a:pPr marL="0" lvl="0" indent="0" algn="just" defTabSz="457154" rtl="0" eaLnBrk="0" fontAlgn="base" hangingPunct="0">
              <a:spcBef>
                <a:spcPts val="0"/>
              </a:spcBef>
              <a:spcAft>
                <a:spcPct val="0"/>
              </a:spcAft>
              <a:buFont typeface="Arial" pitchFamily="34" charset="0"/>
              <a:buNone/>
            </a:pPr>
            <a:r>
              <a:rPr lang="en-US" dirty="0"/>
              <a:t>Click to edit Master text styles</a:t>
            </a:r>
          </a:p>
        </p:txBody>
      </p:sp>
      <p:sp>
        <p:nvSpPr>
          <p:cNvPr id="8" name="Text Placeholder 2">
            <a:extLst>
              <a:ext uri="{FF2B5EF4-FFF2-40B4-BE49-F238E27FC236}">
                <a16:creationId xmlns:a16="http://schemas.microsoft.com/office/drawing/2014/main" id="{33C51137-4914-47B5-9DBA-B8255B37366C}"/>
              </a:ext>
            </a:extLst>
          </p:cNvPr>
          <p:cNvSpPr>
            <a:spLocks noGrp="1"/>
          </p:cNvSpPr>
          <p:nvPr>
            <p:ph type="body" idx="1"/>
          </p:nvPr>
        </p:nvSpPr>
        <p:spPr>
          <a:xfrm>
            <a:off x="346588" y="1351383"/>
            <a:ext cx="5650988" cy="657225"/>
          </a:xfrm>
          <a:prstGeom prst="rect">
            <a:avLst/>
          </a:prstGeom>
        </p:spPr>
        <p:txBody>
          <a:bodyPr anchor="b"/>
          <a:lstStyle>
            <a:lvl1pPr marL="0" indent="0" algn="ctr">
              <a:buNone/>
              <a:defRPr sz="1800" b="1">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9" name="Text Placeholder 4">
            <a:extLst>
              <a:ext uri="{FF2B5EF4-FFF2-40B4-BE49-F238E27FC236}">
                <a16:creationId xmlns:a16="http://schemas.microsoft.com/office/drawing/2014/main" id="{B090E41E-4E56-486F-9C19-CBC429716C01}"/>
              </a:ext>
            </a:extLst>
          </p:cNvPr>
          <p:cNvSpPr>
            <a:spLocks noGrp="1"/>
          </p:cNvSpPr>
          <p:nvPr>
            <p:ph type="body" sz="quarter" idx="3"/>
          </p:nvPr>
        </p:nvSpPr>
        <p:spPr>
          <a:xfrm>
            <a:off x="6172200" y="1351383"/>
            <a:ext cx="5683800" cy="657225"/>
          </a:xfrm>
          <a:prstGeom prst="rect">
            <a:avLst/>
          </a:prstGeom>
        </p:spPr>
        <p:txBody>
          <a:bodyPr anchor="b"/>
          <a:lstStyle>
            <a:lvl1pPr marL="0" indent="0" algn="ctr">
              <a:buNone/>
              <a:defRPr sz="1800" b="1">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cxnSp>
        <p:nvCxnSpPr>
          <p:cNvPr id="10" name="Straight Connector 9">
            <a:extLst>
              <a:ext uri="{FF2B5EF4-FFF2-40B4-BE49-F238E27FC236}">
                <a16:creationId xmlns:a16="http://schemas.microsoft.com/office/drawing/2014/main" id="{0EDEC249-2FA7-4552-A9EE-E528E5E1383F}"/>
              </a:ext>
            </a:extLst>
          </p:cNvPr>
          <p:cNvCxnSpPr/>
          <p:nvPr userDrawn="1"/>
        </p:nvCxnSpPr>
        <p:spPr>
          <a:xfrm>
            <a:off x="336000" y="2008608"/>
            <a:ext cx="5661575" cy="0"/>
          </a:xfrm>
          <a:prstGeom prst="line">
            <a:avLst/>
          </a:prstGeom>
          <a:ln w="12700">
            <a:solidFill>
              <a:schemeClr val="tx1"/>
            </a:solidFill>
          </a:ln>
        </p:spPr>
        <p:style>
          <a:lnRef idx="1">
            <a:schemeClr val="accent6"/>
          </a:lnRef>
          <a:fillRef idx="0">
            <a:schemeClr val="accent6"/>
          </a:fillRef>
          <a:effectRef idx="0">
            <a:schemeClr val="accent6"/>
          </a:effectRef>
          <a:fontRef idx="minor">
            <a:schemeClr val="tx1"/>
          </a:fontRef>
        </p:style>
      </p:cxnSp>
      <p:cxnSp>
        <p:nvCxnSpPr>
          <p:cNvPr id="11" name="Straight Connector 10">
            <a:extLst>
              <a:ext uri="{FF2B5EF4-FFF2-40B4-BE49-F238E27FC236}">
                <a16:creationId xmlns:a16="http://schemas.microsoft.com/office/drawing/2014/main" id="{7ACAF9FE-FE9B-410F-8BEE-FEAF9F777C8C}"/>
              </a:ext>
            </a:extLst>
          </p:cNvPr>
          <p:cNvCxnSpPr/>
          <p:nvPr userDrawn="1"/>
        </p:nvCxnSpPr>
        <p:spPr>
          <a:xfrm>
            <a:off x="6199663" y="2011108"/>
            <a:ext cx="5661575" cy="0"/>
          </a:xfrm>
          <a:prstGeom prst="line">
            <a:avLst/>
          </a:prstGeom>
          <a:ln w="12700">
            <a:solidFill>
              <a:schemeClr val="tx1"/>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4890318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image" Target="../media/image3.emf"/><Relationship Id="rId5" Type="http://schemas.openxmlformats.org/officeDocument/2006/relationships/slideLayout" Target="../slideLayouts/slideLayout10.xml"/><Relationship Id="rId10" Type="http://schemas.openxmlformats.org/officeDocument/2006/relationships/oleObject" Target="../embeddings/oleObject3.bin"/><Relationship Id="rId4" Type="http://schemas.openxmlformats.org/officeDocument/2006/relationships/slideLayout" Target="../slideLayouts/slideLayout9.xml"/><Relationship Id="rId9" Type="http://schemas.openxmlformats.org/officeDocument/2006/relationships/tags" Target="../tags/tag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 descr="Image">
            <a:extLst>
              <a:ext uri="{FF2B5EF4-FFF2-40B4-BE49-F238E27FC236}">
                <a16:creationId xmlns:a16="http://schemas.microsoft.com/office/drawing/2014/main" id="{49862464-1843-4B6F-AAF2-DAC45429C089}"/>
              </a:ext>
            </a:extLst>
          </p:cNvPr>
          <p:cNvPicPr>
            <a:picLocks noChangeAspect="1"/>
          </p:cNvPicPr>
          <p:nvPr/>
        </p:nvPicPr>
        <p:blipFill>
          <a:blip r:embed="rId7"/>
          <a:stretch>
            <a:fillRect/>
          </a:stretch>
        </p:blipFill>
        <p:spPr>
          <a:xfrm>
            <a:off x="336000" y="6105724"/>
            <a:ext cx="11520000" cy="360000"/>
          </a:xfrm>
          <a:prstGeom prst="rect">
            <a:avLst/>
          </a:prstGeom>
          <a:ln w="12700">
            <a:miter lim="400000"/>
          </a:ln>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59" r:id="rId3"/>
    <p:sldLayoutId id="2147483663" r:id="rId4"/>
    <p:sldLayoutId id="2147483674" r:id="rId5"/>
  </p:sldLayoutIdLst>
  <p:hf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154" algn="ctr" rtl="0" eaLnBrk="1" fontAlgn="base" hangingPunct="1">
        <a:spcBef>
          <a:spcPct val="0"/>
        </a:spcBef>
        <a:spcAft>
          <a:spcPct val="0"/>
        </a:spcAft>
        <a:defRPr sz="4400">
          <a:solidFill>
            <a:schemeClr val="tx1"/>
          </a:solidFill>
          <a:latin typeface="Calibri" pitchFamily="34" charset="0"/>
        </a:defRPr>
      </a:lvl6pPr>
      <a:lvl7pPr marL="914307" algn="ctr" rtl="0" eaLnBrk="1" fontAlgn="base" hangingPunct="1">
        <a:spcBef>
          <a:spcPct val="0"/>
        </a:spcBef>
        <a:spcAft>
          <a:spcPct val="0"/>
        </a:spcAft>
        <a:defRPr sz="4400">
          <a:solidFill>
            <a:schemeClr val="tx1"/>
          </a:solidFill>
          <a:latin typeface="Calibri" pitchFamily="34" charset="0"/>
        </a:defRPr>
      </a:lvl7pPr>
      <a:lvl8pPr marL="1371461" algn="ctr" rtl="0" eaLnBrk="1" fontAlgn="base" hangingPunct="1">
        <a:spcBef>
          <a:spcPct val="0"/>
        </a:spcBef>
        <a:spcAft>
          <a:spcPct val="0"/>
        </a:spcAft>
        <a:defRPr sz="4400">
          <a:solidFill>
            <a:schemeClr val="tx1"/>
          </a:solidFill>
          <a:latin typeface="Calibri" pitchFamily="34" charset="0"/>
        </a:defRPr>
      </a:lvl8pPr>
      <a:lvl9pPr marL="1828614" algn="ctr" rtl="0" eaLnBrk="1" fontAlgn="base" hangingPunct="1">
        <a:spcBef>
          <a:spcPct val="0"/>
        </a:spcBef>
        <a:spcAft>
          <a:spcPct val="0"/>
        </a:spcAft>
        <a:defRPr sz="4400">
          <a:solidFill>
            <a:schemeClr val="tx1"/>
          </a:solidFill>
          <a:latin typeface="Calibri" pitchFamily="34" charset="0"/>
        </a:defRPr>
      </a:lvl9pPr>
    </p:titleStyle>
    <p:bodyStyle>
      <a:lvl1pPr marL="342865" indent="-342865"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874" indent="-285721"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2884" indent="-228577"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037" indent="-228577"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191" indent="-228577"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344" indent="-228577" algn="l" defTabSz="91430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97" indent="-228577" algn="l" defTabSz="91430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0" indent="-228577" algn="l" defTabSz="91430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04" indent="-228577" algn="l" defTabSz="91430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307" rtl="0" eaLnBrk="1" latinLnBrk="0" hangingPunct="1">
        <a:defRPr sz="1800" kern="1200">
          <a:solidFill>
            <a:schemeClr val="tx1"/>
          </a:solidFill>
          <a:latin typeface="+mn-lt"/>
          <a:ea typeface="+mn-ea"/>
          <a:cs typeface="+mn-cs"/>
        </a:defRPr>
      </a:lvl1pPr>
      <a:lvl2pPr marL="457154" algn="l" defTabSz="914307" rtl="0" eaLnBrk="1" latinLnBrk="0" hangingPunct="1">
        <a:defRPr sz="1800" kern="1200">
          <a:solidFill>
            <a:schemeClr val="tx1"/>
          </a:solidFill>
          <a:latin typeface="+mn-lt"/>
          <a:ea typeface="+mn-ea"/>
          <a:cs typeface="+mn-cs"/>
        </a:defRPr>
      </a:lvl2pPr>
      <a:lvl3pPr marL="914307" algn="l" defTabSz="914307" rtl="0" eaLnBrk="1" latinLnBrk="0" hangingPunct="1">
        <a:defRPr sz="1800" kern="1200">
          <a:solidFill>
            <a:schemeClr val="tx1"/>
          </a:solidFill>
          <a:latin typeface="+mn-lt"/>
          <a:ea typeface="+mn-ea"/>
          <a:cs typeface="+mn-cs"/>
        </a:defRPr>
      </a:lvl3pPr>
      <a:lvl4pPr marL="1371461" algn="l" defTabSz="914307" rtl="0" eaLnBrk="1" latinLnBrk="0" hangingPunct="1">
        <a:defRPr sz="1800" kern="1200">
          <a:solidFill>
            <a:schemeClr val="tx1"/>
          </a:solidFill>
          <a:latin typeface="+mn-lt"/>
          <a:ea typeface="+mn-ea"/>
          <a:cs typeface="+mn-cs"/>
        </a:defRPr>
      </a:lvl4pPr>
      <a:lvl5pPr marL="1828614" algn="l" defTabSz="914307" rtl="0" eaLnBrk="1" latinLnBrk="0" hangingPunct="1">
        <a:defRPr sz="1800" kern="1200">
          <a:solidFill>
            <a:schemeClr val="tx1"/>
          </a:solidFill>
          <a:latin typeface="+mn-lt"/>
          <a:ea typeface="+mn-ea"/>
          <a:cs typeface="+mn-cs"/>
        </a:defRPr>
      </a:lvl5pPr>
      <a:lvl6pPr marL="2285768" algn="l" defTabSz="914307" rtl="0" eaLnBrk="1" latinLnBrk="0" hangingPunct="1">
        <a:defRPr sz="1800" kern="1200">
          <a:solidFill>
            <a:schemeClr val="tx1"/>
          </a:solidFill>
          <a:latin typeface="+mn-lt"/>
          <a:ea typeface="+mn-ea"/>
          <a:cs typeface="+mn-cs"/>
        </a:defRPr>
      </a:lvl6pPr>
      <a:lvl7pPr marL="2742921" algn="l" defTabSz="914307" rtl="0" eaLnBrk="1" latinLnBrk="0" hangingPunct="1">
        <a:defRPr sz="1800" kern="1200">
          <a:solidFill>
            <a:schemeClr val="tx1"/>
          </a:solidFill>
          <a:latin typeface="+mn-lt"/>
          <a:ea typeface="+mn-ea"/>
          <a:cs typeface="+mn-cs"/>
        </a:defRPr>
      </a:lvl7pPr>
      <a:lvl8pPr marL="3200074" algn="l" defTabSz="914307" rtl="0" eaLnBrk="1" latinLnBrk="0" hangingPunct="1">
        <a:defRPr sz="1800" kern="1200">
          <a:solidFill>
            <a:schemeClr val="tx1"/>
          </a:solidFill>
          <a:latin typeface="+mn-lt"/>
          <a:ea typeface="+mn-ea"/>
          <a:cs typeface="+mn-cs"/>
        </a:defRPr>
      </a:lvl8pPr>
      <a:lvl9pPr marL="3657227" algn="l" defTabSz="91430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7469">
          <p15:clr>
            <a:srgbClr val="F26B43"/>
          </p15:clr>
        </p15:guide>
        <p15:guide id="4" pos="21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9"/>
            </p:custDataLst>
            <p:extLst>
              <p:ext uri="{D42A27DB-BD31-4B8C-83A1-F6EECF244321}">
                <p14:modId xmlns:p14="http://schemas.microsoft.com/office/powerpoint/2010/main" val="1615431333"/>
              </p:ext>
            </p:extLst>
          </p:nvPr>
        </p:nvGraphicFramePr>
        <p:xfrm>
          <a:off x="1956" y="1590"/>
          <a:ext cx="1953" cy="1587"/>
        </p:xfrm>
        <a:graphic>
          <a:graphicData uri="http://schemas.openxmlformats.org/presentationml/2006/ole">
            <mc:AlternateContent xmlns:mc="http://schemas.openxmlformats.org/markup-compatibility/2006">
              <mc:Choice xmlns:v="urn:schemas-microsoft-com:vml" Requires="v">
                <p:oleObj name="think-cell Slide" r:id="rId10" imgW="443" imgH="444" progId="TCLayout.ActiveDocument.1">
                  <p:embed/>
                </p:oleObj>
              </mc:Choice>
              <mc:Fallback>
                <p:oleObj name="think-cell Slide" r:id="rId10" imgW="443" imgH="444" progId="TCLayout.ActiveDocument.1">
                  <p:embed/>
                  <p:pic>
                    <p:nvPicPr>
                      <p:cNvPr id="2" name="Object 1" hidden="1"/>
                      <p:cNvPicPr/>
                      <p:nvPr/>
                    </p:nvPicPr>
                    <p:blipFill>
                      <a:blip r:embed="rId11"/>
                      <a:stretch>
                        <a:fillRect/>
                      </a:stretch>
                    </p:blipFill>
                    <p:spPr>
                      <a:xfrm>
                        <a:off x="1956" y="1590"/>
                        <a:ext cx="1953" cy="1587"/>
                      </a:xfrm>
                      <a:prstGeom prst="rect">
                        <a:avLst/>
                      </a:prstGeom>
                    </p:spPr>
                  </p:pic>
                </p:oleObj>
              </mc:Fallback>
            </mc:AlternateContent>
          </a:graphicData>
        </a:graphic>
      </p:graphicFrame>
      <p:sp>
        <p:nvSpPr>
          <p:cNvPr id="4" name="Rectangle 3"/>
          <p:cNvSpPr/>
          <p:nvPr/>
        </p:nvSpPr>
        <p:spPr bwMode="auto">
          <a:xfrm>
            <a:off x="11375938" y="6565800"/>
            <a:ext cx="480000" cy="216000"/>
          </a:xfrm>
          <a:prstGeom prst="rect">
            <a:avLst/>
          </a:prstGeom>
          <a:noFill/>
          <a:ln>
            <a:noFill/>
          </a:ln>
        </p:spPr>
        <p:txBody>
          <a:bodyPr lIns="0" tIns="0" rIns="0" bIns="0" anchor="ctr" anchorCtr="0"/>
          <a:lstStyle/>
          <a:p>
            <a:pPr marL="342865" lvl="0" indent="-342865" algn="r" eaLnBrk="0" hangingPunct="0">
              <a:spcBef>
                <a:spcPct val="20000"/>
              </a:spcBef>
              <a:buFont typeface="Arial" pitchFamily="34" charset="0"/>
              <a:buNone/>
            </a:pPr>
            <a:fld id="{77DE0158-972D-403A-B6DD-1A7CD6BBD9B1}" type="slidenum">
              <a:rPr lang="pt-PT" sz="1000" b="0" cap="none" baseline="0" noProof="0" smtClean="0">
                <a:solidFill>
                  <a:schemeClr val="tx1"/>
                </a:solidFill>
                <a:latin typeface="Open Sans Light"/>
                <a:cs typeface="Arial" pitchFamily="34" charset="0"/>
              </a:rPr>
              <a:pPr marL="342865" lvl="0" indent="-342865" algn="r" eaLnBrk="0" hangingPunct="0">
                <a:spcBef>
                  <a:spcPct val="20000"/>
                </a:spcBef>
                <a:buFont typeface="Arial" pitchFamily="34" charset="0"/>
                <a:buNone/>
              </a:pPr>
              <a:t>‹#›</a:t>
            </a:fld>
            <a:endParaRPr lang="pt-PT" sz="1000" b="0" cap="none" baseline="0" noProof="0" dirty="0">
              <a:solidFill>
                <a:schemeClr val="tx1"/>
              </a:solidFill>
              <a:latin typeface="Open Sans Light"/>
              <a:cs typeface="Arial" pitchFamily="34" charset="0"/>
            </a:endParaRPr>
          </a:p>
        </p:txBody>
      </p:sp>
      <p:sp>
        <p:nvSpPr>
          <p:cNvPr id="3" name="Rectangle 2">
            <a:extLst>
              <a:ext uri="{FF2B5EF4-FFF2-40B4-BE49-F238E27FC236}">
                <a16:creationId xmlns:a16="http://schemas.microsoft.com/office/drawing/2014/main" id="{A976C39B-BEA3-4755-B55A-633348E47235}"/>
              </a:ext>
            </a:extLst>
          </p:cNvPr>
          <p:cNvSpPr/>
          <p:nvPr/>
        </p:nvSpPr>
        <p:spPr bwMode="auto">
          <a:xfrm>
            <a:off x="3908" y="6429425"/>
            <a:ext cx="12188091" cy="108000"/>
          </a:xfrm>
          <a:prstGeom prst="rect">
            <a:avLst/>
          </a:prstGeom>
          <a:solidFill>
            <a:schemeClr val="tx1"/>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PT"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p:pic>
        <p:nvPicPr>
          <p:cNvPr id="6" name="Image" descr="Image">
            <a:extLst>
              <a:ext uri="{FF2B5EF4-FFF2-40B4-BE49-F238E27FC236}">
                <a16:creationId xmlns:a16="http://schemas.microsoft.com/office/drawing/2014/main" id="{A3A91A08-17A2-49CA-8D7B-0F5F75227E4A}"/>
              </a:ext>
            </a:extLst>
          </p:cNvPr>
          <p:cNvPicPr>
            <a:picLocks noChangeAspect="1"/>
          </p:cNvPicPr>
          <p:nvPr userDrawn="1"/>
        </p:nvPicPr>
        <p:blipFill>
          <a:blip r:embed="rId12"/>
          <a:stretch>
            <a:fillRect/>
          </a:stretch>
        </p:blipFill>
        <p:spPr>
          <a:xfrm>
            <a:off x="10561243" y="289605"/>
            <a:ext cx="1294207" cy="216000"/>
          </a:xfrm>
          <a:prstGeom prst="rect">
            <a:avLst/>
          </a:prstGeom>
          <a:ln w="12700">
            <a:miter lim="400000"/>
          </a:ln>
        </p:spPr>
      </p:pic>
    </p:spTree>
  </p:cSld>
  <p:clrMap bg1="lt1" tx1="dk1" bg2="lt2" tx2="dk2" accent1="accent1" accent2="accent2" accent3="accent3" accent4="accent4" accent5="accent5" accent6="accent6" hlink="hlink" folHlink="folHlink"/>
  <p:sldLayoutIdLst>
    <p:sldLayoutId id="2147483669" r:id="rId1"/>
    <p:sldLayoutId id="2147483664" r:id="rId2"/>
    <p:sldLayoutId id="2147483670" r:id="rId3"/>
    <p:sldLayoutId id="2147483673" r:id="rId4"/>
    <p:sldLayoutId id="2147483672" r:id="rId5"/>
    <p:sldLayoutId id="2147483666" r:id="rId6"/>
    <p:sldLayoutId id="2147483662" r:id="rId7"/>
  </p:sldLayoutIdLst>
  <p:hf hdr="0" dt="0"/>
  <p:txStyles>
    <p:titleStyle>
      <a:lvl1pPr algn="ctr" defTabSz="457154" rtl="0" eaLnBrk="0" fontAlgn="base" hangingPunct="0">
        <a:spcBef>
          <a:spcPct val="0"/>
        </a:spcBef>
        <a:spcAft>
          <a:spcPct val="0"/>
        </a:spcAft>
        <a:defRPr sz="4400" kern="1200">
          <a:solidFill>
            <a:schemeClr val="tx1"/>
          </a:solidFill>
          <a:latin typeface="+mj-lt"/>
          <a:ea typeface="Geneva" pitchFamily="-112" charset="-128"/>
          <a:cs typeface="Geneva" pitchFamily="-112" charset="-128"/>
        </a:defRPr>
      </a:lvl1pPr>
      <a:lvl2pPr algn="ctr" defTabSz="457154" rtl="0" eaLnBrk="0" fontAlgn="base" hangingPunct="0">
        <a:spcBef>
          <a:spcPct val="0"/>
        </a:spcBef>
        <a:spcAft>
          <a:spcPct val="0"/>
        </a:spcAft>
        <a:defRPr sz="4400">
          <a:solidFill>
            <a:schemeClr val="tx1"/>
          </a:solidFill>
          <a:latin typeface="Calibri" pitchFamily="-112" charset="0"/>
          <a:ea typeface="Geneva" pitchFamily="-112" charset="-128"/>
          <a:cs typeface="Geneva" pitchFamily="-112" charset="-128"/>
        </a:defRPr>
      </a:lvl2pPr>
      <a:lvl3pPr algn="ctr" defTabSz="457154" rtl="0" eaLnBrk="0" fontAlgn="base" hangingPunct="0">
        <a:spcBef>
          <a:spcPct val="0"/>
        </a:spcBef>
        <a:spcAft>
          <a:spcPct val="0"/>
        </a:spcAft>
        <a:defRPr sz="4400">
          <a:solidFill>
            <a:schemeClr val="tx1"/>
          </a:solidFill>
          <a:latin typeface="Calibri" pitchFamily="-112" charset="0"/>
          <a:ea typeface="Geneva" pitchFamily="-112" charset="-128"/>
          <a:cs typeface="Geneva" pitchFamily="-112" charset="-128"/>
        </a:defRPr>
      </a:lvl3pPr>
      <a:lvl4pPr algn="ctr" defTabSz="457154" rtl="0" eaLnBrk="0" fontAlgn="base" hangingPunct="0">
        <a:spcBef>
          <a:spcPct val="0"/>
        </a:spcBef>
        <a:spcAft>
          <a:spcPct val="0"/>
        </a:spcAft>
        <a:defRPr sz="4400">
          <a:solidFill>
            <a:schemeClr val="tx1"/>
          </a:solidFill>
          <a:latin typeface="Calibri" pitchFamily="-112" charset="0"/>
          <a:ea typeface="Geneva" pitchFamily="-112" charset="-128"/>
          <a:cs typeface="Geneva" pitchFamily="-112" charset="-128"/>
        </a:defRPr>
      </a:lvl4pPr>
      <a:lvl5pPr algn="ctr" defTabSz="457154" rtl="0" eaLnBrk="0" fontAlgn="base" hangingPunct="0">
        <a:spcBef>
          <a:spcPct val="0"/>
        </a:spcBef>
        <a:spcAft>
          <a:spcPct val="0"/>
        </a:spcAft>
        <a:defRPr sz="4400">
          <a:solidFill>
            <a:schemeClr val="tx1"/>
          </a:solidFill>
          <a:latin typeface="Calibri" pitchFamily="-112" charset="0"/>
          <a:ea typeface="Geneva" pitchFamily="-112" charset="-128"/>
          <a:cs typeface="Geneva" pitchFamily="-112" charset="-128"/>
        </a:defRPr>
      </a:lvl5pPr>
      <a:lvl6pPr marL="457154" algn="ctr" defTabSz="457154" rtl="0" fontAlgn="base">
        <a:spcBef>
          <a:spcPct val="0"/>
        </a:spcBef>
        <a:spcAft>
          <a:spcPct val="0"/>
        </a:spcAft>
        <a:defRPr sz="4400">
          <a:solidFill>
            <a:schemeClr val="tx1"/>
          </a:solidFill>
          <a:latin typeface="Calibri" pitchFamily="-112" charset="0"/>
          <a:ea typeface="Geneva" pitchFamily="-112" charset="-128"/>
          <a:cs typeface="Geneva" pitchFamily="-112" charset="-128"/>
        </a:defRPr>
      </a:lvl6pPr>
      <a:lvl7pPr marL="914307" algn="ctr" defTabSz="457154" rtl="0" fontAlgn="base">
        <a:spcBef>
          <a:spcPct val="0"/>
        </a:spcBef>
        <a:spcAft>
          <a:spcPct val="0"/>
        </a:spcAft>
        <a:defRPr sz="4400">
          <a:solidFill>
            <a:schemeClr val="tx1"/>
          </a:solidFill>
          <a:latin typeface="Calibri" pitchFamily="-112" charset="0"/>
          <a:ea typeface="Geneva" pitchFamily="-112" charset="-128"/>
          <a:cs typeface="Geneva" pitchFamily="-112" charset="-128"/>
        </a:defRPr>
      </a:lvl7pPr>
      <a:lvl8pPr marL="1371461" algn="ctr" defTabSz="457154" rtl="0" fontAlgn="base">
        <a:spcBef>
          <a:spcPct val="0"/>
        </a:spcBef>
        <a:spcAft>
          <a:spcPct val="0"/>
        </a:spcAft>
        <a:defRPr sz="4400">
          <a:solidFill>
            <a:schemeClr val="tx1"/>
          </a:solidFill>
          <a:latin typeface="Calibri" pitchFamily="-112" charset="0"/>
          <a:ea typeface="Geneva" pitchFamily="-112" charset="-128"/>
          <a:cs typeface="Geneva" pitchFamily="-112" charset="-128"/>
        </a:defRPr>
      </a:lvl8pPr>
      <a:lvl9pPr marL="1828614" algn="ctr" defTabSz="457154" rtl="0" fontAlgn="base">
        <a:spcBef>
          <a:spcPct val="0"/>
        </a:spcBef>
        <a:spcAft>
          <a:spcPct val="0"/>
        </a:spcAft>
        <a:defRPr sz="4400">
          <a:solidFill>
            <a:schemeClr val="tx1"/>
          </a:solidFill>
          <a:latin typeface="Calibri" pitchFamily="-112" charset="0"/>
          <a:ea typeface="Geneva" pitchFamily="-112" charset="-128"/>
          <a:cs typeface="Geneva" pitchFamily="-112" charset="-128"/>
        </a:defRPr>
      </a:lvl9pPr>
    </p:titleStyle>
    <p:bodyStyle>
      <a:lvl1pPr marL="342865" indent="-342865" algn="just" defTabSz="457154" rtl="0" eaLnBrk="0" fontAlgn="base" hangingPunct="0">
        <a:spcBef>
          <a:spcPct val="20000"/>
        </a:spcBef>
        <a:spcAft>
          <a:spcPct val="0"/>
        </a:spcAft>
        <a:buFont typeface="Arial" pitchFamily="34" charset="0"/>
        <a:buChar char="•"/>
        <a:defRPr sz="3200" kern="1200">
          <a:solidFill>
            <a:schemeClr val="tx1"/>
          </a:solidFill>
          <a:latin typeface="+mn-lt"/>
          <a:ea typeface="Geneva" pitchFamily="-112" charset="-128"/>
          <a:cs typeface="Geneva" pitchFamily="-112" charset="-128"/>
        </a:defRPr>
      </a:lvl1pPr>
      <a:lvl2pPr marL="742874" indent="-285721" algn="just" defTabSz="457154" rtl="0" eaLnBrk="0" fontAlgn="base" hangingPunct="0">
        <a:spcBef>
          <a:spcPct val="20000"/>
        </a:spcBef>
        <a:spcAft>
          <a:spcPct val="0"/>
        </a:spcAft>
        <a:buFont typeface="Arial" pitchFamily="34" charset="0"/>
        <a:buChar char="–"/>
        <a:defRPr sz="2800" kern="1200">
          <a:solidFill>
            <a:schemeClr val="tx1"/>
          </a:solidFill>
          <a:latin typeface="+mn-lt"/>
          <a:ea typeface="Geneva" pitchFamily="-112" charset="-128"/>
          <a:cs typeface="+mn-cs"/>
        </a:defRPr>
      </a:lvl2pPr>
      <a:lvl3pPr marL="1142884" indent="-228577" algn="just" defTabSz="457154" rtl="0" eaLnBrk="0" fontAlgn="base" hangingPunct="0">
        <a:spcBef>
          <a:spcPct val="20000"/>
        </a:spcBef>
        <a:spcAft>
          <a:spcPct val="0"/>
        </a:spcAft>
        <a:buFont typeface="Arial" pitchFamily="34" charset="0"/>
        <a:buChar char="•"/>
        <a:defRPr sz="2400" kern="1200">
          <a:solidFill>
            <a:schemeClr val="tx1"/>
          </a:solidFill>
          <a:latin typeface="+mn-lt"/>
          <a:ea typeface="Geneva" pitchFamily="-112" charset="-128"/>
          <a:cs typeface="+mn-cs"/>
        </a:defRPr>
      </a:lvl3pPr>
      <a:lvl4pPr marL="1600037" indent="-228577" algn="just" defTabSz="457154" rtl="0" eaLnBrk="0" fontAlgn="base" hangingPunct="0">
        <a:spcBef>
          <a:spcPct val="20000"/>
        </a:spcBef>
        <a:spcAft>
          <a:spcPct val="0"/>
        </a:spcAft>
        <a:buFont typeface="Arial" pitchFamily="34" charset="0"/>
        <a:buChar char="–"/>
        <a:defRPr sz="2000" kern="1200">
          <a:solidFill>
            <a:schemeClr val="tx1"/>
          </a:solidFill>
          <a:latin typeface="+mn-lt"/>
          <a:ea typeface="Geneva" pitchFamily="-112" charset="-128"/>
          <a:cs typeface="+mn-cs"/>
        </a:defRPr>
      </a:lvl4pPr>
      <a:lvl5pPr marL="2057191" indent="-228577" algn="just" defTabSz="457154" rtl="0" eaLnBrk="0" fontAlgn="base" hangingPunct="0">
        <a:spcBef>
          <a:spcPct val="20000"/>
        </a:spcBef>
        <a:spcAft>
          <a:spcPct val="0"/>
        </a:spcAft>
        <a:buFont typeface="Arial" pitchFamily="34" charset="0"/>
        <a:buChar char="»"/>
        <a:defRPr sz="2000" kern="1200">
          <a:solidFill>
            <a:schemeClr val="tx1"/>
          </a:solidFill>
          <a:latin typeface="+mn-lt"/>
          <a:ea typeface="Geneva" pitchFamily="-112" charset="-128"/>
          <a:cs typeface="+mn-cs"/>
        </a:defRPr>
      </a:lvl5pPr>
      <a:lvl6pPr marL="2514344" indent="-228577" algn="l" defTabSz="457154" rtl="0" eaLnBrk="1" latinLnBrk="0" hangingPunct="1">
        <a:spcBef>
          <a:spcPct val="20000"/>
        </a:spcBef>
        <a:buFont typeface="Arial"/>
        <a:buChar char="•"/>
        <a:defRPr sz="2000" kern="1200">
          <a:solidFill>
            <a:schemeClr val="tx1"/>
          </a:solidFill>
          <a:latin typeface="+mn-lt"/>
          <a:ea typeface="+mn-ea"/>
          <a:cs typeface="+mn-cs"/>
        </a:defRPr>
      </a:lvl6pPr>
      <a:lvl7pPr marL="2971497" indent="-228577" algn="l" defTabSz="457154" rtl="0" eaLnBrk="1" latinLnBrk="0" hangingPunct="1">
        <a:spcBef>
          <a:spcPct val="20000"/>
        </a:spcBef>
        <a:buFont typeface="Arial"/>
        <a:buChar char="•"/>
        <a:defRPr sz="2000" kern="1200">
          <a:solidFill>
            <a:schemeClr val="tx1"/>
          </a:solidFill>
          <a:latin typeface="+mn-lt"/>
          <a:ea typeface="+mn-ea"/>
          <a:cs typeface="+mn-cs"/>
        </a:defRPr>
      </a:lvl7pPr>
      <a:lvl8pPr marL="3428650" indent="-228577" algn="l" defTabSz="457154" rtl="0" eaLnBrk="1" latinLnBrk="0" hangingPunct="1">
        <a:spcBef>
          <a:spcPct val="20000"/>
        </a:spcBef>
        <a:buFont typeface="Arial"/>
        <a:buChar char="•"/>
        <a:defRPr sz="2000" kern="1200">
          <a:solidFill>
            <a:schemeClr val="tx1"/>
          </a:solidFill>
          <a:latin typeface="+mn-lt"/>
          <a:ea typeface="+mn-ea"/>
          <a:cs typeface="+mn-cs"/>
        </a:defRPr>
      </a:lvl8pPr>
      <a:lvl9pPr marL="3885804" indent="-228577" algn="l" defTabSz="457154"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pt-PT"/>
      </a:defPPr>
      <a:lvl1pPr marL="0" algn="l" defTabSz="457154" rtl="0" eaLnBrk="1" latinLnBrk="0" hangingPunct="1">
        <a:defRPr sz="1800" kern="1200">
          <a:solidFill>
            <a:schemeClr val="tx1"/>
          </a:solidFill>
          <a:latin typeface="+mn-lt"/>
          <a:ea typeface="+mn-ea"/>
          <a:cs typeface="+mn-cs"/>
        </a:defRPr>
      </a:lvl1pPr>
      <a:lvl2pPr marL="457154" algn="l" defTabSz="457154" rtl="0" eaLnBrk="1" latinLnBrk="0" hangingPunct="1">
        <a:defRPr sz="1800" kern="1200">
          <a:solidFill>
            <a:schemeClr val="tx1"/>
          </a:solidFill>
          <a:latin typeface="+mn-lt"/>
          <a:ea typeface="+mn-ea"/>
          <a:cs typeface="+mn-cs"/>
        </a:defRPr>
      </a:lvl2pPr>
      <a:lvl3pPr marL="914307" algn="l" defTabSz="457154" rtl="0" eaLnBrk="1" latinLnBrk="0" hangingPunct="1">
        <a:defRPr sz="1800" kern="1200">
          <a:solidFill>
            <a:schemeClr val="tx1"/>
          </a:solidFill>
          <a:latin typeface="+mn-lt"/>
          <a:ea typeface="+mn-ea"/>
          <a:cs typeface="+mn-cs"/>
        </a:defRPr>
      </a:lvl3pPr>
      <a:lvl4pPr marL="1371461" algn="l" defTabSz="457154" rtl="0" eaLnBrk="1" latinLnBrk="0" hangingPunct="1">
        <a:defRPr sz="1800" kern="1200">
          <a:solidFill>
            <a:schemeClr val="tx1"/>
          </a:solidFill>
          <a:latin typeface="+mn-lt"/>
          <a:ea typeface="+mn-ea"/>
          <a:cs typeface="+mn-cs"/>
        </a:defRPr>
      </a:lvl4pPr>
      <a:lvl5pPr marL="1828614" algn="l" defTabSz="457154" rtl="0" eaLnBrk="1" latinLnBrk="0" hangingPunct="1">
        <a:defRPr sz="1800" kern="1200">
          <a:solidFill>
            <a:schemeClr val="tx1"/>
          </a:solidFill>
          <a:latin typeface="+mn-lt"/>
          <a:ea typeface="+mn-ea"/>
          <a:cs typeface="+mn-cs"/>
        </a:defRPr>
      </a:lvl5pPr>
      <a:lvl6pPr marL="2285768" algn="l" defTabSz="457154" rtl="0" eaLnBrk="1" latinLnBrk="0" hangingPunct="1">
        <a:defRPr sz="1800" kern="1200">
          <a:solidFill>
            <a:schemeClr val="tx1"/>
          </a:solidFill>
          <a:latin typeface="+mn-lt"/>
          <a:ea typeface="+mn-ea"/>
          <a:cs typeface="+mn-cs"/>
        </a:defRPr>
      </a:lvl6pPr>
      <a:lvl7pPr marL="2742921" algn="l" defTabSz="457154" rtl="0" eaLnBrk="1" latinLnBrk="0" hangingPunct="1">
        <a:defRPr sz="1800" kern="1200">
          <a:solidFill>
            <a:schemeClr val="tx1"/>
          </a:solidFill>
          <a:latin typeface="+mn-lt"/>
          <a:ea typeface="+mn-ea"/>
          <a:cs typeface="+mn-cs"/>
        </a:defRPr>
      </a:lvl7pPr>
      <a:lvl8pPr marL="3200074" algn="l" defTabSz="457154" rtl="0" eaLnBrk="1" latinLnBrk="0" hangingPunct="1">
        <a:defRPr sz="1800" kern="1200">
          <a:solidFill>
            <a:schemeClr val="tx1"/>
          </a:solidFill>
          <a:latin typeface="+mn-lt"/>
          <a:ea typeface="+mn-ea"/>
          <a:cs typeface="+mn-cs"/>
        </a:defRPr>
      </a:lvl8pPr>
      <a:lvl9pPr marL="3657227" algn="l" defTabSz="4571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7468">
          <p15:clr>
            <a:srgbClr val="F26B43"/>
          </p15:clr>
        </p15:guide>
        <p15:guide id="4" pos="212">
          <p15:clr>
            <a:srgbClr val="F26B43"/>
          </p15:clr>
        </p15:guide>
        <p15:guide id="5" orient="horz" pos="404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80.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90.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s>
</file>

<file path=ppt/slides/_rels/slide16.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39.png"/><Relationship Id="rId4" Type="http://schemas.openxmlformats.org/officeDocument/2006/relationships/image" Target="../media/image38.png"/></Relationships>
</file>

<file path=ppt/slides/_rels/slide17.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41.png"/></Relationships>
</file>

<file path=ppt/slides/_rels/slide18.xml.rels><?xml version="1.0" encoding="UTF-8" standalone="yes"?>
<Relationships xmlns="http://schemas.openxmlformats.org/package/2006/relationships"><Relationship Id="rId8" Type="http://schemas.openxmlformats.org/officeDocument/2006/relationships/image" Target="../media/image47.png"/><Relationship Id="rId3" Type="http://schemas.openxmlformats.org/officeDocument/2006/relationships/image" Target="../media/image42.png"/><Relationship Id="rId7" Type="http://schemas.openxmlformats.org/officeDocument/2006/relationships/image" Target="../media/image46.pn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image" Target="../media/image43.png"/><Relationship Id="rId9" Type="http://schemas.openxmlformats.org/officeDocument/2006/relationships/image" Target="../media/image48.png"/></Relationships>
</file>

<file path=ppt/slides/_rels/slide19.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52.png"/><Relationship Id="rId5" Type="http://schemas.openxmlformats.org/officeDocument/2006/relationships/image" Target="../media/image51.png"/><Relationship Id="rId4" Type="http://schemas.openxmlformats.org/officeDocument/2006/relationships/image" Target="../media/image50.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0.xml"/><Relationship Id="rId1" Type="http://schemas.openxmlformats.org/officeDocument/2006/relationships/tags" Target="../tags/tag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56.png"/><Relationship Id="rId5" Type="http://schemas.openxmlformats.org/officeDocument/2006/relationships/image" Target="../media/image55.png"/><Relationship Id="rId4" Type="http://schemas.openxmlformats.org/officeDocument/2006/relationships/image" Target="../media/image54.png"/></Relationships>
</file>

<file path=ppt/slides/_rels/slide22.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60.png"/><Relationship Id="rId5" Type="http://schemas.openxmlformats.org/officeDocument/2006/relationships/image" Target="../media/image59.png"/><Relationship Id="rId4" Type="http://schemas.openxmlformats.org/officeDocument/2006/relationships/image" Target="../media/image5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9.xml"/><Relationship Id="rId1" Type="http://schemas.openxmlformats.org/officeDocument/2006/relationships/tags" Target="../tags/tag10.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1.png"/><Relationship Id="rId7" Type="http://schemas.openxmlformats.org/officeDocument/2006/relationships/image" Target="../media/image13.png"/><Relationship Id="rId2" Type="http://schemas.openxmlformats.org/officeDocument/2006/relationships/image" Target="../media/image10.png"/><Relationship Id="rId1" Type="http://schemas.openxmlformats.org/officeDocument/2006/relationships/slideLayout" Target="../slideLayouts/slideLayout9.xml"/><Relationship Id="rId6" Type="http://schemas.openxmlformats.org/officeDocument/2006/relationships/image" Target="../media/image12.png"/><Relationship Id="rId5" Type="http://schemas.openxmlformats.org/officeDocument/2006/relationships/image" Target="../media/image110.png"/><Relationship Id="rId4" Type="http://schemas.openxmlformats.org/officeDocument/2006/relationships/image" Target="../media/image100.png"/></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9.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1.png"/></Relationships>
</file>

<file path=ppt/slides/_rels/slide6.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png"/><Relationship Id="rId1" Type="http://schemas.openxmlformats.org/officeDocument/2006/relationships/slideLayout" Target="../slideLayouts/slideLayout10.xml"/><Relationship Id="rId6" Type="http://schemas.openxmlformats.org/officeDocument/2006/relationships/image" Target="../media/image26.png"/><Relationship Id="rId5" Type="http://schemas.openxmlformats.org/officeDocument/2006/relationships/image" Target="../media/image25.pn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s>
</file>

<file path=ppt/slides/_rels/slide7.xml.rels><?xml version="1.0" encoding="UTF-8" standalone="yes"?>
<Relationships xmlns="http://schemas.openxmlformats.org/package/2006/relationships"><Relationship Id="rId2" Type="http://schemas.openxmlformats.org/officeDocument/2006/relationships/image" Target="../media/image130.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image" Target="../media/image280.png"/><Relationship Id="rId3" Type="http://schemas.openxmlformats.org/officeDocument/2006/relationships/image" Target="../media/image230.png"/><Relationship Id="rId7" Type="http://schemas.openxmlformats.org/officeDocument/2006/relationships/image" Target="../media/image270.png"/><Relationship Id="rId2" Type="http://schemas.openxmlformats.org/officeDocument/2006/relationships/image" Target="../media/image220.png"/><Relationship Id="rId1" Type="http://schemas.openxmlformats.org/officeDocument/2006/relationships/slideLayout" Target="../slideLayouts/slideLayout6.xml"/><Relationship Id="rId6" Type="http://schemas.openxmlformats.org/officeDocument/2006/relationships/image" Target="../media/image260.png"/><Relationship Id="rId5" Type="http://schemas.openxmlformats.org/officeDocument/2006/relationships/image" Target="../media/image250.png"/><Relationship Id="rId10" Type="http://schemas.openxmlformats.org/officeDocument/2006/relationships/image" Target="../media/image300.png"/><Relationship Id="rId4" Type="http://schemas.openxmlformats.org/officeDocument/2006/relationships/image" Target="../media/image240.png"/><Relationship Id="rId9" Type="http://schemas.openxmlformats.org/officeDocument/2006/relationships/image" Target="../media/image29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ACCAE5E-8425-47A1-8B9E-A4C2C379F779}"/>
              </a:ext>
            </a:extLst>
          </p:cNvPr>
          <p:cNvSpPr>
            <a:spLocks noGrp="1"/>
          </p:cNvSpPr>
          <p:nvPr>
            <p:ph type="body" sz="quarter" idx="10"/>
          </p:nvPr>
        </p:nvSpPr>
        <p:spPr/>
        <p:txBody>
          <a:bodyPr/>
          <a:lstStyle/>
          <a:p>
            <a:r>
              <a:rPr lang="en-US" dirty="0"/>
              <a:t>Risk and return. </a:t>
            </a:r>
          </a:p>
          <a:p>
            <a:r>
              <a:rPr lang="en-US" dirty="0"/>
              <a:t>Diversification</a:t>
            </a:r>
            <a:endParaRPr lang="en-GB" dirty="0"/>
          </a:p>
        </p:txBody>
      </p:sp>
      <p:sp>
        <p:nvSpPr>
          <p:cNvPr id="3" name="Text Placeholder 2">
            <a:extLst>
              <a:ext uri="{FF2B5EF4-FFF2-40B4-BE49-F238E27FC236}">
                <a16:creationId xmlns:a16="http://schemas.microsoft.com/office/drawing/2014/main" id="{6C9B9C6B-4733-4225-924A-F90094E4DF9E}"/>
              </a:ext>
            </a:extLst>
          </p:cNvPr>
          <p:cNvSpPr>
            <a:spLocks noGrp="1"/>
          </p:cNvSpPr>
          <p:nvPr>
            <p:ph type="body" sz="quarter" idx="13"/>
          </p:nvPr>
        </p:nvSpPr>
        <p:spPr/>
        <p:txBody>
          <a:bodyPr/>
          <a:lstStyle/>
          <a:p>
            <a:r>
              <a:rPr lang="en-US" dirty="0"/>
              <a:t>Advanced Financial Management</a:t>
            </a:r>
            <a:endParaRPr lang="en-GB" dirty="0"/>
          </a:p>
        </p:txBody>
      </p:sp>
    </p:spTree>
    <p:extLst>
      <p:ext uri="{BB962C8B-B14F-4D97-AF65-F5344CB8AC3E}">
        <p14:creationId xmlns:p14="http://schemas.microsoft.com/office/powerpoint/2010/main" val="910337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2DD006-9411-A886-F0E0-8B18349FF0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841C28-51FC-EF9A-811F-FA2D655833F0}"/>
              </a:ext>
            </a:extLst>
          </p:cNvPr>
          <p:cNvSpPr>
            <a:spLocks noGrp="1"/>
          </p:cNvSpPr>
          <p:nvPr>
            <p:ph type="title"/>
          </p:nvPr>
        </p:nvSpPr>
        <p:spPr/>
        <p:txBody>
          <a:bodyPr/>
          <a:lstStyle/>
          <a:p>
            <a:r>
              <a:rPr lang="en-GB" dirty="0"/>
              <a:t>Exercise 1 - solutions</a:t>
            </a:r>
          </a:p>
        </p:txBody>
      </p:sp>
      <p:sp>
        <p:nvSpPr>
          <p:cNvPr id="3" name="Content Placeholder 2">
            <a:extLst>
              <a:ext uri="{FF2B5EF4-FFF2-40B4-BE49-F238E27FC236}">
                <a16:creationId xmlns:a16="http://schemas.microsoft.com/office/drawing/2014/main" id="{C70FD2D6-7603-E807-7C7F-F786820DE559}"/>
              </a:ext>
            </a:extLst>
          </p:cNvPr>
          <p:cNvSpPr>
            <a:spLocks noGrp="1"/>
          </p:cNvSpPr>
          <p:nvPr>
            <p:ph idx="1"/>
          </p:nvPr>
        </p:nvSpPr>
        <p:spPr/>
        <p:txBody>
          <a:bodyPr/>
          <a:lstStyle/>
          <a:p>
            <a:pPr marL="514800" lvl="1" indent="-514800">
              <a:spcBef>
                <a:spcPts val="1200"/>
              </a:spcBef>
              <a:buFont typeface="+mj-lt"/>
              <a:buAutoNum type="alphaLcPeriod" startAt="2"/>
            </a:pPr>
            <a:r>
              <a:rPr lang="en-GB" sz="2000" b="1" dirty="0"/>
              <a:t>If the correlation increases, what happens to expected return of the portfolio and the standard deviation?</a:t>
            </a:r>
          </a:p>
          <a:p>
            <a:pPr marL="457200" lvl="1" indent="0">
              <a:spcBef>
                <a:spcPts val="600"/>
              </a:spcBef>
              <a:buNone/>
            </a:pPr>
            <a:r>
              <a:rPr lang="en-GB" dirty="0"/>
              <a:t> </a:t>
            </a:r>
            <a:r>
              <a:rPr lang="en-GB" sz="2000" dirty="0"/>
              <a:t>Nothing will happen to the expected return. </a:t>
            </a:r>
          </a:p>
          <a:p>
            <a:pPr marL="457200" lvl="1" indent="0">
              <a:spcBef>
                <a:spcPts val="600"/>
              </a:spcBef>
              <a:buNone/>
            </a:pPr>
            <a:r>
              <a:rPr lang="en-GB" sz="2000" dirty="0"/>
              <a:t> The standard deviation of the portfolio will increase.</a:t>
            </a:r>
            <a:endParaRPr lang="en-GB" dirty="0"/>
          </a:p>
        </p:txBody>
      </p:sp>
      <p:sp>
        <p:nvSpPr>
          <p:cNvPr id="7" name="Text Placeholder 6">
            <a:extLst>
              <a:ext uri="{FF2B5EF4-FFF2-40B4-BE49-F238E27FC236}">
                <a16:creationId xmlns:a16="http://schemas.microsoft.com/office/drawing/2014/main" id="{BFDBEAD9-CBA1-89AE-F7C0-FC9213387577}"/>
              </a:ext>
            </a:extLst>
          </p:cNvPr>
          <p:cNvSpPr>
            <a:spLocks noGrp="1"/>
          </p:cNvSpPr>
          <p:nvPr>
            <p:ph type="body" sz="quarter" idx="13"/>
          </p:nvPr>
        </p:nvSpPr>
        <p:spPr/>
        <p:txBody>
          <a:bodyPr/>
          <a:lstStyle/>
          <a:p>
            <a:r>
              <a:rPr lang="en-GB" dirty="0"/>
              <a:t>Advanced Financial Management | Risk and return. Diversification.</a:t>
            </a:r>
          </a:p>
        </p:txBody>
      </p:sp>
    </p:spTree>
    <p:extLst>
      <p:ext uri="{BB962C8B-B14F-4D97-AF65-F5344CB8AC3E}">
        <p14:creationId xmlns:p14="http://schemas.microsoft.com/office/powerpoint/2010/main" val="3843585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CDB9D-02B4-476E-BB21-05BC8BFEF4B2}"/>
              </a:ext>
            </a:extLst>
          </p:cNvPr>
          <p:cNvSpPr>
            <a:spLocks noGrp="1"/>
          </p:cNvSpPr>
          <p:nvPr>
            <p:ph type="title"/>
          </p:nvPr>
        </p:nvSpPr>
        <p:spPr/>
        <p:txBody>
          <a:bodyPr/>
          <a:lstStyle/>
          <a:p>
            <a:r>
              <a:rPr lang="en-GB" dirty="0"/>
              <a:t>Exercise 2</a:t>
            </a:r>
          </a:p>
        </p:txBody>
      </p:sp>
      <p:sp>
        <p:nvSpPr>
          <p:cNvPr id="3" name="Content Placeholder 2">
            <a:extLst>
              <a:ext uri="{FF2B5EF4-FFF2-40B4-BE49-F238E27FC236}">
                <a16:creationId xmlns:a16="http://schemas.microsoft.com/office/drawing/2014/main" id="{F6F56A0E-636B-42B7-8CE0-2F95B83BB628}"/>
              </a:ext>
            </a:extLst>
          </p:cNvPr>
          <p:cNvSpPr>
            <a:spLocks noGrp="1"/>
          </p:cNvSpPr>
          <p:nvPr>
            <p:ph idx="1"/>
          </p:nvPr>
        </p:nvSpPr>
        <p:spPr/>
        <p:txBody>
          <a:bodyPr>
            <a:normAutofit/>
          </a:bodyPr>
          <a:lstStyle/>
          <a:p>
            <a:pPr marL="0" indent="0">
              <a:buNone/>
            </a:pPr>
            <a:r>
              <a:rPr lang="en-GB" dirty="0"/>
              <a:t>The historical standard deviation of Dell and Home Depot are respectively 29.32% and 29.27%. The correlation coefficient between the two stocks is 0.59.</a:t>
            </a:r>
          </a:p>
          <a:p>
            <a:pPr marL="514350" indent="-514350">
              <a:spcBef>
                <a:spcPts val="1200"/>
              </a:spcBef>
              <a:buFont typeface="+mj-lt"/>
              <a:buAutoNum type="alphaLcPeriod"/>
            </a:pPr>
            <a:r>
              <a:rPr lang="en-GB" dirty="0"/>
              <a:t>What is the standard deviation of a portfolio invested half in Dell and half in Home Depot?</a:t>
            </a:r>
          </a:p>
          <a:p>
            <a:pPr marL="514350" indent="-514350">
              <a:spcBef>
                <a:spcPts val="1200"/>
              </a:spcBef>
              <a:buFont typeface="+mj-lt"/>
              <a:buAutoNum type="alphaLcPeriod"/>
            </a:pPr>
            <a:r>
              <a:rPr lang="en-GB" dirty="0"/>
              <a:t>What is the standard deviation of a portfolio invested 1/3 in Dell, 1/3 in Home Depot and 1/3 in Treasury Bills (these have zero risk)? [HINT: think of this portfolio as a portfolio invested in Treasury Bills and the portfolio in part a.]</a:t>
            </a:r>
          </a:p>
          <a:p>
            <a:pPr marL="514350" indent="-514350">
              <a:spcBef>
                <a:spcPts val="1200"/>
              </a:spcBef>
              <a:buFont typeface="+mj-lt"/>
              <a:buAutoNum type="alphaLcPeriod"/>
            </a:pPr>
            <a:r>
              <a:rPr lang="en-GB" dirty="0"/>
              <a:t>What is the standard deviation of a portfolio that is split evenly between Dell and Home Depot and is financed at 50% margin, i.e., the investor puts up only 50% of the total amount and borrows the balance from his broker at risk free rate?</a:t>
            </a:r>
          </a:p>
        </p:txBody>
      </p:sp>
      <p:sp>
        <p:nvSpPr>
          <p:cNvPr id="7" name="Text Placeholder 6">
            <a:extLst>
              <a:ext uri="{FF2B5EF4-FFF2-40B4-BE49-F238E27FC236}">
                <a16:creationId xmlns:a16="http://schemas.microsoft.com/office/drawing/2014/main" id="{3ED76B4E-445A-490C-BEF4-9AC4F7697306}"/>
              </a:ext>
            </a:extLst>
          </p:cNvPr>
          <p:cNvSpPr>
            <a:spLocks noGrp="1"/>
          </p:cNvSpPr>
          <p:nvPr>
            <p:ph type="body" sz="quarter" idx="13"/>
          </p:nvPr>
        </p:nvSpPr>
        <p:spPr/>
        <p:txBody>
          <a:bodyPr/>
          <a:lstStyle/>
          <a:p>
            <a:r>
              <a:rPr lang="en-GB" dirty="0"/>
              <a:t>Advanced Financial Management | Risk and return. Diversification.</a:t>
            </a:r>
          </a:p>
        </p:txBody>
      </p:sp>
    </p:spTree>
    <p:extLst>
      <p:ext uri="{BB962C8B-B14F-4D97-AF65-F5344CB8AC3E}">
        <p14:creationId xmlns:p14="http://schemas.microsoft.com/office/powerpoint/2010/main" val="1263170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D93A3-7580-40C0-AD24-27AA4BA1F9A9}"/>
              </a:ext>
            </a:extLst>
          </p:cNvPr>
          <p:cNvSpPr>
            <a:spLocks noGrp="1"/>
          </p:cNvSpPr>
          <p:nvPr>
            <p:ph type="title"/>
          </p:nvPr>
        </p:nvSpPr>
        <p:spPr/>
        <p:txBody>
          <a:bodyPr/>
          <a:lstStyle/>
          <a:p>
            <a:r>
              <a:rPr lang="en-GB" dirty="0"/>
              <a:t>Exercise 2 - solutions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A2D1D06-0F73-4531-BDCE-DCC8D101E788}"/>
                  </a:ext>
                </a:extLst>
              </p:cNvPr>
              <p:cNvSpPr>
                <a:spLocks noGrp="1"/>
              </p:cNvSpPr>
              <p:nvPr>
                <p:ph idx="1"/>
              </p:nvPr>
            </p:nvSpPr>
            <p:spPr/>
            <p:txBody>
              <a:bodyPr>
                <a:normAutofit lnSpcReduction="10000"/>
              </a:bodyPr>
              <a:lstStyle/>
              <a:p>
                <a:pPr marL="514350" indent="-514350">
                  <a:spcBef>
                    <a:spcPts val="600"/>
                  </a:spcBef>
                  <a:spcAft>
                    <a:spcPts val="1200"/>
                  </a:spcAft>
                  <a:buFont typeface="+mj-lt"/>
                  <a:buAutoNum type="alphaLcPeriod"/>
                </a:pPr>
                <a:r>
                  <a:rPr lang="en-GB" b="1" dirty="0"/>
                  <a:t> What is the standard deviation of a portfolio invested half in Dell and half in Home Depot?</a:t>
                </a:r>
              </a:p>
              <a:p>
                <a:pPr marL="0" indent="0">
                  <a:spcBef>
                    <a:spcPts val="1800"/>
                  </a:spcBef>
                  <a:buNone/>
                </a:pPr>
                <a14:m>
                  <m:oMathPara xmlns:m="http://schemas.openxmlformats.org/officeDocument/2006/math">
                    <m:oMathParaPr>
                      <m:jc m:val="centerGroup"/>
                    </m:oMathParaPr>
                    <m:oMath xmlns:m="http://schemas.openxmlformats.org/officeDocument/2006/math">
                      <m:sSubSup>
                        <m:sSubSupPr>
                          <m:ctrlPr>
                            <a:rPr lang="en-GB" sz="1800" i="1" smtClean="0">
                              <a:latin typeface="Cambria Math" panose="02040503050406030204" pitchFamily="18" charset="0"/>
                            </a:rPr>
                          </m:ctrlPr>
                        </m:sSubSupPr>
                        <m:e>
                          <m:r>
                            <a:rPr lang="en-GB" sz="1800" i="1" smtClean="0">
                              <a:latin typeface="Cambria Math" panose="02040503050406030204" pitchFamily="18" charset="0"/>
                              <a:ea typeface="Cambria Math" panose="02040503050406030204" pitchFamily="18" charset="0"/>
                            </a:rPr>
                            <m:t>𝜎</m:t>
                          </m:r>
                        </m:e>
                        <m:sub>
                          <m:r>
                            <a:rPr lang="en-GB" sz="1800" b="0" i="1" smtClean="0">
                              <a:latin typeface="Cambria Math" panose="02040503050406030204" pitchFamily="18" charset="0"/>
                            </a:rPr>
                            <m:t>𝑝</m:t>
                          </m:r>
                        </m:sub>
                        <m:sup>
                          <m:r>
                            <a:rPr lang="en-GB" sz="1800" b="0" i="1" smtClean="0">
                              <a:latin typeface="Cambria Math" panose="02040503050406030204" pitchFamily="18" charset="0"/>
                            </a:rPr>
                            <m:t>2</m:t>
                          </m:r>
                        </m:sup>
                      </m:sSubSup>
                      <m:r>
                        <a:rPr lang="en-GB" sz="1800" b="0" i="1" smtClean="0">
                          <a:latin typeface="Cambria Math" panose="02040503050406030204" pitchFamily="18" charset="0"/>
                        </a:rPr>
                        <m:t>=</m:t>
                      </m:r>
                      <m:sSup>
                        <m:sSupPr>
                          <m:ctrlPr>
                            <a:rPr lang="en-GB" sz="1800" b="0" i="1" smtClean="0">
                              <a:latin typeface="Cambria Math" panose="02040503050406030204" pitchFamily="18" charset="0"/>
                            </a:rPr>
                          </m:ctrlPr>
                        </m:sSupPr>
                        <m:e>
                          <m:r>
                            <a:rPr lang="en-GB" sz="1800" b="0" i="1" smtClean="0">
                              <a:latin typeface="Cambria Math" panose="02040503050406030204" pitchFamily="18" charset="0"/>
                            </a:rPr>
                            <m:t>0.5</m:t>
                          </m:r>
                        </m:e>
                        <m:sup>
                          <m:r>
                            <a:rPr lang="en-GB" sz="1800" b="0" i="1" smtClean="0">
                              <a:latin typeface="Cambria Math" panose="02040503050406030204" pitchFamily="18" charset="0"/>
                            </a:rPr>
                            <m:t>2</m:t>
                          </m:r>
                        </m:sup>
                      </m:sSup>
                      <m:r>
                        <a:rPr lang="en-GB" sz="1800" b="0" i="1" smtClean="0">
                          <a:latin typeface="Cambria Math" panose="02040503050406030204" pitchFamily="18" charset="0"/>
                          <a:ea typeface="Cambria Math" panose="02040503050406030204" pitchFamily="18" charset="0"/>
                        </a:rPr>
                        <m:t>∙</m:t>
                      </m:r>
                      <m:sSup>
                        <m:sSupPr>
                          <m:ctrlPr>
                            <a:rPr lang="en-GB" sz="1800" i="1">
                              <a:latin typeface="Cambria Math" panose="02040503050406030204" pitchFamily="18" charset="0"/>
                            </a:rPr>
                          </m:ctrlPr>
                        </m:sSupPr>
                        <m:e>
                          <m:r>
                            <a:rPr lang="en-GB" sz="1800" i="1">
                              <a:latin typeface="Cambria Math" panose="02040503050406030204" pitchFamily="18" charset="0"/>
                            </a:rPr>
                            <m:t>0.</m:t>
                          </m:r>
                          <m:r>
                            <a:rPr lang="en-GB" sz="1800" b="0" i="1" smtClean="0">
                              <a:latin typeface="Cambria Math" panose="02040503050406030204" pitchFamily="18" charset="0"/>
                            </a:rPr>
                            <m:t>2932</m:t>
                          </m:r>
                        </m:e>
                        <m:sup>
                          <m:r>
                            <a:rPr lang="en-GB" sz="1800" i="1">
                              <a:latin typeface="Cambria Math" panose="02040503050406030204" pitchFamily="18" charset="0"/>
                            </a:rPr>
                            <m:t>2</m:t>
                          </m:r>
                        </m:sup>
                      </m:sSup>
                      <m:r>
                        <a:rPr lang="en-GB" sz="1800" b="0" i="1" smtClean="0">
                          <a:latin typeface="Cambria Math" panose="02040503050406030204" pitchFamily="18" charset="0"/>
                        </a:rPr>
                        <m:t>+</m:t>
                      </m:r>
                      <m:sSup>
                        <m:sSupPr>
                          <m:ctrlPr>
                            <a:rPr lang="en-GB" sz="1800" i="1">
                              <a:latin typeface="Cambria Math" panose="02040503050406030204" pitchFamily="18" charset="0"/>
                            </a:rPr>
                          </m:ctrlPr>
                        </m:sSupPr>
                        <m:e>
                          <m:r>
                            <a:rPr lang="en-GB" sz="1800" i="1">
                              <a:latin typeface="Cambria Math" panose="02040503050406030204" pitchFamily="18" charset="0"/>
                            </a:rPr>
                            <m:t>0.5</m:t>
                          </m:r>
                        </m:e>
                        <m:sup>
                          <m:r>
                            <a:rPr lang="en-GB" sz="1800" i="1">
                              <a:latin typeface="Cambria Math" panose="02040503050406030204" pitchFamily="18" charset="0"/>
                            </a:rPr>
                            <m:t>2</m:t>
                          </m:r>
                        </m:sup>
                      </m:sSup>
                      <m:r>
                        <a:rPr lang="en-GB" sz="1800" i="1">
                          <a:latin typeface="Cambria Math" panose="02040503050406030204" pitchFamily="18" charset="0"/>
                          <a:ea typeface="Cambria Math" panose="02040503050406030204" pitchFamily="18" charset="0"/>
                        </a:rPr>
                        <m:t>∙</m:t>
                      </m:r>
                      <m:sSup>
                        <m:sSupPr>
                          <m:ctrlPr>
                            <a:rPr lang="en-GB" sz="1800" i="1">
                              <a:latin typeface="Cambria Math" panose="02040503050406030204" pitchFamily="18" charset="0"/>
                            </a:rPr>
                          </m:ctrlPr>
                        </m:sSupPr>
                        <m:e>
                          <m:r>
                            <a:rPr lang="en-GB" sz="1800" i="1">
                              <a:latin typeface="Cambria Math" panose="02040503050406030204" pitchFamily="18" charset="0"/>
                            </a:rPr>
                            <m:t>0.29</m:t>
                          </m:r>
                          <m:r>
                            <a:rPr lang="en-GB" sz="1800" b="0" i="1" smtClean="0">
                              <a:latin typeface="Cambria Math" panose="02040503050406030204" pitchFamily="18" charset="0"/>
                            </a:rPr>
                            <m:t>27</m:t>
                          </m:r>
                        </m:e>
                        <m:sup>
                          <m:r>
                            <a:rPr lang="en-GB" sz="1800" i="1">
                              <a:latin typeface="Cambria Math" panose="02040503050406030204" pitchFamily="18" charset="0"/>
                            </a:rPr>
                            <m:t>2</m:t>
                          </m:r>
                        </m:sup>
                      </m:sSup>
                      <m:r>
                        <a:rPr lang="en-GB" sz="1800" b="0" i="1" smtClean="0">
                          <a:latin typeface="Cambria Math" panose="02040503050406030204" pitchFamily="18" charset="0"/>
                        </a:rPr>
                        <m:t>+2</m:t>
                      </m:r>
                      <m:r>
                        <a:rPr lang="en-GB" sz="1800" b="0" i="1" smtClean="0">
                          <a:latin typeface="Cambria Math" panose="02040503050406030204" pitchFamily="18" charset="0"/>
                          <a:ea typeface="Cambria Math" panose="02040503050406030204" pitchFamily="18" charset="0"/>
                        </a:rPr>
                        <m:t>∙</m:t>
                      </m:r>
                      <m:sSup>
                        <m:sSupPr>
                          <m:ctrlPr>
                            <a:rPr lang="en-GB" sz="1800" i="1">
                              <a:latin typeface="Cambria Math" panose="02040503050406030204" pitchFamily="18" charset="0"/>
                            </a:rPr>
                          </m:ctrlPr>
                        </m:sSupPr>
                        <m:e>
                          <m:r>
                            <a:rPr lang="en-GB" sz="1800" i="1">
                              <a:latin typeface="Cambria Math" panose="02040503050406030204" pitchFamily="18" charset="0"/>
                            </a:rPr>
                            <m:t>0.5</m:t>
                          </m:r>
                        </m:e>
                        <m:sup>
                          <m:r>
                            <a:rPr lang="en-GB" sz="1800" i="1">
                              <a:latin typeface="Cambria Math" panose="02040503050406030204" pitchFamily="18" charset="0"/>
                            </a:rPr>
                            <m:t>2</m:t>
                          </m:r>
                        </m:sup>
                      </m:sSup>
                      <m:r>
                        <a:rPr lang="en-GB" sz="1800" i="1">
                          <a:latin typeface="Cambria Math" panose="02040503050406030204" pitchFamily="18" charset="0"/>
                          <a:ea typeface="Cambria Math" panose="02040503050406030204" pitchFamily="18" charset="0"/>
                        </a:rPr>
                        <m:t>∙</m:t>
                      </m:r>
                      <m:r>
                        <a:rPr lang="en-GB" sz="1800" b="0" i="1" smtClean="0">
                          <a:latin typeface="Cambria Math" panose="02040503050406030204" pitchFamily="18" charset="0"/>
                          <a:ea typeface="Cambria Math" panose="02040503050406030204" pitchFamily="18" charset="0"/>
                        </a:rPr>
                        <m:t>0.2932∙0.2927∙0.59=0.0682</m:t>
                      </m:r>
                    </m:oMath>
                  </m:oMathPara>
                </a14:m>
                <a:endParaRPr lang="en-GB" sz="1800" i="1" dirty="0"/>
              </a:p>
              <a:p>
                <a:pPr marL="457200" lvl="1" indent="0" algn="ctr">
                  <a:spcBef>
                    <a:spcPts val="1800"/>
                  </a:spcBef>
                  <a:spcAft>
                    <a:spcPts val="1200"/>
                  </a:spcAft>
                  <a:buNone/>
                </a:pP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ea typeface="Cambria Math" panose="02040503050406030204" pitchFamily="18" charset="0"/>
                            </a:rPr>
                          </m:ctrlPr>
                        </m:sSubPr>
                        <m:e>
                          <m:r>
                            <a:rPr lang="en-GB" i="1" smtClean="0">
                              <a:latin typeface="Cambria Math" panose="02040503050406030204" pitchFamily="18" charset="0"/>
                              <a:ea typeface="Cambria Math" panose="02040503050406030204" pitchFamily="18" charset="0"/>
                            </a:rPr>
                            <m:t>𝜎</m:t>
                          </m:r>
                        </m:e>
                        <m:sub>
                          <m:r>
                            <a:rPr lang="en-GB" b="0" i="1" smtClean="0">
                              <a:latin typeface="Cambria Math" panose="02040503050406030204" pitchFamily="18" charset="0"/>
                              <a:ea typeface="Cambria Math" panose="02040503050406030204" pitchFamily="18" charset="0"/>
                            </a:rPr>
                            <m:t>𝑝</m:t>
                          </m:r>
                        </m:sub>
                      </m:sSub>
                      <m:r>
                        <a:rPr lang="en-GB" i="1">
                          <a:latin typeface="Cambria Math" panose="02040503050406030204" pitchFamily="18" charset="0"/>
                        </a:rPr>
                        <m:t>=</m:t>
                      </m:r>
                      <m:r>
                        <a:rPr lang="en-GB" b="0" i="1" smtClean="0">
                          <a:latin typeface="Cambria Math" panose="02040503050406030204" pitchFamily="18" charset="0"/>
                        </a:rPr>
                        <m:t>0.2612</m:t>
                      </m:r>
                    </m:oMath>
                  </m:oMathPara>
                </a14:m>
                <a:endParaRPr lang="en-GB" sz="2000" i="1" dirty="0"/>
              </a:p>
              <a:p>
                <a:pPr marL="514350" indent="-514350">
                  <a:buFont typeface="+mj-lt"/>
                  <a:buAutoNum type="alphaLcPeriod" startAt="2"/>
                </a:pPr>
                <a:r>
                  <a:rPr lang="en-GB" b="1" dirty="0"/>
                  <a:t>What is the standard deviation of a portfolio invested 1/3 in Dell, 1/3 in Home Depot and 1/3 in Treasury Bills (these have zero risk)? [HINT: think of this portfolio as a portfolio invested in Treasury Bills and the portfolio in part a.]</a:t>
                </a:r>
                <a:endParaRPr lang="en-GB" b="1" dirty="0">
                  <a:latin typeface="+mn-lt"/>
                </a:endParaRPr>
              </a:p>
              <a:p>
                <a:pPr marL="0" indent="0">
                  <a:spcBef>
                    <a:spcPts val="1200"/>
                  </a:spcBef>
                  <a:buNone/>
                </a:pPr>
                <a:r>
                  <a:rPr lang="en-GB" dirty="0">
                    <a:latin typeface="+mn-lt"/>
                  </a:rPr>
                  <a:t>        </a:t>
                </a:r>
                <a:r>
                  <a:rPr lang="en-GB" sz="1800" dirty="0">
                    <a:latin typeface="+mn-lt"/>
                  </a:rPr>
                  <a:t>T-bills have zero risk.</a:t>
                </a:r>
              </a:p>
              <a:p>
                <a:pPr marL="457200" lvl="1" indent="0">
                  <a:spcBef>
                    <a:spcPts val="1200"/>
                  </a:spcBef>
                  <a:buNone/>
                </a:pPr>
                <a:r>
                  <a:rPr lang="en-GB" dirty="0">
                    <a:latin typeface="+mn-lt"/>
                  </a:rPr>
                  <a:t> We can think about this portfolio as a portfolio invested 1/3 in Treasury Bills and 2/3 in a portfolio invested in equal quantities in Dell and Home Depot. The latter is the portfolio in part  </a:t>
                </a:r>
                <a:r>
                  <a:rPr lang="en-GB" i="1" dirty="0">
                    <a:latin typeface="+mn-lt"/>
                  </a:rPr>
                  <a:t>a.</a:t>
                </a:r>
                <a:r>
                  <a:rPr lang="en-GB" dirty="0">
                    <a:latin typeface="+mn-lt"/>
                  </a:rPr>
                  <a:t> </a:t>
                </a:r>
              </a:p>
              <a:p>
                <a:pPr marL="457200" lvl="1" indent="0">
                  <a:spcBef>
                    <a:spcPts val="1200"/>
                  </a:spcBef>
                  <a:buNone/>
                </a:pPr>
                <a:r>
                  <a:rPr lang="en-GB" dirty="0">
                    <a:latin typeface="+mn-lt"/>
                  </a:rPr>
                  <a:t>Notice that this is the correct portfolio: 2/3 (1/2 in Dell + 1/2 in Home Depot) = </a:t>
                </a:r>
              </a:p>
              <a:p>
                <a:pPr marL="457200" lvl="1" indent="0">
                  <a:spcBef>
                    <a:spcPts val="1200"/>
                  </a:spcBef>
                  <a:buNone/>
                </a:pPr>
                <a:r>
                  <a:rPr lang="en-GB" dirty="0">
                    <a:latin typeface="+mn-lt"/>
                  </a:rPr>
                  <a:t>                                                              = 1/3 in Dell + 1/3 in Home Depot</a:t>
                </a:r>
              </a:p>
              <a:p>
                <a:pPr marL="457200" lvl="1" indent="0">
                  <a:spcBef>
                    <a:spcPts val="1200"/>
                  </a:spcBef>
                  <a:buNone/>
                </a:pPr>
                <a:r>
                  <a:rPr lang="en-GB" dirty="0">
                    <a:latin typeface="+mn-lt"/>
                  </a:rPr>
                  <a:t>Then: </a:t>
                </a:r>
                <a14:m>
                  <m:oMath xmlns:m="http://schemas.openxmlformats.org/officeDocument/2006/math">
                    <m:sSubSup>
                      <m:sSubSupPr>
                        <m:ctrlPr>
                          <a:rPr lang="en-GB" i="1">
                            <a:latin typeface="Cambria Math" panose="02040503050406030204" pitchFamily="18" charset="0"/>
                          </a:rPr>
                        </m:ctrlPr>
                      </m:sSubSupPr>
                      <m:e>
                        <m:r>
                          <a:rPr lang="en-GB" i="1">
                            <a:latin typeface="Cambria Math" panose="02040503050406030204" pitchFamily="18" charset="0"/>
                            <a:ea typeface="Cambria Math" panose="02040503050406030204" pitchFamily="18" charset="0"/>
                          </a:rPr>
                          <m:t>𝜎</m:t>
                        </m:r>
                      </m:e>
                      <m:sub>
                        <m:r>
                          <a:rPr lang="en-GB" i="1">
                            <a:latin typeface="Cambria Math" panose="02040503050406030204" pitchFamily="18" charset="0"/>
                          </a:rPr>
                          <m:t>𝑝</m:t>
                        </m:r>
                      </m:sub>
                      <m:sup>
                        <m:r>
                          <a:rPr lang="en-GB" i="1">
                            <a:latin typeface="Cambria Math" panose="02040503050406030204" pitchFamily="18" charset="0"/>
                          </a:rPr>
                          <m:t>2</m:t>
                        </m:r>
                      </m:sup>
                    </m:sSubSup>
                    <m:r>
                      <a:rPr lang="en-GB" i="1">
                        <a:latin typeface="Cambria Math" panose="02040503050406030204" pitchFamily="18" charset="0"/>
                      </a:rPr>
                      <m:t>=</m:t>
                    </m:r>
                    <m:sSup>
                      <m:sSupPr>
                        <m:ctrlPr>
                          <a:rPr lang="en-GB" i="1" smtClean="0">
                            <a:latin typeface="Cambria Math" panose="02040503050406030204" pitchFamily="18" charset="0"/>
                          </a:rPr>
                        </m:ctrlPr>
                      </m:sSupPr>
                      <m:e>
                        <m:d>
                          <m:dPr>
                            <m:ctrlPr>
                              <a:rPr lang="en-GB" i="1" smtClean="0">
                                <a:latin typeface="Cambria Math" panose="02040503050406030204" pitchFamily="18" charset="0"/>
                              </a:rPr>
                            </m:ctrlPr>
                          </m:dPr>
                          <m:e>
                            <m:f>
                              <m:fPr>
                                <m:ctrlPr>
                                  <a:rPr lang="en-GB" i="1" smtClean="0">
                                    <a:latin typeface="Cambria Math" panose="02040503050406030204" pitchFamily="18" charset="0"/>
                                  </a:rPr>
                                </m:ctrlPr>
                              </m:fPr>
                              <m:num>
                                <m:r>
                                  <a:rPr lang="en-GB" b="0" i="1" smtClean="0">
                                    <a:latin typeface="Cambria Math" panose="02040503050406030204" pitchFamily="18" charset="0"/>
                                  </a:rPr>
                                  <m:t>2</m:t>
                                </m:r>
                              </m:num>
                              <m:den>
                                <m:r>
                                  <a:rPr lang="en-GB" b="0" i="1" smtClean="0">
                                    <a:latin typeface="Cambria Math" panose="02040503050406030204" pitchFamily="18" charset="0"/>
                                  </a:rPr>
                                  <m:t>3</m:t>
                                </m:r>
                              </m:den>
                            </m:f>
                          </m:e>
                        </m:d>
                      </m:e>
                      <m:sup>
                        <m:r>
                          <a:rPr lang="en-GB" b="0" i="1" smtClean="0">
                            <a:latin typeface="Cambria Math" panose="02040503050406030204" pitchFamily="18" charset="0"/>
                          </a:rPr>
                          <m:t>2</m:t>
                        </m:r>
                      </m:sup>
                    </m:sSup>
                    <m:r>
                      <a:rPr lang="en-GB" i="1" smtClean="0">
                        <a:latin typeface="Cambria Math" panose="02040503050406030204" pitchFamily="18" charset="0"/>
                        <a:ea typeface="Cambria Math" panose="02040503050406030204" pitchFamily="18" charset="0"/>
                      </a:rPr>
                      <m:t>∙</m:t>
                    </m:r>
                    <m:r>
                      <a:rPr lang="en-GB" b="0" i="1" smtClean="0">
                        <a:latin typeface="Cambria Math" panose="02040503050406030204" pitchFamily="18" charset="0"/>
                        <a:ea typeface="Cambria Math" panose="02040503050406030204" pitchFamily="18" charset="0"/>
                      </a:rPr>
                      <m:t>0.0682=0.0303</m:t>
                    </m:r>
                  </m:oMath>
                </a14:m>
                <a:r>
                  <a:rPr lang="en-GB" dirty="0">
                    <a:latin typeface="+mn-lt"/>
                  </a:rPr>
                  <a:t>. Or </a:t>
                </a:r>
                <a14:m>
                  <m:oMath xmlns:m="http://schemas.openxmlformats.org/officeDocument/2006/math">
                    <m:sSub>
                      <m:sSubPr>
                        <m:ctrlPr>
                          <a:rPr lang="en-US" b="0" i="1" smtClean="0">
                            <a:latin typeface="Cambria Math" panose="02040503050406030204" pitchFamily="18" charset="0"/>
                            <a:ea typeface="Cambria Math" panose="02040503050406030204" pitchFamily="18" charset="0"/>
                          </a:rPr>
                        </m:ctrlPr>
                      </m:sSubPr>
                      <m:e>
                        <m:r>
                          <a:rPr lang="en-GB" i="1" smtClean="0">
                            <a:latin typeface="Cambria Math" panose="02040503050406030204" pitchFamily="18" charset="0"/>
                            <a:ea typeface="Cambria Math" panose="02040503050406030204" pitchFamily="18" charset="0"/>
                          </a:rPr>
                          <m:t>𝜎</m:t>
                        </m:r>
                      </m:e>
                      <m:sub>
                        <m:r>
                          <a:rPr lang="en-US" b="0" i="1" smtClean="0">
                            <a:latin typeface="Cambria Math" panose="02040503050406030204" pitchFamily="18" charset="0"/>
                            <a:ea typeface="Cambria Math" panose="02040503050406030204" pitchFamily="18" charset="0"/>
                          </a:rPr>
                          <m:t>𝑝</m:t>
                        </m:r>
                      </m:sub>
                    </m:sSub>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2</m:t>
                        </m:r>
                      </m:num>
                      <m:den>
                        <m:r>
                          <a:rPr lang="en-US" b="0" i="1" smtClean="0">
                            <a:latin typeface="Cambria Math" panose="02040503050406030204" pitchFamily="18" charset="0"/>
                            <a:ea typeface="Cambria Math" panose="02040503050406030204" pitchFamily="18" charset="0"/>
                          </a:rPr>
                          <m:t>3</m:t>
                        </m:r>
                      </m:den>
                    </m:f>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0.2612=0.1741</m:t>
                    </m:r>
                  </m:oMath>
                </a14:m>
                <a:endParaRPr lang="en-GB" dirty="0">
                  <a:latin typeface="+mn-lt"/>
                </a:endParaRPr>
              </a:p>
            </p:txBody>
          </p:sp>
        </mc:Choice>
        <mc:Fallback xmlns="">
          <p:sp>
            <p:nvSpPr>
              <p:cNvPr id="3" name="Content Placeholder 2">
                <a:extLst>
                  <a:ext uri="{FF2B5EF4-FFF2-40B4-BE49-F238E27FC236}">
                    <a16:creationId xmlns:a16="http://schemas.microsoft.com/office/drawing/2014/main" id="{3A2D1D06-0F73-4531-BDCE-DCC8D101E788}"/>
                  </a:ext>
                </a:extLst>
              </p:cNvPr>
              <p:cNvSpPr>
                <a:spLocks noGrp="1" noRot="1" noChangeAspect="1" noMove="1" noResize="1" noEditPoints="1" noAdjustHandles="1" noChangeArrowheads="1" noChangeShapeType="1" noTextEdit="1"/>
              </p:cNvSpPr>
              <p:nvPr>
                <p:ph idx="1"/>
              </p:nvPr>
            </p:nvSpPr>
            <p:spPr>
              <a:blipFill>
                <a:blip r:embed="rId2"/>
                <a:stretch>
                  <a:fillRect l="-741" t="-2378" r="-582" b="-528"/>
                </a:stretch>
              </a:blipFill>
            </p:spPr>
            <p:txBody>
              <a:bodyPr/>
              <a:lstStyle/>
              <a:p>
                <a:r>
                  <a:rPr lang="en-GB">
                    <a:noFill/>
                  </a:rPr>
                  <a:t> </a:t>
                </a:r>
              </a:p>
            </p:txBody>
          </p:sp>
        </mc:Fallback>
      </mc:AlternateContent>
      <p:sp>
        <p:nvSpPr>
          <p:cNvPr id="7" name="Text Placeholder 6">
            <a:extLst>
              <a:ext uri="{FF2B5EF4-FFF2-40B4-BE49-F238E27FC236}">
                <a16:creationId xmlns:a16="http://schemas.microsoft.com/office/drawing/2014/main" id="{BDDF4F4D-474A-486E-BA6A-35B38FC9C12B}"/>
              </a:ext>
            </a:extLst>
          </p:cNvPr>
          <p:cNvSpPr>
            <a:spLocks noGrp="1"/>
          </p:cNvSpPr>
          <p:nvPr>
            <p:ph type="body" sz="quarter" idx="13"/>
          </p:nvPr>
        </p:nvSpPr>
        <p:spPr/>
        <p:txBody>
          <a:bodyPr/>
          <a:lstStyle/>
          <a:p>
            <a:r>
              <a:rPr lang="en-GB" dirty="0"/>
              <a:t>Advanced Financial Management | Risk and return. Diversification.</a:t>
            </a:r>
          </a:p>
        </p:txBody>
      </p:sp>
    </p:spTree>
    <p:extLst>
      <p:ext uri="{BB962C8B-B14F-4D97-AF65-F5344CB8AC3E}">
        <p14:creationId xmlns:p14="http://schemas.microsoft.com/office/powerpoint/2010/main" val="1544658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2B4D1-3221-42F8-AA2C-DA6D1869CADD}"/>
              </a:ext>
            </a:extLst>
          </p:cNvPr>
          <p:cNvSpPr>
            <a:spLocks noGrp="1"/>
          </p:cNvSpPr>
          <p:nvPr>
            <p:ph type="title"/>
          </p:nvPr>
        </p:nvSpPr>
        <p:spPr/>
        <p:txBody>
          <a:bodyPr/>
          <a:lstStyle/>
          <a:p>
            <a:r>
              <a:rPr lang="en-GB" dirty="0"/>
              <a:t>Exercise 2 - solutions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C9AC4A5-7DE0-473E-9670-D01A02EDAEB5}"/>
                  </a:ext>
                </a:extLst>
              </p:cNvPr>
              <p:cNvSpPr>
                <a:spLocks noGrp="1"/>
              </p:cNvSpPr>
              <p:nvPr>
                <p:ph idx="1"/>
              </p:nvPr>
            </p:nvSpPr>
            <p:spPr/>
            <p:txBody>
              <a:bodyPr/>
              <a:lstStyle/>
              <a:p>
                <a:pPr marL="514350" indent="-514350">
                  <a:buFont typeface="+mj-lt"/>
                  <a:buAutoNum type="alphaLcPeriod" startAt="3"/>
                </a:pPr>
                <a:r>
                  <a:rPr lang="en-GB" b="1" dirty="0"/>
                  <a:t>What is the standard deviation of a portfolio that is split evenly between Dell and Home Depot and is financed at 50% margin, i.e., the investor puts up only 50% of the total amount and borrows the balance from his broker at risk free rate?</a:t>
                </a:r>
              </a:p>
              <a:p>
                <a:pPr marL="0" indent="0">
                  <a:spcBef>
                    <a:spcPts val="1200"/>
                  </a:spcBef>
                  <a:buNone/>
                </a:pPr>
                <a:r>
                  <a:rPr lang="en-GB" dirty="0"/>
                  <a:t>        What are the weights for this? Assume you buy 100 of portfolio in </a:t>
                </a:r>
                <a:r>
                  <a:rPr lang="en-GB" i="1" dirty="0"/>
                  <a:t>a.</a:t>
                </a:r>
              </a:p>
              <a:p>
                <a:pPr marL="514350" indent="-514350">
                  <a:buFont typeface="+mj-lt"/>
                  <a:buAutoNum type="alphaLcPeriod" startAt="3"/>
                </a:pPr>
                <a:endParaRPr lang="en-GB" dirty="0"/>
              </a:p>
              <a:p>
                <a:pPr marL="514350" indent="-514350">
                  <a:buFont typeface="+mj-lt"/>
                  <a:buAutoNum type="alphaLcPeriod" startAt="3"/>
                </a:pPr>
                <a:endParaRPr lang="en-GB" dirty="0"/>
              </a:p>
              <a:p>
                <a:pPr marL="514350" indent="-514350">
                  <a:buFont typeface="+mj-lt"/>
                  <a:buAutoNum type="alphaLcPeriod" startAt="3"/>
                </a:pPr>
                <a:endParaRPr lang="en-GB" dirty="0"/>
              </a:p>
              <a:p>
                <a:pPr marL="514350" indent="-514350">
                  <a:buFont typeface="+mj-lt"/>
                  <a:buAutoNum type="alphaLcPeriod" startAt="3"/>
                </a:pPr>
                <a:endParaRPr lang="en-GB" dirty="0"/>
              </a:p>
              <a:p>
                <a:pPr marL="0" indent="0">
                  <a:buNone/>
                </a:pPr>
                <a:endParaRPr lang="en-GB" i="1" dirty="0">
                  <a:latin typeface="Cambria Math" panose="02040503050406030204" pitchFamily="18" charset="0"/>
                </a:endParaRPr>
              </a:p>
              <a:p>
                <a:pPr marL="0" indent="0">
                  <a:buNone/>
                </a:pPr>
                <a:endParaRPr lang="en-GB" i="1" dirty="0">
                  <a:latin typeface="Cambria Math" panose="02040503050406030204" pitchFamily="18" charset="0"/>
                </a:endParaRPr>
              </a:p>
              <a:p>
                <a:pPr marL="0" indent="0">
                  <a:buNone/>
                </a:pPr>
                <a:r>
                  <a:rPr lang="en-GB" dirty="0"/>
                  <a:t>        </a:t>
                </a:r>
                <a14:m>
                  <m:oMath xmlns:m="http://schemas.openxmlformats.org/officeDocument/2006/math">
                    <m:sSubSup>
                      <m:sSubSupPr>
                        <m:ctrlPr>
                          <a:rPr lang="en-GB" i="1">
                            <a:latin typeface="Cambria Math" panose="02040503050406030204" pitchFamily="18" charset="0"/>
                          </a:rPr>
                        </m:ctrlPr>
                      </m:sSubSupPr>
                      <m:e>
                        <m:r>
                          <a:rPr lang="en-GB" i="1">
                            <a:latin typeface="Cambria Math" panose="02040503050406030204" pitchFamily="18" charset="0"/>
                            <a:ea typeface="Cambria Math" panose="02040503050406030204" pitchFamily="18" charset="0"/>
                          </a:rPr>
                          <m:t>𝜎</m:t>
                        </m:r>
                      </m:e>
                      <m:sub>
                        <m:r>
                          <a:rPr lang="en-GB" i="1">
                            <a:latin typeface="Cambria Math" panose="02040503050406030204" pitchFamily="18" charset="0"/>
                          </a:rPr>
                          <m:t>𝑝</m:t>
                        </m:r>
                      </m:sub>
                      <m:sup>
                        <m:r>
                          <a:rPr lang="en-GB" i="1">
                            <a:latin typeface="Cambria Math" panose="02040503050406030204" pitchFamily="18" charset="0"/>
                          </a:rPr>
                          <m:t>2</m:t>
                        </m:r>
                      </m:sup>
                    </m:sSubSup>
                    <m:r>
                      <a:rPr lang="en-GB" i="1">
                        <a:latin typeface="Cambria Math" panose="02040503050406030204" pitchFamily="18" charset="0"/>
                      </a:rPr>
                      <m:t>=</m:t>
                    </m:r>
                    <m:sSup>
                      <m:sSupPr>
                        <m:ctrlPr>
                          <a:rPr lang="en-GB" i="1">
                            <a:latin typeface="Cambria Math" panose="02040503050406030204" pitchFamily="18" charset="0"/>
                          </a:rPr>
                        </m:ctrlPr>
                      </m:sSupPr>
                      <m:e>
                        <m:r>
                          <a:rPr lang="en-GB" b="0" i="1" smtClean="0">
                            <a:latin typeface="Cambria Math" panose="02040503050406030204" pitchFamily="18" charset="0"/>
                          </a:rPr>
                          <m:t>2</m:t>
                        </m:r>
                      </m:e>
                      <m:sup>
                        <m:r>
                          <a:rPr lang="en-GB" i="1">
                            <a:latin typeface="Cambria Math" panose="02040503050406030204" pitchFamily="18" charset="0"/>
                          </a:rPr>
                          <m:t>2</m:t>
                        </m:r>
                      </m:sup>
                    </m:sSup>
                    <m:r>
                      <a:rPr lang="en-GB" i="1">
                        <a:latin typeface="Cambria Math" panose="02040503050406030204" pitchFamily="18" charset="0"/>
                        <a:ea typeface="Cambria Math" panose="02040503050406030204" pitchFamily="18" charset="0"/>
                      </a:rPr>
                      <m:t>∙0.0682=</m:t>
                    </m:r>
                    <m:r>
                      <a:rPr lang="en-GB" b="0" i="1" smtClean="0">
                        <a:latin typeface="Cambria Math" panose="02040503050406030204" pitchFamily="18" charset="0"/>
                        <a:ea typeface="Cambria Math" panose="02040503050406030204" pitchFamily="18" charset="0"/>
                      </a:rPr>
                      <m:t>0.2728</m:t>
                    </m:r>
                  </m:oMath>
                </a14:m>
                <a:endParaRPr lang="en-GB" b="0" dirty="0">
                  <a:ea typeface="Cambria Math" panose="02040503050406030204" pitchFamily="18" charset="0"/>
                </a:endParaRPr>
              </a:p>
              <a:p>
                <a:pPr marL="0" indent="0">
                  <a:buNone/>
                </a:pPr>
                <a:r>
                  <a:rPr lang="en-GB" b="0" dirty="0">
                    <a:ea typeface="Cambria Math" panose="02040503050406030204" pitchFamily="18" charset="0"/>
                  </a:rPr>
                  <a:t>        </a:t>
                </a:r>
                <a14:m>
                  <m:oMath xmlns:m="http://schemas.openxmlformats.org/officeDocument/2006/math">
                    <m:sSub>
                      <m:sSubPr>
                        <m:ctrlPr>
                          <a:rPr lang="en-GB" b="0" i="1" smtClean="0">
                            <a:latin typeface="Cambria Math" panose="02040503050406030204" pitchFamily="18" charset="0"/>
                            <a:ea typeface="Cambria Math" panose="02040503050406030204" pitchFamily="18" charset="0"/>
                          </a:rPr>
                        </m:ctrlPr>
                      </m:sSubPr>
                      <m:e>
                        <m:r>
                          <a:rPr lang="en-GB" i="1" smtClean="0">
                            <a:latin typeface="Cambria Math" panose="02040503050406030204" pitchFamily="18" charset="0"/>
                            <a:ea typeface="Cambria Math" panose="02040503050406030204" pitchFamily="18" charset="0"/>
                          </a:rPr>
                          <m:t>𝜎</m:t>
                        </m:r>
                      </m:e>
                      <m:sub>
                        <m:r>
                          <a:rPr lang="en-GB" b="0" i="1" smtClean="0">
                            <a:latin typeface="Cambria Math" panose="02040503050406030204" pitchFamily="18" charset="0"/>
                            <a:ea typeface="Cambria Math" panose="02040503050406030204" pitchFamily="18" charset="0"/>
                          </a:rPr>
                          <m:t>𝑝</m:t>
                        </m:r>
                      </m:sub>
                    </m:sSub>
                    <m:r>
                      <a:rPr lang="en-GB" i="1">
                        <a:latin typeface="Cambria Math" panose="02040503050406030204" pitchFamily="18" charset="0"/>
                      </a:rPr>
                      <m:t>=</m:t>
                    </m:r>
                    <m:r>
                      <a:rPr lang="en-GB" b="0" i="1" smtClean="0">
                        <a:latin typeface="Cambria Math" panose="02040503050406030204" pitchFamily="18" charset="0"/>
                      </a:rPr>
                      <m:t>2</m:t>
                    </m:r>
                    <m:r>
                      <a:rPr lang="en-GB" i="1">
                        <a:latin typeface="Cambria Math" panose="02040503050406030204" pitchFamily="18" charset="0"/>
                        <a:ea typeface="Cambria Math" panose="02040503050406030204" pitchFamily="18" charset="0"/>
                      </a:rPr>
                      <m:t>∙0.</m:t>
                    </m:r>
                    <m:r>
                      <a:rPr lang="en-GB" b="0" i="1" smtClean="0">
                        <a:latin typeface="Cambria Math" panose="02040503050406030204" pitchFamily="18" charset="0"/>
                        <a:ea typeface="Cambria Math" panose="02040503050406030204" pitchFamily="18" charset="0"/>
                      </a:rPr>
                      <m:t>2612</m:t>
                    </m:r>
                    <m:r>
                      <a:rPr lang="en-GB" i="1">
                        <a:latin typeface="Cambria Math" panose="02040503050406030204" pitchFamily="18" charset="0"/>
                        <a:ea typeface="Cambria Math" panose="02040503050406030204" pitchFamily="18" charset="0"/>
                      </a:rPr>
                      <m:t>=</m:t>
                    </m:r>
                    <m:r>
                      <a:rPr lang="en-GB" b="0" i="1" smtClean="0">
                        <a:latin typeface="Cambria Math" panose="02040503050406030204" pitchFamily="18" charset="0"/>
                        <a:ea typeface="Cambria Math" panose="02040503050406030204" pitchFamily="18" charset="0"/>
                      </a:rPr>
                      <m:t>52.24%</m:t>
                    </m:r>
                  </m:oMath>
                </a14:m>
                <a:endParaRPr lang="en-GB" dirty="0"/>
              </a:p>
              <a:p>
                <a:pPr marL="0" indent="0">
                  <a:buNone/>
                </a:pPr>
                <a:endParaRPr lang="en-GB" dirty="0"/>
              </a:p>
            </p:txBody>
          </p:sp>
        </mc:Choice>
        <mc:Fallback xmlns="">
          <p:sp>
            <p:nvSpPr>
              <p:cNvPr id="3" name="Content Placeholder 2">
                <a:extLst>
                  <a:ext uri="{FF2B5EF4-FFF2-40B4-BE49-F238E27FC236}">
                    <a16:creationId xmlns:a16="http://schemas.microsoft.com/office/drawing/2014/main" id="{FC9AC4A5-7DE0-473E-9670-D01A02EDAEB5}"/>
                  </a:ext>
                </a:extLst>
              </p:cNvPr>
              <p:cNvSpPr>
                <a:spLocks noGrp="1" noRot="1" noChangeAspect="1" noMove="1" noResize="1" noEditPoints="1" noAdjustHandles="1" noChangeArrowheads="1" noChangeShapeType="1" noTextEdit="1"/>
              </p:cNvSpPr>
              <p:nvPr>
                <p:ph idx="1"/>
              </p:nvPr>
            </p:nvSpPr>
            <p:spPr>
              <a:blipFill>
                <a:blip r:embed="rId2"/>
                <a:stretch>
                  <a:fillRect l="-741" t="-1717" r="-582"/>
                </a:stretch>
              </a:blipFill>
            </p:spPr>
            <p:txBody>
              <a:bodyPr/>
              <a:lstStyle/>
              <a:p>
                <a:r>
                  <a:rPr lang="en-GB">
                    <a:noFill/>
                  </a:rPr>
                  <a:t> </a:t>
                </a:r>
              </a:p>
            </p:txBody>
          </p:sp>
        </mc:Fallback>
      </mc:AlternateContent>
      <p:sp>
        <p:nvSpPr>
          <p:cNvPr id="8" name="Text Placeholder 7">
            <a:extLst>
              <a:ext uri="{FF2B5EF4-FFF2-40B4-BE49-F238E27FC236}">
                <a16:creationId xmlns:a16="http://schemas.microsoft.com/office/drawing/2014/main" id="{C5B1AB53-0BDA-424C-9816-E84D89F1A4C3}"/>
              </a:ext>
            </a:extLst>
          </p:cNvPr>
          <p:cNvSpPr>
            <a:spLocks noGrp="1"/>
          </p:cNvSpPr>
          <p:nvPr>
            <p:ph type="body" sz="quarter" idx="13"/>
          </p:nvPr>
        </p:nvSpPr>
        <p:spPr/>
        <p:txBody>
          <a:bodyPr/>
          <a:lstStyle/>
          <a:p>
            <a:r>
              <a:rPr lang="en-GB" dirty="0"/>
              <a:t>Advanced Financial Management | Portfolio Theory and the CAPM</a:t>
            </a:r>
          </a:p>
        </p:txBody>
      </p:sp>
      <p:sp>
        <p:nvSpPr>
          <p:cNvPr id="7" name="AutoShape 3">
            <a:extLst>
              <a:ext uri="{FF2B5EF4-FFF2-40B4-BE49-F238E27FC236}">
                <a16:creationId xmlns:a16="http://schemas.microsoft.com/office/drawing/2014/main" id="{70363203-E14D-43B2-AC0D-FB703CE1670E}"/>
              </a:ext>
            </a:extLst>
          </p:cNvPr>
          <p:cNvSpPr>
            <a:spLocks noChangeAspect="1" noChangeArrowheads="1" noTextEdit="1"/>
          </p:cNvSpPr>
          <p:nvPr/>
        </p:nvSpPr>
        <p:spPr bwMode="auto">
          <a:xfrm>
            <a:off x="2963863" y="3185795"/>
            <a:ext cx="6264275"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Rectangle 5">
            <a:extLst>
              <a:ext uri="{FF2B5EF4-FFF2-40B4-BE49-F238E27FC236}">
                <a16:creationId xmlns:a16="http://schemas.microsoft.com/office/drawing/2014/main" id="{3BB8D100-0ECD-4BF3-9BCA-9969C13CD022}"/>
              </a:ext>
            </a:extLst>
          </p:cNvPr>
          <p:cNvSpPr>
            <a:spLocks noChangeArrowheads="1"/>
          </p:cNvSpPr>
          <p:nvPr/>
        </p:nvSpPr>
        <p:spPr bwMode="auto">
          <a:xfrm>
            <a:off x="2970213" y="3212783"/>
            <a:ext cx="3262313" cy="3619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Rectangle 6">
            <a:extLst>
              <a:ext uri="{FF2B5EF4-FFF2-40B4-BE49-F238E27FC236}">
                <a16:creationId xmlns:a16="http://schemas.microsoft.com/office/drawing/2014/main" id="{8E9EF1F2-8E10-477E-80DB-DDBE0C1BE672}"/>
              </a:ext>
            </a:extLst>
          </p:cNvPr>
          <p:cNvSpPr>
            <a:spLocks noChangeArrowheads="1"/>
          </p:cNvSpPr>
          <p:nvPr/>
        </p:nvSpPr>
        <p:spPr bwMode="auto">
          <a:xfrm>
            <a:off x="6232526" y="3212783"/>
            <a:ext cx="1246188" cy="3619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Rectangle 7">
            <a:extLst>
              <a:ext uri="{FF2B5EF4-FFF2-40B4-BE49-F238E27FC236}">
                <a16:creationId xmlns:a16="http://schemas.microsoft.com/office/drawing/2014/main" id="{7BFCD242-6169-43B1-82BE-9B3C12D595F4}"/>
              </a:ext>
            </a:extLst>
          </p:cNvPr>
          <p:cNvSpPr>
            <a:spLocks noChangeArrowheads="1"/>
          </p:cNvSpPr>
          <p:nvPr/>
        </p:nvSpPr>
        <p:spPr bwMode="auto">
          <a:xfrm>
            <a:off x="7478713" y="3212783"/>
            <a:ext cx="1735138" cy="3619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Rectangle 8">
            <a:extLst>
              <a:ext uri="{FF2B5EF4-FFF2-40B4-BE49-F238E27FC236}">
                <a16:creationId xmlns:a16="http://schemas.microsoft.com/office/drawing/2014/main" id="{4DB1D3E0-698A-46B4-B69B-8C39ADBEF7C5}"/>
              </a:ext>
            </a:extLst>
          </p:cNvPr>
          <p:cNvSpPr>
            <a:spLocks noChangeArrowheads="1"/>
          </p:cNvSpPr>
          <p:nvPr/>
        </p:nvSpPr>
        <p:spPr bwMode="auto">
          <a:xfrm>
            <a:off x="2970213" y="3574733"/>
            <a:ext cx="3262313" cy="3619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Rectangle 9">
            <a:extLst>
              <a:ext uri="{FF2B5EF4-FFF2-40B4-BE49-F238E27FC236}">
                <a16:creationId xmlns:a16="http://schemas.microsoft.com/office/drawing/2014/main" id="{4BDE0417-1A6A-44E1-A18E-B6B9DD70FA4A}"/>
              </a:ext>
            </a:extLst>
          </p:cNvPr>
          <p:cNvSpPr>
            <a:spLocks noChangeArrowheads="1"/>
          </p:cNvSpPr>
          <p:nvPr/>
        </p:nvSpPr>
        <p:spPr bwMode="auto">
          <a:xfrm>
            <a:off x="6232526" y="3574733"/>
            <a:ext cx="1246188" cy="3619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Rectangle 10">
            <a:extLst>
              <a:ext uri="{FF2B5EF4-FFF2-40B4-BE49-F238E27FC236}">
                <a16:creationId xmlns:a16="http://schemas.microsoft.com/office/drawing/2014/main" id="{DF843483-BC47-4251-BD7E-7BF51E125D06}"/>
              </a:ext>
            </a:extLst>
          </p:cNvPr>
          <p:cNvSpPr>
            <a:spLocks noChangeArrowheads="1"/>
          </p:cNvSpPr>
          <p:nvPr/>
        </p:nvSpPr>
        <p:spPr bwMode="auto">
          <a:xfrm>
            <a:off x="7478713" y="3574733"/>
            <a:ext cx="1735138" cy="3619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Rectangle 11">
            <a:extLst>
              <a:ext uri="{FF2B5EF4-FFF2-40B4-BE49-F238E27FC236}">
                <a16:creationId xmlns:a16="http://schemas.microsoft.com/office/drawing/2014/main" id="{81357E75-6421-4D69-B857-482B4B5DC36B}"/>
              </a:ext>
            </a:extLst>
          </p:cNvPr>
          <p:cNvSpPr>
            <a:spLocks noChangeArrowheads="1"/>
          </p:cNvSpPr>
          <p:nvPr/>
        </p:nvSpPr>
        <p:spPr bwMode="auto">
          <a:xfrm>
            <a:off x="2970213" y="3936683"/>
            <a:ext cx="3262313" cy="3619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Rectangle 12">
            <a:extLst>
              <a:ext uri="{FF2B5EF4-FFF2-40B4-BE49-F238E27FC236}">
                <a16:creationId xmlns:a16="http://schemas.microsoft.com/office/drawing/2014/main" id="{61ED1784-DF6C-494B-B3B2-BDB07A855AC8}"/>
              </a:ext>
            </a:extLst>
          </p:cNvPr>
          <p:cNvSpPr>
            <a:spLocks noChangeArrowheads="1"/>
          </p:cNvSpPr>
          <p:nvPr/>
        </p:nvSpPr>
        <p:spPr bwMode="auto">
          <a:xfrm>
            <a:off x="6232526" y="3936683"/>
            <a:ext cx="1246188" cy="3619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Rectangle 13">
            <a:extLst>
              <a:ext uri="{FF2B5EF4-FFF2-40B4-BE49-F238E27FC236}">
                <a16:creationId xmlns:a16="http://schemas.microsoft.com/office/drawing/2014/main" id="{4B4B56BB-18B0-46AC-AC78-C52D5FFE81A0}"/>
              </a:ext>
            </a:extLst>
          </p:cNvPr>
          <p:cNvSpPr>
            <a:spLocks noChangeArrowheads="1"/>
          </p:cNvSpPr>
          <p:nvPr/>
        </p:nvSpPr>
        <p:spPr bwMode="auto">
          <a:xfrm>
            <a:off x="7478713" y="3936683"/>
            <a:ext cx="1735138" cy="3619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Rectangle 14">
            <a:extLst>
              <a:ext uri="{FF2B5EF4-FFF2-40B4-BE49-F238E27FC236}">
                <a16:creationId xmlns:a16="http://schemas.microsoft.com/office/drawing/2014/main" id="{066253EA-F0E2-4342-8C53-1BA4DD660CBA}"/>
              </a:ext>
            </a:extLst>
          </p:cNvPr>
          <p:cNvSpPr>
            <a:spLocks noChangeArrowheads="1"/>
          </p:cNvSpPr>
          <p:nvPr/>
        </p:nvSpPr>
        <p:spPr bwMode="auto">
          <a:xfrm>
            <a:off x="2970213" y="4298633"/>
            <a:ext cx="3262313" cy="3635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Rectangle 15">
            <a:extLst>
              <a:ext uri="{FF2B5EF4-FFF2-40B4-BE49-F238E27FC236}">
                <a16:creationId xmlns:a16="http://schemas.microsoft.com/office/drawing/2014/main" id="{5BA53EE2-4076-45DD-A722-E95EFAB5EC48}"/>
              </a:ext>
            </a:extLst>
          </p:cNvPr>
          <p:cNvSpPr>
            <a:spLocks noChangeArrowheads="1"/>
          </p:cNvSpPr>
          <p:nvPr/>
        </p:nvSpPr>
        <p:spPr bwMode="auto">
          <a:xfrm>
            <a:off x="6232526" y="4298633"/>
            <a:ext cx="1246188" cy="3635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Rectangle 16">
            <a:extLst>
              <a:ext uri="{FF2B5EF4-FFF2-40B4-BE49-F238E27FC236}">
                <a16:creationId xmlns:a16="http://schemas.microsoft.com/office/drawing/2014/main" id="{4601CACF-F12B-42BC-98ED-7BEDD8A34A9E}"/>
              </a:ext>
            </a:extLst>
          </p:cNvPr>
          <p:cNvSpPr>
            <a:spLocks noChangeArrowheads="1"/>
          </p:cNvSpPr>
          <p:nvPr/>
        </p:nvSpPr>
        <p:spPr bwMode="auto">
          <a:xfrm>
            <a:off x="7478713" y="4298633"/>
            <a:ext cx="1735138" cy="3635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Line 17">
            <a:extLst>
              <a:ext uri="{FF2B5EF4-FFF2-40B4-BE49-F238E27FC236}">
                <a16:creationId xmlns:a16="http://schemas.microsoft.com/office/drawing/2014/main" id="{67CAE1B2-DCD2-41F9-9E52-FA0ACF490B0E}"/>
              </a:ext>
            </a:extLst>
          </p:cNvPr>
          <p:cNvSpPr>
            <a:spLocks noChangeShapeType="1"/>
          </p:cNvSpPr>
          <p:nvPr/>
        </p:nvSpPr>
        <p:spPr bwMode="auto">
          <a:xfrm>
            <a:off x="6232526" y="3206433"/>
            <a:ext cx="0" cy="146050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2" name="Line 18">
            <a:extLst>
              <a:ext uri="{FF2B5EF4-FFF2-40B4-BE49-F238E27FC236}">
                <a16:creationId xmlns:a16="http://schemas.microsoft.com/office/drawing/2014/main" id="{C9CBC4E3-8103-4EED-8824-567531C01EAF}"/>
              </a:ext>
            </a:extLst>
          </p:cNvPr>
          <p:cNvSpPr>
            <a:spLocks noChangeShapeType="1"/>
          </p:cNvSpPr>
          <p:nvPr/>
        </p:nvSpPr>
        <p:spPr bwMode="auto">
          <a:xfrm>
            <a:off x="7478713" y="3206433"/>
            <a:ext cx="0" cy="146050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3" name="Line 19">
            <a:extLst>
              <a:ext uri="{FF2B5EF4-FFF2-40B4-BE49-F238E27FC236}">
                <a16:creationId xmlns:a16="http://schemas.microsoft.com/office/drawing/2014/main" id="{2BB473D6-F390-47BB-9A1C-19508FDEA29F}"/>
              </a:ext>
            </a:extLst>
          </p:cNvPr>
          <p:cNvSpPr>
            <a:spLocks noChangeShapeType="1"/>
          </p:cNvSpPr>
          <p:nvPr/>
        </p:nvSpPr>
        <p:spPr bwMode="auto">
          <a:xfrm>
            <a:off x="2963863" y="3574733"/>
            <a:ext cx="6254750" cy="0"/>
          </a:xfrm>
          <a:prstGeom prst="line">
            <a:avLst/>
          </a:prstGeom>
          <a:noFill/>
          <a:ln w="19050" cap="flat">
            <a:solidFill>
              <a:srgbClr val="C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 name="Line 20">
            <a:extLst>
              <a:ext uri="{FF2B5EF4-FFF2-40B4-BE49-F238E27FC236}">
                <a16:creationId xmlns:a16="http://schemas.microsoft.com/office/drawing/2014/main" id="{AE3B080F-6F41-4613-9434-36D275EE1B4C}"/>
              </a:ext>
            </a:extLst>
          </p:cNvPr>
          <p:cNvSpPr>
            <a:spLocks noChangeShapeType="1"/>
          </p:cNvSpPr>
          <p:nvPr/>
        </p:nvSpPr>
        <p:spPr bwMode="auto">
          <a:xfrm>
            <a:off x="2963863" y="3936683"/>
            <a:ext cx="6254750"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 name="Line 21">
            <a:extLst>
              <a:ext uri="{FF2B5EF4-FFF2-40B4-BE49-F238E27FC236}">
                <a16:creationId xmlns:a16="http://schemas.microsoft.com/office/drawing/2014/main" id="{70A52F1D-99C0-41D8-B687-153FED3FA2B1}"/>
              </a:ext>
            </a:extLst>
          </p:cNvPr>
          <p:cNvSpPr>
            <a:spLocks noChangeShapeType="1"/>
          </p:cNvSpPr>
          <p:nvPr/>
        </p:nvSpPr>
        <p:spPr bwMode="auto">
          <a:xfrm>
            <a:off x="2963863" y="4298633"/>
            <a:ext cx="6254750" cy="0"/>
          </a:xfrm>
          <a:prstGeom prst="line">
            <a:avLst/>
          </a:prstGeom>
          <a:noFill/>
          <a:ln w="127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6" name="Line 22">
            <a:extLst>
              <a:ext uri="{FF2B5EF4-FFF2-40B4-BE49-F238E27FC236}">
                <a16:creationId xmlns:a16="http://schemas.microsoft.com/office/drawing/2014/main" id="{99DBB0E7-EE0E-4B96-AA6C-C5376C47CE5B}"/>
              </a:ext>
            </a:extLst>
          </p:cNvPr>
          <p:cNvSpPr>
            <a:spLocks noChangeShapeType="1"/>
          </p:cNvSpPr>
          <p:nvPr/>
        </p:nvSpPr>
        <p:spPr bwMode="auto">
          <a:xfrm>
            <a:off x="2970213" y="3206433"/>
            <a:ext cx="0" cy="146050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7" name="Line 23">
            <a:extLst>
              <a:ext uri="{FF2B5EF4-FFF2-40B4-BE49-F238E27FC236}">
                <a16:creationId xmlns:a16="http://schemas.microsoft.com/office/drawing/2014/main" id="{308CC5AC-161D-4049-81A5-8426CDCB7424}"/>
              </a:ext>
            </a:extLst>
          </p:cNvPr>
          <p:cNvSpPr>
            <a:spLocks noChangeShapeType="1"/>
          </p:cNvSpPr>
          <p:nvPr/>
        </p:nvSpPr>
        <p:spPr bwMode="auto">
          <a:xfrm>
            <a:off x="9213851" y="3206433"/>
            <a:ext cx="0" cy="146050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8" name="Line 24">
            <a:extLst>
              <a:ext uri="{FF2B5EF4-FFF2-40B4-BE49-F238E27FC236}">
                <a16:creationId xmlns:a16="http://schemas.microsoft.com/office/drawing/2014/main" id="{C5C07676-190D-439F-85CE-DF9E7B143E8A}"/>
              </a:ext>
            </a:extLst>
          </p:cNvPr>
          <p:cNvSpPr>
            <a:spLocks noChangeShapeType="1"/>
          </p:cNvSpPr>
          <p:nvPr/>
        </p:nvSpPr>
        <p:spPr bwMode="auto">
          <a:xfrm>
            <a:off x="2963863" y="3212783"/>
            <a:ext cx="6254750" cy="0"/>
          </a:xfrm>
          <a:prstGeom prst="line">
            <a:avLst/>
          </a:prstGeom>
          <a:noFill/>
          <a:ln w="127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9" name="Line 25">
            <a:extLst>
              <a:ext uri="{FF2B5EF4-FFF2-40B4-BE49-F238E27FC236}">
                <a16:creationId xmlns:a16="http://schemas.microsoft.com/office/drawing/2014/main" id="{CDB79CC4-6FFF-4D21-B6AC-39F9F5A7D96D}"/>
              </a:ext>
            </a:extLst>
          </p:cNvPr>
          <p:cNvSpPr>
            <a:spLocks noChangeShapeType="1"/>
          </p:cNvSpPr>
          <p:nvPr/>
        </p:nvSpPr>
        <p:spPr bwMode="auto">
          <a:xfrm>
            <a:off x="2963863" y="4662170"/>
            <a:ext cx="6254750" cy="0"/>
          </a:xfrm>
          <a:prstGeom prst="line">
            <a:avLst/>
          </a:prstGeom>
          <a:noFill/>
          <a:ln w="127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 name="Rectangle 26">
            <a:extLst>
              <a:ext uri="{FF2B5EF4-FFF2-40B4-BE49-F238E27FC236}">
                <a16:creationId xmlns:a16="http://schemas.microsoft.com/office/drawing/2014/main" id="{DB10607D-C7AF-40C3-9D4B-FE8B1DFEFAE7}"/>
              </a:ext>
            </a:extLst>
          </p:cNvPr>
          <p:cNvSpPr>
            <a:spLocks noChangeArrowheads="1"/>
          </p:cNvSpPr>
          <p:nvPr/>
        </p:nvSpPr>
        <p:spPr bwMode="auto">
          <a:xfrm>
            <a:off x="6324601" y="3231833"/>
            <a:ext cx="741363"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Open Sans Light" panose="020B0306030504020204" pitchFamily="34" charset="0"/>
              </a:rPr>
              <a:t>Invest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 name="Rectangle 27">
            <a:extLst>
              <a:ext uri="{FF2B5EF4-FFF2-40B4-BE49-F238E27FC236}">
                <a16:creationId xmlns:a16="http://schemas.microsoft.com/office/drawing/2014/main" id="{F3B35689-FA13-45C4-8076-9004098209F8}"/>
              </a:ext>
            </a:extLst>
          </p:cNvPr>
          <p:cNvSpPr>
            <a:spLocks noChangeArrowheads="1"/>
          </p:cNvSpPr>
          <p:nvPr/>
        </p:nvSpPr>
        <p:spPr bwMode="auto">
          <a:xfrm>
            <a:off x="7570788" y="3231833"/>
            <a:ext cx="954088"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000000"/>
                </a:solidFill>
                <a:effectLst/>
                <a:latin typeface="Open Sans Light" panose="020B0306030504020204" pitchFamily="34" charset="0"/>
              </a:rPr>
              <a:t>Weights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56" name="Group 55">
            <a:extLst>
              <a:ext uri="{FF2B5EF4-FFF2-40B4-BE49-F238E27FC236}">
                <a16:creationId xmlns:a16="http://schemas.microsoft.com/office/drawing/2014/main" id="{DD2061C1-3C18-402C-9280-59AB4BAF0B06}"/>
              </a:ext>
            </a:extLst>
          </p:cNvPr>
          <p:cNvGrpSpPr/>
          <p:nvPr/>
        </p:nvGrpSpPr>
        <p:grpSpPr>
          <a:xfrm>
            <a:off x="3060701" y="3592195"/>
            <a:ext cx="3783013" cy="377825"/>
            <a:chOff x="3060701" y="3592195"/>
            <a:chExt cx="3783013" cy="377825"/>
          </a:xfrm>
        </p:grpSpPr>
        <p:sp>
          <p:nvSpPr>
            <p:cNvPr id="32" name="Rectangle 28">
              <a:extLst>
                <a:ext uri="{FF2B5EF4-FFF2-40B4-BE49-F238E27FC236}">
                  <a16:creationId xmlns:a16="http://schemas.microsoft.com/office/drawing/2014/main" id="{FA35F677-EC2A-4917-9246-8C71D0E59829}"/>
                </a:ext>
              </a:extLst>
            </p:cNvPr>
            <p:cNvSpPr>
              <a:spLocks noChangeArrowheads="1"/>
            </p:cNvSpPr>
            <p:nvPr/>
          </p:nvSpPr>
          <p:spPr bwMode="auto">
            <a:xfrm>
              <a:off x="3060701" y="3592195"/>
              <a:ext cx="302166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Open Sans Light" panose="020B0306030504020204" pitchFamily="34" charset="0"/>
                </a:rPr>
                <a:t>Buy 100 of portfolio in part </a:t>
              </a:r>
              <a:r>
                <a:rPr kumimoji="0" lang="en-US" altLang="en-US" sz="1800" b="0" i="1" u="none" strike="noStrike" cap="none" normalizeH="0" baseline="0" dirty="0">
                  <a:ln>
                    <a:noFill/>
                  </a:ln>
                  <a:solidFill>
                    <a:srgbClr val="000000"/>
                  </a:solidFill>
                  <a:effectLst/>
                  <a:latin typeface="Open Sans Light" panose="020B0306030504020204" pitchFamily="34" charset="0"/>
                </a:rPr>
                <a:t>a.</a:t>
              </a:r>
              <a:endParaRPr kumimoji="0" lang="en-US" altLang="en-US" sz="1800" b="0" i="1" u="none" strike="noStrike" cap="none" normalizeH="0" baseline="0" dirty="0">
                <a:ln>
                  <a:noFill/>
                </a:ln>
                <a:solidFill>
                  <a:schemeClr val="tx1"/>
                </a:solidFill>
                <a:effectLst/>
                <a:latin typeface="Arial" panose="020B0604020202020204" pitchFamily="34" charset="0"/>
              </a:endParaRPr>
            </a:p>
          </p:txBody>
        </p:sp>
        <p:sp>
          <p:nvSpPr>
            <p:cNvPr id="33" name="Rectangle 29">
              <a:extLst>
                <a:ext uri="{FF2B5EF4-FFF2-40B4-BE49-F238E27FC236}">
                  <a16:creationId xmlns:a16="http://schemas.microsoft.com/office/drawing/2014/main" id="{BE5839AA-1121-4D7D-B7D9-75BA4E1B9DC1}"/>
                </a:ext>
              </a:extLst>
            </p:cNvPr>
            <p:cNvSpPr>
              <a:spLocks noChangeArrowheads="1"/>
            </p:cNvSpPr>
            <p:nvPr/>
          </p:nvSpPr>
          <p:spPr bwMode="auto">
            <a:xfrm>
              <a:off x="6324601" y="3592195"/>
              <a:ext cx="519113"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Open Sans Light" panose="020B0306030504020204" pitchFamily="34" charset="0"/>
                </a:rPr>
                <a:t>100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34" name="Rectangle 30">
            <a:extLst>
              <a:ext uri="{FF2B5EF4-FFF2-40B4-BE49-F238E27FC236}">
                <a16:creationId xmlns:a16="http://schemas.microsoft.com/office/drawing/2014/main" id="{6AF08423-775A-461C-90B9-1E987B29355A}"/>
              </a:ext>
            </a:extLst>
          </p:cNvPr>
          <p:cNvSpPr>
            <a:spLocks noChangeArrowheads="1"/>
          </p:cNvSpPr>
          <p:nvPr/>
        </p:nvSpPr>
        <p:spPr bwMode="auto">
          <a:xfrm>
            <a:off x="7570788" y="3592195"/>
            <a:ext cx="1236663"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Open Sans Light" panose="020B0306030504020204" pitchFamily="34" charset="0"/>
              </a:rPr>
              <a:t>100/50 = 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58" name="Group 57">
            <a:extLst>
              <a:ext uri="{FF2B5EF4-FFF2-40B4-BE49-F238E27FC236}">
                <a16:creationId xmlns:a16="http://schemas.microsoft.com/office/drawing/2014/main" id="{DCDC2B65-F1DE-4161-BF7C-F59371CF2751}"/>
              </a:ext>
            </a:extLst>
          </p:cNvPr>
          <p:cNvGrpSpPr/>
          <p:nvPr/>
        </p:nvGrpSpPr>
        <p:grpSpPr>
          <a:xfrm>
            <a:off x="3060701" y="3938905"/>
            <a:ext cx="3722687" cy="393065"/>
            <a:chOff x="3060701" y="3938905"/>
            <a:chExt cx="3722687" cy="393065"/>
          </a:xfrm>
        </p:grpSpPr>
        <p:sp>
          <p:nvSpPr>
            <p:cNvPr id="36" name="Rectangle 32">
              <a:extLst>
                <a:ext uri="{FF2B5EF4-FFF2-40B4-BE49-F238E27FC236}">
                  <a16:creationId xmlns:a16="http://schemas.microsoft.com/office/drawing/2014/main" id="{A018E933-58BB-4FB6-AD7E-BA4CB236B799}"/>
                </a:ext>
              </a:extLst>
            </p:cNvPr>
            <p:cNvSpPr>
              <a:spLocks noChangeArrowheads="1"/>
            </p:cNvSpPr>
            <p:nvPr/>
          </p:nvSpPr>
          <p:spPr bwMode="auto">
            <a:xfrm>
              <a:off x="6324601" y="3954145"/>
              <a:ext cx="2032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Open Sans Light" panose="020B030603050402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5" name="Rectangle 31">
              <a:extLst>
                <a:ext uri="{FF2B5EF4-FFF2-40B4-BE49-F238E27FC236}">
                  <a16:creationId xmlns:a16="http://schemas.microsoft.com/office/drawing/2014/main" id="{BB111DDA-2426-4BDD-946F-1CC49EB85A94}"/>
                </a:ext>
              </a:extLst>
            </p:cNvPr>
            <p:cNvSpPr>
              <a:spLocks noChangeArrowheads="1"/>
            </p:cNvSpPr>
            <p:nvPr/>
          </p:nvSpPr>
          <p:spPr bwMode="auto">
            <a:xfrm>
              <a:off x="3060701" y="3938905"/>
              <a:ext cx="299085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Open Sans Light" panose="020B0306030504020204" pitchFamily="34" charset="0"/>
                </a:rPr>
                <a:t>Borrow 50% at risk free rate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7" name="Rectangle 33">
              <a:extLst>
                <a:ext uri="{FF2B5EF4-FFF2-40B4-BE49-F238E27FC236}">
                  <a16:creationId xmlns:a16="http://schemas.microsoft.com/office/drawing/2014/main" id="{33CDEF48-8DDE-4435-84D3-065155BD0853}"/>
                </a:ext>
              </a:extLst>
            </p:cNvPr>
            <p:cNvSpPr>
              <a:spLocks noChangeArrowheads="1"/>
            </p:cNvSpPr>
            <p:nvPr/>
          </p:nvSpPr>
          <p:spPr bwMode="auto">
            <a:xfrm>
              <a:off x="6392863" y="3954145"/>
              <a:ext cx="3905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Open Sans Light" panose="020B0306030504020204" pitchFamily="34" charset="0"/>
                </a:rPr>
                <a:t>50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61" name="Group 60">
            <a:extLst>
              <a:ext uri="{FF2B5EF4-FFF2-40B4-BE49-F238E27FC236}">
                <a16:creationId xmlns:a16="http://schemas.microsoft.com/office/drawing/2014/main" id="{1788E8D4-78AB-49E3-A201-5F6750ECCFB3}"/>
              </a:ext>
            </a:extLst>
          </p:cNvPr>
          <p:cNvGrpSpPr/>
          <p:nvPr/>
        </p:nvGrpSpPr>
        <p:grpSpPr>
          <a:xfrm>
            <a:off x="7570788" y="3954145"/>
            <a:ext cx="1168797" cy="377825"/>
            <a:chOff x="7570788" y="3954145"/>
            <a:chExt cx="1168797" cy="377825"/>
          </a:xfrm>
        </p:grpSpPr>
        <p:grpSp>
          <p:nvGrpSpPr>
            <p:cNvPr id="60" name="Group 59">
              <a:extLst>
                <a:ext uri="{FF2B5EF4-FFF2-40B4-BE49-F238E27FC236}">
                  <a16:creationId xmlns:a16="http://schemas.microsoft.com/office/drawing/2014/main" id="{99A29E77-CF82-41A4-8606-D7FF12842223}"/>
                </a:ext>
              </a:extLst>
            </p:cNvPr>
            <p:cNvGrpSpPr/>
            <p:nvPr/>
          </p:nvGrpSpPr>
          <p:grpSpPr>
            <a:xfrm>
              <a:off x="7570788" y="3954145"/>
              <a:ext cx="1042988" cy="377825"/>
              <a:chOff x="7570788" y="3954145"/>
              <a:chExt cx="1042988" cy="377825"/>
            </a:xfrm>
          </p:grpSpPr>
          <p:sp>
            <p:nvSpPr>
              <p:cNvPr id="38" name="Rectangle 34">
                <a:extLst>
                  <a:ext uri="{FF2B5EF4-FFF2-40B4-BE49-F238E27FC236}">
                    <a16:creationId xmlns:a16="http://schemas.microsoft.com/office/drawing/2014/main" id="{12C62A44-2A4D-4B50-9B26-24D8B3B6AB97}"/>
                  </a:ext>
                </a:extLst>
              </p:cNvPr>
              <p:cNvSpPr>
                <a:spLocks noChangeArrowheads="1"/>
              </p:cNvSpPr>
              <p:nvPr/>
            </p:nvSpPr>
            <p:spPr bwMode="auto">
              <a:xfrm>
                <a:off x="7570788" y="3954145"/>
                <a:ext cx="2032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Open Sans Light" panose="020B030603050402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 name="Rectangle 35">
                <a:extLst>
                  <a:ext uri="{FF2B5EF4-FFF2-40B4-BE49-F238E27FC236}">
                    <a16:creationId xmlns:a16="http://schemas.microsoft.com/office/drawing/2014/main" id="{9868117A-90C8-4AF2-875D-858D316FD1C9}"/>
                  </a:ext>
                </a:extLst>
              </p:cNvPr>
              <p:cNvSpPr>
                <a:spLocks noChangeArrowheads="1"/>
              </p:cNvSpPr>
              <p:nvPr/>
            </p:nvSpPr>
            <p:spPr bwMode="auto">
              <a:xfrm>
                <a:off x="7639051" y="3954145"/>
                <a:ext cx="9747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Open Sans Light" panose="020B0306030504020204" pitchFamily="34" charset="0"/>
                  </a:rPr>
                  <a:t>50/50 =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41" name="Rectangle 37">
              <a:extLst>
                <a:ext uri="{FF2B5EF4-FFF2-40B4-BE49-F238E27FC236}">
                  <a16:creationId xmlns:a16="http://schemas.microsoft.com/office/drawing/2014/main" id="{BB7D9AE5-7D12-49D1-B633-3DED8672B7AA}"/>
                </a:ext>
              </a:extLst>
            </p:cNvPr>
            <p:cNvSpPr>
              <a:spLocks noChangeArrowheads="1"/>
            </p:cNvSpPr>
            <p:nvPr/>
          </p:nvSpPr>
          <p:spPr bwMode="auto">
            <a:xfrm>
              <a:off x="8534401" y="3954145"/>
              <a:ext cx="2051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Open Sans Light" panose="020B0306030504020204" pitchFamily="34" charset="0"/>
                </a:rPr>
                <a:t>-1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59" name="Group 58">
            <a:extLst>
              <a:ext uri="{FF2B5EF4-FFF2-40B4-BE49-F238E27FC236}">
                <a16:creationId xmlns:a16="http://schemas.microsoft.com/office/drawing/2014/main" id="{EDEF017B-67D1-43A9-80CB-D0B907F2CBE7}"/>
              </a:ext>
            </a:extLst>
          </p:cNvPr>
          <p:cNvGrpSpPr/>
          <p:nvPr/>
        </p:nvGrpSpPr>
        <p:grpSpPr>
          <a:xfrm>
            <a:off x="3060701" y="4319270"/>
            <a:ext cx="3652838" cy="488950"/>
            <a:chOff x="3060701" y="4319270"/>
            <a:chExt cx="3652838" cy="488950"/>
          </a:xfrm>
        </p:grpSpPr>
        <p:sp>
          <p:nvSpPr>
            <p:cNvPr id="42" name="Rectangle 38">
              <a:extLst>
                <a:ext uri="{FF2B5EF4-FFF2-40B4-BE49-F238E27FC236}">
                  <a16:creationId xmlns:a16="http://schemas.microsoft.com/office/drawing/2014/main" id="{0827D531-DB38-4336-935F-0D0A62BB9F8C}"/>
                </a:ext>
              </a:extLst>
            </p:cNvPr>
            <p:cNvSpPr>
              <a:spLocks noChangeArrowheads="1"/>
            </p:cNvSpPr>
            <p:nvPr/>
          </p:nvSpPr>
          <p:spPr bwMode="auto">
            <a:xfrm>
              <a:off x="3060701" y="4340726"/>
              <a:ext cx="2288539" cy="359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Open Sans Light" panose="020B0306030504020204" pitchFamily="34" charset="0"/>
                </a:rPr>
                <a:t>Total wealth invested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3" name="Rectangle 39">
              <a:extLst>
                <a:ext uri="{FF2B5EF4-FFF2-40B4-BE49-F238E27FC236}">
                  <a16:creationId xmlns:a16="http://schemas.microsoft.com/office/drawing/2014/main" id="{F34BE88F-9674-4859-B6C4-A8109B107BFF}"/>
                </a:ext>
              </a:extLst>
            </p:cNvPr>
            <p:cNvSpPr>
              <a:spLocks noChangeArrowheads="1"/>
            </p:cNvSpPr>
            <p:nvPr/>
          </p:nvSpPr>
          <p:spPr bwMode="auto">
            <a:xfrm>
              <a:off x="6324601" y="4319270"/>
              <a:ext cx="38893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Open Sans Light" panose="020B0306030504020204" pitchFamily="34" charset="0"/>
                </a:rPr>
                <a:t>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62" name="Group 61">
            <a:extLst>
              <a:ext uri="{FF2B5EF4-FFF2-40B4-BE49-F238E27FC236}">
                <a16:creationId xmlns:a16="http://schemas.microsoft.com/office/drawing/2014/main" id="{80802AC4-FC62-461F-B8EF-14DEB1E715BD}"/>
              </a:ext>
            </a:extLst>
          </p:cNvPr>
          <p:cNvGrpSpPr/>
          <p:nvPr/>
        </p:nvGrpSpPr>
        <p:grpSpPr>
          <a:xfrm>
            <a:off x="7570788" y="4319270"/>
            <a:ext cx="865386" cy="488950"/>
            <a:chOff x="7570788" y="4319270"/>
            <a:chExt cx="865386" cy="488950"/>
          </a:xfrm>
        </p:grpSpPr>
        <p:sp>
          <p:nvSpPr>
            <p:cNvPr id="45" name="Rectangle 41">
              <a:extLst>
                <a:ext uri="{FF2B5EF4-FFF2-40B4-BE49-F238E27FC236}">
                  <a16:creationId xmlns:a16="http://schemas.microsoft.com/office/drawing/2014/main" id="{039C9C2B-FEED-4F60-BE4C-6ABA6F4C5FFD}"/>
                </a:ext>
              </a:extLst>
            </p:cNvPr>
            <p:cNvSpPr>
              <a:spLocks noChangeArrowheads="1"/>
            </p:cNvSpPr>
            <p:nvPr/>
          </p:nvSpPr>
          <p:spPr bwMode="auto">
            <a:xfrm>
              <a:off x="7754938" y="4319270"/>
              <a:ext cx="246063"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Open Sans Light" panose="020B030603050402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 name="Rectangle 40">
              <a:extLst>
                <a:ext uri="{FF2B5EF4-FFF2-40B4-BE49-F238E27FC236}">
                  <a16:creationId xmlns:a16="http://schemas.microsoft.com/office/drawing/2014/main" id="{DD1D1F1F-EE9E-45D5-A079-E8FA219F9B64}"/>
                </a:ext>
              </a:extLst>
            </p:cNvPr>
            <p:cNvSpPr>
              <a:spLocks noChangeArrowheads="1"/>
            </p:cNvSpPr>
            <p:nvPr/>
          </p:nvSpPr>
          <p:spPr bwMode="auto">
            <a:xfrm>
              <a:off x="7570788" y="4319270"/>
              <a:ext cx="31908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Open Sans Light" panose="020B0306030504020204" pitchFamily="34" charset="0"/>
                </a:rPr>
                <a:t>2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6" name="Rectangle 42">
              <a:extLst>
                <a:ext uri="{FF2B5EF4-FFF2-40B4-BE49-F238E27FC236}">
                  <a16:creationId xmlns:a16="http://schemas.microsoft.com/office/drawing/2014/main" id="{914A6364-EDF0-44CF-A6BD-6C01A515DEA5}"/>
                </a:ext>
              </a:extLst>
            </p:cNvPr>
            <p:cNvSpPr>
              <a:spLocks noChangeArrowheads="1"/>
            </p:cNvSpPr>
            <p:nvPr/>
          </p:nvSpPr>
          <p:spPr bwMode="auto">
            <a:xfrm>
              <a:off x="7923213" y="4319270"/>
              <a:ext cx="512961" cy="359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Open Sans Light" panose="020B0306030504020204" pitchFamily="34" charset="0"/>
                </a:rPr>
                <a:t>1 = 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116482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6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6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3" grpId="0" animBg="1"/>
      <p:bldP spid="25" grpId="0" animBg="1"/>
      <p:bldP spid="28" grpId="0" animBg="1"/>
      <p:bldP spid="29" grpId="0" animBg="1"/>
      <p:bldP spid="30" grpId="0"/>
      <p:bldP spid="31" grpId="0"/>
      <p:bldP spid="3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1EAEA9-08BD-A3D7-9908-800205AAF6E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32C5A0-D471-E772-C9DC-6B44B8FF6171}"/>
              </a:ext>
            </a:extLst>
          </p:cNvPr>
          <p:cNvSpPr>
            <a:spLocks noGrp="1"/>
          </p:cNvSpPr>
          <p:nvPr>
            <p:ph type="title"/>
          </p:nvPr>
        </p:nvSpPr>
        <p:spPr/>
        <p:txBody>
          <a:bodyPr/>
          <a:lstStyle/>
          <a:p>
            <a:r>
              <a:rPr lang="en-GB" dirty="0"/>
              <a:t>Exercise 3</a:t>
            </a:r>
          </a:p>
        </p:txBody>
      </p:sp>
      <p:sp>
        <p:nvSpPr>
          <p:cNvPr id="3" name="Content Placeholder 2">
            <a:extLst>
              <a:ext uri="{FF2B5EF4-FFF2-40B4-BE49-F238E27FC236}">
                <a16:creationId xmlns:a16="http://schemas.microsoft.com/office/drawing/2014/main" id="{AA91F7C7-C00D-AFE6-F456-5BAA98DCC508}"/>
              </a:ext>
            </a:extLst>
          </p:cNvPr>
          <p:cNvSpPr>
            <a:spLocks noGrp="1"/>
          </p:cNvSpPr>
          <p:nvPr>
            <p:ph idx="1"/>
          </p:nvPr>
        </p:nvSpPr>
        <p:spPr/>
        <p:txBody>
          <a:bodyPr>
            <a:normAutofit lnSpcReduction="10000"/>
          </a:bodyPr>
          <a:lstStyle/>
          <a:p>
            <a:pPr marL="0" indent="0">
              <a:buNone/>
            </a:pPr>
            <a:r>
              <a:rPr lang="en-GB" dirty="0"/>
              <a:t>Consider Firm A is developing a new vaccine. If the vaccine turns out successful, the firm will obtain an EPS of 100 per year from next year onwards. If the vaccine fails, the firm will liquidate, so it will not pay any dividends. Assume the result of the vaccine research is known before the first year ends and the vaccine is successful with 50% probability. Assume the discount rate is constant at 5% and equal for every firm.</a:t>
            </a:r>
          </a:p>
          <a:p>
            <a:pPr marL="457200" indent="-457200">
              <a:buAutoNum type="alphaLcParenR"/>
            </a:pPr>
            <a:r>
              <a:rPr lang="en-US" dirty="0"/>
              <a:t>W</a:t>
            </a:r>
            <a:r>
              <a:rPr lang="en-GB" dirty="0"/>
              <a:t>hat is the realized return if the vaccine is successful from today until the day before the ex-dividend date for the first dividend?</a:t>
            </a:r>
          </a:p>
          <a:p>
            <a:pPr marL="457200" indent="-457200">
              <a:buAutoNum type="alphaLcParenR"/>
            </a:pPr>
            <a:r>
              <a:rPr lang="en-GB" dirty="0"/>
              <a:t>What is the expected return from today until the day before the ex-dividend date for the first dividend?</a:t>
            </a:r>
          </a:p>
          <a:p>
            <a:pPr marL="457200" indent="-457200">
              <a:buAutoNum type="alphaLcParenR"/>
            </a:pPr>
            <a:r>
              <a:rPr lang="en-GB" dirty="0"/>
              <a:t>Consider Firm B is also developing a vaccine for the same diseases. In this case, if one of the firms is successful but the other is not; the successful firm distributes 100 as dividend per year. However, if both firms are successful, each distributes 50. If the vaccine is unsuccessful, the firm always go bankrupt. Assume the probability of success of Firm B is also 50% and the success of one firm is independent of the other. What is the expected value and standard deviation of the return of a portfolio that invests 50% in Firm A and 50% in Firm B?</a:t>
            </a:r>
          </a:p>
        </p:txBody>
      </p:sp>
      <p:sp>
        <p:nvSpPr>
          <p:cNvPr id="7" name="Text Placeholder 6">
            <a:extLst>
              <a:ext uri="{FF2B5EF4-FFF2-40B4-BE49-F238E27FC236}">
                <a16:creationId xmlns:a16="http://schemas.microsoft.com/office/drawing/2014/main" id="{CD228251-196E-D1A3-7B8B-4307333FD3F6}"/>
              </a:ext>
            </a:extLst>
          </p:cNvPr>
          <p:cNvSpPr>
            <a:spLocks noGrp="1"/>
          </p:cNvSpPr>
          <p:nvPr>
            <p:ph type="body" sz="quarter" idx="13"/>
          </p:nvPr>
        </p:nvSpPr>
        <p:spPr/>
        <p:txBody>
          <a:bodyPr/>
          <a:lstStyle/>
          <a:p>
            <a:r>
              <a:rPr lang="en-GB" dirty="0"/>
              <a:t>Advanced Financial Management | Risk and return. Diversification.</a:t>
            </a:r>
          </a:p>
        </p:txBody>
      </p:sp>
    </p:spTree>
    <p:extLst>
      <p:ext uri="{BB962C8B-B14F-4D97-AF65-F5344CB8AC3E}">
        <p14:creationId xmlns:p14="http://schemas.microsoft.com/office/powerpoint/2010/main" val="159359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F56F7D-9C7D-FEF6-26FF-40FC94A43E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14FD97-3173-FF9A-5610-C49DB178C3DD}"/>
              </a:ext>
            </a:extLst>
          </p:cNvPr>
          <p:cNvSpPr>
            <a:spLocks noGrp="1"/>
          </p:cNvSpPr>
          <p:nvPr>
            <p:ph type="title"/>
          </p:nvPr>
        </p:nvSpPr>
        <p:spPr/>
        <p:txBody>
          <a:bodyPr/>
          <a:lstStyle/>
          <a:p>
            <a:r>
              <a:rPr lang="en-GB" dirty="0"/>
              <a:t>Exercise 3</a:t>
            </a:r>
          </a:p>
        </p:txBody>
      </p:sp>
      <p:sp>
        <p:nvSpPr>
          <p:cNvPr id="3" name="Content Placeholder 2">
            <a:extLst>
              <a:ext uri="{FF2B5EF4-FFF2-40B4-BE49-F238E27FC236}">
                <a16:creationId xmlns:a16="http://schemas.microsoft.com/office/drawing/2014/main" id="{81CDF440-376B-2D29-0034-82BA3D119715}"/>
              </a:ext>
            </a:extLst>
          </p:cNvPr>
          <p:cNvSpPr>
            <a:spLocks noGrp="1"/>
          </p:cNvSpPr>
          <p:nvPr>
            <p:ph idx="1"/>
          </p:nvPr>
        </p:nvSpPr>
        <p:spPr>
          <a:xfrm>
            <a:off x="336000" y="1563330"/>
            <a:ext cx="11519999" cy="2141896"/>
          </a:xfrm>
        </p:spPr>
        <p:txBody>
          <a:bodyPr>
            <a:normAutofit/>
          </a:bodyPr>
          <a:lstStyle/>
          <a:p>
            <a:pPr marL="0" indent="0">
              <a:buNone/>
            </a:pPr>
            <a:r>
              <a:rPr lang="en-GB" dirty="0"/>
              <a:t>Consider Firm A is developing a new vaccine. If the vaccine turns out successful, the firm will obtain an EPS of 100 per year from next year onwards. If the vaccine fails, the firm will liquidate, so it will not pay any dividends. Assume the result of the vaccine research is known before the first year ends and the vaccine is successful with 50% probability. Assume the discount rate is constant at 5% and equal for every firm.</a:t>
            </a:r>
          </a:p>
          <a:p>
            <a:pPr marL="457200" indent="-457200">
              <a:buAutoNum type="alphaLcParenR"/>
            </a:pPr>
            <a:r>
              <a:rPr lang="en-US" dirty="0"/>
              <a:t>W</a:t>
            </a:r>
            <a:r>
              <a:rPr lang="en-GB" dirty="0"/>
              <a:t>hat is the realized return if the vaccine is successful?</a:t>
            </a:r>
          </a:p>
          <a:p>
            <a:pPr marL="457200" indent="-457200">
              <a:buAutoNum type="alphaLcParenR"/>
            </a:pPr>
            <a:endParaRPr lang="en-GB" dirty="0"/>
          </a:p>
          <a:p>
            <a:pPr marL="0" indent="0">
              <a:buNone/>
            </a:pPr>
            <a:endParaRPr lang="en-GB" dirty="0"/>
          </a:p>
          <a:p>
            <a:pPr marL="0" indent="0">
              <a:buNone/>
            </a:pPr>
            <a:endParaRPr lang="en-GB" dirty="0"/>
          </a:p>
        </p:txBody>
      </p:sp>
      <p:sp>
        <p:nvSpPr>
          <p:cNvPr id="7" name="Text Placeholder 6">
            <a:extLst>
              <a:ext uri="{FF2B5EF4-FFF2-40B4-BE49-F238E27FC236}">
                <a16:creationId xmlns:a16="http://schemas.microsoft.com/office/drawing/2014/main" id="{5C2AC04D-8991-38C1-CBE7-E4973540F71B}"/>
              </a:ext>
            </a:extLst>
          </p:cNvPr>
          <p:cNvSpPr>
            <a:spLocks noGrp="1"/>
          </p:cNvSpPr>
          <p:nvPr>
            <p:ph type="body" sz="quarter" idx="13"/>
          </p:nvPr>
        </p:nvSpPr>
        <p:spPr/>
        <p:txBody>
          <a:bodyPr/>
          <a:lstStyle/>
          <a:p>
            <a:r>
              <a:rPr lang="en-GB" dirty="0"/>
              <a:t>Advanced Financial Management | Risk and return. Diversification.</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64F04F97-BAD4-79B9-F122-05ADE5E60EE4}"/>
                  </a:ext>
                </a:extLst>
              </p:cNvPr>
              <p:cNvSpPr txBox="1"/>
              <p:nvPr/>
            </p:nvSpPr>
            <p:spPr>
              <a:xfrm>
                <a:off x="2209799" y="4246226"/>
                <a:ext cx="4105803" cy="66909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0</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𝐸</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𝐷</m:t>
                                  </m:r>
                                </m:e>
                                <m:sub>
                                  <m:r>
                                    <a:rPr lang="en-US" b="0" i="1" smtClean="0">
                                      <a:latin typeface="Cambria Math" panose="02040503050406030204" pitchFamily="18" charset="0"/>
                                    </a:rPr>
                                    <m:t>1</m:t>
                                  </m:r>
                                </m:sub>
                              </m:sSub>
                            </m:e>
                          </m:d>
                        </m:num>
                        <m:den>
                          <m:r>
                            <a:rPr lang="en-US" b="0" i="1" smtClean="0">
                              <a:latin typeface="Cambria Math" panose="02040503050406030204" pitchFamily="18" charset="0"/>
                            </a:rPr>
                            <m:t>1+</m:t>
                          </m:r>
                          <m:r>
                            <a:rPr lang="en-US" b="0" i="1" smtClean="0">
                              <a:latin typeface="Cambria Math" panose="02040503050406030204" pitchFamily="18" charset="0"/>
                            </a:rPr>
                            <m:t>𝑟</m:t>
                          </m:r>
                        </m:den>
                      </m:f>
                      <m:r>
                        <a:rPr lang="en-US" b="0" i="1" smtClean="0">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𝐸</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𝐷</m:t>
                                  </m:r>
                                </m:e>
                                <m:sub>
                                  <m:r>
                                    <a:rPr lang="en-US" b="0" i="1" smtClean="0">
                                      <a:latin typeface="Cambria Math" panose="02040503050406030204" pitchFamily="18" charset="0"/>
                                    </a:rPr>
                                    <m:t>2</m:t>
                                  </m:r>
                                </m:sub>
                              </m:sSub>
                            </m:e>
                          </m:d>
                        </m:num>
                        <m:den>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r>
                                    <a:rPr lang="en-US" i="1">
                                      <a:latin typeface="Cambria Math" panose="02040503050406030204" pitchFamily="18" charset="0"/>
                                    </a:rPr>
                                    <m:t>1+</m:t>
                                  </m:r>
                                  <m:r>
                                    <a:rPr lang="en-US" i="1">
                                      <a:latin typeface="Cambria Math" panose="02040503050406030204" pitchFamily="18" charset="0"/>
                                    </a:rPr>
                                    <m:t>𝑟</m:t>
                                  </m:r>
                                </m:e>
                              </m:d>
                            </m:e>
                            <m:sup>
                              <m:r>
                                <a:rPr lang="en-US" b="0" i="1" smtClean="0">
                                  <a:latin typeface="Cambria Math" panose="02040503050406030204" pitchFamily="18" charset="0"/>
                                </a:rPr>
                                <m:t>2</m:t>
                              </m:r>
                            </m:sup>
                          </m:sSup>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𝐸</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𝐷</m:t>
                                  </m:r>
                                </m:e>
                                <m:sub>
                                  <m:r>
                                    <a:rPr lang="en-US" b="0" i="1" smtClean="0">
                                      <a:latin typeface="Cambria Math" panose="02040503050406030204" pitchFamily="18" charset="0"/>
                                    </a:rPr>
                                    <m:t>1</m:t>
                                  </m:r>
                                </m:sub>
                              </m:sSub>
                            </m:e>
                          </m:d>
                        </m:num>
                        <m:den>
                          <m:r>
                            <a:rPr lang="en-US" b="0" i="1" smtClean="0">
                              <a:latin typeface="Cambria Math" panose="02040503050406030204" pitchFamily="18" charset="0"/>
                            </a:rPr>
                            <m:t>𝑑𝑟</m:t>
                          </m:r>
                        </m:den>
                      </m:f>
                    </m:oMath>
                  </m:oMathPara>
                </a14:m>
                <a:endParaRPr lang="en-US" dirty="0"/>
              </a:p>
            </p:txBody>
          </p:sp>
        </mc:Choice>
        <mc:Fallback xmlns="">
          <p:sp>
            <p:nvSpPr>
              <p:cNvPr id="5" name="TextBox 4">
                <a:extLst>
                  <a:ext uri="{FF2B5EF4-FFF2-40B4-BE49-F238E27FC236}">
                    <a16:creationId xmlns:a16="http://schemas.microsoft.com/office/drawing/2014/main" id="{64F04F97-BAD4-79B9-F122-05ADE5E60EE4}"/>
                  </a:ext>
                </a:extLst>
              </p:cNvPr>
              <p:cNvSpPr txBox="1">
                <a:spLocks noRot="1" noChangeAspect="1" noMove="1" noResize="1" noEditPoints="1" noAdjustHandles="1" noChangeArrowheads="1" noChangeShapeType="1" noTextEdit="1"/>
              </p:cNvSpPr>
              <p:nvPr/>
            </p:nvSpPr>
            <p:spPr>
              <a:xfrm>
                <a:off x="2209799" y="4246226"/>
                <a:ext cx="4105803" cy="669094"/>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7AFEED84-DB6D-089D-BC6D-FEFCCB018EF3}"/>
                  </a:ext>
                </a:extLst>
              </p:cNvPr>
              <p:cNvSpPr txBox="1"/>
              <p:nvPr/>
            </p:nvSpPr>
            <p:spPr>
              <a:xfrm>
                <a:off x="3047999" y="3583545"/>
                <a:ext cx="6096000" cy="61093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1</m:t>
                          </m:r>
                        </m:sub>
                      </m:sSub>
                      <m:r>
                        <a:rPr lang="en-US" b="0" i="1" smtClean="0">
                          <a:latin typeface="Cambria Math" panose="02040503050406030204" pitchFamily="18" charset="0"/>
                        </a:rPr>
                        <m:t>=100+</m:t>
                      </m:r>
                      <m:f>
                        <m:fPr>
                          <m:ctrlPr>
                            <a:rPr lang="en-US" b="0" i="1" smtClean="0">
                              <a:latin typeface="Cambria Math" panose="02040503050406030204" pitchFamily="18" charset="0"/>
                            </a:rPr>
                          </m:ctrlPr>
                        </m:fPr>
                        <m:num>
                          <m:r>
                            <a:rPr lang="en-US" b="0" i="1" smtClean="0">
                              <a:latin typeface="Cambria Math" panose="02040503050406030204" pitchFamily="18" charset="0"/>
                            </a:rPr>
                            <m:t>100</m:t>
                          </m:r>
                        </m:num>
                        <m:den>
                          <m:r>
                            <a:rPr lang="en-US" b="0" i="1" smtClean="0">
                              <a:latin typeface="Cambria Math" panose="02040503050406030204" pitchFamily="18" charset="0"/>
                            </a:rPr>
                            <m:t>𝑑𝑟</m:t>
                          </m:r>
                        </m:den>
                      </m:f>
                    </m:oMath>
                  </m:oMathPara>
                </a14:m>
                <a:endParaRPr lang="en-US" dirty="0"/>
              </a:p>
            </p:txBody>
          </p:sp>
        </mc:Choice>
        <mc:Fallback xmlns="">
          <p:sp>
            <p:nvSpPr>
              <p:cNvPr id="8" name="TextBox 7">
                <a:extLst>
                  <a:ext uri="{FF2B5EF4-FFF2-40B4-BE49-F238E27FC236}">
                    <a16:creationId xmlns:a16="http://schemas.microsoft.com/office/drawing/2014/main" id="{7AFEED84-DB6D-089D-BC6D-FEFCCB018EF3}"/>
                  </a:ext>
                </a:extLst>
              </p:cNvPr>
              <p:cNvSpPr txBox="1">
                <a:spLocks noRot="1" noChangeAspect="1" noMove="1" noResize="1" noEditPoints="1" noAdjustHandles="1" noChangeArrowheads="1" noChangeShapeType="1" noTextEdit="1"/>
              </p:cNvSpPr>
              <p:nvPr/>
            </p:nvSpPr>
            <p:spPr>
              <a:xfrm>
                <a:off x="3047999" y="3583545"/>
                <a:ext cx="6096000" cy="610936"/>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271D5DAE-4268-5EA1-4F2A-2B112B4F3CE8}"/>
                  </a:ext>
                </a:extLst>
              </p:cNvPr>
              <p:cNvSpPr txBox="1"/>
              <p:nvPr/>
            </p:nvSpPr>
            <p:spPr>
              <a:xfrm>
                <a:off x="3552825" y="5070028"/>
                <a:ext cx="4105803" cy="56560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𝑟𝑒𝑡𝑢𝑟𝑛</m:t>
                      </m:r>
                      <m:r>
                        <a:rPr lang="en-US" b="0" i="1" smtClean="0">
                          <a:latin typeface="Cambria Math" panose="02040503050406030204" pitchFamily="18" charset="0"/>
                        </a:rPr>
                        <m:t> </m:t>
                      </m:r>
                      <m:r>
                        <a:rPr lang="en-US" b="0" i="1" smtClean="0">
                          <a:latin typeface="Cambria Math" panose="02040503050406030204" pitchFamily="18" charset="0"/>
                        </a:rPr>
                        <m:t>𝑖𝑓</m:t>
                      </m:r>
                      <m:r>
                        <a:rPr lang="en-US" b="0" i="1" smtClean="0">
                          <a:latin typeface="Cambria Math" panose="02040503050406030204" pitchFamily="18" charset="0"/>
                        </a:rPr>
                        <m:t> </m:t>
                      </m:r>
                      <m:r>
                        <a:rPr lang="en-US" b="0" i="1" smtClean="0">
                          <a:latin typeface="Cambria Math" panose="02040503050406030204" pitchFamily="18" charset="0"/>
                        </a:rPr>
                        <m:t>𝑠𝑢𝑐𝑐𝑒𝑠𝑠</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𝑠𝑢𝑐𝑐𝑐𝑒𝑠𝑠</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1</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0</m:t>
                              </m:r>
                            </m:sub>
                          </m:sSub>
                        </m:den>
                      </m:f>
                      <m:r>
                        <a:rPr lang="en-US" b="0" i="1" smtClean="0">
                          <a:latin typeface="Cambria Math" panose="02040503050406030204" pitchFamily="18" charset="0"/>
                        </a:rPr>
                        <m:t>−1=</m:t>
                      </m:r>
                    </m:oMath>
                  </m:oMathPara>
                </a14:m>
                <a:endParaRPr lang="en-US" dirty="0"/>
              </a:p>
            </p:txBody>
          </p:sp>
        </mc:Choice>
        <mc:Fallback xmlns="">
          <p:sp>
            <p:nvSpPr>
              <p:cNvPr id="9" name="TextBox 8">
                <a:extLst>
                  <a:ext uri="{FF2B5EF4-FFF2-40B4-BE49-F238E27FC236}">
                    <a16:creationId xmlns:a16="http://schemas.microsoft.com/office/drawing/2014/main" id="{271D5DAE-4268-5EA1-4F2A-2B112B4F3CE8}"/>
                  </a:ext>
                </a:extLst>
              </p:cNvPr>
              <p:cNvSpPr txBox="1">
                <a:spLocks noRot="1" noChangeAspect="1" noMove="1" noResize="1" noEditPoints="1" noAdjustHandles="1" noChangeArrowheads="1" noChangeShapeType="1" noTextEdit="1"/>
              </p:cNvSpPr>
              <p:nvPr/>
            </p:nvSpPr>
            <p:spPr>
              <a:xfrm>
                <a:off x="3552825" y="5070028"/>
                <a:ext cx="4105803" cy="565604"/>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2B28369B-AF79-9F51-BA5F-2BB4BAFFFFA5}"/>
                  </a:ext>
                </a:extLst>
              </p:cNvPr>
              <p:cNvSpPr txBox="1"/>
              <p:nvPr/>
            </p:nvSpPr>
            <p:spPr>
              <a:xfrm>
                <a:off x="6095999" y="4318682"/>
                <a:ext cx="2792431" cy="52418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100×0.5+0×0.5</m:t>
                          </m:r>
                        </m:num>
                        <m:den>
                          <m:r>
                            <a:rPr lang="en-US" b="0" i="1" smtClean="0">
                              <a:latin typeface="Cambria Math" panose="02040503050406030204" pitchFamily="18" charset="0"/>
                            </a:rPr>
                            <m:t>𝑑𝑟</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50</m:t>
                          </m:r>
                        </m:num>
                        <m:den>
                          <m:r>
                            <a:rPr lang="en-US" b="0" i="1" smtClean="0">
                              <a:latin typeface="Cambria Math" panose="02040503050406030204" pitchFamily="18" charset="0"/>
                            </a:rPr>
                            <m:t>𝑑𝑟</m:t>
                          </m:r>
                        </m:den>
                      </m:f>
                    </m:oMath>
                  </m:oMathPara>
                </a14:m>
                <a:endParaRPr lang="en-US" dirty="0"/>
              </a:p>
            </p:txBody>
          </p:sp>
        </mc:Choice>
        <mc:Fallback xmlns="">
          <p:sp>
            <p:nvSpPr>
              <p:cNvPr id="10" name="TextBox 9">
                <a:extLst>
                  <a:ext uri="{FF2B5EF4-FFF2-40B4-BE49-F238E27FC236}">
                    <a16:creationId xmlns:a16="http://schemas.microsoft.com/office/drawing/2014/main" id="{2B28369B-AF79-9F51-BA5F-2BB4BAFFFFA5}"/>
                  </a:ext>
                </a:extLst>
              </p:cNvPr>
              <p:cNvSpPr txBox="1">
                <a:spLocks noRot="1" noChangeAspect="1" noMove="1" noResize="1" noEditPoints="1" noAdjustHandles="1" noChangeArrowheads="1" noChangeShapeType="1" noTextEdit="1"/>
              </p:cNvSpPr>
              <p:nvPr/>
            </p:nvSpPr>
            <p:spPr>
              <a:xfrm>
                <a:off x="6095999" y="4318682"/>
                <a:ext cx="2792431" cy="524182"/>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89E005B3-653A-A8E1-B281-DE5A8D6C567B}"/>
                  </a:ext>
                </a:extLst>
              </p:cNvPr>
              <p:cNvSpPr txBox="1"/>
              <p:nvPr/>
            </p:nvSpPr>
            <p:spPr>
              <a:xfrm>
                <a:off x="7658628" y="5214330"/>
                <a:ext cx="173470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2</m:t>
                      </m:r>
                      <m:r>
                        <a:rPr lang="en-US" b="0" i="1" smtClean="0">
                          <a:latin typeface="Cambria Math" panose="02040503050406030204" pitchFamily="18" charset="0"/>
                        </a:rPr>
                        <m:t>𝑑𝑟</m:t>
                      </m:r>
                      <m:r>
                        <a:rPr lang="en-US" b="0" i="1" smtClean="0">
                          <a:latin typeface="Cambria Math" panose="02040503050406030204" pitchFamily="18" charset="0"/>
                        </a:rPr>
                        <m:t>+1=110%</m:t>
                      </m:r>
                    </m:oMath>
                  </m:oMathPara>
                </a14:m>
                <a:endParaRPr lang="en-US" dirty="0"/>
              </a:p>
            </p:txBody>
          </p:sp>
        </mc:Choice>
        <mc:Fallback xmlns="">
          <p:sp>
            <p:nvSpPr>
              <p:cNvPr id="11" name="TextBox 10">
                <a:extLst>
                  <a:ext uri="{FF2B5EF4-FFF2-40B4-BE49-F238E27FC236}">
                    <a16:creationId xmlns:a16="http://schemas.microsoft.com/office/drawing/2014/main" id="{89E005B3-653A-A8E1-B281-DE5A8D6C567B}"/>
                  </a:ext>
                </a:extLst>
              </p:cNvPr>
              <p:cNvSpPr txBox="1">
                <a:spLocks noRot="1" noChangeAspect="1" noMove="1" noResize="1" noEditPoints="1" noAdjustHandles="1" noChangeArrowheads="1" noChangeShapeType="1" noTextEdit="1"/>
              </p:cNvSpPr>
              <p:nvPr/>
            </p:nvSpPr>
            <p:spPr>
              <a:xfrm>
                <a:off x="7658628" y="5214330"/>
                <a:ext cx="1734706" cy="276999"/>
              </a:xfrm>
              <a:prstGeom prst="rect">
                <a:avLst/>
              </a:prstGeom>
              <a:blipFill>
                <a:blip r:embed="rId7"/>
                <a:stretch>
                  <a:fillRect l="-2807" r="-3158" b="-1521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E5ADB622-18EA-9C9B-C242-99BCD56D8CBA}"/>
                  </a:ext>
                </a:extLst>
              </p:cNvPr>
              <p:cNvSpPr txBox="1"/>
              <p:nvPr/>
            </p:nvSpPr>
            <p:spPr>
              <a:xfrm>
                <a:off x="3362325" y="5725441"/>
                <a:ext cx="5112362" cy="56746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𝑟𝑒𝑡𝑢𝑟𝑛</m:t>
                      </m:r>
                      <m:r>
                        <a:rPr lang="en-US" b="0" i="1" smtClean="0">
                          <a:latin typeface="Cambria Math" panose="02040503050406030204" pitchFamily="18" charset="0"/>
                        </a:rPr>
                        <m:t> </m:t>
                      </m:r>
                      <m:r>
                        <a:rPr lang="en-US" b="0" i="1" smtClean="0">
                          <a:latin typeface="Cambria Math" panose="02040503050406030204" pitchFamily="18" charset="0"/>
                        </a:rPr>
                        <m:t>𝑖𝑓</m:t>
                      </m:r>
                      <m:r>
                        <a:rPr lang="en-US" b="0" i="1" smtClean="0">
                          <a:latin typeface="Cambria Math" panose="02040503050406030204" pitchFamily="18" charset="0"/>
                        </a:rPr>
                        <m:t> </m:t>
                      </m:r>
                      <m:r>
                        <a:rPr lang="en-US" b="0" i="1" smtClean="0">
                          <a:latin typeface="Cambria Math" panose="02040503050406030204" pitchFamily="18" charset="0"/>
                        </a:rPr>
                        <m:t>𝑓𝑎𝑖𝑙</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𝑓𝑎𝑖𝑙</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1</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0</m:t>
                              </m:r>
                            </m:sub>
                          </m:sSub>
                        </m:den>
                      </m:f>
                      <m:r>
                        <a:rPr lang="en-US" b="0" i="1" smtClean="0">
                          <a:latin typeface="Cambria Math" panose="02040503050406030204" pitchFamily="18" charset="0"/>
                        </a:rPr>
                        <m:t>−1=</m:t>
                      </m:r>
                      <m:f>
                        <m:fPr>
                          <m:ctrlPr>
                            <a:rPr lang="en-US" b="0" i="1" smtClean="0">
                              <a:latin typeface="Cambria Math" panose="02040503050406030204" pitchFamily="18" charset="0"/>
                            </a:rPr>
                          </m:ctrlPr>
                        </m:fPr>
                        <m:num>
                          <m:r>
                            <a:rPr lang="en-US" b="0" i="1" smtClean="0">
                              <a:latin typeface="Cambria Math" panose="02040503050406030204" pitchFamily="18" charset="0"/>
                            </a:rPr>
                            <m:t>0</m:t>
                          </m:r>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0</m:t>
                              </m:r>
                            </m:sub>
                          </m:sSub>
                        </m:den>
                      </m:f>
                      <m:r>
                        <a:rPr lang="en-US" b="0" i="1" smtClean="0">
                          <a:latin typeface="Cambria Math" panose="02040503050406030204" pitchFamily="18" charset="0"/>
                        </a:rPr>
                        <m:t>−1=−100%</m:t>
                      </m:r>
                    </m:oMath>
                  </m:oMathPara>
                </a14:m>
                <a:endParaRPr lang="en-US" dirty="0"/>
              </a:p>
            </p:txBody>
          </p:sp>
        </mc:Choice>
        <mc:Fallback xmlns="">
          <p:sp>
            <p:nvSpPr>
              <p:cNvPr id="12" name="TextBox 11">
                <a:extLst>
                  <a:ext uri="{FF2B5EF4-FFF2-40B4-BE49-F238E27FC236}">
                    <a16:creationId xmlns:a16="http://schemas.microsoft.com/office/drawing/2014/main" id="{E5ADB622-18EA-9C9B-C242-99BCD56D8CBA}"/>
                  </a:ext>
                </a:extLst>
              </p:cNvPr>
              <p:cNvSpPr txBox="1">
                <a:spLocks noRot="1" noChangeAspect="1" noMove="1" noResize="1" noEditPoints="1" noAdjustHandles="1" noChangeArrowheads="1" noChangeShapeType="1" noTextEdit="1"/>
              </p:cNvSpPr>
              <p:nvPr/>
            </p:nvSpPr>
            <p:spPr>
              <a:xfrm>
                <a:off x="3362325" y="5725441"/>
                <a:ext cx="5112362" cy="567463"/>
              </a:xfrm>
              <a:prstGeom prst="rect">
                <a:avLst/>
              </a:prstGeom>
              <a:blipFill>
                <a:blip r:embed="rId8"/>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227886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0" grpId="0"/>
      <p:bldP spid="11"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BCCA40-0ABC-A22F-2FAA-D8F95C5A47C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562225-87B8-9026-F119-437B97C08D71}"/>
              </a:ext>
            </a:extLst>
          </p:cNvPr>
          <p:cNvSpPr>
            <a:spLocks noGrp="1"/>
          </p:cNvSpPr>
          <p:nvPr>
            <p:ph type="title"/>
          </p:nvPr>
        </p:nvSpPr>
        <p:spPr/>
        <p:txBody>
          <a:bodyPr/>
          <a:lstStyle/>
          <a:p>
            <a:r>
              <a:rPr lang="en-GB" dirty="0"/>
              <a:t>Exercise 3</a:t>
            </a:r>
          </a:p>
        </p:txBody>
      </p:sp>
      <p:sp>
        <p:nvSpPr>
          <p:cNvPr id="3" name="Content Placeholder 2">
            <a:extLst>
              <a:ext uri="{FF2B5EF4-FFF2-40B4-BE49-F238E27FC236}">
                <a16:creationId xmlns:a16="http://schemas.microsoft.com/office/drawing/2014/main" id="{5F5FAE3F-335E-F88B-2AEF-CC9D56F29AEE}"/>
              </a:ext>
            </a:extLst>
          </p:cNvPr>
          <p:cNvSpPr>
            <a:spLocks noGrp="1"/>
          </p:cNvSpPr>
          <p:nvPr>
            <p:ph idx="1"/>
          </p:nvPr>
        </p:nvSpPr>
        <p:spPr>
          <a:xfrm>
            <a:off x="336000" y="1563330"/>
            <a:ext cx="11519999" cy="2141896"/>
          </a:xfrm>
        </p:spPr>
        <p:txBody>
          <a:bodyPr>
            <a:normAutofit lnSpcReduction="10000"/>
          </a:bodyPr>
          <a:lstStyle/>
          <a:p>
            <a:pPr marL="0" indent="0">
              <a:buNone/>
            </a:pPr>
            <a:r>
              <a:rPr lang="en-GB" dirty="0"/>
              <a:t>Consider Firm A is developing a new vaccine. If the vaccine turns out successful, the firm will obtain an EPS of 100 per year from next year onwards. If the vaccine fails, the firm will liquidate, so it will not pay any dividends. Assume the result of the vaccine research is known before the first year ends and the vaccine is successful with 50% probability. Assume the discount rate is constant and equal for every firm.</a:t>
            </a:r>
          </a:p>
          <a:p>
            <a:pPr marL="457200" indent="-457200">
              <a:buFont typeface="+mj-lt"/>
              <a:buAutoNum type="alphaLcParenR" startAt="2"/>
            </a:pPr>
            <a:r>
              <a:rPr lang="en-GB" dirty="0"/>
              <a:t>What is the expected return from today until the day before the ex-dividend date for the first dividend?</a:t>
            </a:r>
          </a:p>
          <a:p>
            <a:pPr marL="0" indent="0">
              <a:buNone/>
            </a:pPr>
            <a:endParaRPr lang="en-GB" dirty="0"/>
          </a:p>
          <a:p>
            <a:pPr marL="0" indent="0">
              <a:buNone/>
            </a:pPr>
            <a:endParaRPr lang="en-GB" dirty="0"/>
          </a:p>
        </p:txBody>
      </p:sp>
      <p:sp>
        <p:nvSpPr>
          <p:cNvPr id="7" name="Text Placeholder 6">
            <a:extLst>
              <a:ext uri="{FF2B5EF4-FFF2-40B4-BE49-F238E27FC236}">
                <a16:creationId xmlns:a16="http://schemas.microsoft.com/office/drawing/2014/main" id="{56CB88D8-6FC8-5A7A-BC28-0DB25C063C87}"/>
              </a:ext>
            </a:extLst>
          </p:cNvPr>
          <p:cNvSpPr>
            <a:spLocks noGrp="1"/>
          </p:cNvSpPr>
          <p:nvPr>
            <p:ph type="body" sz="quarter" idx="13"/>
          </p:nvPr>
        </p:nvSpPr>
        <p:spPr/>
        <p:txBody>
          <a:bodyPr/>
          <a:lstStyle/>
          <a:p>
            <a:r>
              <a:rPr lang="en-GB" dirty="0"/>
              <a:t>Advanced Financial Management | Risk and return. Diversification.</a:t>
            </a: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B883F2F9-6BA9-2B57-9AE7-0666318E1188}"/>
                  </a:ext>
                </a:extLst>
              </p:cNvPr>
              <p:cNvSpPr txBox="1"/>
              <p:nvPr/>
            </p:nvSpPr>
            <p:spPr>
              <a:xfrm>
                <a:off x="3552825" y="3811500"/>
                <a:ext cx="173957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𝑠𝑢𝑐𝑐𝑐𝑒𝑠𝑠</m:t>
                          </m:r>
                        </m:sub>
                      </m:sSub>
                      <m:r>
                        <a:rPr lang="en-US" b="0" i="1" smtClean="0">
                          <a:latin typeface="Cambria Math" panose="02040503050406030204" pitchFamily="18" charset="0"/>
                        </a:rPr>
                        <m:t>=110%</m:t>
                      </m:r>
                    </m:oMath>
                  </m:oMathPara>
                </a14:m>
                <a:endParaRPr lang="en-US" dirty="0"/>
              </a:p>
            </p:txBody>
          </p:sp>
        </mc:Choice>
        <mc:Fallback xmlns="">
          <p:sp>
            <p:nvSpPr>
              <p:cNvPr id="9" name="TextBox 8">
                <a:extLst>
                  <a:ext uri="{FF2B5EF4-FFF2-40B4-BE49-F238E27FC236}">
                    <a16:creationId xmlns:a16="http://schemas.microsoft.com/office/drawing/2014/main" id="{B883F2F9-6BA9-2B57-9AE7-0666318E1188}"/>
                  </a:ext>
                </a:extLst>
              </p:cNvPr>
              <p:cNvSpPr txBox="1">
                <a:spLocks noRot="1" noChangeAspect="1" noMove="1" noResize="1" noEditPoints="1" noAdjustHandles="1" noChangeArrowheads="1" noChangeShapeType="1" noTextEdit="1"/>
              </p:cNvSpPr>
              <p:nvPr/>
            </p:nvSpPr>
            <p:spPr>
              <a:xfrm>
                <a:off x="3552825" y="3811500"/>
                <a:ext cx="1739579" cy="276999"/>
              </a:xfrm>
              <a:prstGeom prst="rect">
                <a:avLst/>
              </a:prstGeom>
              <a:blipFill>
                <a:blip r:embed="rId3"/>
                <a:stretch>
                  <a:fillRect l="-1404" r="-3158" b="-1521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E8BC6871-854C-EE40-7FF3-EBA0A182EA07}"/>
                  </a:ext>
                </a:extLst>
              </p:cNvPr>
              <p:cNvSpPr txBox="1"/>
              <p:nvPr/>
            </p:nvSpPr>
            <p:spPr>
              <a:xfrm>
                <a:off x="3777929" y="4693350"/>
                <a:ext cx="442403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m:t>
                      </m:r>
                      <m:d>
                        <m:dPr>
                          <m:ctrlPr>
                            <a:rPr lang="en-US" b="0" i="1" smtClean="0">
                              <a:latin typeface="Cambria Math" panose="02040503050406030204" pitchFamily="18" charset="0"/>
                            </a:rPr>
                          </m:ctrlPr>
                        </m:dPr>
                        <m:e>
                          <m:r>
                            <a:rPr lang="en-US" b="0" i="1" smtClean="0">
                              <a:latin typeface="Cambria Math" panose="02040503050406030204" pitchFamily="18" charset="0"/>
                            </a:rPr>
                            <m:t>𝑟</m:t>
                          </m:r>
                        </m:e>
                      </m:d>
                      <m:r>
                        <a:rPr lang="en-US" b="0" i="1" smtClean="0">
                          <a:latin typeface="Cambria Math" panose="02040503050406030204" pitchFamily="18" charset="0"/>
                        </a:rPr>
                        <m:t>=0.5×110%+0.5×</m:t>
                      </m:r>
                      <m:d>
                        <m:dPr>
                          <m:ctrlPr>
                            <a:rPr lang="en-US" b="0" i="1" smtClean="0">
                              <a:latin typeface="Cambria Math" panose="02040503050406030204" pitchFamily="18" charset="0"/>
                            </a:rPr>
                          </m:ctrlPr>
                        </m:dPr>
                        <m:e>
                          <m:r>
                            <a:rPr lang="en-US" b="0" i="1" smtClean="0">
                              <a:latin typeface="Cambria Math" panose="02040503050406030204" pitchFamily="18" charset="0"/>
                            </a:rPr>
                            <m:t>−100%</m:t>
                          </m:r>
                        </m:e>
                      </m:d>
                      <m:r>
                        <a:rPr lang="en-US" b="0" i="1" smtClean="0">
                          <a:latin typeface="Cambria Math" panose="02040503050406030204" pitchFamily="18" charset="0"/>
                        </a:rPr>
                        <m:t>=</m:t>
                      </m:r>
                      <m:r>
                        <a:rPr lang="en-US" b="0" i="0" smtClean="0">
                          <a:latin typeface="Cambria Math" panose="02040503050406030204" pitchFamily="18" charset="0"/>
                        </a:rPr>
                        <m:t>5%</m:t>
                      </m:r>
                    </m:oMath>
                  </m:oMathPara>
                </a14:m>
                <a:endParaRPr lang="en-US" dirty="0"/>
              </a:p>
            </p:txBody>
          </p:sp>
        </mc:Choice>
        <mc:Fallback xmlns="">
          <p:sp>
            <p:nvSpPr>
              <p:cNvPr id="12" name="TextBox 11">
                <a:extLst>
                  <a:ext uri="{FF2B5EF4-FFF2-40B4-BE49-F238E27FC236}">
                    <a16:creationId xmlns:a16="http://schemas.microsoft.com/office/drawing/2014/main" id="{E8BC6871-854C-EE40-7FF3-EBA0A182EA07}"/>
                  </a:ext>
                </a:extLst>
              </p:cNvPr>
              <p:cNvSpPr txBox="1">
                <a:spLocks noRot="1" noChangeAspect="1" noMove="1" noResize="1" noEditPoints="1" noAdjustHandles="1" noChangeArrowheads="1" noChangeShapeType="1" noTextEdit="1"/>
              </p:cNvSpPr>
              <p:nvPr/>
            </p:nvSpPr>
            <p:spPr>
              <a:xfrm>
                <a:off x="3777929" y="4693350"/>
                <a:ext cx="4424032" cy="276999"/>
              </a:xfrm>
              <a:prstGeom prst="rect">
                <a:avLst/>
              </a:prstGeom>
              <a:blipFill>
                <a:blip r:embed="rId4"/>
                <a:stretch>
                  <a:fillRect l="-690" r="-1103" b="-17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D105AC37-7511-C456-51E5-65EA5546A4A9}"/>
                  </a:ext>
                </a:extLst>
              </p:cNvPr>
              <p:cNvSpPr txBox="1"/>
              <p:nvPr/>
            </p:nvSpPr>
            <p:spPr>
              <a:xfrm>
                <a:off x="6396576" y="3762213"/>
                <a:ext cx="1538947" cy="29924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𝑓𝑎𝑖𝑙</m:t>
                          </m:r>
                        </m:sub>
                      </m:sSub>
                      <m:r>
                        <a:rPr lang="en-US" b="0" i="1" smtClean="0">
                          <a:latin typeface="Cambria Math" panose="02040503050406030204" pitchFamily="18" charset="0"/>
                        </a:rPr>
                        <m:t>=−100%</m:t>
                      </m:r>
                    </m:oMath>
                  </m:oMathPara>
                </a14:m>
                <a:endParaRPr lang="en-US" dirty="0"/>
              </a:p>
            </p:txBody>
          </p:sp>
        </mc:Choice>
        <mc:Fallback xmlns="">
          <p:sp>
            <p:nvSpPr>
              <p:cNvPr id="4" name="TextBox 3">
                <a:extLst>
                  <a:ext uri="{FF2B5EF4-FFF2-40B4-BE49-F238E27FC236}">
                    <a16:creationId xmlns:a16="http://schemas.microsoft.com/office/drawing/2014/main" id="{D105AC37-7511-C456-51E5-65EA5546A4A9}"/>
                  </a:ext>
                </a:extLst>
              </p:cNvPr>
              <p:cNvSpPr txBox="1">
                <a:spLocks noRot="1" noChangeAspect="1" noMove="1" noResize="1" noEditPoints="1" noAdjustHandles="1" noChangeArrowheads="1" noChangeShapeType="1" noTextEdit="1"/>
              </p:cNvSpPr>
              <p:nvPr/>
            </p:nvSpPr>
            <p:spPr>
              <a:xfrm>
                <a:off x="6396576" y="3762213"/>
                <a:ext cx="1538947" cy="299249"/>
              </a:xfrm>
              <a:prstGeom prst="rect">
                <a:avLst/>
              </a:prstGeom>
              <a:blipFill>
                <a:blip r:embed="rId5"/>
                <a:stretch>
                  <a:fillRect l="-1581" r="-3557" b="-30612"/>
                </a:stretch>
              </a:blipFill>
            </p:spPr>
            <p:txBody>
              <a:bodyPr/>
              <a:lstStyle/>
              <a:p>
                <a:r>
                  <a:rPr lang="en-US">
                    <a:noFill/>
                  </a:rPr>
                  <a:t> </a:t>
                </a:r>
              </a:p>
            </p:txBody>
          </p:sp>
        </mc:Fallback>
      </mc:AlternateContent>
    </p:spTree>
    <p:extLst>
      <p:ext uri="{BB962C8B-B14F-4D97-AF65-F5344CB8AC3E}">
        <p14:creationId xmlns:p14="http://schemas.microsoft.com/office/powerpoint/2010/main" val="1035973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0421F1-AC8B-E044-F083-9D37AEB10F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BAD2DD-0712-0411-4672-C270933494B3}"/>
              </a:ext>
            </a:extLst>
          </p:cNvPr>
          <p:cNvSpPr>
            <a:spLocks noGrp="1"/>
          </p:cNvSpPr>
          <p:nvPr>
            <p:ph type="title"/>
          </p:nvPr>
        </p:nvSpPr>
        <p:spPr/>
        <p:txBody>
          <a:bodyPr/>
          <a:lstStyle/>
          <a:p>
            <a:r>
              <a:rPr lang="en-GB" dirty="0"/>
              <a:t>Exercise 3</a:t>
            </a:r>
          </a:p>
        </p:txBody>
      </p:sp>
      <p:sp>
        <p:nvSpPr>
          <p:cNvPr id="3" name="Content Placeholder 2">
            <a:extLst>
              <a:ext uri="{FF2B5EF4-FFF2-40B4-BE49-F238E27FC236}">
                <a16:creationId xmlns:a16="http://schemas.microsoft.com/office/drawing/2014/main" id="{B95496BA-50BB-6D02-4CDC-5DC7B22D6163}"/>
              </a:ext>
            </a:extLst>
          </p:cNvPr>
          <p:cNvSpPr>
            <a:spLocks noGrp="1"/>
          </p:cNvSpPr>
          <p:nvPr>
            <p:ph idx="1"/>
          </p:nvPr>
        </p:nvSpPr>
        <p:spPr>
          <a:xfrm>
            <a:off x="336000" y="1563330"/>
            <a:ext cx="11519999" cy="2141896"/>
          </a:xfrm>
        </p:spPr>
        <p:txBody>
          <a:bodyPr>
            <a:normAutofit lnSpcReduction="10000"/>
          </a:bodyPr>
          <a:lstStyle/>
          <a:p>
            <a:pPr marL="0" indent="0">
              <a:buNone/>
            </a:pPr>
            <a:r>
              <a:rPr lang="en-GB" dirty="0"/>
              <a:t>Consider Firm A is developing a new vaccine. If the vaccine turns out successful, the firm will obtain an EPS of 100 per year from next year onwards. If the vaccine fails, the firm will liquidate, so it will not pay any dividends. Assume the result of the vaccine research is known before the first year ends and the vaccine is successful with 50% probability. Assume the discount rate is constant and equal for every firm.</a:t>
            </a:r>
          </a:p>
          <a:p>
            <a:pPr marL="457200" indent="-457200">
              <a:buFont typeface="+mj-lt"/>
              <a:buAutoNum type="alphaLcParenR" startAt="3"/>
            </a:pPr>
            <a:r>
              <a:rPr lang="en-GB" dirty="0"/>
              <a:t>What is the expected value and standard deviation of the return of a portfolio that invests 50% in Firm A and 50% in Firm B?</a:t>
            </a:r>
          </a:p>
          <a:p>
            <a:pPr marL="0" indent="0">
              <a:buNone/>
            </a:pPr>
            <a:endParaRPr lang="en-GB" dirty="0"/>
          </a:p>
        </p:txBody>
      </p:sp>
      <p:sp>
        <p:nvSpPr>
          <p:cNvPr id="7" name="Text Placeholder 6">
            <a:extLst>
              <a:ext uri="{FF2B5EF4-FFF2-40B4-BE49-F238E27FC236}">
                <a16:creationId xmlns:a16="http://schemas.microsoft.com/office/drawing/2014/main" id="{ECC74EAE-E4E1-EB52-88D6-47543BC5177C}"/>
              </a:ext>
            </a:extLst>
          </p:cNvPr>
          <p:cNvSpPr>
            <a:spLocks noGrp="1"/>
          </p:cNvSpPr>
          <p:nvPr>
            <p:ph type="body" sz="quarter" idx="13"/>
          </p:nvPr>
        </p:nvSpPr>
        <p:spPr/>
        <p:txBody>
          <a:bodyPr/>
          <a:lstStyle/>
          <a:p>
            <a:r>
              <a:rPr lang="en-GB" dirty="0"/>
              <a:t>Advanced Financial Management | Risk and return. Diversification.</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186D75E2-30C0-8292-53F8-403B05CE8880}"/>
                  </a:ext>
                </a:extLst>
              </p:cNvPr>
              <p:cNvSpPr txBox="1"/>
              <p:nvPr/>
            </p:nvSpPr>
            <p:spPr>
              <a:xfrm>
                <a:off x="3705225" y="3705226"/>
                <a:ext cx="582217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𝑅𝑒𝑚𝑖𝑛𝑑𝑒𝑟</m:t>
                      </m:r>
                      <m:r>
                        <a:rPr lang="en-US" b="0" i="1" smtClean="0">
                          <a:latin typeface="Cambria Math" panose="02040503050406030204" pitchFamily="18" charset="0"/>
                        </a:rPr>
                        <m:t>:</m:t>
                      </m:r>
                      <m:r>
                        <a:rPr lang="en-US" b="0" i="1" smtClean="0">
                          <a:latin typeface="Cambria Math" panose="02040503050406030204" pitchFamily="18" charset="0"/>
                        </a:rPr>
                        <m:t>𝑖𝑓</m:t>
                      </m:r>
                      <m:r>
                        <a:rPr lang="en-US" b="0" i="1" smtClean="0">
                          <a:latin typeface="Cambria Math" panose="02040503050406030204" pitchFamily="18" charset="0"/>
                        </a:rPr>
                        <m:t> </m:t>
                      </m:r>
                      <m:r>
                        <a:rPr lang="en-US" b="0" i="1" smtClean="0">
                          <a:latin typeface="Cambria Math" panose="02040503050406030204" pitchFamily="18" charset="0"/>
                        </a:rPr>
                        <m:t>𝑖𝑛𝑑𝑒𝑝𝑒𝑛𝑑𝑒𝑛𝑡</m:t>
                      </m:r>
                      <m:r>
                        <a:rPr lang="en-US" b="0" i="1" smtClean="0">
                          <a:latin typeface="Cambria Math" panose="02040503050406030204" pitchFamily="18" charset="0"/>
                        </a:rPr>
                        <m:t> →  </m:t>
                      </m:r>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𝐴</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𝐵</m:t>
                          </m:r>
                        </m:e>
                      </m:d>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𝑃</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𝐴</m:t>
                          </m:r>
                        </m:e>
                      </m:d>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𝑃</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𝐵</m:t>
                      </m:r>
                      <m:r>
                        <a:rPr lang="en-US" b="0" i="1" smtClean="0">
                          <a:latin typeface="Cambria Math" panose="02040503050406030204" pitchFamily="18" charset="0"/>
                          <a:ea typeface="Cambria Math" panose="02040503050406030204" pitchFamily="18" charset="0"/>
                        </a:rPr>
                        <m:t>)</m:t>
                      </m:r>
                    </m:oMath>
                  </m:oMathPara>
                </a14:m>
                <a:endParaRPr lang="en-US" dirty="0"/>
              </a:p>
            </p:txBody>
          </p:sp>
        </mc:Choice>
        <mc:Fallback xmlns="">
          <p:sp>
            <p:nvSpPr>
              <p:cNvPr id="6" name="TextBox 5">
                <a:extLst>
                  <a:ext uri="{FF2B5EF4-FFF2-40B4-BE49-F238E27FC236}">
                    <a16:creationId xmlns:a16="http://schemas.microsoft.com/office/drawing/2014/main" id="{186D75E2-30C0-8292-53F8-403B05CE8880}"/>
                  </a:ext>
                </a:extLst>
              </p:cNvPr>
              <p:cNvSpPr txBox="1">
                <a:spLocks noRot="1" noChangeAspect="1" noMove="1" noResize="1" noEditPoints="1" noAdjustHandles="1" noChangeArrowheads="1" noChangeShapeType="1" noTextEdit="1"/>
              </p:cNvSpPr>
              <p:nvPr/>
            </p:nvSpPr>
            <p:spPr>
              <a:xfrm>
                <a:off x="3705225" y="3705226"/>
                <a:ext cx="5822171" cy="276999"/>
              </a:xfrm>
              <a:prstGeom prst="rect">
                <a:avLst/>
              </a:prstGeom>
              <a:blipFill>
                <a:blip r:embed="rId3"/>
                <a:stretch>
                  <a:fillRect b="-37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C53E1677-D547-9E08-0914-4ECE19353BD0}"/>
                  </a:ext>
                </a:extLst>
              </p:cNvPr>
              <p:cNvSpPr txBox="1"/>
              <p:nvPr/>
            </p:nvSpPr>
            <p:spPr>
              <a:xfrm>
                <a:off x="495300" y="4098281"/>
                <a:ext cx="8364790" cy="369332"/>
              </a:xfrm>
              <a:prstGeom prst="rect">
                <a:avLst/>
              </a:prstGeom>
              <a:noFill/>
            </p:spPr>
            <p:txBody>
              <a:bodyPr wrap="none" rtlCol="0">
                <a:spAutoFit/>
              </a:bodyPr>
              <a:lstStyle/>
              <a:p>
                <a:r>
                  <a:rPr lang="en-US" dirty="0"/>
                  <a:t>This means that the probability of both firms being successful is </a:t>
                </a:r>
                <a14:m>
                  <m:oMath xmlns:m="http://schemas.openxmlformats.org/officeDocument/2006/math">
                    <m:r>
                      <a:rPr lang="en-US" b="0" i="1" smtClean="0">
                        <a:latin typeface="Cambria Math" panose="02040503050406030204" pitchFamily="18" charset="0"/>
                      </a:rPr>
                      <m:t>0.5×0.5=25%</m:t>
                    </m:r>
                  </m:oMath>
                </a14:m>
                <a:endParaRPr lang="en-US" dirty="0"/>
              </a:p>
            </p:txBody>
          </p:sp>
        </mc:Choice>
        <mc:Fallback xmlns="">
          <p:sp>
            <p:nvSpPr>
              <p:cNvPr id="8" name="TextBox 7">
                <a:extLst>
                  <a:ext uri="{FF2B5EF4-FFF2-40B4-BE49-F238E27FC236}">
                    <a16:creationId xmlns:a16="http://schemas.microsoft.com/office/drawing/2014/main" id="{C53E1677-D547-9E08-0914-4ECE19353BD0}"/>
                  </a:ext>
                </a:extLst>
              </p:cNvPr>
              <p:cNvSpPr txBox="1">
                <a:spLocks noRot="1" noChangeAspect="1" noMove="1" noResize="1" noEditPoints="1" noAdjustHandles="1" noChangeArrowheads="1" noChangeShapeType="1" noTextEdit="1"/>
              </p:cNvSpPr>
              <p:nvPr/>
            </p:nvSpPr>
            <p:spPr>
              <a:xfrm>
                <a:off x="495300" y="4098281"/>
                <a:ext cx="8364790" cy="369332"/>
              </a:xfrm>
              <a:prstGeom prst="rect">
                <a:avLst/>
              </a:prstGeom>
              <a:blipFill>
                <a:blip r:embed="rId4"/>
                <a:stretch>
                  <a:fillRect l="-583" t="-8197" b="-24590"/>
                </a:stretch>
              </a:blipFill>
            </p:spPr>
            <p:txBody>
              <a:bodyPr/>
              <a:lstStyle/>
              <a:p>
                <a:r>
                  <a:rPr lang="en-US">
                    <a:noFill/>
                  </a:rPr>
                  <a:t> </a:t>
                </a:r>
              </a:p>
            </p:txBody>
          </p:sp>
        </mc:Fallback>
      </mc:AlternateContent>
      <p:sp>
        <p:nvSpPr>
          <p:cNvPr id="10" name="TextBox 9">
            <a:extLst>
              <a:ext uri="{FF2B5EF4-FFF2-40B4-BE49-F238E27FC236}">
                <a16:creationId xmlns:a16="http://schemas.microsoft.com/office/drawing/2014/main" id="{4056FC74-FCAD-E8C2-CDE7-7133EA4C6A1F}"/>
              </a:ext>
            </a:extLst>
          </p:cNvPr>
          <p:cNvSpPr txBox="1"/>
          <p:nvPr/>
        </p:nvSpPr>
        <p:spPr>
          <a:xfrm>
            <a:off x="495300" y="4550807"/>
            <a:ext cx="5121915" cy="369332"/>
          </a:xfrm>
          <a:prstGeom prst="rect">
            <a:avLst/>
          </a:prstGeom>
          <a:noFill/>
        </p:spPr>
        <p:txBody>
          <a:bodyPr wrap="none" rtlCol="0">
            <a:spAutoFit/>
          </a:bodyPr>
          <a:lstStyle/>
          <a:p>
            <a:r>
              <a:rPr lang="en-US" dirty="0"/>
              <a:t>Then we have 4  scenarios with 25% probability:</a:t>
            </a:r>
          </a:p>
        </p:txBody>
      </p:sp>
      <p:graphicFrame>
        <p:nvGraphicFramePr>
          <p:cNvPr id="11" name="Table 10">
            <a:extLst>
              <a:ext uri="{FF2B5EF4-FFF2-40B4-BE49-F238E27FC236}">
                <a16:creationId xmlns:a16="http://schemas.microsoft.com/office/drawing/2014/main" id="{310D4200-DE96-C60B-FB7D-3429428E36DB}"/>
              </a:ext>
            </a:extLst>
          </p:cNvPr>
          <p:cNvGraphicFramePr>
            <a:graphicFrameLocks noGrp="1"/>
          </p:cNvGraphicFramePr>
          <p:nvPr>
            <p:extLst>
              <p:ext uri="{D42A27DB-BD31-4B8C-83A1-F6EECF244321}">
                <p14:modId xmlns:p14="http://schemas.microsoft.com/office/powerpoint/2010/main" val="369852907"/>
              </p:ext>
            </p:extLst>
          </p:nvPr>
        </p:nvGraphicFramePr>
        <p:xfrm>
          <a:off x="6962775" y="4517946"/>
          <a:ext cx="3781425" cy="1828800"/>
        </p:xfrm>
        <a:graphic>
          <a:graphicData uri="http://schemas.openxmlformats.org/drawingml/2006/table">
            <a:tbl>
              <a:tblPr firstRow="1" bandRow="1">
                <a:tableStyleId>{5C22544A-7EE6-4342-B048-85BDC9FD1C3A}</a:tableStyleId>
              </a:tblPr>
              <a:tblGrid>
                <a:gridCol w="1466850">
                  <a:extLst>
                    <a:ext uri="{9D8B030D-6E8A-4147-A177-3AD203B41FA5}">
                      <a16:colId xmlns:a16="http://schemas.microsoft.com/office/drawing/2014/main" val="676889230"/>
                    </a:ext>
                  </a:extLst>
                </a:gridCol>
                <a:gridCol w="1166284">
                  <a:extLst>
                    <a:ext uri="{9D8B030D-6E8A-4147-A177-3AD203B41FA5}">
                      <a16:colId xmlns:a16="http://schemas.microsoft.com/office/drawing/2014/main" val="3909492378"/>
                    </a:ext>
                  </a:extLst>
                </a:gridCol>
                <a:gridCol w="1148291">
                  <a:extLst>
                    <a:ext uri="{9D8B030D-6E8A-4147-A177-3AD203B41FA5}">
                      <a16:colId xmlns:a16="http://schemas.microsoft.com/office/drawing/2014/main" val="1585016839"/>
                    </a:ext>
                  </a:extLst>
                </a:gridCol>
              </a:tblGrid>
              <a:tr h="349457">
                <a:tc>
                  <a:txBody>
                    <a:bodyPr/>
                    <a:lstStyle/>
                    <a:p>
                      <a:pPr algn="ct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a:t>Firm A</a:t>
                      </a:r>
                    </a:p>
                  </a:txBody>
                  <a:tcPr>
                    <a:lnB w="12700" cap="flat" cmpd="sng" algn="ctr">
                      <a:solidFill>
                        <a:schemeClr val="tx1"/>
                      </a:solidFill>
                      <a:prstDash val="solid"/>
                      <a:round/>
                      <a:headEnd type="none" w="med" len="med"/>
                      <a:tailEnd type="none" w="med" len="med"/>
                    </a:lnB>
                  </a:tcPr>
                </a:tc>
                <a:tc>
                  <a:txBody>
                    <a:bodyPr/>
                    <a:lstStyle/>
                    <a:p>
                      <a:pPr algn="ctr"/>
                      <a:r>
                        <a:rPr lang="en-US" dirty="0"/>
                        <a:t>Firm B</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6672927"/>
                  </a:ext>
                </a:extLst>
              </a:tr>
              <a:tr h="349457">
                <a:tc>
                  <a:txBody>
                    <a:bodyPr/>
                    <a:lstStyle/>
                    <a:p>
                      <a:pPr algn="ctr"/>
                      <a:r>
                        <a:rPr lang="en-US" dirty="0"/>
                        <a:t>Scenario 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47921589"/>
                  </a:ext>
                </a:extLst>
              </a:tr>
              <a:tr h="349457">
                <a:tc>
                  <a:txBody>
                    <a:bodyPr/>
                    <a:lstStyle/>
                    <a:p>
                      <a:pPr marL="0" marR="0" lvl="0" indent="0" algn="ctr" defTabSz="457154" rtl="0" eaLnBrk="1" fontAlgn="auto" latinLnBrk="0" hangingPunct="1">
                        <a:lnSpc>
                          <a:spcPct val="100000"/>
                        </a:lnSpc>
                        <a:spcBef>
                          <a:spcPts val="0"/>
                        </a:spcBef>
                        <a:spcAft>
                          <a:spcPts val="0"/>
                        </a:spcAft>
                        <a:buClrTx/>
                        <a:buSzTx/>
                        <a:buFontTx/>
                        <a:buNone/>
                        <a:tabLst/>
                        <a:defRPr/>
                      </a:pPr>
                      <a:r>
                        <a:rPr lang="en-US" dirty="0"/>
                        <a:t>Scenario 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72560066"/>
                  </a:ext>
                </a:extLst>
              </a:tr>
              <a:tr h="349457">
                <a:tc>
                  <a:txBody>
                    <a:bodyPr/>
                    <a:lstStyle/>
                    <a:p>
                      <a:pPr marL="0" marR="0" lvl="0" indent="0" algn="ctr" defTabSz="457154" rtl="0" eaLnBrk="1" fontAlgn="auto" latinLnBrk="0" hangingPunct="1">
                        <a:lnSpc>
                          <a:spcPct val="100000"/>
                        </a:lnSpc>
                        <a:spcBef>
                          <a:spcPts val="0"/>
                        </a:spcBef>
                        <a:spcAft>
                          <a:spcPts val="0"/>
                        </a:spcAft>
                        <a:buClrTx/>
                        <a:buSzTx/>
                        <a:buFontTx/>
                        <a:buNone/>
                        <a:tabLst/>
                        <a:defRPr/>
                      </a:pPr>
                      <a:r>
                        <a:rPr lang="en-US" dirty="0"/>
                        <a:t>Scenario III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dirty="0"/>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636101342"/>
                  </a:ext>
                </a:extLst>
              </a:tr>
              <a:tr h="349457">
                <a:tc>
                  <a:txBody>
                    <a:bodyPr/>
                    <a:lstStyle/>
                    <a:p>
                      <a:pPr marL="0" marR="0" lvl="0" indent="0" algn="ctr" defTabSz="457154" rtl="0" eaLnBrk="1" fontAlgn="auto" latinLnBrk="0" hangingPunct="1">
                        <a:lnSpc>
                          <a:spcPct val="100000"/>
                        </a:lnSpc>
                        <a:spcBef>
                          <a:spcPts val="0"/>
                        </a:spcBef>
                        <a:spcAft>
                          <a:spcPts val="0"/>
                        </a:spcAft>
                        <a:buClrTx/>
                        <a:buSzTx/>
                        <a:buFontTx/>
                        <a:buNone/>
                        <a:tabLst/>
                        <a:defRPr/>
                      </a:pPr>
                      <a:r>
                        <a:rPr lang="en-US" dirty="0"/>
                        <a:t>Scenario IV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62236919"/>
                  </a:ext>
                </a:extLst>
              </a:tr>
            </a:tbl>
          </a:graphicData>
        </a:graphic>
      </p:graphicFrame>
    </p:spTree>
    <p:extLst>
      <p:ext uri="{BB962C8B-B14F-4D97-AF65-F5344CB8AC3E}">
        <p14:creationId xmlns:p14="http://schemas.microsoft.com/office/powerpoint/2010/main" val="3361202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669CAB-8356-E46D-AC11-58F1B9DFB2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36AE96-874B-898B-CA9D-35B053297C4A}"/>
              </a:ext>
            </a:extLst>
          </p:cNvPr>
          <p:cNvSpPr>
            <a:spLocks noGrp="1"/>
          </p:cNvSpPr>
          <p:nvPr>
            <p:ph type="title"/>
          </p:nvPr>
        </p:nvSpPr>
        <p:spPr/>
        <p:txBody>
          <a:bodyPr/>
          <a:lstStyle/>
          <a:p>
            <a:r>
              <a:rPr lang="en-GB" dirty="0"/>
              <a:t>Exercise 3</a:t>
            </a:r>
          </a:p>
        </p:txBody>
      </p:sp>
      <p:sp>
        <p:nvSpPr>
          <p:cNvPr id="7" name="Text Placeholder 6">
            <a:extLst>
              <a:ext uri="{FF2B5EF4-FFF2-40B4-BE49-F238E27FC236}">
                <a16:creationId xmlns:a16="http://schemas.microsoft.com/office/drawing/2014/main" id="{EBC50A0F-A361-B545-7EA1-50D2EC97A660}"/>
              </a:ext>
            </a:extLst>
          </p:cNvPr>
          <p:cNvSpPr>
            <a:spLocks noGrp="1"/>
          </p:cNvSpPr>
          <p:nvPr>
            <p:ph type="body" sz="quarter" idx="13"/>
          </p:nvPr>
        </p:nvSpPr>
        <p:spPr/>
        <p:txBody>
          <a:bodyPr/>
          <a:lstStyle/>
          <a:p>
            <a:r>
              <a:rPr lang="en-GB" dirty="0"/>
              <a:t>Advanced Financial Management | Risk and return. Diversification.</a:t>
            </a:r>
          </a:p>
        </p:txBody>
      </p:sp>
      <p:graphicFrame>
        <p:nvGraphicFramePr>
          <p:cNvPr id="11" name="Table 10">
            <a:extLst>
              <a:ext uri="{FF2B5EF4-FFF2-40B4-BE49-F238E27FC236}">
                <a16:creationId xmlns:a16="http://schemas.microsoft.com/office/drawing/2014/main" id="{EB8667BB-519D-AA50-E703-D48E04B75D75}"/>
              </a:ext>
            </a:extLst>
          </p:cNvPr>
          <p:cNvGraphicFramePr>
            <a:graphicFrameLocks noGrp="1"/>
          </p:cNvGraphicFramePr>
          <p:nvPr>
            <p:extLst>
              <p:ext uri="{D42A27DB-BD31-4B8C-83A1-F6EECF244321}">
                <p14:modId xmlns:p14="http://schemas.microsoft.com/office/powerpoint/2010/main" val="2389840192"/>
              </p:ext>
            </p:extLst>
          </p:nvPr>
        </p:nvGraphicFramePr>
        <p:xfrm>
          <a:off x="3419475" y="1183266"/>
          <a:ext cx="3781425" cy="1828800"/>
        </p:xfrm>
        <a:graphic>
          <a:graphicData uri="http://schemas.openxmlformats.org/drawingml/2006/table">
            <a:tbl>
              <a:tblPr firstRow="1" bandRow="1">
                <a:tableStyleId>{5C22544A-7EE6-4342-B048-85BDC9FD1C3A}</a:tableStyleId>
              </a:tblPr>
              <a:tblGrid>
                <a:gridCol w="1466850">
                  <a:extLst>
                    <a:ext uri="{9D8B030D-6E8A-4147-A177-3AD203B41FA5}">
                      <a16:colId xmlns:a16="http://schemas.microsoft.com/office/drawing/2014/main" val="676889230"/>
                    </a:ext>
                  </a:extLst>
                </a:gridCol>
                <a:gridCol w="1166284">
                  <a:extLst>
                    <a:ext uri="{9D8B030D-6E8A-4147-A177-3AD203B41FA5}">
                      <a16:colId xmlns:a16="http://schemas.microsoft.com/office/drawing/2014/main" val="3909492378"/>
                    </a:ext>
                  </a:extLst>
                </a:gridCol>
                <a:gridCol w="1148291">
                  <a:extLst>
                    <a:ext uri="{9D8B030D-6E8A-4147-A177-3AD203B41FA5}">
                      <a16:colId xmlns:a16="http://schemas.microsoft.com/office/drawing/2014/main" val="1585016839"/>
                    </a:ext>
                  </a:extLst>
                </a:gridCol>
              </a:tblGrid>
              <a:tr h="349457">
                <a:tc>
                  <a:txBody>
                    <a:bodyPr/>
                    <a:lstStyle/>
                    <a:p>
                      <a:pPr algn="ct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a:t>Firm A</a:t>
                      </a:r>
                    </a:p>
                  </a:txBody>
                  <a:tcPr>
                    <a:lnB w="12700" cap="flat" cmpd="sng" algn="ctr">
                      <a:solidFill>
                        <a:schemeClr val="tx1"/>
                      </a:solidFill>
                      <a:prstDash val="solid"/>
                      <a:round/>
                      <a:headEnd type="none" w="med" len="med"/>
                      <a:tailEnd type="none" w="med" len="med"/>
                    </a:lnB>
                  </a:tcPr>
                </a:tc>
                <a:tc>
                  <a:txBody>
                    <a:bodyPr/>
                    <a:lstStyle/>
                    <a:p>
                      <a:pPr algn="ctr"/>
                      <a:r>
                        <a:rPr lang="en-US" dirty="0"/>
                        <a:t>Firm B</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6672927"/>
                  </a:ext>
                </a:extLst>
              </a:tr>
              <a:tr h="349457">
                <a:tc>
                  <a:txBody>
                    <a:bodyPr/>
                    <a:lstStyle/>
                    <a:p>
                      <a:pPr algn="ctr"/>
                      <a:r>
                        <a:rPr lang="en-US" dirty="0"/>
                        <a:t>Scenario 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47921589"/>
                  </a:ext>
                </a:extLst>
              </a:tr>
              <a:tr h="349457">
                <a:tc>
                  <a:txBody>
                    <a:bodyPr/>
                    <a:lstStyle/>
                    <a:p>
                      <a:pPr marL="0" marR="0" lvl="0" indent="0" algn="ctr" defTabSz="457154" rtl="0" eaLnBrk="1" fontAlgn="auto" latinLnBrk="0" hangingPunct="1">
                        <a:lnSpc>
                          <a:spcPct val="100000"/>
                        </a:lnSpc>
                        <a:spcBef>
                          <a:spcPts val="0"/>
                        </a:spcBef>
                        <a:spcAft>
                          <a:spcPts val="0"/>
                        </a:spcAft>
                        <a:buClrTx/>
                        <a:buSzTx/>
                        <a:buFontTx/>
                        <a:buNone/>
                        <a:tabLst/>
                        <a:defRPr/>
                      </a:pPr>
                      <a:r>
                        <a:rPr lang="en-US" dirty="0"/>
                        <a:t>Scenario 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72560066"/>
                  </a:ext>
                </a:extLst>
              </a:tr>
              <a:tr h="349457">
                <a:tc>
                  <a:txBody>
                    <a:bodyPr/>
                    <a:lstStyle/>
                    <a:p>
                      <a:pPr marL="0" marR="0" lvl="0" indent="0" algn="ctr" defTabSz="457154" rtl="0" eaLnBrk="1" fontAlgn="auto" latinLnBrk="0" hangingPunct="1">
                        <a:lnSpc>
                          <a:spcPct val="100000"/>
                        </a:lnSpc>
                        <a:spcBef>
                          <a:spcPts val="0"/>
                        </a:spcBef>
                        <a:spcAft>
                          <a:spcPts val="0"/>
                        </a:spcAft>
                        <a:buClrTx/>
                        <a:buSzTx/>
                        <a:buFontTx/>
                        <a:buNone/>
                        <a:tabLst/>
                        <a:defRPr/>
                      </a:pPr>
                      <a:r>
                        <a:rPr lang="en-US" dirty="0"/>
                        <a:t>Scenario III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dirty="0"/>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636101342"/>
                  </a:ext>
                </a:extLst>
              </a:tr>
              <a:tr h="349457">
                <a:tc>
                  <a:txBody>
                    <a:bodyPr/>
                    <a:lstStyle/>
                    <a:p>
                      <a:pPr marL="0" marR="0" lvl="0" indent="0" algn="ctr" defTabSz="457154" rtl="0" eaLnBrk="1" fontAlgn="auto" latinLnBrk="0" hangingPunct="1">
                        <a:lnSpc>
                          <a:spcPct val="100000"/>
                        </a:lnSpc>
                        <a:spcBef>
                          <a:spcPts val="0"/>
                        </a:spcBef>
                        <a:spcAft>
                          <a:spcPts val="0"/>
                        </a:spcAft>
                        <a:buClrTx/>
                        <a:buSzTx/>
                        <a:buFontTx/>
                        <a:buNone/>
                        <a:tabLst/>
                        <a:defRPr/>
                      </a:pPr>
                      <a:r>
                        <a:rPr lang="en-US" dirty="0"/>
                        <a:t>Scenario IV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62236919"/>
                  </a:ext>
                </a:extLst>
              </a:tr>
            </a:tbl>
          </a:graphicData>
        </a:graphic>
      </p:graphicFrame>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B330853C-7DB4-FA98-36E8-F22F64A0290C}"/>
                  </a:ext>
                </a:extLst>
              </p:cNvPr>
              <p:cNvSpPr txBox="1"/>
              <p:nvPr/>
            </p:nvSpPr>
            <p:spPr>
              <a:xfrm>
                <a:off x="647700" y="3429000"/>
                <a:ext cx="3330527" cy="52046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𝑃</m:t>
                          </m:r>
                        </m:e>
                        <m:sub>
                          <m:r>
                            <a:rPr lang="en-US" b="0" i="1" smtClean="0">
                              <a:latin typeface="Cambria Math" panose="02040503050406030204" pitchFamily="18" charset="0"/>
                            </a:rPr>
                            <m:t>1</m:t>
                          </m:r>
                        </m:sub>
                        <m:sup>
                          <m:r>
                            <a:rPr lang="en-US" b="0" i="1" smtClean="0">
                              <a:latin typeface="Cambria Math" panose="02040503050406030204" pitchFamily="18" charset="0"/>
                            </a:rPr>
                            <m:t>𝐴𝐼</m:t>
                          </m:r>
                        </m:sup>
                      </m:sSubSup>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𝑃</m:t>
                          </m:r>
                        </m:e>
                        <m:sub>
                          <m:r>
                            <a:rPr lang="en-US" b="0" i="1" smtClean="0">
                              <a:latin typeface="Cambria Math" panose="02040503050406030204" pitchFamily="18" charset="0"/>
                            </a:rPr>
                            <m:t>1</m:t>
                          </m:r>
                        </m:sub>
                        <m:sup>
                          <m:r>
                            <a:rPr lang="en-US" b="0" i="1" smtClean="0">
                              <a:latin typeface="Cambria Math" panose="02040503050406030204" pitchFamily="18" charset="0"/>
                            </a:rPr>
                            <m:t>𝐵𝐼𝐼</m:t>
                          </m:r>
                        </m:sup>
                      </m:sSubSup>
                      <m:r>
                        <a:rPr lang="en-US" b="0" i="1" smtClean="0">
                          <a:latin typeface="Cambria Math" panose="02040503050406030204" pitchFamily="18" charset="0"/>
                        </a:rPr>
                        <m:t>=100+</m:t>
                      </m:r>
                      <m:f>
                        <m:fPr>
                          <m:ctrlPr>
                            <a:rPr lang="en-US" b="0" i="1" smtClean="0">
                              <a:latin typeface="Cambria Math" panose="02040503050406030204" pitchFamily="18" charset="0"/>
                            </a:rPr>
                          </m:ctrlPr>
                        </m:fPr>
                        <m:num>
                          <m:r>
                            <a:rPr lang="en-US" b="0" i="1" smtClean="0">
                              <a:latin typeface="Cambria Math" panose="02040503050406030204" pitchFamily="18" charset="0"/>
                            </a:rPr>
                            <m:t>100</m:t>
                          </m:r>
                        </m:num>
                        <m:den>
                          <m:r>
                            <a:rPr lang="en-US" b="0" i="1" smtClean="0">
                              <a:latin typeface="Cambria Math" panose="02040503050406030204" pitchFamily="18" charset="0"/>
                            </a:rPr>
                            <m:t>0.05</m:t>
                          </m:r>
                        </m:den>
                      </m:f>
                      <m:r>
                        <a:rPr lang="en-US" b="0" i="1" smtClean="0">
                          <a:latin typeface="Cambria Math" panose="02040503050406030204" pitchFamily="18" charset="0"/>
                        </a:rPr>
                        <m:t>=2100</m:t>
                      </m:r>
                    </m:oMath>
                  </m:oMathPara>
                </a14:m>
                <a:endParaRPr lang="en-US" dirty="0"/>
              </a:p>
            </p:txBody>
          </p:sp>
        </mc:Choice>
        <mc:Fallback xmlns="">
          <p:sp>
            <p:nvSpPr>
              <p:cNvPr id="9" name="TextBox 8">
                <a:extLst>
                  <a:ext uri="{FF2B5EF4-FFF2-40B4-BE49-F238E27FC236}">
                    <a16:creationId xmlns:a16="http://schemas.microsoft.com/office/drawing/2014/main" id="{B330853C-7DB4-FA98-36E8-F22F64A0290C}"/>
                  </a:ext>
                </a:extLst>
              </p:cNvPr>
              <p:cNvSpPr txBox="1">
                <a:spLocks noRot="1" noChangeAspect="1" noMove="1" noResize="1" noEditPoints="1" noAdjustHandles="1" noChangeArrowheads="1" noChangeShapeType="1" noTextEdit="1"/>
              </p:cNvSpPr>
              <p:nvPr/>
            </p:nvSpPr>
            <p:spPr>
              <a:xfrm>
                <a:off x="647700" y="3429000"/>
                <a:ext cx="3330527" cy="520463"/>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10DF0648-32F2-675C-2476-4A0C01DA6434}"/>
                  </a:ext>
                </a:extLst>
              </p:cNvPr>
              <p:cNvSpPr txBox="1"/>
              <p:nvPr/>
            </p:nvSpPr>
            <p:spPr>
              <a:xfrm>
                <a:off x="647699" y="4067175"/>
                <a:ext cx="3399457" cy="52604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𝑃</m:t>
                          </m:r>
                        </m:e>
                        <m:sub>
                          <m:r>
                            <a:rPr lang="en-US" b="0" i="1" smtClean="0">
                              <a:latin typeface="Cambria Math" panose="02040503050406030204" pitchFamily="18" charset="0"/>
                            </a:rPr>
                            <m:t>1</m:t>
                          </m:r>
                        </m:sub>
                        <m:sup>
                          <m:r>
                            <a:rPr lang="en-US" b="0" i="1" smtClean="0">
                              <a:latin typeface="Cambria Math" panose="02040503050406030204" pitchFamily="18" charset="0"/>
                            </a:rPr>
                            <m:t>𝐴𝐼𝐼𝐼</m:t>
                          </m:r>
                        </m:sup>
                      </m:sSubSup>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𝑃</m:t>
                          </m:r>
                        </m:e>
                        <m:sub>
                          <m:r>
                            <a:rPr lang="en-US" b="0" i="1" smtClean="0">
                              <a:latin typeface="Cambria Math" panose="02040503050406030204" pitchFamily="18" charset="0"/>
                            </a:rPr>
                            <m:t>1</m:t>
                          </m:r>
                        </m:sub>
                        <m:sup>
                          <m:r>
                            <a:rPr lang="en-US" b="0" i="1" smtClean="0">
                              <a:latin typeface="Cambria Math" panose="02040503050406030204" pitchFamily="18" charset="0"/>
                            </a:rPr>
                            <m:t>𝐵𝐼𝐼𝐼</m:t>
                          </m:r>
                        </m:sup>
                      </m:sSubSup>
                      <m:r>
                        <a:rPr lang="en-US" b="0" i="1" smtClean="0">
                          <a:latin typeface="Cambria Math" panose="02040503050406030204" pitchFamily="18" charset="0"/>
                        </a:rPr>
                        <m:t>=50+</m:t>
                      </m:r>
                      <m:f>
                        <m:fPr>
                          <m:ctrlPr>
                            <a:rPr lang="en-US" b="0" i="1" smtClean="0">
                              <a:latin typeface="Cambria Math" panose="02040503050406030204" pitchFamily="18" charset="0"/>
                            </a:rPr>
                          </m:ctrlPr>
                        </m:fPr>
                        <m:num>
                          <m:r>
                            <a:rPr lang="en-US" b="0" i="1" smtClean="0">
                              <a:latin typeface="Cambria Math" panose="02040503050406030204" pitchFamily="18" charset="0"/>
                            </a:rPr>
                            <m:t>50</m:t>
                          </m:r>
                        </m:num>
                        <m:den>
                          <m:r>
                            <a:rPr lang="en-US" b="0" i="1" smtClean="0">
                              <a:latin typeface="Cambria Math" panose="02040503050406030204" pitchFamily="18" charset="0"/>
                            </a:rPr>
                            <m:t>0.05</m:t>
                          </m:r>
                        </m:den>
                      </m:f>
                      <m:r>
                        <a:rPr lang="en-US" b="0" i="1" smtClean="0">
                          <a:latin typeface="Cambria Math" panose="02040503050406030204" pitchFamily="18" charset="0"/>
                        </a:rPr>
                        <m:t>=</m:t>
                      </m:r>
                      <m:r>
                        <a:rPr lang="en-US" b="0" i="0" smtClean="0">
                          <a:latin typeface="Cambria Math" panose="02040503050406030204" pitchFamily="18" charset="0"/>
                        </a:rPr>
                        <m:t>1050</m:t>
                      </m:r>
                    </m:oMath>
                  </m:oMathPara>
                </a14:m>
                <a:endParaRPr lang="en-US" dirty="0"/>
              </a:p>
            </p:txBody>
          </p:sp>
        </mc:Choice>
        <mc:Fallback xmlns="">
          <p:sp>
            <p:nvSpPr>
              <p:cNvPr id="12" name="TextBox 11">
                <a:extLst>
                  <a:ext uri="{FF2B5EF4-FFF2-40B4-BE49-F238E27FC236}">
                    <a16:creationId xmlns:a16="http://schemas.microsoft.com/office/drawing/2014/main" id="{10DF0648-32F2-675C-2476-4A0C01DA6434}"/>
                  </a:ext>
                </a:extLst>
              </p:cNvPr>
              <p:cNvSpPr txBox="1">
                <a:spLocks noRot="1" noChangeAspect="1" noMove="1" noResize="1" noEditPoints="1" noAdjustHandles="1" noChangeArrowheads="1" noChangeShapeType="1" noTextEdit="1"/>
              </p:cNvSpPr>
              <p:nvPr/>
            </p:nvSpPr>
            <p:spPr>
              <a:xfrm>
                <a:off x="647699" y="4067175"/>
                <a:ext cx="3399457" cy="526041"/>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2F92B96B-7DAC-EB04-20A0-7F52CCA9AA91}"/>
                  </a:ext>
                </a:extLst>
              </p:cNvPr>
              <p:cNvSpPr txBox="1"/>
              <p:nvPr/>
            </p:nvSpPr>
            <p:spPr>
              <a:xfrm>
                <a:off x="647699" y="5010150"/>
                <a:ext cx="5120376" cy="53758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𝑃</m:t>
                          </m:r>
                        </m:e>
                        <m:sub>
                          <m:r>
                            <a:rPr lang="en-US" b="0" i="1" smtClean="0">
                              <a:latin typeface="Cambria Math" panose="02040503050406030204" pitchFamily="18" charset="0"/>
                            </a:rPr>
                            <m:t>0</m:t>
                          </m:r>
                        </m:sub>
                        <m:sup>
                          <m:r>
                            <a:rPr lang="en-US" b="0" i="1" smtClean="0">
                              <a:latin typeface="Cambria Math" panose="02040503050406030204" pitchFamily="18" charset="0"/>
                            </a:rPr>
                            <m:t>𝐴</m:t>
                          </m:r>
                        </m:sup>
                      </m:sSubSup>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𝑃</m:t>
                          </m:r>
                        </m:e>
                        <m:sub>
                          <m:r>
                            <a:rPr lang="en-US" b="0" i="1" smtClean="0">
                              <a:latin typeface="Cambria Math" panose="02040503050406030204" pitchFamily="18" charset="0"/>
                            </a:rPr>
                            <m:t>0</m:t>
                          </m:r>
                        </m:sub>
                        <m:sup>
                          <m:r>
                            <a:rPr lang="en-US" b="0" i="1" smtClean="0">
                              <a:latin typeface="Cambria Math" panose="02040503050406030204" pitchFamily="18" charset="0"/>
                            </a:rPr>
                            <m:t>𝐵</m:t>
                          </m:r>
                        </m:sup>
                      </m:sSubSup>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𝐸</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𝐷</m:t>
                                  </m:r>
                                </m:e>
                                <m:sub>
                                  <m:r>
                                    <a:rPr lang="en-US" b="0" i="1" smtClean="0">
                                      <a:latin typeface="Cambria Math" panose="02040503050406030204" pitchFamily="18" charset="0"/>
                                    </a:rPr>
                                    <m:t>1</m:t>
                                  </m:r>
                                </m:sub>
                              </m:sSub>
                            </m:e>
                          </m:d>
                        </m:num>
                        <m:den>
                          <m:r>
                            <a:rPr lang="en-US" b="0" i="1" smtClean="0">
                              <a:latin typeface="Cambria Math" panose="02040503050406030204" pitchFamily="18" charset="0"/>
                            </a:rPr>
                            <m:t>𝑑𝑟</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0.25×100+0.25×50</m:t>
                          </m:r>
                        </m:num>
                        <m:den>
                          <m:r>
                            <a:rPr lang="en-US" b="0" i="1" smtClean="0">
                              <a:latin typeface="Cambria Math" panose="02040503050406030204" pitchFamily="18" charset="0"/>
                            </a:rPr>
                            <m:t>0.05</m:t>
                          </m:r>
                        </m:den>
                      </m:f>
                      <m:r>
                        <a:rPr lang="en-US" b="0" i="1" smtClean="0">
                          <a:latin typeface="Cambria Math" panose="02040503050406030204" pitchFamily="18" charset="0"/>
                        </a:rPr>
                        <m:t>=750</m:t>
                      </m:r>
                    </m:oMath>
                  </m:oMathPara>
                </a14:m>
                <a:endParaRPr lang="en-US" dirty="0"/>
              </a:p>
            </p:txBody>
          </p:sp>
        </mc:Choice>
        <mc:Fallback xmlns="">
          <p:sp>
            <p:nvSpPr>
              <p:cNvPr id="13" name="TextBox 12">
                <a:extLst>
                  <a:ext uri="{FF2B5EF4-FFF2-40B4-BE49-F238E27FC236}">
                    <a16:creationId xmlns:a16="http://schemas.microsoft.com/office/drawing/2014/main" id="{2F92B96B-7DAC-EB04-20A0-7F52CCA9AA91}"/>
                  </a:ext>
                </a:extLst>
              </p:cNvPr>
              <p:cNvSpPr txBox="1">
                <a:spLocks noRot="1" noChangeAspect="1" noMove="1" noResize="1" noEditPoints="1" noAdjustHandles="1" noChangeArrowheads="1" noChangeShapeType="1" noTextEdit="1"/>
              </p:cNvSpPr>
              <p:nvPr/>
            </p:nvSpPr>
            <p:spPr>
              <a:xfrm>
                <a:off x="647699" y="5010150"/>
                <a:ext cx="5120376" cy="537583"/>
              </a:xfrm>
              <a:prstGeom prst="rect">
                <a:avLst/>
              </a:prstGeom>
              <a:blipFill>
                <a:blip r:embed="rId5"/>
                <a:stretch>
                  <a:fillRect/>
                </a:stretch>
              </a:blipFill>
            </p:spPr>
            <p:txBody>
              <a:bodyPr/>
              <a:lstStyle/>
              <a:p>
                <a:r>
                  <a:rPr lang="en-US">
                    <a:noFill/>
                  </a:rPr>
                  <a:t> </a:t>
                </a:r>
              </a:p>
            </p:txBody>
          </p:sp>
        </mc:Fallback>
      </mc:AlternateContent>
      <p:graphicFrame>
        <p:nvGraphicFramePr>
          <p:cNvPr id="15" name="Table 14">
            <a:extLst>
              <a:ext uri="{FF2B5EF4-FFF2-40B4-BE49-F238E27FC236}">
                <a16:creationId xmlns:a16="http://schemas.microsoft.com/office/drawing/2014/main" id="{CC9ED705-6A3A-1206-C0C1-41D4730F0ACF}"/>
              </a:ext>
            </a:extLst>
          </p:cNvPr>
          <p:cNvGraphicFramePr>
            <a:graphicFrameLocks noGrp="1"/>
          </p:cNvGraphicFramePr>
          <p:nvPr>
            <p:extLst>
              <p:ext uri="{D42A27DB-BD31-4B8C-83A1-F6EECF244321}">
                <p14:modId xmlns:p14="http://schemas.microsoft.com/office/powerpoint/2010/main" val="3500374872"/>
              </p:ext>
            </p:extLst>
          </p:nvPr>
        </p:nvGraphicFramePr>
        <p:xfrm>
          <a:off x="7624138" y="1183266"/>
          <a:ext cx="3781425" cy="1828800"/>
        </p:xfrm>
        <a:graphic>
          <a:graphicData uri="http://schemas.openxmlformats.org/drawingml/2006/table">
            <a:tbl>
              <a:tblPr firstRow="1" bandRow="1">
                <a:tableStyleId>{5C22544A-7EE6-4342-B048-85BDC9FD1C3A}</a:tableStyleId>
              </a:tblPr>
              <a:tblGrid>
                <a:gridCol w="1466850">
                  <a:extLst>
                    <a:ext uri="{9D8B030D-6E8A-4147-A177-3AD203B41FA5}">
                      <a16:colId xmlns:a16="http://schemas.microsoft.com/office/drawing/2014/main" val="676889230"/>
                    </a:ext>
                  </a:extLst>
                </a:gridCol>
                <a:gridCol w="1166284">
                  <a:extLst>
                    <a:ext uri="{9D8B030D-6E8A-4147-A177-3AD203B41FA5}">
                      <a16:colId xmlns:a16="http://schemas.microsoft.com/office/drawing/2014/main" val="3909492378"/>
                    </a:ext>
                  </a:extLst>
                </a:gridCol>
                <a:gridCol w="1148291">
                  <a:extLst>
                    <a:ext uri="{9D8B030D-6E8A-4147-A177-3AD203B41FA5}">
                      <a16:colId xmlns:a16="http://schemas.microsoft.com/office/drawing/2014/main" val="1585016839"/>
                    </a:ext>
                  </a:extLst>
                </a:gridCol>
              </a:tblGrid>
              <a:tr h="349457">
                <a:tc>
                  <a:txBody>
                    <a:bodyPr/>
                    <a:lstStyle/>
                    <a:p>
                      <a:pPr algn="ct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a:t>Firm A</a:t>
                      </a:r>
                    </a:p>
                  </a:txBody>
                  <a:tcPr>
                    <a:lnB w="12700" cap="flat" cmpd="sng" algn="ctr">
                      <a:solidFill>
                        <a:schemeClr val="tx1"/>
                      </a:solidFill>
                      <a:prstDash val="solid"/>
                      <a:round/>
                      <a:headEnd type="none" w="med" len="med"/>
                      <a:tailEnd type="none" w="med" len="med"/>
                    </a:lnB>
                  </a:tcPr>
                </a:tc>
                <a:tc>
                  <a:txBody>
                    <a:bodyPr/>
                    <a:lstStyle/>
                    <a:p>
                      <a:pPr algn="ctr"/>
                      <a:r>
                        <a:rPr lang="en-US" dirty="0"/>
                        <a:t>Firm B</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6672927"/>
                  </a:ext>
                </a:extLst>
              </a:tr>
              <a:tr h="349457">
                <a:tc>
                  <a:txBody>
                    <a:bodyPr/>
                    <a:lstStyle/>
                    <a:p>
                      <a:pPr algn="ctr"/>
                      <a:r>
                        <a:rPr lang="en-US" dirty="0"/>
                        <a:t>Scenario 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a:t>180%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ctr" defTabSz="457154" rtl="0" eaLnBrk="1" fontAlgn="auto" latinLnBrk="0" hangingPunct="1">
                        <a:lnSpc>
                          <a:spcPct val="100000"/>
                        </a:lnSpc>
                        <a:spcBef>
                          <a:spcPts val="0"/>
                        </a:spcBef>
                        <a:spcAft>
                          <a:spcPts val="0"/>
                        </a:spcAft>
                        <a:buClrTx/>
                        <a:buSzTx/>
                        <a:buFontTx/>
                        <a:buNone/>
                        <a:tabLst/>
                        <a:defRPr/>
                      </a:pPr>
                      <a:r>
                        <a:rPr lang="en-US"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47921589"/>
                  </a:ext>
                </a:extLst>
              </a:tr>
              <a:tr h="349457">
                <a:tc>
                  <a:txBody>
                    <a:bodyPr/>
                    <a:lstStyle/>
                    <a:p>
                      <a:pPr marL="0" marR="0" lvl="0" indent="0" algn="ctr" defTabSz="457154" rtl="0" eaLnBrk="1" fontAlgn="auto" latinLnBrk="0" hangingPunct="1">
                        <a:lnSpc>
                          <a:spcPct val="100000"/>
                        </a:lnSpc>
                        <a:spcBef>
                          <a:spcPts val="0"/>
                        </a:spcBef>
                        <a:spcAft>
                          <a:spcPts val="0"/>
                        </a:spcAft>
                        <a:buClrTx/>
                        <a:buSzTx/>
                        <a:buFontTx/>
                        <a:buNone/>
                        <a:tabLst/>
                        <a:defRPr/>
                      </a:pPr>
                      <a:r>
                        <a:rPr lang="en-US" dirty="0"/>
                        <a:t>Scenario 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180%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72560066"/>
                  </a:ext>
                </a:extLst>
              </a:tr>
              <a:tr h="349457">
                <a:tc>
                  <a:txBody>
                    <a:bodyPr/>
                    <a:lstStyle/>
                    <a:p>
                      <a:pPr marL="0" marR="0" lvl="0" indent="0" algn="ctr" defTabSz="457154" rtl="0" eaLnBrk="1" fontAlgn="auto" latinLnBrk="0" hangingPunct="1">
                        <a:lnSpc>
                          <a:spcPct val="100000"/>
                        </a:lnSpc>
                        <a:spcBef>
                          <a:spcPts val="0"/>
                        </a:spcBef>
                        <a:spcAft>
                          <a:spcPts val="0"/>
                        </a:spcAft>
                        <a:buClrTx/>
                        <a:buSzTx/>
                        <a:buFontTx/>
                        <a:buNone/>
                        <a:tabLst/>
                        <a:defRPr/>
                      </a:pPr>
                      <a:r>
                        <a:rPr lang="en-US" dirty="0"/>
                        <a:t>Scenario III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dirty="0"/>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636101342"/>
                  </a:ext>
                </a:extLst>
              </a:tr>
              <a:tr h="349457">
                <a:tc>
                  <a:txBody>
                    <a:bodyPr/>
                    <a:lstStyle/>
                    <a:p>
                      <a:pPr marL="0" marR="0" lvl="0" indent="0" algn="ctr" defTabSz="457154" rtl="0" eaLnBrk="1" fontAlgn="auto" latinLnBrk="0" hangingPunct="1">
                        <a:lnSpc>
                          <a:spcPct val="100000"/>
                        </a:lnSpc>
                        <a:spcBef>
                          <a:spcPts val="0"/>
                        </a:spcBef>
                        <a:spcAft>
                          <a:spcPts val="0"/>
                        </a:spcAft>
                        <a:buClrTx/>
                        <a:buSzTx/>
                        <a:buFontTx/>
                        <a:buNone/>
                        <a:tabLst/>
                        <a:defRPr/>
                      </a:pPr>
                      <a:r>
                        <a:rPr lang="en-US" dirty="0"/>
                        <a:t>Scenario IV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457154" rtl="0" eaLnBrk="1" fontAlgn="auto" latinLnBrk="0" hangingPunct="1">
                        <a:lnSpc>
                          <a:spcPct val="100000"/>
                        </a:lnSpc>
                        <a:spcBef>
                          <a:spcPts val="0"/>
                        </a:spcBef>
                        <a:spcAft>
                          <a:spcPts val="0"/>
                        </a:spcAft>
                        <a:buClrTx/>
                        <a:buSzTx/>
                        <a:buFontTx/>
                        <a:buNone/>
                        <a:tabLst/>
                        <a:defRPr/>
                      </a:pPr>
                      <a:r>
                        <a:rPr lang="en-US"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57154" rtl="0" eaLnBrk="1" fontAlgn="auto" latinLnBrk="0" hangingPunct="1">
                        <a:lnSpc>
                          <a:spcPct val="100000"/>
                        </a:lnSpc>
                        <a:spcBef>
                          <a:spcPts val="0"/>
                        </a:spcBef>
                        <a:spcAft>
                          <a:spcPts val="0"/>
                        </a:spcAft>
                        <a:buClrTx/>
                        <a:buSzTx/>
                        <a:buFontTx/>
                        <a:buNone/>
                        <a:tabLst/>
                        <a:defRPr/>
                      </a:pPr>
                      <a:r>
                        <a:rPr lang="en-US"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62236919"/>
                  </a:ext>
                </a:extLst>
              </a:tr>
            </a:tbl>
          </a:graphicData>
        </a:graphic>
      </p:graphicFrame>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25B66431-7F4A-689B-6551-01C63DC9BF76}"/>
                  </a:ext>
                </a:extLst>
              </p:cNvPr>
              <p:cNvSpPr txBox="1"/>
              <p:nvPr/>
            </p:nvSpPr>
            <p:spPr>
              <a:xfrm>
                <a:off x="8832900" y="401516"/>
                <a:ext cx="1108701" cy="56560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𝑟</m:t>
                      </m:r>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1</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0</m:t>
                              </m:r>
                            </m:sub>
                          </m:sSub>
                        </m:den>
                      </m:f>
                      <m:r>
                        <a:rPr lang="en-US" b="0" i="1" smtClean="0">
                          <a:latin typeface="Cambria Math" panose="02040503050406030204" pitchFamily="18" charset="0"/>
                        </a:rPr>
                        <m:t>−1</m:t>
                      </m:r>
                    </m:oMath>
                  </m:oMathPara>
                </a14:m>
                <a:endParaRPr lang="en-US" dirty="0"/>
              </a:p>
            </p:txBody>
          </p:sp>
        </mc:Choice>
        <mc:Fallback xmlns="">
          <p:sp>
            <p:nvSpPr>
              <p:cNvPr id="16" name="TextBox 15">
                <a:extLst>
                  <a:ext uri="{FF2B5EF4-FFF2-40B4-BE49-F238E27FC236}">
                    <a16:creationId xmlns:a16="http://schemas.microsoft.com/office/drawing/2014/main" id="{25B66431-7F4A-689B-6551-01C63DC9BF76}"/>
                  </a:ext>
                </a:extLst>
              </p:cNvPr>
              <p:cNvSpPr txBox="1">
                <a:spLocks noRot="1" noChangeAspect="1" noMove="1" noResize="1" noEditPoints="1" noAdjustHandles="1" noChangeArrowheads="1" noChangeShapeType="1" noTextEdit="1"/>
              </p:cNvSpPr>
              <p:nvPr/>
            </p:nvSpPr>
            <p:spPr>
              <a:xfrm>
                <a:off x="8832900" y="401516"/>
                <a:ext cx="1108701" cy="565604"/>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8751845E-4C2D-DCDF-74CA-50186613BB82}"/>
                  </a:ext>
                </a:extLst>
              </p:cNvPr>
              <p:cNvSpPr txBox="1"/>
              <p:nvPr/>
            </p:nvSpPr>
            <p:spPr>
              <a:xfrm>
                <a:off x="4610100" y="3660068"/>
                <a:ext cx="6829177" cy="27770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m:t>
                      </m:r>
                      <m:d>
                        <m:dPr>
                          <m:ctrlPr>
                            <a:rPr lang="en-US" b="0" i="1" smtClean="0">
                              <a:latin typeface="Cambria Math" panose="02040503050406030204" pitchFamily="18" charset="0"/>
                            </a:rPr>
                          </m:ctrlPr>
                        </m:dPr>
                        <m:e>
                          <m:sSup>
                            <m:sSupPr>
                              <m:ctrlPr>
                                <a:rPr lang="en-US" b="0" i="1" smtClean="0">
                                  <a:latin typeface="Cambria Math" panose="02040503050406030204" pitchFamily="18" charset="0"/>
                                </a:rPr>
                              </m:ctrlPr>
                            </m:sSupPr>
                            <m:e>
                              <m:r>
                                <a:rPr lang="en-US" b="0" i="1" smtClean="0">
                                  <a:latin typeface="Cambria Math" panose="02040503050406030204" pitchFamily="18" charset="0"/>
                                </a:rPr>
                                <m:t>𝑟</m:t>
                              </m:r>
                            </m:e>
                            <m:sup>
                              <m:r>
                                <a:rPr lang="en-US" b="0" i="1" smtClean="0">
                                  <a:latin typeface="Cambria Math" panose="02040503050406030204" pitchFamily="18" charset="0"/>
                                </a:rPr>
                                <m:t>𝐴</m:t>
                              </m:r>
                            </m:sup>
                          </m:sSup>
                        </m:e>
                      </m:d>
                      <m:r>
                        <a:rPr lang="en-US" b="0" i="1" smtClean="0">
                          <a:latin typeface="Cambria Math" panose="02040503050406030204" pitchFamily="18" charset="0"/>
                        </a:rPr>
                        <m:t>=</m:t>
                      </m:r>
                      <m:r>
                        <a:rPr lang="en-US" b="0" i="1" smtClean="0">
                          <a:latin typeface="Cambria Math" panose="02040503050406030204" pitchFamily="18" charset="0"/>
                        </a:rPr>
                        <m:t>𝐸</m:t>
                      </m:r>
                      <m:d>
                        <m:dPr>
                          <m:ctrlPr>
                            <a:rPr lang="en-US" b="0" i="1" smtClean="0">
                              <a:latin typeface="Cambria Math" panose="02040503050406030204" pitchFamily="18" charset="0"/>
                            </a:rPr>
                          </m:ctrlPr>
                        </m:dPr>
                        <m:e>
                          <m:sSup>
                            <m:sSupPr>
                              <m:ctrlPr>
                                <a:rPr lang="en-US" b="0" i="1" smtClean="0">
                                  <a:latin typeface="Cambria Math" panose="02040503050406030204" pitchFamily="18" charset="0"/>
                                </a:rPr>
                              </m:ctrlPr>
                            </m:sSupPr>
                            <m:e>
                              <m:r>
                                <a:rPr lang="en-US" b="0" i="1" smtClean="0">
                                  <a:latin typeface="Cambria Math" panose="02040503050406030204" pitchFamily="18" charset="0"/>
                                </a:rPr>
                                <m:t>𝑟</m:t>
                              </m:r>
                            </m:e>
                            <m:sup>
                              <m:r>
                                <a:rPr lang="en-US" b="0" i="1" smtClean="0">
                                  <a:latin typeface="Cambria Math" panose="02040503050406030204" pitchFamily="18" charset="0"/>
                                </a:rPr>
                                <m:t>𝐵</m:t>
                              </m:r>
                            </m:sup>
                          </m:sSup>
                        </m:e>
                      </m:d>
                      <m:r>
                        <a:rPr lang="en-US" b="0" i="1" smtClean="0">
                          <a:latin typeface="Cambria Math" panose="02040503050406030204" pitchFamily="18" charset="0"/>
                        </a:rPr>
                        <m:t>=0.25×180%+0.25×40%+0.5×−100%=5%</m:t>
                      </m:r>
                    </m:oMath>
                  </m:oMathPara>
                </a14:m>
                <a:endParaRPr lang="en-US" dirty="0"/>
              </a:p>
            </p:txBody>
          </p:sp>
        </mc:Choice>
        <mc:Fallback xmlns="">
          <p:sp>
            <p:nvSpPr>
              <p:cNvPr id="3" name="TextBox 2">
                <a:extLst>
                  <a:ext uri="{FF2B5EF4-FFF2-40B4-BE49-F238E27FC236}">
                    <a16:creationId xmlns:a16="http://schemas.microsoft.com/office/drawing/2014/main" id="{8751845E-4C2D-DCDF-74CA-50186613BB82}"/>
                  </a:ext>
                </a:extLst>
              </p:cNvPr>
              <p:cNvSpPr txBox="1">
                <a:spLocks noRot="1" noChangeAspect="1" noMove="1" noResize="1" noEditPoints="1" noAdjustHandles="1" noChangeArrowheads="1" noChangeShapeType="1" noTextEdit="1"/>
              </p:cNvSpPr>
              <p:nvPr/>
            </p:nvSpPr>
            <p:spPr>
              <a:xfrm>
                <a:off x="4610100" y="3660068"/>
                <a:ext cx="6829177" cy="277705"/>
              </a:xfrm>
              <a:prstGeom prst="rect">
                <a:avLst/>
              </a:prstGeom>
              <a:blipFill>
                <a:blip r:embed="rId7"/>
                <a:stretch>
                  <a:fillRect l="-178" r="-357" b="-1739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8270749B-7349-7C57-F9E1-06337A8D8BC5}"/>
                  </a:ext>
                </a:extLst>
              </p:cNvPr>
              <p:cNvSpPr txBox="1"/>
              <p:nvPr/>
            </p:nvSpPr>
            <p:spPr>
              <a:xfrm>
                <a:off x="3609600" y="4084443"/>
                <a:ext cx="8830176" cy="33926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𝑉</m:t>
                      </m:r>
                      <m:d>
                        <m:dPr>
                          <m:ctrlPr>
                            <a:rPr lang="en-US" sz="1600" b="0" i="1" smtClean="0">
                              <a:latin typeface="Cambria Math" panose="02040503050406030204" pitchFamily="18" charset="0"/>
                            </a:rPr>
                          </m:ctrlPr>
                        </m:dPr>
                        <m:e>
                          <m:sSup>
                            <m:sSupPr>
                              <m:ctrlPr>
                                <a:rPr lang="en-US" sz="1600" b="0" i="1" smtClean="0">
                                  <a:latin typeface="Cambria Math" panose="02040503050406030204" pitchFamily="18" charset="0"/>
                                </a:rPr>
                              </m:ctrlPr>
                            </m:sSupPr>
                            <m:e>
                              <m:r>
                                <a:rPr lang="en-US" sz="1600" b="0" i="1" smtClean="0">
                                  <a:latin typeface="Cambria Math" panose="02040503050406030204" pitchFamily="18" charset="0"/>
                                </a:rPr>
                                <m:t>𝑟</m:t>
                              </m:r>
                            </m:e>
                            <m:sup>
                              <m:r>
                                <a:rPr lang="en-US" sz="1600" b="0" i="1" smtClean="0">
                                  <a:latin typeface="Cambria Math" panose="02040503050406030204" pitchFamily="18" charset="0"/>
                                </a:rPr>
                                <m:t>𝐴</m:t>
                              </m:r>
                            </m:sup>
                          </m:sSup>
                        </m:e>
                      </m:d>
                      <m:r>
                        <a:rPr lang="en-US" sz="1600" i="1">
                          <a:latin typeface="Cambria Math" panose="02040503050406030204" pitchFamily="18" charset="0"/>
                        </a:rPr>
                        <m:t>=</m:t>
                      </m:r>
                      <m:r>
                        <a:rPr lang="en-US" sz="1600" i="1">
                          <a:latin typeface="Cambria Math" panose="02040503050406030204" pitchFamily="18" charset="0"/>
                        </a:rPr>
                        <m:t>𝑉</m:t>
                      </m:r>
                      <m:d>
                        <m:dPr>
                          <m:ctrlPr>
                            <a:rPr lang="en-US" sz="1600" i="1">
                              <a:latin typeface="Cambria Math" panose="02040503050406030204" pitchFamily="18" charset="0"/>
                            </a:rPr>
                          </m:ctrlPr>
                        </m:dPr>
                        <m:e>
                          <m:sSup>
                            <m:sSupPr>
                              <m:ctrlPr>
                                <a:rPr lang="en-US" sz="1600" i="1">
                                  <a:latin typeface="Cambria Math" panose="02040503050406030204" pitchFamily="18" charset="0"/>
                                </a:rPr>
                              </m:ctrlPr>
                            </m:sSupPr>
                            <m:e>
                              <m:r>
                                <a:rPr lang="en-US" sz="1600" i="1">
                                  <a:latin typeface="Cambria Math" panose="02040503050406030204" pitchFamily="18" charset="0"/>
                                </a:rPr>
                                <m:t>𝑟</m:t>
                              </m:r>
                            </m:e>
                            <m:sup>
                              <m:r>
                                <a:rPr lang="en-US" sz="1600" b="0" i="1" smtClean="0">
                                  <a:latin typeface="Cambria Math" panose="02040503050406030204" pitchFamily="18" charset="0"/>
                                </a:rPr>
                                <m:t>𝐵</m:t>
                              </m:r>
                            </m:sup>
                          </m:sSup>
                        </m:e>
                      </m:d>
                      <m:r>
                        <a:rPr lang="en-US" sz="1600" b="0" i="1" smtClean="0">
                          <a:latin typeface="Cambria Math" panose="02040503050406030204" pitchFamily="18" charset="0"/>
                        </a:rPr>
                        <m:t>=0.25</m:t>
                      </m:r>
                      <m:sSup>
                        <m:sSupPr>
                          <m:ctrlPr>
                            <a:rPr lang="en-US" sz="1600" b="0" i="1" smtClean="0">
                              <a:latin typeface="Cambria Math" panose="02040503050406030204" pitchFamily="18" charset="0"/>
                            </a:rPr>
                          </m:ctrlPr>
                        </m:sSupPr>
                        <m:e>
                          <m:d>
                            <m:dPr>
                              <m:ctrlPr>
                                <a:rPr lang="en-US" sz="1600" b="0" i="1" smtClean="0">
                                  <a:latin typeface="Cambria Math" panose="02040503050406030204" pitchFamily="18" charset="0"/>
                                </a:rPr>
                              </m:ctrlPr>
                            </m:dPr>
                            <m:e>
                              <m:r>
                                <a:rPr lang="en-US" sz="1600" b="0" i="1" smtClean="0">
                                  <a:latin typeface="Cambria Math" panose="02040503050406030204" pitchFamily="18" charset="0"/>
                                </a:rPr>
                                <m:t>1.8−0.05</m:t>
                              </m:r>
                            </m:e>
                          </m:d>
                        </m:e>
                        <m:sup>
                          <m:r>
                            <a:rPr lang="en-US" sz="1600" b="0" i="1" smtClean="0">
                              <a:latin typeface="Cambria Math" panose="02040503050406030204" pitchFamily="18" charset="0"/>
                            </a:rPr>
                            <m:t>2</m:t>
                          </m:r>
                        </m:sup>
                      </m:sSup>
                      <m:r>
                        <a:rPr lang="en-US" sz="1600" b="0" i="1" smtClean="0">
                          <a:latin typeface="Cambria Math" panose="02040503050406030204" pitchFamily="18" charset="0"/>
                        </a:rPr>
                        <m:t>+0.25</m:t>
                      </m:r>
                      <m:sSup>
                        <m:sSupPr>
                          <m:ctrlPr>
                            <a:rPr lang="en-US" sz="1600" b="0" i="1" smtClean="0">
                              <a:latin typeface="Cambria Math" panose="02040503050406030204" pitchFamily="18" charset="0"/>
                            </a:rPr>
                          </m:ctrlPr>
                        </m:sSupPr>
                        <m:e>
                          <m:d>
                            <m:dPr>
                              <m:ctrlPr>
                                <a:rPr lang="en-US" sz="1600" b="0" i="1" smtClean="0">
                                  <a:latin typeface="Cambria Math" panose="02040503050406030204" pitchFamily="18" charset="0"/>
                                </a:rPr>
                              </m:ctrlPr>
                            </m:dPr>
                            <m:e>
                              <m:r>
                                <a:rPr lang="en-US" sz="1600" b="0" i="1" smtClean="0">
                                  <a:latin typeface="Cambria Math" panose="02040503050406030204" pitchFamily="18" charset="0"/>
                                </a:rPr>
                                <m:t>0.4−0.05</m:t>
                              </m:r>
                            </m:e>
                          </m:d>
                        </m:e>
                        <m:sup>
                          <m:r>
                            <a:rPr lang="en-US" sz="1600" b="0" i="1" smtClean="0">
                              <a:latin typeface="Cambria Math" panose="02040503050406030204" pitchFamily="18" charset="0"/>
                            </a:rPr>
                            <m:t>2</m:t>
                          </m:r>
                        </m:sup>
                      </m:sSup>
                      <m:r>
                        <a:rPr lang="en-US" sz="1600" b="0" i="1" smtClean="0">
                          <a:latin typeface="Cambria Math" panose="02040503050406030204" pitchFamily="18" charset="0"/>
                        </a:rPr>
                        <m:t>+0.5</m:t>
                      </m:r>
                      <m:sSup>
                        <m:sSupPr>
                          <m:ctrlPr>
                            <a:rPr lang="en-US" sz="1600" b="0" i="1" smtClean="0">
                              <a:latin typeface="Cambria Math" panose="02040503050406030204" pitchFamily="18" charset="0"/>
                            </a:rPr>
                          </m:ctrlPr>
                        </m:sSupPr>
                        <m:e>
                          <m:d>
                            <m:dPr>
                              <m:ctrlPr>
                                <a:rPr lang="en-US" sz="1600" b="0" i="1" smtClean="0">
                                  <a:latin typeface="Cambria Math" panose="02040503050406030204" pitchFamily="18" charset="0"/>
                                </a:rPr>
                              </m:ctrlPr>
                            </m:dPr>
                            <m:e>
                              <m:r>
                                <a:rPr lang="en-US" sz="1600" b="0" i="1" smtClean="0">
                                  <a:latin typeface="Cambria Math" panose="02040503050406030204" pitchFamily="18" charset="0"/>
                                </a:rPr>
                                <m:t>−1−0.05</m:t>
                              </m:r>
                            </m:e>
                          </m:d>
                        </m:e>
                        <m:sup>
                          <m:r>
                            <a:rPr lang="en-US" sz="1600" b="0" i="1" smtClean="0">
                              <a:latin typeface="Cambria Math" panose="02040503050406030204" pitchFamily="18" charset="0"/>
                            </a:rPr>
                            <m:t>2</m:t>
                          </m:r>
                        </m:sup>
                      </m:sSup>
                      <m:r>
                        <a:rPr lang="en-US" sz="1600" b="0" i="1" smtClean="0">
                          <a:latin typeface="Cambria Math" panose="02040503050406030204" pitchFamily="18" charset="0"/>
                        </a:rPr>
                        <m:t>=1.3475</m:t>
                      </m:r>
                    </m:oMath>
                  </m:oMathPara>
                </a14:m>
                <a:endParaRPr lang="en-US" sz="1600" dirty="0"/>
              </a:p>
            </p:txBody>
          </p:sp>
        </mc:Choice>
        <mc:Fallback xmlns="">
          <p:sp>
            <p:nvSpPr>
              <p:cNvPr id="5" name="TextBox 4">
                <a:extLst>
                  <a:ext uri="{FF2B5EF4-FFF2-40B4-BE49-F238E27FC236}">
                    <a16:creationId xmlns:a16="http://schemas.microsoft.com/office/drawing/2014/main" id="{8270749B-7349-7C57-F9E1-06337A8D8BC5}"/>
                  </a:ext>
                </a:extLst>
              </p:cNvPr>
              <p:cNvSpPr txBox="1">
                <a:spLocks noRot="1" noChangeAspect="1" noMove="1" noResize="1" noEditPoints="1" noAdjustHandles="1" noChangeArrowheads="1" noChangeShapeType="1" noTextEdit="1"/>
              </p:cNvSpPr>
              <p:nvPr/>
            </p:nvSpPr>
            <p:spPr>
              <a:xfrm>
                <a:off x="3609600" y="4084443"/>
                <a:ext cx="8830176" cy="339260"/>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592A3F72-6610-707A-B162-3F35956C6A25}"/>
                  </a:ext>
                </a:extLst>
              </p:cNvPr>
              <p:cNvSpPr txBox="1"/>
              <p:nvPr/>
            </p:nvSpPr>
            <p:spPr>
              <a:xfrm>
                <a:off x="5133554" y="4484013"/>
                <a:ext cx="6219824" cy="147803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𝐶𝑜𝑣</m:t>
                      </m:r>
                      <m:d>
                        <m:dPr>
                          <m:ctrlPr>
                            <a:rPr lang="en-US" sz="1800" b="0" i="1" smtClean="0">
                              <a:latin typeface="Cambria Math" panose="02040503050406030204" pitchFamily="18" charset="0"/>
                            </a:rPr>
                          </m:ctrlPr>
                        </m:dPr>
                        <m:e>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𝑟</m:t>
                              </m:r>
                            </m:e>
                            <m:sup>
                              <m:r>
                                <a:rPr lang="en-US" sz="1800" b="0" i="1" smtClean="0">
                                  <a:latin typeface="Cambria Math" panose="02040503050406030204" pitchFamily="18" charset="0"/>
                                </a:rPr>
                                <m:t>𝐴</m:t>
                              </m:r>
                            </m:sup>
                          </m:sSup>
                          <m:r>
                            <a:rPr lang="en-US" sz="1800" b="0" i="1" smtClean="0">
                              <a:latin typeface="Cambria Math" panose="02040503050406030204" pitchFamily="18" charset="0"/>
                            </a:rPr>
                            <m:t>,</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𝑟</m:t>
                              </m:r>
                            </m:e>
                            <m:sup>
                              <m:r>
                                <a:rPr lang="en-US" sz="1800" b="0" i="1" smtClean="0">
                                  <a:latin typeface="Cambria Math" panose="02040503050406030204" pitchFamily="18" charset="0"/>
                                </a:rPr>
                                <m:t>𝐵</m:t>
                              </m:r>
                            </m:sup>
                          </m:sSup>
                        </m:e>
                      </m:d>
                      <m:r>
                        <a:rPr lang="en-US" sz="1800" b="0" i="1" smtClean="0">
                          <a:latin typeface="Cambria Math" panose="02040503050406030204" pitchFamily="18" charset="0"/>
                        </a:rPr>
                        <m:t>=0.25</m:t>
                      </m:r>
                      <m:d>
                        <m:dPr>
                          <m:ctrlPr>
                            <a:rPr lang="en-US" i="1">
                              <a:latin typeface="Cambria Math" panose="02040503050406030204" pitchFamily="18" charset="0"/>
                            </a:rPr>
                          </m:ctrlPr>
                        </m:dPr>
                        <m:e>
                          <m:r>
                            <a:rPr lang="en-US" i="1">
                              <a:latin typeface="Cambria Math" panose="02040503050406030204" pitchFamily="18" charset="0"/>
                            </a:rPr>
                            <m:t>1.8−0.05</m:t>
                          </m:r>
                        </m:e>
                      </m:d>
                      <m:d>
                        <m:dPr>
                          <m:ctrlPr>
                            <a:rPr lang="en-US" i="1">
                              <a:latin typeface="Cambria Math" panose="02040503050406030204" pitchFamily="18" charset="0"/>
                            </a:rPr>
                          </m:ctrlPr>
                        </m:dPr>
                        <m:e>
                          <m:r>
                            <a:rPr lang="en-US" b="0" i="1" smtClean="0">
                              <a:latin typeface="Cambria Math" panose="02040503050406030204" pitchFamily="18" charset="0"/>
                            </a:rPr>
                            <m:t>−1</m:t>
                          </m:r>
                          <m:r>
                            <a:rPr lang="en-US" i="1">
                              <a:latin typeface="Cambria Math" panose="02040503050406030204" pitchFamily="18" charset="0"/>
                            </a:rPr>
                            <m:t>−0.05</m:t>
                          </m:r>
                        </m:e>
                      </m:d>
                    </m:oMath>
                    <m:oMath xmlns:m="http://schemas.openxmlformats.org/officeDocument/2006/math">
                      <m:r>
                        <a:rPr lang="en-US" b="0" i="1" smtClean="0">
                          <a:latin typeface="Cambria Math" panose="02040503050406030204" pitchFamily="18" charset="0"/>
                        </a:rPr>
                        <m:t>                        +  0.25</m:t>
                      </m:r>
                      <m:d>
                        <m:dPr>
                          <m:ctrlPr>
                            <a:rPr lang="en-US" i="1">
                              <a:latin typeface="Cambria Math" panose="02040503050406030204" pitchFamily="18" charset="0"/>
                            </a:rPr>
                          </m:ctrlPr>
                        </m:dPr>
                        <m:e>
                          <m:r>
                            <a:rPr lang="en-US" b="0" i="1" smtClean="0">
                              <a:latin typeface="Cambria Math" panose="02040503050406030204" pitchFamily="18" charset="0"/>
                            </a:rPr>
                            <m:t>−1</m:t>
                          </m:r>
                          <m:r>
                            <a:rPr lang="en-US" i="1">
                              <a:latin typeface="Cambria Math" panose="02040503050406030204" pitchFamily="18" charset="0"/>
                            </a:rPr>
                            <m:t>−0.05</m:t>
                          </m:r>
                        </m:e>
                      </m:d>
                      <m:d>
                        <m:dPr>
                          <m:ctrlPr>
                            <a:rPr lang="en-US" i="1">
                              <a:latin typeface="Cambria Math" panose="02040503050406030204" pitchFamily="18" charset="0"/>
                            </a:rPr>
                          </m:ctrlPr>
                        </m:dPr>
                        <m:e>
                          <m:r>
                            <a:rPr lang="en-US" i="1">
                              <a:latin typeface="Cambria Math" panose="02040503050406030204" pitchFamily="18" charset="0"/>
                            </a:rPr>
                            <m:t>1</m:t>
                          </m:r>
                          <m:r>
                            <a:rPr lang="en-US" b="0" i="1" smtClean="0">
                              <a:latin typeface="Cambria Math" panose="02040503050406030204" pitchFamily="18" charset="0"/>
                            </a:rPr>
                            <m:t>.8</m:t>
                          </m:r>
                          <m:r>
                            <a:rPr lang="en-US" i="1">
                              <a:latin typeface="Cambria Math" panose="02040503050406030204" pitchFamily="18" charset="0"/>
                            </a:rPr>
                            <m:t>−0.05</m:t>
                          </m:r>
                        </m:e>
                      </m:d>
                    </m:oMath>
                    <m:oMath xmlns:m="http://schemas.openxmlformats.org/officeDocument/2006/math">
                      <m:r>
                        <a:rPr lang="en-US" i="1">
                          <a:latin typeface="Cambria Math" panose="02040503050406030204" pitchFamily="18" charset="0"/>
                        </a:rPr>
                        <m:t>                        +  0.25</m:t>
                      </m:r>
                      <m:d>
                        <m:dPr>
                          <m:ctrlPr>
                            <a:rPr lang="en-US" i="1">
                              <a:latin typeface="Cambria Math" panose="02040503050406030204" pitchFamily="18" charset="0"/>
                            </a:rPr>
                          </m:ctrlPr>
                        </m:dPr>
                        <m:e>
                          <m:r>
                            <a:rPr lang="en-US" b="0" i="1" smtClean="0">
                              <a:latin typeface="Cambria Math" panose="02040503050406030204" pitchFamily="18" charset="0"/>
                            </a:rPr>
                            <m:t>0.4</m:t>
                          </m:r>
                          <m:r>
                            <a:rPr lang="en-US" i="1">
                              <a:latin typeface="Cambria Math" panose="02040503050406030204" pitchFamily="18" charset="0"/>
                            </a:rPr>
                            <m:t>−0.05</m:t>
                          </m:r>
                        </m:e>
                      </m:d>
                      <m:d>
                        <m:dPr>
                          <m:ctrlPr>
                            <a:rPr lang="en-US" i="1">
                              <a:latin typeface="Cambria Math" panose="02040503050406030204" pitchFamily="18" charset="0"/>
                            </a:rPr>
                          </m:ctrlPr>
                        </m:dPr>
                        <m:e>
                          <m:r>
                            <a:rPr lang="en-US" b="0" i="1" smtClean="0">
                              <a:latin typeface="Cambria Math" panose="02040503050406030204" pitchFamily="18" charset="0"/>
                            </a:rPr>
                            <m:t>0.4</m:t>
                          </m:r>
                          <m:r>
                            <a:rPr lang="en-US" i="1">
                              <a:latin typeface="Cambria Math" panose="02040503050406030204" pitchFamily="18" charset="0"/>
                            </a:rPr>
                            <m:t>−0.05</m:t>
                          </m:r>
                        </m:e>
                      </m:d>
                    </m:oMath>
                    <m:oMath xmlns:m="http://schemas.openxmlformats.org/officeDocument/2006/math">
                      <m:r>
                        <a:rPr lang="en-US" i="1">
                          <a:latin typeface="Cambria Math" panose="02040503050406030204" pitchFamily="18" charset="0"/>
                        </a:rPr>
                        <m:t>                        +  0.25</m:t>
                      </m:r>
                      <m:d>
                        <m:dPr>
                          <m:ctrlPr>
                            <a:rPr lang="en-US" i="1">
                              <a:latin typeface="Cambria Math" panose="02040503050406030204" pitchFamily="18" charset="0"/>
                            </a:rPr>
                          </m:ctrlPr>
                        </m:dPr>
                        <m:e>
                          <m:r>
                            <a:rPr lang="en-US" i="1">
                              <a:latin typeface="Cambria Math" panose="02040503050406030204" pitchFamily="18" charset="0"/>
                            </a:rPr>
                            <m:t>−1−0.05</m:t>
                          </m:r>
                        </m:e>
                      </m:d>
                      <m:d>
                        <m:dPr>
                          <m:ctrlPr>
                            <a:rPr lang="en-US" i="1">
                              <a:latin typeface="Cambria Math" panose="02040503050406030204" pitchFamily="18" charset="0"/>
                            </a:rPr>
                          </m:ctrlPr>
                        </m:dPr>
                        <m:e>
                          <m:r>
                            <a:rPr lang="en-US" b="0" i="1" smtClean="0">
                              <a:latin typeface="Cambria Math" panose="02040503050406030204" pitchFamily="18" charset="0"/>
                            </a:rPr>
                            <m:t>−1</m:t>
                          </m:r>
                          <m:r>
                            <a:rPr lang="en-US" i="1">
                              <a:latin typeface="Cambria Math" panose="02040503050406030204" pitchFamily="18" charset="0"/>
                            </a:rPr>
                            <m:t>−0.05</m:t>
                          </m:r>
                        </m:e>
                      </m:d>
                    </m:oMath>
                    <m:oMath xmlns:m="http://schemas.openxmlformats.org/officeDocument/2006/math">
                      <m:r>
                        <a:rPr lang="en-US" i="1">
                          <a:latin typeface="Cambria Math" panose="02040503050406030204" pitchFamily="18" charset="0"/>
                        </a:rPr>
                        <m:t>                       </m:t>
                      </m:r>
                      <m:r>
                        <a:rPr lang="en-US" b="0" i="1" smtClean="0">
                          <a:latin typeface="Cambria Math" panose="02040503050406030204" pitchFamily="18" charset="0"/>
                        </a:rPr>
                        <m:t>=−0.6125</m:t>
                      </m:r>
                    </m:oMath>
                  </m:oMathPara>
                </a14:m>
                <a:endParaRPr lang="en-US" dirty="0"/>
              </a:p>
            </p:txBody>
          </p:sp>
        </mc:Choice>
        <mc:Fallback xmlns="">
          <p:sp>
            <p:nvSpPr>
              <p:cNvPr id="8" name="TextBox 7">
                <a:extLst>
                  <a:ext uri="{FF2B5EF4-FFF2-40B4-BE49-F238E27FC236}">
                    <a16:creationId xmlns:a16="http://schemas.microsoft.com/office/drawing/2014/main" id="{592A3F72-6610-707A-B162-3F35956C6A25}"/>
                  </a:ext>
                </a:extLst>
              </p:cNvPr>
              <p:cNvSpPr txBox="1">
                <a:spLocks noRot="1" noChangeAspect="1" noMove="1" noResize="1" noEditPoints="1" noAdjustHandles="1" noChangeArrowheads="1" noChangeShapeType="1" noTextEdit="1"/>
              </p:cNvSpPr>
              <p:nvPr/>
            </p:nvSpPr>
            <p:spPr>
              <a:xfrm>
                <a:off x="5133554" y="4484013"/>
                <a:ext cx="6219824" cy="1478033"/>
              </a:xfrm>
              <a:prstGeom prst="rect">
                <a:avLst/>
              </a:prstGeom>
              <a:blipFill>
                <a:blip r:embed="rId9"/>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479767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3" grpId="0"/>
      <p:bldP spid="16" grpId="0"/>
      <p:bldP spid="3" grpId="0"/>
      <p:bldP spid="5"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62ACB8-CE34-515A-D2C7-908B34997F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A04BC1-D59F-ACED-A65E-4961C3AEC87D}"/>
              </a:ext>
            </a:extLst>
          </p:cNvPr>
          <p:cNvSpPr>
            <a:spLocks noGrp="1"/>
          </p:cNvSpPr>
          <p:nvPr>
            <p:ph type="title"/>
          </p:nvPr>
        </p:nvSpPr>
        <p:spPr/>
        <p:txBody>
          <a:bodyPr/>
          <a:lstStyle/>
          <a:p>
            <a:r>
              <a:rPr lang="en-GB" dirty="0"/>
              <a:t>Exercise 3</a:t>
            </a:r>
          </a:p>
        </p:txBody>
      </p:sp>
      <p:sp>
        <p:nvSpPr>
          <p:cNvPr id="3" name="Content Placeholder 2">
            <a:extLst>
              <a:ext uri="{FF2B5EF4-FFF2-40B4-BE49-F238E27FC236}">
                <a16:creationId xmlns:a16="http://schemas.microsoft.com/office/drawing/2014/main" id="{D8A20ECD-DBF2-E669-5B7D-5EAC86C73FA7}"/>
              </a:ext>
            </a:extLst>
          </p:cNvPr>
          <p:cNvSpPr>
            <a:spLocks noGrp="1"/>
          </p:cNvSpPr>
          <p:nvPr>
            <p:ph idx="1"/>
          </p:nvPr>
        </p:nvSpPr>
        <p:spPr>
          <a:xfrm>
            <a:off x="336000" y="1563330"/>
            <a:ext cx="11519999" cy="2141896"/>
          </a:xfrm>
        </p:spPr>
        <p:txBody>
          <a:bodyPr>
            <a:normAutofit lnSpcReduction="10000"/>
          </a:bodyPr>
          <a:lstStyle/>
          <a:p>
            <a:pPr marL="0" indent="0">
              <a:buNone/>
            </a:pPr>
            <a:r>
              <a:rPr lang="en-GB" dirty="0"/>
              <a:t>Consider Firm A is developing a new vaccine. If the vaccine turns out successful, the firm will obtain an EPS of 100 per year from next year onwards. If the vaccine fails, the firm will liquidate, so it will not pay any dividends. Assume the result of the vaccine research is known before the first year ends and the vaccine is successful with 50% probability. Assume the discount rate is constant and equal for every firm.</a:t>
            </a:r>
          </a:p>
          <a:p>
            <a:pPr marL="457200" indent="-457200">
              <a:buFont typeface="+mj-lt"/>
              <a:buAutoNum type="alphaLcParenR" startAt="3"/>
            </a:pPr>
            <a:r>
              <a:rPr lang="en-GB" dirty="0"/>
              <a:t>What is the expected value and standard deviation of the return of a portfolio that invests 50% in Firm A and 50% in Firm B?</a:t>
            </a:r>
          </a:p>
          <a:p>
            <a:pPr marL="0" indent="0">
              <a:buNone/>
            </a:pPr>
            <a:endParaRPr lang="en-GB" dirty="0"/>
          </a:p>
        </p:txBody>
      </p:sp>
      <p:sp>
        <p:nvSpPr>
          <p:cNvPr id="7" name="Text Placeholder 6">
            <a:extLst>
              <a:ext uri="{FF2B5EF4-FFF2-40B4-BE49-F238E27FC236}">
                <a16:creationId xmlns:a16="http://schemas.microsoft.com/office/drawing/2014/main" id="{4D6602B6-F324-7E9B-6A97-0BE62B1BEE6A}"/>
              </a:ext>
            </a:extLst>
          </p:cNvPr>
          <p:cNvSpPr>
            <a:spLocks noGrp="1"/>
          </p:cNvSpPr>
          <p:nvPr>
            <p:ph type="body" sz="quarter" idx="13"/>
          </p:nvPr>
        </p:nvSpPr>
        <p:spPr/>
        <p:txBody>
          <a:bodyPr/>
          <a:lstStyle/>
          <a:p>
            <a:r>
              <a:rPr lang="en-GB" dirty="0"/>
              <a:t>Advanced Financial Management | Risk and return. Diversification.</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5A831A15-7F5E-290A-CF82-5DCAB9DB539C}"/>
                  </a:ext>
                </a:extLst>
              </p:cNvPr>
              <p:cNvSpPr txBox="1"/>
              <p:nvPr/>
            </p:nvSpPr>
            <p:spPr>
              <a:xfrm>
                <a:off x="809624" y="3705226"/>
                <a:ext cx="3133725" cy="41049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m:t>
                      </m:r>
                      <m:d>
                        <m:dPr>
                          <m:ctrlPr>
                            <a:rPr lang="en-US" b="0" i="1" smtClean="0">
                              <a:latin typeface="Cambria Math" panose="02040503050406030204" pitchFamily="18" charset="0"/>
                            </a:rPr>
                          </m:ctrlPr>
                        </m:dPr>
                        <m:e>
                          <m:sSup>
                            <m:sSupPr>
                              <m:ctrlPr>
                                <a:rPr lang="en-US" b="0" i="1" smtClean="0">
                                  <a:latin typeface="Cambria Math" panose="02040503050406030204" pitchFamily="18" charset="0"/>
                                </a:rPr>
                              </m:ctrlPr>
                            </m:sSupPr>
                            <m:e>
                              <m:r>
                                <a:rPr lang="en-US" b="0" i="1" smtClean="0">
                                  <a:latin typeface="Cambria Math" panose="02040503050406030204" pitchFamily="18" charset="0"/>
                                </a:rPr>
                                <m:t>𝑟</m:t>
                              </m:r>
                            </m:e>
                            <m:sup>
                              <m:r>
                                <a:rPr lang="en-US" b="0" i="1" smtClean="0">
                                  <a:latin typeface="Cambria Math" panose="02040503050406030204" pitchFamily="18" charset="0"/>
                                </a:rPr>
                                <m:t>𝐴</m:t>
                              </m:r>
                            </m:sup>
                          </m:sSup>
                        </m:e>
                      </m:d>
                      <m:r>
                        <a:rPr lang="en-US" b="0" i="1" smtClean="0">
                          <a:latin typeface="Cambria Math" panose="02040503050406030204" pitchFamily="18" charset="0"/>
                        </a:rPr>
                        <m:t>=</m:t>
                      </m:r>
                      <m:r>
                        <a:rPr lang="en-US" b="0" i="1" smtClean="0">
                          <a:latin typeface="Cambria Math" panose="02040503050406030204" pitchFamily="18" charset="0"/>
                        </a:rPr>
                        <m:t>𝐸</m:t>
                      </m:r>
                      <m:d>
                        <m:dPr>
                          <m:ctrlPr>
                            <a:rPr lang="en-US" b="0" i="1" smtClean="0">
                              <a:latin typeface="Cambria Math" panose="02040503050406030204" pitchFamily="18" charset="0"/>
                            </a:rPr>
                          </m:ctrlPr>
                        </m:dPr>
                        <m:e>
                          <m:sSup>
                            <m:sSupPr>
                              <m:ctrlPr>
                                <a:rPr lang="en-US" b="0" i="1" smtClean="0">
                                  <a:latin typeface="Cambria Math" panose="02040503050406030204" pitchFamily="18" charset="0"/>
                                </a:rPr>
                              </m:ctrlPr>
                            </m:sSupPr>
                            <m:e>
                              <m:r>
                                <a:rPr lang="en-US" b="0" i="1" smtClean="0">
                                  <a:latin typeface="Cambria Math" panose="02040503050406030204" pitchFamily="18" charset="0"/>
                                </a:rPr>
                                <m:t>𝑟</m:t>
                              </m:r>
                            </m:e>
                            <m:sup>
                              <m:r>
                                <a:rPr lang="en-US" b="0" i="1" smtClean="0">
                                  <a:latin typeface="Cambria Math" panose="02040503050406030204" pitchFamily="18" charset="0"/>
                                </a:rPr>
                                <m:t>𝐵</m:t>
                              </m:r>
                            </m:sup>
                          </m:sSup>
                        </m:e>
                      </m:d>
                      <m:r>
                        <a:rPr lang="en-US" b="0" i="1" smtClean="0">
                          <a:latin typeface="Cambria Math" panose="02040503050406030204" pitchFamily="18" charset="0"/>
                        </a:rPr>
                        <m:t>=</m:t>
                      </m:r>
                      <m:r>
                        <a:rPr lang="en-US" b="0" i="1" smtClean="0">
                          <a:latin typeface="Cambria Math" panose="02040503050406030204" pitchFamily="18" charset="0"/>
                        </a:rPr>
                        <m:t>𝐸</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𝑝</m:t>
                              </m:r>
                            </m:sub>
                          </m:sSub>
                        </m:e>
                      </m:d>
                      <m:r>
                        <a:rPr lang="en-US" b="0" i="1" smtClean="0">
                          <a:latin typeface="Cambria Math" panose="02040503050406030204" pitchFamily="18" charset="0"/>
                        </a:rPr>
                        <m:t>=5%</m:t>
                      </m:r>
                    </m:oMath>
                  </m:oMathPara>
                </a14:m>
                <a:endParaRPr lang="en-US" dirty="0"/>
              </a:p>
            </p:txBody>
          </p:sp>
        </mc:Choice>
        <mc:Fallback xmlns="">
          <p:sp>
            <p:nvSpPr>
              <p:cNvPr id="5" name="TextBox 4">
                <a:extLst>
                  <a:ext uri="{FF2B5EF4-FFF2-40B4-BE49-F238E27FC236}">
                    <a16:creationId xmlns:a16="http://schemas.microsoft.com/office/drawing/2014/main" id="{5A831A15-7F5E-290A-CF82-5DCAB9DB539C}"/>
                  </a:ext>
                </a:extLst>
              </p:cNvPr>
              <p:cNvSpPr txBox="1">
                <a:spLocks noRot="1" noChangeAspect="1" noMove="1" noResize="1" noEditPoints="1" noAdjustHandles="1" noChangeArrowheads="1" noChangeShapeType="1" noTextEdit="1"/>
              </p:cNvSpPr>
              <p:nvPr/>
            </p:nvSpPr>
            <p:spPr>
              <a:xfrm>
                <a:off x="809624" y="3705226"/>
                <a:ext cx="3133725" cy="410497"/>
              </a:xfrm>
              <a:prstGeom prst="rect">
                <a:avLst/>
              </a:prstGeom>
              <a:blipFill>
                <a:blip r:embed="rId3"/>
                <a:stretch>
                  <a:fillRect b="-298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8F0E355-D68D-B2AB-635D-8A8E59279CD4}"/>
                  </a:ext>
                </a:extLst>
              </p:cNvPr>
              <p:cNvSpPr txBox="1"/>
              <p:nvPr/>
            </p:nvSpPr>
            <p:spPr>
              <a:xfrm>
                <a:off x="336000" y="4264726"/>
                <a:ext cx="7610477" cy="41049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𝑉</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𝑝</m:t>
                              </m:r>
                            </m:sub>
                          </m:sSub>
                        </m:e>
                      </m:d>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0.5</m:t>
                          </m:r>
                        </m:e>
                        <m:sup>
                          <m:r>
                            <a:rPr lang="en-US" b="0" i="1" smtClean="0">
                              <a:latin typeface="Cambria Math" panose="02040503050406030204" pitchFamily="18" charset="0"/>
                            </a:rPr>
                            <m:t>2</m:t>
                          </m:r>
                        </m:sup>
                      </m:sSup>
                      <m:r>
                        <a:rPr lang="en-US" b="0" i="1" smtClean="0">
                          <a:latin typeface="Cambria Math" panose="02040503050406030204" pitchFamily="18" charset="0"/>
                        </a:rPr>
                        <m:t>×</m:t>
                      </m:r>
                      <m:r>
                        <a:rPr lang="en-US" b="0" i="1" smtClean="0">
                          <a:latin typeface="Cambria Math" panose="02040503050406030204" pitchFamily="18" charset="0"/>
                        </a:rPr>
                        <m:t>𝑉</m:t>
                      </m:r>
                      <m:d>
                        <m:dPr>
                          <m:ctrlPr>
                            <a:rPr lang="en-US" b="0" i="1" smtClean="0">
                              <a:latin typeface="Cambria Math" panose="02040503050406030204" pitchFamily="18" charset="0"/>
                            </a:rPr>
                          </m:ctrlPr>
                        </m:dPr>
                        <m:e>
                          <m:sSup>
                            <m:sSupPr>
                              <m:ctrlPr>
                                <a:rPr lang="en-US" b="0" i="1" smtClean="0">
                                  <a:latin typeface="Cambria Math" panose="02040503050406030204" pitchFamily="18" charset="0"/>
                                </a:rPr>
                              </m:ctrlPr>
                            </m:sSupPr>
                            <m:e>
                              <m:r>
                                <a:rPr lang="en-US" b="0" i="1" smtClean="0">
                                  <a:latin typeface="Cambria Math" panose="02040503050406030204" pitchFamily="18" charset="0"/>
                                </a:rPr>
                                <m:t>𝑟</m:t>
                              </m:r>
                            </m:e>
                            <m:sup>
                              <m:r>
                                <a:rPr lang="en-US" b="0" i="1" smtClean="0">
                                  <a:latin typeface="Cambria Math" panose="02040503050406030204" pitchFamily="18" charset="0"/>
                                </a:rPr>
                                <m:t>𝐴</m:t>
                              </m:r>
                            </m:sup>
                          </m:sSup>
                        </m:e>
                      </m:d>
                      <m:r>
                        <a:rPr lang="en-US" b="0" i="1" smtClean="0">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0.5</m:t>
                          </m:r>
                        </m:e>
                        <m:sup>
                          <m:r>
                            <a:rPr lang="en-US" i="1">
                              <a:latin typeface="Cambria Math" panose="02040503050406030204" pitchFamily="18" charset="0"/>
                            </a:rPr>
                            <m:t>2</m:t>
                          </m:r>
                        </m:sup>
                      </m:sSup>
                      <m:r>
                        <a:rPr lang="en-US" i="1">
                          <a:latin typeface="Cambria Math" panose="02040503050406030204" pitchFamily="18" charset="0"/>
                        </a:rPr>
                        <m:t>×</m:t>
                      </m:r>
                      <m:r>
                        <a:rPr lang="en-US" i="1">
                          <a:latin typeface="Cambria Math" panose="02040503050406030204" pitchFamily="18" charset="0"/>
                        </a:rPr>
                        <m:t>𝑉</m:t>
                      </m:r>
                      <m:d>
                        <m:dPr>
                          <m:ctrlPr>
                            <a:rPr lang="en-US" i="1">
                              <a:latin typeface="Cambria Math" panose="02040503050406030204" pitchFamily="18" charset="0"/>
                            </a:rPr>
                          </m:ctrlPr>
                        </m:dPr>
                        <m:e>
                          <m:sSup>
                            <m:sSupPr>
                              <m:ctrlPr>
                                <a:rPr lang="en-US" i="1">
                                  <a:latin typeface="Cambria Math" panose="02040503050406030204" pitchFamily="18" charset="0"/>
                                </a:rPr>
                              </m:ctrlPr>
                            </m:sSupPr>
                            <m:e>
                              <m:r>
                                <a:rPr lang="en-US" i="1">
                                  <a:latin typeface="Cambria Math" panose="02040503050406030204" pitchFamily="18" charset="0"/>
                                </a:rPr>
                                <m:t>𝑟</m:t>
                              </m:r>
                            </m:e>
                            <m:sup>
                              <m:r>
                                <a:rPr lang="en-US" b="0" i="1" smtClean="0">
                                  <a:latin typeface="Cambria Math" panose="02040503050406030204" pitchFamily="18" charset="0"/>
                                </a:rPr>
                                <m:t>𝐵</m:t>
                              </m:r>
                            </m:sup>
                          </m:sSup>
                        </m:e>
                      </m:d>
                      <m:r>
                        <a:rPr lang="en-US" b="0" i="1" smtClean="0">
                          <a:latin typeface="Cambria Math" panose="02040503050406030204" pitchFamily="18" charset="0"/>
                        </a:rPr>
                        <m:t>+2×0.5×0.5×</m:t>
                      </m:r>
                      <m:r>
                        <a:rPr lang="en-US" b="0" i="1" smtClean="0">
                          <a:latin typeface="Cambria Math" panose="02040503050406030204" pitchFamily="18" charset="0"/>
                        </a:rPr>
                        <m:t>𝐶𝑜𝑣</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𝑟</m:t>
                          </m:r>
                        </m:e>
                        <m:sup>
                          <m:r>
                            <a:rPr lang="en-US" b="0" i="1" smtClean="0">
                              <a:latin typeface="Cambria Math" panose="02040503050406030204" pitchFamily="18" charset="0"/>
                            </a:rPr>
                            <m:t>𝐴</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𝑟</m:t>
                          </m:r>
                        </m:e>
                        <m:sup>
                          <m:r>
                            <a:rPr lang="en-US" b="0" i="1" smtClean="0">
                              <a:latin typeface="Cambria Math" panose="02040503050406030204" pitchFamily="18" charset="0"/>
                            </a:rPr>
                            <m:t>𝐵</m:t>
                          </m:r>
                        </m:sup>
                      </m:sSup>
                      <m:r>
                        <a:rPr lang="en-US" b="0" i="1" smtClean="0">
                          <a:latin typeface="Cambria Math" panose="02040503050406030204" pitchFamily="18" charset="0"/>
                        </a:rPr>
                        <m:t>)</m:t>
                      </m:r>
                    </m:oMath>
                  </m:oMathPara>
                </a14:m>
                <a:endParaRPr lang="en-US" dirty="0"/>
              </a:p>
            </p:txBody>
          </p:sp>
        </mc:Choice>
        <mc:Fallback xmlns="">
          <p:sp>
            <p:nvSpPr>
              <p:cNvPr id="9" name="TextBox 8">
                <a:extLst>
                  <a:ext uri="{FF2B5EF4-FFF2-40B4-BE49-F238E27FC236}">
                    <a16:creationId xmlns:a16="http://schemas.microsoft.com/office/drawing/2014/main" id="{88F0E355-D68D-B2AB-635D-8A8E59279CD4}"/>
                  </a:ext>
                </a:extLst>
              </p:cNvPr>
              <p:cNvSpPr txBox="1">
                <a:spLocks noRot="1" noChangeAspect="1" noMove="1" noResize="1" noEditPoints="1" noAdjustHandles="1" noChangeArrowheads="1" noChangeShapeType="1" noTextEdit="1"/>
              </p:cNvSpPr>
              <p:nvPr/>
            </p:nvSpPr>
            <p:spPr>
              <a:xfrm>
                <a:off x="336000" y="4264726"/>
                <a:ext cx="7610477" cy="410497"/>
              </a:xfrm>
              <a:prstGeom prst="rect">
                <a:avLst/>
              </a:prstGeom>
              <a:blipFill>
                <a:blip r:embed="rId4"/>
                <a:stretch>
                  <a:fillRect b="-74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63D24153-6786-04E9-CCC0-23F0721FA1C6}"/>
                  </a:ext>
                </a:extLst>
              </p:cNvPr>
              <p:cNvSpPr txBox="1"/>
              <p:nvPr/>
            </p:nvSpPr>
            <p:spPr>
              <a:xfrm>
                <a:off x="478875" y="4794421"/>
                <a:ext cx="7610477" cy="41049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𝑉</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𝑝</m:t>
                              </m:r>
                            </m:sub>
                          </m:sSub>
                        </m:e>
                      </m:d>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0.5</m:t>
                          </m:r>
                        </m:e>
                        <m:sup>
                          <m:r>
                            <a:rPr lang="en-US" b="0" i="1" smtClean="0">
                              <a:latin typeface="Cambria Math" panose="02040503050406030204" pitchFamily="18" charset="0"/>
                            </a:rPr>
                            <m:t>2</m:t>
                          </m:r>
                        </m:sup>
                      </m:sSup>
                      <m:r>
                        <a:rPr lang="en-US" b="0" i="1" smtClean="0">
                          <a:latin typeface="Cambria Math" panose="02040503050406030204" pitchFamily="18" charset="0"/>
                        </a:rPr>
                        <m:t>×1.35+</m:t>
                      </m:r>
                      <m:sSup>
                        <m:sSupPr>
                          <m:ctrlPr>
                            <a:rPr lang="en-US" i="1">
                              <a:latin typeface="Cambria Math" panose="02040503050406030204" pitchFamily="18" charset="0"/>
                            </a:rPr>
                          </m:ctrlPr>
                        </m:sSupPr>
                        <m:e>
                          <m:r>
                            <a:rPr lang="en-US" i="1">
                              <a:latin typeface="Cambria Math" panose="02040503050406030204" pitchFamily="18" charset="0"/>
                            </a:rPr>
                            <m:t>0.5</m:t>
                          </m:r>
                        </m:e>
                        <m:sup>
                          <m:r>
                            <a:rPr lang="en-US" i="1">
                              <a:latin typeface="Cambria Math" panose="02040503050406030204" pitchFamily="18" charset="0"/>
                            </a:rPr>
                            <m:t>2</m:t>
                          </m:r>
                        </m:sup>
                      </m:sSup>
                      <m:r>
                        <a:rPr lang="en-US" i="1">
                          <a:latin typeface="Cambria Math" panose="02040503050406030204" pitchFamily="18" charset="0"/>
                        </a:rPr>
                        <m:t>×</m:t>
                      </m:r>
                      <m:r>
                        <a:rPr lang="en-US" i="1" smtClean="0">
                          <a:latin typeface="Cambria Math" panose="02040503050406030204" pitchFamily="18" charset="0"/>
                        </a:rPr>
                        <m:t>1</m:t>
                      </m:r>
                      <m:r>
                        <a:rPr lang="en-US" b="0" i="1" smtClean="0">
                          <a:latin typeface="Cambria Math" panose="02040503050406030204" pitchFamily="18" charset="0"/>
                        </a:rPr>
                        <m:t>.35+2×0.5×0.5×</m:t>
                      </m:r>
                      <m:d>
                        <m:dPr>
                          <m:ctrlPr>
                            <a:rPr lang="en-US" b="0" i="1" smtClean="0">
                              <a:latin typeface="Cambria Math" panose="02040503050406030204" pitchFamily="18" charset="0"/>
                            </a:rPr>
                          </m:ctrlPr>
                        </m:dPr>
                        <m:e>
                          <m:r>
                            <a:rPr lang="en-US" b="0" i="1" smtClean="0">
                              <a:latin typeface="Cambria Math" panose="02040503050406030204" pitchFamily="18" charset="0"/>
                            </a:rPr>
                            <m:t>−0.6125</m:t>
                          </m:r>
                        </m:e>
                      </m:d>
                      <m:r>
                        <a:rPr lang="en-US" b="0" i="1" smtClean="0">
                          <a:latin typeface="Cambria Math" panose="02040503050406030204" pitchFamily="18" charset="0"/>
                        </a:rPr>
                        <m:t>≈0.37</m:t>
                      </m:r>
                    </m:oMath>
                  </m:oMathPara>
                </a14:m>
                <a:endParaRPr lang="en-US" dirty="0"/>
              </a:p>
            </p:txBody>
          </p:sp>
        </mc:Choice>
        <mc:Fallback xmlns="">
          <p:sp>
            <p:nvSpPr>
              <p:cNvPr id="12" name="TextBox 11">
                <a:extLst>
                  <a:ext uri="{FF2B5EF4-FFF2-40B4-BE49-F238E27FC236}">
                    <a16:creationId xmlns:a16="http://schemas.microsoft.com/office/drawing/2014/main" id="{63D24153-6786-04E9-CCC0-23F0721FA1C6}"/>
                  </a:ext>
                </a:extLst>
              </p:cNvPr>
              <p:cNvSpPr txBox="1">
                <a:spLocks noRot="1" noChangeAspect="1" noMove="1" noResize="1" noEditPoints="1" noAdjustHandles="1" noChangeArrowheads="1" noChangeShapeType="1" noTextEdit="1"/>
              </p:cNvSpPr>
              <p:nvPr/>
            </p:nvSpPr>
            <p:spPr>
              <a:xfrm>
                <a:off x="478875" y="4794421"/>
                <a:ext cx="7610477" cy="410497"/>
              </a:xfrm>
              <a:prstGeom prst="rect">
                <a:avLst/>
              </a:prstGeom>
              <a:blipFill>
                <a:blip r:embed="rId5"/>
                <a:stretch>
                  <a:fillRect b="-294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9766306E-C7E8-632A-D3FE-D82E445C54E4}"/>
                  </a:ext>
                </a:extLst>
              </p:cNvPr>
              <p:cNvSpPr txBox="1"/>
              <p:nvPr/>
            </p:nvSpPr>
            <p:spPr>
              <a:xfrm>
                <a:off x="478875" y="5312490"/>
                <a:ext cx="3341138" cy="42973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𝑠𝑡𝑑</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𝑝</m:t>
                              </m:r>
                            </m:sub>
                          </m:sSub>
                        </m:e>
                      </m:d>
                      <m:r>
                        <a:rPr lang="en-US" b="0" i="1" smtClean="0">
                          <a:latin typeface="Cambria Math" panose="02040503050406030204" pitchFamily="18" charset="0"/>
                        </a:rPr>
                        <m:t>=</m:t>
                      </m:r>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0.37</m:t>
                          </m:r>
                        </m:e>
                      </m:rad>
                      <m:r>
                        <a:rPr lang="en-US" b="0" i="1" smtClean="0">
                          <a:latin typeface="Cambria Math" panose="02040503050406030204" pitchFamily="18" charset="0"/>
                        </a:rPr>
                        <m:t>≈60.8%</m:t>
                      </m:r>
                    </m:oMath>
                  </m:oMathPara>
                </a14:m>
                <a:endParaRPr lang="en-US" dirty="0"/>
              </a:p>
            </p:txBody>
          </p:sp>
        </mc:Choice>
        <mc:Fallback xmlns="">
          <p:sp>
            <p:nvSpPr>
              <p:cNvPr id="14" name="TextBox 13">
                <a:extLst>
                  <a:ext uri="{FF2B5EF4-FFF2-40B4-BE49-F238E27FC236}">
                    <a16:creationId xmlns:a16="http://schemas.microsoft.com/office/drawing/2014/main" id="{9766306E-C7E8-632A-D3FE-D82E445C54E4}"/>
                  </a:ext>
                </a:extLst>
              </p:cNvPr>
              <p:cNvSpPr txBox="1">
                <a:spLocks noRot="1" noChangeAspect="1" noMove="1" noResize="1" noEditPoints="1" noAdjustHandles="1" noChangeArrowheads="1" noChangeShapeType="1" noTextEdit="1"/>
              </p:cNvSpPr>
              <p:nvPr/>
            </p:nvSpPr>
            <p:spPr>
              <a:xfrm>
                <a:off x="478875" y="5312490"/>
                <a:ext cx="3341138" cy="429733"/>
              </a:xfrm>
              <a:prstGeom prst="rect">
                <a:avLst/>
              </a:prstGeom>
              <a:blipFill>
                <a:blip r:embed="rId6"/>
                <a:stretch>
                  <a:fillRect b="-2817"/>
                </a:stretch>
              </a:blipFill>
            </p:spPr>
            <p:txBody>
              <a:bodyPr/>
              <a:lstStyle/>
              <a:p>
                <a:r>
                  <a:rPr lang="en-US">
                    <a:noFill/>
                  </a:rPr>
                  <a:t> </a:t>
                </a:r>
              </a:p>
            </p:txBody>
          </p:sp>
        </mc:Fallback>
      </mc:AlternateContent>
    </p:spTree>
    <p:extLst>
      <p:ext uri="{BB962C8B-B14F-4D97-AF65-F5344CB8AC3E}">
        <p14:creationId xmlns:p14="http://schemas.microsoft.com/office/powerpoint/2010/main" val="254493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2"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D474547-F46A-411A-AB8E-E82CC420F29A}"/>
              </a:ext>
            </a:extLst>
          </p:cNvPr>
          <p:cNvSpPr>
            <a:spLocks noGrp="1"/>
          </p:cNvSpPr>
          <p:nvPr>
            <p:ph type="body" sz="quarter" idx="12"/>
          </p:nvPr>
        </p:nvSpPr>
        <p:spPr/>
        <p:txBody>
          <a:bodyPr/>
          <a:lstStyle/>
          <a:p>
            <a:r>
              <a:rPr lang="en-US" dirty="0"/>
              <a:t>Advanced Financial Management | Risk and return. Diversification.</a:t>
            </a:r>
            <a:endParaRPr lang="en-GB" dirty="0"/>
          </a:p>
        </p:txBody>
      </p:sp>
      <p:sp>
        <p:nvSpPr>
          <p:cNvPr id="3" name="Text Placeholder 2">
            <a:extLst>
              <a:ext uri="{FF2B5EF4-FFF2-40B4-BE49-F238E27FC236}">
                <a16:creationId xmlns:a16="http://schemas.microsoft.com/office/drawing/2014/main" id="{E8908594-F202-4EA7-A8BA-AC4B395B16A7}"/>
              </a:ext>
            </a:extLst>
          </p:cNvPr>
          <p:cNvSpPr>
            <a:spLocks noGrp="1"/>
          </p:cNvSpPr>
          <p:nvPr>
            <p:ph type="body" sz="quarter" idx="16"/>
          </p:nvPr>
        </p:nvSpPr>
        <p:spPr/>
        <p:txBody>
          <a:bodyPr/>
          <a:lstStyle/>
          <a:p>
            <a:r>
              <a:rPr lang="en-US" dirty="0"/>
              <a:t>Key takeaways</a:t>
            </a:r>
            <a:endParaRPr lang="en-GB" dirty="0"/>
          </a:p>
        </p:txBody>
      </p:sp>
      <p:grpSp>
        <p:nvGrpSpPr>
          <p:cNvPr id="4" name="Group 3">
            <a:extLst>
              <a:ext uri="{FF2B5EF4-FFF2-40B4-BE49-F238E27FC236}">
                <a16:creationId xmlns:a16="http://schemas.microsoft.com/office/drawing/2014/main" id="{20CE3FC9-04A6-4802-8E84-3333580F4F38}"/>
              </a:ext>
            </a:extLst>
          </p:cNvPr>
          <p:cNvGrpSpPr/>
          <p:nvPr/>
        </p:nvGrpSpPr>
        <p:grpSpPr>
          <a:xfrm>
            <a:off x="336550" y="2077371"/>
            <a:ext cx="11518899" cy="720000"/>
            <a:chOff x="336550" y="2077371"/>
            <a:chExt cx="11518899" cy="720000"/>
          </a:xfrm>
        </p:grpSpPr>
        <p:sp>
          <p:nvSpPr>
            <p:cNvPr id="5" name="Text 6">
              <a:extLst>
                <a:ext uri="{FF2B5EF4-FFF2-40B4-BE49-F238E27FC236}">
                  <a16:creationId xmlns:a16="http://schemas.microsoft.com/office/drawing/2014/main" id="{44E68CC7-027A-4605-9190-F7EE1E9FD98D}"/>
                </a:ext>
              </a:extLst>
            </p:cNvPr>
            <p:cNvSpPr txBox="1"/>
            <p:nvPr/>
          </p:nvSpPr>
          <p:spPr>
            <a:xfrm>
              <a:off x="336550" y="2077371"/>
              <a:ext cx="720000" cy="720000"/>
            </a:xfrm>
            <a:prstGeom prst="rect">
              <a:avLst/>
            </a:prstGeom>
            <a:noFill/>
          </p:spPr>
          <p:txBody>
            <a:bodyPr wrap="none" rtlCol="0">
              <a:noAutofit/>
            </a:bodyPr>
            <a:lstStyle/>
            <a:p>
              <a:r>
                <a:rPr lang="ru-RU" sz="4000"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rPr>
                <a:t>01</a:t>
              </a:r>
            </a:p>
          </p:txBody>
        </p:sp>
        <p:sp>
          <p:nvSpPr>
            <p:cNvPr id="6" name="Rectangle 5">
              <a:extLst>
                <a:ext uri="{FF2B5EF4-FFF2-40B4-BE49-F238E27FC236}">
                  <a16:creationId xmlns:a16="http://schemas.microsoft.com/office/drawing/2014/main" id="{C6BF707E-EDBA-4590-8E5C-DC8464DAF92E}"/>
                </a:ext>
              </a:extLst>
            </p:cNvPr>
            <p:cNvSpPr/>
            <p:nvPr/>
          </p:nvSpPr>
          <p:spPr>
            <a:xfrm>
              <a:off x="1050720" y="2077371"/>
              <a:ext cx="10804729" cy="720000"/>
            </a:xfrm>
            <a:prstGeom prst="rect">
              <a:avLst/>
            </a:prstGeom>
          </p:spPr>
          <p:txBody>
            <a:bodyPr wrap="square" lIns="36000" tIns="36000" rIns="36000" bIns="36000" anchor="ctr">
              <a:noAutofit/>
            </a:bodyPr>
            <a:lstStyle/>
            <a:p>
              <a:pPr algn="just">
                <a:spcAft>
                  <a:spcPts val="0"/>
                </a:spcAft>
              </a:pPr>
              <a:r>
                <a:rPr lang="en-US" altLang="en-US" sz="1600" b="1" dirty="0">
                  <a:latin typeface="Open Sans" panose="020B0606030504020204" pitchFamily="34" charset="0"/>
                  <a:ea typeface="Open Sans" panose="020B0606030504020204" pitchFamily="34" charset="0"/>
                  <a:cs typeface="Open Sans" panose="020B0606030504020204" pitchFamily="34" charset="0"/>
                </a:rPr>
                <a:t>Compute historical returns and standard deviations of firms.</a:t>
              </a:r>
            </a:p>
          </p:txBody>
        </p:sp>
      </p:grpSp>
      <p:grpSp>
        <p:nvGrpSpPr>
          <p:cNvPr id="7" name="Group 6">
            <a:extLst>
              <a:ext uri="{FF2B5EF4-FFF2-40B4-BE49-F238E27FC236}">
                <a16:creationId xmlns:a16="http://schemas.microsoft.com/office/drawing/2014/main" id="{EA9B1C00-311F-4E9C-83CC-D37F7865E686}"/>
              </a:ext>
            </a:extLst>
          </p:cNvPr>
          <p:cNvGrpSpPr/>
          <p:nvPr/>
        </p:nvGrpSpPr>
        <p:grpSpPr>
          <a:xfrm>
            <a:off x="336550" y="3069000"/>
            <a:ext cx="11518899" cy="720000"/>
            <a:chOff x="336550" y="3069000"/>
            <a:chExt cx="11518899" cy="720000"/>
          </a:xfrm>
        </p:grpSpPr>
        <p:sp>
          <p:nvSpPr>
            <p:cNvPr id="8" name="Text 6">
              <a:extLst>
                <a:ext uri="{FF2B5EF4-FFF2-40B4-BE49-F238E27FC236}">
                  <a16:creationId xmlns:a16="http://schemas.microsoft.com/office/drawing/2014/main" id="{5C4E1E26-4AC0-42B5-AA7D-8DE0D65CCC5B}"/>
                </a:ext>
              </a:extLst>
            </p:cNvPr>
            <p:cNvSpPr txBox="1"/>
            <p:nvPr/>
          </p:nvSpPr>
          <p:spPr>
            <a:xfrm>
              <a:off x="336550" y="3069000"/>
              <a:ext cx="720000" cy="720000"/>
            </a:xfrm>
            <a:prstGeom prst="rect">
              <a:avLst/>
            </a:prstGeom>
            <a:noFill/>
          </p:spPr>
          <p:txBody>
            <a:bodyPr wrap="none" rtlCol="0">
              <a:noAutofit/>
            </a:bodyPr>
            <a:lstStyle/>
            <a:p>
              <a:r>
                <a:rPr lang="pt-PT" sz="4000"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rPr>
                <a:t>02</a:t>
              </a:r>
              <a:endParaRPr lang="ru-RU" sz="4000"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Rectangle 8">
              <a:extLst>
                <a:ext uri="{FF2B5EF4-FFF2-40B4-BE49-F238E27FC236}">
                  <a16:creationId xmlns:a16="http://schemas.microsoft.com/office/drawing/2014/main" id="{7C528F00-5F7E-4A96-BE8B-C79F66878E47}"/>
                </a:ext>
              </a:extLst>
            </p:cNvPr>
            <p:cNvSpPr/>
            <p:nvPr/>
          </p:nvSpPr>
          <p:spPr>
            <a:xfrm>
              <a:off x="1050720" y="3069000"/>
              <a:ext cx="10804729" cy="720000"/>
            </a:xfrm>
            <a:prstGeom prst="rect">
              <a:avLst/>
            </a:prstGeom>
          </p:spPr>
          <p:txBody>
            <a:bodyPr wrap="square" lIns="36000" tIns="36000" rIns="36000" bIns="36000" anchor="ctr">
              <a:noAutofit/>
            </a:bodyPr>
            <a:lstStyle/>
            <a:p>
              <a:pPr algn="just">
                <a:spcAft>
                  <a:spcPts val="0"/>
                </a:spcAft>
              </a:pPr>
              <a:r>
                <a:rPr lang="en-US" altLang="en-US" sz="1600" b="1" dirty="0">
                  <a:latin typeface="Open Sans" panose="020B0606030504020204" pitchFamily="34" charset="0"/>
                  <a:ea typeface="Open Sans" panose="020B0606030504020204" pitchFamily="34" charset="0"/>
                  <a:cs typeface="Open Sans" panose="020B0606030504020204" pitchFamily="34" charset="0"/>
                </a:rPr>
                <a:t>Understand the tools to compute portfolio expected returns and volatilities.</a:t>
              </a:r>
            </a:p>
          </p:txBody>
        </p:sp>
      </p:grpSp>
      <p:grpSp>
        <p:nvGrpSpPr>
          <p:cNvPr id="10" name="Group 9">
            <a:extLst>
              <a:ext uri="{FF2B5EF4-FFF2-40B4-BE49-F238E27FC236}">
                <a16:creationId xmlns:a16="http://schemas.microsoft.com/office/drawing/2014/main" id="{DAB8D7AE-C4F5-4137-90CC-D0D9DB4530E8}"/>
              </a:ext>
            </a:extLst>
          </p:cNvPr>
          <p:cNvGrpSpPr/>
          <p:nvPr/>
        </p:nvGrpSpPr>
        <p:grpSpPr>
          <a:xfrm>
            <a:off x="336550" y="4060629"/>
            <a:ext cx="11518899" cy="720000"/>
            <a:chOff x="336550" y="4060629"/>
            <a:chExt cx="11518899" cy="720000"/>
          </a:xfrm>
        </p:grpSpPr>
        <p:sp>
          <p:nvSpPr>
            <p:cNvPr id="11" name="Text 6">
              <a:extLst>
                <a:ext uri="{FF2B5EF4-FFF2-40B4-BE49-F238E27FC236}">
                  <a16:creationId xmlns:a16="http://schemas.microsoft.com/office/drawing/2014/main" id="{1C836E88-24FD-4697-B8C1-B61FEA886A28}"/>
                </a:ext>
              </a:extLst>
            </p:cNvPr>
            <p:cNvSpPr txBox="1"/>
            <p:nvPr/>
          </p:nvSpPr>
          <p:spPr>
            <a:xfrm>
              <a:off x="336550" y="4060629"/>
              <a:ext cx="720000" cy="720000"/>
            </a:xfrm>
            <a:prstGeom prst="rect">
              <a:avLst/>
            </a:prstGeom>
            <a:noFill/>
          </p:spPr>
          <p:txBody>
            <a:bodyPr wrap="none" rtlCol="0">
              <a:noAutofit/>
            </a:bodyPr>
            <a:lstStyle/>
            <a:p>
              <a:r>
                <a:rPr lang="ru-RU" sz="4000"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rPr>
                <a:t>0</a:t>
              </a:r>
              <a:r>
                <a:rPr lang="pt-PT" sz="4000"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rPr>
                <a:t>3</a:t>
              </a:r>
              <a:endParaRPr lang="ru-RU" sz="4000"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11">
              <a:extLst>
                <a:ext uri="{FF2B5EF4-FFF2-40B4-BE49-F238E27FC236}">
                  <a16:creationId xmlns:a16="http://schemas.microsoft.com/office/drawing/2014/main" id="{FA21C888-E849-422D-A43D-B6AAD718DB08}"/>
                </a:ext>
              </a:extLst>
            </p:cNvPr>
            <p:cNvSpPr/>
            <p:nvPr/>
          </p:nvSpPr>
          <p:spPr>
            <a:xfrm>
              <a:off x="1050720" y="4060629"/>
              <a:ext cx="10804729" cy="720000"/>
            </a:xfrm>
            <a:prstGeom prst="rect">
              <a:avLst/>
            </a:prstGeom>
          </p:spPr>
          <p:txBody>
            <a:bodyPr wrap="square" lIns="36000" tIns="36000" rIns="36000" bIns="36000" anchor="ctr">
              <a:noAutofit/>
            </a:bodyPr>
            <a:lstStyle/>
            <a:p>
              <a:pPr algn="just">
                <a:spcAft>
                  <a:spcPts val="0"/>
                </a:spcAft>
              </a:pPr>
              <a:r>
                <a:rPr lang="en-US" altLang="en-US" sz="1600" b="1" dirty="0">
                  <a:latin typeface="Open Sans" panose="020B0606030504020204" pitchFamily="34" charset="0"/>
                  <a:ea typeface="Open Sans" panose="020B0606030504020204" pitchFamily="34" charset="0"/>
                  <a:cs typeface="Open Sans" panose="020B0606030504020204" pitchFamily="34" charset="0"/>
                </a:rPr>
                <a:t>Understand the benefits of diversification and the difference between market risk and idiosyncratic risk.</a:t>
              </a:r>
            </a:p>
          </p:txBody>
        </p:sp>
      </p:grpSp>
    </p:spTree>
    <p:custDataLst>
      <p:tags r:id="rId1"/>
    </p:custDataLst>
    <p:extLst>
      <p:ext uri="{BB962C8B-B14F-4D97-AF65-F5344CB8AC3E}">
        <p14:creationId xmlns:p14="http://schemas.microsoft.com/office/powerpoint/2010/main" val="4048716001"/>
      </p:ext>
    </p:extLst>
  </p:cSld>
  <p:clrMapOvr>
    <a:masterClrMapping/>
  </p:clrMapOvr>
  <mc:AlternateContent xmlns:mc="http://schemas.openxmlformats.org/markup-compatibility/2006" xmlns:p14="http://schemas.microsoft.com/office/powerpoint/2010/main">
    <mc:Choice Requires="p14">
      <p:transition p14:dur="0" advTm="23510"/>
    </mc:Choice>
    <mc:Fallback xmlns="">
      <p:transition advTm="2351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B36A3E-DA70-03CD-5A11-1419EBAF419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BC3833-21E6-26FD-1D18-AF4FB80C1365}"/>
              </a:ext>
            </a:extLst>
          </p:cNvPr>
          <p:cNvSpPr>
            <a:spLocks noGrp="1"/>
          </p:cNvSpPr>
          <p:nvPr>
            <p:ph type="title"/>
          </p:nvPr>
        </p:nvSpPr>
        <p:spPr/>
        <p:txBody>
          <a:bodyPr/>
          <a:lstStyle/>
          <a:p>
            <a:r>
              <a:rPr lang="en-GB" dirty="0"/>
              <a:t>Exercise 4</a:t>
            </a:r>
          </a:p>
        </p:txBody>
      </p:sp>
      <p:sp>
        <p:nvSpPr>
          <p:cNvPr id="3" name="Content Placeholder 2">
            <a:extLst>
              <a:ext uri="{FF2B5EF4-FFF2-40B4-BE49-F238E27FC236}">
                <a16:creationId xmlns:a16="http://schemas.microsoft.com/office/drawing/2014/main" id="{B4DDBE75-0D43-25C4-0EF1-1FE23B1AC549}"/>
              </a:ext>
            </a:extLst>
          </p:cNvPr>
          <p:cNvSpPr>
            <a:spLocks noGrp="1"/>
          </p:cNvSpPr>
          <p:nvPr>
            <p:ph idx="1"/>
          </p:nvPr>
        </p:nvSpPr>
        <p:spPr>
          <a:xfrm>
            <a:off x="336001" y="1456403"/>
            <a:ext cx="11519999" cy="4613634"/>
          </a:xfrm>
        </p:spPr>
        <p:txBody>
          <a:bodyPr>
            <a:normAutofit/>
          </a:bodyPr>
          <a:lstStyle/>
          <a:p>
            <a:pPr marL="0" indent="0">
              <a:buNone/>
            </a:pPr>
            <a:r>
              <a:rPr lang="en-GB" dirty="0"/>
              <a:t>Consider the following data for returns:</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dirty="0"/>
              <a:t>Consider Portfolio is a portfolio of Firm A and Firm B.  </a:t>
            </a:r>
          </a:p>
          <a:p>
            <a:pPr marL="457200" indent="-457200">
              <a:buAutoNum type="alphaLcParenR"/>
            </a:pPr>
            <a:r>
              <a:rPr lang="en-GB" dirty="0"/>
              <a:t>What is the weight of firm A in Portfolio</a:t>
            </a:r>
          </a:p>
          <a:p>
            <a:pPr marL="457200" indent="-457200">
              <a:buAutoNum type="alphaLcParenR"/>
            </a:pPr>
            <a:r>
              <a:rPr lang="en-GB" dirty="0"/>
              <a:t>What is the correlation between Firm A and Firm B returns</a:t>
            </a:r>
          </a:p>
        </p:txBody>
      </p:sp>
      <p:sp>
        <p:nvSpPr>
          <p:cNvPr id="7" name="Text Placeholder 6">
            <a:extLst>
              <a:ext uri="{FF2B5EF4-FFF2-40B4-BE49-F238E27FC236}">
                <a16:creationId xmlns:a16="http://schemas.microsoft.com/office/drawing/2014/main" id="{6A88BE69-EB2A-1381-575E-E9A4B69B4761}"/>
              </a:ext>
            </a:extLst>
          </p:cNvPr>
          <p:cNvSpPr>
            <a:spLocks noGrp="1"/>
          </p:cNvSpPr>
          <p:nvPr>
            <p:ph type="body" sz="quarter" idx="13"/>
          </p:nvPr>
        </p:nvSpPr>
        <p:spPr/>
        <p:txBody>
          <a:bodyPr/>
          <a:lstStyle/>
          <a:p>
            <a:r>
              <a:rPr lang="en-GB" dirty="0"/>
              <a:t>Advanced Financial Management | Risk and return. Diversification.</a:t>
            </a:r>
          </a:p>
        </p:txBody>
      </p:sp>
      <p:graphicFrame>
        <p:nvGraphicFramePr>
          <p:cNvPr id="4" name="Table 3">
            <a:extLst>
              <a:ext uri="{FF2B5EF4-FFF2-40B4-BE49-F238E27FC236}">
                <a16:creationId xmlns:a16="http://schemas.microsoft.com/office/drawing/2014/main" id="{BA20EA13-21D9-FDF7-6144-B6E96D01E162}"/>
              </a:ext>
            </a:extLst>
          </p:cNvPr>
          <p:cNvGraphicFramePr>
            <a:graphicFrameLocks noGrp="1"/>
          </p:cNvGraphicFramePr>
          <p:nvPr>
            <p:extLst>
              <p:ext uri="{D42A27DB-BD31-4B8C-83A1-F6EECF244321}">
                <p14:modId xmlns:p14="http://schemas.microsoft.com/office/powerpoint/2010/main" val="1362827791"/>
              </p:ext>
            </p:extLst>
          </p:nvPr>
        </p:nvGraphicFramePr>
        <p:xfrm>
          <a:off x="1600200" y="2119841"/>
          <a:ext cx="8636000" cy="1112520"/>
        </p:xfrm>
        <a:graphic>
          <a:graphicData uri="http://schemas.openxmlformats.org/drawingml/2006/table">
            <a:tbl>
              <a:tblPr firstRow="1" bandRow="1">
                <a:tableStyleId>{5C22544A-7EE6-4342-B048-85BDC9FD1C3A}</a:tableStyleId>
              </a:tblPr>
              <a:tblGrid>
                <a:gridCol w="2159000">
                  <a:extLst>
                    <a:ext uri="{9D8B030D-6E8A-4147-A177-3AD203B41FA5}">
                      <a16:colId xmlns:a16="http://schemas.microsoft.com/office/drawing/2014/main" val="1179572175"/>
                    </a:ext>
                  </a:extLst>
                </a:gridCol>
                <a:gridCol w="2159000">
                  <a:extLst>
                    <a:ext uri="{9D8B030D-6E8A-4147-A177-3AD203B41FA5}">
                      <a16:colId xmlns:a16="http://schemas.microsoft.com/office/drawing/2014/main" val="3805166620"/>
                    </a:ext>
                  </a:extLst>
                </a:gridCol>
                <a:gridCol w="2159000">
                  <a:extLst>
                    <a:ext uri="{9D8B030D-6E8A-4147-A177-3AD203B41FA5}">
                      <a16:colId xmlns:a16="http://schemas.microsoft.com/office/drawing/2014/main" val="732690655"/>
                    </a:ext>
                  </a:extLst>
                </a:gridCol>
                <a:gridCol w="2159000">
                  <a:extLst>
                    <a:ext uri="{9D8B030D-6E8A-4147-A177-3AD203B41FA5}">
                      <a16:colId xmlns:a16="http://schemas.microsoft.com/office/drawing/2014/main" val="1386869398"/>
                    </a:ext>
                  </a:extLst>
                </a:gridCol>
              </a:tblGrid>
              <a:tr h="370840">
                <a:tc>
                  <a:txBody>
                    <a:bodyPr/>
                    <a:lstStyle/>
                    <a:p>
                      <a:endParaRPr lang="en-US"/>
                    </a:p>
                  </a:txBody>
                  <a:tcPr/>
                </a:tc>
                <a:tc>
                  <a:txBody>
                    <a:bodyPr/>
                    <a:lstStyle/>
                    <a:p>
                      <a:r>
                        <a:rPr lang="en-US" dirty="0"/>
                        <a:t>FIRM A</a:t>
                      </a:r>
                    </a:p>
                  </a:txBody>
                  <a:tcPr/>
                </a:tc>
                <a:tc>
                  <a:txBody>
                    <a:bodyPr/>
                    <a:lstStyle/>
                    <a:p>
                      <a:r>
                        <a:rPr lang="en-US" dirty="0"/>
                        <a:t>FIRM B</a:t>
                      </a:r>
                    </a:p>
                  </a:txBody>
                  <a:tcPr/>
                </a:tc>
                <a:tc>
                  <a:txBody>
                    <a:bodyPr/>
                    <a:lstStyle/>
                    <a:p>
                      <a:r>
                        <a:rPr lang="en-US" dirty="0"/>
                        <a:t>Portfolio </a:t>
                      </a:r>
                    </a:p>
                  </a:txBody>
                  <a:tcPr/>
                </a:tc>
                <a:extLst>
                  <a:ext uri="{0D108BD9-81ED-4DB2-BD59-A6C34878D82A}">
                    <a16:rowId xmlns:a16="http://schemas.microsoft.com/office/drawing/2014/main" val="152570713"/>
                  </a:ext>
                </a:extLst>
              </a:tr>
              <a:tr h="370840">
                <a:tc>
                  <a:txBody>
                    <a:bodyPr/>
                    <a:lstStyle/>
                    <a:p>
                      <a:r>
                        <a:rPr lang="en-US" dirty="0"/>
                        <a:t>Mean</a:t>
                      </a:r>
                    </a:p>
                  </a:txBody>
                  <a:tcPr/>
                </a:tc>
                <a:tc>
                  <a:txBody>
                    <a:bodyPr/>
                    <a:lstStyle/>
                    <a:p>
                      <a:r>
                        <a:rPr lang="en-US" dirty="0"/>
                        <a:t>4%</a:t>
                      </a:r>
                    </a:p>
                  </a:txBody>
                  <a:tcPr/>
                </a:tc>
                <a:tc>
                  <a:txBody>
                    <a:bodyPr/>
                    <a:lstStyle/>
                    <a:p>
                      <a:r>
                        <a:rPr lang="en-US" dirty="0"/>
                        <a:t>6%</a:t>
                      </a:r>
                    </a:p>
                  </a:txBody>
                  <a:tcPr/>
                </a:tc>
                <a:tc>
                  <a:txBody>
                    <a:bodyPr/>
                    <a:lstStyle/>
                    <a:p>
                      <a:r>
                        <a:rPr lang="en-US" dirty="0"/>
                        <a:t>4.5%</a:t>
                      </a:r>
                    </a:p>
                  </a:txBody>
                  <a:tcPr/>
                </a:tc>
                <a:extLst>
                  <a:ext uri="{0D108BD9-81ED-4DB2-BD59-A6C34878D82A}">
                    <a16:rowId xmlns:a16="http://schemas.microsoft.com/office/drawing/2014/main" val="3109016737"/>
                  </a:ext>
                </a:extLst>
              </a:tr>
              <a:tr h="370840">
                <a:tc>
                  <a:txBody>
                    <a:bodyPr/>
                    <a:lstStyle/>
                    <a:p>
                      <a:r>
                        <a:rPr lang="en-US" dirty="0"/>
                        <a:t>Standard deviation</a:t>
                      </a:r>
                    </a:p>
                  </a:txBody>
                  <a:tcPr/>
                </a:tc>
                <a:tc>
                  <a:txBody>
                    <a:bodyPr/>
                    <a:lstStyle/>
                    <a:p>
                      <a:r>
                        <a:rPr lang="en-US" dirty="0"/>
                        <a:t>0.2</a:t>
                      </a:r>
                    </a:p>
                  </a:txBody>
                  <a:tcPr/>
                </a:tc>
                <a:tc>
                  <a:txBody>
                    <a:bodyPr/>
                    <a:lstStyle/>
                    <a:p>
                      <a:r>
                        <a:rPr lang="en-US" dirty="0"/>
                        <a:t>0.3</a:t>
                      </a:r>
                    </a:p>
                  </a:txBody>
                  <a:tcPr/>
                </a:tc>
                <a:tc>
                  <a:txBody>
                    <a:bodyPr/>
                    <a:lstStyle/>
                    <a:p>
                      <a:r>
                        <a:rPr lang="en-US" dirty="0"/>
                        <a:t>0.198</a:t>
                      </a:r>
                    </a:p>
                  </a:txBody>
                  <a:tcPr/>
                </a:tc>
                <a:extLst>
                  <a:ext uri="{0D108BD9-81ED-4DB2-BD59-A6C34878D82A}">
                    <a16:rowId xmlns:a16="http://schemas.microsoft.com/office/drawing/2014/main" val="3873921628"/>
                  </a:ext>
                </a:extLst>
              </a:tr>
            </a:tbl>
          </a:graphicData>
        </a:graphic>
      </p:graphicFrame>
    </p:spTree>
    <p:extLst>
      <p:ext uri="{BB962C8B-B14F-4D97-AF65-F5344CB8AC3E}">
        <p14:creationId xmlns:p14="http://schemas.microsoft.com/office/powerpoint/2010/main" val="3348253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06F2A3-64EE-F0F7-6F0C-FB3DF888CE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D989EF-2927-E543-4EBD-4626B4592D34}"/>
              </a:ext>
            </a:extLst>
          </p:cNvPr>
          <p:cNvSpPr>
            <a:spLocks noGrp="1"/>
          </p:cNvSpPr>
          <p:nvPr>
            <p:ph type="title"/>
          </p:nvPr>
        </p:nvSpPr>
        <p:spPr/>
        <p:txBody>
          <a:bodyPr/>
          <a:lstStyle/>
          <a:p>
            <a:r>
              <a:rPr lang="en-GB" dirty="0"/>
              <a:t>Exercise 4</a:t>
            </a:r>
          </a:p>
        </p:txBody>
      </p:sp>
      <p:sp>
        <p:nvSpPr>
          <p:cNvPr id="3" name="Content Placeholder 2">
            <a:extLst>
              <a:ext uri="{FF2B5EF4-FFF2-40B4-BE49-F238E27FC236}">
                <a16:creationId xmlns:a16="http://schemas.microsoft.com/office/drawing/2014/main" id="{0D7A5E0B-5780-5B72-60F5-5F0212E62616}"/>
              </a:ext>
            </a:extLst>
          </p:cNvPr>
          <p:cNvSpPr>
            <a:spLocks noGrp="1"/>
          </p:cNvSpPr>
          <p:nvPr>
            <p:ph idx="1"/>
          </p:nvPr>
        </p:nvSpPr>
        <p:spPr>
          <a:xfrm>
            <a:off x="336001" y="1456403"/>
            <a:ext cx="11519999" cy="3039397"/>
          </a:xfrm>
        </p:spPr>
        <p:txBody>
          <a:bodyPr>
            <a:normAutofit/>
          </a:bodyPr>
          <a:lstStyle/>
          <a:p>
            <a:pPr marL="0" indent="0">
              <a:buNone/>
            </a:pPr>
            <a:r>
              <a:rPr lang="en-GB" dirty="0"/>
              <a:t>Consider the following data for returns:</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dirty="0"/>
              <a:t>Consider Portfolio is a portfolio of Firm A and Firm B.  </a:t>
            </a:r>
          </a:p>
          <a:p>
            <a:pPr marL="457200" indent="-457200">
              <a:buAutoNum type="alphaLcParenR"/>
            </a:pPr>
            <a:r>
              <a:rPr lang="en-GB" dirty="0"/>
              <a:t>What is the weight of firm A in Portfolio</a:t>
            </a:r>
          </a:p>
          <a:p>
            <a:pPr marL="0" indent="0">
              <a:buNone/>
            </a:pPr>
            <a:endParaRPr lang="en-GB" dirty="0"/>
          </a:p>
          <a:p>
            <a:pPr marL="0" indent="0">
              <a:buNone/>
            </a:pPr>
            <a:endParaRPr lang="en-GB" dirty="0"/>
          </a:p>
        </p:txBody>
      </p:sp>
      <p:sp>
        <p:nvSpPr>
          <p:cNvPr id="7" name="Text Placeholder 6">
            <a:extLst>
              <a:ext uri="{FF2B5EF4-FFF2-40B4-BE49-F238E27FC236}">
                <a16:creationId xmlns:a16="http://schemas.microsoft.com/office/drawing/2014/main" id="{0D28DE81-04D6-83C7-4530-09875E2516BE}"/>
              </a:ext>
            </a:extLst>
          </p:cNvPr>
          <p:cNvSpPr>
            <a:spLocks noGrp="1"/>
          </p:cNvSpPr>
          <p:nvPr>
            <p:ph type="body" sz="quarter" idx="13"/>
          </p:nvPr>
        </p:nvSpPr>
        <p:spPr/>
        <p:txBody>
          <a:bodyPr/>
          <a:lstStyle/>
          <a:p>
            <a:r>
              <a:rPr lang="en-GB" dirty="0"/>
              <a:t>Advanced Financial Management | Risk and return. Diversification.</a:t>
            </a:r>
          </a:p>
        </p:txBody>
      </p:sp>
      <p:graphicFrame>
        <p:nvGraphicFramePr>
          <p:cNvPr id="4" name="Table 3">
            <a:extLst>
              <a:ext uri="{FF2B5EF4-FFF2-40B4-BE49-F238E27FC236}">
                <a16:creationId xmlns:a16="http://schemas.microsoft.com/office/drawing/2014/main" id="{61143072-B6A7-6A56-CA67-C77C949F2DEE}"/>
              </a:ext>
            </a:extLst>
          </p:cNvPr>
          <p:cNvGraphicFramePr>
            <a:graphicFrameLocks noGrp="1"/>
          </p:cNvGraphicFramePr>
          <p:nvPr>
            <p:extLst>
              <p:ext uri="{D42A27DB-BD31-4B8C-83A1-F6EECF244321}">
                <p14:modId xmlns:p14="http://schemas.microsoft.com/office/powerpoint/2010/main" val="711053703"/>
              </p:ext>
            </p:extLst>
          </p:nvPr>
        </p:nvGraphicFramePr>
        <p:xfrm>
          <a:off x="1600200" y="2119841"/>
          <a:ext cx="8636000" cy="1112520"/>
        </p:xfrm>
        <a:graphic>
          <a:graphicData uri="http://schemas.openxmlformats.org/drawingml/2006/table">
            <a:tbl>
              <a:tblPr firstRow="1" bandRow="1">
                <a:tableStyleId>{5C22544A-7EE6-4342-B048-85BDC9FD1C3A}</a:tableStyleId>
              </a:tblPr>
              <a:tblGrid>
                <a:gridCol w="2159000">
                  <a:extLst>
                    <a:ext uri="{9D8B030D-6E8A-4147-A177-3AD203B41FA5}">
                      <a16:colId xmlns:a16="http://schemas.microsoft.com/office/drawing/2014/main" val="1179572175"/>
                    </a:ext>
                  </a:extLst>
                </a:gridCol>
                <a:gridCol w="2159000">
                  <a:extLst>
                    <a:ext uri="{9D8B030D-6E8A-4147-A177-3AD203B41FA5}">
                      <a16:colId xmlns:a16="http://schemas.microsoft.com/office/drawing/2014/main" val="3805166620"/>
                    </a:ext>
                  </a:extLst>
                </a:gridCol>
                <a:gridCol w="2159000">
                  <a:extLst>
                    <a:ext uri="{9D8B030D-6E8A-4147-A177-3AD203B41FA5}">
                      <a16:colId xmlns:a16="http://schemas.microsoft.com/office/drawing/2014/main" val="732690655"/>
                    </a:ext>
                  </a:extLst>
                </a:gridCol>
                <a:gridCol w="2159000">
                  <a:extLst>
                    <a:ext uri="{9D8B030D-6E8A-4147-A177-3AD203B41FA5}">
                      <a16:colId xmlns:a16="http://schemas.microsoft.com/office/drawing/2014/main" val="1386869398"/>
                    </a:ext>
                  </a:extLst>
                </a:gridCol>
              </a:tblGrid>
              <a:tr h="370840">
                <a:tc>
                  <a:txBody>
                    <a:bodyPr/>
                    <a:lstStyle/>
                    <a:p>
                      <a:endParaRPr lang="en-US"/>
                    </a:p>
                  </a:txBody>
                  <a:tcPr/>
                </a:tc>
                <a:tc>
                  <a:txBody>
                    <a:bodyPr/>
                    <a:lstStyle/>
                    <a:p>
                      <a:r>
                        <a:rPr lang="en-US" dirty="0"/>
                        <a:t>FIRM A</a:t>
                      </a:r>
                    </a:p>
                  </a:txBody>
                  <a:tcPr/>
                </a:tc>
                <a:tc>
                  <a:txBody>
                    <a:bodyPr/>
                    <a:lstStyle/>
                    <a:p>
                      <a:r>
                        <a:rPr lang="en-US" dirty="0"/>
                        <a:t>FIRM B</a:t>
                      </a:r>
                    </a:p>
                  </a:txBody>
                  <a:tcPr/>
                </a:tc>
                <a:tc>
                  <a:txBody>
                    <a:bodyPr/>
                    <a:lstStyle/>
                    <a:p>
                      <a:r>
                        <a:rPr lang="en-US" dirty="0"/>
                        <a:t>Portfolio </a:t>
                      </a:r>
                    </a:p>
                  </a:txBody>
                  <a:tcPr/>
                </a:tc>
                <a:extLst>
                  <a:ext uri="{0D108BD9-81ED-4DB2-BD59-A6C34878D82A}">
                    <a16:rowId xmlns:a16="http://schemas.microsoft.com/office/drawing/2014/main" val="152570713"/>
                  </a:ext>
                </a:extLst>
              </a:tr>
              <a:tr h="370840">
                <a:tc>
                  <a:txBody>
                    <a:bodyPr/>
                    <a:lstStyle/>
                    <a:p>
                      <a:r>
                        <a:rPr lang="en-US" dirty="0"/>
                        <a:t>Mean</a:t>
                      </a:r>
                    </a:p>
                  </a:txBody>
                  <a:tcPr/>
                </a:tc>
                <a:tc>
                  <a:txBody>
                    <a:bodyPr/>
                    <a:lstStyle/>
                    <a:p>
                      <a:r>
                        <a:rPr lang="en-US" dirty="0"/>
                        <a:t>4%</a:t>
                      </a:r>
                    </a:p>
                  </a:txBody>
                  <a:tcPr/>
                </a:tc>
                <a:tc>
                  <a:txBody>
                    <a:bodyPr/>
                    <a:lstStyle/>
                    <a:p>
                      <a:r>
                        <a:rPr lang="en-US" dirty="0"/>
                        <a:t>6%</a:t>
                      </a:r>
                    </a:p>
                  </a:txBody>
                  <a:tcPr/>
                </a:tc>
                <a:tc>
                  <a:txBody>
                    <a:bodyPr/>
                    <a:lstStyle/>
                    <a:p>
                      <a:r>
                        <a:rPr lang="en-US" dirty="0"/>
                        <a:t>4.5%</a:t>
                      </a:r>
                    </a:p>
                  </a:txBody>
                  <a:tcPr/>
                </a:tc>
                <a:extLst>
                  <a:ext uri="{0D108BD9-81ED-4DB2-BD59-A6C34878D82A}">
                    <a16:rowId xmlns:a16="http://schemas.microsoft.com/office/drawing/2014/main" val="3109016737"/>
                  </a:ext>
                </a:extLst>
              </a:tr>
              <a:tr h="370840">
                <a:tc>
                  <a:txBody>
                    <a:bodyPr/>
                    <a:lstStyle/>
                    <a:p>
                      <a:r>
                        <a:rPr lang="en-US" dirty="0"/>
                        <a:t>Standard deviation</a:t>
                      </a:r>
                    </a:p>
                  </a:txBody>
                  <a:tcPr/>
                </a:tc>
                <a:tc>
                  <a:txBody>
                    <a:bodyPr/>
                    <a:lstStyle/>
                    <a:p>
                      <a:r>
                        <a:rPr lang="en-US" dirty="0"/>
                        <a:t>0.2</a:t>
                      </a:r>
                    </a:p>
                  </a:txBody>
                  <a:tcPr/>
                </a:tc>
                <a:tc>
                  <a:txBody>
                    <a:bodyPr/>
                    <a:lstStyle/>
                    <a:p>
                      <a:r>
                        <a:rPr lang="en-US" dirty="0"/>
                        <a:t>0.3</a:t>
                      </a:r>
                    </a:p>
                  </a:txBody>
                  <a:tcPr/>
                </a:tc>
                <a:tc>
                  <a:txBody>
                    <a:bodyPr/>
                    <a:lstStyle/>
                    <a:p>
                      <a:r>
                        <a:rPr lang="en-US" dirty="0"/>
                        <a:t>0.198</a:t>
                      </a:r>
                    </a:p>
                  </a:txBody>
                  <a:tcPr/>
                </a:tc>
                <a:extLst>
                  <a:ext uri="{0D108BD9-81ED-4DB2-BD59-A6C34878D82A}">
                    <a16:rowId xmlns:a16="http://schemas.microsoft.com/office/drawing/2014/main" val="3873921628"/>
                  </a:ext>
                </a:extLst>
              </a:tr>
            </a:tbl>
          </a:graphicData>
        </a:graphic>
      </p:graphicFrame>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DEC6BAA8-8320-AEB0-BDDB-9EB2CD08CE23}"/>
                  </a:ext>
                </a:extLst>
              </p:cNvPr>
              <p:cNvSpPr txBox="1"/>
              <p:nvPr/>
            </p:nvSpPr>
            <p:spPr>
              <a:xfrm>
                <a:off x="2362200" y="4624847"/>
                <a:ext cx="154837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𝐴</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𝐴</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𝐵</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𝐵</m:t>
                          </m:r>
                        </m:sub>
                      </m:sSub>
                      <m:r>
                        <a:rPr lang="en-US" b="0" i="1" smtClean="0">
                          <a:latin typeface="Cambria Math" panose="02040503050406030204" pitchFamily="18" charset="0"/>
                        </a:rPr>
                        <m:t>=</m:t>
                      </m:r>
                    </m:oMath>
                  </m:oMathPara>
                </a14:m>
                <a:endParaRPr lang="en-US" dirty="0"/>
              </a:p>
            </p:txBody>
          </p:sp>
        </mc:Choice>
        <mc:Fallback xmlns="">
          <p:sp>
            <p:nvSpPr>
              <p:cNvPr id="5" name="TextBox 4">
                <a:extLst>
                  <a:ext uri="{FF2B5EF4-FFF2-40B4-BE49-F238E27FC236}">
                    <a16:creationId xmlns:a16="http://schemas.microsoft.com/office/drawing/2014/main" id="{DEC6BAA8-8320-AEB0-BDDB-9EB2CD08CE23}"/>
                  </a:ext>
                </a:extLst>
              </p:cNvPr>
              <p:cNvSpPr txBox="1">
                <a:spLocks noRot="1" noChangeAspect="1" noMove="1" noResize="1" noEditPoints="1" noAdjustHandles="1" noChangeArrowheads="1" noChangeShapeType="1" noTextEdit="1"/>
              </p:cNvSpPr>
              <p:nvPr/>
            </p:nvSpPr>
            <p:spPr>
              <a:xfrm>
                <a:off x="2362200" y="4624847"/>
                <a:ext cx="1548373" cy="276999"/>
              </a:xfrm>
              <a:prstGeom prst="rect">
                <a:avLst/>
              </a:prstGeom>
              <a:blipFill>
                <a:blip r:embed="rId3"/>
                <a:stretch>
                  <a:fillRect l="-1581" r="-791" b="-17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1ED6129E-F673-E30A-1BF0-7EE53CD970BC}"/>
                  </a:ext>
                </a:extLst>
              </p:cNvPr>
              <p:cNvSpPr txBox="1"/>
              <p:nvPr/>
            </p:nvSpPr>
            <p:spPr>
              <a:xfrm>
                <a:off x="3910573" y="4624847"/>
                <a:ext cx="213327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𝐴</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𝐴</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(1−</m:t>
                          </m:r>
                          <m:r>
                            <a:rPr lang="en-US" b="0" i="1" smtClean="0">
                              <a:latin typeface="Cambria Math" panose="02040503050406030204" pitchFamily="18" charset="0"/>
                            </a:rPr>
                            <m:t>𝑤</m:t>
                          </m:r>
                        </m:e>
                        <m:sub>
                          <m:r>
                            <a:rPr lang="en-US" b="0" i="1" smtClean="0">
                              <a:latin typeface="Cambria Math" panose="02040503050406030204" pitchFamily="18" charset="0"/>
                            </a:rPr>
                            <m:t>𝐴</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𝐵</m:t>
                          </m:r>
                        </m:sub>
                      </m:sSub>
                      <m:r>
                        <a:rPr lang="en-US" b="0" i="1" smtClean="0">
                          <a:latin typeface="Cambria Math" panose="02040503050406030204" pitchFamily="18" charset="0"/>
                        </a:rPr>
                        <m:t>=</m:t>
                      </m:r>
                    </m:oMath>
                  </m:oMathPara>
                </a14:m>
                <a:endParaRPr lang="en-US" dirty="0"/>
              </a:p>
            </p:txBody>
          </p:sp>
        </mc:Choice>
        <mc:Fallback xmlns="">
          <p:sp>
            <p:nvSpPr>
              <p:cNvPr id="6" name="TextBox 5">
                <a:extLst>
                  <a:ext uri="{FF2B5EF4-FFF2-40B4-BE49-F238E27FC236}">
                    <a16:creationId xmlns:a16="http://schemas.microsoft.com/office/drawing/2014/main" id="{1ED6129E-F673-E30A-1BF0-7EE53CD970BC}"/>
                  </a:ext>
                </a:extLst>
              </p:cNvPr>
              <p:cNvSpPr txBox="1">
                <a:spLocks noRot="1" noChangeAspect="1" noMove="1" noResize="1" noEditPoints="1" noAdjustHandles="1" noChangeArrowheads="1" noChangeShapeType="1" noTextEdit="1"/>
              </p:cNvSpPr>
              <p:nvPr/>
            </p:nvSpPr>
            <p:spPr>
              <a:xfrm>
                <a:off x="3910573" y="4624847"/>
                <a:ext cx="2133276" cy="276999"/>
              </a:xfrm>
              <a:prstGeom prst="rect">
                <a:avLst/>
              </a:prstGeom>
              <a:blipFill>
                <a:blip r:embed="rId4"/>
                <a:stretch>
                  <a:fillRect l="-857" t="-2222" r="-571" b="-37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E16170BE-3CF2-7D1D-2B01-40500D707BAA}"/>
                  </a:ext>
                </a:extLst>
              </p:cNvPr>
              <p:cNvSpPr txBox="1"/>
              <p:nvPr/>
            </p:nvSpPr>
            <p:spPr>
              <a:xfrm>
                <a:off x="6043849" y="4450504"/>
                <a:ext cx="2597762" cy="62568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𝑝</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w</m:t>
                          </m:r>
                        </m:e>
                        <m:sub>
                          <m:r>
                            <m:rPr>
                              <m:sty m:val="p"/>
                            </m:rPr>
                            <a:rPr lang="en-US" b="0" i="0" smtClean="0">
                              <a:latin typeface="Cambria Math" panose="02040503050406030204" pitchFamily="18" charset="0"/>
                            </a:rPr>
                            <m:t>A</m:t>
                          </m:r>
                        </m:sub>
                      </m:sSub>
                      <m:r>
                        <a:rPr lang="en-US" b="0" i="0" smtClean="0">
                          <a:latin typeface="Cambria Math" panose="02040503050406030204" pitchFamily="18" charset="0"/>
                        </a:rPr>
                        <m:t>=</m:t>
                      </m:r>
                      <m:f>
                        <m:fPr>
                          <m:ctrlPr>
                            <a:rPr lang="en-US" b="0" i="1" smtClean="0">
                              <a:latin typeface="Cambria Math" panose="02040503050406030204" pitchFamily="18" charset="0"/>
                            </a:rPr>
                          </m:ctrlPr>
                        </m:fPr>
                        <m:num>
                          <m:r>
                            <m:rPr>
                              <m:sty m:val="p"/>
                            </m:rPr>
                            <a:rPr lang="en-US" b="0" i="0" smtClean="0">
                              <a:latin typeface="Cambria Math" panose="02040503050406030204" pitchFamily="18" charset="0"/>
                            </a:rPr>
                            <m:t>E</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r</m:t>
                                  </m:r>
                                </m:e>
                                <m:sub>
                                  <m:r>
                                    <m:rPr>
                                      <m:sty m:val="p"/>
                                    </m:rPr>
                                    <a:rPr lang="en-US" b="0" i="0" smtClean="0">
                                      <a:latin typeface="Cambria Math" panose="02040503050406030204" pitchFamily="18" charset="0"/>
                                    </a:rPr>
                                    <m:t>p</m:t>
                                  </m:r>
                                </m:sub>
                              </m:sSub>
                            </m:e>
                          </m:d>
                          <m:r>
                            <a:rPr lang="en-US" b="0" i="0" smtClean="0">
                              <a:latin typeface="Cambria Math" panose="02040503050406030204" pitchFamily="18" charset="0"/>
                            </a:rPr>
                            <m:t>−</m:t>
                          </m:r>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r</m:t>
                              </m:r>
                            </m:e>
                            <m:sub>
                              <m:r>
                                <m:rPr>
                                  <m:sty m:val="p"/>
                                </m:rPr>
                                <a:rPr lang="en-US" b="0" i="0" smtClean="0">
                                  <a:latin typeface="Cambria Math" panose="02040503050406030204" pitchFamily="18" charset="0"/>
                                </a:rPr>
                                <m:t>B</m:t>
                              </m:r>
                            </m:sub>
                          </m:sSub>
                        </m:num>
                        <m:den>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r</m:t>
                              </m:r>
                            </m:e>
                            <m:sub>
                              <m:r>
                                <m:rPr>
                                  <m:sty m:val="p"/>
                                </m:rPr>
                                <a:rPr lang="en-US" b="0" i="0" smtClean="0">
                                  <a:latin typeface="Cambria Math" panose="02040503050406030204" pitchFamily="18" charset="0"/>
                                </a:rPr>
                                <m:t>A</m:t>
                              </m:r>
                            </m:sub>
                          </m:sSub>
                          <m:r>
                            <a:rPr lang="en-US" b="0" i="0" smtClean="0">
                              <a:latin typeface="Cambria Math" panose="02040503050406030204" pitchFamily="18" charset="0"/>
                            </a:rPr>
                            <m:t>−</m:t>
                          </m:r>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r</m:t>
                              </m:r>
                            </m:e>
                            <m:sub>
                              <m:r>
                                <m:rPr>
                                  <m:sty m:val="p"/>
                                </m:rPr>
                                <a:rPr lang="en-US" b="0" i="0" smtClean="0">
                                  <a:latin typeface="Cambria Math" panose="02040503050406030204" pitchFamily="18" charset="0"/>
                                </a:rPr>
                                <m:t>B</m:t>
                              </m:r>
                            </m:sub>
                          </m:sSub>
                        </m:den>
                      </m:f>
                    </m:oMath>
                  </m:oMathPara>
                </a14:m>
                <a:endParaRPr lang="en-US" dirty="0"/>
              </a:p>
            </p:txBody>
          </p:sp>
        </mc:Choice>
        <mc:Fallback xmlns="">
          <p:sp>
            <p:nvSpPr>
              <p:cNvPr id="8" name="TextBox 7">
                <a:extLst>
                  <a:ext uri="{FF2B5EF4-FFF2-40B4-BE49-F238E27FC236}">
                    <a16:creationId xmlns:a16="http://schemas.microsoft.com/office/drawing/2014/main" id="{E16170BE-3CF2-7D1D-2B01-40500D707BAA}"/>
                  </a:ext>
                </a:extLst>
              </p:cNvPr>
              <p:cNvSpPr txBox="1">
                <a:spLocks noRot="1" noChangeAspect="1" noMove="1" noResize="1" noEditPoints="1" noAdjustHandles="1" noChangeArrowheads="1" noChangeShapeType="1" noTextEdit="1"/>
              </p:cNvSpPr>
              <p:nvPr/>
            </p:nvSpPr>
            <p:spPr>
              <a:xfrm>
                <a:off x="6043849" y="4450504"/>
                <a:ext cx="2597762" cy="625684"/>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A34A1A57-DD37-B655-7B4E-206B1469FE06}"/>
                  </a:ext>
                </a:extLst>
              </p:cNvPr>
              <p:cNvSpPr txBox="1"/>
              <p:nvPr/>
            </p:nvSpPr>
            <p:spPr>
              <a:xfrm>
                <a:off x="8716753" y="4647494"/>
                <a:ext cx="73417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=0.75</m:t>
                      </m:r>
                    </m:oMath>
                  </m:oMathPara>
                </a14:m>
                <a:endParaRPr lang="en-US" dirty="0"/>
              </a:p>
            </p:txBody>
          </p:sp>
        </mc:Choice>
        <mc:Fallback xmlns="">
          <p:sp>
            <p:nvSpPr>
              <p:cNvPr id="9" name="TextBox 8">
                <a:extLst>
                  <a:ext uri="{FF2B5EF4-FFF2-40B4-BE49-F238E27FC236}">
                    <a16:creationId xmlns:a16="http://schemas.microsoft.com/office/drawing/2014/main" id="{A34A1A57-DD37-B655-7B4E-206B1469FE06}"/>
                  </a:ext>
                </a:extLst>
              </p:cNvPr>
              <p:cNvSpPr txBox="1">
                <a:spLocks noRot="1" noChangeAspect="1" noMove="1" noResize="1" noEditPoints="1" noAdjustHandles="1" noChangeArrowheads="1" noChangeShapeType="1" noTextEdit="1"/>
              </p:cNvSpPr>
              <p:nvPr/>
            </p:nvSpPr>
            <p:spPr>
              <a:xfrm>
                <a:off x="8716753" y="4647494"/>
                <a:ext cx="734175" cy="276999"/>
              </a:xfrm>
              <a:prstGeom prst="rect">
                <a:avLst/>
              </a:prstGeom>
              <a:blipFill>
                <a:blip r:embed="rId6"/>
                <a:stretch>
                  <a:fillRect l="-2500" r="-7500" b="-8696"/>
                </a:stretch>
              </a:blipFill>
            </p:spPr>
            <p:txBody>
              <a:bodyPr/>
              <a:lstStyle/>
              <a:p>
                <a:r>
                  <a:rPr lang="en-US">
                    <a:noFill/>
                  </a:rPr>
                  <a:t> </a:t>
                </a:r>
              </a:p>
            </p:txBody>
          </p:sp>
        </mc:Fallback>
      </mc:AlternateContent>
    </p:spTree>
    <p:extLst>
      <p:ext uri="{BB962C8B-B14F-4D97-AF65-F5344CB8AC3E}">
        <p14:creationId xmlns:p14="http://schemas.microsoft.com/office/powerpoint/2010/main" val="2916964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F78921-2D07-97C8-2440-B4C39C36ED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AA7E04-9CC9-DA25-D3FE-1AF21D391939}"/>
              </a:ext>
            </a:extLst>
          </p:cNvPr>
          <p:cNvSpPr>
            <a:spLocks noGrp="1"/>
          </p:cNvSpPr>
          <p:nvPr>
            <p:ph type="title"/>
          </p:nvPr>
        </p:nvSpPr>
        <p:spPr/>
        <p:txBody>
          <a:bodyPr/>
          <a:lstStyle/>
          <a:p>
            <a:r>
              <a:rPr lang="en-GB" dirty="0"/>
              <a:t>Exercise 4</a:t>
            </a:r>
          </a:p>
        </p:txBody>
      </p:sp>
      <p:sp>
        <p:nvSpPr>
          <p:cNvPr id="3" name="Content Placeholder 2">
            <a:extLst>
              <a:ext uri="{FF2B5EF4-FFF2-40B4-BE49-F238E27FC236}">
                <a16:creationId xmlns:a16="http://schemas.microsoft.com/office/drawing/2014/main" id="{FB2755CA-1CDF-FD70-591E-85E23B3B8C98}"/>
              </a:ext>
            </a:extLst>
          </p:cNvPr>
          <p:cNvSpPr>
            <a:spLocks noGrp="1"/>
          </p:cNvSpPr>
          <p:nvPr>
            <p:ph idx="1"/>
          </p:nvPr>
        </p:nvSpPr>
        <p:spPr>
          <a:xfrm>
            <a:off x="336001" y="1456403"/>
            <a:ext cx="11519999" cy="3382297"/>
          </a:xfrm>
        </p:spPr>
        <p:txBody>
          <a:bodyPr>
            <a:normAutofit/>
          </a:bodyPr>
          <a:lstStyle/>
          <a:p>
            <a:pPr marL="0" indent="0">
              <a:buNone/>
            </a:pPr>
            <a:r>
              <a:rPr lang="en-GB" dirty="0"/>
              <a:t>Consider the following data for returns:</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dirty="0"/>
              <a:t>Consider Portfolio is a portfolio of Firm A and Firm B.  </a:t>
            </a:r>
          </a:p>
          <a:p>
            <a:pPr marL="457200" indent="-457200">
              <a:buAutoNum type="alphaLcParenR"/>
            </a:pPr>
            <a:r>
              <a:rPr lang="en-GB" dirty="0"/>
              <a:t>What is the weight of firm A in Portfolio</a:t>
            </a:r>
          </a:p>
          <a:p>
            <a:pPr marL="457200" indent="-457200">
              <a:buAutoNum type="alphaLcParenR"/>
            </a:pPr>
            <a:r>
              <a:rPr lang="en-GB" dirty="0"/>
              <a:t>What is the correlation between Firm A and Firm B returns</a:t>
            </a:r>
          </a:p>
        </p:txBody>
      </p:sp>
      <p:sp>
        <p:nvSpPr>
          <p:cNvPr id="7" name="Text Placeholder 6">
            <a:extLst>
              <a:ext uri="{FF2B5EF4-FFF2-40B4-BE49-F238E27FC236}">
                <a16:creationId xmlns:a16="http://schemas.microsoft.com/office/drawing/2014/main" id="{EBDA5F68-AD40-11E4-4AAF-A4AF10FB4EF8}"/>
              </a:ext>
            </a:extLst>
          </p:cNvPr>
          <p:cNvSpPr>
            <a:spLocks noGrp="1"/>
          </p:cNvSpPr>
          <p:nvPr>
            <p:ph type="body" sz="quarter" idx="13"/>
          </p:nvPr>
        </p:nvSpPr>
        <p:spPr/>
        <p:txBody>
          <a:bodyPr/>
          <a:lstStyle/>
          <a:p>
            <a:r>
              <a:rPr lang="en-GB" dirty="0"/>
              <a:t>Advanced Financial Management | Risk and return. Diversification.</a:t>
            </a:r>
          </a:p>
        </p:txBody>
      </p:sp>
      <p:graphicFrame>
        <p:nvGraphicFramePr>
          <p:cNvPr id="4" name="Table 3">
            <a:extLst>
              <a:ext uri="{FF2B5EF4-FFF2-40B4-BE49-F238E27FC236}">
                <a16:creationId xmlns:a16="http://schemas.microsoft.com/office/drawing/2014/main" id="{ACA58904-AE0B-BC2C-1BDE-A4322536F508}"/>
              </a:ext>
            </a:extLst>
          </p:cNvPr>
          <p:cNvGraphicFramePr>
            <a:graphicFrameLocks noGrp="1"/>
          </p:cNvGraphicFramePr>
          <p:nvPr>
            <p:extLst>
              <p:ext uri="{D42A27DB-BD31-4B8C-83A1-F6EECF244321}">
                <p14:modId xmlns:p14="http://schemas.microsoft.com/office/powerpoint/2010/main" val="155179721"/>
              </p:ext>
            </p:extLst>
          </p:nvPr>
        </p:nvGraphicFramePr>
        <p:xfrm>
          <a:off x="1600200" y="2119841"/>
          <a:ext cx="8636000" cy="1112520"/>
        </p:xfrm>
        <a:graphic>
          <a:graphicData uri="http://schemas.openxmlformats.org/drawingml/2006/table">
            <a:tbl>
              <a:tblPr firstRow="1" bandRow="1">
                <a:tableStyleId>{5C22544A-7EE6-4342-B048-85BDC9FD1C3A}</a:tableStyleId>
              </a:tblPr>
              <a:tblGrid>
                <a:gridCol w="2159000">
                  <a:extLst>
                    <a:ext uri="{9D8B030D-6E8A-4147-A177-3AD203B41FA5}">
                      <a16:colId xmlns:a16="http://schemas.microsoft.com/office/drawing/2014/main" val="1179572175"/>
                    </a:ext>
                  </a:extLst>
                </a:gridCol>
                <a:gridCol w="2159000">
                  <a:extLst>
                    <a:ext uri="{9D8B030D-6E8A-4147-A177-3AD203B41FA5}">
                      <a16:colId xmlns:a16="http://schemas.microsoft.com/office/drawing/2014/main" val="3805166620"/>
                    </a:ext>
                  </a:extLst>
                </a:gridCol>
                <a:gridCol w="2159000">
                  <a:extLst>
                    <a:ext uri="{9D8B030D-6E8A-4147-A177-3AD203B41FA5}">
                      <a16:colId xmlns:a16="http://schemas.microsoft.com/office/drawing/2014/main" val="732690655"/>
                    </a:ext>
                  </a:extLst>
                </a:gridCol>
                <a:gridCol w="2159000">
                  <a:extLst>
                    <a:ext uri="{9D8B030D-6E8A-4147-A177-3AD203B41FA5}">
                      <a16:colId xmlns:a16="http://schemas.microsoft.com/office/drawing/2014/main" val="1386869398"/>
                    </a:ext>
                  </a:extLst>
                </a:gridCol>
              </a:tblGrid>
              <a:tr h="370840">
                <a:tc>
                  <a:txBody>
                    <a:bodyPr/>
                    <a:lstStyle/>
                    <a:p>
                      <a:endParaRPr lang="en-US"/>
                    </a:p>
                  </a:txBody>
                  <a:tcPr/>
                </a:tc>
                <a:tc>
                  <a:txBody>
                    <a:bodyPr/>
                    <a:lstStyle/>
                    <a:p>
                      <a:r>
                        <a:rPr lang="en-US" dirty="0"/>
                        <a:t>FIRM A</a:t>
                      </a:r>
                    </a:p>
                  </a:txBody>
                  <a:tcPr/>
                </a:tc>
                <a:tc>
                  <a:txBody>
                    <a:bodyPr/>
                    <a:lstStyle/>
                    <a:p>
                      <a:r>
                        <a:rPr lang="en-US" dirty="0"/>
                        <a:t>FIRM B</a:t>
                      </a:r>
                    </a:p>
                  </a:txBody>
                  <a:tcPr/>
                </a:tc>
                <a:tc>
                  <a:txBody>
                    <a:bodyPr/>
                    <a:lstStyle/>
                    <a:p>
                      <a:r>
                        <a:rPr lang="en-US" dirty="0"/>
                        <a:t>Portfolio </a:t>
                      </a:r>
                    </a:p>
                  </a:txBody>
                  <a:tcPr/>
                </a:tc>
                <a:extLst>
                  <a:ext uri="{0D108BD9-81ED-4DB2-BD59-A6C34878D82A}">
                    <a16:rowId xmlns:a16="http://schemas.microsoft.com/office/drawing/2014/main" val="152570713"/>
                  </a:ext>
                </a:extLst>
              </a:tr>
              <a:tr h="370840">
                <a:tc>
                  <a:txBody>
                    <a:bodyPr/>
                    <a:lstStyle/>
                    <a:p>
                      <a:r>
                        <a:rPr lang="en-US" dirty="0"/>
                        <a:t>Mean</a:t>
                      </a:r>
                    </a:p>
                  </a:txBody>
                  <a:tcPr/>
                </a:tc>
                <a:tc>
                  <a:txBody>
                    <a:bodyPr/>
                    <a:lstStyle/>
                    <a:p>
                      <a:r>
                        <a:rPr lang="en-US" dirty="0"/>
                        <a:t>4%</a:t>
                      </a:r>
                    </a:p>
                  </a:txBody>
                  <a:tcPr/>
                </a:tc>
                <a:tc>
                  <a:txBody>
                    <a:bodyPr/>
                    <a:lstStyle/>
                    <a:p>
                      <a:r>
                        <a:rPr lang="en-US" dirty="0"/>
                        <a:t>6%</a:t>
                      </a:r>
                    </a:p>
                  </a:txBody>
                  <a:tcPr/>
                </a:tc>
                <a:tc>
                  <a:txBody>
                    <a:bodyPr/>
                    <a:lstStyle/>
                    <a:p>
                      <a:r>
                        <a:rPr lang="en-US" dirty="0"/>
                        <a:t>4.5%</a:t>
                      </a:r>
                    </a:p>
                  </a:txBody>
                  <a:tcPr/>
                </a:tc>
                <a:extLst>
                  <a:ext uri="{0D108BD9-81ED-4DB2-BD59-A6C34878D82A}">
                    <a16:rowId xmlns:a16="http://schemas.microsoft.com/office/drawing/2014/main" val="3109016737"/>
                  </a:ext>
                </a:extLst>
              </a:tr>
              <a:tr h="370840">
                <a:tc>
                  <a:txBody>
                    <a:bodyPr/>
                    <a:lstStyle/>
                    <a:p>
                      <a:r>
                        <a:rPr lang="en-US" dirty="0"/>
                        <a:t>Standard deviation</a:t>
                      </a:r>
                    </a:p>
                  </a:txBody>
                  <a:tcPr/>
                </a:tc>
                <a:tc>
                  <a:txBody>
                    <a:bodyPr/>
                    <a:lstStyle/>
                    <a:p>
                      <a:r>
                        <a:rPr lang="en-US" dirty="0"/>
                        <a:t>0.2</a:t>
                      </a:r>
                    </a:p>
                  </a:txBody>
                  <a:tcPr/>
                </a:tc>
                <a:tc>
                  <a:txBody>
                    <a:bodyPr/>
                    <a:lstStyle/>
                    <a:p>
                      <a:r>
                        <a:rPr lang="en-US" dirty="0"/>
                        <a:t>0.3</a:t>
                      </a:r>
                    </a:p>
                  </a:txBody>
                  <a:tcPr/>
                </a:tc>
                <a:tc>
                  <a:txBody>
                    <a:bodyPr/>
                    <a:lstStyle/>
                    <a:p>
                      <a:r>
                        <a:rPr lang="en-US" dirty="0"/>
                        <a:t>0.198</a:t>
                      </a:r>
                    </a:p>
                  </a:txBody>
                  <a:tcPr/>
                </a:tc>
                <a:extLst>
                  <a:ext uri="{0D108BD9-81ED-4DB2-BD59-A6C34878D82A}">
                    <a16:rowId xmlns:a16="http://schemas.microsoft.com/office/drawing/2014/main" val="3873921628"/>
                  </a:ext>
                </a:extLst>
              </a:tr>
            </a:tbl>
          </a:graphicData>
        </a:graphic>
      </p:graphicFrame>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C50BFC50-BC51-87FC-E799-2DB4FF805FB1}"/>
                  </a:ext>
                </a:extLst>
              </p:cNvPr>
              <p:cNvSpPr txBox="1"/>
              <p:nvPr/>
            </p:nvSpPr>
            <p:spPr>
              <a:xfrm>
                <a:off x="676275" y="4940880"/>
                <a:ext cx="4910640" cy="31816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𝑉</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𝑝</m:t>
                              </m:r>
                            </m:sub>
                          </m:sSub>
                        </m:e>
                      </m:d>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𝑤</m:t>
                          </m:r>
                        </m:e>
                        <m:sub>
                          <m:r>
                            <a:rPr lang="en-US" b="0" i="1" smtClean="0">
                              <a:latin typeface="Cambria Math" panose="02040503050406030204" pitchFamily="18" charset="0"/>
                            </a:rPr>
                            <m:t>𝐴</m:t>
                          </m:r>
                        </m:sub>
                        <m:sup>
                          <m:r>
                            <a:rPr lang="en-US" b="0" i="1" smtClean="0">
                              <a:latin typeface="Cambria Math" panose="02040503050406030204" pitchFamily="18" charset="0"/>
                            </a:rPr>
                            <m:t>2</m:t>
                          </m:r>
                        </m:sup>
                      </m:sSubSup>
                      <m:r>
                        <a:rPr lang="en-US" b="0" i="1" smtClean="0">
                          <a:latin typeface="Cambria Math" panose="02040503050406030204" pitchFamily="18" charset="0"/>
                        </a:rPr>
                        <m:t>𝑉</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𝐴</m:t>
                              </m:r>
                            </m:sub>
                          </m:sSub>
                        </m:e>
                      </m:d>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𝑤</m:t>
                          </m:r>
                        </m:e>
                        <m:sub>
                          <m:r>
                            <a:rPr lang="en-US" b="0" i="1" smtClean="0">
                              <a:latin typeface="Cambria Math" panose="02040503050406030204" pitchFamily="18" charset="0"/>
                            </a:rPr>
                            <m:t>𝐵</m:t>
                          </m:r>
                        </m:sub>
                        <m:sup>
                          <m:r>
                            <a:rPr lang="en-US" b="0" i="1" smtClean="0">
                              <a:latin typeface="Cambria Math" panose="02040503050406030204" pitchFamily="18" charset="0"/>
                            </a:rPr>
                            <m:t>2</m:t>
                          </m:r>
                        </m:sup>
                      </m:sSubSup>
                      <m:r>
                        <a:rPr lang="en-US" b="0" i="1" smtClean="0">
                          <a:latin typeface="Cambria Math" panose="02040503050406030204" pitchFamily="18" charset="0"/>
                        </a:rPr>
                        <m:t>𝑉</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𝐵</m:t>
                              </m:r>
                            </m:sub>
                          </m:sSub>
                        </m:e>
                      </m:d>
                      <m:r>
                        <a:rPr lang="en-US" b="0" i="1" smtClean="0">
                          <a:latin typeface="Cambria Math" panose="02040503050406030204" pitchFamily="18" charset="0"/>
                        </a:rPr>
                        <m:t>+2</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𝐴</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𝐵</m:t>
                          </m:r>
                        </m:sub>
                      </m:sSub>
                      <m:r>
                        <a:rPr lang="en-US" b="0" i="1" smtClean="0">
                          <a:latin typeface="Cambria Math" panose="02040503050406030204" pitchFamily="18" charset="0"/>
                        </a:rPr>
                        <m:t>𝐶𝑜𝑣</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𝐴</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𝐵</m:t>
                              </m:r>
                            </m:sub>
                          </m:sSub>
                        </m:e>
                      </m:d>
                    </m:oMath>
                  </m:oMathPara>
                </a14:m>
                <a:endParaRPr lang="en-US" dirty="0"/>
              </a:p>
            </p:txBody>
          </p:sp>
        </mc:Choice>
        <mc:Fallback xmlns="">
          <p:sp>
            <p:nvSpPr>
              <p:cNvPr id="5" name="TextBox 4">
                <a:extLst>
                  <a:ext uri="{FF2B5EF4-FFF2-40B4-BE49-F238E27FC236}">
                    <a16:creationId xmlns:a16="http://schemas.microsoft.com/office/drawing/2014/main" id="{C50BFC50-BC51-87FC-E799-2DB4FF805FB1}"/>
                  </a:ext>
                </a:extLst>
              </p:cNvPr>
              <p:cNvSpPr txBox="1">
                <a:spLocks noRot="1" noChangeAspect="1" noMove="1" noResize="1" noEditPoints="1" noAdjustHandles="1" noChangeArrowheads="1" noChangeShapeType="1" noTextEdit="1"/>
              </p:cNvSpPr>
              <p:nvPr/>
            </p:nvSpPr>
            <p:spPr>
              <a:xfrm>
                <a:off x="676275" y="4940880"/>
                <a:ext cx="4910640" cy="318164"/>
              </a:xfrm>
              <a:prstGeom prst="rect">
                <a:avLst/>
              </a:prstGeom>
              <a:blipFill>
                <a:blip r:embed="rId3"/>
                <a:stretch>
                  <a:fillRect l="-621" b="-1923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62D4D895-A462-FA5E-6ECA-DC90E22B5C1B}"/>
                  </a:ext>
                </a:extLst>
              </p:cNvPr>
              <p:cNvSpPr txBox="1"/>
              <p:nvPr/>
            </p:nvSpPr>
            <p:spPr>
              <a:xfrm>
                <a:off x="5520240" y="4772300"/>
                <a:ext cx="4482637" cy="62241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𝐶𝑜𝑣</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𝐴</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𝐵</m:t>
                              </m:r>
                            </m:sub>
                          </m:sSub>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𝑉</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𝑝</m:t>
                                  </m:r>
                                </m:sub>
                              </m:sSub>
                            </m:e>
                          </m:d>
                          <m:r>
                            <a:rPr lang="en-US" b="0" i="1" smtClean="0">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𝑤</m:t>
                              </m:r>
                            </m:e>
                            <m:sub>
                              <m:r>
                                <a:rPr lang="en-US" i="1">
                                  <a:latin typeface="Cambria Math" panose="02040503050406030204" pitchFamily="18" charset="0"/>
                                </a:rPr>
                                <m:t>𝐴</m:t>
                              </m:r>
                            </m:sub>
                            <m:sup>
                              <m:r>
                                <a:rPr lang="en-US" i="1">
                                  <a:latin typeface="Cambria Math" panose="02040503050406030204" pitchFamily="18" charset="0"/>
                                </a:rPr>
                                <m:t>2</m:t>
                              </m:r>
                            </m:sup>
                          </m:sSubSup>
                          <m:r>
                            <a:rPr lang="en-US" i="1">
                              <a:latin typeface="Cambria Math" panose="02040503050406030204" pitchFamily="18" charset="0"/>
                            </a:rPr>
                            <m:t>𝑉</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𝐴</m:t>
                                  </m:r>
                                </m:sub>
                              </m:sSub>
                            </m:e>
                          </m:d>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𝑤</m:t>
                              </m:r>
                            </m:e>
                            <m:sub>
                              <m:r>
                                <a:rPr lang="en-US" i="1">
                                  <a:latin typeface="Cambria Math" panose="02040503050406030204" pitchFamily="18" charset="0"/>
                                </a:rPr>
                                <m:t>𝐵</m:t>
                              </m:r>
                            </m:sub>
                            <m:sup>
                              <m:r>
                                <a:rPr lang="en-US" i="1">
                                  <a:latin typeface="Cambria Math" panose="02040503050406030204" pitchFamily="18" charset="0"/>
                                </a:rPr>
                                <m:t>2</m:t>
                              </m:r>
                            </m:sup>
                          </m:sSubSup>
                          <m:r>
                            <a:rPr lang="en-US" i="1">
                              <a:latin typeface="Cambria Math" panose="02040503050406030204" pitchFamily="18" charset="0"/>
                            </a:rPr>
                            <m:t>𝑉</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𝐵</m:t>
                                  </m:r>
                                </m:sub>
                              </m:sSub>
                            </m:e>
                          </m:d>
                        </m:num>
                        <m:den>
                          <m:r>
                            <a:rPr lang="en-US" i="1">
                              <a:latin typeface="Cambria Math" panose="02040503050406030204" pitchFamily="18" charset="0"/>
                            </a:rPr>
                            <m:t>2</m:t>
                          </m:r>
                          <m:sSub>
                            <m:sSubPr>
                              <m:ctrlPr>
                                <a:rPr lang="en-US" i="1">
                                  <a:latin typeface="Cambria Math" panose="02040503050406030204" pitchFamily="18" charset="0"/>
                                </a:rPr>
                              </m:ctrlPr>
                            </m:sSubPr>
                            <m:e>
                              <m:r>
                                <a:rPr lang="en-US" i="1">
                                  <a:latin typeface="Cambria Math" panose="02040503050406030204" pitchFamily="18" charset="0"/>
                                </a:rPr>
                                <m:t>𝑤</m:t>
                              </m:r>
                            </m:e>
                            <m:sub>
                              <m:r>
                                <a:rPr lang="en-US" i="1">
                                  <a:latin typeface="Cambria Math" panose="02040503050406030204" pitchFamily="18" charset="0"/>
                                </a:rPr>
                                <m:t>𝐴</m:t>
                              </m:r>
                            </m:sub>
                          </m:sSub>
                          <m:sSub>
                            <m:sSubPr>
                              <m:ctrlPr>
                                <a:rPr lang="en-US" i="1">
                                  <a:latin typeface="Cambria Math" panose="02040503050406030204" pitchFamily="18" charset="0"/>
                                </a:rPr>
                              </m:ctrlPr>
                            </m:sSubPr>
                            <m:e>
                              <m:r>
                                <a:rPr lang="en-US" i="1">
                                  <a:latin typeface="Cambria Math" panose="02040503050406030204" pitchFamily="18" charset="0"/>
                                </a:rPr>
                                <m:t>𝑤</m:t>
                              </m:r>
                            </m:e>
                            <m:sub>
                              <m:r>
                                <a:rPr lang="en-US" i="1">
                                  <a:latin typeface="Cambria Math" panose="02040503050406030204" pitchFamily="18" charset="0"/>
                                </a:rPr>
                                <m:t>𝐵</m:t>
                              </m:r>
                            </m:sub>
                          </m:sSub>
                        </m:den>
                      </m:f>
                    </m:oMath>
                  </m:oMathPara>
                </a14:m>
                <a:endParaRPr lang="en-US" dirty="0"/>
              </a:p>
            </p:txBody>
          </p:sp>
        </mc:Choice>
        <mc:Fallback xmlns="">
          <p:sp>
            <p:nvSpPr>
              <p:cNvPr id="6" name="TextBox 5">
                <a:extLst>
                  <a:ext uri="{FF2B5EF4-FFF2-40B4-BE49-F238E27FC236}">
                    <a16:creationId xmlns:a16="http://schemas.microsoft.com/office/drawing/2014/main" id="{62D4D895-A462-FA5E-6ECA-DC90E22B5C1B}"/>
                  </a:ext>
                </a:extLst>
              </p:cNvPr>
              <p:cNvSpPr txBox="1">
                <a:spLocks noRot="1" noChangeAspect="1" noMove="1" noResize="1" noEditPoints="1" noAdjustHandles="1" noChangeArrowheads="1" noChangeShapeType="1" noTextEdit="1"/>
              </p:cNvSpPr>
              <p:nvPr/>
            </p:nvSpPr>
            <p:spPr>
              <a:xfrm>
                <a:off x="5520240" y="4772300"/>
                <a:ext cx="4482637" cy="622414"/>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7A017323-52D9-5F4F-E48B-71912899FD9D}"/>
                  </a:ext>
                </a:extLst>
              </p:cNvPr>
              <p:cNvSpPr txBox="1"/>
              <p:nvPr/>
            </p:nvSpPr>
            <p:spPr>
              <a:xfrm>
                <a:off x="5586915" y="5538332"/>
                <a:ext cx="5848461" cy="55585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𝐶𝑜𝑣</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𝐴</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𝐵</m:t>
                              </m:r>
                            </m:sub>
                          </m:sSub>
                        </m:e>
                      </m:d>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0.198</m:t>
                              </m:r>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0.75</m:t>
                              </m:r>
                            </m:e>
                            <m:sup>
                              <m:r>
                                <a:rPr lang="en-US" b="0" i="1" smtClean="0">
                                  <a:latin typeface="Cambria Math" panose="02040503050406030204" pitchFamily="18" charset="0"/>
                                </a:rPr>
                                <m:t>2</m:t>
                              </m:r>
                            </m:sup>
                          </m:sSup>
                          <m:sSup>
                            <m:sSupPr>
                              <m:ctrlPr>
                                <a:rPr lang="en-US" b="0" i="1" smtClean="0">
                                  <a:latin typeface="Cambria Math" panose="02040503050406030204" pitchFamily="18" charset="0"/>
                                </a:rPr>
                              </m:ctrlPr>
                            </m:sSupPr>
                            <m:e>
                              <m:r>
                                <a:rPr lang="en-US" b="0" i="1" smtClean="0">
                                  <a:latin typeface="Cambria Math" panose="02040503050406030204" pitchFamily="18" charset="0"/>
                                </a:rPr>
                                <m:t>⋅0.2</m:t>
                              </m:r>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0.25</m:t>
                              </m:r>
                            </m:e>
                            <m:sup>
                              <m:r>
                                <a:rPr lang="en-US" b="0" i="1" smtClean="0">
                                  <a:latin typeface="Cambria Math" panose="02040503050406030204" pitchFamily="18" charset="0"/>
                                </a:rPr>
                                <m:t>2</m:t>
                              </m:r>
                            </m:sup>
                          </m:sSup>
                          <m:sSup>
                            <m:sSupPr>
                              <m:ctrlPr>
                                <a:rPr lang="en-US" b="0" i="1" smtClean="0">
                                  <a:latin typeface="Cambria Math" panose="02040503050406030204" pitchFamily="18" charset="0"/>
                                </a:rPr>
                              </m:ctrlPr>
                            </m:sSupPr>
                            <m:e>
                              <m:r>
                                <a:rPr lang="en-US" b="0" i="1" smtClean="0">
                                  <a:latin typeface="Cambria Math" panose="02040503050406030204" pitchFamily="18" charset="0"/>
                                </a:rPr>
                                <m:t>⋅0.3</m:t>
                              </m:r>
                            </m:e>
                            <m:sup>
                              <m:r>
                                <a:rPr lang="en-US" b="0" i="1" smtClean="0">
                                  <a:latin typeface="Cambria Math" panose="02040503050406030204" pitchFamily="18" charset="0"/>
                                </a:rPr>
                                <m:t>2</m:t>
                              </m:r>
                            </m:sup>
                          </m:sSup>
                        </m:num>
                        <m:den>
                          <m:r>
                            <a:rPr lang="en-US" i="1">
                              <a:latin typeface="Cambria Math" panose="02040503050406030204" pitchFamily="18" charset="0"/>
                            </a:rPr>
                            <m:t>2</m:t>
                          </m:r>
                          <m:r>
                            <a:rPr lang="en-US" b="0" i="1" smtClean="0">
                              <a:latin typeface="Cambria Math" panose="02040503050406030204" pitchFamily="18" charset="0"/>
                            </a:rPr>
                            <m:t>⋅0.25⋅0.75</m:t>
                          </m:r>
                        </m:den>
                      </m:f>
                      <m:r>
                        <a:rPr lang="en-US" b="0" i="1" smtClean="0">
                          <a:latin typeface="Cambria Math" panose="02040503050406030204" pitchFamily="18" charset="0"/>
                        </a:rPr>
                        <m:t>≈0.03</m:t>
                      </m:r>
                    </m:oMath>
                  </m:oMathPara>
                </a14:m>
                <a:endParaRPr lang="en-US" dirty="0"/>
              </a:p>
            </p:txBody>
          </p:sp>
        </mc:Choice>
        <mc:Fallback xmlns="">
          <p:sp>
            <p:nvSpPr>
              <p:cNvPr id="8" name="TextBox 7">
                <a:extLst>
                  <a:ext uri="{FF2B5EF4-FFF2-40B4-BE49-F238E27FC236}">
                    <a16:creationId xmlns:a16="http://schemas.microsoft.com/office/drawing/2014/main" id="{7A017323-52D9-5F4F-E48B-71912899FD9D}"/>
                  </a:ext>
                </a:extLst>
              </p:cNvPr>
              <p:cNvSpPr txBox="1">
                <a:spLocks noRot="1" noChangeAspect="1" noMove="1" noResize="1" noEditPoints="1" noAdjustHandles="1" noChangeArrowheads="1" noChangeShapeType="1" noTextEdit="1"/>
              </p:cNvSpPr>
              <p:nvPr/>
            </p:nvSpPr>
            <p:spPr>
              <a:xfrm>
                <a:off x="5586915" y="5538332"/>
                <a:ext cx="5848461" cy="555858"/>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46C3C53C-95D2-5DC1-6CBC-A74BD24E14F5}"/>
                  </a:ext>
                </a:extLst>
              </p:cNvPr>
              <p:cNvSpPr txBox="1"/>
              <p:nvPr/>
            </p:nvSpPr>
            <p:spPr>
              <a:xfrm>
                <a:off x="7902866" y="3733943"/>
                <a:ext cx="3118935" cy="61831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𝐶𝑜𝑟𝑟</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𝐴</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𝐵</m:t>
                              </m:r>
                            </m:sub>
                          </m:sSub>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0.03</m:t>
                          </m:r>
                        </m:num>
                        <m:den>
                          <m:r>
                            <a:rPr lang="en-US" b="0" i="1" smtClean="0">
                              <a:latin typeface="Cambria Math" panose="02040503050406030204" pitchFamily="18" charset="0"/>
                            </a:rPr>
                            <m:t>0.2⋅0.3</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oMath>
                  </m:oMathPara>
                </a14:m>
                <a:endParaRPr lang="en-US" dirty="0"/>
              </a:p>
            </p:txBody>
          </p:sp>
        </mc:Choice>
        <mc:Fallback xmlns="">
          <p:sp>
            <p:nvSpPr>
              <p:cNvPr id="10" name="TextBox 9">
                <a:extLst>
                  <a:ext uri="{FF2B5EF4-FFF2-40B4-BE49-F238E27FC236}">
                    <a16:creationId xmlns:a16="http://schemas.microsoft.com/office/drawing/2014/main" id="{46C3C53C-95D2-5DC1-6CBC-A74BD24E14F5}"/>
                  </a:ext>
                </a:extLst>
              </p:cNvPr>
              <p:cNvSpPr txBox="1">
                <a:spLocks noRot="1" noChangeAspect="1" noMove="1" noResize="1" noEditPoints="1" noAdjustHandles="1" noChangeArrowheads="1" noChangeShapeType="1" noTextEdit="1"/>
              </p:cNvSpPr>
              <p:nvPr/>
            </p:nvSpPr>
            <p:spPr>
              <a:xfrm>
                <a:off x="7902866" y="3733943"/>
                <a:ext cx="3118935" cy="618311"/>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70849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019048F-C78E-89B8-739C-F737B4809590}"/>
              </a:ext>
            </a:extLst>
          </p:cNvPr>
          <p:cNvSpPr>
            <a:spLocks noGrp="1"/>
          </p:cNvSpPr>
          <p:nvPr>
            <p:ph type="body" sz="quarter" idx="12"/>
          </p:nvPr>
        </p:nvSpPr>
        <p:spPr/>
        <p:txBody>
          <a:bodyPr/>
          <a:lstStyle/>
          <a:p>
            <a:endParaRPr lang="en-US"/>
          </a:p>
        </p:txBody>
      </p:sp>
      <p:sp>
        <p:nvSpPr>
          <p:cNvPr id="6" name="Text Placeholder 5">
            <a:extLst>
              <a:ext uri="{FF2B5EF4-FFF2-40B4-BE49-F238E27FC236}">
                <a16:creationId xmlns:a16="http://schemas.microsoft.com/office/drawing/2014/main" id="{CA2346BA-BCB6-5754-6CA3-EA321441087B}"/>
              </a:ext>
            </a:extLst>
          </p:cNvPr>
          <p:cNvSpPr>
            <a:spLocks noGrp="1"/>
          </p:cNvSpPr>
          <p:nvPr>
            <p:ph type="body" sz="quarter" idx="16"/>
          </p:nvPr>
        </p:nvSpPr>
        <p:spPr/>
        <p:txBody>
          <a:bodyPr/>
          <a:lstStyle/>
          <a:p>
            <a:r>
              <a:rPr lang="en-US" dirty="0"/>
              <a:t>Midterm exam</a:t>
            </a:r>
          </a:p>
        </p:txBody>
      </p:sp>
      <p:sp>
        <p:nvSpPr>
          <p:cNvPr id="7" name="TextBox 6">
            <a:extLst>
              <a:ext uri="{FF2B5EF4-FFF2-40B4-BE49-F238E27FC236}">
                <a16:creationId xmlns:a16="http://schemas.microsoft.com/office/drawing/2014/main" id="{1D2A96BC-5863-0457-8B5D-A6AE36CB7645}"/>
              </a:ext>
            </a:extLst>
          </p:cNvPr>
          <p:cNvSpPr txBox="1"/>
          <p:nvPr/>
        </p:nvSpPr>
        <p:spPr>
          <a:xfrm>
            <a:off x="170822" y="1688123"/>
            <a:ext cx="9445451" cy="4524315"/>
          </a:xfrm>
          <a:prstGeom prst="rect">
            <a:avLst/>
          </a:prstGeom>
          <a:noFill/>
        </p:spPr>
        <p:txBody>
          <a:bodyPr wrap="square" rtlCol="0">
            <a:spAutoFit/>
          </a:bodyPr>
          <a:lstStyle/>
          <a:p>
            <a:pPr marL="285750" indent="-285750">
              <a:buFont typeface="Arial" panose="020B0604020202020204" pitchFamily="34" charset="0"/>
              <a:buChar char="•"/>
            </a:pPr>
            <a:r>
              <a:rPr lang="en-US" dirty="0"/>
              <a:t>5 Multiple choice questions </a:t>
            </a:r>
          </a:p>
          <a:p>
            <a:pPr marL="742904" lvl="1" indent="-285750">
              <a:buFont typeface="Arial" panose="020B0604020202020204" pitchFamily="34" charset="0"/>
              <a:buChar char="•"/>
            </a:pPr>
            <a:r>
              <a:rPr lang="en-US" dirty="0"/>
              <a:t>One per week</a:t>
            </a:r>
          </a:p>
          <a:p>
            <a:pPr marL="742904" lvl="1" indent="-285750">
              <a:buFont typeface="Arial" panose="020B0604020202020204" pitchFamily="34" charset="0"/>
              <a:buChar char="•"/>
            </a:pPr>
            <a:r>
              <a:rPr lang="en-US" dirty="0"/>
              <a:t>+1 point if correct</a:t>
            </a:r>
          </a:p>
          <a:p>
            <a:pPr marL="742904" lvl="1" indent="-285750">
              <a:buFont typeface="Arial" panose="020B0604020202020204" pitchFamily="34" charset="0"/>
              <a:buChar char="•"/>
            </a:pPr>
            <a:r>
              <a:rPr lang="en-US" dirty="0"/>
              <a:t>-0.2 if incorrect</a:t>
            </a:r>
          </a:p>
          <a:p>
            <a:pPr marL="742904" lvl="1"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3 Exercises </a:t>
            </a:r>
          </a:p>
          <a:p>
            <a:pPr marL="742904" lvl="1" indent="-285750">
              <a:buFont typeface="Arial" panose="020B0604020202020204" pitchFamily="34" charset="0"/>
              <a:buChar char="•"/>
            </a:pPr>
            <a:r>
              <a:rPr lang="en-US" dirty="0"/>
              <a:t>5 “questions” each ordered from easier to harder (according to my criteria)</a:t>
            </a:r>
          </a:p>
          <a:p>
            <a:pPr marL="742904" lvl="1" indent="-285750">
              <a:buFont typeface="Arial" panose="020B0604020202020204" pitchFamily="34" charset="0"/>
              <a:buChar char="•"/>
            </a:pPr>
            <a:r>
              <a:rPr lang="en-US" dirty="0"/>
              <a:t>Each question provides 1 point if answered correctly(no penalization)</a:t>
            </a:r>
          </a:p>
          <a:p>
            <a:pPr marL="742904" lvl="1" indent="-285750">
              <a:buFont typeface="Arial" panose="020B0604020202020204" pitchFamily="34" charset="0"/>
              <a:buChar char="•"/>
            </a:pPr>
            <a:r>
              <a:rPr lang="en-US" dirty="0"/>
              <a:t>Numerical answer </a:t>
            </a:r>
          </a:p>
          <a:p>
            <a:pPr marL="742904" lvl="1" indent="-285750">
              <a:buFont typeface="Arial" panose="020B0604020202020204" pitchFamily="34" charset="0"/>
              <a:buChar char="•"/>
            </a:pPr>
            <a:r>
              <a:rPr lang="en-US" dirty="0"/>
              <a:t>Diversity in topics:</a:t>
            </a:r>
          </a:p>
          <a:p>
            <a:pPr marL="1257207" lvl="2" indent="-342900">
              <a:buFont typeface="+mj-lt"/>
              <a:buAutoNum type="arabicPeriod"/>
            </a:pPr>
            <a:r>
              <a:rPr lang="en-US" dirty="0"/>
              <a:t>Topic 3  (either stock or bonds)</a:t>
            </a:r>
          </a:p>
          <a:p>
            <a:pPr marL="1257207" lvl="2" indent="-342900">
              <a:buFont typeface="+mj-lt"/>
              <a:buAutoNum type="arabicPeriod"/>
            </a:pPr>
            <a:r>
              <a:rPr lang="en-US" dirty="0"/>
              <a:t>Topic 4  </a:t>
            </a:r>
          </a:p>
          <a:p>
            <a:pPr marL="1257207" lvl="2" indent="-342900">
              <a:buFont typeface="+mj-lt"/>
              <a:buAutoNum type="arabicPeriod"/>
            </a:pPr>
            <a:r>
              <a:rPr lang="en-US" dirty="0"/>
              <a:t>Topic 5</a:t>
            </a:r>
          </a:p>
          <a:p>
            <a:pPr marL="1257207" lvl="2" indent="-342900">
              <a:buFont typeface="+mj-lt"/>
              <a:buAutoNum type="arabicPeriod"/>
            </a:pPr>
            <a:endParaRPr lang="en-US" dirty="0"/>
          </a:p>
          <a:p>
            <a:pPr marL="342900" indent="-342900">
              <a:buFont typeface="Arial" panose="020B0604020202020204" pitchFamily="34" charset="0"/>
              <a:buChar char="•"/>
            </a:pPr>
            <a:r>
              <a:rPr lang="en-US" dirty="0"/>
              <a:t>No Excel </a:t>
            </a:r>
          </a:p>
          <a:p>
            <a:pPr marL="342900" indent="-342900">
              <a:buFont typeface="Arial" panose="020B0604020202020204" pitchFamily="34" charset="0"/>
              <a:buChar char="•"/>
            </a:pPr>
            <a:r>
              <a:rPr lang="en-US" dirty="0"/>
              <a:t>Formula sheet available already in Moodle</a:t>
            </a:r>
          </a:p>
        </p:txBody>
      </p:sp>
    </p:spTree>
    <p:extLst>
      <p:ext uri="{BB962C8B-B14F-4D97-AF65-F5344CB8AC3E}">
        <p14:creationId xmlns:p14="http://schemas.microsoft.com/office/powerpoint/2010/main" val="3806226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3311E4C-3DC2-44C9-A9DA-B792F6FA3236}"/>
              </a:ext>
            </a:extLst>
          </p:cNvPr>
          <p:cNvSpPr/>
          <p:nvPr/>
        </p:nvSpPr>
        <p:spPr>
          <a:xfrm>
            <a:off x="6188976" y="3208635"/>
            <a:ext cx="5661575" cy="2520778"/>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Content Placeholder 13">
            <a:extLst>
              <a:ext uri="{FF2B5EF4-FFF2-40B4-BE49-F238E27FC236}">
                <a16:creationId xmlns:a16="http://schemas.microsoft.com/office/drawing/2014/main" id="{CE0D93BD-687A-4DEE-9992-58EC548001EF}"/>
              </a:ext>
            </a:extLst>
          </p:cNvPr>
          <p:cNvSpPr>
            <a:spLocks noGrp="1"/>
          </p:cNvSpPr>
          <p:nvPr>
            <p:ph sz="quarter" idx="4"/>
          </p:nvPr>
        </p:nvSpPr>
        <p:spPr/>
        <p:txBody>
          <a:bodyPr/>
          <a:lstStyle/>
          <a:p>
            <a:pPr marL="0" indent="0">
              <a:buNone/>
            </a:pPr>
            <a:r>
              <a:rPr lang="en-GB" dirty="0"/>
              <a:t>The </a:t>
            </a:r>
            <a:r>
              <a:rPr lang="en-GB" b="1" dirty="0"/>
              <a:t>realized</a:t>
            </a:r>
            <a:r>
              <a:rPr lang="en-GB" dirty="0"/>
              <a:t> return takes into account the </a:t>
            </a:r>
            <a:r>
              <a:rPr lang="en-GB" b="1" i="1" dirty="0"/>
              <a:t>observed</a:t>
            </a:r>
            <a:r>
              <a:rPr lang="en-GB" dirty="0"/>
              <a:t> level of dividends and prices:</a:t>
            </a:r>
          </a:p>
          <a:p>
            <a:endParaRPr lang="en-GB" dirty="0"/>
          </a:p>
          <a:p>
            <a:endParaRPr lang="en-GB" dirty="0"/>
          </a:p>
          <a:p>
            <a:endParaRPr lang="en-GB" dirty="0"/>
          </a:p>
          <a:p>
            <a:pPr marL="0" indent="0">
              <a:buNone/>
            </a:pPr>
            <a:endParaRPr lang="en-GB" i="1" dirty="0">
              <a:latin typeface="Cambria Math" panose="02040503050406030204" pitchFamily="18" charset="0"/>
            </a:endParaRPr>
          </a:p>
          <a:p>
            <a:pPr marL="0" indent="0">
              <a:buNone/>
            </a:pPr>
            <a:endParaRPr lang="en-GB" dirty="0"/>
          </a:p>
        </p:txBody>
      </p:sp>
      <p:sp>
        <p:nvSpPr>
          <p:cNvPr id="15" name="Text Placeholder 14">
            <a:extLst>
              <a:ext uri="{FF2B5EF4-FFF2-40B4-BE49-F238E27FC236}">
                <a16:creationId xmlns:a16="http://schemas.microsoft.com/office/drawing/2014/main" id="{0E17AEED-589D-40E5-B9B2-1B6787187303}"/>
              </a:ext>
            </a:extLst>
          </p:cNvPr>
          <p:cNvSpPr>
            <a:spLocks noGrp="1"/>
          </p:cNvSpPr>
          <p:nvPr>
            <p:ph type="body" sz="quarter" idx="13"/>
          </p:nvPr>
        </p:nvSpPr>
        <p:spPr/>
        <p:txBody>
          <a:bodyPr/>
          <a:lstStyle/>
          <a:p>
            <a:r>
              <a:rPr lang="en-US" dirty="0"/>
              <a:t>Advanced Financial Management | Risk and Return. Diversification.</a:t>
            </a:r>
            <a:endParaRPr lang="en-GB" dirty="0"/>
          </a:p>
        </p:txBody>
      </p:sp>
      <p:sp>
        <p:nvSpPr>
          <p:cNvPr id="12" name="Title 11">
            <a:extLst>
              <a:ext uri="{FF2B5EF4-FFF2-40B4-BE49-F238E27FC236}">
                <a16:creationId xmlns:a16="http://schemas.microsoft.com/office/drawing/2014/main" id="{3B90B558-5684-401C-B90F-418615054C92}"/>
              </a:ext>
            </a:extLst>
          </p:cNvPr>
          <p:cNvSpPr>
            <a:spLocks noGrp="1"/>
          </p:cNvSpPr>
          <p:nvPr>
            <p:ph type="title"/>
          </p:nvPr>
        </p:nvSpPr>
        <p:spPr/>
        <p:txBody>
          <a:bodyPr/>
          <a:lstStyle/>
          <a:p>
            <a:r>
              <a:rPr lang="en-GB" dirty="0"/>
              <a:t>Expected vs realized return</a:t>
            </a:r>
          </a:p>
        </p:txBody>
      </p:sp>
      <p:sp>
        <p:nvSpPr>
          <p:cNvPr id="5" name="Text Placeholder 5">
            <a:extLst>
              <a:ext uri="{FF2B5EF4-FFF2-40B4-BE49-F238E27FC236}">
                <a16:creationId xmlns:a16="http://schemas.microsoft.com/office/drawing/2014/main" id="{48539891-B94B-4233-B9B2-D56E65FACB1B}"/>
              </a:ext>
            </a:extLst>
          </p:cNvPr>
          <p:cNvSpPr>
            <a:spLocks noGrp="1"/>
          </p:cNvSpPr>
          <p:nvPr>
            <p:ph type="body" idx="1"/>
          </p:nvPr>
        </p:nvSpPr>
        <p:spPr/>
        <p:txBody>
          <a:bodyPr/>
          <a:lstStyle/>
          <a:p>
            <a:r>
              <a:rPr lang="en-US" dirty="0"/>
              <a:t>Expected return</a:t>
            </a:r>
            <a:endParaRPr lang="en-GB" dirty="0"/>
          </a:p>
        </p:txBody>
      </p:sp>
      <p:sp>
        <p:nvSpPr>
          <p:cNvPr id="3" name="Text Placeholder 2">
            <a:extLst>
              <a:ext uri="{FF2B5EF4-FFF2-40B4-BE49-F238E27FC236}">
                <a16:creationId xmlns:a16="http://schemas.microsoft.com/office/drawing/2014/main" id="{067D9A07-0250-4692-BF1F-F321BF659082}"/>
              </a:ext>
            </a:extLst>
          </p:cNvPr>
          <p:cNvSpPr>
            <a:spLocks noGrp="1"/>
          </p:cNvSpPr>
          <p:nvPr>
            <p:ph type="body" sz="quarter" idx="3"/>
          </p:nvPr>
        </p:nvSpPr>
        <p:spPr/>
        <p:txBody>
          <a:bodyPr/>
          <a:lstStyle/>
          <a:p>
            <a:r>
              <a:rPr lang="en-US" dirty="0"/>
              <a:t>Realized return</a:t>
            </a:r>
            <a:endParaRPr lang="en-GB" dirty="0"/>
          </a:p>
        </p:txBody>
      </p:sp>
      <p:sp>
        <p:nvSpPr>
          <p:cNvPr id="6" name="Text Placeholder 1">
            <a:extLst>
              <a:ext uri="{FF2B5EF4-FFF2-40B4-BE49-F238E27FC236}">
                <a16:creationId xmlns:a16="http://schemas.microsoft.com/office/drawing/2014/main" id="{E5FF4981-9639-4942-8281-863C043922F8}"/>
              </a:ext>
            </a:extLst>
          </p:cNvPr>
          <p:cNvSpPr txBox="1">
            <a:spLocks/>
          </p:cNvSpPr>
          <p:nvPr/>
        </p:nvSpPr>
        <p:spPr>
          <a:xfrm>
            <a:off x="346588" y="1576231"/>
            <a:ext cx="5650988" cy="657225"/>
          </a:xfrm>
          <a:prstGeom prst="rect">
            <a:avLst/>
          </a:prstGeom>
        </p:spPr>
        <p:txBody>
          <a:bodyPr/>
          <a:lstStyle>
            <a:lvl1pPr marL="342865" indent="-342865" algn="just" defTabSz="457154" rtl="0" eaLnBrk="0" fontAlgn="base" hangingPunct="0">
              <a:spcBef>
                <a:spcPct val="20000"/>
              </a:spcBef>
              <a:spcAft>
                <a:spcPct val="0"/>
              </a:spcAft>
              <a:buFont typeface="Arial" pitchFamily="34" charset="0"/>
              <a:buChar char="•"/>
              <a:defRPr sz="3200" kern="1200">
                <a:solidFill>
                  <a:schemeClr val="tx1"/>
                </a:solidFill>
                <a:latin typeface="+mn-lt"/>
                <a:ea typeface="Geneva" pitchFamily="-112" charset="-128"/>
                <a:cs typeface="Geneva" pitchFamily="-112" charset="-128"/>
              </a:defRPr>
            </a:lvl1pPr>
            <a:lvl2pPr marL="742874" indent="-285721" algn="just" defTabSz="457154" rtl="0" eaLnBrk="0" fontAlgn="base" hangingPunct="0">
              <a:spcBef>
                <a:spcPct val="20000"/>
              </a:spcBef>
              <a:spcAft>
                <a:spcPct val="0"/>
              </a:spcAft>
              <a:buFont typeface="Arial" pitchFamily="34" charset="0"/>
              <a:buChar char="–"/>
              <a:defRPr sz="2800" kern="1200">
                <a:solidFill>
                  <a:schemeClr val="tx1"/>
                </a:solidFill>
                <a:latin typeface="+mn-lt"/>
                <a:ea typeface="Geneva" pitchFamily="-112" charset="-128"/>
                <a:cs typeface="+mn-cs"/>
              </a:defRPr>
            </a:lvl2pPr>
            <a:lvl3pPr marL="1142884" indent="-228577" algn="just" defTabSz="457154" rtl="0" eaLnBrk="0" fontAlgn="base" hangingPunct="0">
              <a:spcBef>
                <a:spcPct val="20000"/>
              </a:spcBef>
              <a:spcAft>
                <a:spcPct val="0"/>
              </a:spcAft>
              <a:buFont typeface="Arial" pitchFamily="34" charset="0"/>
              <a:buChar char="•"/>
              <a:defRPr sz="2400" kern="1200">
                <a:solidFill>
                  <a:schemeClr val="tx1"/>
                </a:solidFill>
                <a:latin typeface="+mn-lt"/>
                <a:ea typeface="Geneva" pitchFamily="-112" charset="-128"/>
                <a:cs typeface="+mn-cs"/>
              </a:defRPr>
            </a:lvl3pPr>
            <a:lvl4pPr marL="1600037" indent="-228577" algn="just" defTabSz="457154" rtl="0" eaLnBrk="0" fontAlgn="base" hangingPunct="0">
              <a:spcBef>
                <a:spcPct val="20000"/>
              </a:spcBef>
              <a:spcAft>
                <a:spcPct val="0"/>
              </a:spcAft>
              <a:buFont typeface="Arial" pitchFamily="34" charset="0"/>
              <a:buChar char="–"/>
              <a:defRPr sz="2000" kern="1200">
                <a:solidFill>
                  <a:schemeClr val="tx1"/>
                </a:solidFill>
                <a:latin typeface="+mn-lt"/>
                <a:ea typeface="Geneva" pitchFamily="-112" charset="-128"/>
                <a:cs typeface="+mn-cs"/>
              </a:defRPr>
            </a:lvl4pPr>
            <a:lvl5pPr marL="2057191" indent="-228577" algn="just" defTabSz="457154" rtl="0" eaLnBrk="0" fontAlgn="base" hangingPunct="0">
              <a:spcBef>
                <a:spcPct val="20000"/>
              </a:spcBef>
              <a:spcAft>
                <a:spcPct val="0"/>
              </a:spcAft>
              <a:buFont typeface="Arial" pitchFamily="34" charset="0"/>
              <a:buChar char="»"/>
              <a:defRPr sz="2000" kern="1200">
                <a:solidFill>
                  <a:schemeClr val="tx1"/>
                </a:solidFill>
                <a:latin typeface="+mn-lt"/>
                <a:ea typeface="Geneva" pitchFamily="-112" charset="-128"/>
                <a:cs typeface="+mn-cs"/>
              </a:defRPr>
            </a:lvl5pPr>
            <a:lvl6pPr marL="2514344" indent="-228577" algn="l" defTabSz="457154" rtl="0" eaLnBrk="1" latinLnBrk="0" hangingPunct="1">
              <a:spcBef>
                <a:spcPct val="20000"/>
              </a:spcBef>
              <a:buFont typeface="Arial"/>
              <a:buChar char="•"/>
              <a:defRPr sz="2000" kern="1200">
                <a:solidFill>
                  <a:schemeClr val="tx1"/>
                </a:solidFill>
                <a:latin typeface="+mn-lt"/>
                <a:ea typeface="+mn-ea"/>
                <a:cs typeface="+mn-cs"/>
              </a:defRPr>
            </a:lvl6pPr>
            <a:lvl7pPr marL="2971497" indent="-228577" algn="l" defTabSz="457154" rtl="0" eaLnBrk="1" latinLnBrk="0" hangingPunct="1">
              <a:spcBef>
                <a:spcPct val="20000"/>
              </a:spcBef>
              <a:buFont typeface="Arial"/>
              <a:buChar char="•"/>
              <a:defRPr sz="2000" kern="1200">
                <a:solidFill>
                  <a:schemeClr val="tx1"/>
                </a:solidFill>
                <a:latin typeface="+mn-lt"/>
                <a:ea typeface="+mn-ea"/>
                <a:cs typeface="+mn-cs"/>
              </a:defRPr>
            </a:lvl7pPr>
            <a:lvl8pPr marL="3428650" indent="-228577" algn="l" defTabSz="457154" rtl="0" eaLnBrk="1" latinLnBrk="0" hangingPunct="1">
              <a:spcBef>
                <a:spcPct val="20000"/>
              </a:spcBef>
              <a:buFont typeface="Arial"/>
              <a:buChar char="•"/>
              <a:defRPr sz="2000" kern="1200">
                <a:solidFill>
                  <a:schemeClr val="tx1"/>
                </a:solidFill>
                <a:latin typeface="+mn-lt"/>
                <a:ea typeface="+mn-ea"/>
                <a:cs typeface="+mn-cs"/>
              </a:defRPr>
            </a:lvl8pPr>
            <a:lvl9pPr marL="3885804" indent="-228577" algn="l" defTabSz="457154"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pitchFamily="34" charset="0"/>
              <a:buNone/>
            </a:pPr>
            <a:endParaRPr lang="en-GB" sz="18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6" name="Rectangle 15">
            <a:extLst>
              <a:ext uri="{FF2B5EF4-FFF2-40B4-BE49-F238E27FC236}">
                <a16:creationId xmlns:a16="http://schemas.microsoft.com/office/drawing/2014/main" id="{4DC9B570-4B77-48C5-BE15-BB88EEEEB9AB}"/>
              </a:ext>
            </a:extLst>
          </p:cNvPr>
          <p:cNvSpPr/>
          <p:nvPr/>
        </p:nvSpPr>
        <p:spPr>
          <a:xfrm>
            <a:off x="336000" y="3196281"/>
            <a:ext cx="5661575" cy="2520778"/>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Content Placeholder 12">
            <a:extLst>
              <a:ext uri="{FF2B5EF4-FFF2-40B4-BE49-F238E27FC236}">
                <a16:creationId xmlns:a16="http://schemas.microsoft.com/office/drawing/2014/main" id="{6EECE81A-B02A-4AB6-9B68-DBF68820988D}"/>
              </a:ext>
            </a:extLst>
          </p:cNvPr>
          <p:cNvSpPr>
            <a:spLocks noGrp="1"/>
          </p:cNvSpPr>
          <p:nvPr>
            <p:ph sz="half" idx="2"/>
          </p:nvPr>
        </p:nvSpPr>
        <p:spPr/>
        <p:txBody>
          <a:bodyPr/>
          <a:lstStyle/>
          <a:p>
            <a:pPr marL="0" indent="0">
              <a:buNone/>
            </a:pPr>
            <a:r>
              <a:rPr lang="en-US" dirty="0"/>
              <a:t>The percentage </a:t>
            </a:r>
            <a:r>
              <a:rPr lang="en-US" b="1" i="1" dirty="0"/>
              <a:t>expected</a:t>
            </a:r>
            <a:r>
              <a:rPr lang="en-US" b="1" dirty="0"/>
              <a:t> </a:t>
            </a:r>
            <a:r>
              <a:rPr lang="en-US" dirty="0"/>
              <a:t>return from holding the stock in a given period is:</a:t>
            </a:r>
          </a:p>
          <a:p>
            <a:pPr marL="0" indent="0">
              <a:buNone/>
            </a:pPr>
            <a:endParaRPr lang="en-GB" dirty="0"/>
          </a:p>
          <a:p>
            <a:pPr marL="0" indent="0">
              <a:buNone/>
            </a:pPr>
            <a:endParaRPr lang="en-GB" dirty="0"/>
          </a:p>
        </p:txBody>
      </p:sp>
      <p:grpSp>
        <p:nvGrpSpPr>
          <p:cNvPr id="23" name="Group 22">
            <a:extLst>
              <a:ext uri="{FF2B5EF4-FFF2-40B4-BE49-F238E27FC236}">
                <a16:creationId xmlns:a16="http://schemas.microsoft.com/office/drawing/2014/main" id="{8B2033B3-DA3E-4066-B841-DFF094927435}"/>
              </a:ext>
            </a:extLst>
          </p:cNvPr>
          <p:cNvGrpSpPr/>
          <p:nvPr/>
        </p:nvGrpSpPr>
        <p:grpSpPr>
          <a:xfrm>
            <a:off x="2495576" y="4824734"/>
            <a:ext cx="2352193" cy="771962"/>
            <a:chOff x="2495576" y="4824734"/>
            <a:chExt cx="2352193" cy="771962"/>
          </a:xfrm>
        </p:grpSpPr>
        <p:sp>
          <p:nvSpPr>
            <p:cNvPr id="18" name="Left Brace 17">
              <a:extLst>
                <a:ext uri="{FF2B5EF4-FFF2-40B4-BE49-F238E27FC236}">
                  <a16:creationId xmlns:a16="http://schemas.microsoft.com/office/drawing/2014/main" id="{387EE5E3-320E-458A-9561-6A7B6E21376E}"/>
                </a:ext>
              </a:extLst>
            </p:cNvPr>
            <p:cNvSpPr/>
            <p:nvPr/>
          </p:nvSpPr>
          <p:spPr>
            <a:xfrm rot="16200000">
              <a:off x="4249479" y="4347146"/>
              <a:ext cx="116580" cy="1080000"/>
            </a:xfrm>
            <a:prstGeom prst="leftBrace">
              <a:avLst/>
            </a:prstGeom>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 name="TextBox 18">
              <a:extLst>
                <a:ext uri="{FF2B5EF4-FFF2-40B4-BE49-F238E27FC236}">
                  <a16:creationId xmlns:a16="http://schemas.microsoft.com/office/drawing/2014/main" id="{DDA9300D-D11F-46DA-AE63-3C3C9E843890}"/>
                </a:ext>
              </a:extLst>
            </p:cNvPr>
            <p:cNvSpPr txBox="1"/>
            <p:nvPr/>
          </p:nvSpPr>
          <p:spPr>
            <a:xfrm>
              <a:off x="3735374" y="4950365"/>
              <a:ext cx="1112395" cy="646331"/>
            </a:xfrm>
            <a:prstGeom prst="rect">
              <a:avLst/>
            </a:prstGeom>
            <a:noFill/>
          </p:spPr>
          <p:txBody>
            <a:bodyPr wrap="square" rtlCol="0">
              <a:spAutoFit/>
            </a:bodyPr>
            <a:lstStyle/>
            <a:p>
              <a:pPr algn="ctr"/>
              <a:r>
                <a:rPr lang="en-GB" dirty="0">
                  <a:latin typeface="+mn-lt"/>
                </a:rPr>
                <a:t>Capital gain</a:t>
              </a:r>
            </a:p>
          </p:txBody>
        </p:sp>
        <p:sp>
          <p:nvSpPr>
            <p:cNvPr id="20" name="Left Brace 19">
              <a:extLst>
                <a:ext uri="{FF2B5EF4-FFF2-40B4-BE49-F238E27FC236}">
                  <a16:creationId xmlns:a16="http://schemas.microsoft.com/office/drawing/2014/main" id="{0D8FC864-3939-430A-B8A4-343C76DB2621}"/>
                </a:ext>
              </a:extLst>
            </p:cNvPr>
            <p:cNvSpPr/>
            <p:nvPr/>
          </p:nvSpPr>
          <p:spPr>
            <a:xfrm rot="16200000">
              <a:off x="2986197" y="4523024"/>
              <a:ext cx="116580" cy="720000"/>
            </a:xfrm>
            <a:prstGeom prst="leftBrace">
              <a:avLst/>
            </a:prstGeom>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 name="TextBox 20">
              <a:extLst>
                <a:ext uri="{FF2B5EF4-FFF2-40B4-BE49-F238E27FC236}">
                  <a16:creationId xmlns:a16="http://schemas.microsoft.com/office/drawing/2014/main" id="{991969B6-11B6-44A3-B5FE-BB352C7770C1}"/>
                </a:ext>
              </a:extLst>
            </p:cNvPr>
            <p:cNvSpPr txBox="1"/>
            <p:nvPr/>
          </p:nvSpPr>
          <p:spPr>
            <a:xfrm>
              <a:off x="2495576" y="4946244"/>
              <a:ext cx="1112395" cy="646331"/>
            </a:xfrm>
            <a:prstGeom prst="rect">
              <a:avLst/>
            </a:prstGeom>
            <a:noFill/>
          </p:spPr>
          <p:txBody>
            <a:bodyPr wrap="square" rtlCol="0">
              <a:spAutoFit/>
            </a:bodyPr>
            <a:lstStyle/>
            <a:p>
              <a:pPr algn="ctr"/>
              <a:r>
                <a:rPr lang="en-GB" dirty="0">
                  <a:latin typeface="+mn-lt"/>
                </a:rPr>
                <a:t>Dividend yield</a:t>
              </a:r>
            </a:p>
          </p:txBody>
        </p:sp>
      </p:gr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42ECE58B-88A1-4C7E-A705-0F20AA06AEE5}"/>
                  </a:ext>
                </a:extLst>
              </p:cNvPr>
              <p:cNvSpPr txBox="1"/>
              <p:nvPr/>
            </p:nvSpPr>
            <p:spPr>
              <a:xfrm>
                <a:off x="1148516" y="3472646"/>
                <a:ext cx="4036541" cy="74251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sz="2000" i="1">
                              <a:latin typeface="Cambria Math" panose="02040503050406030204" pitchFamily="18" charset="0"/>
                              <a:ea typeface="Open Sans Light" panose="020B0306030504020204" pitchFamily="34" charset="0"/>
                              <a:cs typeface="Open Sans Light" panose="020B0306030504020204" pitchFamily="34" charset="0"/>
                            </a:rPr>
                          </m:ctrlPr>
                        </m:sSubPr>
                        <m:e>
                          <m:r>
                            <a:rPr lang="en-GB" sz="2000" i="1">
                              <a:latin typeface="Cambria Math" panose="02040503050406030204" pitchFamily="18" charset="0"/>
                              <a:ea typeface="Open Sans Light" panose="020B0306030504020204" pitchFamily="34" charset="0"/>
                              <a:cs typeface="Open Sans Light" panose="020B0306030504020204" pitchFamily="34" charset="0"/>
                            </a:rPr>
                            <m:t>𝐸</m:t>
                          </m:r>
                        </m:e>
                        <m:sub>
                          <m:r>
                            <a:rPr lang="en-GB" sz="2000" i="1">
                              <a:latin typeface="Cambria Math" panose="02040503050406030204" pitchFamily="18" charset="0"/>
                              <a:ea typeface="Open Sans Light" panose="020B0306030504020204" pitchFamily="34" charset="0"/>
                              <a:cs typeface="Open Sans Light" panose="020B0306030504020204" pitchFamily="34" charset="0"/>
                            </a:rPr>
                            <m:t>0</m:t>
                          </m:r>
                        </m:sub>
                      </m:sSub>
                      <m:d>
                        <m:dPr>
                          <m:begChr m:val="["/>
                          <m:endChr m:val="]"/>
                          <m:ctrlPr>
                            <a:rPr lang="en-GB" sz="2000" i="1">
                              <a:latin typeface="Cambria Math" panose="02040503050406030204" pitchFamily="18" charset="0"/>
                              <a:ea typeface="Open Sans Light" panose="020B0306030504020204" pitchFamily="34" charset="0"/>
                              <a:cs typeface="Open Sans Light" panose="020B0306030504020204" pitchFamily="34" charset="0"/>
                            </a:rPr>
                          </m:ctrlPr>
                        </m:dPr>
                        <m:e>
                          <m:sSub>
                            <m:sSubPr>
                              <m:ctrlPr>
                                <a:rPr lang="en-GB" sz="2000" i="1">
                                  <a:latin typeface="Cambria Math" panose="02040503050406030204" pitchFamily="18" charset="0"/>
                                  <a:ea typeface="Open Sans Light" panose="020B0306030504020204" pitchFamily="34" charset="0"/>
                                  <a:cs typeface="Open Sans Light" panose="020B0306030504020204" pitchFamily="34" charset="0"/>
                                </a:rPr>
                              </m:ctrlPr>
                            </m:sSubPr>
                            <m:e>
                              <m:r>
                                <a:rPr lang="en-GB" sz="2000" i="1">
                                  <a:latin typeface="Cambria Math" panose="02040503050406030204" pitchFamily="18" charset="0"/>
                                  <a:ea typeface="Open Sans Light" panose="020B0306030504020204" pitchFamily="34" charset="0"/>
                                  <a:cs typeface="Open Sans Light" panose="020B0306030504020204" pitchFamily="34" charset="0"/>
                                </a:rPr>
                                <m:t>𝑟</m:t>
                              </m:r>
                            </m:e>
                            <m:sub>
                              <m:r>
                                <a:rPr lang="en-GB" sz="2000" i="1">
                                  <a:latin typeface="Cambria Math" panose="02040503050406030204" pitchFamily="18" charset="0"/>
                                  <a:ea typeface="Open Sans Light" panose="020B0306030504020204" pitchFamily="34" charset="0"/>
                                  <a:cs typeface="Open Sans Light" panose="020B0306030504020204" pitchFamily="34" charset="0"/>
                                </a:rPr>
                                <m:t>1</m:t>
                              </m:r>
                            </m:sub>
                          </m:sSub>
                        </m:e>
                      </m:d>
                      <m:r>
                        <a:rPr lang="en-GB" sz="2000" i="1">
                          <a:latin typeface="Cambria Math" panose="02040503050406030204" pitchFamily="18" charset="0"/>
                          <a:ea typeface="Open Sans Light" panose="020B0306030504020204" pitchFamily="34" charset="0"/>
                          <a:cs typeface="Open Sans Light" panose="020B0306030504020204" pitchFamily="34" charset="0"/>
                        </a:rPr>
                        <m:t>=</m:t>
                      </m:r>
                      <m:f>
                        <m:fPr>
                          <m:ctrlPr>
                            <a:rPr lang="en-GB" sz="2000" i="1">
                              <a:latin typeface="Cambria Math" panose="02040503050406030204" pitchFamily="18" charset="0"/>
                              <a:ea typeface="Open Sans Light" panose="020B0306030504020204" pitchFamily="34" charset="0"/>
                              <a:cs typeface="Open Sans Light" panose="020B0306030504020204" pitchFamily="34" charset="0"/>
                            </a:rPr>
                          </m:ctrlPr>
                        </m:fPr>
                        <m:num>
                          <m:sSub>
                            <m:sSubPr>
                              <m:ctrlPr>
                                <a:rPr lang="en-GB" sz="2000" i="1">
                                  <a:latin typeface="Cambria Math" panose="02040503050406030204" pitchFamily="18" charset="0"/>
                                  <a:ea typeface="Open Sans Light" panose="020B0306030504020204" pitchFamily="34" charset="0"/>
                                  <a:cs typeface="Open Sans Light" panose="020B0306030504020204" pitchFamily="34" charset="0"/>
                                </a:rPr>
                              </m:ctrlPr>
                            </m:sSubPr>
                            <m:e>
                              <m:r>
                                <a:rPr lang="en-GB" sz="2000" i="1">
                                  <a:latin typeface="Cambria Math" panose="02040503050406030204" pitchFamily="18" charset="0"/>
                                  <a:ea typeface="Open Sans Light" panose="020B0306030504020204" pitchFamily="34" charset="0"/>
                                  <a:cs typeface="Open Sans Light" panose="020B0306030504020204" pitchFamily="34" charset="0"/>
                                </a:rPr>
                                <m:t>𝐸</m:t>
                              </m:r>
                            </m:e>
                            <m:sub>
                              <m:r>
                                <a:rPr lang="en-GB" sz="2000" i="1">
                                  <a:latin typeface="Cambria Math" panose="02040503050406030204" pitchFamily="18" charset="0"/>
                                  <a:ea typeface="Open Sans Light" panose="020B0306030504020204" pitchFamily="34" charset="0"/>
                                  <a:cs typeface="Open Sans Light" panose="020B0306030504020204" pitchFamily="34" charset="0"/>
                                </a:rPr>
                                <m:t>0</m:t>
                              </m:r>
                            </m:sub>
                          </m:sSub>
                          <m:r>
                            <a:rPr lang="en-GB" sz="2000" i="1">
                              <a:latin typeface="Cambria Math" panose="02040503050406030204" pitchFamily="18" charset="0"/>
                              <a:ea typeface="Open Sans Light" panose="020B0306030504020204" pitchFamily="34" charset="0"/>
                              <a:cs typeface="Open Sans Light" panose="020B0306030504020204" pitchFamily="34" charset="0"/>
                            </a:rPr>
                            <m:t> </m:t>
                          </m:r>
                          <m:d>
                            <m:dPr>
                              <m:begChr m:val="["/>
                              <m:endChr m:val="]"/>
                              <m:ctrlPr>
                                <a:rPr lang="en-GB" sz="2000" i="1">
                                  <a:latin typeface="Cambria Math" panose="02040503050406030204" pitchFamily="18" charset="0"/>
                                  <a:ea typeface="Open Sans Light" panose="020B0306030504020204" pitchFamily="34" charset="0"/>
                                  <a:cs typeface="Open Sans Light" panose="020B0306030504020204" pitchFamily="34" charset="0"/>
                                </a:rPr>
                              </m:ctrlPr>
                            </m:dPr>
                            <m:e>
                              <m:sSub>
                                <m:sSubPr>
                                  <m:ctrlPr>
                                    <a:rPr lang="en-GB" sz="2000" i="1">
                                      <a:latin typeface="Cambria Math" panose="02040503050406030204" pitchFamily="18" charset="0"/>
                                      <a:ea typeface="Open Sans Light" panose="020B0306030504020204" pitchFamily="34" charset="0"/>
                                      <a:cs typeface="Open Sans Light" panose="020B0306030504020204" pitchFamily="34" charset="0"/>
                                    </a:rPr>
                                  </m:ctrlPr>
                                </m:sSubPr>
                                <m:e>
                                  <m:r>
                                    <a:rPr lang="en-GB" sz="2000" i="1">
                                      <a:latin typeface="Cambria Math" panose="02040503050406030204" pitchFamily="18" charset="0"/>
                                      <a:ea typeface="Open Sans Light" panose="020B0306030504020204" pitchFamily="34" charset="0"/>
                                      <a:cs typeface="Open Sans Light" panose="020B0306030504020204" pitchFamily="34" charset="0"/>
                                    </a:rPr>
                                    <m:t>𝐷</m:t>
                                  </m:r>
                                </m:e>
                                <m:sub>
                                  <m:r>
                                    <a:rPr lang="en-GB" sz="2000" i="1">
                                      <a:latin typeface="Cambria Math" panose="02040503050406030204" pitchFamily="18" charset="0"/>
                                      <a:ea typeface="Open Sans Light" panose="020B0306030504020204" pitchFamily="34" charset="0"/>
                                      <a:cs typeface="Open Sans Light" panose="020B0306030504020204" pitchFamily="34" charset="0"/>
                                    </a:rPr>
                                    <m:t>1</m:t>
                                  </m:r>
                                </m:sub>
                              </m:sSub>
                              <m:r>
                                <a:rPr lang="en-GB" sz="2000" i="1">
                                  <a:latin typeface="Cambria Math" panose="02040503050406030204" pitchFamily="18" charset="0"/>
                                  <a:ea typeface="Open Sans Light" panose="020B0306030504020204" pitchFamily="34" charset="0"/>
                                  <a:cs typeface="Open Sans Light" panose="020B0306030504020204" pitchFamily="34" charset="0"/>
                                </a:rPr>
                                <m:t>+</m:t>
                              </m:r>
                              <m:sSub>
                                <m:sSubPr>
                                  <m:ctrlPr>
                                    <a:rPr lang="en-GB" sz="2000" i="1">
                                      <a:latin typeface="Cambria Math" panose="02040503050406030204" pitchFamily="18" charset="0"/>
                                      <a:ea typeface="Open Sans Light" panose="020B0306030504020204" pitchFamily="34" charset="0"/>
                                      <a:cs typeface="Open Sans Light" panose="020B0306030504020204" pitchFamily="34" charset="0"/>
                                    </a:rPr>
                                  </m:ctrlPr>
                                </m:sSubPr>
                                <m:e>
                                  <m:r>
                                    <a:rPr lang="en-GB" sz="2000" i="1">
                                      <a:latin typeface="Cambria Math" panose="02040503050406030204" pitchFamily="18" charset="0"/>
                                      <a:ea typeface="Open Sans Light" panose="020B0306030504020204" pitchFamily="34" charset="0"/>
                                      <a:cs typeface="Open Sans Light" panose="020B0306030504020204" pitchFamily="34" charset="0"/>
                                    </a:rPr>
                                    <m:t>𝑃</m:t>
                                  </m:r>
                                </m:e>
                                <m:sub>
                                  <m:r>
                                    <a:rPr lang="en-GB" sz="2000" i="1">
                                      <a:latin typeface="Cambria Math" panose="02040503050406030204" pitchFamily="18" charset="0"/>
                                      <a:ea typeface="Open Sans Light" panose="020B0306030504020204" pitchFamily="34" charset="0"/>
                                      <a:cs typeface="Open Sans Light" panose="020B0306030504020204" pitchFamily="34" charset="0"/>
                                    </a:rPr>
                                    <m:t>1</m:t>
                                  </m:r>
                                </m:sub>
                              </m:sSub>
                              <m:r>
                                <a:rPr lang="en-GB" sz="2000" i="1">
                                  <a:latin typeface="Cambria Math" panose="02040503050406030204" pitchFamily="18" charset="0"/>
                                  <a:ea typeface="Open Sans Light" panose="020B0306030504020204" pitchFamily="34" charset="0"/>
                                  <a:cs typeface="Open Sans Light" panose="020B0306030504020204" pitchFamily="34" charset="0"/>
                                </a:rPr>
                                <m:t>−</m:t>
                              </m:r>
                              <m:sSub>
                                <m:sSubPr>
                                  <m:ctrlPr>
                                    <a:rPr lang="en-GB" sz="2000" i="1">
                                      <a:latin typeface="Cambria Math" panose="02040503050406030204" pitchFamily="18" charset="0"/>
                                      <a:ea typeface="Open Sans Light" panose="020B0306030504020204" pitchFamily="34" charset="0"/>
                                      <a:cs typeface="Open Sans Light" panose="020B0306030504020204" pitchFamily="34" charset="0"/>
                                    </a:rPr>
                                  </m:ctrlPr>
                                </m:sSubPr>
                                <m:e>
                                  <m:r>
                                    <a:rPr lang="en-GB" sz="2000" i="1">
                                      <a:latin typeface="Cambria Math" panose="02040503050406030204" pitchFamily="18" charset="0"/>
                                      <a:ea typeface="Open Sans Light" panose="020B0306030504020204" pitchFamily="34" charset="0"/>
                                      <a:cs typeface="Open Sans Light" panose="020B0306030504020204" pitchFamily="34" charset="0"/>
                                    </a:rPr>
                                    <m:t>𝑃</m:t>
                                  </m:r>
                                </m:e>
                                <m:sub>
                                  <m:r>
                                    <a:rPr lang="en-GB" sz="2000" i="1">
                                      <a:latin typeface="Cambria Math" panose="02040503050406030204" pitchFamily="18" charset="0"/>
                                      <a:ea typeface="Open Sans Light" panose="020B0306030504020204" pitchFamily="34" charset="0"/>
                                      <a:cs typeface="Open Sans Light" panose="020B0306030504020204" pitchFamily="34" charset="0"/>
                                    </a:rPr>
                                    <m:t>0</m:t>
                                  </m:r>
                                </m:sub>
                              </m:sSub>
                            </m:e>
                          </m:d>
                        </m:num>
                        <m:den>
                          <m:sSub>
                            <m:sSubPr>
                              <m:ctrlPr>
                                <a:rPr lang="en-GB" sz="2000" i="1">
                                  <a:latin typeface="Cambria Math" panose="02040503050406030204" pitchFamily="18" charset="0"/>
                                  <a:ea typeface="Open Sans Light" panose="020B0306030504020204" pitchFamily="34" charset="0"/>
                                  <a:cs typeface="Open Sans Light" panose="020B0306030504020204" pitchFamily="34" charset="0"/>
                                </a:rPr>
                              </m:ctrlPr>
                            </m:sSubPr>
                            <m:e>
                              <m:r>
                                <a:rPr lang="en-GB" sz="2000" i="1">
                                  <a:latin typeface="Cambria Math" panose="02040503050406030204" pitchFamily="18" charset="0"/>
                                  <a:ea typeface="Open Sans Light" panose="020B0306030504020204" pitchFamily="34" charset="0"/>
                                  <a:cs typeface="Open Sans Light" panose="020B0306030504020204" pitchFamily="34" charset="0"/>
                                </a:rPr>
                                <m:t>𝑃</m:t>
                              </m:r>
                            </m:e>
                            <m:sub>
                              <m:r>
                                <a:rPr lang="en-GB" sz="2000" i="1">
                                  <a:latin typeface="Cambria Math" panose="02040503050406030204" pitchFamily="18" charset="0"/>
                                  <a:ea typeface="Open Sans Light" panose="020B0306030504020204" pitchFamily="34" charset="0"/>
                                  <a:cs typeface="Open Sans Light" panose="020B0306030504020204" pitchFamily="34" charset="0"/>
                                </a:rPr>
                                <m:t>0</m:t>
                              </m:r>
                            </m:sub>
                          </m:sSub>
                        </m:den>
                      </m:f>
                      <m:r>
                        <a:rPr lang="en-US" sz="2000" i="1">
                          <a:latin typeface="Cambria Math" panose="02040503050406030204" pitchFamily="18" charset="0"/>
                          <a:ea typeface="Open Sans Light" panose="020B0306030504020204" pitchFamily="34" charset="0"/>
                          <a:cs typeface="Open Sans Light" panose="020B0306030504020204" pitchFamily="34" charset="0"/>
                        </a:rPr>
                        <m:t>=</m:t>
                      </m:r>
                    </m:oMath>
                  </m:oMathPara>
                </a14:m>
                <a:endParaRPr lang="en-US" sz="2000" i="1" dirty="0">
                  <a:latin typeface="Cambria Math" panose="02040503050406030204" pitchFamily="18" charset="0"/>
                  <a:ea typeface="Open Sans Light" panose="020B0306030504020204" pitchFamily="34" charset="0"/>
                  <a:cs typeface="Open Sans Light" panose="020B0306030504020204" pitchFamily="34" charset="0"/>
                </a:endParaRPr>
              </a:p>
            </p:txBody>
          </p:sp>
        </mc:Choice>
        <mc:Fallback xmlns="">
          <p:sp>
            <p:nvSpPr>
              <p:cNvPr id="2" name="TextBox 1">
                <a:extLst>
                  <a:ext uri="{FF2B5EF4-FFF2-40B4-BE49-F238E27FC236}">
                    <a16:creationId xmlns:a16="http://schemas.microsoft.com/office/drawing/2014/main" id="{42ECE58B-88A1-4C7E-A705-0F20AA06AEE5}"/>
                  </a:ext>
                </a:extLst>
              </p:cNvPr>
              <p:cNvSpPr txBox="1">
                <a:spLocks noRot="1" noChangeAspect="1" noMove="1" noResize="1" noEditPoints="1" noAdjustHandles="1" noChangeArrowheads="1" noChangeShapeType="1" noTextEdit="1"/>
              </p:cNvSpPr>
              <p:nvPr/>
            </p:nvSpPr>
            <p:spPr>
              <a:xfrm>
                <a:off x="1148516" y="3472646"/>
                <a:ext cx="4036541" cy="742511"/>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D26078A8-0CC2-4CA5-828D-740F8DB0C7EE}"/>
                  </a:ext>
                </a:extLst>
              </p:cNvPr>
              <p:cNvSpPr txBox="1"/>
              <p:nvPr/>
            </p:nvSpPr>
            <p:spPr>
              <a:xfrm>
                <a:off x="2183029" y="4186447"/>
                <a:ext cx="3176651" cy="679353"/>
              </a:xfrm>
              <a:prstGeom prst="rect">
                <a:avLst/>
              </a:prstGeom>
              <a:noFill/>
            </p:spPr>
            <p:txBody>
              <a:bodyPr wrap="square" rtlCol="0">
                <a:spAutoFit/>
              </a:bodyPr>
              <a:lstStyle/>
              <a:p>
                <a:r>
                  <a:rPr lang="en-GB" sz="2400" dirty="0">
                    <a:ea typeface="Open Sans Light" panose="020B0306030504020204" pitchFamily="34" charset="0"/>
                    <a:cs typeface="Open Sans Light" panose="020B0306030504020204" pitchFamily="34" charset="0"/>
                  </a:rPr>
                  <a:t> </a:t>
                </a:r>
                <a14:m>
                  <m:oMath xmlns:m="http://schemas.openxmlformats.org/officeDocument/2006/math">
                    <m:r>
                      <a:rPr lang="en-GB" sz="2400" i="1">
                        <a:latin typeface="Cambria Math" panose="02040503050406030204" pitchFamily="18" charset="0"/>
                        <a:ea typeface="Open Sans Light" panose="020B0306030504020204" pitchFamily="34" charset="0"/>
                        <a:cs typeface="Open Sans Light" panose="020B0306030504020204" pitchFamily="34" charset="0"/>
                      </a:rPr>
                      <m:t>=</m:t>
                    </m:r>
                    <m:f>
                      <m:fPr>
                        <m:ctrlPr>
                          <a:rPr lang="en-GB" sz="2400" i="1">
                            <a:latin typeface="Cambria Math" panose="02040503050406030204" pitchFamily="18" charset="0"/>
                            <a:ea typeface="Open Sans Light" panose="020B0306030504020204" pitchFamily="34" charset="0"/>
                            <a:cs typeface="Open Sans Light" panose="020B0306030504020204" pitchFamily="34" charset="0"/>
                          </a:rPr>
                        </m:ctrlPr>
                      </m:fPr>
                      <m:num>
                        <m:sSub>
                          <m:sSubPr>
                            <m:ctrlPr>
                              <a:rPr lang="en-GB" sz="2400" i="1">
                                <a:latin typeface="Cambria Math" panose="02040503050406030204" pitchFamily="18" charset="0"/>
                                <a:ea typeface="Open Sans Light" panose="020B0306030504020204" pitchFamily="34" charset="0"/>
                                <a:cs typeface="Open Sans Light" panose="020B0306030504020204" pitchFamily="34" charset="0"/>
                              </a:rPr>
                            </m:ctrlPr>
                          </m:sSubPr>
                          <m:e>
                            <m:r>
                              <a:rPr lang="en-GB" sz="2400" i="1">
                                <a:latin typeface="Cambria Math" panose="02040503050406030204" pitchFamily="18" charset="0"/>
                                <a:ea typeface="Open Sans Light" panose="020B0306030504020204" pitchFamily="34" charset="0"/>
                                <a:cs typeface="Open Sans Light" panose="020B0306030504020204" pitchFamily="34" charset="0"/>
                              </a:rPr>
                              <m:t>𝐸</m:t>
                            </m:r>
                          </m:e>
                          <m:sub>
                            <m:r>
                              <a:rPr lang="en-GB" sz="2400" i="1">
                                <a:latin typeface="Cambria Math" panose="02040503050406030204" pitchFamily="18" charset="0"/>
                                <a:ea typeface="Open Sans Light" panose="020B0306030504020204" pitchFamily="34" charset="0"/>
                                <a:cs typeface="Open Sans Light" panose="020B0306030504020204" pitchFamily="34" charset="0"/>
                              </a:rPr>
                              <m:t>0</m:t>
                            </m:r>
                          </m:sub>
                        </m:sSub>
                        <m:r>
                          <a:rPr lang="en-GB" sz="2400" i="1">
                            <a:latin typeface="Cambria Math" panose="02040503050406030204" pitchFamily="18" charset="0"/>
                            <a:ea typeface="Open Sans Light" panose="020B0306030504020204" pitchFamily="34" charset="0"/>
                            <a:cs typeface="Open Sans Light" panose="020B0306030504020204" pitchFamily="34" charset="0"/>
                          </a:rPr>
                          <m:t> [</m:t>
                        </m:r>
                        <m:sSub>
                          <m:sSubPr>
                            <m:ctrlPr>
                              <a:rPr lang="en-GB" sz="2400" i="1">
                                <a:latin typeface="Cambria Math" panose="02040503050406030204" pitchFamily="18" charset="0"/>
                                <a:ea typeface="Open Sans Light" panose="020B0306030504020204" pitchFamily="34" charset="0"/>
                                <a:cs typeface="Open Sans Light" panose="020B0306030504020204" pitchFamily="34" charset="0"/>
                              </a:rPr>
                            </m:ctrlPr>
                          </m:sSubPr>
                          <m:e>
                            <m:r>
                              <a:rPr lang="en-GB" sz="2400" i="1">
                                <a:latin typeface="Cambria Math" panose="02040503050406030204" pitchFamily="18" charset="0"/>
                                <a:ea typeface="Open Sans Light" panose="020B0306030504020204" pitchFamily="34" charset="0"/>
                                <a:cs typeface="Open Sans Light" panose="020B0306030504020204" pitchFamily="34" charset="0"/>
                              </a:rPr>
                              <m:t>𝐷</m:t>
                            </m:r>
                          </m:e>
                          <m:sub>
                            <m:r>
                              <a:rPr lang="en-GB" sz="2400" i="1">
                                <a:latin typeface="Cambria Math" panose="02040503050406030204" pitchFamily="18" charset="0"/>
                                <a:ea typeface="Open Sans Light" panose="020B0306030504020204" pitchFamily="34" charset="0"/>
                                <a:cs typeface="Open Sans Light" panose="020B0306030504020204" pitchFamily="34" charset="0"/>
                              </a:rPr>
                              <m:t>1</m:t>
                            </m:r>
                          </m:sub>
                        </m:sSub>
                        <m:r>
                          <a:rPr lang="en-GB" sz="2400" i="1">
                            <a:latin typeface="Cambria Math" panose="02040503050406030204" pitchFamily="18" charset="0"/>
                            <a:ea typeface="Open Sans Light" panose="020B0306030504020204" pitchFamily="34" charset="0"/>
                            <a:cs typeface="Open Sans Light" panose="020B0306030504020204" pitchFamily="34" charset="0"/>
                          </a:rPr>
                          <m:t>]</m:t>
                        </m:r>
                      </m:num>
                      <m:den>
                        <m:sSub>
                          <m:sSubPr>
                            <m:ctrlPr>
                              <a:rPr lang="en-GB" sz="2400" i="1">
                                <a:latin typeface="Cambria Math" panose="02040503050406030204" pitchFamily="18" charset="0"/>
                                <a:ea typeface="Open Sans Light" panose="020B0306030504020204" pitchFamily="34" charset="0"/>
                                <a:cs typeface="Open Sans Light" panose="020B0306030504020204" pitchFamily="34" charset="0"/>
                              </a:rPr>
                            </m:ctrlPr>
                          </m:sSubPr>
                          <m:e>
                            <m:r>
                              <a:rPr lang="en-GB" sz="2400" i="1">
                                <a:latin typeface="Cambria Math" panose="02040503050406030204" pitchFamily="18" charset="0"/>
                                <a:ea typeface="Open Sans Light" panose="020B0306030504020204" pitchFamily="34" charset="0"/>
                                <a:cs typeface="Open Sans Light" panose="020B0306030504020204" pitchFamily="34" charset="0"/>
                              </a:rPr>
                              <m:t>𝑃</m:t>
                            </m:r>
                          </m:e>
                          <m:sub>
                            <m:r>
                              <a:rPr lang="en-GB" sz="2400" i="1">
                                <a:latin typeface="Cambria Math" panose="02040503050406030204" pitchFamily="18" charset="0"/>
                                <a:ea typeface="Open Sans Light" panose="020B0306030504020204" pitchFamily="34" charset="0"/>
                                <a:cs typeface="Open Sans Light" panose="020B0306030504020204" pitchFamily="34" charset="0"/>
                              </a:rPr>
                              <m:t>0</m:t>
                            </m:r>
                          </m:sub>
                        </m:sSub>
                      </m:den>
                    </m:f>
                    <m:r>
                      <a:rPr lang="en-GB" sz="2400" i="1">
                        <a:latin typeface="Cambria Math" panose="02040503050406030204" pitchFamily="18" charset="0"/>
                        <a:ea typeface="Open Sans Light" panose="020B0306030504020204" pitchFamily="34" charset="0"/>
                        <a:cs typeface="Open Sans Light" panose="020B0306030504020204" pitchFamily="34" charset="0"/>
                      </a:rPr>
                      <m:t>+</m:t>
                    </m:r>
                    <m:f>
                      <m:fPr>
                        <m:ctrlPr>
                          <a:rPr lang="en-GB" sz="2400" i="1">
                            <a:latin typeface="Cambria Math" panose="02040503050406030204" pitchFamily="18" charset="0"/>
                            <a:ea typeface="Open Sans Light" panose="020B0306030504020204" pitchFamily="34" charset="0"/>
                            <a:cs typeface="Open Sans Light" panose="020B0306030504020204" pitchFamily="34" charset="0"/>
                          </a:rPr>
                        </m:ctrlPr>
                      </m:fPr>
                      <m:num>
                        <m:sSub>
                          <m:sSubPr>
                            <m:ctrlPr>
                              <a:rPr lang="en-GB" sz="2400" i="1">
                                <a:latin typeface="Cambria Math" panose="02040503050406030204" pitchFamily="18" charset="0"/>
                                <a:ea typeface="Open Sans Light" panose="020B0306030504020204" pitchFamily="34" charset="0"/>
                                <a:cs typeface="Open Sans Light" panose="020B0306030504020204" pitchFamily="34" charset="0"/>
                              </a:rPr>
                            </m:ctrlPr>
                          </m:sSubPr>
                          <m:e>
                            <m:r>
                              <a:rPr lang="en-GB" sz="2400" i="1">
                                <a:latin typeface="Cambria Math" panose="02040503050406030204" pitchFamily="18" charset="0"/>
                                <a:ea typeface="Open Sans Light" panose="020B0306030504020204" pitchFamily="34" charset="0"/>
                                <a:cs typeface="Open Sans Light" panose="020B0306030504020204" pitchFamily="34" charset="0"/>
                              </a:rPr>
                              <m:t>𝐸</m:t>
                            </m:r>
                          </m:e>
                          <m:sub>
                            <m:r>
                              <a:rPr lang="en-GB" sz="2400" i="1">
                                <a:latin typeface="Cambria Math" panose="02040503050406030204" pitchFamily="18" charset="0"/>
                                <a:ea typeface="Open Sans Light" panose="020B0306030504020204" pitchFamily="34" charset="0"/>
                                <a:cs typeface="Open Sans Light" panose="020B0306030504020204" pitchFamily="34" charset="0"/>
                              </a:rPr>
                              <m:t>0</m:t>
                            </m:r>
                          </m:sub>
                        </m:sSub>
                        <m:r>
                          <a:rPr lang="en-GB" sz="2400" i="1">
                            <a:latin typeface="Cambria Math" panose="02040503050406030204" pitchFamily="18" charset="0"/>
                            <a:ea typeface="Open Sans Light" panose="020B0306030504020204" pitchFamily="34" charset="0"/>
                            <a:cs typeface="Open Sans Light" panose="020B0306030504020204" pitchFamily="34" charset="0"/>
                          </a:rPr>
                          <m:t> [</m:t>
                        </m:r>
                        <m:sSub>
                          <m:sSubPr>
                            <m:ctrlPr>
                              <a:rPr lang="en-GB" sz="2400" i="1">
                                <a:latin typeface="Cambria Math" panose="02040503050406030204" pitchFamily="18" charset="0"/>
                                <a:ea typeface="Open Sans Light" panose="020B0306030504020204" pitchFamily="34" charset="0"/>
                                <a:cs typeface="Open Sans Light" panose="020B0306030504020204" pitchFamily="34" charset="0"/>
                              </a:rPr>
                            </m:ctrlPr>
                          </m:sSubPr>
                          <m:e>
                            <m:r>
                              <a:rPr lang="en-GB" sz="2400" i="1">
                                <a:latin typeface="Cambria Math" panose="02040503050406030204" pitchFamily="18" charset="0"/>
                                <a:ea typeface="Open Sans Light" panose="020B0306030504020204" pitchFamily="34" charset="0"/>
                                <a:cs typeface="Open Sans Light" panose="020B0306030504020204" pitchFamily="34" charset="0"/>
                              </a:rPr>
                              <m:t>𝑃</m:t>
                            </m:r>
                          </m:e>
                          <m:sub>
                            <m:r>
                              <a:rPr lang="en-GB" sz="2400" i="1">
                                <a:latin typeface="Cambria Math" panose="02040503050406030204" pitchFamily="18" charset="0"/>
                                <a:ea typeface="Open Sans Light" panose="020B0306030504020204" pitchFamily="34" charset="0"/>
                                <a:cs typeface="Open Sans Light" panose="020B0306030504020204" pitchFamily="34" charset="0"/>
                              </a:rPr>
                              <m:t>1</m:t>
                            </m:r>
                          </m:sub>
                        </m:sSub>
                        <m:r>
                          <a:rPr lang="en-GB" sz="2400" i="1">
                            <a:latin typeface="Cambria Math" panose="02040503050406030204" pitchFamily="18" charset="0"/>
                            <a:ea typeface="Open Sans Light" panose="020B0306030504020204" pitchFamily="34" charset="0"/>
                            <a:cs typeface="Open Sans Light" panose="020B0306030504020204" pitchFamily="34" charset="0"/>
                          </a:rPr>
                          <m:t>−</m:t>
                        </m:r>
                        <m:sSub>
                          <m:sSubPr>
                            <m:ctrlPr>
                              <a:rPr lang="en-GB" sz="2400" i="1">
                                <a:latin typeface="Cambria Math" panose="02040503050406030204" pitchFamily="18" charset="0"/>
                                <a:ea typeface="Open Sans Light" panose="020B0306030504020204" pitchFamily="34" charset="0"/>
                                <a:cs typeface="Open Sans Light" panose="020B0306030504020204" pitchFamily="34" charset="0"/>
                              </a:rPr>
                            </m:ctrlPr>
                          </m:sSubPr>
                          <m:e>
                            <m:r>
                              <a:rPr lang="en-GB" sz="2400" i="1">
                                <a:latin typeface="Cambria Math" panose="02040503050406030204" pitchFamily="18" charset="0"/>
                                <a:ea typeface="Open Sans Light" panose="020B0306030504020204" pitchFamily="34" charset="0"/>
                                <a:cs typeface="Open Sans Light" panose="020B0306030504020204" pitchFamily="34" charset="0"/>
                              </a:rPr>
                              <m:t>𝑃</m:t>
                            </m:r>
                          </m:e>
                          <m:sub>
                            <m:r>
                              <a:rPr lang="en-GB" sz="2400" i="1">
                                <a:latin typeface="Cambria Math" panose="02040503050406030204" pitchFamily="18" charset="0"/>
                                <a:ea typeface="Open Sans Light" panose="020B0306030504020204" pitchFamily="34" charset="0"/>
                                <a:cs typeface="Open Sans Light" panose="020B0306030504020204" pitchFamily="34" charset="0"/>
                              </a:rPr>
                              <m:t>0</m:t>
                            </m:r>
                          </m:sub>
                        </m:sSub>
                        <m:r>
                          <a:rPr lang="en-GB" sz="2400" i="1">
                            <a:latin typeface="Cambria Math" panose="02040503050406030204" pitchFamily="18" charset="0"/>
                            <a:ea typeface="Open Sans Light" panose="020B0306030504020204" pitchFamily="34" charset="0"/>
                            <a:cs typeface="Open Sans Light" panose="020B0306030504020204" pitchFamily="34" charset="0"/>
                          </a:rPr>
                          <m:t>]</m:t>
                        </m:r>
                      </m:num>
                      <m:den>
                        <m:sSub>
                          <m:sSubPr>
                            <m:ctrlPr>
                              <a:rPr lang="en-GB" sz="2400" i="1">
                                <a:latin typeface="Cambria Math" panose="02040503050406030204" pitchFamily="18" charset="0"/>
                                <a:ea typeface="Open Sans Light" panose="020B0306030504020204" pitchFamily="34" charset="0"/>
                                <a:cs typeface="Open Sans Light" panose="020B0306030504020204" pitchFamily="34" charset="0"/>
                              </a:rPr>
                            </m:ctrlPr>
                          </m:sSubPr>
                          <m:e>
                            <m:r>
                              <a:rPr lang="en-GB" sz="2400" i="1">
                                <a:latin typeface="Cambria Math" panose="02040503050406030204" pitchFamily="18" charset="0"/>
                                <a:ea typeface="Open Sans Light" panose="020B0306030504020204" pitchFamily="34" charset="0"/>
                                <a:cs typeface="Open Sans Light" panose="020B0306030504020204" pitchFamily="34" charset="0"/>
                              </a:rPr>
                              <m:t>𝑃</m:t>
                            </m:r>
                          </m:e>
                          <m:sub>
                            <m:r>
                              <a:rPr lang="en-GB" sz="2400" i="1">
                                <a:latin typeface="Cambria Math" panose="02040503050406030204" pitchFamily="18" charset="0"/>
                                <a:ea typeface="Open Sans Light" panose="020B0306030504020204" pitchFamily="34" charset="0"/>
                                <a:cs typeface="Open Sans Light" panose="020B0306030504020204" pitchFamily="34" charset="0"/>
                              </a:rPr>
                              <m:t>0</m:t>
                            </m:r>
                          </m:sub>
                        </m:sSub>
                      </m:den>
                    </m:f>
                  </m:oMath>
                </a14:m>
                <a:endParaRPr lang="en-GB" sz="2400" i="1" dirty="0">
                  <a:latin typeface="Cambria Math" panose="02040503050406030204" pitchFamily="18" charset="0"/>
                  <a:ea typeface="Open Sans Light" panose="020B0306030504020204" pitchFamily="34" charset="0"/>
                  <a:cs typeface="Open Sans Light" panose="020B0306030504020204" pitchFamily="34" charset="0"/>
                </a:endParaRPr>
              </a:p>
            </p:txBody>
          </p:sp>
        </mc:Choice>
        <mc:Fallback xmlns="">
          <p:sp>
            <p:nvSpPr>
              <p:cNvPr id="4" name="TextBox 3">
                <a:extLst>
                  <a:ext uri="{FF2B5EF4-FFF2-40B4-BE49-F238E27FC236}">
                    <a16:creationId xmlns:a16="http://schemas.microsoft.com/office/drawing/2014/main" id="{D26078A8-0CC2-4CA5-828D-740F8DB0C7EE}"/>
                  </a:ext>
                </a:extLst>
              </p:cNvPr>
              <p:cNvSpPr txBox="1">
                <a:spLocks noRot="1" noChangeAspect="1" noMove="1" noResize="1" noEditPoints="1" noAdjustHandles="1" noChangeArrowheads="1" noChangeShapeType="1" noTextEdit="1"/>
              </p:cNvSpPr>
              <p:nvPr/>
            </p:nvSpPr>
            <p:spPr>
              <a:xfrm>
                <a:off x="2183029" y="4186447"/>
                <a:ext cx="3176651" cy="679353"/>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3E19A970-3EE7-431A-9287-D18B03626B11}"/>
                  </a:ext>
                </a:extLst>
              </p:cNvPr>
              <p:cNvSpPr txBox="1"/>
              <p:nvPr/>
            </p:nvSpPr>
            <p:spPr>
              <a:xfrm>
                <a:off x="7403601" y="4229589"/>
                <a:ext cx="3220994" cy="7207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sz="2000" i="1">
                              <a:latin typeface="Cambria Math" panose="02040503050406030204" pitchFamily="18" charset="0"/>
                              <a:ea typeface="Open Sans Light" panose="020B0306030504020204" pitchFamily="34" charset="0"/>
                              <a:cs typeface="Open Sans Light" panose="020B0306030504020204" pitchFamily="34" charset="0"/>
                            </a:rPr>
                          </m:ctrlPr>
                        </m:sSubPr>
                        <m:e>
                          <m:r>
                            <a:rPr lang="en-GB" sz="2000" i="1">
                              <a:latin typeface="Cambria Math" panose="02040503050406030204" pitchFamily="18" charset="0"/>
                              <a:ea typeface="Open Sans Light" panose="020B0306030504020204" pitchFamily="34" charset="0"/>
                              <a:cs typeface="Open Sans Light" panose="020B0306030504020204" pitchFamily="34" charset="0"/>
                            </a:rPr>
                            <m:t>𝑟</m:t>
                          </m:r>
                        </m:e>
                        <m:sub>
                          <m:r>
                            <a:rPr lang="en-GB" sz="2000" i="1">
                              <a:latin typeface="Cambria Math" panose="02040503050406030204" pitchFamily="18" charset="0"/>
                              <a:ea typeface="Open Sans Light" panose="020B0306030504020204" pitchFamily="34" charset="0"/>
                              <a:cs typeface="Open Sans Light" panose="020B0306030504020204" pitchFamily="34" charset="0"/>
                            </a:rPr>
                            <m:t>1</m:t>
                          </m:r>
                        </m:sub>
                      </m:sSub>
                      <m:r>
                        <a:rPr lang="en-GB" sz="2000" i="1">
                          <a:latin typeface="Cambria Math" panose="02040503050406030204" pitchFamily="18" charset="0"/>
                          <a:ea typeface="Open Sans Light" panose="020B0306030504020204" pitchFamily="34" charset="0"/>
                          <a:cs typeface="Open Sans Light" panose="020B0306030504020204" pitchFamily="34" charset="0"/>
                        </a:rPr>
                        <m:t>=</m:t>
                      </m:r>
                      <m:f>
                        <m:fPr>
                          <m:ctrlPr>
                            <a:rPr lang="en-GB" sz="2000" i="1">
                              <a:latin typeface="Cambria Math" panose="02040503050406030204" pitchFamily="18" charset="0"/>
                              <a:ea typeface="Open Sans Light" panose="020B0306030504020204" pitchFamily="34" charset="0"/>
                              <a:cs typeface="Open Sans Light" panose="020B0306030504020204" pitchFamily="34" charset="0"/>
                            </a:rPr>
                          </m:ctrlPr>
                        </m:fPr>
                        <m:num>
                          <m:r>
                            <a:rPr lang="en-GB" sz="2000" i="1">
                              <a:latin typeface="Cambria Math" panose="02040503050406030204" pitchFamily="18" charset="0"/>
                              <a:ea typeface="Open Sans Light" panose="020B0306030504020204" pitchFamily="34" charset="0"/>
                              <a:cs typeface="Open Sans Light" panose="020B0306030504020204" pitchFamily="34" charset="0"/>
                            </a:rPr>
                            <m:t> </m:t>
                          </m:r>
                          <m:sSub>
                            <m:sSubPr>
                              <m:ctrlPr>
                                <a:rPr lang="en-GB" sz="2000" i="1">
                                  <a:latin typeface="Cambria Math" panose="02040503050406030204" pitchFamily="18" charset="0"/>
                                  <a:ea typeface="Open Sans Light" panose="020B0306030504020204" pitchFamily="34" charset="0"/>
                                  <a:cs typeface="Open Sans Light" panose="020B0306030504020204" pitchFamily="34" charset="0"/>
                                </a:rPr>
                              </m:ctrlPr>
                            </m:sSubPr>
                            <m:e>
                              <m:r>
                                <a:rPr lang="en-GB" sz="2000" i="1">
                                  <a:latin typeface="Cambria Math" panose="02040503050406030204" pitchFamily="18" charset="0"/>
                                  <a:ea typeface="Open Sans Light" panose="020B0306030504020204" pitchFamily="34" charset="0"/>
                                  <a:cs typeface="Open Sans Light" panose="020B0306030504020204" pitchFamily="34" charset="0"/>
                                </a:rPr>
                                <m:t>𝐷</m:t>
                              </m:r>
                            </m:e>
                            <m:sub>
                              <m:r>
                                <a:rPr lang="en-GB" sz="2000" i="1">
                                  <a:latin typeface="Cambria Math" panose="02040503050406030204" pitchFamily="18" charset="0"/>
                                  <a:ea typeface="Open Sans Light" panose="020B0306030504020204" pitchFamily="34" charset="0"/>
                                  <a:cs typeface="Open Sans Light" panose="020B0306030504020204" pitchFamily="34" charset="0"/>
                                </a:rPr>
                                <m:t>1</m:t>
                              </m:r>
                            </m:sub>
                          </m:sSub>
                        </m:num>
                        <m:den>
                          <m:sSub>
                            <m:sSubPr>
                              <m:ctrlPr>
                                <a:rPr lang="en-GB" sz="2000" i="1">
                                  <a:latin typeface="Cambria Math" panose="02040503050406030204" pitchFamily="18" charset="0"/>
                                  <a:ea typeface="Open Sans Light" panose="020B0306030504020204" pitchFamily="34" charset="0"/>
                                  <a:cs typeface="Open Sans Light" panose="020B0306030504020204" pitchFamily="34" charset="0"/>
                                </a:rPr>
                              </m:ctrlPr>
                            </m:sSubPr>
                            <m:e>
                              <m:r>
                                <a:rPr lang="en-GB" sz="2000" i="1">
                                  <a:latin typeface="Cambria Math" panose="02040503050406030204" pitchFamily="18" charset="0"/>
                                  <a:ea typeface="Open Sans Light" panose="020B0306030504020204" pitchFamily="34" charset="0"/>
                                  <a:cs typeface="Open Sans Light" panose="020B0306030504020204" pitchFamily="34" charset="0"/>
                                </a:rPr>
                                <m:t>𝑃</m:t>
                              </m:r>
                            </m:e>
                            <m:sub>
                              <m:r>
                                <a:rPr lang="en-GB" sz="2000" i="1">
                                  <a:latin typeface="Cambria Math" panose="02040503050406030204" pitchFamily="18" charset="0"/>
                                  <a:ea typeface="Open Sans Light" panose="020B0306030504020204" pitchFamily="34" charset="0"/>
                                  <a:cs typeface="Open Sans Light" panose="020B0306030504020204" pitchFamily="34" charset="0"/>
                                </a:rPr>
                                <m:t>0</m:t>
                              </m:r>
                            </m:sub>
                          </m:sSub>
                        </m:den>
                      </m:f>
                      <m:r>
                        <a:rPr lang="en-GB" sz="2000" i="1">
                          <a:latin typeface="Cambria Math" panose="02040503050406030204" pitchFamily="18" charset="0"/>
                          <a:ea typeface="Open Sans Light" panose="020B0306030504020204" pitchFamily="34" charset="0"/>
                          <a:cs typeface="Open Sans Light" panose="020B0306030504020204" pitchFamily="34" charset="0"/>
                        </a:rPr>
                        <m:t>+</m:t>
                      </m:r>
                      <m:f>
                        <m:fPr>
                          <m:ctrlPr>
                            <a:rPr lang="en-GB" sz="2000" i="1">
                              <a:latin typeface="Cambria Math" panose="02040503050406030204" pitchFamily="18" charset="0"/>
                              <a:ea typeface="Open Sans Light" panose="020B0306030504020204" pitchFamily="34" charset="0"/>
                              <a:cs typeface="Open Sans Light" panose="020B0306030504020204" pitchFamily="34" charset="0"/>
                            </a:rPr>
                          </m:ctrlPr>
                        </m:fPr>
                        <m:num>
                          <m:r>
                            <a:rPr lang="en-GB" sz="2000" i="1">
                              <a:latin typeface="Cambria Math" panose="02040503050406030204" pitchFamily="18" charset="0"/>
                              <a:ea typeface="Open Sans Light" panose="020B0306030504020204" pitchFamily="34" charset="0"/>
                              <a:cs typeface="Open Sans Light" panose="020B0306030504020204" pitchFamily="34" charset="0"/>
                            </a:rPr>
                            <m:t> </m:t>
                          </m:r>
                          <m:sSub>
                            <m:sSubPr>
                              <m:ctrlPr>
                                <a:rPr lang="en-GB" sz="2000" i="1">
                                  <a:latin typeface="Cambria Math" panose="02040503050406030204" pitchFamily="18" charset="0"/>
                                  <a:ea typeface="Open Sans Light" panose="020B0306030504020204" pitchFamily="34" charset="0"/>
                                  <a:cs typeface="Open Sans Light" panose="020B0306030504020204" pitchFamily="34" charset="0"/>
                                </a:rPr>
                              </m:ctrlPr>
                            </m:sSubPr>
                            <m:e>
                              <m:r>
                                <a:rPr lang="en-GB" sz="2000" i="1">
                                  <a:latin typeface="Cambria Math" panose="02040503050406030204" pitchFamily="18" charset="0"/>
                                  <a:ea typeface="Open Sans Light" panose="020B0306030504020204" pitchFamily="34" charset="0"/>
                                  <a:cs typeface="Open Sans Light" panose="020B0306030504020204" pitchFamily="34" charset="0"/>
                                </a:rPr>
                                <m:t>𝑃</m:t>
                              </m:r>
                            </m:e>
                            <m:sub>
                              <m:r>
                                <a:rPr lang="en-GB" sz="2000" i="1">
                                  <a:latin typeface="Cambria Math" panose="02040503050406030204" pitchFamily="18" charset="0"/>
                                  <a:ea typeface="Open Sans Light" panose="020B0306030504020204" pitchFamily="34" charset="0"/>
                                  <a:cs typeface="Open Sans Light" panose="020B0306030504020204" pitchFamily="34" charset="0"/>
                                </a:rPr>
                                <m:t>1</m:t>
                              </m:r>
                            </m:sub>
                          </m:sSub>
                          <m:r>
                            <a:rPr lang="en-GB" sz="2000" i="1">
                              <a:latin typeface="Cambria Math" panose="02040503050406030204" pitchFamily="18" charset="0"/>
                              <a:ea typeface="Open Sans Light" panose="020B0306030504020204" pitchFamily="34" charset="0"/>
                              <a:cs typeface="Open Sans Light" panose="020B0306030504020204" pitchFamily="34" charset="0"/>
                            </a:rPr>
                            <m:t>−</m:t>
                          </m:r>
                          <m:sSub>
                            <m:sSubPr>
                              <m:ctrlPr>
                                <a:rPr lang="en-GB" sz="2000" i="1">
                                  <a:latin typeface="Cambria Math" panose="02040503050406030204" pitchFamily="18" charset="0"/>
                                  <a:ea typeface="Open Sans Light" panose="020B0306030504020204" pitchFamily="34" charset="0"/>
                                  <a:cs typeface="Open Sans Light" panose="020B0306030504020204" pitchFamily="34" charset="0"/>
                                </a:rPr>
                              </m:ctrlPr>
                            </m:sSubPr>
                            <m:e>
                              <m:r>
                                <a:rPr lang="en-GB" sz="2000" i="1">
                                  <a:latin typeface="Cambria Math" panose="02040503050406030204" pitchFamily="18" charset="0"/>
                                  <a:ea typeface="Open Sans Light" panose="020B0306030504020204" pitchFamily="34" charset="0"/>
                                  <a:cs typeface="Open Sans Light" panose="020B0306030504020204" pitchFamily="34" charset="0"/>
                                </a:rPr>
                                <m:t>𝑃</m:t>
                              </m:r>
                            </m:e>
                            <m:sub>
                              <m:r>
                                <a:rPr lang="en-GB" sz="2000" i="1">
                                  <a:latin typeface="Cambria Math" panose="02040503050406030204" pitchFamily="18" charset="0"/>
                                  <a:ea typeface="Open Sans Light" panose="020B0306030504020204" pitchFamily="34" charset="0"/>
                                  <a:cs typeface="Open Sans Light" panose="020B0306030504020204" pitchFamily="34" charset="0"/>
                                </a:rPr>
                                <m:t>0</m:t>
                              </m:r>
                            </m:sub>
                          </m:sSub>
                        </m:num>
                        <m:den>
                          <m:sSub>
                            <m:sSubPr>
                              <m:ctrlPr>
                                <a:rPr lang="en-GB" sz="2000" i="1">
                                  <a:latin typeface="Cambria Math" panose="02040503050406030204" pitchFamily="18" charset="0"/>
                                  <a:ea typeface="Open Sans Light" panose="020B0306030504020204" pitchFamily="34" charset="0"/>
                                  <a:cs typeface="Open Sans Light" panose="020B0306030504020204" pitchFamily="34" charset="0"/>
                                </a:rPr>
                              </m:ctrlPr>
                            </m:sSubPr>
                            <m:e>
                              <m:r>
                                <a:rPr lang="en-GB" sz="2000" i="1">
                                  <a:latin typeface="Cambria Math" panose="02040503050406030204" pitchFamily="18" charset="0"/>
                                  <a:ea typeface="Open Sans Light" panose="020B0306030504020204" pitchFamily="34" charset="0"/>
                                  <a:cs typeface="Open Sans Light" panose="020B0306030504020204" pitchFamily="34" charset="0"/>
                                </a:rPr>
                                <m:t>𝑃</m:t>
                              </m:r>
                            </m:e>
                            <m:sub>
                              <m:r>
                                <a:rPr lang="en-GB" sz="2000" i="1">
                                  <a:latin typeface="Cambria Math" panose="02040503050406030204" pitchFamily="18" charset="0"/>
                                  <a:ea typeface="Open Sans Light" panose="020B0306030504020204" pitchFamily="34" charset="0"/>
                                  <a:cs typeface="Open Sans Light" panose="020B0306030504020204" pitchFamily="34" charset="0"/>
                                </a:rPr>
                                <m:t>0</m:t>
                              </m:r>
                            </m:sub>
                          </m:sSub>
                        </m:den>
                      </m:f>
                    </m:oMath>
                  </m:oMathPara>
                </a14:m>
                <a:endParaRPr lang="en-GB" sz="2000" i="1" dirty="0">
                  <a:latin typeface="Cambria Math" panose="02040503050406030204" pitchFamily="18" charset="0"/>
                  <a:ea typeface="Open Sans Light" panose="020B0306030504020204" pitchFamily="34" charset="0"/>
                  <a:cs typeface="Open Sans Light" panose="020B0306030504020204" pitchFamily="34" charset="0"/>
                </a:endParaRPr>
              </a:p>
            </p:txBody>
          </p:sp>
        </mc:Choice>
        <mc:Fallback xmlns="">
          <p:sp>
            <p:nvSpPr>
              <p:cNvPr id="7" name="TextBox 6">
                <a:extLst>
                  <a:ext uri="{FF2B5EF4-FFF2-40B4-BE49-F238E27FC236}">
                    <a16:creationId xmlns:a16="http://schemas.microsoft.com/office/drawing/2014/main" id="{3E19A970-3EE7-431A-9287-D18B03626B11}"/>
                  </a:ext>
                </a:extLst>
              </p:cNvPr>
              <p:cNvSpPr txBox="1">
                <a:spLocks noRot="1" noChangeAspect="1" noMove="1" noResize="1" noEditPoints="1" noAdjustHandles="1" noChangeArrowheads="1" noChangeShapeType="1" noTextEdit="1"/>
              </p:cNvSpPr>
              <p:nvPr/>
            </p:nvSpPr>
            <p:spPr>
              <a:xfrm>
                <a:off x="7403601" y="4229589"/>
                <a:ext cx="3220994" cy="720775"/>
              </a:xfrm>
              <a:prstGeom prst="rect">
                <a:avLst/>
              </a:prstGeom>
              <a:blipFill>
                <a:blip r:embed="rId6"/>
                <a:stretch>
                  <a:fillRect/>
                </a:stretch>
              </a:blipFill>
            </p:spPr>
            <p:txBody>
              <a:bodyPr/>
              <a:lstStyle/>
              <a:p>
                <a:r>
                  <a:rPr lang="en-GB">
                    <a:noFill/>
                  </a:rPr>
                  <a:t> </a:t>
                </a:r>
              </a:p>
            </p:txBody>
          </p:sp>
        </mc:Fallback>
      </mc:AlternateContent>
    </p:spTree>
    <p:custDataLst>
      <p:tags r:id="rId1"/>
    </p:custDataLst>
    <p:extLst>
      <p:ext uri="{BB962C8B-B14F-4D97-AF65-F5344CB8AC3E}">
        <p14:creationId xmlns:p14="http://schemas.microsoft.com/office/powerpoint/2010/main" val="1046726100"/>
      </p:ext>
    </p:extLst>
  </p:cSld>
  <p:clrMapOvr>
    <a:masterClrMapping/>
  </p:clrMapOvr>
  <mc:AlternateContent xmlns:mc="http://schemas.openxmlformats.org/markup-compatibility/2006" xmlns:p14="http://schemas.microsoft.com/office/powerpoint/2010/main">
    <mc:Choice Requires="p14">
      <p:transition p14:dur="0" advTm="59246"/>
    </mc:Choice>
    <mc:Fallback xmlns="">
      <p:transition advTm="59246"/>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14" grpId="0" uiExpand="1" build="p"/>
      <p:bldP spid="6" grpId="0" build="p"/>
      <p:bldP spid="16" grpId="0" animBg="1"/>
      <p:bldP spid="13" grpId="0" uiExpand="1" build="p"/>
      <p:bldP spid="2" grpId="0"/>
      <p:bldP spid="4"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92A96EF5-1A07-45D2-8BE5-15CE0D66EFD2}"/>
              </a:ext>
            </a:extLst>
          </p:cNvPr>
          <p:cNvSpPr/>
          <p:nvPr/>
        </p:nvSpPr>
        <p:spPr>
          <a:xfrm>
            <a:off x="6172198" y="4891601"/>
            <a:ext cx="5661575" cy="1284643"/>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6A979F0B-9A21-417A-86B3-52D857221136}"/>
              </a:ext>
            </a:extLst>
          </p:cNvPr>
          <p:cNvSpPr/>
          <p:nvPr/>
        </p:nvSpPr>
        <p:spPr>
          <a:xfrm>
            <a:off x="335999" y="4891601"/>
            <a:ext cx="5661575" cy="1284643"/>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8BB51D1F-764B-411A-B0A5-476F9C7BD4A0}"/>
                  </a:ext>
                </a:extLst>
              </p:cNvPr>
              <p:cNvSpPr>
                <a:spLocks noGrp="1"/>
              </p:cNvSpPr>
              <p:nvPr>
                <p:ph sz="half" idx="2"/>
              </p:nvPr>
            </p:nvSpPr>
            <p:spPr/>
            <p:txBody>
              <a:bodyPr/>
              <a:lstStyle/>
              <a:p>
                <a:pPr marL="0" indent="0">
                  <a:buNone/>
                </a:pPr>
                <a:r>
                  <a:rPr lang="en-GB" dirty="0"/>
                  <a:t>The average return for a given frequency of an investment during some period is the average of the </a:t>
                </a:r>
                <a:r>
                  <a:rPr lang="en-GB" i="1" dirty="0"/>
                  <a:t>realized</a:t>
                </a:r>
                <a:r>
                  <a:rPr lang="en-GB" dirty="0"/>
                  <a:t> frequency returns:</a:t>
                </a:r>
              </a:p>
              <a:p>
                <a:pPr marL="0" indent="0" algn="ctr">
                  <a:buNone/>
                </a:pPr>
                <a:endParaRPr lang="en-GB" i="1" dirty="0">
                  <a:latin typeface="Cambria Math" panose="02040503050406030204" pitchFamily="18" charset="0"/>
                </a:endParaRPr>
              </a:p>
              <a:p>
                <a:pPr marL="0" indent="0">
                  <a:spcBef>
                    <a:spcPts val="1200"/>
                  </a:spcBef>
                  <a:buNone/>
                </a:pPr>
                <a:endParaRPr lang="en-GB" dirty="0"/>
              </a:p>
              <a:p>
                <a:pPr marL="0" indent="0">
                  <a:buNone/>
                </a:pPr>
                <a:r>
                  <a:rPr lang="en-GB" dirty="0"/>
                  <a:t>where T is the number of frequency intervals in in the period you are considering</a:t>
                </a:r>
              </a:p>
              <a:p>
                <a:pPr marL="0" indent="0">
                  <a:buNone/>
                </a:pPr>
                <a:endParaRPr lang="en-GB" dirty="0"/>
              </a:p>
              <a:p>
                <a:pPr marL="0" indent="0">
                  <a:buNone/>
                </a:pPr>
                <a:r>
                  <a:rPr lang="en-GB" sz="1800" b="1" dirty="0">
                    <a:latin typeface="Open Sans" panose="020B0606030504020204" pitchFamily="34" charset="0"/>
                    <a:ea typeface="Open Sans" panose="020B0606030504020204" pitchFamily="34" charset="0"/>
                    <a:cs typeface="Open Sans" panose="020B0606030504020204" pitchFamily="34" charset="0"/>
                  </a:rPr>
                  <a:t>Forward looking returns: </a:t>
                </a:r>
                <a:r>
                  <a:rPr lang="en-GB" sz="1700" dirty="0">
                    <a:latin typeface="+mn-lt"/>
                    <a:ea typeface="Open Sans" panose="020B0606030504020204" pitchFamily="34" charset="0"/>
                    <a:cs typeface="Open Sans" panose="020B0606030504020204" pitchFamily="34" charset="0"/>
                  </a:rPr>
                  <a:t>(use probabilities, </a:t>
                </a:r>
                <a:r>
                  <a:rPr lang="en-GB" sz="1700" i="1" dirty="0">
                    <a:latin typeface="+mn-lt"/>
                    <a:ea typeface="Open Sans" panose="020B0606030504020204" pitchFamily="34" charset="0"/>
                    <a:cs typeface="Open Sans" panose="020B0606030504020204" pitchFamily="34" charset="0"/>
                  </a:rPr>
                  <a:t>p, of states </a:t>
                </a:r>
                <a14:m>
                  <m:oMath xmlns:m="http://schemas.openxmlformats.org/officeDocument/2006/math">
                    <m:r>
                      <a:rPr lang="en-US" sz="1800" i="1">
                        <a:latin typeface="Cambria Math" panose="02040503050406030204" pitchFamily="18" charset="0"/>
                      </a:rPr>
                      <m:t>𝜔</m:t>
                    </m:r>
                  </m:oMath>
                </a14:m>
                <a:r>
                  <a:rPr lang="en-GB" sz="1700" i="1" dirty="0">
                    <a:latin typeface="+mn-lt"/>
                    <a:ea typeface="Open Sans" panose="020B0606030504020204" pitchFamily="34" charset="0"/>
                    <a:cs typeface="Open Sans" panose="020B0606030504020204" pitchFamily="34" charset="0"/>
                  </a:rPr>
                  <a:t> </a:t>
                </a:r>
                <a:r>
                  <a:rPr lang="en-GB" sz="1700" dirty="0">
                    <a:latin typeface="+mn-lt"/>
                    <a:ea typeface="Open Sans" panose="020B0606030504020204" pitchFamily="34" charset="0"/>
                    <a:cs typeface="Open Sans" panose="020B0606030504020204" pitchFamily="34" charset="0"/>
                  </a:rPr>
                  <a:t>)</a:t>
                </a:r>
                <a:endParaRPr lang="en-GB" sz="17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en-GB" sz="1800" dirty="0">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2" name="Content Placeholder 1">
                <a:extLst>
                  <a:ext uri="{FF2B5EF4-FFF2-40B4-BE49-F238E27FC236}">
                    <a16:creationId xmlns:a16="http://schemas.microsoft.com/office/drawing/2014/main" id="{8BB51D1F-764B-411A-B0A5-476F9C7BD4A0}"/>
                  </a:ext>
                </a:extLst>
              </p:cNvPr>
              <p:cNvSpPr>
                <a:spLocks noGrp="1" noRot="1" noChangeAspect="1" noMove="1" noResize="1" noEditPoints="1" noAdjustHandles="1" noChangeArrowheads="1" noChangeShapeType="1" noTextEdit="1"/>
              </p:cNvSpPr>
              <p:nvPr>
                <p:ph sz="half" idx="2"/>
              </p:nvPr>
            </p:nvSpPr>
            <p:spPr>
              <a:blipFill>
                <a:blip r:embed="rId2"/>
                <a:stretch>
                  <a:fillRect l="-1076" t="-894" r="-11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58CF2C3-E45A-4F7F-9D69-88042E1BE844}"/>
                  </a:ext>
                </a:extLst>
              </p:cNvPr>
              <p:cNvSpPr>
                <a:spLocks noGrp="1"/>
              </p:cNvSpPr>
              <p:nvPr>
                <p:ph sz="quarter" idx="4"/>
              </p:nvPr>
            </p:nvSpPr>
            <p:spPr/>
            <p:txBody>
              <a:bodyPr/>
              <a:lstStyle/>
              <a:p>
                <a:pPr>
                  <a:buFont typeface="Wingdings" panose="05000000000000000000" pitchFamily="2" charset="2"/>
                  <a:buChar char="§"/>
                </a:pPr>
                <a:r>
                  <a:rPr lang="en-US" dirty="0"/>
                  <a:t>Sample Variance: </a:t>
                </a:r>
              </a:p>
              <a:p>
                <a:endParaRPr lang="en-US" dirty="0"/>
              </a:p>
              <a:p>
                <a:pPr marL="742950" lvl="1" indent="-285750">
                  <a:spcBef>
                    <a:spcPts val="1800"/>
                  </a:spcBef>
                  <a:buFont typeface="Calibri" panose="020F0502020204030204" pitchFamily="34" charset="0"/>
                  <a:buChar char="▫"/>
                </a:pPr>
                <a:r>
                  <a:rPr lang="en-US" dirty="0"/>
                  <a:t>The units of the sample variance are not in the same units as </a:t>
                </a:r>
                <a:r>
                  <a:rPr lang="en-US" i="1" dirty="0"/>
                  <a:t>r</a:t>
                </a:r>
                <a:r>
                  <a:rPr lang="en-US" dirty="0"/>
                  <a:t> because they have been squared</a:t>
                </a:r>
              </a:p>
              <a:p>
                <a:pPr>
                  <a:spcBef>
                    <a:spcPts val="1800"/>
                  </a:spcBef>
                  <a:buFont typeface="Wingdings" panose="05000000000000000000" pitchFamily="2" charset="2"/>
                  <a:buChar char="§"/>
                </a:pPr>
                <a:r>
                  <a:rPr lang="en-US" dirty="0">
                    <a:ea typeface="Cambria Math"/>
                    <a:cs typeface="Geneva"/>
                  </a:rPr>
                  <a:t>Standard deviation:</a:t>
                </a:r>
              </a:p>
              <a:p>
                <a:pPr marL="0" indent="0">
                  <a:buNone/>
                </a:pPr>
                <a:endParaRPr lang="en-US" dirty="0">
                  <a:ea typeface="Cambria Math"/>
                </a:endParaRPr>
              </a:p>
              <a:p>
                <a:pPr marL="0" indent="0">
                  <a:buNone/>
                </a:pPr>
                <a:r>
                  <a:rPr lang="en-GB" sz="1800" b="1" dirty="0">
                    <a:latin typeface="Open Sans" panose="020B0606030504020204" pitchFamily="34" charset="0"/>
                    <a:ea typeface="Open Sans" panose="020B0606030504020204" pitchFamily="34" charset="0"/>
                    <a:cs typeface="Open Sans" panose="020B0606030504020204" pitchFamily="34" charset="0"/>
                  </a:rPr>
                  <a:t>Forward looking variance: </a:t>
                </a:r>
                <a:r>
                  <a:rPr lang="en-GB" sz="1700" dirty="0">
                    <a:ea typeface="Open Sans" panose="020B0606030504020204" pitchFamily="34" charset="0"/>
                    <a:cs typeface="Open Sans" panose="020B0606030504020204" pitchFamily="34" charset="0"/>
                  </a:rPr>
                  <a:t>(use probabilities, </a:t>
                </a:r>
                <a:r>
                  <a:rPr lang="en-GB" sz="1700" i="1" dirty="0">
                    <a:ea typeface="Open Sans" panose="020B0606030504020204" pitchFamily="34" charset="0"/>
                    <a:cs typeface="Open Sans" panose="020B0606030504020204" pitchFamily="34" charset="0"/>
                  </a:rPr>
                  <a:t>p, of states </a:t>
                </a:r>
                <a14:m>
                  <m:oMath xmlns:m="http://schemas.openxmlformats.org/officeDocument/2006/math">
                    <m:r>
                      <a:rPr lang="en-US" sz="1800" i="1">
                        <a:latin typeface="Cambria Math" panose="02040503050406030204" pitchFamily="18" charset="0"/>
                      </a:rPr>
                      <m:t>𝜔</m:t>
                    </m:r>
                  </m:oMath>
                </a14:m>
                <a:r>
                  <a:rPr lang="en-GB" sz="1700" i="1" dirty="0">
                    <a:ea typeface="Open Sans" panose="020B0606030504020204" pitchFamily="34" charset="0"/>
                    <a:cs typeface="Open Sans" panose="020B0606030504020204" pitchFamily="34" charset="0"/>
                  </a:rPr>
                  <a:t> </a:t>
                </a:r>
                <a:r>
                  <a:rPr lang="en-GB" sz="1700" dirty="0">
                    <a:ea typeface="Open Sans" panose="020B0606030504020204" pitchFamily="34" charset="0"/>
                    <a:cs typeface="Open Sans" panose="020B0606030504020204" pitchFamily="34" charset="0"/>
                  </a:rPr>
                  <a:t>)</a:t>
                </a:r>
                <a:endParaRPr lang="en-GB" sz="1700" dirty="0">
                  <a:latin typeface="Open Sans" panose="020B0606030504020204" pitchFamily="34" charset="0"/>
                  <a:ea typeface="Open Sans" panose="020B0606030504020204" pitchFamily="34" charset="0"/>
                  <a:cs typeface="Open Sans" panose="020B0606030504020204" pitchFamily="34" charset="0"/>
                </a:endParaRPr>
              </a:p>
              <a:p>
                <a:pPr marL="0" indent="0">
                  <a:spcBef>
                    <a:spcPts val="1800"/>
                  </a:spcBef>
                  <a:buNone/>
                </a:pPr>
                <a:endParaRPr lang="en-US" dirty="0">
                  <a:ea typeface="Cambria Math"/>
                </a:endParaRPr>
              </a:p>
            </p:txBody>
          </p:sp>
        </mc:Choice>
        <mc:Fallback xmlns="">
          <p:sp>
            <p:nvSpPr>
              <p:cNvPr id="3" name="Content Placeholder 2">
                <a:extLst>
                  <a:ext uri="{FF2B5EF4-FFF2-40B4-BE49-F238E27FC236}">
                    <a16:creationId xmlns:a16="http://schemas.microsoft.com/office/drawing/2014/main" id="{258CF2C3-E45A-4F7F-9D69-88042E1BE844}"/>
                  </a:ext>
                </a:extLst>
              </p:cNvPr>
              <p:cNvSpPr>
                <a:spLocks noGrp="1" noRot="1" noChangeAspect="1" noMove="1" noResize="1" noEditPoints="1" noAdjustHandles="1" noChangeArrowheads="1" noChangeShapeType="1" noTextEdit="1"/>
              </p:cNvSpPr>
              <p:nvPr>
                <p:ph sz="quarter" idx="4"/>
              </p:nvPr>
            </p:nvSpPr>
            <p:spPr>
              <a:blipFill>
                <a:blip r:embed="rId3"/>
                <a:stretch>
                  <a:fillRect l="-857" t="-894" r="-857"/>
                </a:stretch>
              </a:blipFill>
            </p:spPr>
            <p:txBody>
              <a:bodyPr/>
              <a:lstStyle/>
              <a:p>
                <a:r>
                  <a:rPr lang="en-US">
                    <a:noFill/>
                  </a:rPr>
                  <a:t> </a:t>
                </a:r>
              </a:p>
            </p:txBody>
          </p:sp>
        </mc:Fallback>
      </mc:AlternateContent>
      <p:sp>
        <p:nvSpPr>
          <p:cNvPr id="4" name="Text Placeholder 3">
            <a:extLst>
              <a:ext uri="{FF2B5EF4-FFF2-40B4-BE49-F238E27FC236}">
                <a16:creationId xmlns:a16="http://schemas.microsoft.com/office/drawing/2014/main" id="{23DFF308-7A7E-4C85-9675-3879E7AFD129}"/>
              </a:ext>
            </a:extLst>
          </p:cNvPr>
          <p:cNvSpPr>
            <a:spLocks noGrp="1"/>
          </p:cNvSpPr>
          <p:nvPr>
            <p:ph type="body" sz="quarter" idx="13"/>
          </p:nvPr>
        </p:nvSpPr>
        <p:spPr/>
        <p:txBody>
          <a:bodyPr/>
          <a:lstStyle/>
          <a:p>
            <a:r>
              <a:rPr lang="en-GB" dirty="0"/>
              <a:t>Advanced Financial Management | Risk and return. Diversification.</a:t>
            </a:r>
          </a:p>
        </p:txBody>
      </p:sp>
      <p:sp>
        <p:nvSpPr>
          <p:cNvPr id="5" name="Title 4">
            <a:extLst>
              <a:ext uri="{FF2B5EF4-FFF2-40B4-BE49-F238E27FC236}">
                <a16:creationId xmlns:a16="http://schemas.microsoft.com/office/drawing/2014/main" id="{EFBD32FC-D2D7-4C4A-B085-9E7B0C9B0B0A}"/>
              </a:ext>
            </a:extLst>
          </p:cNvPr>
          <p:cNvSpPr>
            <a:spLocks noGrp="1"/>
          </p:cNvSpPr>
          <p:nvPr>
            <p:ph type="title"/>
          </p:nvPr>
        </p:nvSpPr>
        <p:spPr/>
        <p:txBody>
          <a:bodyPr/>
          <a:lstStyle/>
          <a:p>
            <a:r>
              <a:rPr lang="en-GB" dirty="0"/>
              <a:t>Historical risk and return</a:t>
            </a:r>
          </a:p>
        </p:txBody>
      </p:sp>
      <p:sp>
        <p:nvSpPr>
          <p:cNvPr id="6" name="Text Placeholder 5">
            <a:extLst>
              <a:ext uri="{FF2B5EF4-FFF2-40B4-BE49-F238E27FC236}">
                <a16:creationId xmlns:a16="http://schemas.microsoft.com/office/drawing/2014/main" id="{CC301668-F933-415C-ACD3-1E6B8B2AB59A}"/>
              </a:ext>
            </a:extLst>
          </p:cNvPr>
          <p:cNvSpPr>
            <a:spLocks noGrp="1"/>
          </p:cNvSpPr>
          <p:nvPr>
            <p:ph type="body" idx="1"/>
          </p:nvPr>
        </p:nvSpPr>
        <p:spPr>
          <a:xfrm>
            <a:off x="346588" y="1351383"/>
            <a:ext cx="5650988" cy="657225"/>
          </a:xfrm>
        </p:spPr>
        <p:txBody>
          <a:bodyPr/>
          <a:lstStyle/>
          <a:p>
            <a:r>
              <a:rPr lang="en-GB" dirty="0"/>
              <a:t>Historical return</a:t>
            </a:r>
          </a:p>
        </p:txBody>
      </p:sp>
      <p:sp>
        <p:nvSpPr>
          <p:cNvPr id="7" name="Text Placeholder 6">
            <a:extLst>
              <a:ext uri="{FF2B5EF4-FFF2-40B4-BE49-F238E27FC236}">
                <a16:creationId xmlns:a16="http://schemas.microsoft.com/office/drawing/2014/main" id="{A1C09CF4-4D98-41F5-AEC3-A5BA2E851049}"/>
              </a:ext>
            </a:extLst>
          </p:cNvPr>
          <p:cNvSpPr>
            <a:spLocks noGrp="1"/>
          </p:cNvSpPr>
          <p:nvPr>
            <p:ph type="body" sz="quarter" idx="3"/>
          </p:nvPr>
        </p:nvSpPr>
        <p:spPr/>
        <p:txBody>
          <a:bodyPr/>
          <a:lstStyle/>
          <a:p>
            <a:r>
              <a:rPr lang="en-GB" dirty="0"/>
              <a:t>Historical risk</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7D626A98-C5FF-478B-867D-B91B4BFDB139}"/>
                  </a:ext>
                </a:extLst>
              </p:cNvPr>
              <p:cNvSpPr txBox="1"/>
              <p:nvPr/>
            </p:nvSpPr>
            <p:spPr>
              <a:xfrm>
                <a:off x="1891098" y="3240003"/>
                <a:ext cx="2561968" cy="526939"/>
              </a:xfrm>
              <a:prstGeom prst="rect">
                <a:avLst/>
              </a:prstGeom>
              <a:noFill/>
            </p:spPr>
            <p:txBody>
              <a:bodyPr wrap="square" rtlCol="0">
                <a:spAutoFit/>
              </a:bodyPr>
              <a:lstStyle/>
              <a:p>
                <a:pPr algn="ctr"/>
                <a14:m>
                  <m:oMath xmlns:m="http://schemas.openxmlformats.org/officeDocument/2006/math">
                    <m:acc>
                      <m:accPr>
                        <m:chr m:val="̅"/>
                        <m:ctrlPr>
                          <a:rPr lang="en-GB" sz="2000" i="1">
                            <a:latin typeface="Cambria Math" panose="02040503050406030204" pitchFamily="18" charset="0"/>
                            <a:ea typeface="Open Sans Light" panose="020B0306030504020204" pitchFamily="34" charset="0"/>
                            <a:cs typeface="Open Sans Light" panose="020B0306030504020204" pitchFamily="34" charset="0"/>
                          </a:rPr>
                        </m:ctrlPr>
                      </m:accPr>
                      <m:e>
                        <m:sSub>
                          <m:sSubPr>
                            <m:ctrlPr>
                              <a:rPr lang="en-GB" sz="2000" i="1">
                                <a:latin typeface="Cambria Math" panose="02040503050406030204" pitchFamily="18" charset="0"/>
                                <a:ea typeface="Open Sans Light" panose="020B0306030504020204" pitchFamily="34" charset="0"/>
                                <a:cs typeface="Open Sans Light" panose="020B0306030504020204" pitchFamily="34" charset="0"/>
                              </a:rPr>
                            </m:ctrlPr>
                          </m:sSubPr>
                          <m:e>
                            <m:r>
                              <a:rPr lang="en-GB" sz="2000" i="1">
                                <a:latin typeface="Cambria Math" panose="02040503050406030204" pitchFamily="18" charset="0"/>
                                <a:ea typeface="Open Sans Light" panose="020B0306030504020204" pitchFamily="34" charset="0"/>
                                <a:cs typeface="Open Sans Light" panose="020B0306030504020204" pitchFamily="34" charset="0"/>
                              </a:rPr>
                              <m:t>𝑟</m:t>
                            </m:r>
                          </m:e>
                          <m:sub>
                            <m:r>
                              <a:rPr lang="en-GB" sz="2000" i="1">
                                <a:latin typeface="Cambria Math" panose="02040503050406030204" pitchFamily="18" charset="0"/>
                                <a:ea typeface="Open Sans Light" panose="020B0306030504020204" pitchFamily="34" charset="0"/>
                                <a:cs typeface="Open Sans Light" panose="020B0306030504020204" pitchFamily="34" charset="0"/>
                              </a:rPr>
                              <m:t>𝑚</m:t>
                            </m:r>
                          </m:sub>
                        </m:sSub>
                      </m:e>
                    </m:acc>
                    <m:r>
                      <a:rPr lang="en-GB" sz="2000" i="1">
                        <a:latin typeface="Cambria Math" panose="02040503050406030204" pitchFamily="18" charset="0"/>
                        <a:ea typeface="Open Sans Light" panose="020B0306030504020204" pitchFamily="34" charset="0"/>
                        <a:cs typeface="Open Sans Light" panose="020B0306030504020204" pitchFamily="34" charset="0"/>
                      </a:rPr>
                      <m:t>=</m:t>
                    </m:r>
                    <m:f>
                      <m:fPr>
                        <m:ctrlPr>
                          <a:rPr lang="en-GB" sz="2000" i="1">
                            <a:latin typeface="Cambria Math" panose="02040503050406030204" pitchFamily="18" charset="0"/>
                            <a:ea typeface="Open Sans Light" panose="020B0306030504020204" pitchFamily="34" charset="0"/>
                            <a:cs typeface="Open Sans Light" panose="020B0306030504020204" pitchFamily="34" charset="0"/>
                          </a:rPr>
                        </m:ctrlPr>
                      </m:fPr>
                      <m:num>
                        <m:r>
                          <a:rPr lang="en-GB" sz="2000" i="1">
                            <a:latin typeface="Cambria Math" panose="02040503050406030204" pitchFamily="18" charset="0"/>
                            <a:ea typeface="Open Sans Light" panose="020B0306030504020204" pitchFamily="34" charset="0"/>
                            <a:cs typeface="Open Sans Light" panose="020B0306030504020204" pitchFamily="34" charset="0"/>
                          </a:rPr>
                          <m:t>1</m:t>
                        </m:r>
                      </m:num>
                      <m:den>
                        <m:r>
                          <a:rPr lang="en-GB" sz="2000" i="1">
                            <a:latin typeface="Cambria Math" panose="02040503050406030204" pitchFamily="18" charset="0"/>
                            <a:ea typeface="Open Sans Light" panose="020B0306030504020204" pitchFamily="34" charset="0"/>
                            <a:cs typeface="Open Sans Light" panose="020B0306030504020204" pitchFamily="34" charset="0"/>
                          </a:rPr>
                          <m:t>𝑇</m:t>
                        </m:r>
                      </m:den>
                    </m:f>
                    <m:nary>
                      <m:naryPr>
                        <m:chr m:val="∑"/>
                        <m:ctrlPr>
                          <a:rPr lang="en-GB" sz="2000" i="1">
                            <a:latin typeface="Cambria Math" panose="02040503050406030204" pitchFamily="18" charset="0"/>
                            <a:ea typeface="Open Sans Light" panose="020B0306030504020204" pitchFamily="34" charset="0"/>
                            <a:cs typeface="Open Sans Light" panose="020B0306030504020204" pitchFamily="34" charset="0"/>
                          </a:rPr>
                        </m:ctrlPr>
                      </m:naryPr>
                      <m:sub>
                        <m:r>
                          <m:rPr>
                            <m:brk m:alnAt="23"/>
                          </m:rPr>
                          <a:rPr lang="en-GB" sz="2000" i="1">
                            <a:latin typeface="Cambria Math" panose="02040503050406030204" pitchFamily="18" charset="0"/>
                            <a:ea typeface="Open Sans Light" panose="020B0306030504020204" pitchFamily="34" charset="0"/>
                            <a:cs typeface="Open Sans Light" panose="020B0306030504020204" pitchFamily="34" charset="0"/>
                          </a:rPr>
                          <m:t>𝑡</m:t>
                        </m:r>
                        <m:r>
                          <a:rPr lang="en-GB" sz="2000" i="1">
                            <a:latin typeface="Cambria Math" panose="02040503050406030204" pitchFamily="18" charset="0"/>
                            <a:ea typeface="Open Sans Light" panose="020B0306030504020204" pitchFamily="34" charset="0"/>
                            <a:cs typeface="Open Sans Light" panose="020B0306030504020204" pitchFamily="34" charset="0"/>
                          </a:rPr>
                          <m:t>=1</m:t>
                        </m:r>
                      </m:sub>
                      <m:sup>
                        <m:r>
                          <a:rPr lang="en-GB" sz="2000" i="1">
                            <a:latin typeface="Cambria Math" panose="02040503050406030204" pitchFamily="18" charset="0"/>
                            <a:ea typeface="Open Sans Light" panose="020B0306030504020204" pitchFamily="34" charset="0"/>
                            <a:cs typeface="Open Sans Light" panose="020B0306030504020204" pitchFamily="34" charset="0"/>
                          </a:rPr>
                          <m:t>𝑇</m:t>
                        </m:r>
                      </m:sup>
                      <m:e>
                        <m:sSub>
                          <m:sSubPr>
                            <m:ctrlPr>
                              <a:rPr lang="en-GB" sz="2000" i="1">
                                <a:latin typeface="Cambria Math" panose="02040503050406030204" pitchFamily="18" charset="0"/>
                                <a:ea typeface="Open Sans Light" panose="020B0306030504020204" pitchFamily="34" charset="0"/>
                                <a:cs typeface="Open Sans Light" panose="020B0306030504020204" pitchFamily="34" charset="0"/>
                              </a:rPr>
                            </m:ctrlPr>
                          </m:sSubPr>
                          <m:e>
                            <m:r>
                              <a:rPr lang="en-GB" sz="2000" i="1">
                                <a:latin typeface="Cambria Math" panose="02040503050406030204" pitchFamily="18" charset="0"/>
                                <a:ea typeface="Open Sans Light" panose="020B0306030504020204" pitchFamily="34" charset="0"/>
                                <a:cs typeface="Open Sans Light" panose="020B0306030504020204" pitchFamily="34" charset="0"/>
                              </a:rPr>
                              <m:t>𝑟</m:t>
                            </m:r>
                          </m:e>
                          <m:sub>
                            <m:r>
                              <a:rPr lang="en-GB" sz="2000" i="1">
                                <a:latin typeface="Cambria Math" panose="02040503050406030204" pitchFamily="18" charset="0"/>
                                <a:ea typeface="Open Sans Light" panose="020B0306030504020204" pitchFamily="34" charset="0"/>
                                <a:cs typeface="Open Sans Light" panose="020B0306030504020204" pitchFamily="34" charset="0"/>
                              </a:rPr>
                              <m:t>𝑚</m:t>
                            </m:r>
                            <m:r>
                              <a:rPr lang="en-GB" sz="2000" i="1">
                                <a:latin typeface="Cambria Math" panose="02040503050406030204" pitchFamily="18" charset="0"/>
                                <a:ea typeface="Open Sans Light" panose="020B0306030504020204" pitchFamily="34" charset="0"/>
                                <a:cs typeface="Open Sans Light" panose="020B0306030504020204" pitchFamily="34" charset="0"/>
                              </a:rPr>
                              <m:t>,</m:t>
                            </m:r>
                            <m:r>
                              <a:rPr lang="en-GB" sz="2000" i="1">
                                <a:latin typeface="Cambria Math" panose="02040503050406030204" pitchFamily="18" charset="0"/>
                                <a:ea typeface="Open Sans Light" panose="020B0306030504020204" pitchFamily="34" charset="0"/>
                                <a:cs typeface="Open Sans Light" panose="020B0306030504020204" pitchFamily="34" charset="0"/>
                              </a:rPr>
                              <m:t>𝑡</m:t>
                            </m:r>
                          </m:sub>
                        </m:sSub>
                      </m:e>
                    </m:nary>
                  </m:oMath>
                </a14:m>
                <a:r>
                  <a:rPr lang="en-GB" dirty="0"/>
                  <a:t> </a:t>
                </a:r>
              </a:p>
            </p:txBody>
          </p:sp>
        </mc:Choice>
        <mc:Fallback xmlns="">
          <p:sp>
            <p:nvSpPr>
              <p:cNvPr id="10" name="TextBox 9">
                <a:extLst>
                  <a:ext uri="{FF2B5EF4-FFF2-40B4-BE49-F238E27FC236}">
                    <a16:creationId xmlns:a16="http://schemas.microsoft.com/office/drawing/2014/main" id="{7D626A98-C5FF-478B-867D-B91B4BFDB139}"/>
                  </a:ext>
                </a:extLst>
              </p:cNvPr>
              <p:cNvSpPr txBox="1">
                <a:spLocks noRot="1" noChangeAspect="1" noMove="1" noResize="1" noEditPoints="1" noAdjustHandles="1" noChangeArrowheads="1" noChangeShapeType="1" noTextEdit="1"/>
              </p:cNvSpPr>
              <p:nvPr/>
            </p:nvSpPr>
            <p:spPr>
              <a:xfrm>
                <a:off x="1891098" y="3240003"/>
                <a:ext cx="2561968" cy="526939"/>
              </a:xfrm>
              <a:prstGeom prst="rect">
                <a:avLst/>
              </a:prstGeom>
              <a:blipFill>
                <a:blip r:embed="rId4"/>
                <a:stretch>
                  <a:fillRect t="-80460" b="-12643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AC7A7B83-5D44-43E8-87FF-6A4871D15B1E}"/>
                  </a:ext>
                </a:extLst>
              </p:cNvPr>
              <p:cNvSpPr txBox="1"/>
              <p:nvPr/>
            </p:nvSpPr>
            <p:spPr>
              <a:xfrm>
                <a:off x="6452358" y="2465836"/>
                <a:ext cx="5075437" cy="526939"/>
              </a:xfrm>
              <a:prstGeom prst="rect">
                <a:avLst/>
              </a:prstGeom>
              <a:noFill/>
            </p:spPr>
            <p:txBody>
              <a:bodyPr wrap="square" rtlCol="0">
                <a:spAutoFit/>
              </a:bodyPr>
              <a:lstStyle/>
              <a:p>
                <a:pPr algn="ctr"/>
                <a14:m>
                  <m:oMath xmlns:m="http://schemas.openxmlformats.org/officeDocument/2006/math">
                    <m:sSup>
                      <m:sSupPr>
                        <m:ctrlPr>
                          <a:rPr lang="en-US" sz="2000" i="1">
                            <a:latin typeface="Cambria Math" panose="02040503050406030204" pitchFamily="18" charset="0"/>
                            <a:ea typeface="Open Sans Light" panose="020B0306030504020204" pitchFamily="34" charset="0"/>
                            <a:cs typeface="Open Sans Light" panose="020B0306030504020204" pitchFamily="34" charset="0"/>
                          </a:rPr>
                        </m:ctrlPr>
                      </m:sSupPr>
                      <m:e>
                        <m:r>
                          <a:rPr lang="en-US" sz="2000" i="1">
                            <a:latin typeface="Cambria Math" panose="02040503050406030204" pitchFamily="18" charset="0"/>
                            <a:ea typeface="Open Sans Light" panose="020B0306030504020204" pitchFamily="34" charset="0"/>
                            <a:cs typeface="Open Sans Light" panose="020B0306030504020204" pitchFamily="34" charset="0"/>
                          </a:rPr>
                          <m:t>𝜎</m:t>
                        </m:r>
                      </m:e>
                      <m:sup>
                        <m:r>
                          <a:rPr lang="en-US" sz="2000" i="1">
                            <a:latin typeface="Cambria Math" panose="02040503050406030204" pitchFamily="18" charset="0"/>
                            <a:ea typeface="Open Sans Light" panose="020B0306030504020204" pitchFamily="34" charset="0"/>
                            <a:cs typeface="Open Sans Light" panose="020B0306030504020204" pitchFamily="34" charset="0"/>
                          </a:rPr>
                          <m:t>2</m:t>
                        </m:r>
                      </m:sup>
                    </m:sSup>
                    <m:r>
                      <a:rPr lang="en-US" sz="2000" i="1">
                        <a:latin typeface="Cambria Math" panose="02040503050406030204" pitchFamily="18" charset="0"/>
                        <a:ea typeface="Open Sans Light" panose="020B0306030504020204" pitchFamily="34" charset="0"/>
                        <a:cs typeface="Open Sans Light" panose="020B0306030504020204" pitchFamily="34" charset="0"/>
                      </a:rPr>
                      <m:t>=</m:t>
                    </m:r>
                    <m:f>
                      <m:fPr>
                        <m:ctrlPr>
                          <a:rPr lang="en-US" sz="2000" i="1">
                            <a:latin typeface="Cambria Math" panose="02040503050406030204" pitchFamily="18" charset="0"/>
                            <a:ea typeface="Open Sans Light" panose="020B0306030504020204" pitchFamily="34" charset="0"/>
                            <a:cs typeface="Open Sans Light" panose="020B0306030504020204" pitchFamily="34" charset="0"/>
                          </a:rPr>
                        </m:ctrlPr>
                      </m:fPr>
                      <m:num>
                        <m:r>
                          <a:rPr lang="en-US" sz="2000" i="1">
                            <a:latin typeface="Cambria Math" panose="02040503050406030204" pitchFamily="18" charset="0"/>
                            <a:ea typeface="Open Sans Light" panose="020B0306030504020204" pitchFamily="34" charset="0"/>
                            <a:cs typeface="Open Sans Light" panose="020B0306030504020204" pitchFamily="34" charset="0"/>
                          </a:rPr>
                          <m:t>1</m:t>
                        </m:r>
                      </m:num>
                      <m:den>
                        <m:r>
                          <a:rPr lang="en-US" sz="2000" i="1">
                            <a:latin typeface="Cambria Math" panose="02040503050406030204" pitchFamily="18" charset="0"/>
                            <a:ea typeface="Open Sans Light" panose="020B0306030504020204" pitchFamily="34" charset="0"/>
                            <a:cs typeface="Open Sans Light" panose="020B0306030504020204" pitchFamily="34" charset="0"/>
                          </a:rPr>
                          <m:t>𝑇</m:t>
                        </m:r>
                        <m:r>
                          <a:rPr lang="en-US" sz="2000" i="1">
                            <a:latin typeface="Cambria Math" panose="02040503050406030204" pitchFamily="18" charset="0"/>
                            <a:ea typeface="Open Sans Light" panose="020B0306030504020204" pitchFamily="34" charset="0"/>
                            <a:cs typeface="Open Sans Light" panose="020B0306030504020204" pitchFamily="34" charset="0"/>
                          </a:rPr>
                          <m:t>−1</m:t>
                        </m:r>
                      </m:den>
                    </m:f>
                    <m:nary>
                      <m:naryPr>
                        <m:chr m:val="∑"/>
                        <m:ctrlPr>
                          <a:rPr lang="en-US" sz="2000" i="1">
                            <a:latin typeface="Cambria Math" panose="02040503050406030204" pitchFamily="18" charset="0"/>
                            <a:ea typeface="Open Sans Light" panose="020B0306030504020204" pitchFamily="34" charset="0"/>
                            <a:cs typeface="Open Sans Light" panose="020B0306030504020204" pitchFamily="34" charset="0"/>
                          </a:rPr>
                        </m:ctrlPr>
                      </m:naryPr>
                      <m:sub>
                        <m:r>
                          <m:rPr>
                            <m:brk m:alnAt="23"/>
                          </m:rPr>
                          <a:rPr lang="en-US" sz="2000" i="1">
                            <a:latin typeface="Cambria Math" panose="02040503050406030204" pitchFamily="18" charset="0"/>
                            <a:ea typeface="Open Sans Light" panose="020B0306030504020204" pitchFamily="34" charset="0"/>
                            <a:cs typeface="Open Sans Light" panose="020B0306030504020204" pitchFamily="34" charset="0"/>
                          </a:rPr>
                          <m:t>𝑡</m:t>
                        </m:r>
                        <m:r>
                          <a:rPr lang="en-US" sz="2000" i="1">
                            <a:latin typeface="Cambria Math" panose="02040503050406030204" pitchFamily="18" charset="0"/>
                            <a:ea typeface="Open Sans Light" panose="020B0306030504020204" pitchFamily="34" charset="0"/>
                            <a:cs typeface="Open Sans Light" panose="020B0306030504020204" pitchFamily="34" charset="0"/>
                          </a:rPr>
                          <m:t>=1</m:t>
                        </m:r>
                      </m:sub>
                      <m:sup>
                        <m:r>
                          <a:rPr lang="en-US" sz="2000" i="1">
                            <a:latin typeface="Cambria Math" panose="02040503050406030204" pitchFamily="18" charset="0"/>
                            <a:ea typeface="Open Sans Light" panose="020B0306030504020204" pitchFamily="34" charset="0"/>
                            <a:cs typeface="Open Sans Light" panose="020B0306030504020204" pitchFamily="34" charset="0"/>
                          </a:rPr>
                          <m:t>𝑇</m:t>
                        </m:r>
                      </m:sup>
                      <m:e>
                        <m:sSup>
                          <m:sSupPr>
                            <m:ctrlPr>
                              <a:rPr lang="en-US" sz="2000" i="1">
                                <a:latin typeface="Cambria Math" panose="02040503050406030204" pitchFamily="18" charset="0"/>
                                <a:ea typeface="Open Sans Light" panose="020B0306030504020204" pitchFamily="34" charset="0"/>
                                <a:cs typeface="Open Sans Light" panose="020B0306030504020204" pitchFamily="34" charset="0"/>
                              </a:rPr>
                            </m:ctrlPr>
                          </m:sSupPr>
                          <m:e>
                            <m:r>
                              <a:rPr lang="en-US" sz="2000" i="1">
                                <a:latin typeface="Cambria Math" panose="02040503050406030204" pitchFamily="18" charset="0"/>
                                <a:ea typeface="Open Sans Light" panose="020B0306030504020204" pitchFamily="34" charset="0"/>
                                <a:cs typeface="Open Sans Light" panose="020B0306030504020204" pitchFamily="34" charset="0"/>
                              </a:rPr>
                              <m:t>(</m:t>
                            </m:r>
                            <m:sSub>
                              <m:sSubPr>
                                <m:ctrlPr>
                                  <a:rPr lang="en-US" sz="2000" i="1">
                                    <a:latin typeface="Cambria Math" panose="02040503050406030204" pitchFamily="18" charset="0"/>
                                    <a:ea typeface="Open Sans Light" panose="020B0306030504020204" pitchFamily="34" charset="0"/>
                                    <a:cs typeface="Open Sans Light" panose="020B0306030504020204" pitchFamily="34" charset="0"/>
                                  </a:rPr>
                                </m:ctrlPr>
                              </m:sSubPr>
                              <m:e>
                                <m:r>
                                  <a:rPr lang="en-US" sz="2000" i="1">
                                    <a:latin typeface="Cambria Math" panose="02040503050406030204" pitchFamily="18" charset="0"/>
                                    <a:ea typeface="Open Sans Light" panose="020B0306030504020204" pitchFamily="34" charset="0"/>
                                    <a:cs typeface="Open Sans Light" panose="020B0306030504020204" pitchFamily="34" charset="0"/>
                                  </a:rPr>
                                  <m:t>𝑟</m:t>
                                </m:r>
                              </m:e>
                              <m:sub>
                                <m:r>
                                  <a:rPr lang="en-US" sz="2000" i="1">
                                    <a:latin typeface="Cambria Math" panose="02040503050406030204" pitchFamily="18" charset="0"/>
                                    <a:ea typeface="Open Sans Light" panose="020B0306030504020204" pitchFamily="34" charset="0"/>
                                    <a:cs typeface="Open Sans Light" panose="020B0306030504020204" pitchFamily="34" charset="0"/>
                                  </a:rPr>
                                  <m:t>𝑡</m:t>
                                </m:r>
                              </m:sub>
                            </m:sSub>
                            <m:r>
                              <a:rPr lang="en-US" sz="2000" i="1">
                                <a:latin typeface="Cambria Math" panose="02040503050406030204" pitchFamily="18" charset="0"/>
                                <a:ea typeface="Open Sans Light" panose="020B0306030504020204" pitchFamily="34" charset="0"/>
                                <a:cs typeface="Open Sans Light" panose="020B0306030504020204" pitchFamily="34" charset="0"/>
                              </a:rPr>
                              <m:t>−</m:t>
                            </m:r>
                            <m:acc>
                              <m:accPr>
                                <m:chr m:val="̅"/>
                                <m:ctrlPr>
                                  <a:rPr lang="en-US" sz="2000" i="1">
                                    <a:latin typeface="Cambria Math" panose="02040503050406030204" pitchFamily="18" charset="0"/>
                                    <a:ea typeface="Open Sans Light" panose="020B0306030504020204" pitchFamily="34" charset="0"/>
                                    <a:cs typeface="Open Sans Light" panose="020B0306030504020204" pitchFamily="34" charset="0"/>
                                  </a:rPr>
                                </m:ctrlPr>
                              </m:accPr>
                              <m:e>
                                <m:r>
                                  <a:rPr lang="en-US" sz="2000" i="1">
                                    <a:latin typeface="Cambria Math" panose="02040503050406030204" pitchFamily="18" charset="0"/>
                                    <a:ea typeface="Open Sans Light" panose="020B0306030504020204" pitchFamily="34" charset="0"/>
                                    <a:cs typeface="Open Sans Light" panose="020B0306030504020204" pitchFamily="34" charset="0"/>
                                  </a:rPr>
                                  <m:t>𝑟</m:t>
                                </m:r>
                              </m:e>
                            </m:acc>
                            <m:r>
                              <a:rPr lang="en-US" sz="2000" i="1">
                                <a:latin typeface="Cambria Math" panose="02040503050406030204" pitchFamily="18" charset="0"/>
                                <a:ea typeface="Open Sans Light" panose="020B0306030504020204" pitchFamily="34" charset="0"/>
                                <a:cs typeface="Open Sans Light" panose="020B0306030504020204" pitchFamily="34" charset="0"/>
                              </a:rPr>
                              <m:t>)</m:t>
                            </m:r>
                          </m:e>
                          <m:sup>
                            <m:r>
                              <a:rPr lang="en-US" sz="2000" i="1">
                                <a:latin typeface="Cambria Math" panose="02040503050406030204" pitchFamily="18" charset="0"/>
                                <a:ea typeface="Open Sans Light" panose="020B0306030504020204" pitchFamily="34" charset="0"/>
                                <a:cs typeface="Open Sans Light" panose="020B0306030504020204" pitchFamily="34" charset="0"/>
                              </a:rPr>
                              <m:t>2</m:t>
                            </m:r>
                          </m:sup>
                        </m:sSup>
                      </m:e>
                    </m:nary>
                    <m:r>
                      <a:rPr lang="en-US" sz="2000" i="1">
                        <a:latin typeface="Cambria Math" panose="02040503050406030204" pitchFamily="18" charset="0"/>
                        <a:ea typeface="Open Sans Light" panose="020B0306030504020204" pitchFamily="34" charset="0"/>
                        <a:cs typeface="Open Sans Light" panose="020B0306030504020204" pitchFamily="34" charset="0"/>
                      </a:rPr>
                      <m:t>, </m:t>
                    </m:r>
                    <m:r>
                      <m:rPr>
                        <m:sty m:val="p"/>
                      </m:rPr>
                      <a:rPr lang="en-US" sz="2000" i="1">
                        <a:latin typeface="Cambria Math" panose="02040503050406030204" pitchFamily="18" charset="0"/>
                        <a:ea typeface="Open Sans Light" panose="020B0306030504020204" pitchFamily="34" charset="0"/>
                        <a:cs typeface="Open Sans Light" panose="020B0306030504020204" pitchFamily="34" charset="0"/>
                      </a:rPr>
                      <m:t>with</m:t>
                    </m:r>
                    <m:r>
                      <a:rPr lang="en-US" sz="2000" i="1">
                        <a:latin typeface="Cambria Math" panose="02040503050406030204" pitchFamily="18" charset="0"/>
                        <a:ea typeface="Open Sans Light" panose="020B0306030504020204" pitchFamily="34" charset="0"/>
                        <a:cs typeface="Open Sans Light" panose="020B0306030504020204" pitchFamily="34" charset="0"/>
                      </a:rPr>
                      <m:t> </m:t>
                    </m:r>
                    <m:acc>
                      <m:accPr>
                        <m:chr m:val="̅"/>
                        <m:ctrlPr>
                          <a:rPr lang="en-US" sz="2000" i="1">
                            <a:latin typeface="Cambria Math" panose="02040503050406030204" pitchFamily="18" charset="0"/>
                            <a:ea typeface="Open Sans Light" panose="020B0306030504020204" pitchFamily="34" charset="0"/>
                            <a:cs typeface="Open Sans Light" panose="020B0306030504020204" pitchFamily="34" charset="0"/>
                          </a:rPr>
                        </m:ctrlPr>
                      </m:accPr>
                      <m:e>
                        <m:r>
                          <a:rPr lang="en-US" sz="2000" i="1">
                            <a:latin typeface="Cambria Math" panose="02040503050406030204" pitchFamily="18" charset="0"/>
                            <a:ea typeface="Open Sans Light" panose="020B0306030504020204" pitchFamily="34" charset="0"/>
                            <a:cs typeface="Open Sans Light" panose="020B0306030504020204" pitchFamily="34" charset="0"/>
                          </a:rPr>
                          <m:t>𝑟</m:t>
                        </m:r>
                      </m:e>
                    </m:acc>
                  </m:oMath>
                </a14:m>
                <a:r>
                  <a:rPr lang="en-US" sz="2000" i="1" dirty="0">
                    <a:latin typeface="Cambria Math" panose="02040503050406030204" pitchFamily="18" charset="0"/>
                    <a:ea typeface="Open Sans Light" panose="020B0306030504020204" pitchFamily="34" charset="0"/>
                    <a:cs typeface="Open Sans Light" panose="020B0306030504020204" pitchFamily="34" charset="0"/>
                  </a:rPr>
                  <a:t>=</a:t>
                </a:r>
                <a14:m>
                  <m:oMath xmlns:m="http://schemas.openxmlformats.org/officeDocument/2006/math">
                    <m:f>
                      <m:fPr>
                        <m:ctrlPr>
                          <a:rPr lang="en-US" sz="2000" i="1">
                            <a:latin typeface="Cambria Math" panose="02040503050406030204" pitchFamily="18" charset="0"/>
                            <a:ea typeface="Open Sans Light" panose="020B0306030504020204" pitchFamily="34" charset="0"/>
                            <a:cs typeface="Open Sans Light" panose="020B0306030504020204" pitchFamily="34" charset="0"/>
                          </a:rPr>
                        </m:ctrlPr>
                      </m:fPr>
                      <m:num>
                        <m:r>
                          <a:rPr lang="en-US" sz="2000" i="1">
                            <a:latin typeface="Cambria Math" panose="02040503050406030204" pitchFamily="18" charset="0"/>
                            <a:ea typeface="Open Sans Light" panose="020B0306030504020204" pitchFamily="34" charset="0"/>
                            <a:cs typeface="Open Sans Light" panose="020B0306030504020204" pitchFamily="34" charset="0"/>
                          </a:rPr>
                          <m:t>1</m:t>
                        </m:r>
                      </m:num>
                      <m:den>
                        <m:r>
                          <a:rPr lang="en-US" sz="2000" i="1">
                            <a:latin typeface="Cambria Math" panose="02040503050406030204" pitchFamily="18" charset="0"/>
                            <a:ea typeface="Open Sans Light" panose="020B0306030504020204" pitchFamily="34" charset="0"/>
                            <a:cs typeface="Open Sans Light" panose="020B0306030504020204" pitchFamily="34" charset="0"/>
                          </a:rPr>
                          <m:t>𝑇</m:t>
                        </m:r>
                      </m:den>
                    </m:f>
                    <m:nary>
                      <m:naryPr>
                        <m:chr m:val="∑"/>
                        <m:ctrlPr>
                          <a:rPr lang="en-US" sz="2000" i="1">
                            <a:latin typeface="Cambria Math" panose="02040503050406030204" pitchFamily="18" charset="0"/>
                            <a:ea typeface="Open Sans Light" panose="020B0306030504020204" pitchFamily="34" charset="0"/>
                            <a:cs typeface="Open Sans Light" panose="020B0306030504020204" pitchFamily="34" charset="0"/>
                          </a:rPr>
                        </m:ctrlPr>
                      </m:naryPr>
                      <m:sub>
                        <m:r>
                          <m:rPr>
                            <m:brk m:alnAt="23"/>
                          </m:rPr>
                          <a:rPr lang="en-US" sz="2000" i="1">
                            <a:latin typeface="Cambria Math" panose="02040503050406030204" pitchFamily="18" charset="0"/>
                            <a:ea typeface="Open Sans Light" panose="020B0306030504020204" pitchFamily="34" charset="0"/>
                            <a:cs typeface="Open Sans Light" panose="020B0306030504020204" pitchFamily="34" charset="0"/>
                          </a:rPr>
                          <m:t>𝑡</m:t>
                        </m:r>
                        <m:r>
                          <a:rPr lang="en-US" sz="2000" i="1">
                            <a:latin typeface="Cambria Math" panose="02040503050406030204" pitchFamily="18" charset="0"/>
                            <a:ea typeface="Open Sans Light" panose="020B0306030504020204" pitchFamily="34" charset="0"/>
                            <a:cs typeface="Open Sans Light" panose="020B0306030504020204" pitchFamily="34" charset="0"/>
                          </a:rPr>
                          <m:t>=1</m:t>
                        </m:r>
                      </m:sub>
                      <m:sup>
                        <m:r>
                          <a:rPr lang="en-US" sz="2000" i="1">
                            <a:latin typeface="Cambria Math" panose="02040503050406030204" pitchFamily="18" charset="0"/>
                            <a:ea typeface="Open Sans Light" panose="020B0306030504020204" pitchFamily="34" charset="0"/>
                            <a:cs typeface="Open Sans Light" panose="020B0306030504020204" pitchFamily="34" charset="0"/>
                          </a:rPr>
                          <m:t>𝑇</m:t>
                        </m:r>
                      </m:sup>
                      <m:e>
                        <m:sSub>
                          <m:sSubPr>
                            <m:ctrlPr>
                              <a:rPr lang="en-US" sz="2000" i="1">
                                <a:latin typeface="Cambria Math" panose="02040503050406030204" pitchFamily="18" charset="0"/>
                                <a:ea typeface="Open Sans Light" panose="020B0306030504020204" pitchFamily="34" charset="0"/>
                                <a:cs typeface="Open Sans Light" panose="020B0306030504020204" pitchFamily="34" charset="0"/>
                              </a:rPr>
                            </m:ctrlPr>
                          </m:sSubPr>
                          <m:e>
                            <m:r>
                              <a:rPr lang="en-US" sz="2000" i="1">
                                <a:latin typeface="Cambria Math" panose="02040503050406030204" pitchFamily="18" charset="0"/>
                                <a:ea typeface="Open Sans Light" panose="020B0306030504020204" pitchFamily="34" charset="0"/>
                                <a:cs typeface="Open Sans Light" panose="020B0306030504020204" pitchFamily="34" charset="0"/>
                              </a:rPr>
                              <m:t>𝑟</m:t>
                            </m:r>
                          </m:e>
                          <m:sub>
                            <m:r>
                              <a:rPr lang="en-US" sz="2000" i="1">
                                <a:latin typeface="Cambria Math" panose="02040503050406030204" pitchFamily="18" charset="0"/>
                                <a:ea typeface="Open Sans Light" panose="020B0306030504020204" pitchFamily="34" charset="0"/>
                                <a:cs typeface="Open Sans Light" panose="020B0306030504020204" pitchFamily="34" charset="0"/>
                              </a:rPr>
                              <m:t>𝑡</m:t>
                            </m:r>
                          </m:sub>
                        </m:sSub>
                      </m:e>
                    </m:nary>
                  </m:oMath>
                </a14:m>
                <a:endParaRPr lang="en-GB" sz="2000" i="1" dirty="0">
                  <a:latin typeface="Cambria Math" panose="02040503050406030204" pitchFamily="18" charset="0"/>
                  <a:ea typeface="Open Sans Light" panose="020B0306030504020204" pitchFamily="34" charset="0"/>
                  <a:cs typeface="Open Sans Light" panose="020B0306030504020204" pitchFamily="34" charset="0"/>
                </a:endParaRPr>
              </a:p>
            </p:txBody>
          </p:sp>
        </mc:Choice>
        <mc:Fallback xmlns="">
          <p:sp>
            <p:nvSpPr>
              <p:cNvPr id="11" name="TextBox 10">
                <a:extLst>
                  <a:ext uri="{FF2B5EF4-FFF2-40B4-BE49-F238E27FC236}">
                    <a16:creationId xmlns:a16="http://schemas.microsoft.com/office/drawing/2014/main" id="{AC7A7B83-5D44-43E8-87FF-6A4871D15B1E}"/>
                  </a:ext>
                </a:extLst>
              </p:cNvPr>
              <p:cNvSpPr txBox="1">
                <a:spLocks noRot="1" noChangeAspect="1" noMove="1" noResize="1" noEditPoints="1" noAdjustHandles="1" noChangeArrowheads="1" noChangeShapeType="1" noTextEdit="1"/>
              </p:cNvSpPr>
              <p:nvPr/>
            </p:nvSpPr>
            <p:spPr>
              <a:xfrm>
                <a:off x="6452358" y="2465836"/>
                <a:ext cx="5075437" cy="526939"/>
              </a:xfrm>
              <a:prstGeom prst="rect">
                <a:avLst/>
              </a:prstGeom>
              <a:blipFill>
                <a:blip r:embed="rId5"/>
                <a:stretch>
                  <a:fillRect t="-81395" r="-720" b="-12790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C6CC5BA5-9CB1-4605-BEAE-ED0B0E311AEB}"/>
                  </a:ext>
                </a:extLst>
              </p:cNvPr>
              <p:cNvSpPr txBox="1"/>
              <p:nvPr/>
            </p:nvSpPr>
            <p:spPr>
              <a:xfrm>
                <a:off x="8370673" y="3956260"/>
                <a:ext cx="2051222" cy="47615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i="1">
                          <a:latin typeface="Cambria Math" panose="02040503050406030204" pitchFamily="18" charset="0"/>
                          <a:ea typeface="Cambria Math"/>
                          <a:cs typeface="Geneva"/>
                        </a:rPr>
                        <m:t>𝜎</m:t>
                      </m:r>
                      <m:r>
                        <a:rPr lang="en-US" sz="2000" i="1">
                          <a:latin typeface="Cambria Math" panose="02040503050406030204" pitchFamily="18" charset="0"/>
                          <a:ea typeface="Cambria Math"/>
                          <a:cs typeface="Geneva"/>
                        </a:rPr>
                        <m:t>=</m:t>
                      </m:r>
                      <m:rad>
                        <m:radPr>
                          <m:degHide m:val="on"/>
                          <m:ctrlPr>
                            <a:rPr lang="en-US" sz="2000" i="1">
                              <a:latin typeface="Cambria Math" panose="02040503050406030204" pitchFamily="18" charset="0"/>
                              <a:ea typeface="Cambria Math"/>
                              <a:cs typeface="Geneva"/>
                            </a:rPr>
                          </m:ctrlPr>
                        </m:radPr>
                        <m:deg/>
                        <m:e>
                          <m:sSup>
                            <m:sSupPr>
                              <m:ctrlPr>
                                <a:rPr lang="en-US" sz="2000" i="1">
                                  <a:latin typeface="Cambria Math" panose="02040503050406030204" pitchFamily="18" charset="0"/>
                                  <a:ea typeface="Cambria Math"/>
                                  <a:cs typeface="Geneva"/>
                                </a:rPr>
                              </m:ctrlPr>
                            </m:sSupPr>
                            <m:e>
                              <m:r>
                                <a:rPr lang="en-US" sz="2000" i="1">
                                  <a:latin typeface="Cambria Math" panose="02040503050406030204" pitchFamily="18" charset="0"/>
                                  <a:ea typeface="Cambria Math"/>
                                  <a:cs typeface="Geneva"/>
                                </a:rPr>
                                <m:t>𝜎</m:t>
                              </m:r>
                            </m:e>
                            <m:sup>
                              <m:r>
                                <a:rPr lang="en-US" sz="2000" i="1">
                                  <a:latin typeface="Cambria Math" panose="02040503050406030204" pitchFamily="18" charset="0"/>
                                  <a:ea typeface="Cambria Math"/>
                                  <a:cs typeface="Geneva"/>
                                </a:rPr>
                                <m:t>2</m:t>
                              </m:r>
                            </m:sup>
                          </m:sSup>
                        </m:e>
                      </m:rad>
                    </m:oMath>
                  </m:oMathPara>
                </a14:m>
                <a:endParaRPr lang="en-GB" sz="2000" i="1" dirty="0">
                  <a:latin typeface="Cambria Math" panose="02040503050406030204" pitchFamily="18" charset="0"/>
                  <a:ea typeface="Cambria Math"/>
                  <a:cs typeface="Geneva"/>
                </a:endParaRPr>
              </a:p>
            </p:txBody>
          </p:sp>
        </mc:Choice>
        <mc:Fallback xmlns="">
          <p:sp>
            <p:nvSpPr>
              <p:cNvPr id="12" name="TextBox 11">
                <a:extLst>
                  <a:ext uri="{FF2B5EF4-FFF2-40B4-BE49-F238E27FC236}">
                    <a16:creationId xmlns:a16="http://schemas.microsoft.com/office/drawing/2014/main" id="{C6CC5BA5-9CB1-4605-BEAE-ED0B0E311AEB}"/>
                  </a:ext>
                </a:extLst>
              </p:cNvPr>
              <p:cNvSpPr txBox="1">
                <a:spLocks noRot="1" noChangeAspect="1" noMove="1" noResize="1" noEditPoints="1" noAdjustHandles="1" noChangeArrowheads="1" noChangeShapeType="1" noTextEdit="1"/>
              </p:cNvSpPr>
              <p:nvPr/>
            </p:nvSpPr>
            <p:spPr>
              <a:xfrm>
                <a:off x="8370673" y="3956260"/>
                <a:ext cx="2051222" cy="476156"/>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E0715919-22A3-4026-9AF2-E44E0B4E43BA}"/>
                  </a:ext>
                </a:extLst>
              </p:cNvPr>
              <p:cNvSpPr txBox="1"/>
              <p:nvPr/>
            </p:nvSpPr>
            <p:spPr>
              <a:xfrm>
                <a:off x="1891098" y="5506617"/>
                <a:ext cx="2561968" cy="392993"/>
              </a:xfrm>
              <a:prstGeom prst="rect">
                <a:avLst/>
              </a:prstGeom>
              <a:noFill/>
            </p:spPr>
            <p:txBody>
              <a:bodyPr wrap="square" rtlCol="0">
                <a:spAutoFit/>
              </a:bodyPr>
              <a:lstStyle/>
              <a:p>
                <a:pPr algn="ctr"/>
                <a14:m>
                  <m:oMath xmlns:m="http://schemas.openxmlformats.org/officeDocument/2006/math">
                    <m:acc>
                      <m:accPr>
                        <m:chr m:val="̅"/>
                        <m:ctrlPr>
                          <a:rPr lang="en-GB" sz="2000" i="1" smtClean="0">
                            <a:latin typeface="Cambria Math" panose="02040503050406030204" pitchFamily="18" charset="0"/>
                            <a:ea typeface="Open Sans Light" panose="020B0306030504020204" pitchFamily="34" charset="0"/>
                            <a:cs typeface="Open Sans Light" panose="020B0306030504020204" pitchFamily="34" charset="0"/>
                          </a:rPr>
                        </m:ctrlPr>
                      </m:accPr>
                      <m:e>
                        <m:r>
                          <a:rPr lang="en-GB" sz="2000" b="0" i="1" smtClean="0">
                            <a:latin typeface="Cambria Math" panose="02040503050406030204" pitchFamily="18" charset="0"/>
                            <a:ea typeface="Open Sans Light" panose="020B0306030504020204" pitchFamily="34" charset="0"/>
                            <a:cs typeface="Open Sans Light" panose="020B0306030504020204" pitchFamily="34" charset="0"/>
                          </a:rPr>
                          <m:t>𝑟</m:t>
                        </m:r>
                      </m:e>
                    </m:acc>
                    <m:r>
                      <a:rPr lang="en-GB" sz="2000" i="1">
                        <a:latin typeface="Cambria Math" panose="02040503050406030204" pitchFamily="18" charset="0"/>
                        <a:ea typeface="Open Sans Light" panose="020B0306030504020204" pitchFamily="34" charset="0"/>
                        <a:cs typeface="Open Sans Light" panose="020B0306030504020204" pitchFamily="34" charset="0"/>
                      </a:rPr>
                      <m:t>=</m:t>
                    </m:r>
                    <m:nary>
                      <m:naryPr>
                        <m:chr m:val="∑"/>
                        <m:supHide m:val="on"/>
                        <m:ctrlPr>
                          <a:rPr lang="en-GB" sz="2000" i="1">
                            <a:latin typeface="Cambria Math" panose="02040503050406030204" pitchFamily="18" charset="0"/>
                            <a:ea typeface="Open Sans Light" panose="020B0306030504020204" pitchFamily="34" charset="0"/>
                            <a:cs typeface="Open Sans Light" panose="020B0306030504020204" pitchFamily="34" charset="0"/>
                          </a:rPr>
                        </m:ctrlPr>
                      </m:naryPr>
                      <m:sub>
                        <m:r>
                          <a:rPr lang="en-US" sz="2000" b="0" i="1" smtClean="0">
                            <a:latin typeface="Cambria Math" panose="02040503050406030204" pitchFamily="18" charset="0"/>
                            <a:ea typeface="Open Sans Light" panose="020B0306030504020204" pitchFamily="34" charset="0"/>
                            <a:cs typeface="Open Sans Light" panose="020B0306030504020204" pitchFamily="34" charset="0"/>
                          </a:rPr>
                          <m:t>𝜔</m:t>
                        </m:r>
                      </m:sub>
                      <m:sup/>
                      <m:e>
                        <m:sSub>
                          <m:sSubPr>
                            <m:ctrlPr>
                              <a:rPr lang="en-GB" sz="2000" i="1">
                                <a:latin typeface="Cambria Math" panose="02040503050406030204" pitchFamily="18" charset="0"/>
                                <a:ea typeface="Open Sans Light" panose="020B0306030504020204" pitchFamily="34" charset="0"/>
                                <a:cs typeface="Open Sans Light" panose="020B0306030504020204" pitchFamily="34" charset="0"/>
                              </a:rPr>
                            </m:ctrlPr>
                          </m:sSubPr>
                          <m:e>
                            <m:sSub>
                              <m:sSubPr>
                                <m:ctrlPr>
                                  <a:rPr lang="en-GB" sz="2000" b="0" i="1" smtClean="0">
                                    <a:latin typeface="Cambria Math" panose="02040503050406030204" pitchFamily="18" charset="0"/>
                                    <a:ea typeface="Open Sans Light" panose="020B0306030504020204" pitchFamily="34" charset="0"/>
                                    <a:cs typeface="Open Sans Light" panose="020B0306030504020204" pitchFamily="34" charset="0"/>
                                  </a:rPr>
                                </m:ctrlPr>
                              </m:sSubPr>
                              <m:e>
                                <m:r>
                                  <a:rPr lang="en-GB" sz="2000" b="0" i="1" smtClean="0">
                                    <a:latin typeface="Cambria Math" panose="02040503050406030204" pitchFamily="18" charset="0"/>
                                    <a:ea typeface="Open Sans Light" panose="020B0306030504020204" pitchFamily="34" charset="0"/>
                                    <a:cs typeface="Open Sans Light" panose="020B0306030504020204" pitchFamily="34" charset="0"/>
                                  </a:rPr>
                                  <m:t>𝑝</m:t>
                                </m:r>
                              </m:e>
                              <m:sub>
                                <m:r>
                                  <a:rPr lang="en-US" sz="2000" b="0" i="1" smtClean="0">
                                    <a:latin typeface="Cambria Math" panose="02040503050406030204" pitchFamily="18" charset="0"/>
                                    <a:ea typeface="Open Sans Light" panose="020B0306030504020204" pitchFamily="34" charset="0"/>
                                    <a:cs typeface="Open Sans Light" panose="020B0306030504020204" pitchFamily="34" charset="0"/>
                                  </a:rPr>
                                  <m:t>𝜔</m:t>
                                </m:r>
                              </m:sub>
                            </m:sSub>
                            <m:r>
                              <a:rPr lang="en-GB" sz="2000" b="0" i="1" smtClean="0">
                                <a:latin typeface="Cambria Math" panose="02040503050406030204" pitchFamily="18" charset="0"/>
                                <a:ea typeface="Open Sans Light" panose="020B0306030504020204" pitchFamily="34" charset="0"/>
                                <a:cs typeface="Open Sans Light" panose="020B0306030504020204" pitchFamily="34" charset="0"/>
                              </a:rPr>
                              <m:t>.</m:t>
                            </m:r>
                            <m:r>
                              <a:rPr lang="en-GB" sz="2000" i="1">
                                <a:latin typeface="Cambria Math" panose="02040503050406030204" pitchFamily="18" charset="0"/>
                                <a:ea typeface="Open Sans Light" panose="020B0306030504020204" pitchFamily="34" charset="0"/>
                                <a:cs typeface="Open Sans Light" panose="020B0306030504020204" pitchFamily="34" charset="0"/>
                              </a:rPr>
                              <m:t>𝑟</m:t>
                            </m:r>
                          </m:e>
                          <m:sub>
                            <m:r>
                              <a:rPr lang="en-US" sz="2000" b="0" i="1" smtClean="0">
                                <a:latin typeface="Cambria Math" panose="02040503050406030204" pitchFamily="18" charset="0"/>
                                <a:ea typeface="Open Sans Light" panose="020B0306030504020204" pitchFamily="34" charset="0"/>
                                <a:cs typeface="Open Sans Light" panose="020B0306030504020204" pitchFamily="34" charset="0"/>
                              </a:rPr>
                              <m:t>𝜔</m:t>
                            </m:r>
                          </m:sub>
                        </m:sSub>
                      </m:e>
                    </m:nary>
                  </m:oMath>
                </a14:m>
                <a:r>
                  <a:rPr lang="en-GB" dirty="0"/>
                  <a:t> </a:t>
                </a:r>
              </a:p>
            </p:txBody>
          </p:sp>
        </mc:Choice>
        <mc:Fallback xmlns="">
          <p:sp>
            <p:nvSpPr>
              <p:cNvPr id="14" name="TextBox 13">
                <a:extLst>
                  <a:ext uri="{FF2B5EF4-FFF2-40B4-BE49-F238E27FC236}">
                    <a16:creationId xmlns:a16="http://schemas.microsoft.com/office/drawing/2014/main" id="{E0715919-22A3-4026-9AF2-E44E0B4E43BA}"/>
                  </a:ext>
                </a:extLst>
              </p:cNvPr>
              <p:cNvSpPr txBox="1">
                <a:spLocks noRot="1" noChangeAspect="1" noMove="1" noResize="1" noEditPoints="1" noAdjustHandles="1" noChangeArrowheads="1" noChangeShapeType="1" noTextEdit="1"/>
              </p:cNvSpPr>
              <p:nvPr/>
            </p:nvSpPr>
            <p:spPr>
              <a:xfrm>
                <a:off x="1891098" y="5506617"/>
                <a:ext cx="2561968" cy="392993"/>
              </a:xfrm>
              <a:prstGeom prst="rect">
                <a:avLst/>
              </a:prstGeom>
              <a:blipFill>
                <a:blip r:embed="rId7"/>
                <a:stretch>
                  <a:fillRect t="-123077" b="-18769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133C5652-E55A-42D1-8E5E-15DC1A92748C}"/>
                  </a:ext>
                </a:extLst>
              </p:cNvPr>
              <p:cNvSpPr txBox="1"/>
              <p:nvPr/>
            </p:nvSpPr>
            <p:spPr>
              <a:xfrm>
                <a:off x="7300204" y="5289698"/>
                <a:ext cx="3000698" cy="839204"/>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sSup>
                        <m:sSupPr>
                          <m:ctrlPr>
                            <a:rPr lang="en-GB" sz="2000" b="0" i="1" smtClean="0">
                              <a:latin typeface="Cambria Math" panose="02040503050406030204" pitchFamily="18" charset="0"/>
                              <a:ea typeface="Open Sans Light" panose="020B0306030504020204" pitchFamily="34" charset="0"/>
                              <a:cs typeface="Open Sans Light" panose="020B0306030504020204" pitchFamily="34" charset="0"/>
                            </a:rPr>
                          </m:ctrlPr>
                        </m:sSupPr>
                        <m:e>
                          <m:r>
                            <a:rPr lang="en-GB" sz="2000" b="0" i="1" smtClean="0">
                              <a:latin typeface="Cambria Math" panose="02040503050406030204" pitchFamily="18" charset="0"/>
                              <a:ea typeface="Open Sans Light" panose="020B0306030504020204" pitchFamily="34" charset="0"/>
                              <a:cs typeface="Open Sans Light" panose="020B0306030504020204" pitchFamily="34" charset="0"/>
                            </a:rPr>
                            <m:t>𝜎</m:t>
                          </m:r>
                        </m:e>
                        <m:sup>
                          <m:r>
                            <a:rPr lang="en-GB" sz="2000" b="0" i="1" smtClean="0">
                              <a:latin typeface="Cambria Math" panose="02040503050406030204" pitchFamily="18" charset="0"/>
                              <a:ea typeface="Open Sans Light" panose="020B0306030504020204" pitchFamily="34" charset="0"/>
                              <a:cs typeface="Open Sans Light" panose="020B0306030504020204" pitchFamily="34" charset="0"/>
                            </a:rPr>
                            <m:t>2</m:t>
                          </m:r>
                        </m:sup>
                      </m:sSup>
                      <m:r>
                        <a:rPr lang="en-GB" sz="2000" i="1">
                          <a:latin typeface="Cambria Math" panose="02040503050406030204" pitchFamily="18" charset="0"/>
                          <a:ea typeface="Open Sans Light" panose="020B0306030504020204" pitchFamily="34" charset="0"/>
                          <a:cs typeface="Open Sans Light" panose="020B0306030504020204" pitchFamily="34" charset="0"/>
                        </a:rPr>
                        <m:t>=</m:t>
                      </m:r>
                      <m:nary>
                        <m:naryPr>
                          <m:chr m:val="∑"/>
                          <m:supHide m:val="on"/>
                          <m:ctrlPr>
                            <a:rPr lang="en-GB" sz="2000" i="1" dirty="0" smtClean="0">
                              <a:latin typeface="Cambria Math" panose="02040503050406030204" pitchFamily="18" charset="0"/>
                              <a:ea typeface="Open Sans Light" panose="020B0306030504020204" pitchFamily="34" charset="0"/>
                              <a:cs typeface="Open Sans Light" panose="020B0306030504020204" pitchFamily="34" charset="0"/>
                            </a:rPr>
                          </m:ctrlPr>
                        </m:naryPr>
                        <m:sub>
                          <m:r>
                            <a:rPr lang="en-US" sz="2000" b="0" i="1" dirty="0" smtClean="0">
                              <a:latin typeface="Cambria Math" panose="02040503050406030204" pitchFamily="18" charset="0"/>
                              <a:ea typeface="Open Sans Light" panose="020B0306030504020204" pitchFamily="34" charset="0"/>
                              <a:cs typeface="Open Sans Light" panose="020B0306030504020204" pitchFamily="34" charset="0"/>
                            </a:rPr>
                            <m:t>𝜔</m:t>
                          </m:r>
                        </m:sub>
                        <m:sup/>
                        <m:e>
                          <m:sSub>
                            <m:sSubPr>
                              <m:ctrlPr>
                                <a:rPr lang="en-US" sz="2000" b="0" i="1" smtClean="0">
                                  <a:latin typeface="Cambria Math" panose="02040503050406030204" pitchFamily="18" charset="0"/>
                                  <a:ea typeface="Open Sans Light" panose="020B0306030504020204" pitchFamily="34" charset="0"/>
                                  <a:cs typeface="Open Sans Light" panose="020B0306030504020204" pitchFamily="34" charset="0"/>
                                </a:rPr>
                              </m:ctrlPr>
                            </m:sSubPr>
                            <m:e>
                              <m:r>
                                <a:rPr lang="en-US" sz="2000" b="0" i="1" smtClean="0">
                                  <a:latin typeface="Cambria Math" panose="02040503050406030204" pitchFamily="18" charset="0"/>
                                  <a:ea typeface="Open Sans Light" panose="020B0306030504020204" pitchFamily="34" charset="0"/>
                                  <a:cs typeface="Open Sans Light" panose="020B0306030504020204" pitchFamily="34" charset="0"/>
                                </a:rPr>
                                <m:t>𝑝</m:t>
                              </m:r>
                            </m:e>
                            <m:sub>
                              <m:r>
                                <a:rPr lang="en-US" sz="2000" b="0" i="1" smtClean="0">
                                  <a:latin typeface="Cambria Math" panose="02040503050406030204" pitchFamily="18" charset="0"/>
                                  <a:ea typeface="Open Sans Light" panose="020B0306030504020204" pitchFamily="34" charset="0"/>
                                  <a:cs typeface="Open Sans Light" panose="020B0306030504020204" pitchFamily="34" charset="0"/>
                                </a:rPr>
                                <m:t>𝜔</m:t>
                              </m:r>
                            </m:sub>
                          </m:sSub>
                        </m:e>
                      </m:nary>
                      <m:sSup>
                        <m:sSupPr>
                          <m:ctrlPr>
                            <a:rPr lang="en-US" sz="2000" b="0" i="1" smtClean="0">
                              <a:latin typeface="Cambria Math" panose="02040503050406030204" pitchFamily="18" charset="0"/>
                              <a:ea typeface="Open Sans Light" panose="020B0306030504020204" pitchFamily="34" charset="0"/>
                              <a:cs typeface="Open Sans Light" panose="020B0306030504020204" pitchFamily="34" charset="0"/>
                            </a:rPr>
                          </m:ctrlPr>
                        </m:sSupPr>
                        <m:e>
                          <m:d>
                            <m:dPr>
                              <m:ctrlPr>
                                <a:rPr lang="en-US" sz="2000" b="0" i="1" smtClean="0">
                                  <a:latin typeface="Cambria Math" panose="02040503050406030204" pitchFamily="18" charset="0"/>
                                  <a:ea typeface="Open Sans Light" panose="020B0306030504020204" pitchFamily="34" charset="0"/>
                                  <a:cs typeface="Open Sans Light" panose="020B0306030504020204" pitchFamily="34" charset="0"/>
                                </a:rPr>
                              </m:ctrlPr>
                            </m:dPr>
                            <m:e>
                              <m:sSub>
                                <m:sSubPr>
                                  <m:ctrlPr>
                                    <a:rPr lang="en-US" sz="2000" b="0" i="1" smtClean="0">
                                      <a:latin typeface="Cambria Math" panose="02040503050406030204" pitchFamily="18" charset="0"/>
                                      <a:ea typeface="Open Sans Light" panose="020B0306030504020204" pitchFamily="34" charset="0"/>
                                      <a:cs typeface="Open Sans Light" panose="020B0306030504020204" pitchFamily="34" charset="0"/>
                                    </a:rPr>
                                  </m:ctrlPr>
                                </m:sSubPr>
                                <m:e>
                                  <m:r>
                                    <a:rPr lang="en-US" sz="2000" b="0" i="1" smtClean="0">
                                      <a:latin typeface="Cambria Math" panose="02040503050406030204" pitchFamily="18" charset="0"/>
                                      <a:ea typeface="Open Sans Light" panose="020B0306030504020204" pitchFamily="34" charset="0"/>
                                      <a:cs typeface="Open Sans Light" panose="020B0306030504020204" pitchFamily="34" charset="0"/>
                                    </a:rPr>
                                    <m:t>𝑟</m:t>
                                  </m:r>
                                </m:e>
                                <m:sub>
                                  <m:r>
                                    <a:rPr lang="en-US" sz="2000" b="0" i="1" smtClean="0">
                                      <a:latin typeface="Cambria Math" panose="02040503050406030204" pitchFamily="18" charset="0"/>
                                      <a:ea typeface="Open Sans Light" panose="020B0306030504020204" pitchFamily="34" charset="0"/>
                                      <a:cs typeface="Open Sans Light" panose="020B0306030504020204" pitchFamily="34" charset="0"/>
                                    </a:rPr>
                                    <m:t>𝜔</m:t>
                                  </m:r>
                                </m:sub>
                              </m:sSub>
                              <m:r>
                                <a:rPr lang="en-US" sz="2000" b="0" i="1" smtClean="0">
                                  <a:latin typeface="Cambria Math" panose="02040503050406030204" pitchFamily="18" charset="0"/>
                                  <a:ea typeface="Open Sans Light" panose="020B0306030504020204" pitchFamily="34" charset="0"/>
                                  <a:cs typeface="Open Sans Light" panose="020B0306030504020204" pitchFamily="34" charset="0"/>
                                </a:rPr>
                                <m:t>−</m:t>
                              </m:r>
                              <m:acc>
                                <m:accPr>
                                  <m:chr m:val="̅"/>
                                  <m:ctrlPr>
                                    <a:rPr lang="en-US" sz="2000" b="0" i="1" smtClean="0">
                                      <a:latin typeface="Cambria Math" panose="02040503050406030204" pitchFamily="18" charset="0"/>
                                      <a:ea typeface="Open Sans Light" panose="020B0306030504020204" pitchFamily="34" charset="0"/>
                                      <a:cs typeface="Open Sans Light" panose="020B0306030504020204" pitchFamily="34" charset="0"/>
                                    </a:rPr>
                                  </m:ctrlPr>
                                </m:accPr>
                                <m:e>
                                  <m:r>
                                    <a:rPr lang="en-US" sz="2000" b="0" i="1" smtClean="0">
                                      <a:latin typeface="Cambria Math" panose="02040503050406030204" pitchFamily="18" charset="0"/>
                                      <a:ea typeface="Open Sans Light" panose="020B0306030504020204" pitchFamily="34" charset="0"/>
                                      <a:cs typeface="Open Sans Light" panose="020B0306030504020204" pitchFamily="34" charset="0"/>
                                    </a:rPr>
                                    <m:t>𝑟</m:t>
                                  </m:r>
                                </m:e>
                              </m:acc>
                            </m:e>
                          </m:d>
                        </m:e>
                        <m:sup>
                          <m:r>
                            <a:rPr lang="en-US" b="0" i="1" smtClean="0">
                              <a:latin typeface="Cambria Math" panose="02040503050406030204" pitchFamily="18" charset="0"/>
                              <a:ea typeface="Open Sans Light" panose="020B0306030504020204" pitchFamily="34" charset="0"/>
                              <a:cs typeface="Open Sans Light" panose="020B0306030504020204" pitchFamily="34" charset="0"/>
                            </a:rPr>
                            <m:t>2</m:t>
                          </m:r>
                        </m:sup>
                      </m:sSup>
                      <m:r>
                        <a:rPr lang="en-US" b="0" i="1" smtClean="0">
                          <a:latin typeface="Cambria Math" panose="02040503050406030204" pitchFamily="18" charset="0"/>
                          <a:ea typeface="Open Sans Light" panose="020B0306030504020204" pitchFamily="34" charset="0"/>
                          <a:cs typeface="Open Sans Light" panose="020B0306030504020204" pitchFamily="34" charset="0"/>
                        </a:rPr>
                        <m:t> </m:t>
                      </m:r>
                    </m:oMath>
                  </m:oMathPara>
                </a14:m>
                <a:endParaRPr lang="en-GB" dirty="0"/>
              </a:p>
            </p:txBody>
          </p:sp>
        </mc:Choice>
        <mc:Fallback xmlns="">
          <p:sp>
            <p:nvSpPr>
              <p:cNvPr id="16" name="TextBox 15">
                <a:extLst>
                  <a:ext uri="{FF2B5EF4-FFF2-40B4-BE49-F238E27FC236}">
                    <a16:creationId xmlns:a16="http://schemas.microsoft.com/office/drawing/2014/main" id="{133C5652-E55A-42D1-8E5E-15DC1A92748C}"/>
                  </a:ext>
                </a:extLst>
              </p:cNvPr>
              <p:cNvSpPr txBox="1">
                <a:spLocks noRot="1" noChangeAspect="1" noMove="1" noResize="1" noEditPoints="1" noAdjustHandles="1" noChangeArrowheads="1" noChangeShapeType="1" noTextEdit="1"/>
              </p:cNvSpPr>
              <p:nvPr/>
            </p:nvSpPr>
            <p:spPr>
              <a:xfrm>
                <a:off x="7300204" y="5289698"/>
                <a:ext cx="3000698" cy="839204"/>
              </a:xfrm>
              <a:prstGeom prst="rect">
                <a:avLst/>
              </a:prstGeom>
              <a:blipFill>
                <a:blip r:embed="rId8"/>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642646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3" grpId="0" animBg="1"/>
      <p:bldP spid="10" grpId="0"/>
      <p:bldP spid="11" grpId="0"/>
      <p:bldP spid="12" grpId="0"/>
      <p:bldP spid="14"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C091B9-112B-F3ED-22A1-061F505982E5}"/>
            </a:ext>
          </a:extLst>
        </p:cNvPr>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CA3E165-8880-464A-171E-B2CAAC8E3C1B}"/>
                  </a:ext>
                </a:extLst>
              </p:cNvPr>
              <p:cNvSpPr>
                <a:spLocks noGrp="1"/>
              </p:cNvSpPr>
              <p:nvPr>
                <p:ph sz="quarter" idx="4"/>
              </p:nvPr>
            </p:nvSpPr>
            <p:spPr/>
            <p:txBody>
              <a:bodyPr/>
              <a:lstStyle/>
              <a:p>
                <a:pPr marL="0" indent="0">
                  <a:spcBef>
                    <a:spcPts val="1800"/>
                  </a:spcBef>
                  <a:buNone/>
                </a:pPr>
                <a:r>
                  <a:rPr lang="en-US" dirty="0">
                    <a:ea typeface="Cambria Math"/>
                  </a:rPr>
                  <a:t>We define correlation as:</a:t>
                </a:r>
              </a:p>
              <a:p>
                <a:pPr marL="0" indent="0">
                  <a:spcBef>
                    <a:spcPts val="1800"/>
                  </a:spcBef>
                  <a:buNone/>
                </a:pPr>
                <a:endParaRPr lang="en-US" dirty="0">
                  <a:ea typeface="Cambria Math"/>
                </a:endParaRPr>
              </a:p>
              <a:p>
                <a:pPr marL="0" indent="0">
                  <a:spcBef>
                    <a:spcPts val="1800"/>
                  </a:spcBef>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ea typeface="Cambria Math"/>
                        </a:rPr>
                        <m:t>𝐶𝑜𝑟𝑟</m:t>
                      </m:r>
                      <m:d>
                        <m:dPr>
                          <m:ctrlPr>
                            <a:rPr lang="en-US" b="0" i="1" smtClean="0">
                              <a:latin typeface="Cambria Math" panose="02040503050406030204" pitchFamily="18" charset="0"/>
                              <a:ea typeface="Cambria Math"/>
                            </a:rPr>
                          </m:ctrlPr>
                        </m:dPr>
                        <m:e>
                          <m:sSup>
                            <m:sSupPr>
                              <m:ctrlPr>
                                <a:rPr lang="en-US" b="0" i="1" smtClean="0">
                                  <a:latin typeface="Cambria Math" panose="02040503050406030204" pitchFamily="18" charset="0"/>
                                  <a:ea typeface="Cambria Math"/>
                                </a:rPr>
                              </m:ctrlPr>
                            </m:sSupPr>
                            <m:e>
                              <m:r>
                                <a:rPr lang="en-US" b="0" i="1" smtClean="0">
                                  <a:latin typeface="Cambria Math" panose="02040503050406030204" pitchFamily="18" charset="0"/>
                                  <a:ea typeface="Cambria Math"/>
                                </a:rPr>
                                <m:t>𝑟</m:t>
                              </m:r>
                            </m:e>
                            <m:sup>
                              <m:r>
                                <a:rPr lang="en-US" b="0" i="1" smtClean="0">
                                  <a:latin typeface="Cambria Math" panose="02040503050406030204" pitchFamily="18" charset="0"/>
                                  <a:ea typeface="Cambria Math"/>
                                </a:rPr>
                                <m:t>𝐴</m:t>
                              </m:r>
                            </m:sup>
                          </m:sSup>
                          <m:r>
                            <a:rPr lang="en-US" b="0" i="1" smtClean="0">
                              <a:latin typeface="Cambria Math" panose="02040503050406030204" pitchFamily="18" charset="0"/>
                              <a:ea typeface="Cambria Math"/>
                            </a:rPr>
                            <m:t>,</m:t>
                          </m:r>
                          <m:sSup>
                            <m:sSupPr>
                              <m:ctrlPr>
                                <a:rPr lang="en-US" b="0" i="1" smtClean="0">
                                  <a:latin typeface="Cambria Math" panose="02040503050406030204" pitchFamily="18" charset="0"/>
                                  <a:ea typeface="Cambria Math"/>
                                </a:rPr>
                              </m:ctrlPr>
                            </m:sSupPr>
                            <m:e>
                              <m:r>
                                <a:rPr lang="en-US" b="0" i="1" smtClean="0">
                                  <a:latin typeface="Cambria Math" panose="02040503050406030204" pitchFamily="18" charset="0"/>
                                  <a:ea typeface="Cambria Math"/>
                                </a:rPr>
                                <m:t>𝑟</m:t>
                              </m:r>
                            </m:e>
                            <m:sup>
                              <m:r>
                                <a:rPr lang="en-US" b="0" i="1" smtClean="0">
                                  <a:latin typeface="Cambria Math" panose="02040503050406030204" pitchFamily="18" charset="0"/>
                                  <a:ea typeface="Cambria Math"/>
                                </a:rPr>
                                <m:t>𝐵</m:t>
                              </m:r>
                            </m:sup>
                          </m:sSup>
                        </m:e>
                      </m:d>
                      <m:r>
                        <a:rPr lang="en-US" b="0" i="1" smtClean="0">
                          <a:latin typeface="Cambria Math" panose="02040503050406030204" pitchFamily="18" charset="0"/>
                          <a:ea typeface="Cambria Math"/>
                        </a:rPr>
                        <m:t>=</m:t>
                      </m:r>
                      <m:f>
                        <m:fPr>
                          <m:ctrlPr>
                            <a:rPr lang="en-US" b="0" i="1" smtClean="0">
                              <a:latin typeface="Cambria Math" panose="02040503050406030204" pitchFamily="18" charset="0"/>
                              <a:ea typeface="Cambria Math"/>
                            </a:rPr>
                          </m:ctrlPr>
                        </m:fPr>
                        <m:num>
                          <m:r>
                            <a:rPr lang="en-US" b="0" i="1" smtClean="0">
                              <a:latin typeface="Cambria Math" panose="02040503050406030204" pitchFamily="18" charset="0"/>
                              <a:ea typeface="Cambria Math"/>
                            </a:rPr>
                            <m:t>𝐶𝑜𝑣</m:t>
                          </m:r>
                          <m:d>
                            <m:dPr>
                              <m:ctrlPr>
                                <a:rPr lang="en-US" b="0" i="1" smtClean="0">
                                  <a:latin typeface="Cambria Math" panose="02040503050406030204" pitchFamily="18" charset="0"/>
                                  <a:ea typeface="Cambria Math"/>
                                </a:rPr>
                              </m:ctrlPr>
                            </m:dPr>
                            <m:e>
                              <m:sSup>
                                <m:sSupPr>
                                  <m:ctrlPr>
                                    <a:rPr lang="en-US" i="1">
                                      <a:latin typeface="Cambria Math" panose="02040503050406030204" pitchFamily="18" charset="0"/>
                                      <a:ea typeface="Cambria Math"/>
                                    </a:rPr>
                                  </m:ctrlPr>
                                </m:sSupPr>
                                <m:e>
                                  <m:r>
                                    <a:rPr lang="en-US" i="1">
                                      <a:latin typeface="Cambria Math" panose="02040503050406030204" pitchFamily="18" charset="0"/>
                                      <a:ea typeface="Cambria Math"/>
                                    </a:rPr>
                                    <m:t>𝑟</m:t>
                                  </m:r>
                                </m:e>
                                <m:sup>
                                  <m:r>
                                    <a:rPr lang="en-US" i="1">
                                      <a:latin typeface="Cambria Math" panose="02040503050406030204" pitchFamily="18" charset="0"/>
                                      <a:ea typeface="Cambria Math"/>
                                    </a:rPr>
                                    <m:t>𝐴</m:t>
                                  </m:r>
                                </m:sup>
                              </m:sSup>
                              <m:r>
                                <a:rPr lang="en-US" i="1">
                                  <a:latin typeface="Cambria Math" panose="02040503050406030204" pitchFamily="18" charset="0"/>
                                  <a:ea typeface="Cambria Math"/>
                                </a:rPr>
                                <m:t>,</m:t>
                              </m:r>
                              <m:sSup>
                                <m:sSupPr>
                                  <m:ctrlPr>
                                    <a:rPr lang="en-US" i="1">
                                      <a:latin typeface="Cambria Math" panose="02040503050406030204" pitchFamily="18" charset="0"/>
                                      <a:ea typeface="Cambria Math"/>
                                    </a:rPr>
                                  </m:ctrlPr>
                                </m:sSupPr>
                                <m:e>
                                  <m:r>
                                    <a:rPr lang="en-US" i="1">
                                      <a:latin typeface="Cambria Math" panose="02040503050406030204" pitchFamily="18" charset="0"/>
                                      <a:ea typeface="Cambria Math"/>
                                    </a:rPr>
                                    <m:t>𝑟</m:t>
                                  </m:r>
                                </m:e>
                                <m:sup>
                                  <m:r>
                                    <a:rPr lang="en-US" i="1">
                                      <a:latin typeface="Cambria Math" panose="02040503050406030204" pitchFamily="18" charset="0"/>
                                      <a:ea typeface="Cambria Math"/>
                                    </a:rPr>
                                    <m:t>𝐵</m:t>
                                  </m:r>
                                </m:sup>
                              </m:sSup>
                            </m:e>
                          </m:d>
                        </m:num>
                        <m:den>
                          <m:sSup>
                            <m:sSupPr>
                              <m:ctrlPr>
                                <a:rPr lang="en-US" b="0" i="1" smtClean="0">
                                  <a:latin typeface="Cambria Math" panose="02040503050406030204" pitchFamily="18" charset="0"/>
                                  <a:ea typeface="Cambria Math"/>
                                  <a:cs typeface="Geneva"/>
                                </a:rPr>
                              </m:ctrlPr>
                            </m:sSupPr>
                            <m:e>
                              <m:r>
                                <a:rPr lang="en-US" i="1">
                                  <a:latin typeface="Cambria Math" panose="02040503050406030204" pitchFamily="18" charset="0"/>
                                  <a:ea typeface="Cambria Math"/>
                                  <a:cs typeface="Geneva"/>
                                </a:rPr>
                                <m:t>𝜎</m:t>
                              </m:r>
                            </m:e>
                            <m:sup>
                              <m:r>
                                <a:rPr lang="en-US" b="0" i="1" smtClean="0">
                                  <a:latin typeface="Cambria Math" panose="02040503050406030204" pitchFamily="18" charset="0"/>
                                  <a:ea typeface="Cambria Math"/>
                                  <a:cs typeface="Geneva"/>
                                </a:rPr>
                                <m:t>𝐴</m:t>
                              </m:r>
                            </m:sup>
                          </m:sSup>
                          <m:sSup>
                            <m:sSupPr>
                              <m:ctrlPr>
                                <a:rPr lang="en-US" b="0" i="1" smtClean="0">
                                  <a:latin typeface="Cambria Math" panose="02040503050406030204" pitchFamily="18" charset="0"/>
                                  <a:ea typeface="Cambria Math"/>
                                  <a:cs typeface="Geneva"/>
                                </a:rPr>
                              </m:ctrlPr>
                            </m:sSupPr>
                            <m:e>
                              <m:r>
                                <a:rPr lang="en-US" b="0" i="1" smtClean="0">
                                  <a:latin typeface="Cambria Math" panose="02040503050406030204" pitchFamily="18" charset="0"/>
                                  <a:ea typeface="Cambria Math"/>
                                  <a:cs typeface="Geneva"/>
                                </a:rPr>
                                <m:t>𝜎</m:t>
                              </m:r>
                            </m:e>
                            <m:sup>
                              <m:r>
                                <a:rPr lang="en-US" b="0" i="1" smtClean="0">
                                  <a:latin typeface="Cambria Math" panose="02040503050406030204" pitchFamily="18" charset="0"/>
                                  <a:ea typeface="Cambria Math"/>
                                  <a:cs typeface="Geneva"/>
                                </a:rPr>
                                <m:t>𝐵</m:t>
                              </m:r>
                            </m:sup>
                          </m:sSup>
                        </m:den>
                      </m:f>
                    </m:oMath>
                  </m:oMathPara>
                </a14:m>
                <a:endParaRPr lang="en-US" dirty="0">
                  <a:ea typeface="Cambria Math"/>
                </a:endParaRPr>
              </a:p>
            </p:txBody>
          </p:sp>
        </mc:Choice>
        <mc:Fallback xmlns="">
          <p:sp>
            <p:nvSpPr>
              <p:cNvPr id="3" name="Content Placeholder 2">
                <a:extLst>
                  <a:ext uri="{FF2B5EF4-FFF2-40B4-BE49-F238E27FC236}">
                    <a16:creationId xmlns:a16="http://schemas.microsoft.com/office/drawing/2014/main" id="{6CA3E165-8880-464A-171E-B2CAAC8E3C1B}"/>
                  </a:ext>
                </a:extLst>
              </p:cNvPr>
              <p:cNvSpPr>
                <a:spLocks noGrp="1" noRot="1" noChangeAspect="1" noMove="1" noResize="1" noEditPoints="1" noAdjustHandles="1" noChangeArrowheads="1" noChangeShapeType="1" noTextEdit="1"/>
              </p:cNvSpPr>
              <p:nvPr>
                <p:ph sz="quarter" idx="4"/>
              </p:nvPr>
            </p:nvSpPr>
            <p:spPr>
              <a:blipFill>
                <a:blip r:embed="rId2"/>
                <a:stretch>
                  <a:fillRect l="-1072" t="-894"/>
                </a:stretch>
              </a:blipFill>
            </p:spPr>
            <p:txBody>
              <a:bodyPr/>
              <a:lstStyle/>
              <a:p>
                <a:r>
                  <a:rPr lang="en-US">
                    <a:noFill/>
                  </a:rPr>
                  <a:t> </a:t>
                </a:r>
              </a:p>
            </p:txBody>
          </p:sp>
        </mc:Fallback>
      </mc:AlternateContent>
      <p:sp>
        <p:nvSpPr>
          <p:cNvPr id="13" name="Rectangle 12">
            <a:extLst>
              <a:ext uri="{FF2B5EF4-FFF2-40B4-BE49-F238E27FC236}">
                <a16:creationId xmlns:a16="http://schemas.microsoft.com/office/drawing/2014/main" id="{07C920BC-0267-453B-F3DF-181F70D79030}"/>
              </a:ext>
            </a:extLst>
          </p:cNvPr>
          <p:cNvSpPr/>
          <p:nvPr/>
        </p:nvSpPr>
        <p:spPr>
          <a:xfrm>
            <a:off x="335999" y="4891601"/>
            <a:ext cx="5661575" cy="1284643"/>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53505461-7538-FE8B-784E-2B9659666C7A}"/>
                  </a:ext>
                </a:extLst>
              </p:cNvPr>
              <p:cNvSpPr>
                <a:spLocks noGrp="1"/>
              </p:cNvSpPr>
              <p:nvPr>
                <p:ph sz="half" idx="2"/>
              </p:nvPr>
            </p:nvSpPr>
            <p:spPr>
              <a:xfrm>
                <a:off x="336000" y="2094270"/>
                <a:ext cx="5695950" cy="4126937"/>
              </a:xfrm>
            </p:spPr>
            <p:txBody>
              <a:bodyPr/>
              <a:lstStyle/>
              <a:p>
                <a:pPr marL="0" indent="0">
                  <a:buNone/>
                </a:pPr>
                <a:r>
                  <a:rPr lang="en-GB" dirty="0"/>
                  <a:t>The covariance between the return of two stocks (A,B) is:</a:t>
                </a:r>
              </a:p>
              <a:p>
                <a:pPr marL="0" indent="0" algn="ctr">
                  <a:buNone/>
                </a:pPr>
                <a:endParaRPr lang="en-GB" i="1" dirty="0">
                  <a:latin typeface="Cambria Math" panose="02040503050406030204" pitchFamily="18" charset="0"/>
                </a:endParaRPr>
              </a:p>
              <a:p>
                <a:pPr marL="0" indent="0">
                  <a:spcBef>
                    <a:spcPts val="1200"/>
                  </a:spcBef>
                  <a:buNone/>
                </a:pPr>
                <a:endParaRPr lang="en-GB" dirty="0"/>
              </a:p>
              <a:p>
                <a:pPr marL="0" indent="0">
                  <a:buNone/>
                </a:pPr>
                <a:endParaRPr lang="en-GB" dirty="0"/>
              </a:p>
              <a:p>
                <a:pPr marL="0" indent="0">
                  <a:buNone/>
                </a:pPr>
                <a:r>
                  <a:rPr lang="en-GB" dirty="0"/>
                  <a:t>where T is the number of frequency intervals in in the period you are considering</a:t>
                </a:r>
              </a:p>
              <a:p>
                <a:pPr marL="0" indent="0">
                  <a:buNone/>
                </a:pPr>
                <a:endParaRPr lang="en-GB" dirty="0"/>
              </a:p>
              <a:p>
                <a:pPr marL="0" indent="0">
                  <a:buNone/>
                </a:pPr>
                <a:r>
                  <a:rPr lang="en-GB" sz="1800" b="1" dirty="0">
                    <a:latin typeface="Open Sans" panose="020B0606030504020204" pitchFamily="34" charset="0"/>
                    <a:ea typeface="Open Sans" panose="020B0606030504020204" pitchFamily="34" charset="0"/>
                    <a:cs typeface="Open Sans" panose="020B0606030504020204" pitchFamily="34" charset="0"/>
                  </a:rPr>
                  <a:t>Forward looking returns: </a:t>
                </a:r>
                <a:r>
                  <a:rPr lang="en-GB" sz="1700" dirty="0">
                    <a:ea typeface="Open Sans" panose="020B0606030504020204" pitchFamily="34" charset="0"/>
                    <a:cs typeface="Open Sans" panose="020B0606030504020204" pitchFamily="34" charset="0"/>
                  </a:rPr>
                  <a:t>(use probabilities, </a:t>
                </a:r>
                <a:r>
                  <a:rPr lang="en-GB" sz="1700" i="1" dirty="0">
                    <a:ea typeface="Open Sans" panose="020B0606030504020204" pitchFamily="34" charset="0"/>
                    <a:cs typeface="Open Sans" panose="020B0606030504020204" pitchFamily="34" charset="0"/>
                  </a:rPr>
                  <a:t>p, of states </a:t>
                </a:r>
                <a14:m>
                  <m:oMath xmlns:m="http://schemas.openxmlformats.org/officeDocument/2006/math">
                    <m:r>
                      <a:rPr lang="en-US" sz="1800" i="1">
                        <a:latin typeface="Cambria Math" panose="02040503050406030204" pitchFamily="18" charset="0"/>
                      </a:rPr>
                      <m:t>𝜔</m:t>
                    </m:r>
                  </m:oMath>
                </a14:m>
                <a:r>
                  <a:rPr lang="en-GB" sz="1700" i="1" dirty="0">
                    <a:ea typeface="Open Sans" panose="020B0606030504020204" pitchFamily="34" charset="0"/>
                    <a:cs typeface="Open Sans" panose="020B0606030504020204" pitchFamily="34" charset="0"/>
                  </a:rPr>
                  <a:t> </a:t>
                </a:r>
                <a:r>
                  <a:rPr lang="en-GB" sz="1700" dirty="0">
                    <a:ea typeface="Open Sans" panose="020B0606030504020204" pitchFamily="34" charset="0"/>
                    <a:cs typeface="Open Sans" panose="020B0606030504020204" pitchFamily="34" charset="0"/>
                  </a:rPr>
                  <a:t>)</a:t>
                </a:r>
                <a:endParaRPr lang="en-GB" sz="1800" dirty="0">
                  <a:latin typeface="Open Sans" panose="020B0606030504020204" pitchFamily="34" charset="0"/>
                  <a:ea typeface="Open Sans" panose="020B0606030504020204" pitchFamily="34" charset="0"/>
                  <a:cs typeface="Open Sans" panose="020B0606030504020204" pitchFamily="34" charset="0"/>
                </a:endParaRPr>
              </a:p>
            </p:txBody>
          </p:sp>
        </mc:Choice>
        <mc:Fallback xmlns="">
          <p:sp>
            <p:nvSpPr>
              <p:cNvPr id="2" name="Content Placeholder 1">
                <a:extLst>
                  <a:ext uri="{FF2B5EF4-FFF2-40B4-BE49-F238E27FC236}">
                    <a16:creationId xmlns:a16="http://schemas.microsoft.com/office/drawing/2014/main" id="{53505461-7538-FE8B-784E-2B9659666C7A}"/>
                  </a:ext>
                </a:extLst>
              </p:cNvPr>
              <p:cNvSpPr>
                <a:spLocks noGrp="1" noRot="1" noChangeAspect="1" noMove="1" noResize="1" noEditPoints="1" noAdjustHandles="1" noChangeArrowheads="1" noChangeShapeType="1" noTextEdit="1"/>
              </p:cNvSpPr>
              <p:nvPr>
                <p:ph sz="half" idx="2"/>
              </p:nvPr>
            </p:nvSpPr>
            <p:spPr>
              <a:xfrm>
                <a:off x="336000" y="2094270"/>
                <a:ext cx="5695950" cy="4126937"/>
              </a:xfrm>
              <a:blipFill>
                <a:blip r:embed="rId3"/>
                <a:stretch>
                  <a:fillRect l="-1071" t="-886" r="-1178"/>
                </a:stretch>
              </a:blipFill>
            </p:spPr>
            <p:txBody>
              <a:bodyPr/>
              <a:lstStyle/>
              <a:p>
                <a:r>
                  <a:rPr lang="en-US">
                    <a:noFill/>
                  </a:rPr>
                  <a:t> </a:t>
                </a:r>
              </a:p>
            </p:txBody>
          </p:sp>
        </mc:Fallback>
      </mc:AlternateContent>
      <p:sp>
        <p:nvSpPr>
          <p:cNvPr id="4" name="Text Placeholder 3">
            <a:extLst>
              <a:ext uri="{FF2B5EF4-FFF2-40B4-BE49-F238E27FC236}">
                <a16:creationId xmlns:a16="http://schemas.microsoft.com/office/drawing/2014/main" id="{8A23A427-A6A6-D14C-358D-6F3CB0D9260E}"/>
              </a:ext>
            </a:extLst>
          </p:cNvPr>
          <p:cNvSpPr>
            <a:spLocks noGrp="1"/>
          </p:cNvSpPr>
          <p:nvPr>
            <p:ph type="body" sz="quarter" idx="13"/>
          </p:nvPr>
        </p:nvSpPr>
        <p:spPr/>
        <p:txBody>
          <a:bodyPr/>
          <a:lstStyle/>
          <a:p>
            <a:r>
              <a:rPr lang="en-GB" dirty="0"/>
              <a:t>Advanced Financial Management | Risk and return. Diversification.</a:t>
            </a:r>
          </a:p>
        </p:txBody>
      </p:sp>
      <p:sp>
        <p:nvSpPr>
          <p:cNvPr id="5" name="Title 4">
            <a:extLst>
              <a:ext uri="{FF2B5EF4-FFF2-40B4-BE49-F238E27FC236}">
                <a16:creationId xmlns:a16="http://schemas.microsoft.com/office/drawing/2014/main" id="{685E55D8-3746-355D-AB27-DBF4B9AF49D0}"/>
              </a:ext>
            </a:extLst>
          </p:cNvPr>
          <p:cNvSpPr>
            <a:spLocks noGrp="1"/>
          </p:cNvSpPr>
          <p:nvPr>
            <p:ph type="title"/>
          </p:nvPr>
        </p:nvSpPr>
        <p:spPr/>
        <p:txBody>
          <a:bodyPr/>
          <a:lstStyle/>
          <a:p>
            <a:r>
              <a:rPr lang="en-GB" dirty="0"/>
              <a:t>Historical risk and return</a:t>
            </a:r>
          </a:p>
        </p:txBody>
      </p:sp>
      <p:sp>
        <p:nvSpPr>
          <p:cNvPr id="6" name="Text Placeholder 5">
            <a:extLst>
              <a:ext uri="{FF2B5EF4-FFF2-40B4-BE49-F238E27FC236}">
                <a16:creationId xmlns:a16="http://schemas.microsoft.com/office/drawing/2014/main" id="{A5140A21-05D5-3DEC-8A0D-B749BD948BAC}"/>
              </a:ext>
            </a:extLst>
          </p:cNvPr>
          <p:cNvSpPr>
            <a:spLocks noGrp="1"/>
          </p:cNvSpPr>
          <p:nvPr>
            <p:ph type="body" idx="1"/>
          </p:nvPr>
        </p:nvSpPr>
        <p:spPr>
          <a:xfrm>
            <a:off x="346588" y="1351383"/>
            <a:ext cx="5650988" cy="657225"/>
          </a:xfrm>
        </p:spPr>
        <p:txBody>
          <a:bodyPr/>
          <a:lstStyle/>
          <a:p>
            <a:r>
              <a:rPr lang="en-GB" dirty="0"/>
              <a:t>Historical covariance</a:t>
            </a:r>
          </a:p>
        </p:txBody>
      </p:sp>
      <p:sp>
        <p:nvSpPr>
          <p:cNvPr id="7" name="Text Placeholder 6">
            <a:extLst>
              <a:ext uri="{FF2B5EF4-FFF2-40B4-BE49-F238E27FC236}">
                <a16:creationId xmlns:a16="http://schemas.microsoft.com/office/drawing/2014/main" id="{6500EDD4-AE4B-606B-26E1-497F3408D7DD}"/>
              </a:ext>
            </a:extLst>
          </p:cNvPr>
          <p:cNvSpPr>
            <a:spLocks noGrp="1"/>
          </p:cNvSpPr>
          <p:nvPr>
            <p:ph type="body" sz="quarter" idx="3"/>
          </p:nvPr>
        </p:nvSpPr>
        <p:spPr/>
        <p:txBody>
          <a:bodyPr/>
          <a:lstStyle/>
          <a:p>
            <a:r>
              <a:rPr lang="en-GB" dirty="0"/>
              <a:t>Historical correlation</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6D422D7E-8464-0399-0D4A-48B9A98BC7AA}"/>
                  </a:ext>
                </a:extLst>
              </p:cNvPr>
              <p:cNvSpPr txBox="1"/>
              <p:nvPr/>
            </p:nvSpPr>
            <p:spPr>
              <a:xfrm>
                <a:off x="309971" y="2615389"/>
                <a:ext cx="5534025" cy="1669431"/>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ea typeface="Open Sans Light" panose="020B0306030504020204" pitchFamily="34" charset="0"/>
                          <a:cs typeface="Open Sans Light" panose="020B0306030504020204" pitchFamily="34" charset="0"/>
                        </a:rPr>
                        <m:t>𝐶𝑜𝑣</m:t>
                      </m:r>
                      <m:d>
                        <m:dPr>
                          <m:ctrlPr>
                            <a:rPr lang="en-US" sz="2000" b="0" i="1" smtClean="0">
                              <a:latin typeface="Cambria Math" panose="02040503050406030204" pitchFamily="18" charset="0"/>
                              <a:ea typeface="Open Sans Light" panose="020B0306030504020204" pitchFamily="34" charset="0"/>
                              <a:cs typeface="Open Sans Light" panose="020B0306030504020204" pitchFamily="34" charset="0"/>
                            </a:rPr>
                          </m:ctrlPr>
                        </m:dPr>
                        <m:e>
                          <m:sSup>
                            <m:sSupPr>
                              <m:ctrlPr>
                                <a:rPr lang="en-US" sz="2000" b="0" i="1" smtClean="0">
                                  <a:latin typeface="Cambria Math" panose="02040503050406030204" pitchFamily="18" charset="0"/>
                                  <a:ea typeface="Open Sans Light" panose="020B0306030504020204" pitchFamily="34" charset="0"/>
                                  <a:cs typeface="Open Sans Light" panose="020B0306030504020204" pitchFamily="34" charset="0"/>
                                </a:rPr>
                              </m:ctrlPr>
                            </m:sSupPr>
                            <m:e>
                              <m:r>
                                <a:rPr lang="en-US" sz="2000" b="0" i="1" smtClean="0">
                                  <a:latin typeface="Cambria Math" panose="02040503050406030204" pitchFamily="18" charset="0"/>
                                  <a:ea typeface="Open Sans Light" panose="020B0306030504020204" pitchFamily="34" charset="0"/>
                                  <a:cs typeface="Open Sans Light" panose="020B0306030504020204" pitchFamily="34" charset="0"/>
                                </a:rPr>
                                <m:t>𝑟</m:t>
                              </m:r>
                            </m:e>
                            <m:sup>
                              <m:r>
                                <a:rPr lang="en-US" sz="2000" b="0" i="1" smtClean="0">
                                  <a:latin typeface="Cambria Math" panose="02040503050406030204" pitchFamily="18" charset="0"/>
                                  <a:ea typeface="Open Sans Light" panose="020B0306030504020204" pitchFamily="34" charset="0"/>
                                  <a:cs typeface="Open Sans Light" panose="020B0306030504020204" pitchFamily="34" charset="0"/>
                                </a:rPr>
                                <m:t>𝐴</m:t>
                              </m:r>
                            </m:sup>
                          </m:sSup>
                          <m:r>
                            <a:rPr lang="en-US" sz="2000" b="0" i="1" smtClean="0">
                              <a:latin typeface="Cambria Math" panose="02040503050406030204" pitchFamily="18" charset="0"/>
                              <a:ea typeface="Open Sans Light" panose="020B0306030504020204" pitchFamily="34" charset="0"/>
                              <a:cs typeface="Open Sans Light" panose="020B0306030504020204" pitchFamily="34" charset="0"/>
                            </a:rPr>
                            <m:t>,</m:t>
                          </m:r>
                          <m:sSup>
                            <m:sSupPr>
                              <m:ctrlPr>
                                <a:rPr lang="en-US" sz="2000" b="0" i="1" smtClean="0">
                                  <a:latin typeface="Cambria Math" panose="02040503050406030204" pitchFamily="18" charset="0"/>
                                  <a:ea typeface="Open Sans Light" panose="020B0306030504020204" pitchFamily="34" charset="0"/>
                                  <a:cs typeface="Open Sans Light" panose="020B0306030504020204" pitchFamily="34" charset="0"/>
                                </a:rPr>
                              </m:ctrlPr>
                            </m:sSupPr>
                            <m:e>
                              <m:r>
                                <a:rPr lang="en-US" sz="2000" b="0" i="1" smtClean="0">
                                  <a:latin typeface="Cambria Math" panose="02040503050406030204" pitchFamily="18" charset="0"/>
                                  <a:ea typeface="Open Sans Light" panose="020B0306030504020204" pitchFamily="34" charset="0"/>
                                  <a:cs typeface="Open Sans Light" panose="020B0306030504020204" pitchFamily="34" charset="0"/>
                                </a:rPr>
                                <m:t>𝑟</m:t>
                              </m:r>
                            </m:e>
                            <m:sup>
                              <m:r>
                                <a:rPr lang="en-US" sz="2000" b="0" i="1" smtClean="0">
                                  <a:latin typeface="Cambria Math" panose="02040503050406030204" pitchFamily="18" charset="0"/>
                                  <a:ea typeface="Open Sans Light" panose="020B0306030504020204" pitchFamily="34" charset="0"/>
                                  <a:cs typeface="Open Sans Light" panose="020B0306030504020204" pitchFamily="34" charset="0"/>
                                </a:rPr>
                                <m:t>𝐵</m:t>
                              </m:r>
                            </m:sup>
                          </m:sSup>
                        </m:e>
                      </m:d>
                      <m:r>
                        <a:rPr lang="en-US" sz="2000" i="1">
                          <a:latin typeface="Cambria Math" panose="02040503050406030204" pitchFamily="18" charset="0"/>
                          <a:ea typeface="Open Sans Light" panose="020B0306030504020204" pitchFamily="34" charset="0"/>
                          <a:cs typeface="Open Sans Light" panose="020B0306030504020204" pitchFamily="34" charset="0"/>
                        </a:rPr>
                        <m:t>=</m:t>
                      </m:r>
                      <m:f>
                        <m:fPr>
                          <m:ctrlPr>
                            <a:rPr lang="en-US" sz="2000" i="1">
                              <a:latin typeface="Cambria Math" panose="02040503050406030204" pitchFamily="18" charset="0"/>
                              <a:ea typeface="Open Sans Light" panose="020B0306030504020204" pitchFamily="34" charset="0"/>
                              <a:cs typeface="Open Sans Light" panose="020B0306030504020204" pitchFamily="34" charset="0"/>
                            </a:rPr>
                          </m:ctrlPr>
                        </m:fPr>
                        <m:num>
                          <m:r>
                            <a:rPr lang="en-US" sz="2000" i="1">
                              <a:latin typeface="Cambria Math" panose="02040503050406030204" pitchFamily="18" charset="0"/>
                              <a:ea typeface="Open Sans Light" panose="020B0306030504020204" pitchFamily="34" charset="0"/>
                              <a:cs typeface="Open Sans Light" panose="020B0306030504020204" pitchFamily="34" charset="0"/>
                            </a:rPr>
                            <m:t>1</m:t>
                          </m:r>
                        </m:num>
                        <m:den>
                          <m:r>
                            <a:rPr lang="en-US" sz="2000" i="1">
                              <a:latin typeface="Cambria Math" panose="02040503050406030204" pitchFamily="18" charset="0"/>
                              <a:ea typeface="Open Sans Light" panose="020B0306030504020204" pitchFamily="34" charset="0"/>
                              <a:cs typeface="Open Sans Light" panose="020B0306030504020204" pitchFamily="34" charset="0"/>
                            </a:rPr>
                            <m:t>𝑇</m:t>
                          </m:r>
                          <m:r>
                            <a:rPr lang="en-US" sz="2000" i="1">
                              <a:latin typeface="Cambria Math" panose="02040503050406030204" pitchFamily="18" charset="0"/>
                              <a:ea typeface="Open Sans Light" panose="020B0306030504020204" pitchFamily="34" charset="0"/>
                              <a:cs typeface="Open Sans Light" panose="020B0306030504020204" pitchFamily="34" charset="0"/>
                            </a:rPr>
                            <m:t>−1</m:t>
                          </m:r>
                        </m:den>
                      </m:f>
                      <m:nary>
                        <m:naryPr>
                          <m:chr m:val="∑"/>
                          <m:ctrlPr>
                            <a:rPr lang="en-US" sz="2000" i="1">
                              <a:latin typeface="Cambria Math" panose="02040503050406030204" pitchFamily="18" charset="0"/>
                              <a:ea typeface="Open Sans Light" panose="020B0306030504020204" pitchFamily="34" charset="0"/>
                              <a:cs typeface="Open Sans Light" panose="020B0306030504020204" pitchFamily="34" charset="0"/>
                            </a:rPr>
                          </m:ctrlPr>
                        </m:naryPr>
                        <m:sub>
                          <m:r>
                            <m:rPr>
                              <m:brk m:alnAt="23"/>
                            </m:rPr>
                            <a:rPr lang="en-US" sz="2000" i="1">
                              <a:latin typeface="Cambria Math" panose="02040503050406030204" pitchFamily="18" charset="0"/>
                              <a:ea typeface="Open Sans Light" panose="020B0306030504020204" pitchFamily="34" charset="0"/>
                              <a:cs typeface="Open Sans Light" panose="020B0306030504020204" pitchFamily="34" charset="0"/>
                            </a:rPr>
                            <m:t>𝑡</m:t>
                          </m:r>
                          <m:r>
                            <a:rPr lang="en-US" sz="2000" i="1">
                              <a:latin typeface="Cambria Math" panose="02040503050406030204" pitchFamily="18" charset="0"/>
                              <a:ea typeface="Open Sans Light" panose="020B0306030504020204" pitchFamily="34" charset="0"/>
                              <a:cs typeface="Open Sans Light" panose="020B0306030504020204" pitchFamily="34" charset="0"/>
                            </a:rPr>
                            <m:t>=1</m:t>
                          </m:r>
                        </m:sub>
                        <m:sup>
                          <m:r>
                            <a:rPr lang="en-US" sz="2000" i="1">
                              <a:latin typeface="Cambria Math" panose="02040503050406030204" pitchFamily="18" charset="0"/>
                              <a:ea typeface="Open Sans Light" panose="020B0306030504020204" pitchFamily="34" charset="0"/>
                              <a:cs typeface="Open Sans Light" panose="020B0306030504020204" pitchFamily="34" charset="0"/>
                            </a:rPr>
                            <m:t>𝑇</m:t>
                          </m:r>
                        </m:sup>
                        <m:e>
                          <m:sSup>
                            <m:sSupPr>
                              <m:ctrlPr>
                                <a:rPr lang="en-US" sz="2000" i="1">
                                  <a:latin typeface="Cambria Math" panose="02040503050406030204" pitchFamily="18" charset="0"/>
                                  <a:ea typeface="Open Sans Light" panose="020B0306030504020204" pitchFamily="34" charset="0"/>
                                  <a:cs typeface="Open Sans Light" panose="020B0306030504020204" pitchFamily="34" charset="0"/>
                                </a:rPr>
                              </m:ctrlPr>
                            </m:sSupPr>
                            <m:e>
                              <m:d>
                                <m:dPr>
                                  <m:ctrlPr>
                                    <a:rPr lang="en-US" sz="2000" b="0" i="1">
                                      <a:latin typeface="Cambria Math" panose="02040503050406030204" pitchFamily="18" charset="0"/>
                                      <a:ea typeface="Open Sans Light" panose="020B0306030504020204" pitchFamily="34" charset="0"/>
                                      <a:cs typeface="Open Sans Light" panose="020B0306030504020204" pitchFamily="34" charset="0"/>
                                    </a:rPr>
                                  </m:ctrlPr>
                                </m:dPr>
                                <m:e>
                                  <m:sSubSup>
                                    <m:sSubSupPr>
                                      <m:ctrlPr>
                                        <a:rPr lang="en-US" sz="2000" b="0" i="1" smtClean="0">
                                          <a:latin typeface="Cambria Math" panose="02040503050406030204" pitchFamily="18" charset="0"/>
                                          <a:ea typeface="Open Sans Light" panose="020B0306030504020204" pitchFamily="34" charset="0"/>
                                          <a:cs typeface="Open Sans Light" panose="020B0306030504020204" pitchFamily="34" charset="0"/>
                                        </a:rPr>
                                      </m:ctrlPr>
                                    </m:sSubSupPr>
                                    <m:e>
                                      <m:r>
                                        <a:rPr lang="en-US" sz="2000" i="1">
                                          <a:latin typeface="Cambria Math" panose="02040503050406030204" pitchFamily="18" charset="0"/>
                                          <a:ea typeface="Open Sans Light" panose="020B0306030504020204" pitchFamily="34" charset="0"/>
                                          <a:cs typeface="Open Sans Light" panose="020B0306030504020204" pitchFamily="34" charset="0"/>
                                        </a:rPr>
                                        <m:t>𝑟</m:t>
                                      </m:r>
                                    </m:e>
                                    <m:sub>
                                      <m:r>
                                        <a:rPr lang="en-US" sz="2000" i="1">
                                          <a:latin typeface="Cambria Math" panose="02040503050406030204" pitchFamily="18" charset="0"/>
                                          <a:ea typeface="Open Sans Light" panose="020B0306030504020204" pitchFamily="34" charset="0"/>
                                          <a:cs typeface="Open Sans Light" panose="020B0306030504020204" pitchFamily="34" charset="0"/>
                                        </a:rPr>
                                        <m:t>𝑡</m:t>
                                      </m:r>
                                    </m:sub>
                                    <m:sup>
                                      <m:r>
                                        <a:rPr lang="en-US" sz="2000" b="0" i="1" smtClean="0">
                                          <a:latin typeface="Cambria Math" panose="02040503050406030204" pitchFamily="18" charset="0"/>
                                          <a:ea typeface="Open Sans Light" panose="020B0306030504020204" pitchFamily="34" charset="0"/>
                                          <a:cs typeface="Open Sans Light" panose="020B0306030504020204" pitchFamily="34" charset="0"/>
                                        </a:rPr>
                                        <m:t>𝐴</m:t>
                                      </m:r>
                                    </m:sup>
                                  </m:sSubSup>
                                  <m:r>
                                    <a:rPr lang="en-US" sz="2000" i="1">
                                      <a:latin typeface="Cambria Math" panose="02040503050406030204" pitchFamily="18" charset="0"/>
                                      <a:ea typeface="Open Sans Light" panose="020B0306030504020204" pitchFamily="34" charset="0"/>
                                      <a:cs typeface="Open Sans Light" panose="020B0306030504020204" pitchFamily="34" charset="0"/>
                                    </a:rPr>
                                    <m:t>−</m:t>
                                  </m:r>
                                  <m:acc>
                                    <m:accPr>
                                      <m:chr m:val="̅"/>
                                      <m:ctrlPr>
                                        <a:rPr lang="en-US" sz="2000" i="1">
                                          <a:latin typeface="Cambria Math" panose="02040503050406030204" pitchFamily="18" charset="0"/>
                                          <a:ea typeface="Open Sans Light" panose="020B0306030504020204" pitchFamily="34" charset="0"/>
                                          <a:cs typeface="Open Sans Light" panose="020B0306030504020204" pitchFamily="34" charset="0"/>
                                        </a:rPr>
                                      </m:ctrlPr>
                                    </m:accPr>
                                    <m:e>
                                      <m:r>
                                        <a:rPr lang="en-US" sz="2000" i="1">
                                          <a:latin typeface="Cambria Math" panose="02040503050406030204" pitchFamily="18" charset="0"/>
                                          <a:ea typeface="Open Sans Light" panose="020B0306030504020204" pitchFamily="34" charset="0"/>
                                          <a:cs typeface="Open Sans Light" panose="020B0306030504020204" pitchFamily="34" charset="0"/>
                                        </a:rPr>
                                        <m:t>𝑟</m:t>
                                      </m:r>
                                    </m:e>
                                  </m:acc>
                                </m:e>
                              </m:d>
                              <m:d>
                                <m:dPr>
                                  <m:ctrlPr>
                                    <a:rPr lang="en-US" sz="2000" i="1">
                                      <a:latin typeface="Cambria Math" panose="02040503050406030204" pitchFamily="18" charset="0"/>
                                      <a:ea typeface="Open Sans Light" panose="020B0306030504020204" pitchFamily="34" charset="0"/>
                                      <a:cs typeface="Open Sans Light" panose="020B0306030504020204" pitchFamily="34" charset="0"/>
                                    </a:rPr>
                                  </m:ctrlPr>
                                </m:dPr>
                                <m:e>
                                  <m:sSubSup>
                                    <m:sSubSupPr>
                                      <m:ctrlPr>
                                        <a:rPr lang="en-US" sz="2000" i="1">
                                          <a:latin typeface="Cambria Math" panose="02040503050406030204" pitchFamily="18" charset="0"/>
                                          <a:ea typeface="Open Sans Light" panose="020B0306030504020204" pitchFamily="34" charset="0"/>
                                          <a:cs typeface="Open Sans Light" panose="020B0306030504020204" pitchFamily="34" charset="0"/>
                                        </a:rPr>
                                      </m:ctrlPr>
                                    </m:sSubSupPr>
                                    <m:e>
                                      <m:r>
                                        <a:rPr lang="en-US" sz="2000" i="1">
                                          <a:latin typeface="Cambria Math" panose="02040503050406030204" pitchFamily="18" charset="0"/>
                                          <a:ea typeface="Open Sans Light" panose="020B0306030504020204" pitchFamily="34" charset="0"/>
                                          <a:cs typeface="Open Sans Light" panose="020B0306030504020204" pitchFamily="34" charset="0"/>
                                        </a:rPr>
                                        <m:t>𝑟</m:t>
                                      </m:r>
                                    </m:e>
                                    <m:sub>
                                      <m:r>
                                        <a:rPr lang="en-US" sz="2000" i="1">
                                          <a:latin typeface="Cambria Math" panose="02040503050406030204" pitchFamily="18" charset="0"/>
                                          <a:ea typeface="Open Sans Light" panose="020B0306030504020204" pitchFamily="34" charset="0"/>
                                          <a:cs typeface="Open Sans Light" panose="020B0306030504020204" pitchFamily="34" charset="0"/>
                                        </a:rPr>
                                        <m:t>𝑡</m:t>
                                      </m:r>
                                    </m:sub>
                                    <m:sup>
                                      <m:r>
                                        <a:rPr lang="en-US" sz="2000" b="0" i="1" smtClean="0">
                                          <a:latin typeface="Cambria Math" panose="02040503050406030204" pitchFamily="18" charset="0"/>
                                          <a:ea typeface="Open Sans Light" panose="020B0306030504020204" pitchFamily="34" charset="0"/>
                                          <a:cs typeface="Open Sans Light" panose="020B0306030504020204" pitchFamily="34" charset="0"/>
                                        </a:rPr>
                                        <m:t>𝐵</m:t>
                                      </m:r>
                                    </m:sup>
                                  </m:sSubSup>
                                  <m:r>
                                    <a:rPr lang="en-US" sz="2000" i="1">
                                      <a:latin typeface="Cambria Math" panose="02040503050406030204" pitchFamily="18" charset="0"/>
                                      <a:ea typeface="Open Sans Light" panose="020B0306030504020204" pitchFamily="34" charset="0"/>
                                      <a:cs typeface="Open Sans Light" panose="020B0306030504020204" pitchFamily="34" charset="0"/>
                                    </a:rPr>
                                    <m:t>−</m:t>
                                  </m:r>
                                  <m:acc>
                                    <m:accPr>
                                      <m:chr m:val="̅"/>
                                      <m:ctrlPr>
                                        <a:rPr lang="en-US" sz="2000" i="1">
                                          <a:latin typeface="Cambria Math" panose="02040503050406030204" pitchFamily="18" charset="0"/>
                                          <a:ea typeface="Open Sans Light" panose="020B0306030504020204" pitchFamily="34" charset="0"/>
                                          <a:cs typeface="Open Sans Light" panose="020B0306030504020204" pitchFamily="34" charset="0"/>
                                        </a:rPr>
                                      </m:ctrlPr>
                                    </m:accPr>
                                    <m:e>
                                      <m:r>
                                        <a:rPr lang="en-US" sz="2000" i="1">
                                          <a:latin typeface="Cambria Math" panose="02040503050406030204" pitchFamily="18" charset="0"/>
                                          <a:ea typeface="Open Sans Light" panose="020B0306030504020204" pitchFamily="34" charset="0"/>
                                          <a:cs typeface="Open Sans Light" panose="020B0306030504020204" pitchFamily="34" charset="0"/>
                                        </a:rPr>
                                        <m:t>𝑟</m:t>
                                      </m:r>
                                    </m:e>
                                  </m:acc>
                                </m:e>
                              </m:d>
                            </m:e>
                            <m:sup/>
                          </m:sSup>
                        </m:e>
                      </m:nary>
                      <m:r>
                        <a:rPr lang="en-US" sz="2000" i="1">
                          <a:latin typeface="Cambria Math" panose="02040503050406030204" pitchFamily="18" charset="0"/>
                          <a:ea typeface="Open Sans Light" panose="020B0306030504020204" pitchFamily="34" charset="0"/>
                          <a:cs typeface="Open Sans Light" panose="020B0306030504020204" pitchFamily="34" charset="0"/>
                        </a:rPr>
                        <m:t>,</m:t>
                      </m:r>
                    </m:oMath>
                  </m:oMathPara>
                </a14:m>
                <a:endParaRPr lang="en-US" sz="2000" i="1" dirty="0">
                  <a:latin typeface="Cambria Math" panose="02040503050406030204" pitchFamily="18" charset="0"/>
                  <a:ea typeface="Open Sans Light" panose="020B0306030504020204" pitchFamily="34" charset="0"/>
                  <a:cs typeface="Open Sans Light" panose="020B0306030504020204" pitchFamily="34" charset="0"/>
                </a:endParaRPr>
              </a:p>
              <a:p>
                <a:pPr algn="ctr"/>
                <a14:m>
                  <m:oMath xmlns:m="http://schemas.openxmlformats.org/officeDocument/2006/math">
                    <m:r>
                      <a:rPr lang="en-US" sz="2000" i="1">
                        <a:latin typeface="Cambria Math" panose="02040503050406030204" pitchFamily="18" charset="0"/>
                        <a:ea typeface="Open Sans Light" panose="020B0306030504020204" pitchFamily="34" charset="0"/>
                        <a:cs typeface="Open Sans Light" panose="020B0306030504020204" pitchFamily="34" charset="0"/>
                      </a:rPr>
                      <m:t> </m:t>
                    </m:r>
                    <m:r>
                      <m:rPr>
                        <m:sty m:val="p"/>
                      </m:rPr>
                      <a:rPr lang="en-US" sz="2000" i="1">
                        <a:latin typeface="Cambria Math" panose="02040503050406030204" pitchFamily="18" charset="0"/>
                        <a:ea typeface="Open Sans Light" panose="020B0306030504020204" pitchFamily="34" charset="0"/>
                        <a:cs typeface="Open Sans Light" panose="020B0306030504020204" pitchFamily="34" charset="0"/>
                      </a:rPr>
                      <m:t>with</m:t>
                    </m:r>
                    <m:r>
                      <a:rPr lang="en-US" sz="2000" i="1">
                        <a:latin typeface="Cambria Math" panose="02040503050406030204" pitchFamily="18" charset="0"/>
                        <a:ea typeface="Open Sans Light" panose="020B0306030504020204" pitchFamily="34" charset="0"/>
                        <a:cs typeface="Open Sans Light" panose="020B0306030504020204" pitchFamily="34" charset="0"/>
                      </a:rPr>
                      <m:t> </m:t>
                    </m:r>
                    <m:acc>
                      <m:accPr>
                        <m:chr m:val="̅"/>
                        <m:ctrlPr>
                          <a:rPr lang="en-US" sz="2000" i="1">
                            <a:latin typeface="Cambria Math" panose="02040503050406030204" pitchFamily="18" charset="0"/>
                            <a:ea typeface="Open Sans Light" panose="020B0306030504020204" pitchFamily="34" charset="0"/>
                            <a:cs typeface="Open Sans Light" panose="020B0306030504020204" pitchFamily="34" charset="0"/>
                          </a:rPr>
                        </m:ctrlPr>
                      </m:accPr>
                      <m:e>
                        <m:r>
                          <a:rPr lang="en-US" sz="2000" i="1">
                            <a:latin typeface="Cambria Math" panose="02040503050406030204" pitchFamily="18" charset="0"/>
                            <a:ea typeface="Open Sans Light" panose="020B0306030504020204" pitchFamily="34" charset="0"/>
                            <a:cs typeface="Open Sans Light" panose="020B0306030504020204" pitchFamily="34" charset="0"/>
                          </a:rPr>
                          <m:t>𝑟</m:t>
                        </m:r>
                      </m:e>
                    </m:acc>
                  </m:oMath>
                </a14:m>
                <a:r>
                  <a:rPr lang="en-US" sz="2000" i="1" dirty="0">
                    <a:latin typeface="Cambria Math" panose="02040503050406030204" pitchFamily="18" charset="0"/>
                    <a:ea typeface="Open Sans Light" panose="020B0306030504020204" pitchFamily="34" charset="0"/>
                    <a:cs typeface="Open Sans Light" panose="020B0306030504020204" pitchFamily="34" charset="0"/>
                  </a:rPr>
                  <a:t>=</a:t>
                </a:r>
                <a14:m>
                  <m:oMath xmlns:m="http://schemas.openxmlformats.org/officeDocument/2006/math">
                    <m:f>
                      <m:fPr>
                        <m:ctrlPr>
                          <a:rPr lang="en-US" sz="2000" i="1">
                            <a:latin typeface="Cambria Math" panose="02040503050406030204" pitchFamily="18" charset="0"/>
                            <a:ea typeface="Open Sans Light" panose="020B0306030504020204" pitchFamily="34" charset="0"/>
                            <a:cs typeface="Open Sans Light" panose="020B0306030504020204" pitchFamily="34" charset="0"/>
                          </a:rPr>
                        </m:ctrlPr>
                      </m:fPr>
                      <m:num>
                        <m:r>
                          <a:rPr lang="en-US" sz="2000" i="1">
                            <a:latin typeface="Cambria Math" panose="02040503050406030204" pitchFamily="18" charset="0"/>
                            <a:ea typeface="Open Sans Light" panose="020B0306030504020204" pitchFamily="34" charset="0"/>
                            <a:cs typeface="Open Sans Light" panose="020B0306030504020204" pitchFamily="34" charset="0"/>
                          </a:rPr>
                          <m:t>1</m:t>
                        </m:r>
                      </m:num>
                      <m:den>
                        <m:r>
                          <a:rPr lang="en-US" sz="2000" i="1">
                            <a:latin typeface="Cambria Math" panose="02040503050406030204" pitchFamily="18" charset="0"/>
                            <a:ea typeface="Open Sans Light" panose="020B0306030504020204" pitchFamily="34" charset="0"/>
                            <a:cs typeface="Open Sans Light" panose="020B0306030504020204" pitchFamily="34" charset="0"/>
                          </a:rPr>
                          <m:t>𝑇</m:t>
                        </m:r>
                      </m:den>
                    </m:f>
                    <m:nary>
                      <m:naryPr>
                        <m:chr m:val="∑"/>
                        <m:ctrlPr>
                          <a:rPr lang="en-US" sz="2000" i="1">
                            <a:latin typeface="Cambria Math" panose="02040503050406030204" pitchFamily="18" charset="0"/>
                            <a:ea typeface="Open Sans Light" panose="020B0306030504020204" pitchFamily="34" charset="0"/>
                            <a:cs typeface="Open Sans Light" panose="020B0306030504020204" pitchFamily="34" charset="0"/>
                          </a:rPr>
                        </m:ctrlPr>
                      </m:naryPr>
                      <m:sub>
                        <m:r>
                          <m:rPr>
                            <m:brk m:alnAt="23"/>
                          </m:rPr>
                          <a:rPr lang="en-US" sz="2000" i="1">
                            <a:latin typeface="Cambria Math" panose="02040503050406030204" pitchFamily="18" charset="0"/>
                            <a:ea typeface="Open Sans Light" panose="020B0306030504020204" pitchFamily="34" charset="0"/>
                            <a:cs typeface="Open Sans Light" panose="020B0306030504020204" pitchFamily="34" charset="0"/>
                          </a:rPr>
                          <m:t>𝑡</m:t>
                        </m:r>
                        <m:r>
                          <a:rPr lang="en-US" sz="2000" i="1">
                            <a:latin typeface="Cambria Math" panose="02040503050406030204" pitchFamily="18" charset="0"/>
                            <a:ea typeface="Open Sans Light" panose="020B0306030504020204" pitchFamily="34" charset="0"/>
                            <a:cs typeface="Open Sans Light" panose="020B0306030504020204" pitchFamily="34" charset="0"/>
                          </a:rPr>
                          <m:t>=1</m:t>
                        </m:r>
                      </m:sub>
                      <m:sup>
                        <m:r>
                          <a:rPr lang="en-US" sz="2000" i="1">
                            <a:latin typeface="Cambria Math" panose="02040503050406030204" pitchFamily="18" charset="0"/>
                            <a:ea typeface="Open Sans Light" panose="020B0306030504020204" pitchFamily="34" charset="0"/>
                            <a:cs typeface="Open Sans Light" panose="020B0306030504020204" pitchFamily="34" charset="0"/>
                          </a:rPr>
                          <m:t>𝑇</m:t>
                        </m:r>
                      </m:sup>
                      <m:e>
                        <m:sSubSup>
                          <m:sSubSupPr>
                            <m:ctrlPr>
                              <a:rPr lang="en-US" sz="2000" b="0" i="1" smtClean="0">
                                <a:latin typeface="Cambria Math" panose="02040503050406030204" pitchFamily="18" charset="0"/>
                                <a:ea typeface="Open Sans Light" panose="020B0306030504020204" pitchFamily="34" charset="0"/>
                                <a:cs typeface="Open Sans Light" panose="020B0306030504020204" pitchFamily="34" charset="0"/>
                              </a:rPr>
                            </m:ctrlPr>
                          </m:sSubSupPr>
                          <m:e>
                            <m:r>
                              <a:rPr lang="en-US" sz="2000" i="1">
                                <a:latin typeface="Cambria Math" panose="02040503050406030204" pitchFamily="18" charset="0"/>
                                <a:ea typeface="Open Sans Light" panose="020B0306030504020204" pitchFamily="34" charset="0"/>
                                <a:cs typeface="Open Sans Light" panose="020B0306030504020204" pitchFamily="34" charset="0"/>
                              </a:rPr>
                              <m:t>𝑟</m:t>
                            </m:r>
                          </m:e>
                          <m:sub>
                            <m:r>
                              <a:rPr lang="en-US" sz="2000" i="1">
                                <a:latin typeface="Cambria Math" panose="02040503050406030204" pitchFamily="18" charset="0"/>
                                <a:ea typeface="Open Sans Light" panose="020B0306030504020204" pitchFamily="34" charset="0"/>
                                <a:cs typeface="Open Sans Light" panose="020B0306030504020204" pitchFamily="34" charset="0"/>
                              </a:rPr>
                              <m:t>𝑡</m:t>
                            </m:r>
                          </m:sub>
                          <m:sup>
                            <m:r>
                              <a:rPr lang="en-US" sz="2000" b="0" i="1" smtClean="0">
                                <a:latin typeface="Cambria Math" panose="02040503050406030204" pitchFamily="18" charset="0"/>
                                <a:ea typeface="Open Sans Light" panose="020B0306030504020204" pitchFamily="34" charset="0"/>
                                <a:cs typeface="Open Sans Light" panose="020B0306030504020204" pitchFamily="34" charset="0"/>
                              </a:rPr>
                              <m:t>𝑗</m:t>
                            </m:r>
                          </m:sup>
                        </m:sSubSup>
                      </m:e>
                    </m:nary>
                  </m:oMath>
                </a14:m>
                <a:endParaRPr lang="en-GB" dirty="0"/>
              </a:p>
              <a:p>
                <a:pPr algn="ctr"/>
                <a:endParaRPr lang="en-GB" dirty="0"/>
              </a:p>
            </p:txBody>
          </p:sp>
        </mc:Choice>
        <mc:Fallback xmlns="">
          <p:sp>
            <p:nvSpPr>
              <p:cNvPr id="10" name="TextBox 9">
                <a:extLst>
                  <a:ext uri="{FF2B5EF4-FFF2-40B4-BE49-F238E27FC236}">
                    <a16:creationId xmlns:a16="http://schemas.microsoft.com/office/drawing/2014/main" id="{6D422D7E-8464-0399-0D4A-48B9A98BC7AA}"/>
                  </a:ext>
                </a:extLst>
              </p:cNvPr>
              <p:cNvSpPr txBox="1">
                <a:spLocks noRot="1" noChangeAspect="1" noMove="1" noResize="1" noEditPoints="1" noAdjustHandles="1" noChangeArrowheads="1" noChangeShapeType="1" noTextEdit="1"/>
              </p:cNvSpPr>
              <p:nvPr/>
            </p:nvSpPr>
            <p:spPr>
              <a:xfrm>
                <a:off x="309971" y="2615389"/>
                <a:ext cx="5534025" cy="1669431"/>
              </a:xfrm>
              <a:prstGeom prst="rect">
                <a:avLst/>
              </a:prstGeom>
              <a:blipFill>
                <a:blip r:embed="rId4"/>
                <a:stretch>
                  <a:fillRect b="-2299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6075F30A-A409-E25A-34BB-37F11CEF8C3C}"/>
                  </a:ext>
                </a:extLst>
              </p:cNvPr>
              <p:cNvSpPr txBox="1"/>
              <p:nvPr/>
            </p:nvSpPr>
            <p:spPr>
              <a:xfrm>
                <a:off x="6638924" y="3956260"/>
                <a:ext cx="5076825" cy="717889"/>
              </a:xfrm>
              <a:prstGeom prst="rect">
                <a:avLst/>
              </a:prstGeom>
              <a:noFill/>
            </p:spPr>
            <p:txBody>
              <a:bodyPr wrap="square" rtlCol="0">
                <a:spAutoFit/>
              </a:bodyPr>
              <a:lstStyle/>
              <a:p>
                <a:r>
                  <a:rPr lang="en-US" sz="2000" dirty="0">
                    <a:latin typeface="+mn-lt"/>
                    <a:ea typeface="Cambria Math"/>
                    <a:cs typeface="Geneva"/>
                  </a:rPr>
                  <a:t>Where </a:t>
                </a:r>
                <a14:m>
                  <m:oMath xmlns:m="http://schemas.openxmlformats.org/officeDocument/2006/math">
                    <m:sSup>
                      <m:sSupPr>
                        <m:ctrlPr>
                          <a:rPr lang="en-US" sz="2000" b="0" i="1" smtClean="0">
                            <a:latin typeface="Cambria Math" panose="02040503050406030204" pitchFamily="18" charset="0"/>
                            <a:ea typeface="Cambria Math"/>
                            <a:cs typeface="Geneva"/>
                          </a:rPr>
                        </m:ctrlPr>
                      </m:sSupPr>
                      <m:e>
                        <m:r>
                          <a:rPr lang="en-US" sz="2000" i="1">
                            <a:latin typeface="Cambria Math" panose="02040503050406030204" pitchFamily="18" charset="0"/>
                            <a:ea typeface="Cambria Math"/>
                            <a:cs typeface="Geneva"/>
                          </a:rPr>
                          <m:t>𝜎</m:t>
                        </m:r>
                      </m:e>
                      <m:sup>
                        <m:r>
                          <a:rPr lang="en-US" sz="2000" b="0" i="1" smtClean="0">
                            <a:latin typeface="Cambria Math" panose="02040503050406030204" pitchFamily="18" charset="0"/>
                            <a:ea typeface="Cambria Math"/>
                            <a:cs typeface="Geneva"/>
                          </a:rPr>
                          <m:t>𝑗</m:t>
                        </m:r>
                      </m:sup>
                    </m:sSup>
                  </m:oMath>
                </a14:m>
                <a:r>
                  <a:rPr lang="en-GB" sz="2000" i="1" dirty="0">
                    <a:latin typeface="+mn-lt"/>
                    <a:ea typeface="Cambria Math"/>
                    <a:cs typeface="Geneva"/>
                  </a:rPr>
                  <a:t> </a:t>
                </a:r>
                <a:r>
                  <a:rPr lang="en-GB" sz="2000" dirty="0">
                    <a:latin typeface="+mn-lt"/>
                    <a:ea typeface="Cambria Math"/>
                    <a:cs typeface="Geneva"/>
                  </a:rPr>
                  <a:t>is the standard deviation of  asset j</a:t>
                </a:r>
              </a:p>
            </p:txBody>
          </p:sp>
        </mc:Choice>
        <mc:Fallback xmlns="">
          <p:sp>
            <p:nvSpPr>
              <p:cNvPr id="12" name="TextBox 11">
                <a:extLst>
                  <a:ext uri="{FF2B5EF4-FFF2-40B4-BE49-F238E27FC236}">
                    <a16:creationId xmlns:a16="http://schemas.microsoft.com/office/drawing/2014/main" id="{6075F30A-A409-E25A-34BB-37F11CEF8C3C}"/>
                  </a:ext>
                </a:extLst>
              </p:cNvPr>
              <p:cNvSpPr txBox="1">
                <a:spLocks noRot="1" noChangeAspect="1" noMove="1" noResize="1" noEditPoints="1" noAdjustHandles="1" noChangeArrowheads="1" noChangeShapeType="1" noTextEdit="1"/>
              </p:cNvSpPr>
              <p:nvPr/>
            </p:nvSpPr>
            <p:spPr>
              <a:xfrm>
                <a:off x="6638924" y="3956260"/>
                <a:ext cx="5076825" cy="717889"/>
              </a:xfrm>
              <a:prstGeom prst="rect">
                <a:avLst/>
              </a:prstGeom>
              <a:blipFill>
                <a:blip r:embed="rId5"/>
                <a:stretch>
                  <a:fillRect l="-1200" t="-4237" b="-1355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BBD720BB-B60C-CC45-D2CE-2D5607D0DA57}"/>
                  </a:ext>
                </a:extLst>
              </p:cNvPr>
              <p:cNvSpPr txBox="1"/>
              <p:nvPr/>
            </p:nvSpPr>
            <p:spPr>
              <a:xfrm>
                <a:off x="309971" y="5588225"/>
                <a:ext cx="5176453" cy="839204"/>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r>
                        <a:rPr lang="en-US" sz="2000" i="1" smtClean="0">
                          <a:latin typeface="Cambria Math" panose="02040503050406030204" pitchFamily="18" charset="0"/>
                          <a:ea typeface="Open Sans Light" panose="020B0306030504020204" pitchFamily="34" charset="0"/>
                          <a:cs typeface="Open Sans Light" panose="020B0306030504020204" pitchFamily="34" charset="0"/>
                        </a:rPr>
                        <m:t>𝐶𝑜𝑣</m:t>
                      </m:r>
                      <m:d>
                        <m:dPr>
                          <m:ctrlPr>
                            <a:rPr lang="en-US" sz="2000" i="1">
                              <a:latin typeface="Cambria Math" panose="02040503050406030204" pitchFamily="18" charset="0"/>
                              <a:ea typeface="Open Sans Light" panose="020B0306030504020204" pitchFamily="34" charset="0"/>
                              <a:cs typeface="Open Sans Light" panose="020B0306030504020204" pitchFamily="34" charset="0"/>
                            </a:rPr>
                          </m:ctrlPr>
                        </m:dPr>
                        <m:e>
                          <m:sSup>
                            <m:sSupPr>
                              <m:ctrlPr>
                                <a:rPr lang="en-US" sz="2000" i="1">
                                  <a:latin typeface="Cambria Math" panose="02040503050406030204" pitchFamily="18" charset="0"/>
                                  <a:ea typeface="Open Sans Light" panose="020B0306030504020204" pitchFamily="34" charset="0"/>
                                  <a:cs typeface="Open Sans Light" panose="020B0306030504020204" pitchFamily="34" charset="0"/>
                                </a:rPr>
                              </m:ctrlPr>
                            </m:sSupPr>
                            <m:e>
                              <m:r>
                                <a:rPr lang="en-US" sz="2000" i="1">
                                  <a:latin typeface="Cambria Math" panose="02040503050406030204" pitchFamily="18" charset="0"/>
                                  <a:ea typeface="Open Sans Light" panose="020B0306030504020204" pitchFamily="34" charset="0"/>
                                  <a:cs typeface="Open Sans Light" panose="020B0306030504020204" pitchFamily="34" charset="0"/>
                                </a:rPr>
                                <m:t>𝑟</m:t>
                              </m:r>
                            </m:e>
                            <m:sup>
                              <m:r>
                                <a:rPr lang="en-US" sz="2000" i="1">
                                  <a:latin typeface="Cambria Math" panose="02040503050406030204" pitchFamily="18" charset="0"/>
                                  <a:ea typeface="Open Sans Light" panose="020B0306030504020204" pitchFamily="34" charset="0"/>
                                  <a:cs typeface="Open Sans Light" panose="020B0306030504020204" pitchFamily="34" charset="0"/>
                                </a:rPr>
                                <m:t>𝐴</m:t>
                              </m:r>
                            </m:sup>
                          </m:sSup>
                          <m:r>
                            <a:rPr lang="en-US" sz="2000" i="1">
                              <a:latin typeface="Cambria Math" panose="02040503050406030204" pitchFamily="18" charset="0"/>
                              <a:ea typeface="Open Sans Light" panose="020B0306030504020204" pitchFamily="34" charset="0"/>
                              <a:cs typeface="Open Sans Light" panose="020B0306030504020204" pitchFamily="34" charset="0"/>
                            </a:rPr>
                            <m:t>,</m:t>
                          </m:r>
                          <m:sSup>
                            <m:sSupPr>
                              <m:ctrlPr>
                                <a:rPr lang="en-US" sz="2000" i="1">
                                  <a:latin typeface="Cambria Math" panose="02040503050406030204" pitchFamily="18" charset="0"/>
                                  <a:ea typeface="Open Sans Light" panose="020B0306030504020204" pitchFamily="34" charset="0"/>
                                  <a:cs typeface="Open Sans Light" panose="020B0306030504020204" pitchFamily="34" charset="0"/>
                                </a:rPr>
                              </m:ctrlPr>
                            </m:sSupPr>
                            <m:e>
                              <m:r>
                                <a:rPr lang="en-US" sz="2000" i="1">
                                  <a:latin typeface="Cambria Math" panose="02040503050406030204" pitchFamily="18" charset="0"/>
                                  <a:ea typeface="Open Sans Light" panose="020B0306030504020204" pitchFamily="34" charset="0"/>
                                  <a:cs typeface="Open Sans Light" panose="020B0306030504020204" pitchFamily="34" charset="0"/>
                                </a:rPr>
                                <m:t>𝑟</m:t>
                              </m:r>
                            </m:e>
                            <m:sup>
                              <m:r>
                                <a:rPr lang="en-US" sz="2000" i="1">
                                  <a:latin typeface="Cambria Math" panose="02040503050406030204" pitchFamily="18" charset="0"/>
                                  <a:ea typeface="Open Sans Light" panose="020B0306030504020204" pitchFamily="34" charset="0"/>
                                  <a:cs typeface="Open Sans Light" panose="020B0306030504020204" pitchFamily="34" charset="0"/>
                                </a:rPr>
                                <m:t>𝐵</m:t>
                              </m:r>
                            </m:sup>
                          </m:sSup>
                        </m:e>
                      </m:d>
                      <m:r>
                        <a:rPr lang="en-US" sz="2000" b="0" i="1" smtClean="0">
                          <a:latin typeface="Cambria Math" panose="02040503050406030204" pitchFamily="18" charset="0"/>
                          <a:ea typeface="Open Sans Light" panose="020B0306030504020204" pitchFamily="34" charset="0"/>
                          <a:cs typeface="Open Sans Light" panose="020B0306030504020204" pitchFamily="34" charset="0"/>
                        </a:rPr>
                        <m:t>=</m:t>
                      </m:r>
                      <m:nary>
                        <m:naryPr>
                          <m:chr m:val="∑"/>
                          <m:supHide m:val="on"/>
                          <m:ctrlPr>
                            <a:rPr lang="en-GB" sz="2000" i="1" dirty="0">
                              <a:latin typeface="Cambria Math" panose="02040503050406030204" pitchFamily="18" charset="0"/>
                              <a:ea typeface="Open Sans Light" panose="020B0306030504020204" pitchFamily="34" charset="0"/>
                              <a:cs typeface="Open Sans Light" panose="020B0306030504020204" pitchFamily="34" charset="0"/>
                            </a:rPr>
                          </m:ctrlPr>
                        </m:naryPr>
                        <m:sub>
                          <m:r>
                            <a:rPr lang="en-US" sz="2000" i="1" dirty="0">
                              <a:latin typeface="Cambria Math" panose="02040503050406030204" pitchFamily="18" charset="0"/>
                              <a:ea typeface="Open Sans Light" panose="020B0306030504020204" pitchFamily="34" charset="0"/>
                              <a:cs typeface="Open Sans Light" panose="020B0306030504020204" pitchFamily="34" charset="0"/>
                            </a:rPr>
                            <m:t>𝜔</m:t>
                          </m:r>
                        </m:sub>
                        <m:sup/>
                        <m:e>
                          <m:sSub>
                            <m:sSubPr>
                              <m:ctrlPr>
                                <a:rPr lang="en-US" sz="2000" i="1">
                                  <a:latin typeface="Cambria Math" panose="02040503050406030204" pitchFamily="18" charset="0"/>
                                  <a:ea typeface="Open Sans Light" panose="020B0306030504020204" pitchFamily="34" charset="0"/>
                                  <a:cs typeface="Open Sans Light" panose="020B0306030504020204" pitchFamily="34" charset="0"/>
                                </a:rPr>
                              </m:ctrlPr>
                            </m:sSubPr>
                            <m:e>
                              <m:r>
                                <a:rPr lang="en-US" sz="2000" i="1">
                                  <a:latin typeface="Cambria Math" panose="02040503050406030204" pitchFamily="18" charset="0"/>
                                  <a:ea typeface="Open Sans Light" panose="020B0306030504020204" pitchFamily="34" charset="0"/>
                                  <a:cs typeface="Open Sans Light" panose="020B0306030504020204" pitchFamily="34" charset="0"/>
                                </a:rPr>
                                <m:t>𝑝</m:t>
                              </m:r>
                            </m:e>
                            <m:sub>
                              <m:r>
                                <a:rPr lang="en-US" sz="2000" i="1">
                                  <a:latin typeface="Cambria Math" panose="02040503050406030204" pitchFamily="18" charset="0"/>
                                  <a:ea typeface="Open Sans Light" panose="020B0306030504020204" pitchFamily="34" charset="0"/>
                                  <a:cs typeface="Open Sans Light" panose="020B0306030504020204" pitchFamily="34" charset="0"/>
                                </a:rPr>
                                <m:t>𝜔</m:t>
                              </m:r>
                            </m:sub>
                          </m:sSub>
                        </m:e>
                      </m:nary>
                      <m:sSup>
                        <m:sSupPr>
                          <m:ctrlPr>
                            <a:rPr lang="en-US" sz="2000" i="1">
                              <a:latin typeface="Cambria Math" panose="02040503050406030204" pitchFamily="18" charset="0"/>
                              <a:ea typeface="Open Sans Light" panose="020B0306030504020204" pitchFamily="34" charset="0"/>
                              <a:cs typeface="Open Sans Light" panose="020B0306030504020204" pitchFamily="34" charset="0"/>
                            </a:rPr>
                          </m:ctrlPr>
                        </m:sSupPr>
                        <m:e>
                          <m:d>
                            <m:dPr>
                              <m:ctrlPr>
                                <a:rPr lang="en-US" sz="2000" i="1">
                                  <a:latin typeface="Cambria Math" panose="02040503050406030204" pitchFamily="18" charset="0"/>
                                  <a:ea typeface="Open Sans Light" panose="020B0306030504020204" pitchFamily="34" charset="0"/>
                                  <a:cs typeface="Open Sans Light" panose="020B0306030504020204" pitchFamily="34" charset="0"/>
                                </a:rPr>
                              </m:ctrlPr>
                            </m:dPr>
                            <m:e>
                              <m:sSubSup>
                                <m:sSubSupPr>
                                  <m:ctrlPr>
                                    <a:rPr lang="en-US" sz="2000" b="0" i="1" smtClean="0">
                                      <a:latin typeface="Cambria Math" panose="02040503050406030204" pitchFamily="18" charset="0"/>
                                      <a:ea typeface="Open Sans Light" panose="020B0306030504020204" pitchFamily="34" charset="0"/>
                                      <a:cs typeface="Open Sans Light" panose="020B0306030504020204" pitchFamily="34" charset="0"/>
                                    </a:rPr>
                                  </m:ctrlPr>
                                </m:sSubSupPr>
                                <m:e>
                                  <m:r>
                                    <a:rPr lang="en-US" sz="2000" i="1">
                                      <a:latin typeface="Cambria Math" panose="02040503050406030204" pitchFamily="18" charset="0"/>
                                      <a:ea typeface="Open Sans Light" panose="020B0306030504020204" pitchFamily="34" charset="0"/>
                                      <a:cs typeface="Open Sans Light" panose="020B0306030504020204" pitchFamily="34" charset="0"/>
                                    </a:rPr>
                                    <m:t>𝑟</m:t>
                                  </m:r>
                                </m:e>
                                <m:sub>
                                  <m:r>
                                    <a:rPr lang="en-US" sz="2000" i="1">
                                      <a:latin typeface="Cambria Math" panose="02040503050406030204" pitchFamily="18" charset="0"/>
                                      <a:ea typeface="Open Sans Light" panose="020B0306030504020204" pitchFamily="34" charset="0"/>
                                      <a:cs typeface="Open Sans Light" panose="020B0306030504020204" pitchFamily="34" charset="0"/>
                                    </a:rPr>
                                    <m:t>𝜔</m:t>
                                  </m:r>
                                </m:sub>
                                <m:sup>
                                  <m:r>
                                    <a:rPr lang="en-US" sz="2000" b="0" i="1" smtClean="0">
                                      <a:latin typeface="Cambria Math" panose="02040503050406030204" pitchFamily="18" charset="0"/>
                                      <a:ea typeface="Open Sans Light" panose="020B0306030504020204" pitchFamily="34" charset="0"/>
                                      <a:cs typeface="Open Sans Light" panose="020B0306030504020204" pitchFamily="34" charset="0"/>
                                    </a:rPr>
                                    <m:t>𝐴</m:t>
                                  </m:r>
                                </m:sup>
                              </m:sSubSup>
                              <m:r>
                                <a:rPr lang="en-US" sz="2000" i="1">
                                  <a:latin typeface="Cambria Math" panose="02040503050406030204" pitchFamily="18" charset="0"/>
                                  <a:ea typeface="Open Sans Light" panose="020B0306030504020204" pitchFamily="34" charset="0"/>
                                  <a:cs typeface="Open Sans Light" panose="020B0306030504020204" pitchFamily="34" charset="0"/>
                                </a:rPr>
                                <m:t>−</m:t>
                              </m:r>
                              <m:sSup>
                                <m:sSupPr>
                                  <m:ctrlPr>
                                    <a:rPr lang="en-US" sz="2000" b="0" i="1" smtClean="0">
                                      <a:latin typeface="Cambria Math" panose="02040503050406030204" pitchFamily="18" charset="0"/>
                                      <a:ea typeface="Open Sans Light" panose="020B0306030504020204" pitchFamily="34" charset="0"/>
                                      <a:cs typeface="Open Sans Light" panose="020B0306030504020204" pitchFamily="34" charset="0"/>
                                    </a:rPr>
                                  </m:ctrlPr>
                                </m:sSupPr>
                                <m:e>
                                  <m:acc>
                                    <m:accPr>
                                      <m:chr m:val="̅"/>
                                      <m:ctrlPr>
                                        <a:rPr lang="en-US" sz="2000" i="1">
                                          <a:latin typeface="Cambria Math" panose="02040503050406030204" pitchFamily="18" charset="0"/>
                                          <a:ea typeface="Open Sans Light" panose="020B0306030504020204" pitchFamily="34" charset="0"/>
                                          <a:cs typeface="Open Sans Light" panose="020B0306030504020204" pitchFamily="34" charset="0"/>
                                        </a:rPr>
                                      </m:ctrlPr>
                                    </m:accPr>
                                    <m:e>
                                      <m:r>
                                        <a:rPr lang="en-US" sz="2000" i="1">
                                          <a:latin typeface="Cambria Math" panose="02040503050406030204" pitchFamily="18" charset="0"/>
                                          <a:ea typeface="Open Sans Light" panose="020B0306030504020204" pitchFamily="34" charset="0"/>
                                          <a:cs typeface="Open Sans Light" panose="020B0306030504020204" pitchFamily="34" charset="0"/>
                                        </a:rPr>
                                        <m:t>𝑟</m:t>
                                      </m:r>
                                    </m:e>
                                  </m:acc>
                                </m:e>
                                <m:sup>
                                  <m:r>
                                    <a:rPr lang="en-US" sz="2000" b="0" i="1" smtClean="0">
                                      <a:latin typeface="Cambria Math" panose="02040503050406030204" pitchFamily="18" charset="0"/>
                                      <a:ea typeface="Open Sans Light" panose="020B0306030504020204" pitchFamily="34" charset="0"/>
                                      <a:cs typeface="Open Sans Light" panose="020B0306030504020204" pitchFamily="34" charset="0"/>
                                    </a:rPr>
                                    <m:t>𝐴</m:t>
                                  </m:r>
                                </m:sup>
                              </m:sSup>
                            </m:e>
                          </m:d>
                          <m:d>
                            <m:dPr>
                              <m:ctrlPr>
                                <a:rPr lang="en-US" sz="2000" i="1">
                                  <a:latin typeface="Cambria Math" panose="02040503050406030204" pitchFamily="18" charset="0"/>
                                  <a:ea typeface="Open Sans Light" panose="020B0306030504020204" pitchFamily="34" charset="0"/>
                                  <a:cs typeface="Open Sans Light" panose="020B0306030504020204" pitchFamily="34" charset="0"/>
                                </a:rPr>
                              </m:ctrlPr>
                            </m:dPr>
                            <m:e>
                              <m:sSubSup>
                                <m:sSubSupPr>
                                  <m:ctrlPr>
                                    <a:rPr lang="en-US" sz="2000" i="1">
                                      <a:latin typeface="Cambria Math" panose="02040503050406030204" pitchFamily="18" charset="0"/>
                                      <a:ea typeface="Open Sans Light" panose="020B0306030504020204" pitchFamily="34" charset="0"/>
                                      <a:cs typeface="Open Sans Light" panose="020B0306030504020204" pitchFamily="34" charset="0"/>
                                    </a:rPr>
                                  </m:ctrlPr>
                                </m:sSubSupPr>
                                <m:e>
                                  <m:r>
                                    <a:rPr lang="en-US" sz="2000" i="1">
                                      <a:latin typeface="Cambria Math" panose="02040503050406030204" pitchFamily="18" charset="0"/>
                                      <a:ea typeface="Open Sans Light" panose="020B0306030504020204" pitchFamily="34" charset="0"/>
                                      <a:cs typeface="Open Sans Light" panose="020B0306030504020204" pitchFamily="34" charset="0"/>
                                    </a:rPr>
                                    <m:t>𝑟</m:t>
                                  </m:r>
                                </m:e>
                                <m:sub>
                                  <m:r>
                                    <a:rPr lang="en-US" sz="2000" i="1">
                                      <a:latin typeface="Cambria Math" panose="02040503050406030204" pitchFamily="18" charset="0"/>
                                      <a:ea typeface="Open Sans Light" panose="020B0306030504020204" pitchFamily="34" charset="0"/>
                                      <a:cs typeface="Open Sans Light" panose="020B0306030504020204" pitchFamily="34" charset="0"/>
                                    </a:rPr>
                                    <m:t>𝜔</m:t>
                                  </m:r>
                                </m:sub>
                                <m:sup>
                                  <m:r>
                                    <a:rPr lang="en-US" sz="2000" b="0" i="1" smtClean="0">
                                      <a:latin typeface="Cambria Math" panose="02040503050406030204" pitchFamily="18" charset="0"/>
                                      <a:ea typeface="Open Sans Light" panose="020B0306030504020204" pitchFamily="34" charset="0"/>
                                      <a:cs typeface="Open Sans Light" panose="020B0306030504020204" pitchFamily="34" charset="0"/>
                                    </a:rPr>
                                    <m:t>𝐵</m:t>
                                  </m:r>
                                </m:sup>
                              </m:sSubSup>
                              <m:r>
                                <a:rPr lang="en-US" sz="2000" i="1">
                                  <a:latin typeface="Cambria Math" panose="02040503050406030204" pitchFamily="18" charset="0"/>
                                  <a:ea typeface="Open Sans Light" panose="020B0306030504020204" pitchFamily="34" charset="0"/>
                                  <a:cs typeface="Open Sans Light" panose="020B0306030504020204" pitchFamily="34" charset="0"/>
                                </a:rPr>
                                <m:t>−</m:t>
                              </m:r>
                              <m:sSup>
                                <m:sSupPr>
                                  <m:ctrlPr>
                                    <a:rPr lang="en-US" sz="2000" i="1">
                                      <a:latin typeface="Cambria Math" panose="02040503050406030204" pitchFamily="18" charset="0"/>
                                      <a:ea typeface="Open Sans Light" panose="020B0306030504020204" pitchFamily="34" charset="0"/>
                                      <a:cs typeface="Open Sans Light" panose="020B0306030504020204" pitchFamily="34" charset="0"/>
                                    </a:rPr>
                                  </m:ctrlPr>
                                </m:sSupPr>
                                <m:e>
                                  <m:acc>
                                    <m:accPr>
                                      <m:chr m:val="̅"/>
                                      <m:ctrlPr>
                                        <a:rPr lang="en-US" sz="2000" i="1">
                                          <a:latin typeface="Cambria Math" panose="02040503050406030204" pitchFamily="18" charset="0"/>
                                          <a:ea typeface="Open Sans Light" panose="020B0306030504020204" pitchFamily="34" charset="0"/>
                                          <a:cs typeface="Open Sans Light" panose="020B0306030504020204" pitchFamily="34" charset="0"/>
                                        </a:rPr>
                                      </m:ctrlPr>
                                    </m:accPr>
                                    <m:e>
                                      <m:r>
                                        <a:rPr lang="en-US" sz="2000" i="1">
                                          <a:latin typeface="Cambria Math" panose="02040503050406030204" pitchFamily="18" charset="0"/>
                                          <a:ea typeface="Open Sans Light" panose="020B0306030504020204" pitchFamily="34" charset="0"/>
                                          <a:cs typeface="Open Sans Light" panose="020B0306030504020204" pitchFamily="34" charset="0"/>
                                        </a:rPr>
                                        <m:t>𝑟</m:t>
                                      </m:r>
                                    </m:e>
                                  </m:acc>
                                </m:e>
                                <m:sup>
                                  <m:r>
                                    <a:rPr lang="en-US" sz="2000" b="0" i="1" smtClean="0">
                                      <a:latin typeface="Cambria Math" panose="02040503050406030204" pitchFamily="18" charset="0"/>
                                      <a:ea typeface="Open Sans Light" panose="020B0306030504020204" pitchFamily="34" charset="0"/>
                                      <a:cs typeface="Open Sans Light" panose="020B0306030504020204" pitchFamily="34" charset="0"/>
                                    </a:rPr>
                                    <m:t>𝐵</m:t>
                                  </m:r>
                                </m:sup>
                              </m:sSup>
                            </m:e>
                          </m:d>
                        </m:e>
                        <m:sup/>
                      </m:sSup>
                    </m:oMath>
                  </m:oMathPara>
                </a14:m>
                <a:endParaRPr lang="en-GB" dirty="0"/>
              </a:p>
            </p:txBody>
          </p:sp>
        </mc:Choice>
        <mc:Fallback xmlns="">
          <p:sp>
            <p:nvSpPr>
              <p:cNvPr id="14" name="TextBox 13">
                <a:extLst>
                  <a:ext uri="{FF2B5EF4-FFF2-40B4-BE49-F238E27FC236}">
                    <a16:creationId xmlns:a16="http://schemas.microsoft.com/office/drawing/2014/main" id="{BBD720BB-B60C-CC45-D2CE-2D5607D0DA57}"/>
                  </a:ext>
                </a:extLst>
              </p:cNvPr>
              <p:cNvSpPr txBox="1">
                <a:spLocks noRot="1" noChangeAspect="1" noMove="1" noResize="1" noEditPoints="1" noAdjustHandles="1" noChangeArrowheads="1" noChangeShapeType="1" noTextEdit="1"/>
              </p:cNvSpPr>
              <p:nvPr/>
            </p:nvSpPr>
            <p:spPr>
              <a:xfrm>
                <a:off x="309971" y="5588225"/>
                <a:ext cx="5176453" cy="839204"/>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712410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p:bldP spid="12"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8EEC2B87-E59B-A5D6-D749-49FAF196665A}"/>
              </a:ext>
            </a:extLst>
          </p:cNvPr>
          <p:cNvSpPr>
            <a:spLocks noGrp="1"/>
          </p:cNvSpPr>
          <p:nvPr>
            <p:ph type="body" sz="quarter" idx="12"/>
          </p:nvPr>
        </p:nvSpPr>
        <p:spPr/>
        <p:txBody>
          <a:bodyPr/>
          <a:lstStyle/>
          <a:p>
            <a:endParaRPr lang="en-US"/>
          </a:p>
        </p:txBody>
      </p:sp>
      <p:sp>
        <p:nvSpPr>
          <p:cNvPr id="9" name="Text Placeholder 8">
            <a:extLst>
              <a:ext uri="{FF2B5EF4-FFF2-40B4-BE49-F238E27FC236}">
                <a16:creationId xmlns:a16="http://schemas.microsoft.com/office/drawing/2014/main" id="{31F5F405-3AC4-BE55-C673-12E8575A2D84}"/>
              </a:ext>
            </a:extLst>
          </p:cNvPr>
          <p:cNvSpPr>
            <a:spLocks noGrp="1"/>
          </p:cNvSpPr>
          <p:nvPr>
            <p:ph type="body" sz="quarter" idx="16"/>
          </p:nvPr>
        </p:nvSpPr>
        <p:spPr/>
        <p:txBody>
          <a:bodyPr/>
          <a:lstStyle/>
          <a:p>
            <a:r>
              <a:rPr lang="en-US" dirty="0"/>
              <a:t>What is a portfolio?</a:t>
            </a:r>
          </a:p>
        </p:txBody>
      </p:sp>
      <p:sp>
        <p:nvSpPr>
          <p:cNvPr id="10" name="TextBox 9">
            <a:extLst>
              <a:ext uri="{FF2B5EF4-FFF2-40B4-BE49-F238E27FC236}">
                <a16:creationId xmlns:a16="http://schemas.microsoft.com/office/drawing/2014/main" id="{D6E14667-A17B-F409-F128-631C8D2FAA5D}"/>
              </a:ext>
            </a:extLst>
          </p:cNvPr>
          <p:cNvSpPr txBox="1"/>
          <p:nvPr/>
        </p:nvSpPr>
        <p:spPr>
          <a:xfrm>
            <a:off x="466725" y="1733550"/>
            <a:ext cx="9696450" cy="369332"/>
          </a:xfrm>
          <a:prstGeom prst="rect">
            <a:avLst/>
          </a:prstGeom>
          <a:noFill/>
        </p:spPr>
        <p:txBody>
          <a:bodyPr wrap="square" rtlCol="0">
            <a:spAutoFit/>
          </a:bodyPr>
          <a:lstStyle/>
          <a:p>
            <a:r>
              <a:rPr lang="en-US" dirty="0"/>
              <a:t>A portfolio is a set of securities. E.g. two shares of Apple and one share of Google</a:t>
            </a:r>
          </a:p>
        </p:txBody>
      </p:sp>
      <mc:AlternateContent xmlns:mc="http://schemas.openxmlformats.org/markup-compatibility/2006">
        <mc:Choice xmlns:a14="http://schemas.microsoft.com/office/drawing/2010/main" Requires="a14">
          <p:graphicFrame>
            <p:nvGraphicFramePr>
              <p:cNvPr id="11" name="Table 10">
                <a:extLst>
                  <a:ext uri="{FF2B5EF4-FFF2-40B4-BE49-F238E27FC236}">
                    <a16:creationId xmlns:a16="http://schemas.microsoft.com/office/drawing/2014/main" id="{6E5F3885-7A14-6B7B-2CE7-DC330A0601CF}"/>
                  </a:ext>
                </a:extLst>
              </p:cNvPr>
              <p:cNvGraphicFramePr>
                <a:graphicFrameLocks noGrp="1"/>
              </p:cNvGraphicFramePr>
              <p:nvPr>
                <p:extLst>
                  <p:ext uri="{D42A27DB-BD31-4B8C-83A1-F6EECF244321}">
                    <p14:modId xmlns:p14="http://schemas.microsoft.com/office/powerpoint/2010/main" val="1909735098"/>
                  </p:ext>
                </p:extLst>
              </p:nvPr>
            </p:nvGraphicFramePr>
            <p:xfrm>
              <a:off x="2136775" y="2268424"/>
              <a:ext cx="8127999" cy="1489012"/>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259365602"/>
                        </a:ext>
                      </a:extLst>
                    </a:gridCol>
                    <a:gridCol w="2709333">
                      <a:extLst>
                        <a:ext uri="{9D8B030D-6E8A-4147-A177-3AD203B41FA5}">
                          <a16:colId xmlns:a16="http://schemas.microsoft.com/office/drawing/2014/main" val="195921425"/>
                        </a:ext>
                      </a:extLst>
                    </a:gridCol>
                    <a:gridCol w="2709333">
                      <a:extLst>
                        <a:ext uri="{9D8B030D-6E8A-4147-A177-3AD203B41FA5}">
                          <a16:colId xmlns:a16="http://schemas.microsoft.com/office/drawing/2014/main" val="1921974544"/>
                        </a:ext>
                      </a:extLst>
                    </a:gridCol>
                  </a:tblGrid>
                  <a:tr h="370840">
                    <a:tc>
                      <a:txBody>
                        <a:bodyPr/>
                        <a:lstStyle/>
                        <a:p>
                          <a:endParaRPr lang="en-US"/>
                        </a:p>
                      </a:txBody>
                      <a:tcPr/>
                    </a:tc>
                    <a:tc>
                      <a:txBody>
                        <a:bodyPr/>
                        <a:lstStyle/>
                        <a:p>
                          <a:r>
                            <a:rPr lang="en-US" dirty="0"/>
                            <a:t>31 December 2023</a:t>
                          </a:r>
                        </a:p>
                      </a:txBody>
                      <a:tcPr/>
                    </a:tc>
                    <a:tc>
                      <a:txBody>
                        <a:bodyPr/>
                        <a:lstStyle/>
                        <a:p>
                          <a:r>
                            <a:rPr lang="en-US" dirty="0"/>
                            <a:t>31 December 2024</a:t>
                          </a:r>
                        </a:p>
                      </a:txBody>
                      <a:tcPr/>
                    </a:tc>
                    <a:extLst>
                      <a:ext uri="{0D108BD9-81ED-4DB2-BD59-A6C34878D82A}">
                        <a16:rowId xmlns:a16="http://schemas.microsoft.com/office/drawing/2014/main" val="3476802285"/>
                      </a:ext>
                    </a:extLst>
                  </a:tr>
                  <a:tr h="370840">
                    <a:tc>
                      <a:txBody>
                        <a:bodyPr/>
                        <a:lstStyle/>
                        <a:p>
                          <a:r>
                            <a:rPr lang="en-US" dirty="0"/>
                            <a:t>Apple </a:t>
                          </a:r>
                        </a:p>
                      </a:txBody>
                      <a:tcPr/>
                    </a:tc>
                    <a:tc>
                      <a:txBody>
                        <a:bodyPr/>
                        <a:lstStyle/>
                        <a:p>
                          <a14:m>
                            <m:oMathPara xmlns:m="http://schemas.openxmlformats.org/officeDocument/2006/math">
                              <m:oMathParaPr>
                                <m:jc m:val="centerGroup"/>
                              </m:oMathParaPr>
                              <m:oMath xmlns:m="http://schemas.openxmlformats.org/officeDocument/2006/math">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𝑃</m:t>
                                    </m:r>
                                  </m:e>
                                  <m:sub>
                                    <m:r>
                                      <a:rPr lang="en-US" b="0" i="1" smtClean="0">
                                        <a:latin typeface="Cambria Math" panose="02040503050406030204" pitchFamily="18" charset="0"/>
                                      </a:rPr>
                                      <m:t>0</m:t>
                                    </m:r>
                                  </m:sub>
                                  <m:sup>
                                    <m:r>
                                      <a:rPr lang="en-US" b="0" i="1" smtClean="0">
                                        <a:latin typeface="Cambria Math" panose="02040503050406030204" pitchFamily="18" charset="0"/>
                                      </a:rPr>
                                      <m:t>𝐴</m:t>
                                    </m:r>
                                  </m:sup>
                                </m:sSubSup>
                                <m:r>
                                  <a:rPr lang="en-US" b="0" i="1" smtClean="0">
                                    <a:latin typeface="Cambria Math" panose="02040503050406030204" pitchFamily="18" charset="0"/>
                                  </a:rPr>
                                  <m:t>=200</m:t>
                                </m:r>
                              </m:oMath>
                            </m:oMathPara>
                          </a14:m>
                          <a:endParaRPr lang="en-US" dirty="0"/>
                        </a:p>
                      </a:txBody>
                      <a:tcPr/>
                    </a:tc>
                    <a:tc>
                      <a:txBody>
                        <a:bodyPr/>
                        <a:lstStyle/>
                        <a:p>
                          <a14:m>
                            <m:oMathPara xmlns:m="http://schemas.openxmlformats.org/officeDocument/2006/math">
                              <m:oMathParaPr>
                                <m:jc m:val="centerGroup"/>
                              </m:oMathParaPr>
                              <m:oMath xmlns:m="http://schemas.openxmlformats.org/officeDocument/2006/math">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𝑃</m:t>
                                    </m:r>
                                  </m:e>
                                  <m:sub>
                                    <m:r>
                                      <a:rPr lang="en-US" b="0" i="1" smtClean="0">
                                        <a:latin typeface="Cambria Math" panose="02040503050406030204" pitchFamily="18" charset="0"/>
                                      </a:rPr>
                                      <m:t>1</m:t>
                                    </m:r>
                                  </m:sub>
                                  <m:sup>
                                    <m:r>
                                      <a:rPr lang="en-US" b="0" i="1" smtClean="0">
                                        <a:latin typeface="Cambria Math" panose="02040503050406030204" pitchFamily="18" charset="0"/>
                                      </a:rPr>
                                      <m:t>𝐴</m:t>
                                    </m:r>
                                  </m:sup>
                                </m:sSubSup>
                                <m:r>
                                  <a:rPr lang="en-US" b="0" i="1" smtClean="0">
                                    <a:latin typeface="Cambria Math" panose="02040503050406030204" pitchFamily="18" charset="0"/>
                                  </a:rPr>
                                  <m:t>=250</m:t>
                                </m:r>
                              </m:oMath>
                            </m:oMathPara>
                          </a14:m>
                          <a:endParaRPr lang="en-US" dirty="0"/>
                        </a:p>
                      </a:txBody>
                      <a:tcPr/>
                    </a:tc>
                    <a:extLst>
                      <a:ext uri="{0D108BD9-81ED-4DB2-BD59-A6C34878D82A}">
                        <a16:rowId xmlns:a16="http://schemas.microsoft.com/office/drawing/2014/main" val="2071474739"/>
                      </a:ext>
                    </a:extLst>
                  </a:tr>
                  <a:tr h="370840">
                    <a:tc>
                      <a:txBody>
                        <a:bodyPr/>
                        <a:lstStyle/>
                        <a:p>
                          <a:r>
                            <a:rPr lang="en-US" dirty="0"/>
                            <a:t>Google</a:t>
                          </a:r>
                        </a:p>
                      </a:txBody>
                      <a:tcPr/>
                    </a:tc>
                    <a:tc>
                      <a:txBody>
                        <a:bodyPr/>
                        <a:lstStyle/>
                        <a:p>
                          <a14:m>
                            <m:oMathPara xmlns:m="http://schemas.openxmlformats.org/officeDocument/2006/math">
                              <m:oMathParaPr>
                                <m:jc m:val="centerGroup"/>
                              </m:oMathParaPr>
                              <m:oMath xmlns:m="http://schemas.openxmlformats.org/officeDocument/2006/math">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𝑃</m:t>
                                    </m:r>
                                  </m:e>
                                  <m:sub>
                                    <m:r>
                                      <a:rPr lang="en-US" b="0" i="1" smtClean="0">
                                        <a:latin typeface="Cambria Math" panose="02040503050406030204" pitchFamily="18" charset="0"/>
                                      </a:rPr>
                                      <m:t>0</m:t>
                                    </m:r>
                                  </m:sub>
                                  <m:sup>
                                    <m:r>
                                      <a:rPr lang="en-US" b="0" i="1" smtClean="0">
                                        <a:latin typeface="Cambria Math" panose="02040503050406030204" pitchFamily="18" charset="0"/>
                                      </a:rPr>
                                      <m:t>𝐺</m:t>
                                    </m:r>
                                  </m:sup>
                                </m:sSubSup>
                                <m:r>
                                  <a:rPr lang="en-US" b="0" i="1" smtClean="0">
                                    <a:latin typeface="Cambria Math" panose="02040503050406030204" pitchFamily="18" charset="0"/>
                                  </a:rPr>
                                  <m:t>=140</m:t>
                                </m:r>
                              </m:oMath>
                            </m:oMathPara>
                          </a14:m>
                          <a:endParaRPr lang="en-US" dirty="0"/>
                        </a:p>
                      </a:txBody>
                      <a:tcPr/>
                    </a:tc>
                    <a:tc>
                      <a:txBody>
                        <a:bodyPr/>
                        <a:lstStyle/>
                        <a:p>
                          <a14:m>
                            <m:oMathPara xmlns:m="http://schemas.openxmlformats.org/officeDocument/2006/math">
                              <m:oMathParaPr>
                                <m:jc m:val="centerGroup"/>
                              </m:oMathParaPr>
                              <m:oMath xmlns:m="http://schemas.openxmlformats.org/officeDocument/2006/math">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𝑃</m:t>
                                    </m:r>
                                  </m:e>
                                  <m:sub>
                                    <m:r>
                                      <a:rPr lang="en-US" b="0" i="1" smtClean="0">
                                        <a:latin typeface="Cambria Math" panose="02040503050406030204" pitchFamily="18" charset="0"/>
                                      </a:rPr>
                                      <m:t>1</m:t>
                                    </m:r>
                                  </m:sub>
                                  <m:sup>
                                    <m:r>
                                      <a:rPr lang="en-US" b="0" i="1" smtClean="0">
                                        <a:latin typeface="Cambria Math" panose="02040503050406030204" pitchFamily="18" charset="0"/>
                                      </a:rPr>
                                      <m:t>𝐺</m:t>
                                    </m:r>
                                  </m:sup>
                                </m:sSubSup>
                                <m:r>
                                  <a:rPr lang="en-US" b="0" i="1" smtClean="0">
                                    <a:latin typeface="Cambria Math" panose="02040503050406030204" pitchFamily="18" charset="0"/>
                                  </a:rPr>
                                  <m:t>=200</m:t>
                                </m:r>
                              </m:oMath>
                            </m:oMathPara>
                          </a14:m>
                          <a:endParaRPr lang="en-US" dirty="0"/>
                        </a:p>
                      </a:txBody>
                      <a:tcPr/>
                    </a:tc>
                    <a:extLst>
                      <a:ext uri="{0D108BD9-81ED-4DB2-BD59-A6C34878D82A}">
                        <a16:rowId xmlns:a16="http://schemas.microsoft.com/office/drawing/2014/main" val="2997313333"/>
                      </a:ext>
                    </a:extLst>
                  </a:tr>
                  <a:tr h="370840">
                    <a:tc>
                      <a:txBody>
                        <a:bodyPr/>
                        <a:lstStyle/>
                        <a:p>
                          <a:r>
                            <a:rPr lang="en-US" dirty="0"/>
                            <a:t>Portfolio</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39616511"/>
                      </a:ext>
                    </a:extLst>
                  </a:tr>
                </a:tbl>
              </a:graphicData>
            </a:graphic>
          </p:graphicFrame>
        </mc:Choice>
        <mc:Fallback>
          <p:graphicFrame>
            <p:nvGraphicFramePr>
              <p:cNvPr id="11" name="Table 10">
                <a:extLst>
                  <a:ext uri="{FF2B5EF4-FFF2-40B4-BE49-F238E27FC236}">
                    <a16:creationId xmlns:a16="http://schemas.microsoft.com/office/drawing/2014/main" id="{6E5F3885-7A14-6B7B-2CE7-DC330A0601CF}"/>
                  </a:ext>
                </a:extLst>
              </p:cNvPr>
              <p:cNvGraphicFramePr>
                <a:graphicFrameLocks noGrp="1"/>
              </p:cNvGraphicFramePr>
              <p:nvPr>
                <p:extLst>
                  <p:ext uri="{D42A27DB-BD31-4B8C-83A1-F6EECF244321}">
                    <p14:modId xmlns:p14="http://schemas.microsoft.com/office/powerpoint/2010/main" val="1909735098"/>
                  </p:ext>
                </p:extLst>
              </p:nvPr>
            </p:nvGraphicFramePr>
            <p:xfrm>
              <a:off x="2136775" y="2268424"/>
              <a:ext cx="8127999" cy="1489012"/>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259365602"/>
                        </a:ext>
                      </a:extLst>
                    </a:gridCol>
                    <a:gridCol w="2709333">
                      <a:extLst>
                        <a:ext uri="{9D8B030D-6E8A-4147-A177-3AD203B41FA5}">
                          <a16:colId xmlns:a16="http://schemas.microsoft.com/office/drawing/2014/main" val="195921425"/>
                        </a:ext>
                      </a:extLst>
                    </a:gridCol>
                    <a:gridCol w="2709333">
                      <a:extLst>
                        <a:ext uri="{9D8B030D-6E8A-4147-A177-3AD203B41FA5}">
                          <a16:colId xmlns:a16="http://schemas.microsoft.com/office/drawing/2014/main" val="1921974544"/>
                        </a:ext>
                      </a:extLst>
                    </a:gridCol>
                  </a:tblGrid>
                  <a:tr h="370840">
                    <a:tc>
                      <a:txBody>
                        <a:bodyPr/>
                        <a:lstStyle/>
                        <a:p>
                          <a:endParaRPr lang="en-US"/>
                        </a:p>
                      </a:txBody>
                      <a:tcPr/>
                    </a:tc>
                    <a:tc>
                      <a:txBody>
                        <a:bodyPr/>
                        <a:lstStyle/>
                        <a:p>
                          <a:r>
                            <a:rPr lang="en-US" dirty="0"/>
                            <a:t>31 December 2023</a:t>
                          </a:r>
                        </a:p>
                      </a:txBody>
                      <a:tcPr/>
                    </a:tc>
                    <a:tc>
                      <a:txBody>
                        <a:bodyPr/>
                        <a:lstStyle/>
                        <a:p>
                          <a:r>
                            <a:rPr lang="en-US" dirty="0"/>
                            <a:t>31 December 2024</a:t>
                          </a:r>
                        </a:p>
                      </a:txBody>
                      <a:tcPr/>
                    </a:tc>
                    <a:extLst>
                      <a:ext uri="{0D108BD9-81ED-4DB2-BD59-A6C34878D82A}">
                        <a16:rowId xmlns:a16="http://schemas.microsoft.com/office/drawing/2014/main" val="3476802285"/>
                      </a:ext>
                    </a:extLst>
                  </a:tr>
                  <a:tr h="372682">
                    <a:tc>
                      <a:txBody>
                        <a:bodyPr/>
                        <a:lstStyle/>
                        <a:p>
                          <a:r>
                            <a:rPr lang="en-US" dirty="0"/>
                            <a:t>Apple </a:t>
                          </a:r>
                        </a:p>
                      </a:txBody>
                      <a:tcPr/>
                    </a:tc>
                    <a:tc>
                      <a:txBody>
                        <a:bodyPr/>
                        <a:lstStyle/>
                        <a:p>
                          <a:endParaRPr lang="en-US"/>
                        </a:p>
                      </a:txBody>
                      <a:tcPr>
                        <a:blipFill>
                          <a:blip r:embed="rId2"/>
                          <a:stretch>
                            <a:fillRect l="-100450" t="-108197" r="-101351" b="-226230"/>
                          </a:stretch>
                        </a:blipFill>
                      </a:tcPr>
                    </a:tc>
                    <a:tc>
                      <a:txBody>
                        <a:bodyPr/>
                        <a:lstStyle/>
                        <a:p>
                          <a:endParaRPr lang="en-US"/>
                        </a:p>
                      </a:txBody>
                      <a:tcPr>
                        <a:blipFill>
                          <a:blip r:embed="rId2"/>
                          <a:stretch>
                            <a:fillRect l="-200000" t="-108197" r="-1124" b="-226230"/>
                          </a:stretch>
                        </a:blipFill>
                      </a:tcPr>
                    </a:tc>
                    <a:extLst>
                      <a:ext uri="{0D108BD9-81ED-4DB2-BD59-A6C34878D82A}">
                        <a16:rowId xmlns:a16="http://schemas.microsoft.com/office/drawing/2014/main" val="2071474739"/>
                      </a:ext>
                    </a:extLst>
                  </a:tr>
                  <a:tr h="374650">
                    <a:tc>
                      <a:txBody>
                        <a:bodyPr/>
                        <a:lstStyle/>
                        <a:p>
                          <a:r>
                            <a:rPr lang="en-US" dirty="0"/>
                            <a:t>Google</a:t>
                          </a:r>
                        </a:p>
                      </a:txBody>
                      <a:tcPr/>
                    </a:tc>
                    <a:tc>
                      <a:txBody>
                        <a:bodyPr/>
                        <a:lstStyle/>
                        <a:p>
                          <a:endParaRPr lang="en-US"/>
                        </a:p>
                      </a:txBody>
                      <a:tcPr>
                        <a:blipFill>
                          <a:blip r:embed="rId2"/>
                          <a:stretch>
                            <a:fillRect l="-100450" t="-204839" r="-101351" b="-122581"/>
                          </a:stretch>
                        </a:blipFill>
                      </a:tcPr>
                    </a:tc>
                    <a:tc>
                      <a:txBody>
                        <a:bodyPr/>
                        <a:lstStyle/>
                        <a:p>
                          <a:endParaRPr lang="en-US"/>
                        </a:p>
                      </a:txBody>
                      <a:tcPr>
                        <a:blipFill>
                          <a:blip r:embed="rId2"/>
                          <a:stretch>
                            <a:fillRect l="-200000" t="-204839" r="-1124" b="-122581"/>
                          </a:stretch>
                        </a:blipFill>
                      </a:tcPr>
                    </a:tc>
                    <a:extLst>
                      <a:ext uri="{0D108BD9-81ED-4DB2-BD59-A6C34878D82A}">
                        <a16:rowId xmlns:a16="http://schemas.microsoft.com/office/drawing/2014/main" val="2997313333"/>
                      </a:ext>
                    </a:extLst>
                  </a:tr>
                  <a:tr h="370840">
                    <a:tc>
                      <a:txBody>
                        <a:bodyPr/>
                        <a:lstStyle/>
                        <a:p>
                          <a:r>
                            <a:rPr lang="en-US" dirty="0"/>
                            <a:t>Portfolio</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39616511"/>
                      </a:ext>
                    </a:extLst>
                  </a:tr>
                </a:tbl>
              </a:graphicData>
            </a:graphic>
          </p:graphicFrame>
        </mc:Fallback>
      </mc:AlternateContent>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CCD89145-9888-77F5-1E06-8E11C55A07D0}"/>
                  </a:ext>
                </a:extLst>
              </p:cNvPr>
              <p:cNvSpPr txBox="1"/>
              <p:nvPr/>
            </p:nvSpPr>
            <p:spPr>
              <a:xfrm>
                <a:off x="3048000" y="3379127"/>
                <a:ext cx="6096000" cy="37830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0</m:t>
                          </m:r>
                        </m:sub>
                      </m:sSub>
                      <m:r>
                        <a:rPr lang="en-US" b="0" i="1" smtClean="0">
                          <a:latin typeface="Cambria Math" panose="02040503050406030204" pitchFamily="18" charset="0"/>
                        </a:rPr>
                        <m:t>=2×</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𝑃</m:t>
                          </m:r>
                        </m:e>
                        <m:sub>
                          <m:r>
                            <a:rPr lang="en-US" b="0" i="1" smtClean="0">
                              <a:latin typeface="Cambria Math" panose="02040503050406030204" pitchFamily="18" charset="0"/>
                            </a:rPr>
                            <m:t>0</m:t>
                          </m:r>
                        </m:sub>
                        <m:sup>
                          <m:r>
                            <a:rPr lang="en-US" b="0" i="1" smtClean="0">
                              <a:latin typeface="Cambria Math" panose="02040503050406030204" pitchFamily="18" charset="0"/>
                            </a:rPr>
                            <m:t>𝐴</m:t>
                          </m:r>
                        </m:sup>
                      </m:sSubSup>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𝑃</m:t>
                          </m:r>
                        </m:e>
                        <m:sub>
                          <m:r>
                            <a:rPr lang="en-US" b="0" i="1" smtClean="0">
                              <a:latin typeface="Cambria Math" panose="02040503050406030204" pitchFamily="18" charset="0"/>
                            </a:rPr>
                            <m:t>0</m:t>
                          </m:r>
                        </m:sub>
                        <m:sup>
                          <m:r>
                            <a:rPr lang="en-US" b="0" i="1" smtClean="0">
                              <a:latin typeface="Cambria Math" panose="02040503050406030204" pitchFamily="18" charset="0"/>
                            </a:rPr>
                            <m:t>𝐺</m:t>
                          </m:r>
                        </m:sup>
                      </m:sSubSup>
                      <m:r>
                        <a:rPr lang="en-US" b="0" i="1" smtClean="0">
                          <a:latin typeface="Cambria Math" panose="02040503050406030204" pitchFamily="18" charset="0"/>
                        </a:rPr>
                        <m:t>=540</m:t>
                      </m:r>
                    </m:oMath>
                  </m:oMathPara>
                </a14:m>
                <a:endParaRPr lang="en-US" dirty="0"/>
              </a:p>
            </p:txBody>
          </p:sp>
        </mc:Choice>
        <mc:Fallback>
          <p:sp>
            <p:nvSpPr>
              <p:cNvPr id="13" name="TextBox 12">
                <a:extLst>
                  <a:ext uri="{FF2B5EF4-FFF2-40B4-BE49-F238E27FC236}">
                    <a16:creationId xmlns:a16="http://schemas.microsoft.com/office/drawing/2014/main" id="{CCD89145-9888-77F5-1E06-8E11C55A07D0}"/>
                  </a:ext>
                </a:extLst>
              </p:cNvPr>
              <p:cNvSpPr txBox="1">
                <a:spLocks noRot="1" noChangeAspect="1" noMove="1" noResize="1" noEditPoints="1" noAdjustHandles="1" noChangeArrowheads="1" noChangeShapeType="1" noTextEdit="1"/>
              </p:cNvSpPr>
              <p:nvPr/>
            </p:nvSpPr>
            <p:spPr>
              <a:xfrm>
                <a:off x="3048000" y="3379127"/>
                <a:ext cx="6096000" cy="378309"/>
              </a:xfrm>
              <a:prstGeom prst="rect">
                <a:avLst/>
              </a:prstGeom>
              <a:blipFill>
                <a:blip r:embed="rId3"/>
                <a:stretch>
                  <a:fillRect b="-3226"/>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6" name="TextBox 15">
                <a:extLst>
                  <a:ext uri="{FF2B5EF4-FFF2-40B4-BE49-F238E27FC236}">
                    <a16:creationId xmlns:a16="http://schemas.microsoft.com/office/drawing/2014/main" id="{510E5184-7A91-5C97-190B-B2979D4CF79E}"/>
                  </a:ext>
                </a:extLst>
              </p:cNvPr>
              <p:cNvSpPr txBox="1"/>
              <p:nvPr/>
            </p:nvSpPr>
            <p:spPr>
              <a:xfrm>
                <a:off x="5915025" y="3379126"/>
                <a:ext cx="6096000" cy="37600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2×</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𝑃</m:t>
                          </m:r>
                        </m:e>
                        <m:sub>
                          <m:r>
                            <a:rPr lang="en-US" b="0" i="1" smtClean="0">
                              <a:latin typeface="Cambria Math" panose="02040503050406030204" pitchFamily="18" charset="0"/>
                            </a:rPr>
                            <m:t>1</m:t>
                          </m:r>
                        </m:sub>
                        <m:sup>
                          <m:r>
                            <a:rPr lang="en-US" b="0" i="1" smtClean="0">
                              <a:latin typeface="Cambria Math" panose="02040503050406030204" pitchFamily="18" charset="0"/>
                            </a:rPr>
                            <m:t>𝐴</m:t>
                          </m:r>
                        </m:sup>
                      </m:sSubSup>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𝑃</m:t>
                          </m:r>
                        </m:e>
                        <m:sub>
                          <m:r>
                            <a:rPr lang="en-US" b="0" i="1" smtClean="0">
                              <a:latin typeface="Cambria Math" panose="02040503050406030204" pitchFamily="18" charset="0"/>
                            </a:rPr>
                            <m:t>1</m:t>
                          </m:r>
                        </m:sub>
                        <m:sup>
                          <m:r>
                            <a:rPr lang="en-US" b="0" i="1" smtClean="0">
                              <a:latin typeface="Cambria Math" panose="02040503050406030204" pitchFamily="18" charset="0"/>
                            </a:rPr>
                            <m:t>𝐺</m:t>
                          </m:r>
                        </m:sup>
                      </m:sSubSup>
                      <m:r>
                        <a:rPr lang="en-US" b="0" i="1" smtClean="0">
                          <a:latin typeface="Cambria Math" panose="02040503050406030204" pitchFamily="18" charset="0"/>
                        </a:rPr>
                        <m:t>=700</m:t>
                      </m:r>
                    </m:oMath>
                  </m:oMathPara>
                </a14:m>
                <a:endParaRPr lang="en-US" dirty="0"/>
              </a:p>
            </p:txBody>
          </p:sp>
        </mc:Choice>
        <mc:Fallback>
          <p:sp>
            <p:nvSpPr>
              <p:cNvPr id="16" name="TextBox 15">
                <a:extLst>
                  <a:ext uri="{FF2B5EF4-FFF2-40B4-BE49-F238E27FC236}">
                    <a16:creationId xmlns:a16="http://schemas.microsoft.com/office/drawing/2014/main" id="{510E5184-7A91-5C97-190B-B2979D4CF79E}"/>
                  </a:ext>
                </a:extLst>
              </p:cNvPr>
              <p:cNvSpPr txBox="1">
                <a:spLocks noRot="1" noChangeAspect="1" noMove="1" noResize="1" noEditPoints="1" noAdjustHandles="1" noChangeArrowheads="1" noChangeShapeType="1" noTextEdit="1"/>
              </p:cNvSpPr>
              <p:nvPr/>
            </p:nvSpPr>
            <p:spPr>
              <a:xfrm>
                <a:off x="5915025" y="3379126"/>
                <a:ext cx="6096000" cy="376000"/>
              </a:xfrm>
              <a:prstGeom prst="rect">
                <a:avLst/>
              </a:prstGeom>
              <a:blipFill>
                <a:blip r:embed="rId4"/>
                <a:stretch>
                  <a:fillRect b="-3226"/>
                </a:stretch>
              </a:blipFill>
            </p:spPr>
            <p:txBody>
              <a:bodyPr/>
              <a:lstStyle/>
              <a:p>
                <a:r>
                  <a:rPr lang="en-US">
                    <a:noFill/>
                  </a:rPr>
                  <a:t> </a:t>
                </a:r>
              </a:p>
            </p:txBody>
          </p:sp>
        </mc:Fallback>
      </mc:AlternateContent>
      <p:sp>
        <p:nvSpPr>
          <p:cNvPr id="17" name="TextBox 16">
            <a:extLst>
              <a:ext uri="{FF2B5EF4-FFF2-40B4-BE49-F238E27FC236}">
                <a16:creationId xmlns:a16="http://schemas.microsoft.com/office/drawing/2014/main" id="{FC564EA7-19C3-E273-C087-9C9695999DAE}"/>
              </a:ext>
            </a:extLst>
          </p:cNvPr>
          <p:cNvSpPr txBox="1"/>
          <p:nvPr/>
        </p:nvSpPr>
        <p:spPr>
          <a:xfrm>
            <a:off x="466725" y="4162425"/>
            <a:ext cx="3659976" cy="369332"/>
          </a:xfrm>
          <a:prstGeom prst="rect">
            <a:avLst/>
          </a:prstGeom>
          <a:noFill/>
        </p:spPr>
        <p:txBody>
          <a:bodyPr wrap="none" rtlCol="0">
            <a:spAutoFit/>
          </a:bodyPr>
          <a:lstStyle/>
          <a:p>
            <a:r>
              <a:rPr lang="en-US" dirty="0"/>
              <a:t>What is the return of the portfolio?</a:t>
            </a:r>
          </a:p>
        </p:txBody>
      </p:sp>
      <mc:AlternateContent xmlns:mc="http://schemas.openxmlformats.org/markup-compatibility/2006">
        <mc:Choice xmlns:a14="http://schemas.microsoft.com/office/drawing/2010/main" Requires="a14">
          <p:sp>
            <p:nvSpPr>
              <p:cNvPr id="18" name="TextBox 17">
                <a:extLst>
                  <a:ext uri="{FF2B5EF4-FFF2-40B4-BE49-F238E27FC236}">
                    <a16:creationId xmlns:a16="http://schemas.microsoft.com/office/drawing/2014/main" id="{51B83DD0-2877-DC79-AA1A-948A1F212578}"/>
                  </a:ext>
                </a:extLst>
              </p:cNvPr>
              <p:cNvSpPr txBox="1"/>
              <p:nvPr/>
            </p:nvSpPr>
            <p:spPr>
              <a:xfrm>
                <a:off x="2771775" y="4754520"/>
                <a:ext cx="2201308" cy="63523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1+</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𝑃</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i="1">
                              <a:latin typeface="Cambria Math" panose="02040503050406030204" pitchFamily="18" charset="0"/>
                            </a:rPr>
                            <m:t>2×</m:t>
                          </m:r>
                          <m:sSubSup>
                            <m:sSubSupPr>
                              <m:ctrlPr>
                                <a:rPr lang="en-US" i="1">
                                  <a:latin typeface="Cambria Math" panose="02040503050406030204" pitchFamily="18" charset="0"/>
                                </a:rPr>
                              </m:ctrlPr>
                            </m:sSubSupPr>
                            <m:e>
                              <m:r>
                                <a:rPr lang="en-US" i="1">
                                  <a:latin typeface="Cambria Math" panose="02040503050406030204" pitchFamily="18" charset="0"/>
                                </a:rPr>
                                <m:t>𝑃</m:t>
                              </m:r>
                            </m:e>
                            <m:sub>
                              <m:r>
                                <a:rPr lang="en-US" i="1">
                                  <a:latin typeface="Cambria Math" panose="02040503050406030204" pitchFamily="18" charset="0"/>
                                </a:rPr>
                                <m:t>1</m:t>
                              </m:r>
                            </m:sub>
                            <m:sup>
                              <m:r>
                                <a:rPr lang="en-US" i="1">
                                  <a:latin typeface="Cambria Math" panose="02040503050406030204" pitchFamily="18" charset="0"/>
                                </a:rPr>
                                <m:t>𝐴</m:t>
                              </m:r>
                            </m:sup>
                          </m:sSubSup>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𝑃</m:t>
                              </m:r>
                            </m:e>
                            <m:sub>
                              <m:r>
                                <a:rPr lang="en-US" i="1">
                                  <a:latin typeface="Cambria Math" panose="02040503050406030204" pitchFamily="18" charset="0"/>
                                </a:rPr>
                                <m:t>1</m:t>
                              </m:r>
                            </m:sub>
                            <m:sup>
                              <m:r>
                                <a:rPr lang="en-US" i="1">
                                  <a:latin typeface="Cambria Math" panose="02040503050406030204" pitchFamily="18" charset="0"/>
                                </a:rPr>
                                <m:t>𝐺</m:t>
                              </m:r>
                            </m:sup>
                          </m:sSubSup>
                        </m:num>
                        <m:den>
                          <m:r>
                            <a:rPr lang="en-US" i="1">
                              <a:latin typeface="Cambria Math" panose="02040503050406030204" pitchFamily="18" charset="0"/>
                            </a:rPr>
                            <m:t>2×</m:t>
                          </m:r>
                          <m:sSubSup>
                            <m:sSubSupPr>
                              <m:ctrlPr>
                                <a:rPr lang="en-US" i="1">
                                  <a:latin typeface="Cambria Math" panose="02040503050406030204" pitchFamily="18" charset="0"/>
                                </a:rPr>
                              </m:ctrlPr>
                            </m:sSubSupPr>
                            <m:e>
                              <m:r>
                                <a:rPr lang="en-US" i="1">
                                  <a:latin typeface="Cambria Math" panose="02040503050406030204" pitchFamily="18" charset="0"/>
                                </a:rPr>
                                <m:t>𝑃</m:t>
                              </m:r>
                            </m:e>
                            <m:sub>
                              <m:r>
                                <a:rPr lang="en-US" i="1">
                                  <a:latin typeface="Cambria Math" panose="02040503050406030204" pitchFamily="18" charset="0"/>
                                </a:rPr>
                                <m:t>0</m:t>
                              </m:r>
                            </m:sub>
                            <m:sup>
                              <m:r>
                                <a:rPr lang="en-US" i="1">
                                  <a:latin typeface="Cambria Math" panose="02040503050406030204" pitchFamily="18" charset="0"/>
                                </a:rPr>
                                <m:t>𝐴</m:t>
                              </m:r>
                            </m:sup>
                          </m:sSubSup>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𝑃</m:t>
                              </m:r>
                            </m:e>
                            <m:sub>
                              <m:r>
                                <a:rPr lang="en-US" i="1">
                                  <a:latin typeface="Cambria Math" panose="02040503050406030204" pitchFamily="18" charset="0"/>
                                </a:rPr>
                                <m:t>0</m:t>
                              </m:r>
                            </m:sub>
                            <m:sup>
                              <m:r>
                                <a:rPr lang="en-US" i="1">
                                  <a:latin typeface="Cambria Math" panose="02040503050406030204" pitchFamily="18" charset="0"/>
                                </a:rPr>
                                <m:t>𝐺</m:t>
                              </m:r>
                            </m:sup>
                          </m:sSubSup>
                        </m:den>
                      </m:f>
                    </m:oMath>
                  </m:oMathPara>
                </a14:m>
                <a:endParaRPr lang="en-US" dirty="0"/>
              </a:p>
            </p:txBody>
          </p:sp>
        </mc:Choice>
        <mc:Fallback>
          <p:sp>
            <p:nvSpPr>
              <p:cNvPr id="18" name="TextBox 17">
                <a:extLst>
                  <a:ext uri="{FF2B5EF4-FFF2-40B4-BE49-F238E27FC236}">
                    <a16:creationId xmlns:a16="http://schemas.microsoft.com/office/drawing/2014/main" id="{51B83DD0-2877-DC79-AA1A-948A1F212578}"/>
                  </a:ext>
                </a:extLst>
              </p:cNvPr>
              <p:cNvSpPr txBox="1">
                <a:spLocks noRot="1" noChangeAspect="1" noMove="1" noResize="1" noEditPoints="1" noAdjustHandles="1" noChangeArrowheads="1" noChangeShapeType="1" noTextEdit="1"/>
              </p:cNvSpPr>
              <p:nvPr/>
            </p:nvSpPr>
            <p:spPr>
              <a:xfrm>
                <a:off x="2771775" y="4754520"/>
                <a:ext cx="2201308" cy="635239"/>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9" name="TextBox 18">
                <a:extLst>
                  <a:ext uri="{FF2B5EF4-FFF2-40B4-BE49-F238E27FC236}">
                    <a16:creationId xmlns:a16="http://schemas.microsoft.com/office/drawing/2014/main" id="{8BD4DFBB-410E-AFE8-FADC-13958D0DE022}"/>
                  </a:ext>
                </a:extLst>
              </p:cNvPr>
              <p:cNvSpPr txBox="1"/>
              <p:nvPr/>
            </p:nvSpPr>
            <p:spPr>
              <a:xfrm>
                <a:off x="4973083" y="4788407"/>
                <a:ext cx="1650067" cy="56746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m:t>
                          </m:r>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0</m:t>
                              </m:r>
                            </m:sub>
                          </m:sSub>
                        </m:den>
                      </m:f>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𝑃</m:t>
                          </m:r>
                        </m:e>
                        <m:sub>
                          <m:r>
                            <a:rPr lang="en-US" b="0" i="1" smtClean="0">
                              <a:latin typeface="Cambria Math" panose="02040503050406030204" pitchFamily="18" charset="0"/>
                            </a:rPr>
                            <m:t>1</m:t>
                          </m:r>
                        </m:sub>
                        <m:sup>
                          <m:r>
                            <a:rPr lang="en-US" b="0" i="1" smtClean="0">
                              <a:latin typeface="Cambria Math" panose="02040503050406030204" pitchFamily="18" charset="0"/>
                            </a:rPr>
                            <m:t>𝐴</m:t>
                          </m:r>
                        </m:sup>
                      </m:sSubSup>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0</m:t>
                              </m:r>
                            </m:sub>
                          </m:sSub>
                        </m:den>
                      </m:f>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𝑃</m:t>
                          </m:r>
                        </m:e>
                        <m:sub>
                          <m:r>
                            <a:rPr lang="en-US" b="0" i="1" smtClean="0">
                              <a:latin typeface="Cambria Math" panose="02040503050406030204" pitchFamily="18" charset="0"/>
                            </a:rPr>
                            <m:t>1</m:t>
                          </m:r>
                        </m:sub>
                        <m:sup>
                          <m:r>
                            <a:rPr lang="en-US" b="0" i="1" smtClean="0">
                              <a:latin typeface="Cambria Math" panose="02040503050406030204" pitchFamily="18" charset="0"/>
                            </a:rPr>
                            <m:t>𝐺</m:t>
                          </m:r>
                        </m:sup>
                      </m:sSubSup>
                    </m:oMath>
                  </m:oMathPara>
                </a14:m>
                <a:endParaRPr lang="en-US" dirty="0"/>
              </a:p>
            </p:txBody>
          </p:sp>
        </mc:Choice>
        <mc:Fallback>
          <p:sp>
            <p:nvSpPr>
              <p:cNvPr id="19" name="TextBox 18">
                <a:extLst>
                  <a:ext uri="{FF2B5EF4-FFF2-40B4-BE49-F238E27FC236}">
                    <a16:creationId xmlns:a16="http://schemas.microsoft.com/office/drawing/2014/main" id="{8BD4DFBB-410E-AFE8-FADC-13958D0DE022}"/>
                  </a:ext>
                </a:extLst>
              </p:cNvPr>
              <p:cNvSpPr txBox="1">
                <a:spLocks noRot="1" noChangeAspect="1" noMove="1" noResize="1" noEditPoints="1" noAdjustHandles="1" noChangeArrowheads="1" noChangeShapeType="1" noTextEdit="1"/>
              </p:cNvSpPr>
              <p:nvPr/>
            </p:nvSpPr>
            <p:spPr>
              <a:xfrm>
                <a:off x="4973083" y="4788407"/>
                <a:ext cx="1650067" cy="567463"/>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0" name="TextBox 19">
                <a:extLst>
                  <a:ext uri="{FF2B5EF4-FFF2-40B4-BE49-F238E27FC236}">
                    <a16:creationId xmlns:a16="http://schemas.microsoft.com/office/drawing/2014/main" id="{B604B293-0803-7B4D-DC27-674FDCF35CCF}"/>
                  </a:ext>
                </a:extLst>
              </p:cNvPr>
              <p:cNvSpPr txBox="1"/>
              <p:nvPr/>
            </p:nvSpPr>
            <p:spPr>
              <a:xfrm>
                <a:off x="6723438" y="4788407"/>
                <a:ext cx="1890518" cy="63555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𝑃</m:t>
                              </m:r>
                            </m:e>
                            <m:sub>
                              <m:r>
                                <a:rPr lang="en-US" b="0" i="1" smtClean="0">
                                  <a:latin typeface="Cambria Math" panose="02040503050406030204" pitchFamily="18" charset="0"/>
                                </a:rPr>
                                <m:t>0</m:t>
                              </m:r>
                            </m:sub>
                            <m:sup>
                              <m:r>
                                <a:rPr lang="en-US" b="0" i="1" smtClean="0">
                                  <a:latin typeface="Cambria Math" panose="02040503050406030204" pitchFamily="18" charset="0"/>
                                </a:rPr>
                                <m:t>𝐴</m:t>
                              </m:r>
                            </m:sup>
                          </m:sSubSup>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0</m:t>
                              </m:r>
                            </m:sub>
                          </m:sSub>
                        </m:den>
                      </m:f>
                      <m:f>
                        <m:fPr>
                          <m:ctrlPr>
                            <a:rPr lang="en-US" i="1">
                              <a:latin typeface="Cambria Math" panose="02040503050406030204" pitchFamily="18" charset="0"/>
                            </a:rPr>
                          </m:ctrlPr>
                        </m:fPr>
                        <m:num>
                          <m:sSubSup>
                            <m:sSubSupPr>
                              <m:ctrlPr>
                                <a:rPr lang="en-US" i="1">
                                  <a:latin typeface="Cambria Math" panose="02040503050406030204" pitchFamily="18" charset="0"/>
                                </a:rPr>
                              </m:ctrlPr>
                            </m:sSubSupPr>
                            <m:e>
                              <m:r>
                                <a:rPr lang="en-US" i="1">
                                  <a:latin typeface="Cambria Math" panose="02040503050406030204" pitchFamily="18" charset="0"/>
                                </a:rPr>
                                <m:t>𝑃</m:t>
                              </m:r>
                            </m:e>
                            <m:sub>
                              <m:r>
                                <a:rPr lang="en-US" i="1">
                                  <a:latin typeface="Cambria Math" panose="02040503050406030204" pitchFamily="18" charset="0"/>
                                </a:rPr>
                                <m:t>1</m:t>
                              </m:r>
                            </m:sub>
                            <m:sup>
                              <m:r>
                                <a:rPr lang="en-US" b="0" i="1" smtClean="0">
                                  <a:latin typeface="Cambria Math" panose="02040503050406030204" pitchFamily="18" charset="0"/>
                                </a:rPr>
                                <m:t>𝐴</m:t>
                              </m:r>
                            </m:sup>
                          </m:sSubSup>
                        </m:num>
                        <m:den>
                          <m:sSubSup>
                            <m:sSubSupPr>
                              <m:ctrlPr>
                                <a:rPr lang="en-US" i="1">
                                  <a:latin typeface="Cambria Math" panose="02040503050406030204" pitchFamily="18" charset="0"/>
                                </a:rPr>
                              </m:ctrlPr>
                            </m:sSubSupPr>
                            <m:e>
                              <m:r>
                                <a:rPr lang="en-US" i="1">
                                  <a:latin typeface="Cambria Math" panose="02040503050406030204" pitchFamily="18" charset="0"/>
                                </a:rPr>
                                <m:t>𝑃</m:t>
                              </m:r>
                            </m:e>
                            <m:sub>
                              <m:r>
                                <a:rPr lang="en-US" i="1">
                                  <a:latin typeface="Cambria Math" panose="02040503050406030204" pitchFamily="18" charset="0"/>
                                </a:rPr>
                                <m:t>0</m:t>
                              </m:r>
                            </m:sub>
                            <m:sup>
                              <m:r>
                                <a:rPr lang="en-US" b="0" i="1" smtClean="0">
                                  <a:latin typeface="Cambria Math" panose="02040503050406030204" pitchFamily="18" charset="0"/>
                                </a:rPr>
                                <m:t>𝐴</m:t>
                              </m:r>
                            </m:sup>
                          </m:sSubSup>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𝑃</m:t>
                              </m:r>
                            </m:e>
                            <m:sub>
                              <m:r>
                                <a:rPr lang="en-US" b="0" i="1" smtClean="0">
                                  <a:latin typeface="Cambria Math" panose="02040503050406030204" pitchFamily="18" charset="0"/>
                                </a:rPr>
                                <m:t>0</m:t>
                              </m:r>
                            </m:sub>
                            <m:sup>
                              <m:r>
                                <a:rPr lang="en-US" b="0" i="1" smtClean="0">
                                  <a:latin typeface="Cambria Math" panose="02040503050406030204" pitchFamily="18" charset="0"/>
                                </a:rPr>
                                <m:t>𝐺</m:t>
                              </m:r>
                            </m:sup>
                          </m:sSubSup>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0</m:t>
                              </m:r>
                            </m:sub>
                          </m:sSub>
                        </m:den>
                      </m:f>
                      <m:f>
                        <m:fPr>
                          <m:ctrlPr>
                            <a:rPr lang="en-US" b="0" i="1" smtClean="0">
                              <a:latin typeface="Cambria Math" panose="02040503050406030204" pitchFamily="18" charset="0"/>
                            </a:rPr>
                          </m:ctrlPr>
                        </m:fPr>
                        <m:num>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𝑃</m:t>
                              </m:r>
                            </m:e>
                            <m:sub>
                              <m:r>
                                <a:rPr lang="en-US" b="0" i="1" smtClean="0">
                                  <a:latin typeface="Cambria Math" panose="02040503050406030204" pitchFamily="18" charset="0"/>
                                </a:rPr>
                                <m:t>1</m:t>
                              </m:r>
                            </m:sub>
                            <m:sup>
                              <m:r>
                                <a:rPr lang="en-US" b="0" i="1" smtClean="0">
                                  <a:latin typeface="Cambria Math" panose="02040503050406030204" pitchFamily="18" charset="0"/>
                                </a:rPr>
                                <m:t>𝐺</m:t>
                              </m:r>
                            </m:sup>
                          </m:sSubSup>
                        </m:num>
                        <m:den>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𝑃</m:t>
                              </m:r>
                            </m:e>
                            <m:sub>
                              <m:r>
                                <a:rPr lang="en-US" b="0" i="1" smtClean="0">
                                  <a:latin typeface="Cambria Math" panose="02040503050406030204" pitchFamily="18" charset="0"/>
                                </a:rPr>
                                <m:t>0</m:t>
                              </m:r>
                            </m:sub>
                            <m:sup>
                              <m:r>
                                <a:rPr lang="en-US" b="0" i="1" smtClean="0">
                                  <a:latin typeface="Cambria Math" panose="02040503050406030204" pitchFamily="18" charset="0"/>
                                </a:rPr>
                                <m:t>𝐺</m:t>
                              </m:r>
                            </m:sup>
                          </m:sSubSup>
                        </m:den>
                      </m:f>
                    </m:oMath>
                  </m:oMathPara>
                </a14:m>
                <a:endParaRPr lang="en-US" dirty="0"/>
              </a:p>
            </p:txBody>
          </p:sp>
        </mc:Choice>
        <mc:Fallback>
          <p:sp>
            <p:nvSpPr>
              <p:cNvPr id="20" name="TextBox 19">
                <a:extLst>
                  <a:ext uri="{FF2B5EF4-FFF2-40B4-BE49-F238E27FC236}">
                    <a16:creationId xmlns:a16="http://schemas.microsoft.com/office/drawing/2014/main" id="{B604B293-0803-7B4D-DC27-674FDCF35CCF}"/>
                  </a:ext>
                </a:extLst>
              </p:cNvPr>
              <p:cNvSpPr txBox="1">
                <a:spLocks noRot="1" noChangeAspect="1" noMove="1" noResize="1" noEditPoints="1" noAdjustHandles="1" noChangeArrowheads="1" noChangeShapeType="1" noTextEdit="1"/>
              </p:cNvSpPr>
              <p:nvPr/>
            </p:nvSpPr>
            <p:spPr>
              <a:xfrm>
                <a:off x="6723438" y="4788407"/>
                <a:ext cx="1890518" cy="635559"/>
              </a:xfrm>
              <a:prstGeom prst="rect">
                <a:avLst/>
              </a:prstGeom>
              <a:blipFill>
                <a:blip r:embed="rId7"/>
                <a:stretch>
                  <a:fillRect/>
                </a:stretch>
              </a:blipFill>
            </p:spPr>
            <p:txBody>
              <a:bodyPr/>
              <a:lstStyle/>
              <a:p>
                <a:r>
                  <a:rPr lang="en-US">
                    <a:noFill/>
                  </a:rPr>
                  <a:t> </a:t>
                </a:r>
              </a:p>
            </p:txBody>
          </p:sp>
        </mc:Fallback>
      </mc:AlternateContent>
      <p:sp>
        <p:nvSpPr>
          <p:cNvPr id="21" name="Rectangle 20">
            <a:extLst>
              <a:ext uri="{FF2B5EF4-FFF2-40B4-BE49-F238E27FC236}">
                <a16:creationId xmlns:a16="http://schemas.microsoft.com/office/drawing/2014/main" id="{62C851BF-0635-81B7-5869-9C7694036F58}"/>
              </a:ext>
            </a:extLst>
          </p:cNvPr>
          <p:cNvSpPr/>
          <p:nvPr/>
        </p:nvSpPr>
        <p:spPr bwMode="auto">
          <a:xfrm>
            <a:off x="6953250" y="4754520"/>
            <a:ext cx="466726" cy="669446"/>
          </a:xfrm>
          <a:prstGeom prst="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p:sp>
        <p:nvSpPr>
          <p:cNvPr id="22" name="Rectangle 21">
            <a:extLst>
              <a:ext uri="{FF2B5EF4-FFF2-40B4-BE49-F238E27FC236}">
                <a16:creationId xmlns:a16="http://schemas.microsoft.com/office/drawing/2014/main" id="{C0A70E1B-6330-D9F5-CF5E-2430EFC7C5DF}"/>
              </a:ext>
            </a:extLst>
          </p:cNvPr>
          <p:cNvSpPr/>
          <p:nvPr/>
        </p:nvSpPr>
        <p:spPr bwMode="auto">
          <a:xfrm>
            <a:off x="7906779" y="4788407"/>
            <a:ext cx="389496" cy="669446"/>
          </a:xfrm>
          <a:prstGeom prst="rect">
            <a:avLst/>
          </a:prstGeom>
          <a:noFill/>
          <a:ln>
            <a:solidFill>
              <a:schemeClr val="accent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mc:AlternateContent xmlns:mc="http://schemas.openxmlformats.org/markup-compatibility/2006">
        <mc:Choice xmlns:a14="http://schemas.microsoft.com/office/drawing/2010/main" Requires="a14">
          <p:sp>
            <p:nvSpPr>
              <p:cNvPr id="23" name="TextBox 22">
                <a:extLst>
                  <a:ext uri="{FF2B5EF4-FFF2-40B4-BE49-F238E27FC236}">
                    <a16:creationId xmlns:a16="http://schemas.microsoft.com/office/drawing/2014/main" id="{EB0A6BC4-54FF-9A51-986F-AF309304E454}"/>
                  </a:ext>
                </a:extLst>
              </p:cNvPr>
              <p:cNvSpPr txBox="1"/>
              <p:nvPr/>
            </p:nvSpPr>
            <p:spPr>
              <a:xfrm>
                <a:off x="7017464" y="4418445"/>
                <a:ext cx="338298"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𝐴</m:t>
                          </m:r>
                        </m:sub>
                      </m:sSub>
                    </m:oMath>
                  </m:oMathPara>
                </a14:m>
                <a:endParaRPr lang="en-US" dirty="0"/>
              </a:p>
            </p:txBody>
          </p:sp>
        </mc:Choice>
        <mc:Fallback>
          <p:sp>
            <p:nvSpPr>
              <p:cNvPr id="23" name="TextBox 22">
                <a:extLst>
                  <a:ext uri="{FF2B5EF4-FFF2-40B4-BE49-F238E27FC236}">
                    <a16:creationId xmlns:a16="http://schemas.microsoft.com/office/drawing/2014/main" id="{EB0A6BC4-54FF-9A51-986F-AF309304E454}"/>
                  </a:ext>
                </a:extLst>
              </p:cNvPr>
              <p:cNvSpPr txBox="1">
                <a:spLocks noRot="1" noChangeAspect="1" noMove="1" noResize="1" noEditPoints="1" noAdjustHandles="1" noChangeArrowheads="1" noChangeShapeType="1" noTextEdit="1"/>
              </p:cNvSpPr>
              <p:nvPr/>
            </p:nvSpPr>
            <p:spPr>
              <a:xfrm>
                <a:off x="7017464" y="4418445"/>
                <a:ext cx="338298" cy="276999"/>
              </a:xfrm>
              <a:prstGeom prst="rect">
                <a:avLst/>
              </a:prstGeom>
              <a:blipFill>
                <a:blip r:embed="rId8"/>
                <a:stretch>
                  <a:fillRect l="-8929" r="-5357" b="-17778"/>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4" name="TextBox 23">
                <a:extLst>
                  <a:ext uri="{FF2B5EF4-FFF2-40B4-BE49-F238E27FC236}">
                    <a16:creationId xmlns:a16="http://schemas.microsoft.com/office/drawing/2014/main" id="{7F3E3358-A1D7-8C99-6D3C-BD7F191DCE64}"/>
                  </a:ext>
                </a:extLst>
              </p:cNvPr>
              <p:cNvSpPr txBox="1"/>
              <p:nvPr/>
            </p:nvSpPr>
            <p:spPr>
              <a:xfrm>
                <a:off x="7942396" y="4393257"/>
                <a:ext cx="353879"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𝐺</m:t>
                          </m:r>
                        </m:sub>
                      </m:sSub>
                    </m:oMath>
                  </m:oMathPara>
                </a14:m>
                <a:endParaRPr lang="en-US" dirty="0"/>
              </a:p>
            </p:txBody>
          </p:sp>
        </mc:Choice>
        <mc:Fallback>
          <p:sp>
            <p:nvSpPr>
              <p:cNvPr id="24" name="TextBox 23">
                <a:extLst>
                  <a:ext uri="{FF2B5EF4-FFF2-40B4-BE49-F238E27FC236}">
                    <a16:creationId xmlns:a16="http://schemas.microsoft.com/office/drawing/2014/main" id="{7F3E3358-A1D7-8C99-6D3C-BD7F191DCE64}"/>
                  </a:ext>
                </a:extLst>
              </p:cNvPr>
              <p:cNvSpPr txBox="1">
                <a:spLocks noRot="1" noChangeAspect="1" noMove="1" noResize="1" noEditPoints="1" noAdjustHandles="1" noChangeArrowheads="1" noChangeShapeType="1" noTextEdit="1"/>
              </p:cNvSpPr>
              <p:nvPr/>
            </p:nvSpPr>
            <p:spPr>
              <a:xfrm>
                <a:off x="7942396" y="4393257"/>
                <a:ext cx="353879" cy="276999"/>
              </a:xfrm>
              <a:prstGeom prst="rect">
                <a:avLst/>
              </a:prstGeom>
              <a:blipFill>
                <a:blip r:embed="rId9"/>
                <a:stretch>
                  <a:fillRect l="-8621" r="-1724" b="-17778"/>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5" name="TextBox 24">
                <a:extLst>
                  <a:ext uri="{FF2B5EF4-FFF2-40B4-BE49-F238E27FC236}">
                    <a16:creationId xmlns:a16="http://schemas.microsoft.com/office/drawing/2014/main" id="{13869C1D-4183-BF65-53D2-B0091C9070D2}"/>
                  </a:ext>
                </a:extLst>
              </p:cNvPr>
              <p:cNvSpPr txBox="1"/>
              <p:nvPr/>
            </p:nvSpPr>
            <p:spPr>
              <a:xfrm>
                <a:off x="5008512" y="5599339"/>
                <a:ext cx="1920847"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𝑃</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𝐴</m:t>
                          </m:r>
                        </m:sub>
                      </m:sSub>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𝐴</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𝐺</m:t>
                          </m:r>
                        </m:sub>
                      </m:sSub>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𝐵</m:t>
                          </m:r>
                        </m:sub>
                      </m:sSub>
                    </m:oMath>
                  </m:oMathPara>
                </a14:m>
                <a:endParaRPr lang="en-US" dirty="0"/>
              </a:p>
            </p:txBody>
          </p:sp>
        </mc:Choice>
        <mc:Fallback>
          <p:sp>
            <p:nvSpPr>
              <p:cNvPr id="25" name="TextBox 24">
                <a:extLst>
                  <a:ext uri="{FF2B5EF4-FFF2-40B4-BE49-F238E27FC236}">
                    <a16:creationId xmlns:a16="http://schemas.microsoft.com/office/drawing/2014/main" id="{13869C1D-4183-BF65-53D2-B0091C9070D2}"/>
                  </a:ext>
                </a:extLst>
              </p:cNvPr>
              <p:cNvSpPr txBox="1">
                <a:spLocks noRot="1" noChangeAspect="1" noMove="1" noResize="1" noEditPoints="1" noAdjustHandles="1" noChangeArrowheads="1" noChangeShapeType="1" noTextEdit="1"/>
              </p:cNvSpPr>
              <p:nvPr/>
            </p:nvSpPr>
            <p:spPr>
              <a:xfrm>
                <a:off x="5008512" y="5599339"/>
                <a:ext cx="1920847" cy="276999"/>
              </a:xfrm>
              <a:prstGeom prst="rect">
                <a:avLst/>
              </a:prstGeom>
              <a:blipFill>
                <a:blip r:embed="rId10"/>
                <a:stretch>
                  <a:fillRect l="-952" r="-317" b="-17778"/>
                </a:stretch>
              </a:blipFill>
            </p:spPr>
            <p:txBody>
              <a:bodyPr/>
              <a:lstStyle/>
              <a:p>
                <a:r>
                  <a:rPr lang="en-US">
                    <a:noFill/>
                  </a:rPr>
                  <a:t> </a:t>
                </a:r>
              </a:p>
            </p:txBody>
          </p:sp>
        </mc:Fallback>
      </mc:AlternateContent>
    </p:spTree>
    <p:extLst>
      <p:ext uri="{BB962C8B-B14F-4D97-AF65-F5344CB8AC3E}">
        <p14:creationId xmlns:p14="http://schemas.microsoft.com/office/powerpoint/2010/main" val="1944100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P spid="18" grpId="0"/>
      <p:bldP spid="19" grpId="0"/>
      <p:bldP spid="20" grpId="0"/>
      <p:bldP spid="21" grpId="0" animBg="1"/>
      <p:bldP spid="22" grpId="0" animBg="1"/>
      <p:bldP spid="23" grpId="0"/>
      <p:bldP spid="24" grpId="0"/>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12A515-FEAC-4515-AEA8-2ADA656A67C4}"/>
              </a:ext>
            </a:extLst>
          </p:cNvPr>
          <p:cNvSpPr/>
          <p:nvPr/>
        </p:nvSpPr>
        <p:spPr bwMode="auto">
          <a:xfrm>
            <a:off x="480060" y="4351020"/>
            <a:ext cx="5478780" cy="1219200"/>
          </a:xfrm>
          <a:prstGeom prst="rect">
            <a:avLst/>
          </a:prstGeom>
          <a:solidFill>
            <a:schemeClr val="accent1">
              <a:lumMod val="20000"/>
              <a:lumOff val="80000"/>
            </a:schemeClr>
          </a:solidFill>
          <a:ln w="12700" cap="flat" cmpd="sng" algn="ctr">
            <a:solidFill>
              <a:schemeClr val="accent1">
                <a:lumMod val="20000"/>
                <a:lumOff val="8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p:sp>
        <p:nvSpPr>
          <p:cNvPr id="8" name="Rectangle 7">
            <a:extLst>
              <a:ext uri="{FF2B5EF4-FFF2-40B4-BE49-F238E27FC236}">
                <a16:creationId xmlns:a16="http://schemas.microsoft.com/office/drawing/2014/main" id="{1E9FBD6B-7AFA-439F-A977-C2C6CED3EA30}"/>
              </a:ext>
            </a:extLst>
          </p:cNvPr>
          <p:cNvSpPr/>
          <p:nvPr/>
        </p:nvSpPr>
        <p:spPr bwMode="auto">
          <a:xfrm>
            <a:off x="1539240" y="2522220"/>
            <a:ext cx="3352800" cy="1165860"/>
          </a:xfrm>
          <a:prstGeom prst="rect">
            <a:avLst/>
          </a:prstGeom>
          <a:solidFill>
            <a:schemeClr val="accent1">
              <a:lumMod val="20000"/>
              <a:lumOff val="80000"/>
            </a:schemeClr>
          </a:solidFill>
          <a:ln w="12700" cap="flat" cmpd="sng" algn="ctr">
            <a:solidFill>
              <a:schemeClr val="accent1">
                <a:lumMod val="20000"/>
                <a:lumOff val="8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F5AC2B07-1478-47B6-8F6E-C90E75541F7C}"/>
                  </a:ext>
                </a:extLst>
              </p:cNvPr>
              <p:cNvSpPr>
                <a:spLocks noGrp="1"/>
              </p:cNvSpPr>
              <p:nvPr>
                <p:ph sz="half" idx="2"/>
              </p:nvPr>
            </p:nvSpPr>
            <p:spPr/>
            <p:txBody>
              <a:bodyPr/>
              <a:lstStyle/>
              <a:p>
                <a:pPr marL="0" indent="0">
                  <a:buNone/>
                </a:pPr>
                <a:r>
                  <a:rPr lang="en-US" dirty="0"/>
                  <a:t>Expected portfolio return:   </a:t>
                </a:r>
              </a:p>
              <a:p>
                <a:pPr marL="0" indent="0" algn="ctr">
                  <a:spcBef>
                    <a:spcPts val="1800"/>
                  </a:spcBef>
                  <a:buNone/>
                </a:pPr>
                <a:r>
                  <a:rPr lang="en-US" b="1" dirty="0"/>
                  <a:t>E(</a:t>
                </a:r>
                <a:r>
                  <a:rPr lang="en-US" b="1" dirty="0" err="1"/>
                  <a:t>R</a:t>
                </a:r>
                <a:r>
                  <a:rPr lang="en-US" b="1" baseline="-25000" dirty="0" err="1"/>
                  <a:t>p</a:t>
                </a:r>
                <a:r>
                  <a:rPr lang="en-US" b="1" dirty="0"/>
                  <a:t>) = </a:t>
                </a:r>
                <a:r>
                  <a:rPr lang="en-US" b="1" dirty="0" err="1"/>
                  <a:t>w</a:t>
                </a:r>
                <a:r>
                  <a:rPr lang="en-US" b="1" baseline="-25000" dirty="0" err="1"/>
                  <a:t>A</a:t>
                </a:r>
                <a:r>
                  <a:rPr lang="en-US" b="1" dirty="0" err="1"/>
                  <a:t>E</a:t>
                </a:r>
                <a:r>
                  <a:rPr lang="en-US" b="1" dirty="0"/>
                  <a:t>(R</a:t>
                </a:r>
                <a:r>
                  <a:rPr lang="en-US" b="1" baseline="-25000" dirty="0"/>
                  <a:t>A</a:t>
                </a:r>
                <a:r>
                  <a:rPr lang="en-US" b="1" dirty="0"/>
                  <a:t>)+</a:t>
                </a:r>
                <a:r>
                  <a:rPr lang="en-US" b="1" dirty="0" err="1"/>
                  <a:t>w</a:t>
                </a:r>
                <a:r>
                  <a:rPr lang="en-US" b="1" baseline="-25000" dirty="0" err="1"/>
                  <a:t>B</a:t>
                </a:r>
                <a:r>
                  <a:rPr lang="en-US" b="1" dirty="0" err="1"/>
                  <a:t>E</a:t>
                </a:r>
                <a:r>
                  <a:rPr lang="en-US" b="1" dirty="0"/>
                  <a:t>(R</a:t>
                </a:r>
                <a:r>
                  <a:rPr lang="en-US" b="1" baseline="-25000" dirty="0"/>
                  <a:t>B</a:t>
                </a:r>
                <a:r>
                  <a:rPr lang="en-US" b="1" dirty="0"/>
                  <a:t>) </a:t>
                </a:r>
              </a:p>
              <a:p>
                <a:pPr marL="0" indent="0" algn="ctr">
                  <a:spcBef>
                    <a:spcPts val="1800"/>
                  </a:spcBef>
                  <a:buNone/>
                </a:pPr>
                <a:r>
                  <a:rPr lang="en-US" dirty="0"/>
                  <a:t>where </a:t>
                </a:r>
                <a:r>
                  <a:rPr lang="en-US" b="1" dirty="0" err="1"/>
                  <a:t>w</a:t>
                </a:r>
                <a:r>
                  <a:rPr lang="en-US" b="1" baseline="-25000" dirty="0" err="1"/>
                  <a:t>A</a:t>
                </a:r>
                <a:r>
                  <a:rPr lang="en-US" b="1" dirty="0"/>
                  <a:t> + </a:t>
                </a:r>
                <a:r>
                  <a:rPr lang="en-US" b="1" dirty="0" err="1"/>
                  <a:t>w</a:t>
                </a:r>
                <a:r>
                  <a:rPr lang="en-US" b="1" baseline="-25000" dirty="0" err="1"/>
                  <a:t>B</a:t>
                </a:r>
                <a:r>
                  <a:rPr lang="en-US" b="1" dirty="0"/>
                  <a:t> = 1</a:t>
                </a:r>
              </a:p>
              <a:p>
                <a:pPr marL="0" indent="0" algn="l">
                  <a:buNone/>
                </a:pPr>
                <a:endParaRPr lang="en-US" dirty="0"/>
              </a:p>
              <a:p>
                <a:pPr marL="0" indent="0" algn="l">
                  <a:spcAft>
                    <a:spcPts val="1200"/>
                  </a:spcAft>
                  <a:buNone/>
                </a:pPr>
                <a:r>
                  <a:rPr lang="en-US" dirty="0"/>
                  <a:t>Variance of the portfolio:</a:t>
                </a:r>
              </a:p>
              <a:p>
                <a:pPr marL="0" indent="0" algn="ctr">
                  <a:spcAft>
                    <a:spcPts val="1200"/>
                  </a:spcAft>
                  <a:buNone/>
                </a:pPr>
                <a:r>
                  <a:rPr lang="en-GB" dirty="0"/>
                  <a:t> </a:t>
                </a:r>
                <a14:m>
                  <m:oMath xmlns:m="http://schemas.openxmlformats.org/officeDocument/2006/math">
                    <m:sSubSup>
                      <m:sSubSupPr>
                        <m:ctrlPr>
                          <a:rPr lang="en-GB" i="1">
                            <a:latin typeface="Cambria Math" panose="02040503050406030204" pitchFamily="18" charset="0"/>
                          </a:rPr>
                        </m:ctrlPr>
                      </m:sSubSupPr>
                      <m:e>
                        <m:r>
                          <a:rPr lang="en-GB" i="1">
                            <a:latin typeface="Cambria Math" panose="02040503050406030204" pitchFamily="18" charset="0"/>
                            <a:ea typeface="Cambria Math" panose="02040503050406030204" pitchFamily="18" charset="0"/>
                          </a:rPr>
                          <m:t>𝜎</m:t>
                        </m:r>
                      </m:e>
                      <m:sub>
                        <m:r>
                          <a:rPr lang="en-GB" i="1">
                            <a:latin typeface="Cambria Math" panose="02040503050406030204" pitchFamily="18" charset="0"/>
                          </a:rPr>
                          <m:t>𝑝</m:t>
                        </m:r>
                      </m:sub>
                      <m:sup>
                        <m:r>
                          <a:rPr lang="en-GB" i="1">
                            <a:latin typeface="Cambria Math" panose="02040503050406030204" pitchFamily="18" charset="0"/>
                          </a:rPr>
                          <m:t>2</m:t>
                        </m:r>
                      </m:sup>
                    </m:sSubSup>
                    <m:r>
                      <a:rPr lang="en-GB" i="1">
                        <a:latin typeface="Cambria Math" panose="02040503050406030204" pitchFamily="18" charset="0"/>
                      </a:rPr>
                      <m:t>=</m:t>
                    </m:r>
                    <m:r>
                      <a:rPr lang="en-GB" i="1">
                        <a:latin typeface="Cambria Math" panose="02040503050406030204" pitchFamily="18" charset="0"/>
                      </a:rPr>
                      <m:t>𝑉𝑎𝑟</m:t>
                    </m:r>
                    <m:d>
                      <m:dPr>
                        <m:ctrlPr>
                          <a:rPr lang="en-GB" i="1">
                            <a:latin typeface="Cambria Math" panose="02040503050406030204" pitchFamily="18" charset="0"/>
                          </a:rPr>
                        </m:ctrlPr>
                      </m:dPr>
                      <m:e>
                        <m:sSub>
                          <m:sSubPr>
                            <m:ctrlPr>
                              <a:rPr lang="en-GB" i="1">
                                <a:latin typeface="Cambria Math" panose="02040503050406030204" pitchFamily="18" charset="0"/>
                              </a:rPr>
                            </m:ctrlPr>
                          </m:sSubPr>
                          <m:e>
                            <m:r>
                              <a:rPr lang="en-GB" i="1">
                                <a:latin typeface="Cambria Math" panose="02040503050406030204" pitchFamily="18" charset="0"/>
                              </a:rPr>
                              <m:t>𝑅</m:t>
                            </m:r>
                          </m:e>
                          <m:sub>
                            <m:r>
                              <a:rPr lang="en-GB" i="1">
                                <a:latin typeface="Cambria Math" panose="02040503050406030204" pitchFamily="18" charset="0"/>
                              </a:rPr>
                              <m:t>𝑝</m:t>
                            </m:r>
                          </m:sub>
                        </m:sSub>
                      </m:e>
                    </m:d>
                    <m:r>
                      <a:rPr lang="en-GB" i="1">
                        <a:latin typeface="Cambria Math" panose="02040503050406030204" pitchFamily="18" charset="0"/>
                      </a:rPr>
                      <m:t>=</m:t>
                    </m:r>
                    <m:sSubSup>
                      <m:sSubSupPr>
                        <m:ctrlPr>
                          <a:rPr lang="en-GB" i="1">
                            <a:latin typeface="Cambria Math" panose="02040503050406030204" pitchFamily="18" charset="0"/>
                          </a:rPr>
                        </m:ctrlPr>
                      </m:sSubSupPr>
                      <m:e>
                        <m:r>
                          <a:rPr lang="en-GB" i="1">
                            <a:latin typeface="Cambria Math" panose="02040503050406030204" pitchFamily="18" charset="0"/>
                          </a:rPr>
                          <m:t>𝑤</m:t>
                        </m:r>
                      </m:e>
                      <m:sub>
                        <m:r>
                          <a:rPr lang="en-GB" i="1">
                            <a:latin typeface="Cambria Math" panose="02040503050406030204" pitchFamily="18" charset="0"/>
                          </a:rPr>
                          <m:t>𝐴</m:t>
                        </m:r>
                      </m:sub>
                      <m:sup>
                        <m:r>
                          <a:rPr lang="en-GB" i="1">
                            <a:latin typeface="Cambria Math" panose="02040503050406030204" pitchFamily="18" charset="0"/>
                          </a:rPr>
                          <m:t>2</m:t>
                        </m:r>
                      </m:sup>
                    </m:sSubSup>
                    <m:sSubSup>
                      <m:sSubSupPr>
                        <m:ctrlPr>
                          <a:rPr lang="en-GB" i="1">
                            <a:latin typeface="Cambria Math" panose="02040503050406030204" pitchFamily="18" charset="0"/>
                          </a:rPr>
                        </m:ctrlPr>
                      </m:sSubSupPr>
                      <m:e>
                        <m:r>
                          <a:rPr lang="en-GB" i="1">
                            <a:latin typeface="Cambria Math" panose="02040503050406030204" pitchFamily="18" charset="0"/>
                            <a:ea typeface="Cambria Math" panose="02040503050406030204" pitchFamily="18" charset="0"/>
                          </a:rPr>
                          <m:t>𝜎</m:t>
                        </m:r>
                      </m:e>
                      <m:sub>
                        <m:r>
                          <a:rPr lang="en-GB" i="1">
                            <a:latin typeface="Cambria Math" panose="02040503050406030204" pitchFamily="18" charset="0"/>
                          </a:rPr>
                          <m:t>𝐴</m:t>
                        </m:r>
                      </m:sub>
                      <m:sup>
                        <m:r>
                          <a:rPr lang="en-GB" i="1">
                            <a:latin typeface="Cambria Math" panose="02040503050406030204" pitchFamily="18" charset="0"/>
                          </a:rPr>
                          <m:t>2</m:t>
                        </m:r>
                      </m:sup>
                    </m:sSubSup>
                    <m:r>
                      <a:rPr lang="en-GB" i="1">
                        <a:latin typeface="Cambria Math" panose="02040503050406030204" pitchFamily="18" charset="0"/>
                      </a:rPr>
                      <m:t>+</m:t>
                    </m:r>
                    <m:sSubSup>
                      <m:sSubSupPr>
                        <m:ctrlPr>
                          <a:rPr lang="en-GB" i="1">
                            <a:latin typeface="Cambria Math" panose="02040503050406030204" pitchFamily="18" charset="0"/>
                          </a:rPr>
                        </m:ctrlPr>
                      </m:sSubSupPr>
                      <m:e>
                        <m:r>
                          <a:rPr lang="en-GB" i="1">
                            <a:latin typeface="Cambria Math" panose="02040503050406030204" pitchFamily="18" charset="0"/>
                          </a:rPr>
                          <m:t>𝑤</m:t>
                        </m:r>
                      </m:e>
                      <m:sub>
                        <m:r>
                          <a:rPr lang="en-GB" i="1">
                            <a:latin typeface="Cambria Math" panose="02040503050406030204" pitchFamily="18" charset="0"/>
                          </a:rPr>
                          <m:t>𝐵</m:t>
                        </m:r>
                      </m:sub>
                      <m:sup>
                        <m:r>
                          <a:rPr lang="en-GB" i="1">
                            <a:latin typeface="Cambria Math" panose="02040503050406030204" pitchFamily="18" charset="0"/>
                          </a:rPr>
                          <m:t>2</m:t>
                        </m:r>
                      </m:sup>
                    </m:sSubSup>
                    <m:sSubSup>
                      <m:sSubSupPr>
                        <m:ctrlPr>
                          <a:rPr lang="en-GB" i="1">
                            <a:latin typeface="Cambria Math" panose="02040503050406030204" pitchFamily="18" charset="0"/>
                          </a:rPr>
                        </m:ctrlPr>
                      </m:sSubSupPr>
                      <m:e>
                        <m:r>
                          <a:rPr lang="en-GB" i="1">
                            <a:latin typeface="Cambria Math" panose="02040503050406030204" pitchFamily="18" charset="0"/>
                            <a:ea typeface="Cambria Math" panose="02040503050406030204" pitchFamily="18" charset="0"/>
                          </a:rPr>
                          <m:t>𝜎</m:t>
                        </m:r>
                      </m:e>
                      <m:sub>
                        <m:r>
                          <a:rPr lang="en-GB" i="1">
                            <a:latin typeface="Cambria Math" panose="02040503050406030204" pitchFamily="18" charset="0"/>
                          </a:rPr>
                          <m:t>𝐵</m:t>
                        </m:r>
                      </m:sub>
                      <m:sup>
                        <m:r>
                          <a:rPr lang="en-GB" i="1">
                            <a:latin typeface="Cambria Math" panose="02040503050406030204" pitchFamily="18" charset="0"/>
                          </a:rPr>
                          <m:t>2</m:t>
                        </m:r>
                      </m:sup>
                    </m:sSubSup>
                    <m:r>
                      <a:rPr lang="en-GB" i="1">
                        <a:latin typeface="Cambria Math" panose="02040503050406030204" pitchFamily="18" charset="0"/>
                      </a:rPr>
                      <m:t>+2</m:t>
                    </m:r>
                    <m:sSub>
                      <m:sSubPr>
                        <m:ctrlPr>
                          <a:rPr lang="en-GB" i="1">
                            <a:latin typeface="Cambria Math" panose="02040503050406030204" pitchFamily="18" charset="0"/>
                          </a:rPr>
                        </m:ctrlPr>
                      </m:sSubPr>
                      <m:e>
                        <m:r>
                          <a:rPr lang="en-GB" i="1">
                            <a:latin typeface="Cambria Math" panose="02040503050406030204" pitchFamily="18" charset="0"/>
                          </a:rPr>
                          <m:t>𝑤</m:t>
                        </m:r>
                      </m:e>
                      <m:sub>
                        <m:r>
                          <a:rPr lang="en-GB" i="1">
                            <a:latin typeface="Cambria Math" panose="02040503050406030204" pitchFamily="18" charset="0"/>
                          </a:rPr>
                          <m:t>𝐴</m:t>
                        </m:r>
                      </m:sub>
                    </m:sSub>
                    <m:sSub>
                      <m:sSubPr>
                        <m:ctrlPr>
                          <a:rPr lang="en-GB" i="1">
                            <a:latin typeface="Cambria Math" panose="02040503050406030204" pitchFamily="18" charset="0"/>
                          </a:rPr>
                        </m:ctrlPr>
                      </m:sSubPr>
                      <m:e>
                        <m:r>
                          <a:rPr lang="en-GB" i="1">
                            <a:latin typeface="Cambria Math" panose="02040503050406030204" pitchFamily="18" charset="0"/>
                          </a:rPr>
                          <m:t>𝑤</m:t>
                        </m:r>
                      </m:e>
                      <m:sub>
                        <m:r>
                          <a:rPr lang="en-GB" i="1">
                            <a:latin typeface="Cambria Math" panose="02040503050406030204" pitchFamily="18" charset="0"/>
                          </a:rPr>
                          <m:t>𝐵</m:t>
                        </m:r>
                      </m:sub>
                    </m:sSub>
                    <m:sSub>
                      <m:sSubPr>
                        <m:ctrlPr>
                          <a:rPr lang="en-GB" i="1">
                            <a:latin typeface="Cambria Math" panose="02040503050406030204" pitchFamily="18" charset="0"/>
                          </a:rPr>
                        </m:ctrlPr>
                      </m:sSubPr>
                      <m:e>
                        <m:r>
                          <a:rPr lang="en-GB" i="1">
                            <a:latin typeface="Cambria Math" panose="02040503050406030204" pitchFamily="18" charset="0"/>
                            <a:ea typeface="Cambria Math" panose="02040503050406030204" pitchFamily="18" charset="0"/>
                          </a:rPr>
                          <m:t>𝜎</m:t>
                        </m:r>
                      </m:e>
                      <m:sub>
                        <m:r>
                          <a:rPr lang="en-GB" i="1">
                            <a:latin typeface="Cambria Math" panose="02040503050406030204" pitchFamily="18" charset="0"/>
                          </a:rPr>
                          <m:t>𝐴</m:t>
                        </m:r>
                        <m:r>
                          <a:rPr lang="en-GB" i="1">
                            <a:latin typeface="Cambria Math" panose="02040503050406030204" pitchFamily="18" charset="0"/>
                          </a:rPr>
                          <m:t>,</m:t>
                        </m:r>
                        <m:r>
                          <a:rPr lang="en-GB" i="1">
                            <a:latin typeface="Cambria Math" panose="02040503050406030204" pitchFamily="18" charset="0"/>
                          </a:rPr>
                          <m:t>𝐵</m:t>
                        </m:r>
                      </m:sub>
                    </m:sSub>
                    <m:r>
                      <a:rPr lang="en-GB" i="1" smtClean="0">
                        <a:latin typeface="Cambria Math" panose="02040503050406030204" pitchFamily="18" charset="0"/>
                      </a:rPr>
                      <m:t>=</m:t>
                    </m:r>
                  </m:oMath>
                </a14:m>
                <a:endParaRPr lang="en-GB" i="1" dirty="0">
                  <a:latin typeface="Cambria Math" panose="02040503050406030204" pitchFamily="18" charset="0"/>
                </a:endParaRPr>
              </a:p>
              <a:p>
                <a:pPr marL="0" indent="0" algn="ctr">
                  <a:spcBef>
                    <a:spcPts val="1800"/>
                  </a:spcBef>
                  <a:buNone/>
                </a:pPr>
                <a14:m>
                  <m:oMathPara xmlns:m="http://schemas.openxmlformats.org/officeDocument/2006/math">
                    <m:oMathParaPr>
                      <m:jc m:val="centerGroup"/>
                    </m:oMathParaPr>
                    <m:oMath xmlns:m="http://schemas.openxmlformats.org/officeDocument/2006/math">
                      <m:r>
                        <a:rPr lang="en-GB" i="1" smtClean="0">
                          <a:latin typeface="Cambria Math" panose="02040503050406030204" pitchFamily="18" charset="0"/>
                        </a:rPr>
                        <m:t>  </m:t>
                      </m:r>
                      <m:sSubSup>
                        <m:sSubSupPr>
                          <m:ctrlPr>
                            <a:rPr lang="en-GB" i="1">
                              <a:latin typeface="Cambria Math" panose="02040503050406030204" pitchFamily="18" charset="0"/>
                            </a:rPr>
                          </m:ctrlPr>
                        </m:sSubSupPr>
                        <m:e>
                          <m:r>
                            <a:rPr lang="en-GB" i="1">
                              <a:latin typeface="Cambria Math" panose="02040503050406030204" pitchFamily="18" charset="0"/>
                            </a:rPr>
                            <m:t>=</m:t>
                          </m:r>
                          <m:r>
                            <a:rPr lang="en-GB" i="1">
                              <a:latin typeface="Cambria Math" panose="02040503050406030204" pitchFamily="18" charset="0"/>
                            </a:rPr>
                            <m:t>𝑤</m:t>
                          </m:r>
                        </m:e>
                        <m:sub>
                          <m:r>
                            <a:rPr lang="en-GB" i="1">
                              <a:latin typeface="Cambria Math" panose="02040503050406030204" pitchFamily="18" charset="0"/>
                            </a:rPr>
                            <m:t>𝐴</m:t>
                          </m:r>
                        </m:sub>
                        <m:sup>
                          <m:r>
                            <a:rPr lang="en-GB" i="1">
                              <a:latin typeface="Cambria Math" panose="02040503050406030204" pitchFamily="18" charset="0"/>
                            </a:rPr>
                            <m:t>2</m:t>
                          </m:r>
                        </m:sup>
                      </m:sSubSup>
                      <m:sSubSup>
                        <m:sSubSupPr>
                          <m:ctrlPr>
                            <a:rPr lang="en-GB" i="1">
                              <a:latin typeface="Cambria Math" panose="02040503050406030204" pitchFamily="18" charset="0"/>
                            </a:rPr>
                          </m:ctrlPr>
                        </m:sSubSupPr>
                        <m:e>
                          <m:r>
                            <a:rPr lang="en-GB" i="1">
                              <a:latin typeface="Cambria Math" panose="02040503050406030204" pitchFamily="18" charset="0"/>
                              <a:ea typeface="Cambria Math" panose="02040503050406030204" pitchFamily="18" charset="0"/>
                            </a:rPr>
                            <m:t>𝜎</m:t>
                          </m:r>
                        </m:e>
                        <m:sub>
                          <m:r>
                            <a:rPr lang="en-GB" i="1">
                              <a:latin typeface="Cambria Math" panose="02040503050406030204" pitchFamily="18" charset="0"/>
                            </a:rPr>
                            <m:t>𝐴</m:t>
                          </m:r>
                        </m:sub>
                        <m:sup>
                          <m:r>
                            <a:rPr lang="en-GB" i="1">
                              <a:latin typeface="Cambria Math" panose="02040503050406030204" pitchFamily="18" charset="0"/>
                            </a:rPr>
                            <m:t>2</m:t>
                          </m:r>
                        </m:sup>
                      </m:sSubSup>
                      <m:r>
                        <a:rPr lang="en-GB" i="1">
                          <a:latin typeface="Cambria Math" panose="02040503050406030204" pitchFamily="18" charset="0"/>
                        </a:rPr>
                        <m:t>+</m:t>
                      </m:r>
                      <m:sSubSup>
                        <m:sSubSupPr>
                          <m:ctrlPr>
                            <a:rPr lang="en-GB" i="1">
                              <a:latin typeface="Cambria Math" panose="02040503050406030204" pitchFamily="18" charset="0"/>
                            </a:rPr>
                          </m:ctrlPr>
                        </m:sSubSupPr>
                        <m:e>
                          <m:r>
                            <a:rPr lang="en-GB" i="1">
                              <a:latin typeface="Cambria Math" panose="02040503050406030204" pitchFamily="18" charset="0"/>
                            </a:rPr>
                            <m:t>𝑤</m:t>
                          </m:r>
                        </m:e>
                        <m:sub>
                          <m:r>
                            <a:rPr lang="en-GB" i="1">
                              <a:latin typeface="Cambria Math" panose="02040503050406030204" pitchFamily="18" charset="0"/>
                            </a:rPr>
                            <m:t>𝐵</m:t>
                          </m:r>
                        </m:sub>
                        <m:sup>
                          <m:r>
                            <a:rPr lang="en-GB" i="1">
                              <a:latin typeface="Cambria Math" panose="02040503050406030204" pitchFamily="18" charset="0"/>
                            </a:rPr>
                            <m:t>2</m:t>
                          </m:r>
                        </m:sup>
                      </m:sSubSup>
                      <m:sSubSup>
                        <m:sSubSupPr>
                          <m:ctrlPr>
                            <a:rPr lang="en-GB" i="1">
                              <a:latin typeface="Cambria Math" panose="02040503050406030204" pitchFamily="18" charset="0"/>
                            </a:rPr>
                          </m:ctrlPr>
                        </m:sSubSupPr>
                        <m:e>
                          <m:r>
                            <a:rPr lang="en-GB" i="1">
                              <a:latin typeface="Cambria Math" panose="02040503050406030204" pitchFamily="18" charset="0"/>
                              <a:ea typeface="Cambria Math" panose="02040503050406030204" pitchFamily="18" charset="0"/>
                            </a:rPr>
                            <m:t>𝜎</m:t>
                          </m:r>
                        </m:e>
                        <m:sub>
                          <m:r>
                            <a:rPr lang="en-GB" i="1">
                              <a:latin typeface="Cambria Math" panose="02040503050406030204" pitchFamily="18" charset="0"/>
                            </a:rPr>
                            <m:t>𝐵</m:t>
                          </m:r>
                        </m:sub>
                        <m:sup>
                          <m:r>
                            <a:rPr lang="en-GB" i="1">
                              <a:latin typeface="Cambria Math" panose="02040503050406030204" pitchFamily="18" charset="0"/>
                            </a:rPr>
                            <m:t>2</m:t>
                          </m:r>
                        </m:sup>
                      </m:sSubSup>
                      <m:r>
                        <a:rPr lang="en-GB" i="1">
                          <a:latin typeface="Cambria Math" panose="02040503050406030204" pitchFamily="18" charset="0"/>
                        </a:rPr>
                        <m:t>+2</m:t>
                      </m:r>
                      <m:sSub>
                        <m:sSubPr>
                          <m:ctrlPr>
                            <a:rPr lang="en-GB" i="1">
                              <a:latin typeface="Cambria Math" panose="02040503050406030204" pitchFamily="18" charset="0"/>
                            </a:rPr>
                          </m:ctrlPr>
                        </m:sSubPr>
                        <m:e>
                          <m:r>
                            <a:rPr lang="en-GB" i="1">
                              <a:latin typeface="Cambria Math" panose="02040503050406030204" pitchFamily="18" charset="0"/>
                            </a:rPr>
                            <m:t>𝑤</m:t>
                          </m:r>
                        </m:e>
                        <m:sub>
                          <m:r>
                            <a:rPr lang="en-GB" i="1">
                              <a:latin typeface="Cambria Math" panose="02040503050406030204" pitchFamily="18" charset="0"/>
                            </a:rPr>
                            <m:t>𝐴</m:t>
                          </m:r>
                        </m:sub>
                      </m:sSub>
                      <m:sSub>
                        <m:sSubPr>
                          <m:ctrlPr>
                            <a:rPr lang="en-GB" i="1">
                              <a:latin typeface="Cambria Math" panose="02040503050406030204" pitchFamily="18" charset="0"/>
                            </a:rPr>
                          </m:ctrlPr>
                        </m:sSubPr>
                        <m:e>
                          <m:r>
                            <a:rPr lang="en-GB" i="1">
                              <a:latin typeface="Cambria Math" panose="02040503050406030204" pitchFamily="18" charset="0"/>
                            </a:rPr>
                            <m:t>𝑤</m:t>
                          </m:r>
                        </m:e>
                        <m:sub>
                          <m:r>
                            <a:rPr lang="en-GB" i="1">
                              <a:latin typeface="Cambria Math" panose="02040503050406030204" pitchFamily="18" charset="0"/>
                            </a:rPr>
                            <m:t>𝐵</m:t>
                          </m:r>
                        </m:sub>
                      </m:sSub>
                      <m:sSub>
                        <m:sSubPr>
                          <m:ctrlPr>
                            <a:rPr lang="en-GB" i="1">
                              <a:latin typeface="Cambria Math" panose="02040503050406030204" pitchFamily="18" charset="0"/>
                            </a:rPr>
                          </m:ctrlPr>
                        </m:sSubPr>
                        <m:e>
                          <m:r>
                            <a:rPr lang="en-GB" i="1">
                              <a:latin typeface="Cambria Math" panose="02040503050406030204" pitchFamily="18" charset="0"/>
                              <a:ea typeface="Cambria Math" panose="02040503050406030204" pitchFamily="18" charset="0"/>
                            </a:rPr>
                            <m:t>𝜎</m:t>
                          </m:r>
                        </m:e>
                        <m:sub>
                          <m:r>
                            <a:rPr lang="en-GB" i="1">
                              <a:latin typeface="Cambria Math" panose="02040503050406030204" pitchFamily="18" charset="0"/>
                            </a:rPr>
                            <m:t>𝐴</m:t>
                          </m:r>
                        </m:sub>
                      </m:sSub>
                      <m:sSub>
                        <m:sSubPr>
                          <m:ctrlPr>
                            <a:rPr lang="en-GB" i="1">
                              <a:latin typeface="Cambria Math" panose="02040503050406030204" pitchFamily="18" charset="0"/>
                            </a:rPr>
                          </m:ctrlPr>
                        </m:sSubPr>
                        <m:e>
                          <m:r>
                            <a:rPr lang="en-GB" i="1">
                              <a:latin typeface="Cambria Math" panose="02040503050406030204" pitchFamily="18" charset="0"/>
                              <a:ea typeface="Cambria Math" panose="02040503050406030204" pitchFamily="18" charset="0"/>
                            </a:rPr>
                            <m:t>𝜎</m:t>
                          </m:r>
                        </m:e>
                        <m:sub>
                          <m:r>
                            <a:rPr lang="en-GB" i="1">
                              <a:latin typeface="Cambria Math" panose="02040503050406030204" pitchFamily="18" charset="0"/>
                            </a:rPr>
                            <m:t>𝐵</m:t>
                          </m:r>
                        </m:sub>
                      </m:sSub>
                      <m:sSub>
                        <m:sSubPr>
                          <m:ctrlPr>
                            <a:rPr lang="en-GB" i="1">
                              <a:latin typeface="Cambria Math" panose="02040503050406030204" pitchFamily="18" charset="0"/>
                            </a:rPr>
                          </m:ctrlPr>
                        </m:sSubPr>
                        <m:e>
                          <m:r>
                            <a:rPr lang="en-GB" i="1">
                              <a:latin typeface="Cambria Math" panose="02040503050406030204" pitchFamily="18" charset="0"/>
                              <a:ea typeface="Cambria Math" panose="02040503050406030204" pitchFamily="18" charset="0"/>
                            </a:rPr>
                            <m:t>𝜌</m:t>
                          </m:r>
                        </m:e>
                        <m:sub>
                          <m:r>
                            <a:rPr lang="en-GB" i="1">
                              <a:latin typeface="Cambria Math" panose="02040503050406030204" pitchFamily="18" charset="0"/>
                            </a:rPr>
                            <m:t>𝐴</m:t>
                          </m:r>
                          <m:r>
                            <a:rPr lang="en-GB" i="1">
                              <a:latin typeface="Cambria Math" panose="02040503050406030204" pitchFamily="18" charset="0"/>
                            </a:rPr>
                            <m:t>,</m:t>
                          </m:r>
                          <m:r>
                            <a:rPr lang="en-GB" i="1">
                              <a:latin typeface="Cambria Math" panose="02040503050406030204" pitchFamily="18" charset="0"/>
                            </a:rPr>
                            <m:t>𝐵</m:t>
                          </m:r>
                        </m:sub>
                      </m:sSub>
                      <m:r>
                        <a:rPr lang="en-GB" b="0" i="1" smtClean="0">
                          <a:latin typeface="Cambria Math" panose="02040503050406030204" pitchFamily="18" charset="0"/>
                        </a:rPr>
                        <m:t>           </m:t>
                      </m:r>
                    </m:oMath>
                  </m:oMathPara>
                </a14:m>
                <a:endParaRPr lang="en-US" dirty="0"/>
              </a:p>
              <a:p>
                <a:pPr marL="0" indent="0" algn="l">
                  <a:buNone/>
                </a:pPr>
                <a:endParaRPr lang="en-US" dirty="0"/>
              </a:p>
              <a:p>
                <a:endParaRPr lang="en-GB" dirty="0"/>
              </a:p>
            </p:txBody>
          </p:sp>
        </mc:Choice>
        <mc:Fallback xmlns="">
          <p:sp>
            <p:nvSpPr>
              <p:cNvPr id="2" name="Content Placeholder 1">
                <a:extLst>
                  <a:ext uri="{FF2B5EF4-FFF2-40B4-BE49-F238E27FC236}">
                    <a16:creationId xmlns:a16="http://schemas.microsoft.com/office/drawing/2014/main" id="{F5AC2B07-1478-47B6-8F6E-C90E75541F7C}"/>
                  </a:ext>
                </a:extLst>
              </p:cNvPr>
              <p:cNvSpPr>
                <a:spLocks noGrp="1" noRot="1" noChangeAspect="1" noMove="1" noResize="1" noEditPoints="1" noAdjustHandles="1" noChangeArrowheads="1" noChangeShapeType="1" noTextEdit="1"/>
              </p:cNvSpPr>
              <p:nvPr>
                <p:ph sz="half" idx="2"/>
              </p:nvPr>
            </p:nvSpPr>
            <p:spPr>
              <a:blipFill>
                <a:blip r:embed="rId2"/>
                <a:stretch>
                  <a:fillRect l="-1076" t="-894"/>
                </a:stretch>
              </a:blipFill>
            </p:spPr>
            <p:txBody>
              <a:bodyPr/>
              <a:lstStyle/>
              <a:p>
                <a:r>
                  <a:rPr lang="en-GB">
                    <a:noFill/>
                  </a:rPr>
                  <a:t> </a:t>
                </a:r>
              </a:p>
            </p:txBody>
          </p:sp>
        </mc:Fallback>
      </mc:AlternateContent>
      <p:sp>
        <p:nvSpPr>
          <p:cNvPr id="3" name="Content Placeholder 2">
            <a:extLst>
              <a:ext uri="{FF2B5EF4-FFF2-40B4-BE49-F238E27FC236}">
                <a16:creationId xmlns:a16="http://schemas.microsoft.com/office/drawing/2014/main" id="{F1EE6044-4B7B-4055-A215-E68EB80759BB}"/>
              </a:ext>
            </a:extLst>
          </p:cNvPr>
          <p:cNvSpPr>
            <a:spLocks noGrp="1"/>
          </p:cNvSpPr>
          <p:nvPr>
            <p:ph sz="quarter" idx="4"/>
          </p:nvPr>
        </p:nvSpPr>
        <p:spPr/>
        <p:txBody>
          <a:bodyPr/>
          <a:lstStyle/>
          <a:p>
            <a:pPr marL="228600" lvl="0" indent="-228600">
              <a:spcBef>
                <a:spcPts val="1800"/>
              </a:spcBef>
              <a:buFont typeface="Wingdings" panose="05000000000000000000" pitchFamily="2" charset="2"/>
              <a:buChar char="§"/>
            </a:pPr>
            <a:r>
              <a:rPr lang="en-GB" sz="1800" dirty="0">
                <a:solidFill>
                  <a:prstClr val="black"/>
                </a:solidFill>
              </a:rPr>
              <a:t>As the number of securities in a portfolio increases you can diversify more risk</a:t>
            </a:r>
          </a:p>
          <a:p>
            <a:pPr marL="228600" lvl="0" indent="-228600">
              <a:spcBef>
                <a:spcPts val="1800"/>
              </a:spcBef>
              <a:buFont typeface="Wingdings" panose="05000000000000000000" pitchFamily="2" charset="2"/>
              <a:buChar char="§"/>
            </a:pPr>
            <a:r>
              <a:rPr lang="en-US" sz="1800" dirty="0">
                <a:solidFill>
                  <a:prstClr val="black"/>
                </a:solidFill>
              </a:rPr>
              <a:t>The reduction in volatility can’t happen indefinitely </a:t>
            </a:r>
            <a:r>
              <a:rPr lang="en-US" sz="1800" dirty="0">
                <a:solidFill>
                  <a:prstClr val="black"/>
                </a:solidFill>
                <a:latin typeface="Cambria Math" panose="02040503050406030204" pitchFamily="18" charset="0"/>
                <a:ea typeface="Cambria Math" panose="02040503050406030204" pitchFamily="18" charset="0"/>
              </a:rPr>
              <a:t>⇒ </a:t>
            </a:r>
            <a:r>
              <a:rPr lang="en-GB" sz="1800" b="1" dirty="0">
                <a:solidFill>
                  <a:prstClr val="black"/>
                </a:solidFill>
              </a:rPr>
              <a:t>Market risk</a:t>
            </a:r>
            <a:r>
              <a:rPr lang="en-GB" sz="1800" dirty="0">
                <a:solidFill>
                  <a:prstClr val="black"/>
                </a:solidFill>
              </a:rPr>
              <a:t> is the risk that cannot be eliminated</a:t>
            </a:r>
          </a:p>
          <a:p>
            <a:pPr marL="228600" lvl="0" indent="-228600">
              <a:spcBef>
                <a:spcPts val="1800"/>
              </a:spcBef>
              <a:buFont typeface="Wingdings" panose="05000000000000000000" pitchFamily="2" charset="2"/>
              <a:buChar char="§"/>
            </a:pPr>
            <a:r>
              <a:rPr lang="en-US" sz="1800" dirty="0">
                <a:solidFill>
                  <a:prstClr val="black"/>
                </a:solidFill>
              </a:rPr>
              <a:t>2 components of total risk (</a:t>
            </a:r>
            <a:r>
              <a:rPr lang="el-GR" sz="1800" dirty="0">
                <a:solidFill>
                  <a:prstClr val="black"/>
                </a:solidFill>
              </a:rPr>
              <a:t>σ</a:t>
            </a:r>
            <a:r>
              <a:rPr lang="en-US" sz="1800" dirty="0">
                <a:solidFill>
                  <a:prstClr val="black"/>
                </a:solidFill>
              </a:rPr>
              <a:t>):</a:t>
            </a:r>
          </a:p>
          <a:p>
            <a:pPr marL="0" indent="0">
              <a:buNone/>
            </a:pPr>
            <a:endParaRPr lang="en-GB" dirty="0"/>
          </a:p>
        </p:txBody>
      </p:sp>
      <p:sp>
        <p:nvSpPr>
          <p:cNvPr id="4" name="Text Placeholder 3">
            <a:extLst>
              <a:ext uri="{FF2B5EF4-FFF2-40B4-BE49-F238E27FC236}">
                <a16:creationId xmlns:a16="http://schemas.microsoft.com/office/drawing/2014/main" id="{A6F5826F-0F10-4213-9B48-A2C290D83B2D}"/>
              </a:ext>
            </a:extLst>
          </p:cNvPr>
          <p:cNvSpPr>
            <a:spLocks noGrp="1"/>
          </p:cNvSpPr>
          <p:nvPr>
            <p:ph type="body" sz="quarter" idx="13"/>
          </p:nvPr>
        </p:nvSpPr>
        <p:spPr/>
        <p:txBody>
          <a:bodyPr/>
          <a:lstStyle/>
          <a:p>
            <a:r>
              <a:rPr lang="en-GB" dirty="0"/>
              <a:t>Advanced Financial Management | Risk and return. Diversification.</a:t>
            </a:r>
          </a:p>
        </p:txBody>
      </p:sp>
      <p:sp>
        <p:nvSpPr>
          <p:cNvPr id="5" name="Title 4">
            <a:extLst>
              <a:ext uri="{FF2B5EF4-FFF2-40B4-BE49-F238E27FC236}">
                <a16:creationId xmlns:a16="http://schemas.microsoft.com/office/drawing/2014/main" id="{32737402-FEE7-41F1-B0CF-678DD46F2BC0}"/>
              </a:ext>
            </a:extLst>
          </p:cNvPr>
          <p:cNvSpPr>
            <a:spLocks noGrp="1"/>
          </p:cNvSpPr>
          <p:nvPr>
            <p:ph type="title"/>
          </p:nvPr>
        </p:nvSpPr>
        <p:spPr/>
        <p:txBody>
          <a:bodyPr/>
          <a:lstStyle/>
          <a:p>
            <a:r>
              <a:rPr lang="en-GB" dirty="0"/>
              <a:t>Portfolios</a:t>
            </a:r>
          </a:p>
        </p:txBody>
      </p:sp>
      <p:sp>
        <p:nvSpPr>
          <p:cNvPr id="6" name="Text Placeholder 5">
            <a:extLst>
              <a:ext uri="{FF2B5EF4-FFF2-40B4-BE49-F238E27FC236}">
                <a16:creationId xmlns:a16="http://schemas.microsoft.com/office/drawing/2014/main" id="{053C36CC-655D-44A1-9613-8AD85EB08A6E}"/>
              </a:ext>
            </a:extLst>
          </p:cNvPr>
          <p:cNvSpPr>
            <a:spLocks noGrp="1"/>
          </p:cNvSpPr>
          <p:nvPr>
            <p:ph type="body" idx="1"/>
          </p:nvPr>
        </p:nvSpPr>
        <p:spPr/>
        <p:txBody>
          <a:bodyPr/>
          <a:lstStyle/>
          <a:p>
            <a:r>
              <a:rPr lang="en-GB" dirty="0"/>
              <a:t>Formulas</a:t>
            </a:r>
          </a:p>
        </p:txBody>
      </p:sp>
      <p:sp>
        <p:nvSpPr>
          <p:cNvPr id="7" name="Text Placeholder 6">
            <a:extLst>
              <a:ext uri="{FF2B5EF4-FFF2-40B4-BE49-F238E27FC236}">
                <a16:creationId xmlns:a16="http://schemas.microsoft.com/office/drawing/2014/main" id="{37A2F0F1-F80A-4EC3-8426-48B3625329C4}"/>
              </a:ext>
            </a:extLst>
          </p:cNvPr>
          <p:cNvSpPr>
            <a:spLocks noGrp="1"/>
          </p:cNvSpPr>
          <p:nvPr>
            <p:ph type="body" sz="quarter" idx="3"/>
          </p:nvPr>
        </p:nvSpPr>
        <p:spPr/>
        <p:txBody>
          <a:bodyPr/>
          <a:lstStyle/>
          <a:p>
            <a:r>
              <a:rPr lang="en-GB" dirty="0"/>
              <a:t>Diversification</a:t>
            </a:r>
          </a:p>
        </p:txBody>
      </p:sp>
      <p:sp>
        <p:nvSpPr>
          <p:cNvPr id="10" name="Rectangle 9">
            <a:extLst>
              <a:ext uri="{FF2B5EF4-FFF2-40B4-BE49-F238E27FC236}">
                <a16:creationId xmlns:a16="http://schemas.microsoft.com/office/drawing/2014/main" id="{0EF1F87A-3DA4-4C90-AF4C-A2B35D80E3E1}"/>
              </a:ext>
            </a:extLst>
          </p:cNvPr>
          <p:cNvSpPr/>
          <p:nvPr/>
        </p:nvSpPr>
        <p:spPr bwMode="auto">
          <a:xfrm>
            <a:off x="6819900" y="4484370"/>
            <a:ext cx="4312920" cy="952500"/>
          </a:xfrm>
          <a:prstGeom prst="rect">
            <a:avLst/>
          </a:prstGeom>
          <a:solidFill>
            <a:schemeClr val="tx2">
              <a:lumMod val="75000"/>
            </a:schemeClr>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l-GR" sz="1600" b="1" i="0" u="none" strike="noStrike" cap="none" normalizeH="0" baseline="0" dirty="0">
                <a:ln>
                  <a:noFill/>
                </a:ln>
                <a:solidFill>
                  <a:schemeClr val="bg1"/>
                </a:solidFill>
                <a:effectLst/>
                <a:latin typeface="Open Sans Light" panose="020B0306030504020204" pitchFamily="34" charset="0"/>
                <a:ea typeface="Open Sans Light" panose="020B0306030504020204" pitchFamily="34" charset="0"/>
                <a:cs typeface="Open Sans Light" panose="020B0306030504020204" pitchFamily="34" charset="0"/>
                <a:sym typeface="Arial" charset="0"/>
              </a:rPr>
              <a:t>σ</a:t>
            </a:r>
            <a:r>
              <a:rPr kumimoji="0" lang="en-GB" sz="1600" b="1" i="0" u="none" strike="noStrike" cap="none" normalizeH="0" baseline="0" dirty="0">
                <a:ln>
                  <a:noFill/>
                </a:ln>
                <a:solidFill>
                  <a:schemeClr val="bg1"/>
                </a:solidFill>
                <a:effectLst/>
                <a:latin typeface="Open Sans Light" panose="020B0306030504020204" pitchFamily="34" charset="0"/>
                <a:ea typeface="Open Sans Light" panose="020B0306030504020204" pitchFamily="34" charset="0"/>
                <a:cs typeface="Open Sans Light" panose="020B0306030504020204" pitchFamily="34" charset="0"/>
                <a:sym typeface="Arial" charset="0"/>
              </a:rPr>
              <a:t>  =  systematic risk  +  idiosyncratic risk</a:t>
            </a:r>
            <a:endParaRPr kumimoji="0" lang="en-GB" sz="1600" b="1" i="0" u="none" strike="noStrike" cap="none" normalizeH="0" baseline="0" dirty="0">
              <a:ln>
                <a:noFill/>
              </a:ln>
              <a:solidFill>
                <a:schemeClr val="bg1"/>
              </a:solidFill>
              <a:effectLst/>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321097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AA27A-BE77-477D-8CEE-DAA5FB9C25A0}"/>
              </a:ext>
            </a:extLst>
          </p:cNvPr>
          <p:cNvSpPr>
            <a:spLocks noGrp="1"/>
          </p:cNvSpPr>
          <p:nvPr>
            <p:ph type="title"/>
          </p:nvPr>
        </p:nvSpPr>
        <p:spPr/>
        <p:txBody>
          <a:bodyPr/>
          <a:lstStyle/>
          <a:p>
            <a:r>
              <a:rPr lang="en-GB" dirty="0"/>
              <a:t>Exercise 1</a:t>
            </a:r>
          </a:p>
        </p:txBody>
      </p:sp>
      <p:sp>
        <p:nvSpPr>
          <p:cNvPr id="3" name="Content Placeholder 2">
            <a:extLst>
              <a:ext uri="{FF2B5EF4-FFF2-40B4-BE49-F238E27FC236}">
                <a16:creationId xmlns:a16="http://schemas.microsoft.com/office/drawing/2014/main" id="{2614D06A-4872-460E-B9C5-BCF9A6FCBEA6}"/>
              </a:ext>
            </a:extLst>
          </p:cNvPr>
          <p:cNvSpPr>
            <a:spLocks noGrp="1"/>
          </p:cNvSpPr>
          <p:nvPr>
            <p:ph idx="1"/>
          </p:nvPr>
        </p:nvSpPr>
        <p:spPr/>
        <p:txBody>
          <a:bodyPr/>
          <a:lstStyle/>
          <a:p>
            <a:pPr marL="0" indent="0">
              <a:buNone/>
            </a:pPr>
            <a:r>
              <a:rPr lang="en-GB" dirty="0"/>
              <a:t>You can form a portfolio of two assets which have the following characteristics:</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514350" indent="-514350">
              <a:spcBef>
                <a:spcPts val="1200"/>
              </a:spcBef>
              <a:buFont typeface="+mj-lt"/>
              <a:buAutoNum type="alphaLcPeriod"/>
            </a:pPr>
            <a:r>
              <a:rPr lang="en-GB" dirty="0"/>
              <a:t>If you demand an expected return of 12% what is the portfolio standard deviation?</a:t>
            </a:r>
          </a:p>
          <a:p>
            <a:pPr marL="514350" indent="-514350">
              <a:spcBef>
                <a:spcPts val="1200"/>
              </a:spcBef>
              <a:buFont typeface="+mj-lt"/>
              <a:buAutoNum type="alphaLcPeriod"/>
            </a:pPr>
            <a:r>
              <a:rPr lang="en-GB" dirty="0"/>
              <a:t>If the correlation increases, what happens to expected return of the portfolio and the standard deviation?</a:t>
            </a:r>
          </a:p>
        </p:txBody>
      </p:sp>
      <p:sp>
        <p:nvSpPr>
          <p:cNvPr id="8" name="Text Placeholder 7">
            <a:extLst>
              <a:ext uri="{FF2B5EF4-FFF2-40B4-BE49-F238E27FC236}">
                <a16:creationId xmlns:a16="http://schemas.microsoft.com/office/drawing/2014/main" id="{2088F2BE-012B-4991-BA09-AA92A690441F}"/>
              </a:ext>
            </a:extLst>
          </p:cNvPr>
          <p:cNvSpPr>
            <a:spLocks noGrp="1"/>
          </p:cNvSpPr>
          <p:nvPr>
            <p:ph type="body" sz="quarter" idx="13"/>
          </p:nvPr>
        </p:nvSpPr>
        <p:spPr/>
        <p:txBody>
          <a:bodyPr/>
          <a:lstStyle/>
          <a:p>
            <a:r>
              <a:rPr lang="en-GB" dirty="0"/>
              <a:t>Advanced Financial Management | Risk and return. Diversification.</a:t>
            </a:r>
          </a:p>
        </p:txBody>
      </p:sp>
      <p:graphicFrame>
        <p:nvGraphicFramePr>
          <p:cNvPr id="6" name="Table 5">
            <a:extLst>
              <a:ext uri="{FF2B5EF4-FFF2-40B4-BE49-F238E27FC236}">
                <a16:creationId xmlns:a16="http://schemas.microsoft.com/office/drawing/2014/main" id="{9431FBAD-89AC-4C0E-BC8E-7FD172650A99}"/>
              </a:ext>
            </a:extLst>
          </p:cNvPr>
          <p:cNvGraphicFramePr>
            <a:graphicFrameLocks noGrp="1"/>
          </p:cNvGraphicFramePr>
          <p:nvPr>
            <p:extLst>
              <p:ext uri="{D42A27DB-BD31-4B8C-83A1-F6EECF244321}">
                <p14:modId xmlns:p14="http://schemas.microsoft.com/office/powerpoint/2010/main" val="3825549634"/>
              </p:ext>
            </p:extLst>
          </p:nvPr>
        </p:nvGraphicFramePr>
        <p:xfrm>
          <a:off x="1953191" y="2095350"/>
          <a:ext cx="6853881" cy="1034205"/>
        </p:xfrm>
        <a:graphic>
          <a:graphicData uri="http://schemas.openxmlformats.org/drawingml/2006/table">
            <a:tbl>
              <a:tblPr firstRow="1" bandRow="1">
                <a:tableStyleId>{5C22544A-7EE6-4342-B048-85BDC9FD1C3A}</a:tableStyleId>
              </a:tblPr>
              <a:tblGrid>
                <a:gridCol w="1103111">
                  <a:extLst>
                    <a:ext uri="{9D8B030D-6E8A-4147-A177-3AD203B41FA5}">
                      <a16:colId xmlns:a16="http://schemas.microsoft.com/office/drawing/2014/main" val="1558558663"/>
                    </a:ext>
                  </a:extLst>
                </a:gridCol>
                <a:gridCol w="2003441">
                  <a:extLst>
                    <a:ext uri="{9D8B030D-6E8A-4147-A177-3AD203B41FA5}">
                      <a16:colId xmlns:a16="http://schemas.microsoft.com/office/drawing/2014/main" val="1122679581"/>
                    </a:ext>
                  </a:extLst>
                </a:gridCol>
                <a:gridCol w="2279220">
                  <a:extLst>
                    <a:ext uri="{9D8B030D-6E8A-4147-A177-3AD203B41FA5}">
                      <a16:colId xmlns:a16="http://schemas.microsoft.com/office/drawing/2014/main" val="4236702392"/>
                    </a:ext>
                  </a:extLst>
                </a:gridCol>
                <a:gridCol w="1468109">
                  <a:extLst>
                    <a:ext uri="{9D8B030D-6E8A-4147-A177-3AD203B41FA5}">
                      <a16:colId xmlns:a16="http://schemas.microsoft.com/office/drawing/2014/main" val="480429314"/>
                    </a:ext>
                  </a:extLst>
                </a:gridCol>
              </a:tblGrid>
              <a:tr h="344735">
                <a:tc>
                  <a:txBody>
                    <a:bodyPr/>
                    <a:lstStyle/>
                    <a:p>
                      <a:r>
                        <a:rPr lang="en-GB" sz="1600" dirty="0">
                          <a:solidFill>
                            <a:sysClr val="windowText" lastClr="000000"/>
                          </a:solidFill>
                        </a:rPr>
                        <a:t>Stock</a:t>
                      </a:r>
                    </a:p>
                  </a:txBody>
                  <a:tcPr>
                    <a:lnT w="12700" cap="flat" cmpd="sng" algn="ctr">
                      <a:solidFill>
                        <a:schemeClr val="tx1"/>
                      </a:solidFill>
                      <a:prstDash val="solid"/>
                      <a:round/>
                      <a:headEnd type="none" w="med" len="med"/>
                      <a:tailEnd type="none" w="med" len="med"/>
                    </a:lnT>
                    <a:lnB w="19050" cap="flat" cmpd="sng" algn="ctr">
                      <a:solidFill>
                        <a:srgbClr val="C00000"/>
                      </a:solidFill>
                      <a:prstDash val="solid"/>
                      <a:round/>
                      <a:headEnd type="none" w="med" len="med"/>
                      <a:tailEnd type="none" w="med" len="med"/>
                    </a:lnB>
                    <a:solidFill>
                      <a:schemeClr val="bg1"/>
                    </a:solidFill>
                  </a:tcPr>
                </a:tc>
                <a:tc>
                  <a:txBody>
                    <a:bodyPr/>
                    <a:lstStyle/>
                    <a:p>
                      <a:r>
                        <a:rPr lang="en-GB" sz="1600" dirty="0">
                          <a:solidFill>
                            <a:sysClr val="windowText" lastClr="000000"/>
                          </a:solidFill>
                        </a:rPr>
                        <a:t>Expected return %</a:t>
                      </a:r>
                    </a:p>
                  </a:txBody>
                  <a:tcPr>
                    <a:lnT w="12700" cap="flat" cmpd="sng" algn="ctr">
                      <a:solidFill>
                        <a:schemeClr val="tx1"/>
                      </a:solidFill>
                      <a:prstDash val="solid"/>
                      <a:round/>
                      <a:headEnd type="none" w="med" len="med"/>
                      <a:tailEnd type="none" w="med" len="med"/>
                    </a:lnT>
                    <a:lnB w="19050" cap="flat" cmpd="sng" algn="ctr">
                      <a:solidFill>
                        <a:srgbClr val="C00000"/>
                      </a:solidFill>
                      <a:prstDash val="solid"/>
                      <a:round/>
                      <a:headEnd type="none" w="med" len="med"/>
                      <a:tailEnd type="none" w="med" len="med"/>
                    </a:lnB>
                    <a:solidFill>
                      <a:schemeClr val="bg1"/>
                    </a:solidFill>
                  </a:tcPr>
                </a:tc>
                <a:tc>
                  <a:txBody>
                    <a:bodyPr/>
                    <a:lstStyle/>
                    <a:p>
                      <a:r>
                        <a:rPr lang="en-GB" sz="1600" dirty="0">
                          <a:solidFill>
                            <a:sysClr val="windowText" lastClr="000000"/>
                          </a:solidFill>
                        </a:rPr>
                        <a:t>Standard deviation %</a:t>
                      </a:r>
                    </a:p>
                  </a:txBody>
                  <a:tcPr>
                    <a:lnT w="12700" cap="flat" cmpd="sng" algn="ctr">
                      <a:solidFill>
                        <a:schemeClr val="tx1"/>
                      </a:solidFill>
                      <a:prstDash val="solid"/>
                      <a:round/>
                      <a:headEnd type="none" w="med" len="med"/>
                      <a:tailEnd type="none" w="med" len="med"/>
                    </a:lnT>
                    <a:lnB w="19050" cap="flat" cmpd="sng" algn="ctr">
                      <a:solidFill>
                        <a:srgbClr val="C00000"/>
                      </a:solidFill>
                      <a:prstDash val="solid"/>
                      <a:round/>
                      <a:headEnd type="none" w="med" len="med"/>
                      <a:tailEnd type="none" w="med" len="med"/>
                    </a:lnB>
                    <a:solidFill>
                      <a:schemeClr val="bg1"/>
                    </a:solidFill>
                  </a:tcPr>
                </a:tc>
                <a:tc>
                  <a:txBody>
                    <a:bodyPr/>
                    <a:lstStyle/>
                    <a:p>
                      <a:r>
                        <a:rPr lang="en-GB" sz="1600" dirty="0">
                          <a:solidFill>
                            <a:sysClr val="windowText" lastClr="000000"/>
                          </a:solidFill>
                        </a:rPr>
                        <a:t>Correlation</a:t>
                      </a:r>
                    </a:p>
                  </a:txBody>
                  <a:tcPr>
                    <a:lnT w="12700" cap="flat" cmpd="sng" algn="ctr">
                      <a:solidFill>
                        <a:schemeClr val="tx1"/>
                      </a:solidFill>
                      <a:prstDash val="solid"/>
                      <a:round/>
                      <a:headEnd type="none" w="med" len="med"/>
                      <a:tailEnd type="none" w="med" len="med"/>
                    </a:lnT>
                    <a:lnB w="1905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311436544"/>
                  </a:ext>
                </a:extLst>
              </a:tr>
              <a:tr h="344735">
                <a:tc>
                  <a:txBody>
                    <a:bodyPr/>
                    <a:lstStyle/>
                    <a:p>
                      <a:r>
                        <a:rPr lang="en-GB" sz="1600" dirty="0"/>
                        <a:t>A</a:t>
                      </a:r>
                    </a:p>
                  </a:txBody>
                  <a:tcPr>
                    <a:lnT w="19050" cap="flat" cmpd="sng" algn="ctr">
                      <a:solidFill>
                        <a:srgbClr val="C00000"/>
                      </a:solidFill>
                      <a:prstDash val="solid"/>
                      <a:round/>
                      <a:headEnd type="none" w="med" len="med"/>
                      <a:tailEnd type="none" w="med" len="med"/>
                    </a:lnT>
                    <a:solidFill>
                      <a:schemeClr val="bg1"/>
                    </a:solidFill>
                  </a:tcPr>
                </a:tc>
                <a:tc>
                  <a:txBody>
                    <a:bodyPr/>
                    <a:lstStyle/>
                    <a:p>
                      <a:pPr algn="ctr"/>
                      <a:r>
                        <a:rPr lang="en-GB" sz="1600" dirty="0"/>
                        <a:t>10</a:t>
                      </a:r>
                    </a:p>
                  </a:txBody>
                  <a:tcPr>
                    <a:lnT w="19050" cap="flat" cmpd="sng" algn="ctr">
                      <a:solidFill>
                        <a:srgbClr val="C00000"/>
                      </a:solidFill>
                      <a:prstDash val="solid"/>
                      <a:round/>
                      <a:headEnd type="none" w="med" len="med"/>
                      <a:tailEnd type="none" w="med" len="med"/>
                    </a:lnT>
                    <a:solidFill>
                      <a:schemeClr val="bg1"/>
                    </a:solidFill>
                  </a:tcPr>
                </a:tc>
                <a:tc>
                  <a:txBody>
                    <a:bodyPr/>
                    <a:lstStyle/>
                    <a:p>
                      <a:pPr algn="ctr"/>
                      <a:r>
                        <a:rPr lang="en-GB" sz="1600" dirty="0"/>
                        <a:t>20</a:t>
                      </a:r>
                    </a:p>
                  </a:txBody>
                  <a:tcPr>
                    <a:lnT w="19050" cap="flat" cmpd="sng" algn="ctr">
                      <a:solidFill>
                        <a:srgbClr val="C00000"/>
                      </a:solidFill>
                      <a:prstDash val="solid"/>
                      <a:round/>
                      <a:headEnd type="none" w="med" len="med"/>
                      <a:tailEnd type="none" w="med" len="med"/>
                    </a:lnT>
                    <a:solidFill>
                      <a:schemeClr val="bg1"/>
                    </a:solidFill>
                  </a:tcPr>
                </a:tc>
                <a:tc>
                  <a:txBody>
                    <a:bodyPr/>
                    <a:lstStyle/>
                    <a:p>
                      <a:pPr algn="ctr"/>
                      <a:r>
                        <a:rPr lang="en-GB" sz="1600" dirty="0"/>
                        <a:t>0.5</a:t>
                      </a:r>
                    </a:p>
                  </a:txBody>
                  <a:tcPr>
                    <a:lnT w="19050" cap="flat" cmpd="sng" algn="ctr">
                      <a:solidFill>
                        <a:srgbClr val="C00000"/>
                      </a:solidFill>
                      <a:prstDash val="solid"/>
                      <a:round/>
                      <a:headEnd type="none" w="med" len="med"/>
                      <a:tailEnd type="none" w="med" len="med"/>
                    </a:lnT>
                    <a:solidFill>
                      <a:schemeClr val="bg1"/>
                    </a:solidFill>
                  </a:tcPr>
                </a:tc>
                <a:extLst>
                  <a:ext uri="{0D108BD9-81ED-4DB2-BD59-A6C34878D82A}">
                    <a16:rowId xmlns:a16="http://schemas.microsoft.com/office/drawing/2014/main" val="484639442"/>
                  </a:ext>
                </a:extLst>
              </a:tr>
              <a:tr h="344735">
                <a:tc>
                  <a:txBody>
                    <a:bodyPr/>
                    <a:lstStyle/>
                    <a:p>
                      <a:r>
                        <a:rPr lang="en-GB" sz="1600" dirty="0"/>
                        <a:t>B</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600" dirty="0"/>
                        <a:t>15</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600" dirty="0"/>
                        <a:t>40</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600" dirty="0"/>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28118808"/>
                  </a:ext>
                </a:extLst>
              </a:tr>
            </a:tbl>
          </a:graphicData>
        </a:graphic>
      </p:graphicFrame>
    </p:spTree>
    <p:extLst>
      <p:ext uri="{BB962C8B-B14F-4D97-AF65-F5344CB8AC3E}">
        <p14:creationId xmlns:p14="http://schemas.microsoft.com/office/powerpoint/2010/main" val="3036008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1FDD2-1CAB-4304-A628-451DA280B3B1}"/>
              </a:ext>
            </a:extLst>
          </p:cNvPr>
          <p:cNvSpPr>
            <a:spLocks noGrp="1"/>
          </p:cNvSpPr>
          <p:nvPr>
            <p:ph type="title"/>
          </p:nvPr>
        </p:nvSpPr>
        <p:spPr/>
        <p:txBody>
          <a:bodyPr/>
          <a:lstStyle/>
          <a:p>
            <a:r>
              <a:rPr lang="en-GB" dirty="0"/>
              <a:t>Exercise 1 - solutions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981FE8F-5D96-4C65-9B93-4068306EC662}"/>
                  </a:ext>
                </a:extLst>
              </p:cNvPr>
              <p:cNvSpPr>
                <a:spLocks noGrp="1"/>
              </p:cNvSpPr>
              <p:nvPr>
                <p:ph idx="1"/>
              </p:nvPr>
            </p:nvSpPr>
            <p:spPr>
              <a:xfrm>
                <a:off x="336000" y="1563329"/>
                <a:ext cx="11519999" cy="1596828"/>
              </a:xfrm>
            </p:spPr>
            <p:txBody>
              <a:bodyPr/>
              <a:lstStyle/>
              <a:p>
                <a:pPr marL="514350" indent="-514350">
                  <a:buFont typeface="+mj-lt"/>
                  <a:buAutoNum type="alphaLcPeriod"/>
                </a:pPr>
                <a:r>
                  <a:rPr lang="en-GB" b="1" dirty="0">
                    <a:solidFill>
                      <a:prstClr val="black"/>
                    </a:solidFill>
                  </a:rPr>
                  <a:t>If you demand an expected return of 12%, what is the portfolio standard deviation?</a:t>
                </a:r>
              </a:p>
              <a:p>
                <a:pPr marL="514350" indent="-514350">
                  <a:buFont typeface="+mj-lt"/>
                  <a:buAutoNum type="alphaLcPeriod"/>
                </a:pPr>
                <a:endParaRPr lang="en-GB" b="1" dirty="0"/>
              </a:p>
              <a:p>
                <a:pPr marL="0" lvl="1" indent="0">
                  <a:spcBef>
                    <a:spcPts val="1200"/>
                  </a:spcBef>
                  <a:buNone/>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𝐸</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𝑟</m:t>
                          </m:r>
                        </m:e>
                      </m:d>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𝑤</m:t>
                          </m:r>
                        </m:e>
                        <m:sub>
                          <m:r>
                            <a:rPr lang="en-US" sz="2000" b="0" i="1" smtClean="0">
                              <a:latin typeface="Cambria Math" panose="02040503050406030204" pitchFamily="18" charset="0"/>
                            </a:rPr>
                            <m:t>𝐴</m:t>
                          </m:r>
                        </m:sub>
                      </m:sSub>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𝑟</m:t>
                          </m:r>
                        </m:e>
                        <m:sub>
                          <m:r>
                            <a:rPr lang="en-US" sz="2000" b="0" i="1" smtClean="0">
                              <a:latin typeface="Cambria Math" panose="02040503050406030204" pitchFamily="18" charset="0"/>
                            </a:rPr>
                            <m:t>𝐴</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𝑤</m:t>
                          </m:r>
                        </m:e>
                        <m:sub>
                          <m:r>
                            <a:rPr lang="en-US" sz="2000" b="0" i="1" smtClean="0">
                              <a:latin typeface="Cambria Math" panose="02040503050406030204" pitchFamily="18" charset="0"/>
                            </a:rPr>
                            <m:t>𝐵</m:t>
                          </m:r>
                        </m:sub>
                      </m:sSub>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𝑟</m:t>
                          </m:r>
                        </m:e>
                        <m:sub>
                          <m:r>
                            <a:rPr lang="en-US" sz="2000" b="0" i="1" smtClean="0">
                              <a:latin typeface="Cambria Math" panose="02040503050406030204" pitchFamily="18" charset="0"/>
                            </a:rPr>
                            <m:t>𝐵</m:t>
                          </m:r>
                        </m:sub>
                      </m:sSub>
                    </m:oMath>
                  </m:oMathPara>
                </a14:m>
                <a:endParaRPr lang="en-GB" sz="2000" dirty="0"/>
              </a:p>
              <a:p>
                <a:pPr marL="0" lvl="1" indent="0">
                  <a:spcBef>
                    <a:spcPts val="1200"/>
                  </a:spcBef>
                  <a:buNone/>
                </a:pPr>
                <a:endParaRPr lang="en-GB" sz="2000" dirty="0"/>
              </a:p>
            </p:txBody>
          </p:sp>
        </mc:Choice>
        <mc:Fallback xmlns="">
          <p:sp>
            <p:nvSpPr>
              <p:cNvPr id="3" name="Content Placeholder 2">
                <a:extLst>
                  <a:ext uri="{FF2B5EF4-FFF2-40B4-BE49-F238E27FC236}">
                    <a16:creationId xmlns:a16="http://schemas.microsoft.com/office/drawing/2014/main" id="{7981FE8F-5D96-4C65-9B93-4068306EC662}"/>
                  </a:ext>
                </a:extLst>
              </p:cNvPr>
              <p:cNvSpPr>
                <a:spLocks noGrp="1" noRot="1" noChangeAspect="1" noMove="1" noResize="1" noEditPoints="1" noAdjustHandles="1" noChangeArrowheads="1" noChangeShapeType="1" noTextEdit="1"/>
              </p:cNvSpPr>
              <p:nvPr>
                <p:ph idx="1"/>
              </p:nvPr>
            </p:nvSpPr>
            <p:spPr>
              <a:xfrm>
                <a:off x="336000" y="1563329"/>
                <a:ext cx="11519999" cy="1596828"/>
              </a:xfrm>
              <a:blipFill>
                <a:blip r:embed="rId2"/>
                <a:stretch>
                  <a:fillRect l="-741" t="-4962"/>
                </a:stretch>
              </a:blipFill>
            </p:spPr>
            <p:txBody>
              <a:bodyPr/>
              <a:lstStyle/>
              <a:p>
                <a:r>
                  <a:rPr lang="en-US">
                    <a:noFill/>
                  </a:rPr>
                  <a:t> </a:t>
                </a:r>
              </a:p>
            </p:txBody>
          </p:sp>
        </mc:Fallback>
      </mc:AlternateContent>
      <p:sp>
        <p:nvSpPr>
          <p:cNvPr id="7" name="Text Placeholder 6">
            <a:extLst>
              <a:ext uri="{FF2B5EF4-FFF2-40B4-BE49-F238E27FC236}">
                <a16:creationId xmlns:a16="http://schemas.microsoft.com/office/drawing/2014/main" id="{3BD64C60-3A97-461E-A3CE-04F9E2619DC9}"/>
              </a:ext>
            </a:extLst>
          </p:cNvPr>
          <p:cNvSpPr>
            <a:spLocks noGrp="1"/>
          </p:cNvSpPr>
          <p:nvPr>
            <p:ph type="body" sz="quarter" idx="13"/>
          </p:nvPr>
        </p:nvSpPr>
        <p:spPr/>
        <p:txBody>
          <a:bodyPr/>
          <a:lstStyle/>
          <a:p>
            <a:r>
              <a:rPr lang="en-GB" dirty="0"/>
              <a:t>Advanced Financial Management | Risk and return. Diversification.</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01132E11-8EDB-2256-3D1A-98C05F22C3F9}"/>
                  </a:ext>
                </a:extLst>
              </p:cNvPr>
              <p:cNvSpPr txBox="1"/>
              <p:nvPr/>
            </p:nvSpPr>
            <p:spPr>
              <a:xfrm>
                <a:off x="609600" y="2790825"/>
                <a:ext cx="4242700" cy="369332"/>
              </a:xfrm>
              <a:prstGeom prst="rect">
                <a:avLst/>
              </a:prstGeom>
              <a:noFill/>
            </p:spPr>
            <p:txBody>
              <a:bodyPr wrap="none" rtlCol="0">
                <a:spAutoFit/>
              </a:bodyPr>
              <a:lstStyle/>
              <a:p>
                <a:r>
                  <a:rPr lang="en-US" dirty="0"/>
                  <a:t>We know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𝐴</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𝐵</m:t>
                        </m:r>
                      </m:sub>
                    </m:sSub>
                    <m:r>
                      <a:rPr lang="en-US" b="0" i="1" smtClean="0">
                        <a:latin typeface="Cambria Math" panose="02040503050406030204" pitchFamily="18" charset="0"/>
                      </a:rPr>
                      <m:t>=1⇒</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𝐴</m:t>
                        </m:r>
                      </m:sub>
                    </m:sSub>
                    <m:r>
                      <a:rPr lang="en-US" b="0" i="1" smtClean="0">
                        <a:latin typeface="Cambria Math" panose="02040503050406030204" pitchFamily="18" charset="0"/>
                      </a:rPr>
                      <m:t>=1−</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𝐵</m:t>
                        </m:r>
                      </m:sub>
                    </m:sSub>
                    <m:r>
                      <a:rPr lang="en-US" b="0" i="1" smtClean="0">
                        <a:latin typeface="Cambria Math" panose="02040503050406030204" pitchFamily="18" charset="0"/>
                      </a:rPr>
                      <m:t> </m:t>
                    </m:r>
                  </m:oMath>
                </a14:m>
                <a:endParaRPr lang="en-US" dirty="0"/>
              </a:p>
            </p:txBody>
          </p:sp>
        </mc:Choice>
        <mc:Fallback xmlns="">
          <p:sp>
            <p:nvSpPr>
              <p:cNvPr id="4" name="TextBox 3">
                <a:extLst>
                  <a:ext uri="{FF2B5EF4-FFF2-40B4-BE49-F238E27FC236}">
                    <a16:creationId xmlns:a16="http://schemas.microsoft.com/office/drawing/2014/main" id="{01132E11-8EDB-2256-3D1A-98C05F22C3F9}"/>
                  </a:ext>
                </a:extLst>
              </p:cNvPr>
              <p:cNvSpPr txBox="1">
                <a:spLocks noRot="1" noChangeAspect="1" noMove="1" noResize="1" noEditPoints="1" noAdjustHandles="1" noChangeArrowheads="1" noChangeShapeType="1" noTextEdit="1"/>
              </p:cNvSpPr>
              <p:nvPr/>
            </p:nvSpPr>
            <p:spPr>
              <a:xfrm>
                <a:off x="609600" y="2790825"/>
                <a:ext cx="4242700" cy="369332"/>
              </a:xfrm>
              <a:prstGeom prst="rect">
                <a:avLst/>
              </a:prstGeom>
              <a:blipFill>
                <a:blip r:embed="rId3"/>
                <a:stretch>
                  <a:fillRect l="-1149" t="-10000"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510250C0-AEBF-A42D-354B-DE8E49A1690D}"/>
                  </a:ext>
                </a:extLst>
              </p:cNvPr>
              <p:cNvSpPr txBox="1"/>
              <p:nvPr/>
            </p:nvSpPr>
            <p:spPr>
              <a:xfrm>
                <a:off x="2628532" y="3429000"/>
                <a:ext cx="265111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m:t>
                      </m:r>
                      <m:d>
                        <m:dPr>
                          <m:ctrlPr>
                            <a:rPr lang="en-US" b="0" i="1" smtClean="0">
                              <a:latin typeface="Cambria Math" panose="02040503050406030204" pitchFamily="18" charset="0"/>
                            </a:rPr>
                          </m:ctrlPr>
                        </m:dPr>
                        <m:e>
                          <m:r>
                            <a:rPr lang="en-US" b="0" i="1" smtClean="0">
                              <a:latin typeface="Cambria Math" panose="02040503050406030204" pitchFamily="18" charset="0"/>
                            </a:rPr>
                            <m:t>𝑟</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𝐴</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𝐴</m:t>
                          </m:r>
                        </m:sub>
                      </m:sSub>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1−</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𝐴</m:t>
                              </m:r>
                            </m:sub>
                          </m:sSub>
                        </m:e>
                      </m:d>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𝐵</m:t>
                          </m:r>
                        </m:sub>
                      </m:sSub>
                    </m:oMath>
                  </m:oMathPara>
                </a14:m>
                <a:endParaRPr lang="en-US" dirty="0"/>
              </a:p>
            </p:txBody>
          </p:sp>
        </mc:Choice>
        <mc:Fallback xmlns="">
          <p:sp>
            <p:nvSpPr>
              <p:cNvPr id="5" name="TextBox 4">
                <a:extLst>
                  <a:ext uri="{FF2B5EF4-FFF2-40B4-BE49-F238E27FC236}">
                    <a16:creationId xmlns:a16="http://schemas.microsoft.com/office/drawing/2014/main" id="{510250C0-AEBF-A42D-354B-DE8E49A1690D}"/>
                  </a:ext>
                </a:extLst>
              </p:cNvPr>
              <p:cNvSpPr txBox="1">
                <a:spLocks noRot="1" noChangeAspect="1" noMove="1" noResize="1" noEditPoints="1" noAdjustHandles="1" noChangeArrowheads="1" noChangeShapeType="1" noTextEdit="1"/>
              </p:cNvSpPr>
              <p:nvPr/>
            </p:nvSpPr>
            <p:spPr>
              <a:xfrm>
                <a:off x="2628532" y="3429000"/>
                <a:ext cx="2651110" cy="276999"/>
              </a:xfrm>
              <a:prstGeom prst="rect">
                <a:avLst/>
              </a:prstGeom>
              <a:blipFill>
                <a:blip r:embed="rId4"/>
                <a:stretch>
                  <a:fillRect l="-1379" r="-230" b="-17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873DCF43-CAF5-DA57-7F57-6CF93996D45C}"/>
                  </a:ext>
                </a:extLst>
              </p:cNvPr>
              <p:cNvSpPr txBox="1"/>
              <p:nvPr/>
            </p:nvSpPr>
            <p:spPr>
              <a:xfrm>
                <a:off x="5400307" y="3276073"/>
                <a:ext cx="1850315" cy="58285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𝐴</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𝐸</m:t>
                          </m:r>
                          <m:d>
                            <m:dPr>
                              <m:ctrlPr>
                                <a:rPr lang="en-US" b="0" i="1" smtClean="0">
                                  <a:latin typeface="Cambria Math" panose="02040503050406030204" pitchFamily="18" charset="0"/>
                                </a:rPr>
                              </m:ctrlPr>
                            </m:dPr>
                            <m:e>
                              <m:r>
                                <a:rPr lang="en-US" b="0" i="1" smtClean="0">
                                  <a:latin typeface="Cambria Math" panose="02040503050406030204" pitchFamily="18" charset="0"/>
                                </a:rPr>
                                <m:t>𝑟</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𝐵</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𝐴</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𝐵</m:t>
                              </m:r>
                            </m:sub>
                          </m:sSub>
                        </m:den>
                      </m:f>
                    </m:oMath>
                  </m:oMathPara>
                </a14:m>
                <a:endParaRPr lang="en-US" dirty="0"/>
              </a:p>
            </p:txBody>
          </p:sp>
        </mc:Choice>
        <mc:Fallback xmlns="">
          <p:sp>
            <p:nvSpPr>
              <p:cNvPr id="6" name="TextBox 5">
                <a:extLst>
                  <a:ext uri="{FF2B5EF4-FFF2-40B4-BE49-F238E27FC236}">
                    <a16:creationId xmlns:a16="http://schemas.microsoft.com/office/drawing/2014/main" id="{873DCF43-CAF5-DA57-7F57-6CF93996D45C}"/>
                  </a:ext>
                </a:extLst>
              </p:cNvPr>
              <p:cNvSpPr txBox="1">
                <a:spLocks noRot="1" noChangeAspect="1" noMove="1" noResize="1" noEditPoints="1" noAdjustHandles="1" noChangeArrowheads="1" noChangeShapeType="1" noTextEdit="1"/>
              </p:cNvSpPr>
              <p:nvPr/>
            </p:nvSpPr>
            <p:spPr>
              <a:xfrm>
                <a:off x="5400307" y="3276073"/>
                <a:ext cx="1850315" cy="582852"/>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9BDDEDDB-F246-ECDB-03C1-38E9462093BB}"/>
                  </a:ext>
                </a:extLst>
              </p:cNvPr>
              <p:cNvSpPr txBox="1"/>
              <p:nvPr/>
            </p:nvSpPr>
            <p:spPr>
              <a:xfrm>
                <a:off x="7381676" y="3276073"/>
                <a:ext cx="2885470" cy="52604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𝐴</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12−15</m:t>
                          </m:r>
                        </m:num>
                        <m:den>
                          <m:r>
                            <a:rPr lang="en-US" b="0" i="1" smtClean="0">
                              <a:latin typeface="Cambria Math" panose="02040503050406030204" pitchFamily="18" charset="0"/>
                            </a:rPr>
                            <m:t>10−15</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3</m:t>
                          </m:r>
                        </m:num>
                        <m:den>
                          <m:r>
                            <a:rPr lang="en-US" b="0" i="1" smtClean="0">
                              <a:latin typeface="Cambria Math" panose="02040503050406030204" pitchFamily="18" charset="0"/>
                            </a:rPr>
                            <m:t>5</m:t>
                          </m:r>
                        </m:den>
                      </m:f>
                      <m:r>
                        <a:rPr lang="en-US" b="0" i="1" smtClean="0">
                          <a:latin typeface="Cambria Math" panose="02040503050406030204" pitchFamily="18" charset="0"/>
                        </a:rPr>
                        <m:t>=60%</m:t>
                      </m:r>
                    </m:oMath>
                  </m:oMathPara>
                </a14:m>
                <a:endParaRPr lang="en-US" dirty="0"/>
              </a:p>
            </p:txBody>
          </p:sp>
        </mc:Choice>
        <mc:Fallback xmlns="">
          <p:sp>
            <p:nvSpPr>
              <p:cNvPr id="8" name="TextBox 7">
                <a:extLst>
                  <a:ext uri="{FF2B5EF4-FFF2-40B4-BE49-F238E27FC236}">
                    <a16:creationId xmlns:a16="http://schemas.microsoft.com/office/drawing/2014/main" id="{9BDDEDDB-F246-ECDB-03C1-38E9462093BB}"/>
                  </a:ext>
                </a:extLst>
              </p:cNvPr>
              <p:cNvSpPr txBox="1">
                <a:spLocks noRot="1" noChangeAspect="1" noMove="1" noResize="1" noEditPoints="1" noAdjustHandles="1" noChangeArrowheads="1" noChangeShapeType="1" noTextEdit="1"/>
              </p:cNvSpPr>
              <p:nvPr/>
            </p:nvSpPr>
            <p:spPr>
              <a:xfrm>
                <a:off x="7381676" y="3276073"/>
                <a:ext cx="2885470" cy="526041"/>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4528FEBD-4226-2D85-2CB5-0039479A01FD}"/>
                  </a:ext>
                </a:extLst>
              </p:cNvPr>
              <p:cNvSpPr txBox="1"/>
              <p:nvPr/>
            </p:nvSpPr>
            <p:spPr>
              <a:xfrm>
                <a:off x="3047999" y="4202987"/>
                <a:ext cx="6096000" cy="374590"/>
              </a:xfrm>
              <a:prstGeom prst="rect">
                <a:avLst/>
              </a:prstGeom>
              <a:noFill/>
            </p:spPr>
            <p:txBody>
              <a:bodyPr wrap="square">
                <a:spAutoFit/>
              </a:bodyPr>
              <a:lstStyle/>
              <a:p>
                <a:pPr marL="0" lvl="1" indent="0">
                  <a:spcBef>
                    <a:spcPts val="1200"/>
                  </a:spcBef>
                  <a:buNone/>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𝑉</m:t>
                      </m:r>
                      <m:d>
                        <m:dPr>
                          <m:ctrlPr>
                            <a:rPr lang="en-US" sz="1800" b="0" i="1" smtClean="0">
                              <a:latin typeface="Cambria Math" panose="02040503050406030204" pitchFamily="18" charset="0"/>
                            </a:rPr>
                          </m:ctrlPr>
                        </m:dPr>
                        <m:e>
                          <m:r>
                            <a:rPr lang="en-US" sz="1800" b="0" i="1" smtClean="0">
                              <a:latin typeface="Cambria Math" panose="02040503050406030204" pitchFamily="18" charset="0"/>
                            </a:rPr>
                            <m:t>𝑟</m:t>
                          </m:r>
                        </m:e>
                      </m:d>
                      <m:r>
                        <a:rPr lang="en-US" sz="1800" b="0" i="1" smtClean="0">
                          <a:latin typeface="Cambria Math" panose="02040503050406030204" pitchFamily="18" charset="0"/>
                        </a:rPr>
                        <m:t>=</m:t>
                      </m:r>
                      <m:sSubSup>
                        <m:sSubSupPr>
                          <m:ctrlPr>
                            <a:rPr lang="en-US" sz="1800" b="0" i="1" smtClean="0">
                              <a:latin typeface="Cambria Math" panose="02040503050406030204" pitchFamily="18" charset="0"/>
                            </a:rPr>
                          </m:ctrlPr>
                        </m:sSubSupPr>
                        <m:e>
                          <m:r>
                            <a:rPr lang="en-US" sz="1800" b="0" i="1" smtClean="0">
                              <a:latin typeface="Cambria Math" panose="02040503050406030204" pitchFamily="18" charset="0"/>
                            </a:rPr>
                            <m:t>𝑤</m:t>
                          </m:r>
                        </m:e>
                        <m:sub>
                          <m:r>
                            <a:rPr lang="en-US" sz="1800" b="0" i="1" smtClean="0">
                              <a:latin typeface="Cambria Math" panose="02040503050406030204" pitchFamily="18" charset="0"/>
                            </a:rPr>
                            <m:t>𝐴</m:t>
                          </m:r>
                        </m:sub>
                        <m:sup>
                          <m:r>
                            <a:rPr lang="en-US" sz="1800" b="0" i="1" smtClean="0">
                              <a:latin typeface="Cambria Math" panose="02040503050406030204" pitchFamily="18" charset="0"/>
                            </a:rPr>
                            <m:t>2</m:t>
                          </m:r>
                        </m:sup>
                      </m:sSubSup>
                      <m:sSubSup>
                        <m:sSubSupPr>
                          <m:ctrlPr>
                            <a:rPr lang="en-US" sz="1800" b="0" i="1" smtClean="0">
                              <a:latin typeface="Cambria Math" panose="02040503050406030204" pitchFamily="18" charset="0"/>
                            </a:rPr>
                          </m:ctrlPr>
                        </m:sSubSupPr>
                        <m:e>
                          <m:r>
                            <a:rPr lang="en-US" sz="1800" b="0" i="1" smtClean="0">
                              <a:latin typeface="Cambria Math" panose="02040503050406030204" pitchFamily="18" charset="0"/>
                            </a:rPr>
                            <m:t>𝜎</m:t>
                          </m:r>
                        </m:e>
                        <m:sub>
                          <m:r>
                            <a:rPr lang="en-US" sz="1800" b="0" i="1" smtClean="0">
                              <a:latin typeface="Cambria Math" panose="02040503050406030204" pitchFamily="18" charset="0"/>
                            </a:rPr>
                            <m:t>𝐴</m:t>
                          </m:r>
                        </m:sub>
                        <m:sup>
                          <m:r>
                            <a:rPr lang="en-US" sz="1800" b="0" i="1" smtClean="0">
                              <a:latin typeface="Cambria Math" panose="02040503050406030204" pitchFamily="18" charset="0"/>
                            </a:rPr>
                            <m:t>2</m:t>
                          </m:r>
                        </m:sup>
                      </m:sSubSup>
                      <m:r>
                        <a:rPr lang="en-US" sz="1800" b="0" i="1" smtClean="0">
                          <a:latin typeface="Cambria Math" panose="02040503050406030204" pitchFamily="18" charset="0"/>
                        </a:rPr>
                        <m:t>+</m:t>
                      </m:r>
                      <m:sSubSup>
                        <m:sSubSupPr>
                          <m:ctrlPr>
                            <a:rPr lang="en-US" sz="1800" b="0" i="1" smtClean="0">
                              <a:latin typeface="Cambria Math" panose="02040503050406030204" pitchFamily="18" charset="0"/>
                            </a:rPr>
                          </m:ctrlPr>
                        </m:sSubSupPr>
                        <m:e>
                          <m:r>
                            <a:rPr lang="en-US" sz="1800" b="0" i="1" smtClean="0">
                              <a:latin typeface="Cambria Math" panose="02040503050406030204" pitchFamily="18" charset="0"/>
                            </a:rPr>
                            <m:t>𝑤</m:t>
                          </m:r>
                        </m:e>
                        <m:sub>
                          <m:r>
                            <a:rPr lang="en-US" sz="1800" b="0" i="1" smtClean="0">
                              <a:latin typeface="Cambria Math" panose="02040503050406030204" pitchFamily="18" charset="0"/>
                            </a:rPr>
                            <m:t>𝐵</m:t>
                          </m:r>
                        </m:sub>
                        <m:sup>
                          <m:r>
                            <a:rPr lang="en-US" sz="1800" b="0" i="1" smtClean="0">
                              <a:latin typeface="Cambria Math" panose="02040503050406030204" pitchFamily="18" charset="0"/>
                            </a:rPr>
                            <m:t>2</m:t>
                          </m:r>
                        </m:sup>
                      </m:sSubSup>
                      <m:sSubSup>
                        <m:sSubSupPr>
                          <m:ctrlPr>
                            <a:rPr lang="en-US" sz="1800" b="0" i="1" smtClean="0">
                              <a:latin typeface="Cambria Math" panose="02040503050406030204" pitchFamily="18" charset="0"/>
                            </a:rPr>
                          </m:ctrlPr>
                        </m:sSubSupPr>
                        <m:e>
                          <m:r>
                            <a:rPr lang="en-US" sz="1800" b="0" i="1" smtClean="0">
                              <a:latin typeface="Cambria Math" panose="02040503050406030204" pitchFamily="18" charset="0"/>
                            </a:rPr>
                            <m:t>𝜎</m:t>
                          </m:r>
                        </m:e>
                        <m:sub>
                          <m:r>
                            <a:rPr lang="en-US" sz="1800" b="0" i="1" smtClean="0">
                              <a:latin typeface="Cambria Math" panose="02040503050406030204" pitchFamily="18" charset="0"/>
                            </a:rPr>
                            <m:t>𝐵</m:t>
                          </m:r>
                        </m:sub>
                        <m:sup>
                          <m:r>
                            <a:rPr lang="en-US" sz="1800" b="0" i="1" smtClean="0">
                              <a:latin typeface="Cambria Math" panose="02040503050406030204" pitchFamily="18" charset="0"/>
                            </a:rPr>
                            <m:t>2</m:t>
                          </m:r>
                        </m:sup>
                      </m:sSubSup>
                      <m:r>
                        <a:rPr lang="en-US" sz="1800" b="0" i="1" smtClean="0">
                          <a:latin typeface="Cambria Math" panose="02040503050406030204" pitchFamily="18" charset="0"/>
                        </a:rPr>
                        <m:t>+2</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𝑤</m:t>
                          </m:r>
                        </m:e>
                        <m:sub>
                          <m:r>
                            <a:rPr lang="en-US" sz="1800" b="0" i="1" smtClean="0">
                              <a:latin typeface="Cambria Math" panose="02040503050406030204" pitchFamily="18" charset="0"/>
                            </a:rPr>
                            <m:t>𝐴</m:t>
                          </m:r>
                        </m:sub>
                      </m:sSub>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𝑤</m:t>
                          </m:r>
                        </m:e>
                        <m:sub>
                          <m:r>
                            <a:rPr lang="en-US" sz="1800" b="0" i="1" smtClean="0">
                              <a:latin typeface="Cambria Math" panose="02040503050406030204" pitchFamily="18" charset="0"/>
                            </a:rPr>
                            <m:t>𝐵</m:t>
                          </m:r>
                        </m:sub>
                      </m:sSub>
                      <m:r>
                        <a:rPr lang="en-US" sz="1800" b="0" i="1" smtClean="0">
                          <a:latin typeface="Cambria Math" panose="02040503050406030204" pitchFamily="18" charset="0"/>
                        </a:rPr>
                        <m:t>𝑐𝑜𝑣</m:t>
                      </m:r>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𝑟</m:t>
                          </m:r>
                        </m:e>
                        <m:sub>
                          <m:r>
                            <a:rPr lang="en-US" sz="1800" b="0" i="1" smtClean="0">
                              <a:latin typeface="Cambria Math" panose="02040503050406030204" pitchFamily="18" charset="0"/>
                            </a:rPr>
                            <m:t>𝐴</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𝑟</m:t>
                          </m:r>
                        </m:e>
                        <m:sub>
                          <m:r>
                            <a:rPr lang="en-US" sz="1800" b="0" i="1" smtClean="0">
                              <a:latin typeface="Cambria Math" panose="02040503050406030204" pitchFamily="18" charset="0"/>
                            </a:rPr>
                            <m:t>𝐵</m:t>
                          </m:r>
                        </m:sub>
                      </m:sSub>
                      <m:r>
                        <a:rPr lang="en-US" sz="1800" b="0" i="1" smtClean="0">
                          <a:latin typeface="Cambria Math" panose="02040503050406030204" pitchFamily="18" charset="0"/>
                        </a:rPr>
                        <m:t>)</m:t>
                      </m:r>
                    </m:oMath>
                  </m:oMathPara>
                </a14:m>
                <a:endParaRPr lang="en-GB" sz="1800" dirty="0"/>
              </a:p>
            </p:txBody>
          </p:sp>
        </mc:Choice>
        <mc:Fallback xmlns="">
          <p:sp>
            <p:nvSpPr>
              <p:cNvPr id="10" name="TextBox 9">
                <a:extLst>
                  <a:ext uri="{FF2B5EF4-FFF2-40B4-BE49-F238E27FC236}">
                    <a16:creationId xmlns:a16="http://schemas.microsoft.com/office/drawing/2014/main" id="{4528FEBD-4226-2D85-2CB5-0039479A01FD}"/>
                  </a:ext>
                </a:extLst>
              </p:cNvPr>
              <p:cNvSpPr txBox="1">
                <a:spLocks noRot="1" noChangeAspect="1" noMove="1" noResize="1" noEditPoints="1" noAdjustHandles="1" noChangeArrowheads="1" noChangeShapeType="1" noTextEdit="1"/>
              </p:cNvSpPr>
              <p:nvPr/>
            </p:nvSpPr>
            <p:spPr>
              <a:xfrm>
                <a:off x="3047999" y="4202987"/>
                <a:ext cx="6096000" cy="374590"/>
              </a:xfrm>
              <a:prstGeom prst="rect">
                <a:avLst/>
              </a:prstGeom>
              <a:blipFill>
                <a:blip r:embed="rId7"/>
                <a:stretch>
                  <a:fillRect b="-145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178107B9-34EB-AECA-AAC2-0922DA7DF0CB}"/>
                  </a:ext>
                </a:extLst>
              </p:cNvPr>
              <p:cNvSpPr txBox="1"/>
              <p:nvPr/>
            </p:nvSpPr>
            <p:spPr>
              <a:xfrm>
                <a:off x="507182" y="4695181"/>
                <a:ext cx="6770315" cy="537776"/>
              </a:xfrm>
              <a:prstGeom prst="rect">
                <a:avLst/>
              </a:prstGeom>
              <a:noFill/>
            </p:spPr>
            <p:txBody>
              <a:bodyPr wrap="none" rtlCol="0">
                <a:spAutoFit/>
              </a:bodyPr>
              <a:lstStyle/>
              <a:p>
                <a:r>
                  <a:rPr lang="en-US" dirty="0"/>
                  <a:t>We know</a:t>
                </a:r>
                <a14:m>
                  <m:oMath xmlns:m="http://schemas.openxmlformats.org/officeDocument/2006/math">
                    <m:r>
                      <a:rPr lang="en-US" b="0" i="0" smtClean="0">
                        <a:latin typeface="Cambria Math" panose="02040503050406030204" pitchFamily="18" charset="0"/>
                      </a:rPr>
                      <m:t> </m:t>
                    </m:r>
                    <m:r>
                      <a:rPr lang="en-US" i="1">
                        <a:latin typeface="Cambria Math" panose="02040503050406030204" pitchFamily="18" charset="0"/>
                      </a:rPr>
                      <m:t>𝑐𝑜</m:t>
                    </m:r>
                    <m:r>
                      <a:rPr lang="en-US" b="0" i="1" smtClean="0">
                        <a:latin typeface="Cambria Math" panose="02040503050406030204" pitchFamily="18" charset="0"/>
                      </a:rPr>
                      <m:t>𝑟𝑟</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𝐴</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𝐵</m:t>
                            </m:r>
                          </m:sub>
                        </m:sSub>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𝑐𝑜𝑣</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𝐴</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𝐵</m:t>
                                </m:r>
                              </m:sub>
                            </m:sSub>
                          </m:e>
                        </m:d>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𝜎</m:t>
                            </m:r>
                          </m:e>
                          <m:sub>
                            <m:r>
                              <a:rPr lang="en-US" b="0" i="1" smtClean="0">
                                <a:latin typeface="Cambria Math" panose="02040503050406030204" pitchFamily="18" charset="0"/>
                              </a:rPr>
                              <m:t>𝐵</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𝜎</m:t>
                            </m:r>
                          </m:e>
                          <m:sub>
                            <m:r>
                              <a:rPr lang="en-US" b="0" i="1" smtClean="0">
                                <a:latin typeface="Cambria Math" panose="02040503050406030204" pitchFamily="18" charset="0"/>
                              </a:rPr>
                              <m:t>𝐴</m:t>
                            </m:r>
                          </m:sub>
                        </m:sSub>
                      </m:den>
                    </m:f>
                    <m:r>
                      <a:rPr lang="en-US" b="0" i="1" smtClean="0">
                        <a:latin typeface="Cambria Math" panose="02040503050406030204" pitchFamily="18" charset="0"/>
                      </a:rPr>
                      <m:t>⇒</m:t>
                    </m:r>
                    <m:r>
                      <a:rPr lang="en-US" b="0" i="1" smtClean="0">
                        <a:latin typeface="Cambria Math" panose="02040503050406030204" pitchFamily="18" charset="0"/>
                      </a:rPr>
                      <m:t>𝑐𝑜𝑣</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𝐴</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𝐵</m:t>
                            </m:r>
                          </m:sub>
                        </m:sSub>
                      </m:e>
                    </m:d>
                    <m:r>
                      <a:rPr lang="en-US" b="0" i="1" smtClean="0">
                        <a:latin typeface="Cambria Math" panose="02040503050406030204" pitchFamily="18" charset="0"/>
                      </a:rPr>
                      <m:t>=</m:t>
                    </m:r>
                    <m:r>
                      <a:rPr lang="en-US" b="0" i="1" smtClean="0">
                        <a:latin typeface="Cambria Math" panose="02040503050406030204" pitchFamily="18" charset="0"/>
                      </a:rPr>
                      <m:t>𝑐𝑜𝑟𝑟</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𝐴</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𝐵</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𝐵</m:t>
                        </m:r>
                      </m:sub>
                    </m:sSub>
                    <m:sSub>
                      <m:sSubPr>
                        <m:ctrlPr>
                          <a:rPr lang="en-US"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𝐴</m:t>
                        </m:r>
                      </m:sub>
                    </m:sSub>
                  </m:oMath>
                </a14:m>
                <a:endParaRPr lang="en-US" dirty="0"/>
              </a:p>
            </p:txBody>
          </p:sp>
        </mc:Choice>
        <mc:Fallback xmlns="">
          <p:sp>
            <p:nvSpPr>
              <p:cNvPr id="11" name="TextBox 10">
                <a:extLst>
                  <a:ext uri="{FF2B5EF4-FFF2-40B4-BE49-F238E27FC236}">
                    <a16:creationId xmlns:a16="http://schemas.microsoft.com/office/drawing/2014/main" id="{178107B9-34EB-AECA-AAC2-0922DA7DF0CB}"/>
                  </a:ext>
                </a:extLst>
              </p:cNvPr>
              <p:cNvSpPr txBox="1">
                <a:spLocks noRot="1" noChangeAspect="1" noMove="1" noResize="1" noEditPoints="1" noAdjustHandles="1" noChangeArrowheads="1" noChangeShapeType="1" noTextEdit="1"/>
              </p:cNvSpPr>
              <p:nvPr/>
            </p:nvSpPr>
            <p:spPr>
              <a:xfrm>
                <a:off x="507182" y="4695181"/>
                <a:ext cx="6770315" cy="537776"/>
              </a:xfrm>
              <a:prstGeom prst="rect">
                <a:avLst/>
              </a:prstGeom>
              <a:blipFill>
                <a:blip r:embed="rId8"/>
                <a:stretch>
                  <a:fillRect l="-720" b="-113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2489A073-B446-F16D-6014-FC8CBC5EB596}"/>
                  </a:ext>
                </a:extLst>
              </p:cNvPr>
              <p:cNvSpPr txBox="1"/>
              <p:nvPr/>
            </p:nvSpPr>
            <p:spPr>
              <a:xfrm>
                <a:off x="2838082" y="5337138"/>
                <a:ext cx="6096000" cy="374590"/>
              </a:xfrm>
              <a:prstGeom prst="rect">
                <a:avLst/>
              </a:prstGeom>
              <a:noFill/>
            </p:spPr>
            <p:txBody>
              <a:bodyPr wrap="square">
                <a:spAutoFit/>
              </a:bodyPr>
              <a:lstStyle/>
              <a:p>
                <a:pPr marL="0" lvl="1" indent="0">
                  <a:spcBef>
                    <a:spcPts val="1200"/>
                  </a:spcBef>
                  <a:buNone/>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𝑉</m:t>
                      </m:r>
                      <m:d>
                        <m:dPr>
                          <m:ctrlPr>
                            <a:rPr lang="en-US" sz="1800" b="0" i="1" smtClean="0">
                              <a:latin typeface="Cambria Math" panose="02040503050406030204" pitchFamily="18" charset="0"/>
                            </a:rPr>
                          </m:ctrlPr>
                        </m:dPr>
                        <m:e>
                          <m:r>
                            <a:rPr lang="en-US" sz="1800" b="0" i="1" smtClean="0">
                              <a:latin typeface="Cambria Math" panose="02040503050406030204" pitchFamily="18" charset="0"/>
                            </a:rPr>
                            <m:t>𝑟</m:t>
                          </m:r>
                        </m:e>
                      </m:d>
                      <m:r>
                        <a:rPr lang="en-US" sz="1800" b="0" i="1" smtClean="0">
                          <a:latin typeface="Cambria Math" panose="02040503050406030204" pitchFamily="18" charset="0"/>
                        </a:rPr>
                        <m:t>=</m:t>
                      </m:r>
                      <m:sSubSup>
                        <m:sSubSupPr>
                          <m:ctrlPr>
                            <a:rPr lang="en-US" sz="1800" b="0" i="1" smtClean="0">
                              <a:latin typeface="Cambria Math" panose="02040503050406030204" pitchFamily="18" charset="0"/>
                            </a:rPr>
                          </m:ctrlPr>
                        </m:sSubSupPr>
                        <m:e>
                          <m:r>
                            <a:rPr lang="en-US" sz="1800" b="0" i="1" smtClean="0">
                              <a:latin typeface="Cambria Math" panose="02040503050406030204" pitchFamily="18" charset="0"/>
                            </a:rPr>
                            <m:t>𝑤</m:t>
                          </m:r>
                        </m:e>
                        <m:sub>
                          <m:r>
                            <a:rPr lang="en-US" sz="1800" b="0" i="1" smtClean="0">
                              <a:latin typeface="Cambria Math" panose="02040503050406030204" pitchFamily="18" charset="0"/>
                            </a:rPr>
                            <m:t>𝐴</m:t>
                          </m:r>
                        </m:sub>
                        <m:sup>
                          <m:r>
                            <a:rPr lang="en-US" sz="1800" b="0" i="1" smtClean="0">
                              <a:latin typeface="Cambria Math" panose="02040503050406030204" pitchFamily="18" charset="0"/>
                            </a:rPr>
                            <m:t>2</m:t>
                          </m:r>
                        </m:sup>
                      </m:sSubSup>
                      <m:sSubSup>
                        <m:sSubSupPr>
                          <m:ctrlPr>
                            <a:rPr lang="en-US" sz="1800" b="0" i="1" smtClean="0">
                              <a:latin typeface="Cambria Math" panose="02040503050406030204" pitchFamily="18" charset="0"/>
                            </a:rPr>
                          </m:ctrlPr>
                        </m:sSubSupPr>
                        <m:e>
                          <m:r>
                            <a:rPr lang="en-US" sz="1800" b="0" i="1" smtClean="0">
                              <a:latin typeface="Cambria Math" panose="02040503050406030204" pitchFamily="18" charset="0"/>
                            </a:rPr>
                            <m:t>𝜎</m:t>
                          </m:r>
                        </m:e>
                        <m:sub>
                          <m:r>
                            <a:rPr lang="en-US" sz="1800" b="0" i="1" smtClean="0">
                              <a:latin typeface="Cambria Math" panose="02040503050406030204" pitchFamily="18" charset="0"/>
                            </a:rPr>
                            <m:t>𝐴</m:t>
                          </m:r>
                        </m:sub>
                        <m:sup>
                          <m:r>
                            <a:rPr lang="en-US" sz="1800" b="0" i="1" smtClean="0">
                              <a:latin typeface="Cambria Math" panose="02040503050406030204" pitchFamily="18" charset="0"/>
                            </a:rPr>
                            <m:t>2</m:t>
                          </m:r>
                        </m:sup>
                      </m:sSubSup>
                      <m:r>
                        <a:rPr lang="en-US" sz="1800" b="0" i="1" smtClean="0">
                          <a:latin typeface="Cambria Math" panose="02040503050406030204" pitchFamily="18" charset="0"/>
                        </a:rPr>
                        <m:t>+</m:t>
                      </m:r>
                      <m:sSubSup>
                        <m:sSubSupPr>
                          <m:ctrlPr>
                            <a:rPr lang="en-US" sz="1800" b="0" i="1" smtClean="0">
                              <a:latin typeface="Cambria Math" panose="02040503050406030204" pitchFamily="18" charset="0"/>
                            </a:rPr>
                          </m:ctrlPr>
                        </m:sSubSupPr>
                        <m:e>
                          <m:r>
                            <a:rPr lang="en-US" sz="1800" b="0" i="1" smtClean="0">
                              <a:latin typeface="Cambria Math" panose="02040503050406030204" pitchFamily="18" charset="0"/>
                            </a:rPr>
                            <m:t>𝑤</m:t>
                          </m:r>
                        </m:e>
                        <m:sub>
                          <m:r>
                            <a:rPr lang="en-US" sz="1800" b="0" i="1" smtClean="0">
                              <a:latin typeface="Cambria Math" panose="02040503050406030204" pitchFamily="18" charset="0"/>
                            </a:rPr>
                            <m:t>𝐵</m:t>
                          </m:r>
                        </m:sub>
                        <m:sup>
                          <m:r>
                            <a:rPr lang="en-US" sz="1800" b="0" i="1" smtClean="0">
                              <a:latin typeface="Cambria Math" panose="02040503050406030204" pitchFamily="18" charset="0"/>
                            </a:rPr>
                            <m:t>2</m:t>
                          </m:r>
                        </m:sup>
                      </m:sSubSup>
                      <m:sSubSup>
                        <m:sSubSupPr>
                          <m:ctrlPr>
                            <a:rPr lang="en-US" sz="1800" b="0" i="1" smtClean="0">
                              <a:latin typeface="Cambria Math" panose="02040503050406030204" pitchFamily="18" charset="0"/>
                            </a:rPr>
                          </m:ctrlPr>
                        </m:sSubSupPr>
                        <m:e>
                          <m:r>
                            <a:rPr lang="en-US" sz="1800" b="0" i="1" smtClean="0">
                              <a:latin typeface="Cambria Math" panose="02040503050406030204" pitchFamily="18" charset="0"/>
                            </a:rPr>
                            <m:t>𝜎</m:t>
                          </m:r>
                        </m:e>
                        <m:sub>
                          <m:r>
                            <a:rPr lang="en-US" sz="1800" b="0" i="1" smtClean="0">
                              <a:latin typeface="Cambria Math" panose="02040503050406030204" pitchFamily="18" charset="0"/>
                            </a:rPr>
                            <m:t>𝐵</m:t>
                          </m:r>
                        </m:sub>
                        <m:sup>
                          <m:r>
                            <a:rPr lang="en-US" sz="1800" b="0" i="1" smtClean="0">
                              <a:latin typeface="Cambria Math" panose="02040503050406030204" pitchFamily="18" charset="0"/>
                            </a:rPr>
                            <m:t>2</m:t>
                          </m:r>
                        </m:sup>
                      </m:sSubSup>
                      <m:r>
                        <a:rPr lang="en-US" sz="1800" b="0" i="1" smtClean="0">
                          <a:latin typeface="Cambria Math" panose="02040503050406030204" pitchFamily="18" charset="0"/>
                        </a:rPr>
                        <m:t>+2</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𝑤</m:t>
                          </m:r>
                        </m:e>
                        <m:sub>
                          <m:r>
                            <a:rPr lang="en-US" sz="1800" b="0" i="1" smtClean="0">
                              <a:latin typeface="Cambria Math" panose="02040503050406030204" pitchFamily="18" charset="0"/>
                            </a:rPr>
                            <m:t>𝐴</m:t>
                          </m:r>
                        </m:sub>
                      </m:sSub>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𝑤</m:t>
                          </m:r>
                        </m:e>
                        <m:sub>
                          <m:r>
                            <a:rPr lang="en-US" sz="1800" b="0" i="1" smtClean="0">
                              <a:latin typeface="Cambria Math" panose="02040503050406030204" pitchFamily="18" charset="0"/>
                            </a:rPr>
                            <m:t>𝐵</m:t>
                          </m:r>
                        </m:sub>
                      </m:sSub>
                      <m:r>
                        <a:rPr lang="en-US" sz="1800" b="0" i="1" smtClean="0">
                          <a:latin typeface="Cambria Math" panose="02040503050406030204" pitchFamily="18" charset="0"/>
                        </a:rPr>
                        <m:t>𝑐𝑜𝑟𝑟</m:t>
                      </m:r>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𝑟</m:t>
                          </m:r>
                        </m:e>
                        <m:sub>
                          <m:r>
                            <a:rPr lang="en-US" sz="1800" b="0" i="1" smtClean="0">
                              <a:latin typeface="Cambria Math" panose="02040503050406030204" pitchFamily="18" charset="0"/>
                            </a:rPr>
                            <m:t>𝐴</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𝑟</m:t>
                          </m:r>
                        </m:e>
                        <m:sub>
                          <m:r>
                            <a:rPr lang="en-US" sz="1800" b="0" i="1" smtClean="0">
                              <a:latin typeface="Cambria Math" panose="02040503050406030204" pitchFamily="18" charset="0"/>
                            </a:rPr>
                            <m:t>𝐵</m:t>
                          </m:r>
                        </m:sub>
                      </m:sSub>
                      <m:r>
                        <a:rPr lang="en-US" sz="1800"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𝐵</m:t>
                          </m:r>
                        </m:sub>
                      </m:sSub>
                      <m:sSub>
                        <m:sSubPr>
                          <m:ctrlPr>
                            <a:rPr lang="en-US"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𝐴</m:t>
                          </m:r>
                        </m:sub>
                      </m:sSub>
                    </m:oMath>
                  </m:oMathPara>
                </a14:m>
                <a:endParaRPr lang="en-GB" sz="1800" dirty="0"/>
              </a:p>
            </p:txBody>
          </p:sp>
        </mc:Choice>
        <mc:Fallback xmlns="">
          <p:sp>
            <p:nvSpPr>
              <p:cNvPr id="12" name="TextBox 11">
                <a:extLst>
                  <a:ext uri="{FF2B5EF4-FFF2-40B4-BE49-F238E27FC236}">
                    <a16:creationId xmlns:a16="http://schemas.microsoft.com/office/drawing/2014/main" id="{2489A073-B446-F16D-6014-FC8CBC5EB596}"/>
                  </a:ext>
                </a:extLst>
              </p:cNvPr>
              <p:cNvSpPr txBox="1">
                <a:spLocks noRot="1" noChangeAspect="1" noMove="1" noResize="1" noEditPoints="1" noAdjustHandles="1" noChangeArrowheads="1" noChangeShapeType="1" noTextEdit="1"/>
              </p:cNvSpPr>
              <p:nvPr/>
            </p:nvSpPr>
            <p:spPr>
              <a:xfrm>
                <a:off x="2838082" y="5337138"/>
                <a:ext cx="6096000" cy="374590"/>
              </a:xfrm>
              <a:prstGeom prst="rect">
                <a:avLst/>
              </a:prstGeom>
              <a:blipFill>
                <a:blip r:embed="rId9"/>
                <a:stretch>
                  <a:fillRect b="-147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17DD0E9E-AF55-7105-6E1F-C2985B2D2AD3}"/>
                  </a:ext>
                </a:extLst>
              </p:cNvPr>
              <p:cNvSpPr txBox="1"/>
              <p:nvPr/>
            </p:nvSpPr>
            <p:spPr>
              <a:xfrm>
                <a:off x="2904757" y="5846618"/>
                <a:ext cx="6096000" cy="427746"/>
              </a:xfrm>
              <a:prstGeom prst="rect">
                <a:avLst/>
              </a:prstGeom>
              <a:noFill/>
            </p:spPr>
            <p:txBody>
              <a:bodyPr wrap="square">
                <a:spAutoFit/>
              </a:bodyPr>
              <a:lstStyle/>
              <a:p>
                <a:pPr marL="0" lvl="1" indent="0">
                  <a:spcBef>
                    <a:spcPts val="1200"/>
                  </a:spcBef>
                  <a:buNone/>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𝑉</m:t>
                      </m:r>
                      <m:d>
                        <m:dPr>
                          <m:ctrlPr>
                            <a:rPr lang="en-US" sz="1800" b="0" i="1" smtClean="0">
                              <a:latin typeface="Cambria Math" panose="02040503050406030204" pitchFamily="18" charset="0"/>
                            </a:rPr>
                          </m:ctrlPr>
                        </m:dPr>
                        <m:e>
                          <m:r>
                            <a:rPr lang="en-US" sz="1800" b="0" i="1" smtClean="0">
                              <a:latin typeface="Cambria Math" panose="02040503050406030204" pitchFamily="18" charset="0"/>
                            </a:rPr>
                            <m:t>𝑟</m:t>
                          </m:r>
                        </m:e>
                      </m:d>
                      <m:r>
                        <a:rPr lang="en-US" sz="1800" b="0" i="1" smtClean="0">
                          <a:latin typeface="Cambria Math" panose="02040503050406030204" pitchFamily="18" charset="0"/>
                        </a:rPr>
                        <m:t>=0.0592⇒</m:t>
                      </m:r>
                      <m:r>
                        <a:rPr lang="en-US" sz="1800" b="0" i="1" smtClean="0">
                          <a:latin typeface="Cambria Math" panose="02040503050406030204" pitchFamily="18" charset="0"/>
                        </a:rPr>
                        <m:t>𝑠𝑡𝑑</m:t>
                      </m:r>
                      <m:d>
                        <m:dPr>
                          <m:ctrlPr>
                            <a:rPr lang="en-US" sz="1800" b="0" i="1" smtClean="0">
                              <a:latin typeface="Cambria Math" panose="02040503050406030204" pitchFamily="18" charset="0"/>
                            </a:rPr>
                          </m:ctrlPr>
                        </m:dPr>
                        <m:e>
                          <m:r>
                            <a:rPr lang="en-US" sz="1800" b="0" i="1" smtClean="0">
                              <a:latin typeface="Cambria Math" panose="02040503050406030204" pitchFamily="18" charset="0"/>
                            </a:rPr>
                            <m:t>𝑟</m:t>
                          </m:r>
                        </m:e>
                      </m:d>
                      <m:r>
                        <a:rPr lang="en-US" sz="1800" b="0" i="1" smtClean="0">
                          <a:latin typeface="Cambria Math" panose="02040503050406030204" pitchFamily="18" charset="0"/>
                        </a:rPr>
                        <m:t>=</m:t>
                      </m:r>
                      <m:rad>
                        <m:radPr>
                          <m:degHide m:val="on"/>
                          <m:ctrlPr>
                            <a:rPr lang="en-US" sz="1800" b="0" i="1" smtClean="0">
                              <a:latin typeface="Cambria Math" panose="02040503050406030204" pitchFamily="18" charset="0"/>
                            </a:rPr>
                          </m:ctrlPr>
                        </m:radPr>
                        <m:deg/>
                        <m:e>
                          <m:r>
                            <a:rPr lang="en-US" sz="1800" b="0" i="1" smtClean="0">
                              <a:latin typeface="Cambria Math" panose="02040503050406030204" pitchFamily="18" charset="0"/>
                            </a:rPr>
                            <m:t>𝑉</m:t>
                          </m:r>
                          <m:d>
                            <m:dPr>
                              <m:ctrlPr>
                                <a:rPr lang="en-US" sz="1800" b="0" i="1" smtClean="0">
                                  <a:latin typeface="Cambria Math" panose="02040503050406030204" pitchFamily="18" charset="0"/>
                                </a:rPr>
                              </m:ctrlPr>
                            </m:dPr>
                            <m:e>
                              <m:r>
                                <a:rPr lang="en-US" sz="1800" b="0" i="1" smtClean="0">
                                  <a:latin typeface="Cambria Math" panose="02040503050406030204" pitchFamily="18" charset="0"/>
                                </a:rPr>
                                <m:t>𝑟</m:t>
                              </m:r>
                            </m:e>
                          </m:d>
                        </m:e>
                      </m:rad>
                      <m:r>
                        <a:rPr lang="en-US" sz="1800" b="0" i="1" smtClean="0">
                          <a:latin typeface="Cambria Math" panose="02040503050406030204" pitchFamily="18" charset="0"/>
                        </a:rPr>
                        <m:t>=24.33%</m:t>
                      </m:r>
                    </m:oMath>
                  </m:oMathPara>
                </a14:m>
                <a:endParaRPr lang="en-GB" sz="1800" dirty="0"/>
              </a:p>
            </p:txBody>
          </p:sp>
        </mc:Choice>
        <mc:Fallback xmlns="">
          <p:sp>
            <p:nvSpPr>
              <p:cNvPr id="13" name="TextBox 12">
                <a:extLst>
                  <a:ext uri="{FF2B5EF4-FFF2-40B4-BE49-F238E27FC236}">
                    <a16:creationId xmlns:a16="http://schemas.microsoft.com/office/drawing/2014/main" id="{17DD0E9E-AF55-7105-6E1F-C2985B2D2AD3}"/>
                  </a:ext>
                </a:extLst>
              </p:cNvPr>
              <p:cNvSpPr txBox="1">
                <a:spLocks noRot="1" noChangeAspect="1" noMove="1" noResize="1" noEditPoints="1" noAdjustHandles="1" noChangeArrowheads="1" noChangeShapeType="1" noTextEdit="1"/>
              </p:cNvSpPr>
              <p:nvPr/>
            </p:nvSpPr>
            <p:spPr>
              <a:xfrm>
                <a:off x="2904757" y="5846618"/>
                <a:ext cx="6096000" cy="427746"/>
              </a:xfrm>
              <a:prstGeom prst="rect">
                <a:avLst/>
              </a:prstGeom>
              <a:blipFill>
                <a:blip r:embed="rId10"/>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187321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p:bldP spid="6" grpId="0"/>
      <p:bldP spid="8" grpId="0"/>
      <p:bldP spid="10" grpId="0"/>
      <p:bldP spid="11" grpId="0"/>
      <p:bldP spid="12" grpId="0"/>
      <p:bldP spid="13" grpId="0"/>
    </p:bld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ISPRING_CUSTOM_TIMING_USED" val="1"/>
  <p:tag name="ISPRING_SLIDE_INDENT_LEVEL" val="0"/>
  <p:tag name="GENSWF_ADVANCE_TIME" val="59.246"/>
  <p:tag name="TIMING" val="|13.235|8.625|8.283|2.362|3.386|7.358"/>
  <p:tag name="ISPRING_SLIDE_ID_2" val="{714FA8B4-FBEB-4198-B037-7ED8CD6497C6}"/>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ISPRING_CUSTOM_TIMING_USED" val="1"/>
  <p:tag name="GENSWF_SLIDE_TITLE" val="Key takeaways"/>
  <p:tag name="ISPRING_SLIDE_INDENT_LEVEL" val="0"/>
  <p:tag name="ISPRING_SLIDE_ID_2" val="{9984E924-664A-4226-AF41-3054F3057D7C}"/>
  <p:tag name="GENSWF_ADVANCE_TIME" val="23.510"/>
</p:tagLst>
</file>

<file path=ppt/theme/theme1.xml><?xml version="1.0" encoding="utf-8"?>
<a:theme xmlns:a="http://schemas.openxmlformats.org/drawingml/2006/main" name="Nova - FS">
  <a:themeElements>
    <a:clrScheme name="Nova FS">
      <a:dk1>
        <a:sysClr val="windowText" lastClr="000000"/>
      </a:dk1>
      <a:lt1>
        <a:sysClr val="window" lastClr="FFFFFF"/>
      </a:lt1>
      <a:dk2>
        <a:srgbClr val="005AA9"/>
      </a:dk2>
      <a:lt2>
        <a:srgbClr val="EEECE1"/>
      </a:lt2>
      <a:accent1>
        <a:srgbClr val="4F81BD"/>
      </a:accent1>
      <a:accent2>
        <a:srgbClr val="A45355"/>
      </a:accent2>
      <a:accent3>
        <a:srgbClr val="B1B7B3"/>
      </a:accent3>
      <a:accent4>
        <a:srgbClr val="415E50"/>
      </a:accent4>
      <a:accent5>
        <a:srgbClr val="636965"/>
      </a:accent5>
      <a:accent6>
        <a:srgbClr val="9E0927"/>
      </a:accent6>
      <a:hlink>
        <a:srgbClr val="0000FF"/>
      </a:hlink>
      <a:folHlink>
        <a:srgbClr val="800080"/>
      </a:folHlink>
    </a:clrScheme>
    <a:fontScheme name="Nova FS">
      <a:majorFont>
        <a:latin typeface="PlayFair"/>
        <a:ea typeface="Helvetica Neue Medium"/>
        <a:cs typeface="Helvetica Neue Medium"/>
      </a:majorFont>
      <a:minorFont>
        <a:latin typeface="Open Sans Light"/>
        <a:ea typeface="Helvetica Neue Medium"/>
        <a:cs typeface="Helvetica Neue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ova SBE lectures" id="{B4C2F531-9F58-4221-A636-24753EC4F29B}" vid="{655F7426-5416-406A-9D35-9D5AEE0F8E30}"/>
    </a:ext>
  </a:extLst>
</a:theme>
</file>

<file path=ppt/theme/theme2.xml><?xml version="1.0" encoding="utf-8"?>
<a:theme xmlns:a="http://schemas.openxmlformats.org/drawingml/2006/main" name="Content">
  <a:themeElements>
    <a:clrScheme name="A NF">
      <a:dk1>
        <a:sysClr val="windowText" lastClr="000000"/>
      </a:dk1>
      <a:lt1>
        <a:sysClr val="window" lastClr="FFFFFF"/>
      </a:lt1>
      <a:dk2>
        <a:srgbClr val="005AA9"/>
      </a:dk2>
      <a:lt2>
        <a:srgbClr val="EEECE1"/>
      </a:lt2>
      <a:accent1>
        <a:srgbClr val="4F81BD"/>
      </a:accent1>
      <a:accent2>
        <a:srgbClr val="A45355"/>
      </a:accent2>
      <a:accent3>
        <a:srgbClr val="B1B7B3"/>
      </a:accent3>
      <a:accent4>
        <a:srgbClr val="415E50"/>
      </a:accent4>
      <a:accent5>
        <a:srgbClr val="636965"/>
      </a:accent5>
      <a:accent6>
        <a:srgbClr val="9E0927"/>
      </a:accent6>
      <a:hlink>
        <a:srgbClr val="0000FF"/>
      </a:hlink>
      <a:folHlink>
        <a:srgbClr val="800080"/>
      </a:folHlink>
    </a:clrScheme>
    <a:fontScheme name="Nova FS">
      <a:majorFont>
        <a:latin typeface="PlayFair"/>
        <a:ea typeface="Helvetica Neue Medium"/>
        <a:cs typeface="Helvetica Neue Medium"/>
      </a:majorFont>
      <a:minorFont>
        <a:latin typeface="Open Sans Light"/>
        <a:ea typeface="Helvetica Neue Medium"/>
        <a:cs typeface="Helvetica Neue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00026"/>
        </a:solidFill>
        <a:ln w="12700" cap="flat" cmpd="sng" algn="ctr">
          <a:no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sz="1600" b="0" i="0" u="none" strike="noStrike" cap="none" normalizeH="0" baseline="0" dirty="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ova SBE lectures" id="{B4C2F531-9F58-4221-A636-24753EC4F29B}" vid="{2AD40D23-A621-4A11-8549-82627BCB3BA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Nova SBE lectures</Template>
  <TotalTime>5160</TotalTime>
  <Words>2740</Words>
  <Application>Microsoft Office PowerPoint</Application>
  <PresentationFormat>Widescreen</PresentationFormat>
  <Paragraphs>375</Paragraphs>
  <Slides>23</Slides>
  <Notes>12</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34" baseType="lpstr">
      <vt:lpstr>Arial</vt:lpstr>
      <vt:lpstr>Calibri</vt:lpstr>
      <vt:lpstr>Cambria Math</vt:lpstr>
      <vt:lpstr>Open Sans</vt:lpstr>
      <vt:lpstr>Open Sans </vt:lpstr>
      <vt:lpstr>Open Sans Light</vt:lpstr>
      <vt:lpstr>Playfair Display</vt:lpstr>
      <vt:lpstr>Wingdings</vt:lpstr>
      <vt:lpstr>Nova - FS</vt:lpstr>
      <vt:lpstr>Content</vt:lpstr>
      <vt:lpstr>think-cell Slide</vt:lpstr>
      <vt:lpstr>PowerPoint Presentation</vt:lpstr>
      <vt:lpstr>PowerPoint Presentation</vt:lpstr>
      <vt:lpstr>Expected vs realized return</vt:lpstr>
      <vt:lpstr>Historical risk and return</vt:lpstr>
      <vt:lpstr>Historical risk and return</vt:lpstr>
      <vt:lpstr>PowerPoint Presentation</vt:lpstr>
      <vt:lpstr>Portfolios</vt:lpstr>
      <vt:lpstr>Exercise 1</vt:lpstr>
      <vt:lpstr>Exercise 1 - solutions</vt:lpstr>
      <vt:lpstr>Exercise 1 - solutions</vt:lpstr>
      <vt:lpstr>Exercise 2</vt:lpstr>
      <vt:lpstr>Exercise 2 - solutions</vt:lpstr>
      <vt:lpstr>Exercise 2 - solutions</vt:lpstr>
      <vt:lpstr>Exercise 3</vt:lpstr>
      <vt:lpstr>Exercise 3</vt:lpstr>
      <vt:lpstr>Exercise 3</vt:lpstr>
      <vt:lpstr>Exercise 3</vt:lpstr>
      <vt:lpstr>Exercise 3</vt:lpstr>
      <vt:lpstr>Exercise 3</vt:lpstr>
      <vt:lpstr>Exercise 4</vt:lpstr>
      <vt:lpstr>Exercise 4</vt:lpstr>
      <vt:lpstr>Exercise 4</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Margarida Soares</dc:creator>
  <cp:lastModifiedBy>Julio Crego</cp:lastModifiedBy>
  <cp:revision>35</cp:revision>
  <dcterms:created xsi:type="dcterms:W3CDTF">2020-09-04T18:01:33Z</dcterms:created>
  <dcterms:modified xsi:type="dcterms:W3CDTF">2025-02-24T18:24:33Z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29f4804-9ab0-4527-a877-f7a87100f5fc_Enabled">
    <vt:lpwstr>true</vt:lpwstr>
  </property>
  <property fmtid="{D5CDD505-2E9C-101B-9397-08002B2CF9AE}" pid="3" name="MSIP_Label_b29f4804-9ab0-4527-a877-f7a87100f5fc_SetDate">
    <vt:lpwstr>2025-02-18T11:55:40Z</vt:lpwstr>
  </property>
  <property fmtid="{D5CDD505-2E9C-101B-9397-08002B2CF9AE}" pid="4" name="MSIP_Label_b29f4804-9ab0-4527-a877-f7a87100f5fc_Method">
    <vt:lpwstr>Standard</vt:lpwstr>
  </property>
  <property fmtid="{D5CDD505-2E9C-101B-9397-08002B2CF9AE}" pid="5" name="MSIP_Label_b29f4804-9ab0-4527-a877-f7a87100f5fc_Name">
    <vt:lpwstr>General</vt:lpwstr>
  </property>
  <property fmtid="{D5CDD505-2E9C-101B-9397-08002B2CF9AE}" pid="6" name="MSIP_Label_b29f4804-9ab0-4527-a877-f7a87100f5fc_SiteId">
    <vt:lpwstr>7a5561df-6599-4898-8a20-cce41db3b44f</vt:lpwstr>
  </property>
  <property fmtid="{D5CDD505-2E9C-101B-9397-08002B2CF9AE}" pid="7" name="MSIP_Label_b29f4804-9ab0-4527-a877-f7a87100f5fc_ActionId">
    <vt:lpwstr>0a0ac92d-6a73-4b7d-ad6b-e5aadf4c65bb</vt:lpwstr>
  </property>
  <property fmtid="{D5CDD505-2E9C-101B-9397-08002B2CF9AE}" pid="8" name="MSIP_Label_b29f4804-9ab0-4527-a877-f7a87100f5fc_ContentBits">
    <vt:lpwstr>0</vt:lpwstr>
  </property>
  <property fmtid="{D5CDD505-2E9C-101B-9397-08002B2CF9AE}" pid="9" name="MSIP_Label_b29f4804-9ab0-4527-a877-f7a87100f5fc_Tag">
    <vt:lpwstr>10, 3, 0, 1</vt:lpwstr>
  </property>
</Properties>
</file>