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3.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48" r:id="rId2"/>
  </p:sldMasterIdLst>
  <p:notesMasterIdLst>
    <p:notesMasterId r:id="rId26"/>
  </p:notesMasterIdLst>
  <p:sldIdLst>
    <p:sldId id="257" r:id="rId3"/>
    <p:sldId id="330" r:id="rId4"/>
    <p:sldId id="316" r:id="rId5"/>
    <p:sldId id="331" r:id="rId6"/>
    <p:sldId id="334" r:id="rId7"/>
    <p:sldId id="348" r:id="rId8"/>
    <p:sldId id="332" r:id="rId9"/>
    <p:sldId id="308" r:id="rId10"/>
    <p:sldId id="309" r:id="rId11"/>
    <p:sldId id="338" r:id="rId12"/>
    <p:sldId id="310" r:id="rId13"/>
    <p:sldId id="311" r:id="rId14"/>
    <p:sldId id="333" r:id="rId15"/>
    <p:sldId id="336" r:id="rId16"/>
    <p:sldId id="339" r:id="rId17"/>
    <p:sldId id="340" r:id="rId18"/>
    <p:sldId id="341" r:id="rId19"/>
    <p:sldId id="343" r:id="rId20"/>
    <p:sldId id="344" r:id="rId21"/>
    <p:sldId id="337" r:id="rId22"/>
    <p:sldId id="345" r:id="rId23"/>
    <p:sldId id="346" r:id="rId24"/>
    <p:sldId id="347" r:id="rId25"/>
  </p:sldIdLst>
  <p:sldSz cx="12192000" cy="6858000"/>
  <p:notesSz cx="7315200" cy="9601200"/>
  <p:defaultTex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66" d="100"/>
          <a:sy n="66" d="100"/>
        </p:scale>
        <p:origin x="40" y="60"/>
      </p:cViewPr>
      <p:guideLst/>
    </p:cSldViewPr>
  </p:slideViewPr>
  <p:notesTextViewPr>
    <p:cViewPr>
      <p:scale>
        <a:sx n="3" d="2"/>
        <a:sy n="3" d="2"/>
      </p:scale>
      <p:origin x="0" y="0"/>
    </p:cViewPr>
  </p:notesTextViewPr>
  <p:notesViewPr>
    <p:cSldViewPr snapToGrid="0">
      <p:cViewPr varScale="1">
        <p:scale>
          <a:sx n="66" d="100"/>
          <a:sy n="66" d="100"/>
        </p:scale>
        <p:origin x="0" y="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F79B666E-663B-46FD-875E-3F59244FCCE5}" type="datetimeFigureOut">
              <a:rPr lang="en-GB" smtClean="0"/>
              <a:t>24/02/2025</a:t>
            </a:fld>
            <a:endParaRPr lang="en-GB"/>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2FF3C8F7-139A-418D-9057-4FB1E9267BCD}" type="slidenum">
              <a:rPr lang="en-GB" smtClean="0"/>
              <a:t>‹#›</a:t>
            </a:fld>
            <a:endParaRPr lang="en-GB"/>
          </a:p>
        </p:txBody>
      </p:sp>
    </p:spTree>
    <p:extLst>
      <p:ext uri="{BB962C8B-B14F-4D97-AF65-F5344CB8AC3E}">
        <p14:creationId xmlns:p14="http://schemas.microsoft.com/office/powerpoint/2010/main" val="3465035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Talk about the confusion about how to do annual return when dividends occur during the year</a:t>
            </a:r>
          </a:p>
        </p:txBody>
      </p:sp>
      <p:sp>
        <p:nvSpPr>
          <p:cNvPr id="4" name="Slide Number Placeholder 3"/>
          <p:cNvSpPr>
            <a:spLocks noGrp="1"/>
          </p:cNvSpPr>
          <p:nvPr>
            <p:ph type="sldNum" sz="quarter" idx="5"/>
          </p:nvPr>
        </p:nvSpPr>
        <p:spPr/>
        <p:txBody>
          <a:bodyPr/>
          <a:lstStyle/>
          <a:p>
            <a:fld id="{993C87DE-74A5-453B-B99B-50B26F657366}" type="slidenum">
              <a:rPr lang="en-GB" smtClean="0"/>
              <a:t>2</a:t>
            </a:fld>
            <a:endParaRPr lang="en-GB"/>
          </a:p>
        </p:txBody>
      </p:sp>
    </p:spTree>
    <p:extLst>
      <p:ext uri="{BB962C8B-B14F-4D97-AF65-F5344CB8AC3E}">
        <p14:creationId xmlns:p14="http://schemas.microsoft.com/office/powerpoint/2010/main" val="4187777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8A6E9-63FF-B76D-3EC1-A0CB132209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FC360C-F2EF-ED28-5806-F55967D8D9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6648E17-C2DC-CC3C-8970-6093B6F327D6}"/>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80E6308-E162-B437-0E71-C21964C245DB}"/>
              </a:ext>
            </a:extLst>
          </p:cNvPr>
          <p:cNvSpPr>
            <a:spLocks noGrp="1"/>
          </p:cNvSpPr>
          <p:nvPr>
            <p:ph type="sldNum" sz="quarter" idx="5"/>
          </p:nvPr>
        </p:nvSpPr>
        <p:spPr/>
        <p:txBody>
          <a:bodyPr/>
          <a:lstStyle/>
          <a:p>
            <a:fld id="{C9DBB4D4-D891-419F-A42B-7BD364B98538}" type="slidenum">
              <a:rPr lang="en-GB" smtClean="0"/>
              <a:t>20</a:t>
            </a:fld>
            <a:endParaRPr lang="en-GB"/>
          </a:p>
        </p:txBody>
      </p:sp>
    </p:spTree>
    <p:extLst>
      <p:ext uri="{BB962C8B-B14F-4D97-AF65-F5344CB8AC3E}">
        <p14:creationId xmlns:p14="http://schemas.microsoft.com/office/powerpoint/2010/main" val="2279147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29665E-D80F-F8A3-3254-834380E17F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D9D8A9-1F23-71CF-2B2F-A6F6D68386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9724E3-292D-ABB8-A0D7-B8C214DF1F2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07B24A0-AD1B-6653-84C7-2F07CF9B5AA0}"/>
              </a:ext>
            </a:extLst>
          </p:cNvPr>
          <p:cNvSpPr>
            <a:spLocks noGrp="1"/>
          </p:cNvSpPr>
          <p:nvPr>
            <p:ph type="sldNum" sz="quarter" idx="5"/>
          </p:nvPr>
        </p:nvSpPr>
        <p:spPr/>
        <p:txBody>
          <a:bodyPr/>
          <a:lstStyle/>
          <a:p>
            <a:fld id="{C9DBB4D4-D891-419F-A42B-7BD364B98538}" type="slidenum">
              <a:rPr lang="en-GB" smtClean="0"/>
              <a:t>21</a:t>
            </a:fld>
            <a:endParaRPr lang="en-GB"/>
          </a:p>
        </p:txBody>
      </p:sp>
    </p:spTree>
    <p:extLst>
      <p:ext uri="{BB962C8B-B14F-4D97-AF65-F5344CB8AC3E}">
        <p14:creationId xmlns:p14="http://schemas.microsoft.com/office/powerpoint/2010/main" val="2911557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686FAE-22D2-672B-2C3B-88F15ABB7E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87434A-4D18-847F-AE55-66A903A563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9A10C3-EE14-D3D2-E98C-66E9C77B878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1732753A-D4B1-1333-F166-1DDA37A94D7C}"/>
              </a:ext>
            </a:extLst>
          </p:cNvPr>
          <p:cNvSpPr>
            <a:spLocks noGrp="1"/>
          </p:cNvSpPr>
          <p:nvPr>
            <p:ph type="sldNum" sz="quarter" idx="5"/>
          </p:nvPr>
        </p:nvSpPr>
        <p:spPr/>
        <p:txBody>
          <a:bodyPr/>
          <a:lstStyle/>
          <a:p>
            <a:fld id="{C9DBB4D4-D891-419F-A42B-7BD364B98538}" type="slidenum">
              <a:rPr lang="en-GB" smtClean="0"/>
              <a:t>22</a:t>
            </a:fld>
            <a:endParaRPr lang="en-GB"/>
          </a:p>
        </p:txBody>
      </p:sp>
    </p:spTree>
    <p:extLst>
      <p:ext uri="{BB962C8B-B14F-4D97-AF65-F5344CB8AC3E}">
        <p14:creationId xmlns:p14="http://schemas.microsoft.com/office/powerpoint/2010/main" val="3501203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3C87DE-74A5-453B-B99B-50B26F657366}" type="slidenum">
              <a:rPr lang="en-GB" smtClean="0"/>
              <a:t>3</a:t>
            </a:fld>
            <a:endParaRPr lang="en-GB"/>
          </a:p>
        </p:txBody>
      </p:sp>
    </p:spTree>
    <p:extLst>
      <p:ext uri="{BB962C8B-B14F-4D97-AF65-F5344CB8AC3E}">
        <p14:creationId xmlns:p14="http://schemas.microsoft.com/office/powerpoint/2010/main" val="2717642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DBB4D4-D891-419F-A42B-7BD364B98538}" type="slidenum">
              <a:rPr lang="en-GB" smtClean="0"/>
              <a:t>11</a:t>
            </a:fld>
            <a:endParaRPr lang="en-GB"/>
          </a:p>
        </p:txBody>
      </p:sp>
    </p:spTree>
    <p:extLst>
      <p:ext uri="{BB962C8B-B14F-4D97-AF65-F5344CB8AC3E}">
        <p14:creationId xmlns:p14="http://schemas.microsoft.com/office/powerpoint/2010/main" val="2981421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CDAD9-7AE1-07A7-B0DF-3C295446B9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6ACDBC-319C-B93B-29D5-4AE8B2AF84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B01FFA-B6F1-C68C-AD2C-598C4269A79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8DD6A4F-7DDC-98B3-CD85-F07DC4B73E9C}"/>
              </a:ext>
            </a:extLst>
          </p:cNvPr>
          <p:cNvSpPr>
            <a:spLocks noGrp="1"/>
          </p:cNvSpPr>
          <p:nvPr>
            <p:ph type="sldNum" sz="quarter" idx="5"/>
          </p:nvPr>
        </p:nvSpPr>
        <p:spPr/>
        <p:txBody>
          <a:bodyPr/>
          <a:lstStyle/>
          <a:p>
            <a:fld id="{C9DBB4D4-D891-419F-A42B-7BD364B98538}" type="slidenum">
              <a:rPr lang="en-GB" smtClean="0"/>
              <a:t>14</a:t>
            </a:fld>
            <a:endParaRPr lang="en-GB"/>
          </a:p>
        </p:txBody>
      </p:sp>
    </p:spTree>
    <p:extLst>
      <p:ext uri="{BB962C8B-B14F-4D97-AF65-F5344CB8AC3E}">
        <p14:creationId xmlns:p14="http://schemas.microsoft.com/office/powerpoint/2010/main" val="3050419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CE84E-AB11-6858-780F-95F09ED24D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84A0D91-33DA-834E-78AD-0F560D6566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6027F8-FAC2-1441-E749-02F860778448}"/>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6667EB2-C438-36DC-12D4-76855D290277}"/>
              </a:ext>
            </a:extLst>
          </p:cNvPr>
          <p:cNvSpPr>
            <a:spLocks noGrp="1"/>
          </p:cNvSpPr>
          <p:nvPr>
            <p:ph type="sldNum" sz="quarter" idx="5"/>
          </p:nvPr>
        </p:nvSpPr>
        <p:spPr/>
        <p:txBody>
          <a:bodyPr/>
          <a:lstStyle/>
          <a:p>
            <a:fld id="{C9DBB4D4-D891-419F-A42B-7BD364B98538}" type="slidenum">
              <a:rPr lang="en-GB" smtClean="0"/>
              <a:t>15</a:t>
            </a:fld>
            <a:endParaRPr lang="en-GB"/>
          </a:p>
        </p:txBody>
      </p:sp>
    </p:spTree>
    <p:extLst>
      <p:ext uri="{BB962C8B-B14F-4D97-AF65-F5344CB8AC3E}">
        <p14:creationId xmlns:p14="http://schemas.microsoft.com/office/powerpoint/2010/main" val="1084578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687D8A-46EF-5769-46E3-C3229A8670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9269E3-D3FC-A2C1-6D9B-8CE40357AA5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29947B-739E-80EA-5B89-C76E19F2F1BF}"/>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9F65810-DCD3-6589-64B5-08ED5598ADBB}"/>
              </a:ext>
            </a:extLst>
          </p:cNvPr>
          <p:cNvSpPr>
            <a:spLocks noGrp="1"/>
          </p:cNvSpPr>
          <p:nvPr>
            <p:ph type="sldNum" sz="quarter" idx="5"/>
          </p:nvPr>
        </p:nvSpPr>
        <p:spPr/>
        <p:txBody>
          <a:bodyPr/>
          <a:lstStyle/>
          <a:p>
            <a:fld id="{C9DBB4D4-D891-419F-A42B-7BD364B98538}" type="slidenum">
              <a:rPr lang="en-GB" smtClean="0"/>
              <a:t>16</a:t>
            </a:fld>
            <a:endParaRPr lang="en-GB"/>
          </a:p>
        </p:txBody>
      </p:sp>
    </p:spTree>
    <p:extLst>
      <p:ext uri="{BB962C8B-B14F-4D97-AF65-F5344CB8AC3E}">
        <p14:creationId xmlns:p14="http://schemas.microsoft.com/office/powerpoint/2010/main" val="2623011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7355D-00F4-8AF2-6BDC-FB92B6CECA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ED217E-F56E-C95B-38E2-685D576C1F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33F3D8-D433-11DC-37BD-DED84BDB6B3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4825BCB-6F16-7A42-EA39-18D84E76DBC6}"/>
              </a:ext>
            </a:extLst>
          </p:cNvPr>
          <p:cNvSpPr>
            <a:spLocks noGrp="1"/>
          </p:cNvSpPr>
          <p:nvPr>
            <p:ph type="sldNum" sz="quarter" idx="5"/>
          </p:nvPr>
        </p:nvSpPr>
        <p:spPr/>
        <p:txBody>
          <a:bodyPr/>
          <a:lstStyle/>
          <a:p>
            <a:fld id="{C9DBB4D4-D891-419F-A42B-7BD364B98538}" type="slidenum">
              <a:rPr lang="en-GB" smtClean="0"/>
              <a:t>17</a:t>
            </a:fld>
            <a:endParaRPr lang="en-GB"/>
          </a:p>
        </p:txBody>
      </p:sp>
    </p:spTree>
    <p:extLst>
      <p:ext uri="{BB962C8B-B14F-4D97-AF65-F5344CB8AC3E}">
        <p14:creationId xmlns:p14="http://schemas.microsoft.com/office/powerpoint/2010/main" val="3406262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62BD3-66EA-D5A3-0A71-47EACE49E4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25EE9C-CF29-2499-70B8-A6D4C533E4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411766-CB1D-12DA-CD12-51FE1B985EC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68E9C25-0E9F-EA7E-8FC7-4CD9F52183C3}"/>
              </a:ext>
            </a:extLst>
          </p:cNvPr>
          <p:cNvSpPr>
            <a:spLocks noGrp="1"/>
          </p:cNvSpPr>
          <p:nvPr>
            <p:ph type="sldNum" sz="quarter" idx="5"/>
          </p:nvPr>
        </p:nvSpPr>
        <p:spPr/>
        <p:txBody>
          <a:bodyPr/>
          <a:lstStyle/>
          <a:p>
            <a:fld id="{C9DBB4D4-D891-419F-A42B-7BD364B98538}" type="slidenum">
              <a:rPr lang="en-GB" smtClean="0"/>
              <a:t>18</a:t>
            </a:fld>
            <a:endParaRPr lang="en-GB"/>
          </a:p>
        </p:txBody>
      </p:sp>
    </p:spTree>
    <p:extLst>
      <p:ext uri="{BB962C8B-B14F-4D97-AF65-F5344CB8AC3E}">
        <p14:creationId xmlns:p14="http://schemas.microsoft.com/office/powerpoint/2010/main" val="742887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7CA66-DFDB-B697-1E89-B95E402751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252FC9-E026-CBBE-FDAD-DC5407ED1B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0E6990-B084-EE66-28E0-AC412496033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D32374B-561F-5F88-6B56-F9010FC00188}"/>
              </a:ext>
            </a:extLst>
          </p:cNvPr>
          <p:cNvSpPr>
            <a:spLocks noGrp="1"/>
          </p:cNvSpPr>
          <p:nvPr>
            <p:ph type="sldNum" sz="quarter" idx="5"/>
          </p:nvPr>
        </p:nvSpPr>
        <p:spPr/>
        <p:txBody>
          <a:bodyPr/>
          <a:lstStyle/>
          <a:p>
            <a:fld id="{C9DBB4D4-D891-419F-A42B-7BD364B98538}" type="slidenum">
              <a:rPr lang="en-GB" smtClean="0"/>
              <a:t>19</a:t>
            </a:fld>
            <a:endParaRPr lang="en-GB"/>
          </a:p>
        </p:txBody>
      </p:sp>
    </p:spTree>
    <p:extLst>
      <p:ext uri="{BB962C8B-B14F-4D97-AF65-F5344CB8AC3E}">
        <p14:creationId xmlns:p14="http://schemas.microsoft.com/office/powerpoint/2010/main" val="31163745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7.xml"/><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8.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7.png"/><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6.xml"/><Relationship Id="rId5" Type="http://schemas.openxmlformats.org/officeDocument/2006/relationships/image" Target="../media/image9.png"/><Relationship Id="rId4" Type="http://schemas.openxmlformats.org/officeDocument/2006/relationships/image" Target="../media/image3.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0673574-F6C1-4E6E-A93D-DCF5BD65BC9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4942482" y="874979"/>
            <a:ext cx="6914556" cy="5400000"/>
          </a:xfrm>
          <a:prstGeom prst="rect">
            <a:avLst/>
          </a:prstGeom>
        </p:spPr>
      </p:pic>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426690507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4" imgW="443" imgH="444" progId="TCLayout.ActiveDocument.1">
                  <p:embed/>
                </p:oleObj>
              </mc:Choice>
              <mc:Fallback>
                <p:oleObj name="think-cell Slide" r:id="rId4" imgW="443" imgH="444" progId="TCLayout.ActiveDocument.1">
                  <p:embed/>
                  <p:pic>
                    <p:nvPicPr>
                      <p:cNvPr id="2" name="Object 1" hidden="1"/>
                      <p:cNvPicPr/>
                      <p:nvPr/>
                    </p:nvPicPr>
                    <p:blipFill>
                      <a:blip r:embed="rId5"/>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a:solidFill>
                  <a:schemeClr val="tx1"/>
                </a:solidFill>
                <a:latin typeface="Open Sans" panose="020B0606030504020204" pitchFamily="34" charset="0"/>
                <a:ea typeface="Open Sans" panose="020B0606030504020204" pitchFamily="34" charset="0"/>
                <a:cs typeface="Open Sans" panose="020B0606030504020204" pitchFamily="34" charset="0"/>
              </a:rPr>
              <a:t>Margarida Soares &amp; Fábio Soares Santos</a:t>
            </a:r>
          </a:p>
        </p:txBody>
      </p:sp>
      <p:grpSp>
        <p:nvGrpSpPr>
          <p:cNvPr id="8" name="Group 7">
            <a:extLst>
              <a:ext uri="{FF2B5EF4-FFF2-40B4-BE49-F238E27FC236}">
                <a16:creationId xmlns:a16="http://schemas.microsoft.com/office/drawing/2014/main" id="{01AD1050-3CD3-4CF2-B8DC-780CDB1F7939}"/>
              </a:ext>
            </a:extLst>
          </p:cNvPr>
          <p:cNvGrpSpPr/>
          <p:nvPr userDrawn="1"/>
        </p:nvGrpSpPr>
        <p:grpSpPr>
          <a:xfrm>
            <a:off x="10488003" y="285585"/>
            <a:ext cx="1369035" cy="720001"/>
            <a:chOff x="10488003" y="285585"/>
            <a:chExt cx="1369035" cy="720001"/>
          </a:xfrm>
        </p:grpSpPr>
        <p:pic>
          <p:nvPicPr>
            <p:cNvPr id="11" name="Picture 10" descr="A close up of a logo&#10;&#10;Description automatically generated">
              <a:extLst>
                <a:ext uri="{FF2B5EF4-FFF2-40B4-BE49-F238E27FC236}">
                  <a16:creationId xmlns:a16="http://schemas.microsoft.com/office/drawing/2014/main" id="{AFE2A44E-E0E5-4D6E-85DD-A18848997151}"/>
                </a:ext>
              </a:extLst>
            </p:cNvPr>
            <p:cNvPicPr>
              <a:picLocks/>
            </p:cNvPicPr>
            <p:nvPr/>
          </p:nvPicPr>
          <p:blipFill>
            <a:blip r:embed="rId6"/>
            <a:stretch>
              <a:fillRect/>
            </a:stretch>
          </p:blipFill>
          <p:spPr>
            <a:xfrm>
              <a:off x="10488003" y="285586"/>
              <a:ext cx="720000" cy="720000"/>
            </a:xfrm>
            <a:prstGeom prst="rect">
              <a:avLst/>
            </a:prstGeom>
          </p:spPr>
        </p:pic>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latin typeface="Open Sans" panose="020B0606030504020204" pitchFamily="34" charset="0"/>
                  <a:ea typeface="Open Sans" panose="020B0606030504020204" pitchFamily="34" charset="0"/>
                  <a:cs typeface="Open Sans" panose="020B0606030504020204" pitchFamily="34" charset="0"/>
                  <a:sym typeface="Helvetica Neue UltraLight"/>
                </a:rPr>
                <a:t>Video Lecture</a:t>
              </a:r>
            </a:p>
          </p:txBody>
        </p:sp>
      </p:grpSp>
    </p:spTree>
    <p:extLst>
      <p:ext uri="{BB962C8B-B14F-4D97-AF65-F5344CB8AC3E}">
        <p14:creationId xmlns:p14="http://schemas.microsoft.com/office/powerpoint/2010/main" val="1742260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Main">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4258573686"/>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3" name="Text Placeholder 2"/>
          <p:cNvSpPr>
            <a:spLocks noGrp="1"/>
          </p:cNvSpPr>
          <p:nvPr>
            <p:ph type="body" sz="quarter" idx="16"/>
          </p:nvPr>
        </p:nvSpPr>
        <p:spPr>
          <a:xfrm>
            <a:off x="336000" y="604500"/>
            <a:ext cx="11520000" cy="720000"/>
          </a:xfrm>
          <a:prstGeom prst="rect">
            <a:avLst/>
          </a:prstGeom>
        </p:spPr>
        <p:txBody>
          <a:bodyPr lIns="0" tIns="0" rIns="0" bIns="0" anchor="b"/>
          <a:lstStyle>
            <a:lvl1pPr marL="0" indent="0">
              <a:spcBef>
                <a:spcPts val="0"/>
              </a:spcBef>
              <a:buNone/>
              <a:defRPr sz="32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2631864575"/>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14" name="Picture Placeholder 2"/>
          <p:cNvSpPr>
            <a:spLocks noGrp="1"/>
          </p:cNvSpPr>
          <p:nvPr>
            <p:ph type="pic" sz="quarter" idx="18" hasCustomPrompt="1"/>
          </p:nvPr>
        </p:nvSpPr>
        <p:spPr>
          <a:xfrm>
            <a:off x="6195060" y="-3809"/>
            <a:ext cx="5996940" cy="6411984"/>
          </a:xfrm>
          <a:prstGeom prst="rect">
            <a:avLst/>
          </a:prstGeom>
          <a:solidFill>
            <a:schemeClr val="bg1">
              <a:lumMod val="95000"/>
            </a:schemeClr>
          </a:solidFill>
        </p:spPr>
        <p:txBody>
          <a:bodyPr anchor="ctr"/>
          <a:lstStyle>
            <a:lvl1pPr marL="0" indent="0" algn="ctr">
              <a:buNone/>
              <a:defRPr sz="1800" b="0" i="0" baseline="0">
                <a:solidFill>
                  <a:schemeClr val="tx1"/>
                </a:solidFill>
                <a:latin typeface="Open Sans "/>
                <a:ea typeface="Open Sans Light" panose="020B0306030504020204" pitchFamily="34" charset="0"/>
                <a:cs typeface="Open Sans Light" panose="020B0306030504020204" pitchFamily="34" charset="0"/>
              </a:defRPr>
            </a:lvl1pPr>
          </a:lstStyle>
          <a:p>
            <a:r>
              <a:rPr lang="en-GB" dirty="0"/>
              <a:t>Double click to add </a:t>
            </a:r>
            <a:br>
              <a:rPr lang="en-GB" dirty="0"/>
            </a:br>
            <a:r>
              <a:rPr lang="en-GB" dirty="0"/>
              <a:t>your picture here</a:t>
            </a:r>
          </a:p>
        </p:txBody>
      </p:sp>
      <p:sp>
        <p:nvSpPr>
          <p:cNvPr id="9" name="Text Placeholder 2"/>
          <p:cNvSpPr>
            <a:spLocks noGrp="1"/>
          </p:cNvSpPr>
          <p:nvPr>
            <p:ph type="body" sz="quarter" idx="14" hasCustomPrompt="1"/>
          </p:nvPr>
        </p:nvSpPr>
        <p:spPr>
          <a:xfrm>
            <a:off x="311340" y="1253592"/>
            <a:ext cx="5415090" cy="540306"/>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3600" b="0" i="0" u="none" strike="noStrike" cap="none" spc="0" normalizeH="0" baseline="0" dirty="0" smtClean="0">
                <a:ln>
                  <a:noFill/>
                </a:ln>
                <a:solidFill>
                  <a:srgbClr val="000000"/>
                </a:solidFill>
                <a:effectLst/>
                <a:uFillTx/>
                <a:latin typeface="Playfair Display"/>
                <a:ea typeface="Playfair Display"/>
                <a:cs typeface="Playfair Display"/>
                <a:sym typeface="Helvetica Neue"/>
              </a:defRPr>
            </a:lvl1pPr>
          </a:lstStyle>
          <a:p>
            <a:pPr lvl="0"/>
            <a:r>
              <a:rPr lang="en-US" dirty="0"/>
              <a:t>Title goes here</a:t>
            </a:r>
          </a:p>
        </p:txBody>
      </p:sp>
      <p:sp>
        <p:nvSpPr>
          <p:cNvPr id="10" name="Text Placeholder 2"/>
          <p:cNvSpPr>
            <a:spLocks noGrp="1"/>
          </p:cNvSpPr>
          <p:nvPr>
            <p:ph type="body" sz="quarter" idx="15" hasCustomPrompt="1"/>
          </p:nvPr>
        </p:nvSpPr>
        <p:spPr>
          <a:xfrm>
            <a:off x="311340" y="1885345"/>
            <a:ext cx="5415090" cy="290042"/>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2000" b="0" i="0" u="none" strike="noStrike" cap="all" spc="0" normalizeH="0" baseline="0" dirty="0" smtClean="0">
                <a:ln>
                  <a:noFill/>
                </a:ln>
                <a:solidFill>
                  <a:srgbClr val="000000"/>
                </a:solidFill>
                <a:effectLst/>
                <a:uFillTx/>
                <a:latin typeface="Open Sans" panose="020B0606030504020204" pitchFamily="34" charset="0"/>
                <a:ea typeface="Open Sans" panose="020B0606030504020204" pitchFamily="34" charset="0"/>
                <a:cs typeface="Open Sans" panose="020B0606030504020204" pitchFamily="34" charset="0"/>
                <a:sym typeface="Helvetica Neue"/>
              </a:defRPr>
            </a:lvl1pPr>
          </a:lstStyle>
          <a:p>
            <a:pPr lvl="0"/>
            <a:r>
              <a:rPr lang="en-US" dirty="0"/>
              <a:t>SUBTITLE GOES HERE</a:t>
            </a:r>
          </a:p>
        </p:txBody>
      </p:sp>
      <p:sp>
        <p:nvSpPr>
          <p:cNvPr id="17" name="Content Placeholder 3">
            <a:extLst>
              <a:ext uri="{FF2B5EF4-FFF2-40B4-BE49-F238E27FC236}">
                <a16:creationId xmlns:a16="http://schemas.microsoft.com/office/drawing/2014/main" id="{69CEE18D-3377-4BFB-9971-BC7C112EA477}"/>
              </a:ext>
            </a:extLst>
          </p:cNvPr>
          <p:cNvSpPr>
            <a:spLocks noGrp="1"/>
          </p:cNvSpPr>
          <p:nvPr>
            <p:ph sz="half" idx="2"/>
          </p:nvPr>
        </p:nvSpPr>
        <p:spPr>
          <a:xfrm>
            <a:off x="311340" y="2505075"/>
            <a:ext cx="5415091" cy="3684588"/>
          </a:xfrm>
          <a:prstGeom prst="rect">
            <a:avLst/>
          </a:prstGeom>
        </p:spPr>
        <p:txBody>
          <a:bodyPr/>
          <a:lstStyle>
            <a:lvl1pPr marL="228600" indent="-228600">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marL="1144800">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marL="2059200">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1">
            <a:extLst>
              <a:ext uri="{FF2B5EF4-FFF2-40B4-BE49-F238E27FC236}">
                <a16:creationId xmlns:a16="http://schemas.microsoft.com/office/drawing/2014/main" id="{397E3387-408C-4338-B044-37486BF07DD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6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sub-title</a:t>
            </a:r>
          </a:p>
        </p:txBody>
      </p:sp>
      <p:pic>
        <p:nvPicPr>
          <p:cNvPr id="8" name="Image" descr="Image">
            <a:extLst>
              <a:ext uri="{FF2B5EF4-FFF2-40B4-BE49-F238E27FC236}">
                <a16:creationId xmlns:a16="http://schemas.microsoft.com/office/drawing/2014/main" id="{FDE0AAA7-6478-4074-975E-B65D9765DCAD}"/>
              </a:ext>
            </a:extLst>
          </p:cNvPr>
          <p:cNvPicPr>
            <a:picLocks noChangeAspect="1"/>
          </p:cNvPicPr>
          <p:nvPr userDrawn="1"/>
        </p:nvPicPr>
        <p:blipFill>
          <a:blip r:embed="rId2"/>
          <a:stretch>
            <a:fillRect/>
          </a:stretch>
        </p:blipFill>
        <p:spPr>
          <a:xfrm>
            <a:off x="10561243" y="289605"/>
            <a:ext cx="1294207" cy="216000"/>
          </a:xfrm>
          <a:prstGeom prst="rect">
            <a:avLst/>
          </a:prstGeom>
          <a:ln w="12700">
            <a:miter lim="400000"/>
          </a:ln>
        </p:spPr>
      </p:pic>
    </p:spTree>
    <p:extLst>
      <p:ext uri="{BB962C8B-B14F-4D97-AF65-F5344CB8AC3E}">
        <p14:creationId xmlns:p14="http://schemas.microsoft.com/office/powerpoint/2010/main" val="1663625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3080832305"/>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Tree>
    <p:extLst>
      <p:ext uri="{BB962C8B-B14F-4D97-AF65-F5344CB8AC3E}">
        <p14:creationId xmlns:p14="http://schemas.microsoft.com/office/powerpoint/2010/main" val="94137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p:bg>
      <p:bgPr>
        <a:solidFill>
          <a:srgbClr val="18497F"/>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EAC02AB-17C0-44EE-9D22-0D4D19FD4AB4}"/>
              </a:ext>
            </a:extLst>
          </p:cNvPr>
          <p:cNvSpPr/>
          <p:nvPr userDrawn="1"/>
        </p:nvSpPr>
        <p:spPr>
          <a:xfrm>
            <a:off x="-1" y="5964851"/>
            <a:ext cx="12192001" cy="913816"/>
          </a:xfrm>
          <a:prstGeom prst="rect">
            <a:avLst/>
          </a:prstGeom>
          <a:solidFill>
            <a:srgbClr val="18497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mn-lt"/>
              <a:ea typeface="+mn-ea"/>
              <a:cs typeface="+mn-cs"/>
              <a:sym typeface="Helvetica Neue Medium"/>
            </a:endParaRPr>
          </a:p>
        </p:txBody>
      </p:sp>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851020898"/>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solidFill>
                  <a:schemeClr val="bg1"/>
                </a:solidFill>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Julio Crego</a:t>
            </a:r>
          </a:p>
        </p:txBody>
      </p:sp>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Helvetica Neue UltraLight"/>
              </a:rPr>
              <a:t>In-Class Lecture</a:t>
            </a:r>
          </a:p>
        </p:txBody>
      </p:sp>
      <p:pic>
        <p:nvPicPr>
          <p:cNvPr id="4" name="Picture 3" descr="A close up of a logo&#10;&#10;Description automatically generated">
            <a:extLst>
              <a:ext uri="{FF2B5EF4-FFF2-40B4-BE49-F238E27FC236}">
                <a16:creationId xmlns:a16="http://schemas.microsoft.com/office/drawing/2014/main" id="{25DB9709-0CAF-4EA1-BF85-6217835C77E4}"/>
              </a:ext>
            </a:extLst>
          </p:cNvPr>
          <p:cNvPicPr>
            <a:picLocks noChangeAspect="1"/>
          </p:cNvPicPr>
          <p:nvPr userDrawn="1"/>
        </p:nvPicPr>
        <p:blipFill>
          <a:blip r:embed="rId5">
            <a:lum bright="70000" contrast="-70000"/>
          </a:blip>
          <a:stretch>
            <a:fillRect/>
          </a:stretch>
        </p:blipFill>
        <p:spPr>
          <a:xfrm>
            <a:off x="10488003" y="285585"/>
            <a:ext cx="720000" cy="720000"/>
          </a:xfrm>
          <a:prstGeom prst="rect">
            <a:avLst/>
          </a:prstGeom>
        </p:spPr>
      </p:pic>
      <p:pic>
        <p:nvPicPr>
          <p:cNvPr id="13" name="Picture 12">
            <a:extLst>
              <a:ext uri="{FF2B5EF4-FFF2-40B4-BE49-F238E27FC236}">
                <a16:creationId xmlns:a16="http://schemas.microsoft.com/office/drawing/2014/main" id="{CC4F7C1C-3865-4E26-8D49-14941ECB6EF2}"/>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942482" y="874979"/>
            <a:ext cx="7067775" cy="5400000"/>
          </a:xfrm>
          <a:prstGeom prst="rect">
            <a:avLst/>
          </a:prstGeom>
        </p:spPr>
      </p:pic>
      <p:pic>
        <p:nvPicPr>
          <p:cNvPr id="17" name="Image" descr="Image">
            <a:extLst>
              <a:ext uri="{FF2B5EF4-FFF2-40B4-BE49-F238E27FC236}">
                <a16:creationId xmlns:a16="http://schemas.microsoft.com/office/drawing/2014/main" id="{8A49B686-C675-4089-BC63-26C977AA2B8A}"/>
              </a:ext>
            </a:extLst>
          </p:cNvPr>
          <p:cNvPicPr>
            <a:picLocks noChangeAspect="1"/>
          </p:cNvPicPr>
          <p:nvPr userDrawn="1"/>
        </p:nvPicPr>
        <p:blipFill>
          <a:blip r:embed="rId7"/>
          <a:stretch>
            <a:fillRect/>
          </a:stretch>
        </p:blipFill>
        <p:spPr>
          <a:xfrm>
            <a:off x="283940" y="6227989"/>
            <a:ext cx="11624120" cy="371798"/>
          </a:xfrm>
          <a:prstGeom prst="rect">
            <a:avLst/>
          </a:prstGeom>
          <a:ln w="12700">
            <a:miter lim="400000"/>
          </a:ln>
        </p:spPr>
      </p:pic>
    </p:spTree>
    <p:extLst>
      <p:ext uri="{BB962C8B-B14F-4D97-AF65-F5344CB8AC3E}">
        <p14:creationId xmlns:p14="http://schemas.microsoft.com/office/powerpoint/2010/main" val="402838468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_2">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1612543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4366329"/>
            <a:ext cx="9000000" cy="934478"/>
          </a:xfrm>
          <a:prstGeom prst="rect">
            <a:avLst/>
          </a:prstGeom>
          <a:ln w="12700">
            <a:miter lim="400000"/>
          </a:ln>
        </p:spPr>
        <p:txBody>
          <a:bodyPr wrap="none" lIns="36000" tIns="36000" rIns="36000" bIns="36000" anchor="ctr">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dirty="0"/>
              <a:t>Título</a:t>
            </a:r>
          </a:p>
        </p:txBody>
      </p:sp>
      <p:sp>
        <p:nvSpPr>
          <p:cNvPr id="31" name="Line">
            <a:extLst>
              <a:ext uri="{FF2B5EF4-FFF2-40B4-BE49-F238E27FC236}">
                <a16:creationId xmlns:a16="http://schemas.microsoft.com/office/drawing/2014/main" id="{1E64D972-03A1-474A-A7B7-B286A11AEF5B}"/>
              </a:ext>
            </a:extLst>
          </p:cNvPr>
          <p:cNvSpPr/>
          <p:nvPr/>
        </p:nvSpPr>
        <p:spPr>
          <a:xfrm>
            <a:off x="334963"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4" name="Line">
            <a:extLst>
              <a:ext uri="{FF2B5EF4-FFF2-40B4-BE49-F238E27FC236}">
                <a16:creationId xmlns:a16="http://schemas.microsoft.com/office/drawing/2014/main" id="{278A290D-5D0B-45A5-B4AF-E2252598C632}"/>
              </a:ext>
            </a:extLst>
          </p:cNvPr>
          <p:cNvSpPr/>
          <p:nvPr/>
        </p:nvSpPr>
        <p:spPr>
          <a:xfrm>
            <a:off x="11285341"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5" name="Text Placeholder 34">
            <a:extLst>
              <a:ext uri="{FF2B5EF4-FFF2-40B4-BE49-F238E27FC236}">
                <a16:creationId xmlns:a16="http://schemas.microsoft.com/office/drawing/2014/main" id="{509B5C12-4FA4-4196-9321-47AEAE3B8821}"/>
              </a:ext>
            </a:extLst>
          </p:cNvPr>
          <p:cNvSpPr>
            <a:spLocks noGrp="1"/>
          </p:cNvSpPr>
          <p:nvPr>
            <p:ph type="body" sz="quarter" idx="11" hasCustomPrompt="1"/>
          </p:nvPr>
        </p:nvSpPr>
        <p:spPr>
          <a:xfrm>
            <a:off x="334963" y="5370115"/>
            <a:ext cx="5400000" cy="328295"/>
          </a:xfrm>
          <a:prstGeom prst="rect">
            <a:avLst/>
          </a:prstGeom>
          <a:ln w="12700">
            <a:miter lim="400000"/>
          </a:ln>
        </p:spPr>
        <p:txBody>
          <a:bodyPr lIns="36000" tIns="36000" rIns="36000" bIns="36000" anchor="ctr">
            <a:noAutofit/>
          </a:bodyPr>
          <a:lstStyle>
            <a:lvl1pPr marL="0" indent="0">
              <a:buNone/>
              <a:defRPr lang="en-US" sz="1800" b="0" cap="all" smtClean="0">
                <a:latin typeface="Open Sans Light"/>
                <a:ea typeface="Open Sans Light"/>
                <a:cs typeface="Open Sans Light"/>
              </a:defRPr>
            </a:lvl1pPr>
            <a:lvl2pPr>
              <a:defRPr lang="en-US" smtClean="0">
                <a:latin typeface="Arial" pitchFamily="34" charset="0"/>
                <a:ea typeface="Geneva" pitchFamily="-112" charset="-128"/>
              </a:defRPr>
            </a:lvl2pPr>
            <a:lvl3pPr>
              <a:defRPr lang="en-US" smtClean="0">
                <a:latin typeface="Arial" pitchFamily="34" charset="0"/>
                <a:ea typeface="Geneva" pitchFamily="-112" charset="-128"/>
              </a:defRPr>
            </a:lvl3pPr>
            <a:lvl4pPr>
              <a:defRPr lang="en-US" smtClean="0">
                <a:latin typeface="Arial" pitchFamily="34" charset="0"/>
                <a:ea typeface="Geneva" pitchFamily="-112" charset="-128"/>
              </a:defRPr>
            </a:lvl4pPr>
            <a:lvl5pPr>
              <a:defRPr lang="pt-PT">
                <a:latin typeface="Arial" pitchFamily="34" charset="0"/>
                <a:ea typeface="Geneva" pitchFamily="-112" charset="-128"/>
              </a:defRPr>
            </a:lvl5pPr>
          </a:lstStyle>
          <a:p>
            <a:pPr lvl="0" defTabSz="457154">
              <a:spcBef>
                <a:spcPct val="0"/>
              </a:spcBef>
            </a:pPr>
            <a:r>
              <a:rPr lang="en-US" dirty="0" err="1"/>
              <a:t>Subtítulo</a:t>
            </a:r>
            <a:endParaRPr lang="en-US" dirty="0"/>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262948"/>
            <a:ext cx="5400000" cy="274562"/>
          </a:xfrm>
          <a:prstGeom prst="rect">
            <a:avLst/>
          </a:prstGeom>
          <a:ln w="12700">
            <a:miter lim="400000"/>
          </a:ln>
        </p:spPr>
        <p:txBody>
          <a:bodyPr lIns="36000" tIns="36000" rIns="36000" bIns="36000" anchor="ctr">
            <a:noAutofit/>
          </a:bodyPr>
          <a:lstStyle>
            <a:lvl1pPr marL="0" indent="0">
              <a:buNone/>
              <a:defRPr lang="en-US" sz="1451" b="0" dirty="0" smtClean="0">
                <a:latin typeface="Playfair Display"/>
                <a:ea typeface="Playfair Display"/>
                <a:cs typeface="Playfair Display"/>
              </a:defRPr>
            </a:lvl1pPr>
          </a:lstStyle>
          <a:p>
            <a:pPr lvl="0" defTabSz="457154">
              <a:spcBef>
                <a:spcPct val="0"/>
              </a:spcBef>
            </a:pPr>
            <a:r>
              <a:rPr lang="en-US" dirty="0"/>
              <a:t>Nome</a:t>
            </a:r>
          </a:p>
        </p:txBody>
      </p:sp>
      <p:sp>
        <p:nvSpPr>
          <p:cNvPr id="38" name="Text Placeholder 34">
            <a:extLst>
              <a:ext uri="{FF2B5EF4-FFF2-40B4-BE49-F238E27FC236}">
                <a16:creationId xmlns:a16="http://schemas.microsoft.com/office/drawing/2014/main" id="{A974A6AE-E99E-4260-B472-77FDDA779689}"/>
              </a:ext>
            </a:extLst>
          </p:cNvPr>
          <p:cNvSpPr>
            <a:spLocks noGrp="1"/>
          </p:cNvSpPr>
          <p:nvPr>
            <p:ph type="body" sz="quarter" idx="14" hasCustomPrompt="1"/>
          </p:nvPr>
        </p:nvSpPr>
        <p:spPr>
          <a:xfrm>
            <a:off x="6457037" y="262948"/>
            <a:ext cx="5400000" cy="274562"/>
          </a:xfrm>
          <a:prstGeom prst="rect">
            <a:avLst/>
          </a:prstGeom>
          <a:ln w="12700">
            <a:miter lim="400000"/>
          </a:ln>
        </p:spPr>
        <p:txBody>
          <a:bodyPr lIns="36000" tIns="36000" rIns="36000" bIns="36000" anchor="ctr">
            <a:noAutofit/>
          </a:bodyPr>
          <a:lstStyle>
            <a:lvl1pPr marL="0" indent="0" algn="r">
              <a:buNone/>
              <a:defRPr lang="en-US" sz="1000" b="0" dirty="0" smtClean="0">
                <a:latin typeface="Open Sans Light"/>
                <a:ea typeface="Open Sans Light"/>
                <a:cs typeface="Open Sans Light"/>
              </a:defRPr>
            </a:lvl1pPr>
          </a:lstStyle>
          <a:p>
            <a:pPr lvl="0" defTabSz="457154">
              <a:spcBef>
                <a:spcPct val="0"/>
              </a:spcBef>
            </a:pPr>
            <a:r>
              <a:rPr lang="en-US" dirty="0"/>
              <a:t>DATA | LOCAL</a:t>
            </a:r>
          </a:p>
        </p:txBody>
      </p:sp>
    </p:spTree>
    <p:extLst>
      <p:ext uri="{BB962C8B-B14F-4D97-AF65-F5344CB8AC3E}">
        <p14:creationId xmlns:p14="http://schemas.microsoft.com/office/powerpoint/2010/main" val="3348730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d">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196112465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8" name="Rectangle">
            <a:extLst>
              <a:ext uri="{FF2B5EF4-FFF2-40B4-BE49-F238E27FC236}">
                <a16:creationId xmlns:a16="http://schemas.microsoft.com/office/drawing/2014/main" id="{DA2B5D46-25C4-41D0-B81B-D8BC22BE0013}"/>
              </a:ext>
            </a:extLst>
          </p:cNvPr>
          <p:cNvSpPr/>
          <p:nvPr/>
        </p:nvSpPr>
        <p:spPr>
          <a:xfrm>
            <a:off x="-26182" y="-43483"/>
            <a:ext cx="12244363" cy="6944965"/>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pic>
        <p:nvPicPr>
          <p:cNvPr id="9" name="Image" descr="Image">
            <a:extLst>
              <a:ext uri="{FF2B5EF4-FFF2-40B4-BE49-F238E27FC236}">
                <a16:creationId xmlns:a16="http://schemas.microsoft.com/office/drawing/2014/main" id="{A3CCC234-F686-4C31-925A-5DC7C31846E0}"/>
              </a:ext>
            </a:extLst>
          </p:cNvPr>
          <p:cNvPicPr>
            <a:picLocks noChangeAspect="1"/>
          </p:cNvPicPr>
          <p:nvPr/>
        </p:nvPicPr>
        <p:blipFill>
          <a:blip r:embed="rId5"/>
          <a:stretch>
            <a:fillRect/>
          </a:stretch>
        </p:blipFill>
        <p:spPr>
          <a:xfrm>
            <a:off x="283940" y="6242503"/>
            <a:ext cx="11624120" cy="371798"/>
          </a:xfrm>
          <a:prstGeom prst="rect">
            <a:avLst/>
          </a:prstGeom>
          <a:ln w="12700">
            <a:miter lim="400000"/>
          </a:ln>
        </p:spPr>
      </p:pic>
    </p:spTree>
    <p:extLst>
      <p:ext uri="{BB962C8B-B14F-4D97-AF65-F5344CB8AC3E}">
        <p14:creationId xmlns:p14="http://schemas.microsoft.com/office/powerpoint/2010/main" val="340947695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M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6389-65A4-42AD-AA7A-CBDDF223ED32}"/>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3" name="Content Placeholder 2">
            <a:extLst>
              <a:ext uri="{FF2B5EF4-FFF2-40B4-BE49-F238E27FC236}">
                <a16:creationId xmlns:a16="http://schemas.microsoft.com/office/drawing/2014/main" id="{D112466C-C663-4914-9756-58FE89AA215E}"/>
              </a:ext>
            </a:extLst>
          </p:cNvPr>
          <p:cNvSpPr>
            <a:spLocks noGrp="1"/>
          </p:cNvSpPr>
          <p:nvPr>
            <p:ph idx="1"/>
          </p:nvPr>
        </p:nvSpPr>
        <p:spPr>
          <a:xfrm>
            <a:off x="336000" y="1563329"/>
            <a:ext cx="11519999" cy="4613634"/>
          </a:xfrm>
          <a:prstGeom prst="rect">
            <a:avLst/>
          </a:prstGeom>
        </p:spPr>
        <p:txBody>
          <a:bodyPr/>
          <a:lstStyle>
            <a:lvl1pPr marL="228600" indent="-228600">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buClr>
                <a:schemeClr val="tx1"/>
              </a:buClr>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1">
            <a:extLst>
              <a:ext uri="{FF2B5EF4-FFF2-40B4-BE49-F238E27FC236}">
                <a16:creationId xmlns:a16="http://schemas.microsoft.com/office/drawing/2014/main" id="{A9DA4660-A039-409B-AA51-DEBF1C404C4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Tree>
    <p:extLst>
      <p:ext uri="{BB962C8B-B14F-4D97-AF65-F5344CB8AC3E}">
        <p14:creationId xmlns:p14="http://schemas.microsoft.com/office/powerpoint/2010/main" val="349681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6389-65A4-42AD-AA7A-CBDDF223ED32}"/>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3" name="Content Placeholder 2">
            <a:extLst>
              <a:ext uri="{FF2B5EF4-FFF2-40B4-BE49-F238E27FC236}">
                <a16:creationId xmlns:a16="http://schemas.microsoft.com/office/drawing/2014/main" id="{D112466C-C663-4914-9756-58FE89AA215E}"/>
              </a:ext>
            </a:extLst>
          </p:cNvPr>
          <p:cNvSpPr>
            <a:spLocks noGrp="1"/>
          </p:cNvSpPr>
          <p:nvPr>
            <p:ph idx="1"/>
          </p:nvPr>
        </p:nvSpPr>
        <p:spPr>
          <a:xfrm>
            <a:off x="336000" y="1563329"/>
            <a:ext cx="11519999" cy="4613634"/>
          </a:xfrm>
          <a:prstGeom prst="rect">
            <a:avLst/>
          </a:prstGeom>
        </p:spPr>
        <p:txBody>
          <a:bodyPr/>
          <a:lstStyle>
            <a:lvl1pPr marL="228600" indent="-228600">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buClr>
                <a:schemeClr val="tx1"/>
              </a:buClr>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1">
            <a:extLst>
              <a:ext uri="{FF2B5EF4-FFF2-40B4-BE49-F238E27FC236}">
                <a16:creationId xmlns:a16="http://schemas.microsoft.com/office/drawing/2014/main" id="{A9DA4660-A039-409B-AA51-DEBF1C404C4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Tree>
    <p:extLst>
      <p:ext uri="{BB962C8B-B14F-4D97-AF65-F5344CB8AC3E}">
        <p14:creationId xmlns:p14="http://schemas.microsoft.com/office/powerpoint/2010/main" val="200743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parato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E8C51C-5CE1-4C30-BD2B-2ED4ECEE61E6}"/>
              </a:ext>
            </a:extLst>
          </p:cNvPr>
          <p:cNvSpPr>
            <a:spLocks noGrp="1"/>
          </p:cNvSpPr>
          <p:nvPr>
            <p:ph type="body" sz="quarter" idx="16" hasCustomPrompt="1"/>
          </p:nvPr>
        </p:nvSpPr>
        <p:spPr>
          <a:xfrm>
            <a:off x="336000" y="4195950"/>
            <a:ext cx="11519450" cy="612000"/>
          </a:xfrm>
          <a:prstGeom prst="rect">
            <a:avLst/>
          </a:prstGeom>
        </p:spPr>
        <p:txBody>
          <a:bodyPr lIns="0" tIns="0" rIns="0" bIns="0" anchor="b"/>
          <a:lstStyle>
            <a:lvl1pPr marL="0" indent="0">
              <a:spcBef>
                <a:spcPts val="0"/>
              </a:spcBef>
              <a:buNone/>
              <a:defRPr sz="28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chapter name</a:t>
            </a:r>
          </a:p>
        </p:txBody>
      </p:sp>
      <p:sp>
        <p:nvSpPr>
          <p:cNvPr id="4" name="Text Placeholder 11">
            <a:extLst>
              <a:ext uri="{FF2B5EF4-FFF2-40B4-BE49-F238E27FC236}">
                <a16:creationId xmlns:a16="http://schemas.microsoft.com/office/drawing/2014/main" id="{0F594DF0-F4B5-46C6-855F-5A3DEF370B51}"/>
              </a:ext>
            </a:extLst>
          </p:cNvPr>
          <p:cNvSpPr>
            <a:spLocks noGrp="1"/>
          </p:cNvSpPr>
          <p:nvPr>
            <p:ph type="body" sz="quarter" idx="12" hasCustomPrompt="1"/>
          </p:nvPr>
        </p:nvSpPr>
        <p:spPr>
          <a:xfrm>
            <a:off x="336000" y="364517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8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document title</a:t>
            </a:r>
          </a:p>
        </p:txBody>
      </p:sp>
      <p:sp>
        <p:nvSpPr>
          <p:cNvPr id="5" name="Line">
            <a:extLst>
              <a:ext uri="{FF2B5EF4-FFF2-40B4-BE49-F238E27FC236}">
                <a16:creationId xmlns:a16="http://schemas.microsoft.com/office/drawing/2014/main" id="{3F5866F4-05A4-4B38-B61D-1E029C5E31EA}"/>
              </a:ext>
            </a:extLst>
          </p:cNvPr>
          <p:cNvSpPr/>
          <p:nvPr/>
        </p:nvSpPr>
        <p:spPr>
          <a:xfrm>
            <a:off x="336550" y="4082563"/>
            <a:ext cx="632619"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Tree>
    <p:extLst>
      <p:ext uri="{BB962C8B-B14F-4D97-AF65-F5344CB8AC3E}">
        <p14:creationId xmlns:p14="http://schemas.microsoft.com/office/powerpoint/2010/main" val="849117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iz">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976028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a:t>Click to edit sub-title</a:t>
            </a:r>
          </a:p>
        </p:txBody>
      </p:sp>
      <p:pic>
        <p:nvPicPr>
          <p:cNvPr id="5" name="ISPRING_QUIZ_SHAPE3">
            <a:extLst>
              <a:ext uri="{FF2B5EF4-FFF2-40B4-BE49-F238E27FC236}">
                <a16:creationId xmlns:a16="http://schemas.microsoft.com/office/drawing/2014/main" id="{960E605E-404E-4319-9CB9-08963B17227B}"/>
              </a:ext>
            </a:extLst>
          </p:cNvPr>
          <p:cNvPicPr>
            <a:picLocks/>
          </p:cNvPicPr>
          <p:nvPr userDrawn="1"/>
        </p:nvPicPr>
        <p:blipFill>
          <a:blip r:embed="rId5">
            <a:duotone>
              <a:prstClr val="black"/>
              <a:schemeClr val="accent1">
                <a:tint val="45000"/>
                <a:satMod val="400000"/>
              </a:schemeClr>
            </a:duotone>
          </a:blip>
          <a:srcRect/>
          <a:stretch>
            <a:fillRect/>
          </a:stretch>
        </p:blipFill>
        <p:spPr>
          <a:xfrm>
            <a:off x="336000" y="947585"/>
            <a:ext cx="432000" cy="432000"/>
          </a:xfrm>
          <a:prstGeom prst="rect">
            <a:avLst/>
          </a:prstGeom>
          <a:effectLst>
            <a:innerShdw>
              <a:scrgbClr r="0" g="0" b="0">
                <a:alpha val="0"/>
              </a:scrgbClr>
            </a:innerShdw>
          </a:effectLst>
        </p:spPr>
      </p:pic>
      <p:sp>
        <p:nvSpPr>
          <p:cNvPr id="2" name="Rectangle 1">
            <a:extLst>
              <a:ext uri="{FF2B5EF4-FFF2-40B4-BE49-F238E27FC236}">
                <a16:creationId xmlns:a16="http://schemas.microsoft.com/office/drawing/2014/main" id="{E56A0C22-B9B3-4244-9FA2-07670AB35833}"/>
              </a:ext>
            </a:extLst>
          </p:cNvPr>
          <p:cNvSpPr/>
          <p:nvPr userDrawn="1"/>
        </p:nvSpPr>
        <p:spPr bwMode="auto">
          <a:xfrm>
            <a:off x="336549" y="604500"/>
            <a:ext cx="11520000" cy="720000"/>
          </a:xfrm>
          <a:prstGeom prst="rect">
            <a:avLst/>
          </a:prstGeom>
        </p:spPr>
        <p:txBody>
          <a:bodyPr lIns="540000" tIns="0" rIns="0" bIns="0" anchor="b"/>
          <a:lstStyle/>
          <a:p>
            <a:pPr marL="0" lvl="0" indent="0" algn="just" eaLnBrk="0" hangingPunct="0">
              <a:spcBef>
                <a:spcPts val="0"/>
              </a:spcBef>
              <a:buFont typeface="Arial" pitchFamily="34" charset="0"/>
              <a:buNone/>
            </a:pPr>
            <a:r>
              <a:rPr lang="en-US" sz="2400" b="0" dirty="0">
                <a:latin typeface="Playfair Display" panose="00000500000000000000" pitchFamily="50" charset="0"/>
                <a:cs typeface="Arial" panose="020B0604020202020204" pitchFamily="34" charset="0"/>
                <a:sym typeface="Arial" charset="0"/>
              </a:rPr>
              <a:t>Quiz</a:t>
            </a:r>
            <a:endParaRPr lang="pt-PT" sz="2400" b="0" dirty="0">
              <a:latin typeface="Playfair Display" panose="00000500000000000000" pitchFamily="50" charset="0"/>
              <a:cs typeface="Arial" panose="020B0604020202020204" pitchFamily="34" charset="0"/>
              <a:sym typeface="Arial" charset="0"/>
            </a:endParaRPr>
          </a:p>
        </p:txBody>
      </p:sp>
    </p:spTree>
    <p:extLst>
      <p:ext uri="{BB962C8B-B14F-4D97-AF65-F5344CB8AC3E}">
        <p14:creationId xmlns:p14="http://schemas.microsoft.com/office/powerpoint/2010/main" val="9083775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7FB93CF-E120-4C23-84DF-C2FBA4A76B9F}"/>
              </a:ext>
            </a:extLst>
          </p:cNvPr>
          <p:cNvSpPr>
            <a:spLocks noGrp="1"/>
          </p:cNvSpPr>
          <p:nvPr>
            <p:ph sz="half" idx="2"/>
          </p:nvPr>
        </p:nvSpPr>
        <p:spPr>
          <a:xfrm>
            <a:off x="336000" y="2094271"/>
            <a:ext cx="5661575" cy="4095392"/>
          </a:xfrm>
          <a:prstGeom prst="rect">
            <a:avLst/>
          </a:prstGeom>
        </p:spPr>
        <p:txBody>
          <a:bodyPr/>
          <a:lstStyle>
            <a:lvl1pPr marL="228600" indent="-228600">
              <a:lnSpc>
                <a:spcPct val="100000"/>
              </a:lnSpc>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nSpc>
                <a:spcPct val="100000"/>
              </a:lnSpc>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nSpc>
                <a:spcPct val="100000"/>
              </a:lnSpc>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a:extLst>
              <a:ext uri="{FF2B5EF4-FFF2-40B4-BE49-F238E27FC236}">
                <a16:creationId xmlns:a16="http://schemas.microsoft.com/office/drawing/2014/main" id="{F0D54E4C-DE0C-4640-98C4-A5045C7DD6D5}"/>
              </a:ext>
            </a:extLst>
          </p:cNvPr>
          <p:cNvSpPr>
            <a:spLocks noGrp="1"/>
          </p:cNvSpPr>
          <p:nvPr>
            <p:ph sz="quarter" idx="4"/>
          </p:nvPr>
        </p:nvSpPr>
        <p:spPr>
          <a:xfrm>
            <a:off x="6172199" y="2094271"/>
            <a:ext cx="5683799" cy="4095392"/>
          </a:xfrm>
          <a:prstGeom prst="rect">
            <a:avLst/>
          </a:prstGeom>
        </p:spPr>
        <p:txBody>
          <a:bodyPr/>
          <a:lstStyle>
            <a:lvl1pPr>
              <a:lnSpc>
                <a:spcPct val="100000"/>
              </a:lnSpc>
              <a:spcBef>
                <a:spcPts val="600"/>
              </a:spcBef>
              <a:defRPr sz="2000">
                <a:latin typeface="Open Sans Light" panose="020B0306030504020204" pitchFamily="34" charset="0"/>
                <a:ea typeface="Open Sans Light" panose="020B0306030504020204" pitchFamily="34" charset="0"/>
                <a:cs typeface="Open Sans Light" panose="020B0306030504020204" pitchFamily="34" charset="0"/>
              </a:defRPr>
            </a:lvl1pPr>
            <a:lvl2pPr>
              <a:lnSpc>
                <a:spcPct val="100000"/>
              </a:lnSpc>
              <a:spcBef>
                <a:spcPts val="600"/>
              </a:spcBef>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a:lnSpc>
                <a:spcPct val="100000"/>
              </a:lnSpc>
              <a:spcBef>
                <a:spcPts val="600"/>
              </a:spcBef>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1">
            <a:extLst>
              <a:ext uri="{FF2B5EF4-FFF2-40B4-BE49-F238E27FC236}">
                <a16:creationId xmlns:a16="http://schemas.microsoft.com/office/drawing/2014/main" id="{2B97CFA7-6D8C-4B36-BA58-C9139CBC293F}"/>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15" name="Title 1">
            <a:extLst>
              <a:ext uri="{FF2B5EF4-FFF2-40B4-BE49-F238E27FC236}">
                <a16:creationId xmlns:a16="http://schemas.microsoft.com/office/drawing/2014/main" id="{06F3D59A-10EB-4D6D-A37C-A07C3BE0F87C}"/>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8" name="Text Placeholder 2">
            <a:extLst>
              <a:ext uri="{FF2B5EF4-FFF2-40B4-BE49-F238E27FC236}">
                <a16:creationId xmlns:a16="http://schemas.microsoft.com/office/drawing/2014/main" id="{33C51137-4914-47B5-9DBA-B8255B37366C}"/>
              </a:ext>
            </a:extLst>
          </p:cNvPr>
          <p:cNvSpPr>
            <a:spLocks noGrp="1"/>
          </p:cNvSpPr>
          <p:nvPr>
            <p:ph type="body" idx="1"/>
          </p:nvPr>
        </p:nvSpPr>
        <p:spPr>
          <a:xfrm>
            <a:off x="346588" y="1351383"/>
            <a:ext cx="5650988"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4">
            <a:extLst>
              <a:ext uri="{FF2B5EF4-FFF2-40B4-BE49-F238E27FC236}">
                <a16:creationId xmlns:a16="http://schemas.microsoft.com/office/drawing/2014/main" id="{B090E41E-4E56-486F-9C19-CBC429716C01}"/>
              </a:ext>
            </a:extLst>
          </p:cNvPr>
          <p:cNvSpPr>
            <a:spLocks noGrp="1"/>
          </p:cNvSpPr>
          <p:nvPr>
            <p:ph type="body" sz="quarter" idx="3"/>
          </p:nvPr>
        </p:nvSpPr>
        <p:spPr>
          <a:xfrm>
            <a:off x="6172200" y="1351383"/>
            <a:ext cx="5683800"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10" name="Straight Connector 9">
            <a:extLst>
              <a:ext uri="{FF2B5EF4-FFF2-40B4-BE49-F238E27FC236}">
                <a16:creationId xmlns:a16="http://schemas.microsoft.com/office/drawing/2014/main" id="{0EDEC249-2FA7-4552-A9EE-E528E5E1383F}"/>
              </a:ext>
            </a:extLst>
          </p:cNvPr>
          <p:cNvCxnSpPr/>
          <p:nvPr userDrawn="1"/>
        </p:nvCxnSpPr>
        <p:spPr>
          <a:xfrm>
            <a:off x="336000" y="20086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1" name="Straight Connector 10">
            <a:extLst>
              <a:ext uri="{FF2B5EF4-FFF2-40B4-BE49-F238E27FC236}">
                <a16:creationId xmlns:a16="http://schemas.microsoft.com/office/drawing/2014/main" id="{7ACAF9FE-FE9B-410F-8BEE-FEAF9F777C8C}"/>
              </a:ext>
            </a:extLst>
          </p:cNvPr>
          <p:cNvCxnSpPr/>
          <p:nvPr userDrawn="1"/>
        </p:nvCxnSpPr>
        <p:spPr>
          <a:xfrm>
            <a:off x="6199663" y="20111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4890318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emf"/><Relationship Id="rId5" Type="http://schemas.openxmlformats.org/officeDocument/2006/relationships/slideLayout" Target="../slideLayouts/slideLayout10.xml"/><Relationship Id="rId10" Type="http://schemas.openxmlformats.org/officeDocument/2006/relationships/oleObject" Target="../embeddings/oleObject3.bin"/><Relationship Id="rId4" Type="http://schemas.openxmlformats.org/officeDocument/2006/relationships/slideLayout" Target="../slideLayouts/slideLayout9.xml"/><Relationship Id="rId9"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 descr="Image">
            <a:extLst>
              <a:ext uri="{FF2B5EF4-FFF2-40B4-BE49-F238E27FC236}">
                <a16:creationId xmlns:a16="http://schemas.microsoft.com/office/drawing/2014/main" id="{49862464-1843-4B6F-AAF2-DAC45429C089}"/>
              </a:ext>
            </a:extLst>
          </p:cNvPr>
          <p:cNvPicPr>
            <a:picLocks noChangeAspect="1"/>
          </p:cNvPicPr>
          <p:nvPr/>
        </p:nvPicPr>
        <p:blipFill>
          <a:blip r:embed="rId7"/>
          <a:stretch>
            <a:fillRect/>
          </a:stretch>
        </p:blipFill>
        <p:spPr>
          <a:xfrm>
            <a:off x="336000" y="6105724"/>
            <a:ext cx="11520000" cy="360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59" r:id="rId3"/>
    <p:sldLayoutId id="2147483663" r:id="rId4"/>
    <p:sldLayoutId id="2147483674" r:id="rId5"/>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154" algn="ctr" rtl="0" eaLnBrk="1" fontAlgn="base" hangingPunct="1">
        <a:spcBef>
          <a:spcPct val="0"/>
        </a:spcBef>
        <a:spcAft>
          <a:spcPct val="0"/>
        </a:spcAft>
        <a:defRPr sz="4400">
          <a:solidFill>
            <a:schemeClr val="tx1"/>
          </a:solidFill>
          <a:latin typeface="Calibri" pitchFamily="34" charset="0"/>
        </a:defRPr>
      </a:lvl6pPr>
      <a:lvl7pPr marL="914307" algn="ctr" rtl="0" eaLnBrk="1" fontAlgn="base" hangingPunct="1">
        <a:spcBef>
          <a:spcPct val="0"/>
        </a:spcBef>
        <a:spcAft>
          <a:spcPct val="0"/>
        </a:spcAft>
        <a:defRPr sz="4400">
          <a:solidFill>
            <a:schemeClr val="tx1"/>
          </a:solidFill>
          <a:latin typeface="Calibri" pitchFamily="34" charset="0"/>
        </a:defRPr>
      </a:lvl7pPr>
      <a:lvl8pPr marL="1371461" algn="ctr" rtl="0" eaLnBrk="1" fontAlgn="base" hangingPunct="1">
        <a:spcBef>
          <a:spcPct val="0"/>
        </a:spcBef>
        <a:spcAft>
          <a:spcPct val="0"/>
        </a:spcAft>
        <a:defRPr sz="4400">
          <a:solidFill>
            <a:schemeClr val="tx1"/>
          </a:solidFill>
          <a:latin typeface="Calibri" pitchFamily="34" charset="0"/>
        </a:defRPr>
      </a:lvl8pPr>
      <a:lvl9pPr marL="1828614" algn="ctr" rtl="0" eaLnBrk="1" fontAlgn="base" hangingPunct="1">
        <a:spcBef>
          <a:spcPct val="0"/>
        </a:spcBef>
        <a:spcAft>
          <a:spcPct val="0"/>
        </a:spcAft>
        <a:defRPr sz="4400">
          <a:solidFill>
            <a:schemeClr val="tx1"/>
          </a:solidFill>
          <a:latin typeface="Calibri" pitchFamily="34" charset="0"/>
        </a:defRPr>
      </a:lvl9pPr>
    </p:titleStyle>
    <p:bodyStyle>
      <a:lvl1pPr marL="342865" indent="-342865"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874" indent="-285721"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2884" indent="-228577"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037"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191"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34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97"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0"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0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307" rtl="0" eaLnBrk="1" latinLnBrk="0" hangingPunct="1">
        <a:defRPr sz="1800" kern="1200">
          <a:solidFill>
            <a:schemeClr val="tx1"/>
          </a:solidFill>
          <a:latin typeface="+mn-lt"/>
          <a:ea typeface="+mn-ea"/>
          <a:cs typeface="+mn-cs"/>
        </a:defRPr>
      </a:lvl1pPr>
      <a:lvl2pPr marL="457154" algn="l" defTabSz="914307" rtl="0" eaLnBrk="1" latinLnBrk="0" hangingPunct="1">
        <a:defRPr sz="1800" kern="1200">
          <a:solidFill>
            <a:schemeClr val="tx1"/>
          </a:solidFill>
          <a:latin typeface="+mn-lt"/>
          <a:ea typeface="+mn-ea"/>
          <a:cs typeface="+mn-cs"/>
        </a:defRPr>
      </a:lvl2pPr>
      <a:lvl3pPr marL="914307" algn="l" defTabSz="914307" rtl="0" eaLnBrk="1" latinLnBrk="0" hangingPunct="1">
        <a:defRPr sz="1800" kern="1200">
          <a:solidFill>
            <a:schemeClr val="tx1"/>
          </a:solidFill>
          <a:latin typeface="+mn-lt"/>
          <a:ea typeface="+mn-ea"/>
          <a:cs typeface="+mn-cs"/>
        </a:defRPr>
      </a:lvl3pPr>
      <a:lvl4pPr marL="1371461" algn="l" defTabSz="914307" rtl="0" eaLnBrk="1" latinLnBrk="0" hangingPunct="1">
        <a:defRPr sz="1800" kern="1200">
          <a:solidFill>
            <a:schemeClr val="tx1"/>
          </a:solidFill>
          <a:latin typeface="+mn-lt"/>
          <a:ea typeface="+mn-ea"/>
          <a:cs typeface="+mn-cs"/>
        </a:defRPr>
      </a:lvl4pPr>
      <a:lvl5pPr marL="1828614" algn="l" defTabSz="914307" rtl="0" eaLnBrk="1" latinLnBrk="0" hangingPunct="1">
        <a:defRPr sz="1800" kern="1200">
          <a:solidFill>
            <a:schemeClr val="tx1"/>
          </a:solidFill>
          <a:latin typeface="+mn-lt"/>
          <a:ea typeface="+mn-ea"/>
          <a:cs typeface="+mn-cs"/>
        </a:defRPr>
      </a:lvl5pPr>
      <a:lvl6pPr marL="2285768" algn="l" defTabSz="914307" rtl="0" eaLnBrk="1" latinLnBrk="0" hangingPunct="1">
        <a:defRPr sz="1800" kern="1200">
          <a:solidFill>
            <a:schemeClr val="tx1"/>
          </a:solidFill>
          <a:latin typeface="+mn-lt"/>
          <a:ea typeface="+mn-ea"/>
          <a:cs typeface="+mn-cs"/>
        </a:defRPr>
      </a:lvl6pPr>
      <a:lvl7pPr marL="2742921" algn="l" defTabSz="914307" rtl="0" eaLnBrk="1" latinLnBrk="0" hangingPunct="1">
        <a:defRPr sz="1800" kern="1200">
          <a:solidFill>
            <a:schemeClr val="tx1"/>
          </a:solidFill>
          <a:latin typeface="+mn-lt"/>
          <a:ea typeface="+mn-ea"/>
          <a:cs typeface="+mn-cs"/>
        </a:defRPr>
      </a:lvl7pPr>
      <a:lvl8pPr marL="3200074" algn="l" defTabSz="914307" rtl="0" eaLnBrk="1" latinLnBrk="0" hangingPunct="1">
        <a:defRPr sz="1800" kern="1200">
          <a:solidFill>
            <a:schemeClr val="tx1"/>
          </a:solidFill>
          <a:latin typeface="+mn-lt"/>
          <a:ea typeface="+mn-ea"/>
          <a:cs typeface="+mn-cs"/>
        </a:defRPr>
      </a:lvl8pPr>
      <a:lvl9pPr marL="3657227" algn="l" defTabSz="91430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9">
          <p15:clr>
            <a:srgbClr val="F26B43"/>
          </p15:clr>
        </p15:guide>
        <p15:guide id="4" pos="21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1615431333"/>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10" imgW="443" imgH="444" progId="TCLayout.ActiveDocument.1">
                  <p:embed/>
                </p:oleObj>
              </mc:Choice>
              <mc:Fallback>
                <p:oleObj name="think-cell Slide" r:id="rId10" imgW="443" imgH="444" progId="TCLayout.ActiveDocument.1">
                  <p:embed/>
                  <p:pic>
                    <p:nvPicPr>
                      <p:cNvPr id="2" name="Object 1" hidden="1"/>
                      <p:cNvPicPr/>
                      <p:nvPr/>
                    </p:nvPicPr>
                    <p:blipFill>
                      <a:blip r:embed="rId11"/>
                      <a:stretch>
                        <a:fillRect/>
                      </a:stretch>
                    </p:blipFill>
                    <p:spPr>
                      <a:xfrm>
                        <a:off x="1956" y="1590"/>
                        <a:ext cx="1953" cy="1587"/>
                      </a:xfrm>
                      <a:prstGeom prst="rect">
                        <a:avLst/>
                      </a:prstGeom>
                    </p:spPr>
                  </p:pic>
                </p:oleObj>
              </mc:Fallback>
            </mc:AlternateContent>
          </a:graphicData>
        </a:graphic>
      </p:graphicFrame>
      <p:sp>
        <p:nvSpPr>
          <p:cNvPr id="4" name="Rectangle 3"/>
          <p:cNvSpPr/>
          <p:nvPr/>
        </p:nvSpPr>
        <p:spPr bwMode="auto">
          <a:xfrm>
            <a:off x="11375938" y="6565800"/>
            <a:ext cx="480000" cy="216000"/>
          </a:xfrm>
          <a:prstGeom prst="rect">
            <a:avLst/>
          </a:prstGeom>
          <a:noFill/>
          <a:ln>
            <a:noFill/>
          </a:ln>
        </p:spPr>
        <p:txBody>
          <a:bodyPr lIns="0" tIns="0" rIns="0" bIns="0" anchor="ctr" anchorCtr="0"/>
          <a:lstStyle/>
          <a:p>
            <a:pPr marL="342865" lvl="0" indent="-342865" algn="r" eaLnBrk="0" hangingPunct="0">
              <a:spcBef>
                <a:spcPct val="20000"/>
              </a:spcBef>
              <a:buFont typeface="Arial" pitchFamily="34" charset="0"/>
              <a:buNone/>
            </a:pPr>
            <a:fld id="{77DE0158-972D-403A-B6DD-1A7CD6BBD9B1}" type="slidenum">
              <a:rPr lang="pt-PT" sz="1000" b="0" cap="none" baseline="0" noProof="0" smtClean="0">
                <a:solidFill>
                  <a:schemeClr val="tx1"/>
                </a:solidFill>
                <a:latin typeface="Open Sans Light"/>
                <a:cs typeface="Arial" pitchFamily="34" charset="0"/>
              </a:rPr>
              <a:pPr marL="342865" lvl="0" indent="-342865" algn="r" eaLnBrk="0" hangingPunct="0">
                <a:spcBef>
                  <a:spcPct val="20000"/>
                </a:spcBef>
                <a:buFont typeface="Arial" pitchFamily="34" charset="0"/>
                <a:buNone/>
              </a:pPr>
              <a:t>‹#›</a:t>
            </a:fld>
            <a:endParaRPr lang="pt-PT" sz="1000" b="0" cap="none" baseline="0" noProof="0" dirty="0">
              <a:solidFill>
                <a:schemeClr val="tx1"/>
              </a:solidFill>
              <a:latin typeface="Open Sans Light"/>
              <a:cs typeface="Arial" pitchFamily="34" charset="0"/>
            </a:endParaRPr>
          </a:p>
        </p:txBody>
      </p:sp>
      <p:sp>
        <p:nvSpPr>
          <p:cNvPr id="3" name="Rectangle 2">
            <a:extLst>
              <a:ext uri="{FF2B5EF4-FFF2-40B4-BE49-F238E27FC236}">
                <a16:creationId xmlns:a16="http://schemas.microsoft.com/office/drawing/2014/main" id="{A976C39B-BEA3-4755-B55A-633348E47235}"/>
              </a:ext>
            </a:extLst>
          </p:cNvPr>
          <p:cNvSpPr/>
          <p:nvPr/>
        </p:nvSpPr>
        <p:spPr bwMode="auto">
          <a:xfrm>
            <a:off x="3908" y="6429425"/>
            <a:ext cx="12188091" cy="1080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pic>
        <p:nvPicPr>
          <p:cNvPr id="6" name="Image" descr="Image">
            <a:extLst>
              <a:ext uri="{FF2B5EF4-FFF2-40B4-BE49-F238E27FC236}">
                <a16:creationId xmlns:a16="http://schemas.microsoft.com/office/drawing/2014/main" id="{A3A91A08-17A2-49CA-8D7B-0F5F75227E4A}"/>
              </a:ext>
            </a:extLst>
          </p:cNvPr>
          <p:cNvPicPr>
            <a:picLocks noChangeAspect="1"/>
          </p:cNvPicPr>
          <p:nvPr userDrawn="1"/>
        </p:nvPicPr>
        <p:blipFill>
          <a:blip r:embed="rId12"/>
          <a:stretch>
            <a:fillRect/>
          </a:stretch>
        </p:blipFill>
        <p:spPr>
          <a:xfrm>
            <a:off x="10561243" y="289605"/>
            <a:ext cx="1294207" cy="216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9" r:id="rId1"/>
    <p:sldLayoutId id="2147483664" r:id="rId2"/>
    <p:sldLayoutId id="2147483670" r:id="rId3"/>
    <p:sldLayoutId id="2147483673" r:id="rId4"/>
    <p:sldLayoutId id="2147483672" r:id="rId5"/>
    <p:sldLayoutId id="2147483666" r:id="rId6"/>
    <p:sldLayoutId id="2147483662" r:id="rId7"/>
  </p:sldLayoutIdLst>
  <p:hf hdr="0" dt="0"/>
  <p:txStyles>
    <p:titleStyle>
      <a:lvl1pPr algn="ctr" defTabSz="457154" rtl="0" eaLnBrk="0" fontAlgn="base" hangingPunct="0">
        <a:spcBef>
          <a:spcPct val="0"/>
        </a:spcBef>
        <a:spcAft>
          <a:spcPct val="0"/>
        </a:spcAft>
        <a:defRPr sz="4400" kern="1200">
          <a:solidFill>
            <a:schemeClr val="tx1"/>
          </a:solidFill>
          <a:latin typeface="+mj-lt"/>
          <a:ea typeface="Geneva" pitchFamily="-112" charset="-128"/>
          <a:cs typeface="Geneva" pitchFamily="-112" charset="-128"/>
        </a:defRPr>
      </a:lvl1pPr>
      <a:lvl2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2pPr>
      <a:lvl3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3pPr>
      <a:lvl4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4pPr>
      <a:lvl5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5pPr>
      <a:lvl6pPr marL="45715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6pPr>
      <a:lvl7pPr marL="914307"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7pPr>
      <a:lvl8pPr marL="1371461"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8pPr>
      <a:lvl9pPr marL="182861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9pPr>
    </p:titleStyle>
    <p:body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pt-PT"/>
      </a:defPPr>
      <a:lvl1pPr marL="0" algn="l" defTabSz="457154" rtl="0" eaLnBrk="1" latinLnBrk="0" hangingPunct="1">
        <a:defRPr sz="1800" kern="1200">
          <a:solidFill>
            <a:schemeClr val="tx1"/>
          </a:solidFill>
          <a:latin typeface="+mn-lt"/>
          <a:ea typeface="+mn-ea"/>
          <a:cs typeface="+mn-cs"/>
        </a:defRPr>
      </a:lvl1pPr>
      <a:lvl2pPr marL="457154" algn="l" defTabSz="457154" rtl="0" eaLnBrk="1" latinLnBrk="0" hangingPunct="1">
        <a:defRPr sz="1800" kern="1200">
          <a:solidFill>
            <a:schemeClr val="tx1"/>
          </a:solidFill>
          <a:latin typeface="+mn-lt"/>
          <a:ea typeface="+mn-ea"/>
          <a:cs typeface="+mn-cs"/>
        </a:defRPr>
      </a:lvl2pPr>
      <a:lvl3pPr marL="914307" algn="l" defTabSz="457154" rtl="0" eaLnBrk="1" latinLnBrk="0" hangingPunct="1">
        <a:defRPr sz="1800" kern="1200">
          <a:solidFill>
            <a:schemeClr val="tx1"/>
          </a:solidFill>
          <a:latin typeface="+mn-lt"/>
          <a:ea typeface="+mn-ea"/>
          <a:cs typeface="+mn-cs"/>
        </a:defRPr>
      </a:lvl3pPr>
      <a:lvl4pPr marL="1371461" algn="l" defTabSz="457154" rtl="0" eaLnBrk="1" latinLnBrk="0" hangingPunct="1">
        <a:defRPr sz="1800" kern="1200">
          <a:solidFill>
            <a:schemeClr val="tx1"/>
          </a:solidFill>
          <a:latin typeface="+mn-lt"/>
          <a:ea typeface="+mn-ea"/>
          <a:cs typeface="+mn-cs"/>
        </a:defRPr>
      </a:lvl4pPr>
      <a:lvl5pPr marL="1828614" algn="l" defTabSz="457154" rtl="0" eaLnBrk="1" latinLnBrk="0" hangingPunct="1">
        <a:defRPr sz="1800" kern="1200">
          <a:solidFill>
            <a:schemeClr val="tx1"/>
          </a:solidFill>
          <a:latin typeface="+mn-lt"/>
          <a:ea typeface="+mn-ea"/>
          <a:cs typeface="+mn-cs"/>
        </a:defRPr>
      </a:lvl5pPr>
      <a:lvl6pPr marL="2285768" algn="l" defTabSz="457154" rtl="0" eaLnBrk="1" latinLnBrk="0" hangingPunct="1">
        <a:defRPr sz="1800" kern="1200">
          <a:solidFill>
            <a:schemeClr val="tx1"/>
          </a:solidFill>
          <a:latin typeface="+mn-lt"/>
          <a:ea typeface="+mn-ea"/>
          <a:cs typeface="+mn-cs"/>
        </a:defRPr>
      </a:lvl6pPr>
      <a:lvl7pPr marL="2742921" algn="l" defTabSz="457154" rtl="0" eaLnBrk="1" latinLnBrk="0" hangingPunct="1">
        <a:defRPr sz="1800" kern="1200">
          <a:solidFill>
            <a:schemeClr val="tx1"/>
          </a:solidFill>
          <a:latin typeface="+mn-lt"/>
          <a:ea typeface="+mn-ea"/>
          <a:cs typeface="+mn-cs"/>
        </a:defRPr>
      </a:lvl7pPr>
      <a:lvl8pPr marL="3200074" algn="l" defTabSz="457154" rtl="0" eaLnBrk="1" latinLnBrk="0" hangingPunct="1">
        <a:defRPr sz="1800" kern="1200">
          <a:solidFill>
            <a:schemeClr val="tx1"/>
          </a:solidFill>
          <a:latin typeface="+mn-lt"/>
          <a:ea typeface="+mn-ea"/>
          <a:cs typeface="+mn-cs"/>
        </a:defRPr>
      </a:lvl8pPr>
      <a:lvl9pPr marL="3657227" algn="l" defTabSz="4571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8">
          <p15:clr>
            <a:srgbClr val="F26B43"/>
          </p15:clr>
        </p15:guide>
        <p15:guide id="4" pos="212">
          <p15:clr>
            <a:srgbClr val="F26B43"/>
          </p15:clr>
        </p15:guide>
        <p15:guide id="5" orient="horz" pos="404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8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90.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1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39.png"/><Relationship Id="rId4" Type="http://schemas.openxmlformats.org/officeDocument/2006/relationships/image" Target="../media/image38.png"/></Relationships>
</file>

<file path=ppt/slides/_rels/slide17.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41.png"/></Relationships>
</file>

<file path=ppt/slides/_rels/slide18.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 Id="rId9" Type="http://schemas.openxmlformats.org/officeDocument/2006/relationships/image" Target="../media/image48.png"/></Relationships>
</file>

<file path=ppt/slides/_rels/slide19.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0.xml"/><Relationship Id="rId1" Type="http://schemas.openxmlformats.org/officeDocument/2006/relationships/tags" Target="../tags/tag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56.png"/><Relationship Id="rId5" Type="http://schemas.openxmlformats.org/officeDocument/2006/relationships/image" Target="../media/image55.png"/><Relationship Id="rId4" Type="http://schemas.openxmlformats.org/officeDocument/2006/relationships/image" Target="../media/image54.png"/></Relationships>
</file>

<file path=ppt/slides/_rels/slide22.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60.png"/><Relationship Id="rId5" Type="http://schemas.openxmlformats.org/officeDocument/2006/relationships/image" Target="../media/image59.png"/><Relationship Id="rId4" Type="http://schemas.openxmlformats.org/officeDocument/2006/relationships/image" Target="../media/image5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9.xml"/><Relationship Id="rId1" Type="http://schemas.openxmlformats.org/officeDocument/2006/relationships/tags" Target="../tags/tag10.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image" Target="../media/image10.png"/><Relationship Id="rId1" Type="http://schemas.openxmlformats.org/officeDocument/2006/relationships/slideLayout" Target="../slideLayouts/slideLayout9.xml"/><Relationship Id="rId6" Type="http://schemas.openxmlformats.org/officeDocument/2006/relationships/image" Target="../media/image12.png"/><Relationship Id="rId5" Type="http://schemas.openxmlformats.org/officeDocument/2006/relationships/image" Target="../media/image110.png"/><Relationship Id="rId4" Type="http://schemas.openxmlformats.org/officeDocument/2006/relationships/image" Target="../media/image100.png"/></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9.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1.png"/></Relationships>
</file>

<file path=ppt/slides/_rels/slide6.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10.xml"/><Relationship Id="rId6" Type="http://schemas.openxmlformats.org/officeDocument/2006/relationships/image" Target="../media/image26.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7.xml.rels><?xml version="1.0" encoding="UTF-8" standalone="yes"?>
<Relationships xmlns="http://schemas.openxmlformats.org/package/2006/relationships"><Relationship Id="rId2" Type="http://schemas.openxmlformats.org/officeDocument/2006/relationships/image" Target="../media/image130.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280.png"/><Relationship Id="rId3" Type="http://schemas.openxmlformats.org/officeDocument/2006/relationships/image" Target="../media/image230.png"/><Relationship Id="rId7" Type="http://schemas.openxmlformats.org/officeDocument/2006/relationships/image" Target="../media/image270.png"/><Relationship Id="rId2" Type="http://schemas.openxmlformats.org/officeDocument/2006/relationships/image" Target="../media/image220.png"/><Relationship Id="rId1" Type="http://schemas.openxmlformats.org/officeDocument/2006/relationships/slideLayout" Target="../slideLayouts/slideLayout6.xml"/><Relationship Id="rId6" Type="http://schemas.openxmlformats.org/officeDocument/2006/relationships/image" Target="../media/image260.png"/><Relationship Id="rId5" Type="http://schemas.openxmlformats.org/officeDocument/2006/relationships/image" Target="../media/image250.png"/><Relationship Id="rId10" Type="http://schemas.openxmlformats.org/officeDocument/2006/relationships/image" Target="../media/image300.png"/><Relationship Id="rId4" Type="http://schemas.openxmlformats.org/officeDocument/2006/relationships/image" Target="../media/image240.png"/><Relationship Id="rId9" Type="http://schemas.openxmlformats.org/officeDocument/2006/relationships/image" Target="../media/image2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CCAE5E-8425-47A1-8B9E-A4C2C379F779}"/>
              </a:ext>
            </a:extLst>
          </p:cNvPr>
          <p:cNvSpPr>
            <a:spLocks noGrp="1"/>
          </p:cNvSpPr>
          <p:nvPr>
            <p:ph type="body" sz="quarter" idx="10"/>
          </p:nvPr>
        </p:nvSpPr>
        <p:spPr/>
        <p:txBody>
          <a:bodyPr/>
          <a:lstStyle/>
          <a:p>
            <a:r>
              <a:rPr lang="en-US" dirty="0"/>
              <a:t>Risk and return. </a:t>
            </a:r>
          </a:p>
          <a:p>
            <a:r>
              <a:rPr lang="en-US" dirty="0"/>
              <a:t>Diversification</a:t>
            </a:r>
            <a:endParaRPr lang="en-GB" dirty="0"/>
          </a:p>
        </p:txBody>
      </p:sp>
      <p:sp>
        <p:nvSpPr>
          <p:cNvPr id="3" name="Text Placeholder 2">
            <a:extLst>
              <a:ext uri="{FF2B5EF4-FFF2-40B4-BE49-F238E27FC236}">
                <a16:creationId xmlns:a16="http://schemas.microsoft.com/office/drawing/2014/main" id="{6C9B9C6B-4733-4225-924A-F90094E4DF9E}"/>
              </a:ext>
            </a:extLst>
          </p:cNvPr>
          <p:cNvSpPr>
            <a:spLocks noGrp="1"/>
          </p:cNvSpPr>
          <p:nvPr>
            <p:ph type="body" sz="quarter" idx="13"/>
          </p:nvPr>
        </p:nvSpPr>
        <p:spPr/>
        <p:txBody>
          <a:bodyPr/>
          <a:lstStyle/>
          <a:p>
            <a:r>
              <a:rPr lang="en-US" dirty="0"/>
              <a:t>Advanced Financial Management</a:t>
            </a:r>
            <a:endParaRPr lang="en-GB" dirty="0"/>
          </a:p>
        </p:txBody>
      </p:sp>
    </p:spTree>
    <p:extLst>
      <p:ext uri="{BB962C8B-B14F-4D97-AF65-F5344CB8AC3E}">
        <p14:creationId xmlns:p14="http://schemas.microsoft.com/office/powerpoint/2010/main" val="910337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DD006-9411-A886-F0E0-8B18349FF0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41C28-51FC-EF9A-811F-FA2D655833F0}"/>
              </a:ext>
            </a:extLst>
          </p:cNvPr>
          <p:cNvSpPr>
            <a:spLocks noGrp="1"/>
          </p:cNvSpPr>
          <p:nvPr>
            <p:ph type="title"/>
          </p:nvPr>
        </p:nvSpPr>
        <p:spPr/>
        <p:txBody>
          <a:bodyPr/>
          <a:lstStyle/>
          <a:p>
            <a:r>
              <a:rPr lang="en-GB" dirty="0"/>
              <a:t>Exercise 1 - solutions</a:t>
            </a:r>
          </a:p>
        </p:txBody>
      </p:sp>
      <p:sp>
        <p:nvSpPr>
          <p:cNvPr id="3" name="Content Placeholder 2">
            <a:extLst>
              <a:ext uri="{FF2B5EF4-FFF2-40B4-BE49-F238E27FC236}">
                <a16:creationId xmlns:a16="http://schemas.microsoft.com/office/drawing/2014/main" id="{C70FD2D6-7603-E807-7C7F-F786820DE559}"/>
              </a:ext>
            </a:extLst>
          </p:cNvPr>
          <p:cNvSpPr>
            <a:spLocks noGrp="1"/>
          </p:cNvSpPr>
          <p:nvPr>
            <p:ph idx="1"/>
          </p:nvPr>
        </p:nvSpPr>
        <p:spPr/>
        <p:txBody>
          <a:bodyPr/>
          <a:lstStyle/>
          <a:p>
            <a:pPr marL="514800" lvl="1" indent="-514800">
              <a:spcBef>
                <a:spcPts val="1200"/>
              </a:spcBef>
              <a:buFont typeface="+mj-lt"/>
              <a:buAutoNum type="alphaLcPeriod" startAt="2"/>
            </a:pPr>
            <a:r>
              <a:rPr lang="en-GB" sz="2000" b="1" dirty="0"/>
              <a:t>If the correlation increases, what happens to expected return of the portfolio and the standard deviation?</a:t>
            </a:r>
          </a:p>
          <a:p>
            <a:pPr marL="457200" lvl="1" indent="0">
              <a:spcBef>
                <a:spcPts val="600"/>
              </a:spcBef>
              <a:buNone/>
            </a:pPr>
            <a:r>
              <a:rPr lang="en-GB" dirty="0"/>
              <a:t> </a:t>
            </a:r>
            <a:r>
              <a:rPr lang="en-GB" sz="2000" dirty="0"/>
              <a:t>Nothing will happen to the expected return. </a:t>
            </a:r>
          </a:p>
          <a:p>
            <a:pPr marL="457200" lvl="1" indent="0">
              <a:spcBef>
                <a:spcPts val="600"/>
              </a:spcBef>
              <a:buNone/>
            </a:pPr>
            <a:r>
              <a:rPr lang="en-GB" sz="2000" dirty="0"/>
              <a:t> The standard deviation of the portfolio will increase.</a:t>
            </a:r>
            <a:endParaRPr lang="en-GB" dirty="0"/>
          </a:p>
        </p:txBody>
      </p:sp>
      <p:sp>
        <p:nvSpPr>
          <p:cNvPr id="7" name="Text Placeholder 6">
            <a:extLst>
              <a:ext uri="{FF2B5EF4-FFF2-40B4-BE49-F238E27FC236}">
                <a16:creationId xmlns:a16="http://schemas.microsoft.com/office/drawing/2014/main" id="{BFDBEAD9-CBA1-89AE-F7C0-FC9213387577}"/>
              </a:ext>
            </a:extLst>
          </p:cNvPr>
          <p:cNvSpPr>
            <a:spLocks noGrp="1"/>
          </p:cNvSpPr>
          <p:nvPr>
            <p:ph type="body" sz="quarter" idx="13"/>
          </p:nvPr>
        </p:nvSpPr>
        <p:spPr/>
        <p:txBody>
          <a:bodyPr/>
          <a:lstStyle/>
          <a:p>
            <a:r>
              <a:rPr lang="en-GB" dirty="0"/>
              <a:t>Advanced Financial Management | Risk and return. Diversification.</a:t>
            </a:r>
          </a:p>
        </p:txBody>
      </p:sp>
    </p:spTree>
    <p:extLst>
      <p:ext uri="{BB962C8B-B14F-4D97-AF65-F5344CB8AC3E}">
        <p14:creationId xmlns:p14="http://schemas.microsoft.com/office/powerpoint/2010/main" val="384358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CDB9D-02B4-476E-BB21-05BC8BFEF4B2}"/>
              </a:ext>
            </a:extLst>
          </p:cNvPr>
          <p:cNvSpPr>
            <a:spLocks noGrp="1"/>
          </p:cNvSpPr>
          <p:nvPr>
            <p:ph type="title"/>
          </p:nvPr>
        </p:nvSpPr>
        <p:spPr/>
        <p:txBody>
          <a:bodyPr/>
          <a:lstStyle/>
          <a:p>
            <a:r>
              <a:rPr lang="en-GB" dirty="0"/>
              <a:t>Exercise 2</a:t>
            </a:r>
          </a:p>
        </p:txBody>
      </p:sp>
      <p:sp>
        <p:nvSpPr>
          <p:cNvPr id="3" name="Content Placeholder 2">
            <a:extLst>
              <a:ext uri="{FF2B5EF4-FFF2-40B4-BE49-F238E27FC236}">
                <a16:creationId xmlns:a16="http://schemas.microsoft.com/office/drawing/2014/main" id="{F6F56A0E-636B-42B7-8CE0-2F95B83BB628}"/>
              </a:ext>
            </a:extLst>
          </p:cNvPr>
          <p:cNvSpPr>
            <a:spLocks noGrp="1"/>
          </p:cNvSpPr>
          <p:nvPr>
            <p:ph idx="1"/>
          </p:nvPr>
        </p:nvSpPr>
        <p:spPr/>
        <p:txBody>
          <a:bodyPr>
            <a:normAutofit/>
          </a:bodyPr>
          <a:lstStyle/>
          <a:p>
            <a:pPr marL="0" indent="0">
              <a:buNone/>
            </a:pPr>
            <a:r>
              <a:rPr lang="en-GB" dirty="0"/>
              <a:t>The historical standard deviation of Dell and Home Depot are respectively 29.32% and 29.27%. The correlation coefficient between the two stocks is 0.59.</a:t>
            </a:r>
          </a:p>
          <a:p>
            <a:pPr marL="514350" indent="-514350">
              <a:spcBef>
                <a:spcPts val="1200"/>
              </a:spcBef>
              <a:buFont typeface="+mj-lt"/>
              <a:buAutoNum type="alphaLcPeriod"/>
            </a:pPr>
            <a:r>
              <a:rPr lang="en-GB" dirty="0"/>
              <a:t>What is the standard deviation of a portfolio invested half in Dell and half in Home Depot?</a:t>
            </a:r>
          </a:p>
          <a:p>
            <a:pPr marL="514350" indent="-514350">
              <a:spcBef>
                <a:spcPts val="1200"/>
              </a:spcBef>
              <a:buFont typeface="+mj-lt"/>
              <a:buAutoNum type="alphaLcPeriod"/>
            </a:pPr>
            <a:r>
              <a:rPr lang="en-GB" dirty="0"/>
              <a:t>What is the standard deviation of a portfolio invested 1/3 in Dell, 1/3 in Home Depot and 1/3 in Treasury Bills (these have zero risk)? [HINT: think of this portfolio as a portfolio invested in Treasury Bills and the portfolio in part a.]</a:t>
            </a:r>
          </a:p>
          <a:p>
            <a:pPr marL="514350" indent="-514350">
              <a:spcBef>
                <a:spcPts val="1200"/>
              </a:spcBef>
              <a:buFont typeface="+mj-lt"/>
              <a:buAutoNum type="alphaLcPeriod"/>
            </a:pPr>
            <a:r>
              <a:rPr lang="en-GB" dirty="0"/>
              <a:t>What is the standard deviation of a portfolio that is split evenly between Dell and Home Depot and is financed at 50% margin, i.e., the investor puts up only 50% of the total amount and borrows the balance from his broker at risk free rate?</a:t>
            </a:r>
          </a:p>
        </p:txBody>
      </p:sp>
      <p:sp>
        <p:nvSpPr>
          <p:cNvPr id="7" name="Text Placeholder 6">
            <a:extLst>
              <a:ext uri="{FF2B5EF4-FFF2-40B4-BE49-F238E27FC236}">
                <a16:creationId xmlns:a16="http://schemas.microsoft.com/office/drawing/2014/main" id="{3ED76B4E-445A-490C-BEF4-9AC4F7697306}"/>
              </a:ext>
            </a:extLst>
          </p:cNvPr>
          <p:cNvSpPr>
            <a:spLocks noGrp="1"/>
          </p:cNvSpPr>
          <p:nvPr>
            <p:ph type="body" sz="quarter" idx="13"/>
          </p:nvPr>
        </p:nvSpPr>
        <p:spPr/>
        <p:txBody>
          <a:bodyPr/>
          <a:lstStyle/>
          <a:p>
            <a:r>
              <a:rPr lang="en-GB" dirty="0"/>
              <a:t>Advanced Financial Management | Risk and return. Diversification.</a:t>
            </a:r>
          </a:p>
        </p:txBody>
      </p:sp>
    </p:spTree>
    <p:extLst>
      <p:ext uri="{BB962C8B-B14F-4D97-AF65-F5344CB8AC3E}">
        <p14:creationId xmlns:p14="http://schemas.microsoft.com/office/powerpoint/2010/main" val="1263170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D93A3-7580-40C0-AD24-27AA4BA1F9A9}"/>
              </a:ext>
            </a:extLst>
          </p:cNvPr>
          <p:cNvSpPr>
            <a:spLocks noGrp="1"/>
          </p:cNvSpPr>
          <p:nvPr>
            <p:ph type="title"/>
          </p:nvPr>
        </p:nvSpPr>
        <p:spPr/>
        <p:txBody>
          <a:bodyPr/>
          <a:lstStyle/>
          <a:p>
            <a:r>
              <a:rPr lang="en-GB" dirty="0"/>
              <a:t>Exercise 2 - solutions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A2D1D06-0F73-4531-BDCE-DCC8D101E788}"/>
                  </a:ext>
                </a:extLst>
              </p:cNvPr>
              <p:cNvSpPr>
                <a:spLocks noGrp="1"/>
              </p:cNvSpPr>
              <p:nvPr>
                <p:ph idx="1"/>
              </p:nvPr>
            </p:nvSpPr>
            <p:spPr/>
            <p:txBody>
              <a:bodyPr>
                <a:normAutofit lnSpcReduction="10000"/>
              </a:bodyPr>
              <a:lstStyle/>
              <a:p>
                <a:pPr marL="514350" indent="-514350">
                  <a:spcBef>
                    <a:spcPts val="600"/>
                  </a:spcBef>
                  <a:spcAft>
                    <a:spcPts val="1200"/>
                  </a:spcAft>
                  <a:buFont typeface="+mj-lt"/>
                  <a:buAutoNum type="alphaLcPeriod"/>
                </a:pPr>
                <a:r>
                  <a:rPr lang="en-GB" b="1" dirty="0"/>
                  <a:t> What is the standard deviation of a portfolio invested half in Dell and half in Home Depot?</a:t>
                </a:r>
              </a:p>
              <a:p>
                <a:pPr marL="0" indent="0">
                  <a:spcBef>
                    <a:spcPts val="1800"/>
                  </a:spcBef>
                  <a:buNone/>
                </a:pPr>
                <a14:m>
                  <m:oMathPara xmlns:m="http://schemas.openxmlformats.org/officeDocument/2006/math">
                    <m:oMathParaPr>
                      <m:jc m:val="centerGroup"/>
                    </m:oMathParaPr>
                    <m:oMath xmlns:m="http://schemas.openxmlformats.org/officeDocument/2006/math">
                      <m:sSubSup>
                        <m:sSubSupPr>
                          <m:ctrlPr>
                            <a:rPr lang="en-GB" sz="1800" i="1" smtClean="0">
                              <a:latin typeface="Cambria Math" panose="02040503050406030204" pitchFamily="18" charset="0"/>
                            </a:rPr>
                          </m:ctrlPr>
                        </m:sSubSupPr>
                        <m:e>
                          <m:r>
                            <a:rPr lang="en-GB" sz="1800" i="1" smtClean="0">
                              <a:latin typeface="Cambria Math" panose="02040503050406030204" pitchFamily="18" charset="0"/>
                              <a:ea typeface="Cambria Math" panose="02040503050406030204" pitchFamily="18" charset="0"/>
                            </a:rPr>
                            <m:t>𝜎</m:t>
                          </m:r>
                        </m:e>
                        <m:sub>
                          <m:r>
                            <a:rPr lang="en-GB" sz="1800" b="0" i="1" smtClean="0">
                              <a:latin typeface="Cambria Math" panose="02040503050406030204" pitchFamily="18" charset="0"/>
                            </a:rPr>
                            <m:t>𝑝</m:t>
                          </m:r>
                        </m:sub>
                        <m:sup>
                          <m:r>
                            <a:rPr lang="en-GB" sz="1800" b="0" i="1" smtClean="0">
                              <a:latin typeface="Cambria Math" panose="02040503050406030204" pitchFamily="18" charset="0"/>
                            </a:rPr>
                            <m:t>2</m:t>
                          </m:r>
                        </m:sup>
                      </m:sSubSup>
                      <m:r>
                        <a:rPr lang="en-GB" sz="1800" b="0" i="1" smtClean="0">
                          <a:latin typeface="Cambria Math" panose="02040503050406030204" pitchFamily="18" charset="0"/>
                        </a:rPr>
                        <m:t>=</m:t>
                      </m:r>
                      <m:sSup>
                        <m:sSupPr>
                          <m:ctrlPr>
                            <a:rPr lang="en-GB" sz="1800" b="0" i="1" smtClean="0">
                              <a:latin typeface="Cambria Math" panose="02040503050406030204" pitchFamily="18" charset="0"/>
                            </a:rPr>
                          </m:ctrlPr>
                        </m:sSupPr>
                        <m:e>
                          <m:r>
                            <a:rPr lang="en-GB" sz="1800" b="0" i="1" smtClean="0">
                              <a:latin typeface="Cambria Math" panose="02040503050406030204" pitchFamily="18" charset="0"/>
                            </a:rPr>
                            <m:t>0.5</m:t>
                          </m:r>
                        </m:e>
                        <m:sup>
                          <m:r>
                            <a:rPr lang="en-GB" sz="1800" b="0" i="1" smtClean="0">
                              <a:latin typeface="Cambria Math" panose="02040503050406030204" pitchFamily="18" charset="0"/>
                            </a:rPr>
                            <m:t>2</m:t>
                          </m:r>
                        </m:sup>
                      </m:sSup>
                      <m:r>
                        <a:rPr lang="en-GB" sz="1800" b="0" i="1" smtClean="0">
                          <a:latin typeface="Cambria Math" panose="02040503050406030204" pitchFamily="18" charset="0"/>
                          <a:ea typeface="Cambria Math" panose="02040503050406030204" pitchFamily="18" charset="0"/>
                        </a:rPr>
                        <m:t>∙</m:t>
                      </m:r>
                      <m:sSup>
                        <m:sSupPr>
                          <m:ctrlPr>
                            <a:rPr lang="en-GB" sz="1800" i="1">
                              <a:latin typeface="Cambria Math" panose="02040503050406030204" pitchFamily="18" charset="0"/>
                            </a:rPr>
                          </m:ctrlPr>
                        </m:sSupPr>
                        <m:e>
                          <m:r>
                            <a:rPr lang="en-GB" sz="1800" i="1">
                              <a:latin typeface="Cambria Math" panose="02040503050406030204" pitchFamily="18" charset="0"/>
                            </a:rPr>
                            <m:t>0.</m:t>
                          </m:r>
                          <m:r>
                            <a:rPr lang="en-GB" sz="1800" b="0" i="1" smtClean="0">
                              <a:latin typeface="Cambria Math" panose="02040503050406030204" pitchFamily="18" charset="0"/>
                            </a:rPr>
                            <m:t>2932</m:t>
                          </m:r>
                        </m:e>
                        <m:sup>
                          <m:r>
                            <a:rPr lang="en-GB" sz="1800" i="1">
                              <a:latin typeface="Cambria Math" panose="02040503050406030204" pitchFamily="18" charset="0"/>
                            </a:rPr>
                            <m:t>2</m:t>
                          </m:r>
                        </m:sup>
                      </m:sSup>
                      <m:r>
                        <a:rPr lang="en-GB" sz="1800" b="0" i="1" smtClean="0">
                          <a:latin typeface="Cambria Math" panose="02040503050406030204" pitchFamily="18" charset="0"/>
                        </a:rPr>
                        <m:t>+</m:t>
                      </m:r>
                      <m:sSup>
                        <m:sSupPr>
                          <m:ctrlPr>
                            <a:rPr lang="en-GB" sz="1800" i="1">
                              <a:latin typeface="Cambria Math" panose="02040503050406030204" pitchFamily="18" charset="0"/>
                            </a:rPr>
                          </m:ctrlPr>
                        </m:sSupPr>
                        <m:e>
                          <m:r>
                            <a:rPr lang="en-GB" sz="1800" i="1">
                              <a:latin typeface="Cambria Math" panose="02040503050406030204" pitchFamily="18" charset="0"/>
                            </a:rPr>
                            <m:t>0.5</m:t>
                          </m:r>
                        </m:e>
                        <m:sup>
                          <m:r>
                            <a:rPr lang="en-GB" sz="1800" i="1">
                              <a:latin typeface="Cambria Math" panose="02040503050406030204" pitchFamily="18" charset="0"/>
                            </a:rPr>
                            <m:t>2</m:t>
                          </m:r>
                        </m:sup>
                      </m:sSup>
                      <m:r>
                        <a:rPr lang="en-GB" sz="1800" i="1">
                          <a:latin typeface="Cambria Math" panose="02040503050406030204" pitchFamily="18" charset="0"/>
                          <a:ea typeface="Cambria Math" panose="02040503050406030204" pitchFamily="18" charset="0"/>
                        </a:rPr>
                        <m:t>∙</m:t>
                      </m:r>
                      <m:sSup>
                        <m:sSupPr>
                          <m:ctrlPr>
                            <a:rPr lang="en-GB" sz="1800" i="1">
                              <a:latin typeface="Cambria Math" panose="02040503050406030204" pitchFamily="18" charset="0"/>
                            </a:rPr>
                          </m:ctrlPr>
                        </m:sSupPr>
                        <m:e>
                          <m:r>
                            <a:rPr lang="en-GB" sz="1800" i="1">
                              <a:latin typeface="Cambria Math" panose="02040503050406030204" pitchFamily="18" charset="0"/>
                            </a:rPr>
                            <m:t>0.29</m:t>
                          </m:r>
                          <m:r>
                            <a:rPr lang="en-GB" sz="1800" b="0" i="1" smtClean="0">
                              <a:latin typeface="Cambria Math" panose="02040503050406030204" pitchFamily="18" charset="0"/>
                            </a:rPr>
                            <m:t>27</m:t>
                          </m:r>
                        </m:e>
                        <m:sup>
                          <m:r>
                            <a:rPr lang="en-GB" sz="1800" i="1">
                              <a:latin typeface="Cambria Math" panose="02040503050406030204" pitchFamily="18" charset="0"/>
                            </a:rPr>
                            <m:t>2</m:t>
                          </m:r>
                        </m:sup>
                      </m:sSup>
                      <m:r>
                        <a:rPr lang="en-GB" sz="1800" b="0" i="1" smtClean="0">
                          <a:latin typeface="Cambria Math" panose="02040503050406030204" pitchFamily="18" charset="0"/>
                        </a:rPr>
                        <m:t>+2</m:t>
                      </m:r>
                      <m:r>
                        <a:rPr lang="en-GB" sz="1800" b="0" i="1" smtClean="0">
                          <a:latin typeface="Cambria Math" panose="02040503050406030204" pitchFamily="18" charset="0"/>
                          <a:ea typeface="Cambria Math" panose="02040503050406030204" pitchFamily="18" charset="0"/>
                        </a:rPr>
                        <m:t>∙</m:t>
                      </m:r>
                      <m:sSup>
                        <m:sSupPr>
                          <m:ctrlPr>
                            <a:rPr lang="en-GB" sz="1800" i="1">
                              <a:latin typeface="Cambria Math" panose="02040503050406030204" pitchFamily="18" charset="0"/>
                            </a:rPr>
                          </m:ctrlPr>
                        </m:sSupPr>
                        <m:e>
                          <m:r>
                            <a:rPr lang="en-GB" sz="1800" i="1">
                              <a:latin typeface="Cambria Math" panose="02040503050406030204" pitchFamily="18" charset="0"/>
                            </a:rPr>
                            <m:t>0.5</m:t>
                          </m:r>
                        </m:e>
                        <m:sup>
                          <m:r>
                            <a:rPr lang="en-GB" sz="1800" i="1">
                              <a:latin typeface="Cambria Math" panose="02040503050406030204" pitchFamily="18" charset="0"/>
                            </a:rPr>
                            <m:t>2</m:t>
                          </m:r>
                        </m:sup>
                      </m:sSup>
                      <m:r>
                        <a:rPr lang="en-GB" sz="1800" i="1">
                          <a:latin typeface="Cambria Math" panose="02040503050406030204" pitchFamily="18" charset="0"/>
                          <a:ea typeface="Cambria Math" panose="02040503050406030204" pitchFamily="18" charset="0"/>
                        </a:rPr>
                        <m:t>∙</m:t>
                      </m:r>
                      <m:r>
                        <a:rPr lang="en-GB" sz="1800" b="0" i="1" smtClean="0">
                          <a:latin typeface="Cambria Math" panose="02040503050406030204" pitchFamily="18" charset="0"/>
                          <a:ea typeface="Cambria Math" panose="02040503050406030204" pitchFamily="18" charset="0"/>
                        </a:rPr>
                        <m:t>0.2932∙0.2927∙0.59=0.0682</m:t>
                      </m:r>
                    </m:oMath>
                  </m:oMathPara>
                </a14:m>
                <a:endParaRPr lang="en-GB" sz="1800" i="1" dirty="0"/>
              </a:p>
              <a:p>
                <a:pPr marL="457200" lvl="1" indent="0" algn="ctr">
                  <a:spcBef>
                    <a:spcPts val="1800"/>
                  </a:spcBef>
                  <a:spcAft>
                    <a:spcPts val="1200"/>
                  </a:spcAft>
                  <a:buNone/>
                </a:pP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ea typeface="Cambria Math" panose="02040503050406030204" pitchFamily="18" charset="0"/>
                            </a:rPr>
                          </m:ctrlPr>
                        </m:sSubPr>
                        <m:e>
                          <m:r>
                            <a:rPr lang="en-GB" i="1" smtClean="0">
                              <a:latin typeface="Cambria Math" panose="02040503050406030204" pitchFamily="18" charset="0"/>
                              <a:ea typeface="Cambria Math" panose="02040503050406030204" pitchFamily="18" charset="0"/>
                            </a:rPr>
                            <m:t>𝜎</m:t>
                          </m:r>
                        </m:e>
                        <m:sub>
                          <m:r>
                            <a:rPr lang="en-GB" b="0" i="1" smtClean="0">
                              <a:latin typeface="Cambria Math" panose="02040503050406030204" pitchFamily="18" charset="0"/>
                              <a:ea typeface="Cambria Math" panose="02040503050406030204" pitchFamily="18" charset="0"/>
                            </a:rPr>
                            <m:t>𝑝</m:t>
                          </m:r>
                        </m:sub>
                      </m:sSub>
                      <m:r>
                        <a:rPr lang="en-GB" i="1">
                          <a:latin typeface="Cambria Math" panose="02040503050406030204" pitchFamily="18" charset="0"/>
                        </a:rPr>
                        <m:t>=</m:t>
                      </m:r>
                      <m:r>
                        <a:rPr lang="en-GB" b="0" i="1" smtClean="0">
                          <a:latin typeface="Cambria Math" panose="02040503050406030204" pitchFamily="18" charset="0"/>
                        </a:rPr>
                        <m:t>0.2612</m:t>
                      </m:r>
                    </m:oMath>
                  </m:oMathPara>
                </a14:m>
                <a:endParaRPr lang="en-GB" sz="2000" i="1" dirty="0"/>
              </a:p>
              <a:p>
                <a:pPr marL="514350" indent="-514350">
                  <a:buFont typeface="+mj-lt"/>
                  <a:buAutoNum type="alphaLcPeriod" startAt="2"/>
                </a:pPr>
                <a:r>
                  <a:rPr lang="en-GB" b="1" dirty="0"/>
                  <a:t>What is the standard deviation of a portfolio invested 1/3 in Dell, 1/3 in Home Depot and 1/3 in Treasury Bills (these have zero risk)? [HINT: think of this portfolio as a portfolio invested in Treasury Bills and the portfolio in part a.]</a:t>
                </a:r>
                <a:endParaRPr lang="en-GB" b="1" dirty="0">
                  <a:latin typeface="+mn-lt"/>
                </a:endParaRPr>
              </a:p>
              <a:p>
                <a:pPr marL="0" indent="0">
                  <a:spcBef>
                    <a:spcPts val="1200"/>
                  </a:spcBef>
                  <a:buNone/>
                </a:pPr>
                <a:r>
                  <a:rPr lang="en-GB" dirty="0">
                    <a:latin typeface="+mn-lt"/>
                  </a:rPr>
                  <a:t>        </a:t>
                </a:r>
                <a:r>
                  <a:rPr lang="en-GB" sz="1800" dirty="0">
                    <a:latin typeface="+mn-lt"/>
                  </a:rPr>
                  <a:t>T-bills have zero risk.</a:t>
                </a:r>
              </a:p>
              <a:p>
                <a:pPr marL="457200" lvl="1" indent="0">
                  <a:spcBef>
                    <a:spcPts val="1200"/>
                  </a:spcBef>
                  <a:buNone/>
                </a:pPr>
                <a:r>
                  <a:rPr lang="en-GB" dirty="0">
                    <a:latin typeface="+mn-lt"/>
                  </a:rPr>
                  <a:t> We can think about this portfolio as a portfolio invested 1/3 in Treasury Bills and 2/3 in a portfolio invested in equal quantities in Dell and Home Depot. The latter is the portfolio in part  </a:t>
                </a:r>
                <a:r>
                  <a:rPr lang="en-GB" i="1" dirty="0">
                    <a:latin typeface="+mn-lt"/>
                  </a:rPr>
                  <a:t>a.</a:t>
                </a:r>
                <a:r>
                  <a:rPr lang="en-GB" dirty="0">
                    <a:latin typeface="+mn-lt"/>
                  </a:rPr>
                  <a:t> </a:t>
                </a:r>
              </a:p>
              <a:p>
                <a:pPr marL="457200" lvl="1" indent="0">
                  <a:spcBef>
                    <a:spcPts val="1200"/>
                  </a:spcBef>
                  <a:buNone/>
                </a:pPr>
                <a:r>
                  <a:rPr lang="en-GB" dirty="0">
                    <a:latin typeface="+mn-lt"/>
                  </a:rPr>
                  <a:t>Notice that this is the correct portfolio: 2/3 (1/2 in Dell + 1/2 in Home Depot) = </a:t>
                </a:r>
              </a:p>
              <a:p>
                <a:pPr marL="457200" lvl="1" indent="0">
                  <a:spcBef>
                    <a:spcPts val="1200"/>
                  </a:spcBef>
                  <a:buNone/>
                </a:pPr>
                <a:r>
                  <a:rPr lang="en-GB" dirty="0">
                    <a:latin typeface="+mn-lt"/>
                  </a:rPr>
                  <a:t>                                                              = 1/3 in Dell + 1/3 in Home Depot</a:t>
                </a:r>
              </a:p>
              <a:p>
                <a:pPr marL="457200" lvl="1" indent="0">
                  <a:spcBef>
                    <a:spcPts val="1200"/>
                  </a:spcBef>
                  <a:buNone/>
                </a:pPr>
                <a:r>
                  <a:rPr lang="en-GB" dirty="0">
                    <a:latin typeface="+mn-lt"/>
                  </a:rPr>
                  <a:t>Then: </a:t>
                </a:r>
                <a14:m>
                  <m:oMath xmlns:m="http://schemas.openxmlformats.org/officeDocument/2006/math">
                    <m:sSubSup>
                      <m:sSubSupPr>
                        <m:ctrlPr>
                          <a:rPr lang="en-GB" i="1">
                            <a:latin typeface="Cambria Math" panose="02040503050406030204" pitchFamily="18" charset="0"/>
                          </a:rPr>
                        </m:ctrlPr>
                      </m:sSubSup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𝑝</m:t>
                        </m:r>
                      </m:sub>
                      <m:sup>
                        <m:r>
                          <a:rPr lang="en-GB" i="1">
                            <a:latin typeface="Cambria Math" panose="02040503050406030204" pitchFamily="18" charset="0"/>
                          </a:rPr>
                          <m:t>2</m:t>
                        </m:r>
                      </m:sup>
                    </m:sSubSup>
                    <m:r>
                      <a:rPr lang="en-GB" i="1">
                        <a:latin typeface="Cambria Math" panose="02040503050406030204" pitchFamily="18" charset="0"/>
                      </a:rPr>
                      <m:t>=</m:t>
                    </m:r>
                    <m:sSup>
                      <m:sSupPr>
                        <m:ctrlPr>
                          <a:rPr lang="en-GB" i="1" smtClean="0">
                            <a:latin typeface="Cambria Math" panose="02040503050406030204" pitchFamily="18" charset="0"/>
                          </a:rPr>
                        </m:ctrlPr>
                      </m:sSupPr>
                      <m:e>
                        <m:d>
                          <m:dPr>
                            <m:ctrlPr>
                              <a:rPr lang="en-GB" i="1" smtClean="0">
                                <a:latin typeface="Cambria Math" panose="02040503050406030204" pitchFamily="18" charset="0"/>
                              </a:rPr>
                            </m:ctrlPr>
                          </m:dPr>
                          <m:e>
                            <m:f>
                              <m:fPr>
                                <m:ctrlPr>
                                  <a:rPr lang="en-GB" i="1" smtClean="0">
                                    <a:latin typeface="Cambria Math" panose="02040503050406030204" pitchFamily="18" charset="0"/>
                                  </a:rPr>
                                </m:ctrlPr>
                              </m:fPr>
                              <m:num>
                                <m:r>
                                  <a:rPr lang="en-GB" b="0" i="1" smtClean="0">
                                    <a:latin typeface="Cambria Math" panose="02040503050406030204" pitchFamily="18" charset="0"/>
                                  </a:rPr>
                                  <m:t>2</m:t>
                                </m:r>
                              </m:num>
                              <m:den>
                                <m:r>
                                  <a:rPr lang="en-GB" b="0" i="1" smtClean="0">
                                    <a:latin typeface="Cambria Math" panose="02040503050406030204" pitchFamily="18" charset="0"/>
                                  </a:rPr>
                                  <m:t>3</m:t>
                                </m:r>
                              </m:den>
                            </m:f>
                          </m:e>
                        </m:d>
                      </m:e>
                      <m:sup>
                        <m:r>
                          <a:rPr lang="en-GB" b="0" i="1" smtClean="0">
                            <a:latin typeface="Cambria Math" panose="02040503050406030204" pitchFamily="18" charset="0"/>
                          </a:rPr>
                          <m:t>2</m:t>
                        </m:r>
                      </m:sup>
                    </m:sSup>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0.0682=0.0303</m:t>
                    </m:r>
                  </m:oMath>
                </a14:m>
                <a:r>
                  <a:rPr lang="en-GB" dirty="0">
                    <a:latin typeface="+mn-lt"/>
                  </a:rPr>
                  <a:t>. Or </a:t>
                </a:r>
                <a14:m>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GB" i="1" smtClean="0">
                            <a:latin typeface="Cambria Math" panose="02040503050406030204" pitchFamily="18" charset="0"/>
                            <a:ea typeface="Cambria Math" panose="02040503050406030204" pitchFamily="18" charset="0"/>
                          </a:rPr>
                          <m:t>𝜎</m:t>
                        </m:r>
                      </m:e>
                      <m:sub>
                        <m:r>
                          <a:rPr lang="en-US" b="0" i="1" smtClean="0">
                            <a:latin typeface="Cambria Math" panose="02040503050406030204" pitchFamily="18" charset="0"/>
                            <a:ea typeface="Cambria Math" panose="02040503050406030204" pitchFamily="18" charset="0"/>
                          </a:rPr>
                          <m:t>𝑝</m:t>
                        </m:r>
                      </m:sub>
                    </m:sSub>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2</m:t>
                        </m:r>
                      </m:num>
                      <m:den>
                        <m:r>
                          <a:rPr lang="en-US" b="0" i="1" smtClean="0">
                            <a:latin typeface="Cambria Math" panose="02040503050406030204" pitchFamily="18" charset="0"/>
                            <a:ea typeface="Cambria Math" panose="02040503050406030204" pitchFamily="18" charset="0"/>
                          </a:rPr>
                          <m:t>3</m:t>
                        </m:r>
                      </m:den>
                    </m:f>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0.2612=0.1741</m:t>
                    </m:r>
                  </m:oMath>
                </a14:m>
                <a:endParaRPr lang="en-GB" dirty="0">
                  <a:latin typeface="+mn-lt"/>
                </a:endParaRPr>
              </a:p>
            </p:txBody>
          </p:sp>
        </mc:Choice>
        <mc:Fallback xmlns="">
          <p:sp>
            <p:nvSpPr>
              <p:cNvPr id="3" name="Content Placeholder 2">
                <a:extLst>
                  <a:ext uri="{FF2B5EF4-FFF2-40B4-BE49-F238E27FC236}">
                    <a16:creationId xmlns:a16="http://schemas.microsoft.com/office/drawing/2014/main" id="{3A2D1D06-0F73-4531-BDCE-DCC8D101E788}"/>
                  </a:ext>
                </a:extLst>
              </p:cNvPr>
              <p:cNvSpPr>
                <a:spLocks noGrp="1" noRot="1" noChangeAspect="1" noMove="1" noResize="1" noEditPoints="1" noAdjustHandles="1" noChangeArrowheads="1" noChangeShapeType="1" noTextEdit="1"/>
              </p:cNvSpPr>
              <p:nvPr>
                <p:ph idx="1"/>
              </p:nvPr>
            </p:nvSpPr>
            <p:spPr>
              <a:blipFill>
                <a:blip r:embed="rId2"/>
                <a:stretch>
                  <a:fillRect l="-741" t="-2378" r="-582" b="-528"/>
                </a:stretch>
              </a:blipFill>
            </p:spPr>
            <p:txBody>
              <a:bodyPr/>
              <a:lstStyle/>
              <a:p>
                <a:r>
                  <a:rPr lang="en-GB">
                    <a:noFill/>
                  </a:rPr>
                  <a:t> </a:t>
                </a:r>
              </a:p>
            </p:txBody>
          </p:sp>
        </mc:Fallback>
      </mc:AlternateContent>
      <p:sp>
        <p:nvSpPr>
          <p:cNvPr id="7" name="Text Placeholder 6">
            <a:extLst>
              <a:ext uri="{FF2B5EF4-FFF2-40B4-BE49-F238E27FC236}">
                <a16:creationId xmlns:a16="http://schemas.microsoft.com/office/drawing/2014/main" id="{BDDF4F4D-474A-486E-BA6A-35B38FC9C12B}"/>
              </a:ext>
            </a:extLst>
          </p:cNvPr>
          <p:cNvSpPr>
            <a:spLocks noGrp="1"/>
          </p:cNvSpPr>
          <p:nvPr>
            <p:ph type="body" sz="quarter" idx="13"/>
          </p:nvPr>
        </p:nvSpPr>
        <p:spPr/>
        <p:txBody>
          <a:bodyPr/>
          <a:lstStyle/>
          <a:p>
            <a:r>
              <a:rPr lang="en-GB" dirty="0"/>
              <a:t>Advanced Financial Management | Risk and return. Diversification.</a:t>
            </a:r>
          </a:p>
        </p:txBody>
      </p:sp>
    </p:spTree>
    <p:extLst>
      <p:ext uri="{BB962C8B-B14F-4D97-AF65-F5344CB8AC3E}">
        <p14:creationId xmlns:p14="http://schemas.microsoft.com/office/powerpoint/2010/main" val="154465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2B4D1-3221-42F8-AA2C-DA6D1869CADD}"/>
              </a:ext>
            </a:extLst>
          </p:cNvPr>
          <p:cNvSpPr>
            <a:spLocks noGrp="1"/>
          </p:cNvSpPr>
          <p:nvPr>
            <p:ph type="title"/>
          </p:nvPr>
        </p:nvSpPr>
        <p:spPr/>
        <p:txBody>
          <a:bodyPr/>
          <a:lstStyle/>
          <a:p>
            <a:r>
              <a:rPr lang="en-GB" dirty="0"/>
              <a:t>Exercise 2 - solutions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C9AC4A5-7DE0-473E-9670-D01A02EDAEB5}"/>
                  </a:ext>
                </a:extLst>
              </p:cNvPr>
              <p:cNvSpPr>
                <a:spLocks noGrp="1"/>
              </p:cNvSpPr>
              <p:nvPr>
                <p:ph idx="1"/>
              </p:nvPr>
            </p:nvSpPr>
            <p:spPr/>
            <p:txBody>
              <a:bodyPr/>
              <a:lstStyle/>
              <a:p>
                <a:pPr marL="514350" indent="-514350">
                  <a:buFont typeface="+mj-lt"/>
                  <a:buAutoNum type="alphaLcPeriod" startAt="3"/>
                </a:pPr>
                <a:r>
                  <a:rPr lang="en-GB" b="1" dirty="0"/>
                  <a:t>What is the standard deviation of a portfolio that is split evenly between Dell and Home Depot and is financed at 50% margin, i.e., the investor puts up only 50% of the total amount and borrows the balance from his broker at risk free rate?</a:t>
                </a:r>
              </a:p>
              <a:p>
                <a:pPr marL="0" indent="0">
                  <a:spcBef>
                    <a:spcPts val="1200"/>
                  </a:spcBef>
                  <a:buNone/>
                </a:pPr>
                <a:r>
                  <a:rPr lang="en-GB" dirty="0"/>
                  <a:t>        What are the weights for this? Assume you buy 100 of portfolio in </a:t>
                </a:r>
                <a:r>
                  <a:rPr lang="en-GB" i="1" dirty="0"/>
                  <a:t>a.</a:t>
                </a:r>
              </a:p>
              <a:p>
                <a:pPr marL="514350" indent="-514350">
                  <a:buFont typeface="+mj-lt"/>
                  <a:buAutoNum type="alphaLcPeriod" startAt="3"/>
                </a:pPr>
                <a:endParaRPr lang="en-GB" dirty="0"/>
              </a:p>
              <a:p>
                <a:pPr marL="514350" indent="-514350">
                  <a:buFont typeface="+mj-lt"/>
                  <a:buAutoNum type="alphaLcPeriod" startAt="3"/>
                </a:pPr>
                <a:endParaRPr lang="en-GB" dirty="0"/>
              </a:p>
              <a:p>
                <a:pPr marL="514350" indent="-514350">
                  <a:buFont typeface="+mj-lt"/>
                  <a:buAutoNum type="alphaLcPeriod" startAt="3"/>
                </a:pPr>
                <a:endParaRPr lang="en-GB" dirty="0"/>
              </a:p>
              <a:p>
                <a:pPr marL="514350" indent="-514350">
                  <a:buFont typeface="+mj-lt"/>
                  <a:buAutoNum type="alphaLcPeriod" startAt="3"/>
                </a:pPr>
                <a:endParaRPr lang="en-GB" dirty="0"/>
              </a:p>
              <a:p>
                <a:pPr marL="0" indent="0">
                  <a:buNone/>
                </a:pPr>
                <a:endParaRPr lang="en-GB" i="1" dirty="0">
                  <a:latin typeface="Cambria Math" panose="02040503050406030204" pitchFamily="18" charset="0"/>
                </a:endParaRPr>
              </a:p>
              <a:p>
                <a:pPr marL="0" indent="0">
                  <a:buNone/>
                </a:pPr>
                <a:endParaRPr lang="en-GB" i="1" dirty="0">
                  <a:latin typeface="Cambria Math" panose="02040503050406030204" pitchFamily="18" charset="0"/>
                </a:endParaRPr>
              </a:p>
              <a:p>
                <a:pPr marL="0" indent="0">
                  <a:buNone/>
                </a:pPr>
                <a:r>
                  <a:rPr lang="en-GB" dirty="0"/>
                  <a:t>        </a:t>
                </a:r>
                <a14:m>
                  <m:oMath xmlns:m="http://schemas.openxmlformats.org/officeDocument/2006/math">
                    <m:sSubSup>
                      <m:sSubSupPr>
                        <m:ctrlPr>
                          <a:rPr lang="en-GB" i="1">
                            <a:latin typeface="Cambria Math" panose="02040503050406030204" pitchFamily="18" charset="0"/>
                          </a:rPr>
                        </m:ctrlPr>
                      </m:sSubSup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𝑝</m:t>
                        </m:r>
                      </m:sub>
                      <m:sup>
                        <m:r>
                          <a:rPr lang="en-GB" i="1">
                            <a:latin typeface="Cambria Math" panose="02040503050406030204" pitchFamily="18" charset="0"/>
                          </a:rPr>
                          <m:t>2</m:t>
                        </m:r>
                      </m:sup>
                    </m:sSubSup>
                    <m:r>
                      <a:rPr lang="en-GB" i="1">
                        <a:latin typeface="Cambria Math" panose="02040503050406030204" pitchFamily="18" charset="0"/>
                      </a:rPr>
                      <m:t>=</m:t>
                    </m:r>
                    <m:sSup>
                      <m:sSupPr>
                        <m:ctrlPr>
                          <a:rPr lang="en-GB" i="1">
                            <a:latin typeface="Cambria Math" panose="02040503050406030204" pitchFamily="18" charset="0"/>
                          </a:rPr>
                        </m:ctrlPr>
                      </m:sSupPr>
                      <m:e>
                        <m:r>
                          <a:rPr lang="en-GB" b="0" i="1" smtClean="0">
                            <a:latin typeface="Cambria Math" panose="02040503050406030204" pitchFamily="18" charset="0"/>
                          </a:rPr>
                          <m:t>2</m:t>
                        </m:r>
                      </m:e>
                      <m:sup>
                        <m:r>
                          <a:rPr lang="en-GB" i="1">
                            <a:latin typeface="Cambria Math" panose="02040503050406030204" pitchFamily="18" charset="0"/>
                          </a:rPr>
                          <m:t>2</m:t>
                        </m:r>
                      </m:sup>
                    </m:sSup>
                    <m:r>
                      <a:rPr lang="en-GB" i="1">
                        <a:latin typeface="Cambria Math" panose="02040503050406030204" pitchFamily="18" charset="0"/>
                        <a:ea typeface="Cambria Math" panose="02040503050406030204" pitchFamily="18" charset="0"/>
                      </a:rPr>
                      <m:t>∙0.0682=</m:t>
                    </m:r>
                    <m:r>
                      <a:rPr lang="en-GB" b="0" i="1" smtClean="0">
                        <a:latin typeface="Cambria Math" panose="02040503050406030204" pitchFamily="18" charset="0"/>
                        <a:ea typeface="Cambria Math" panose="02040503050406030204" pitchFamily="18" charset="0"/>
                      </a:rPr>
                      <m:t>0.2728</m:t>
                    </m:r>
                  </m:oMath>
                </a14:m>
                <a:endParaRPr lang="en-GB" b="0" dirty="0">
                  <a:ea typeface="Cambria Math" panose="02040503050406030204" pitchFamily="18" charset="0"/>
                </a:endParaRPr>
              </a:p>
              <a:p>
                <a:pPr marL="0" indent="0">
                  <a:buNone/>
                </a:pPr>
                <a:r>
                  <a:rPr lang="en-GB" b="0" dirty="0">
                    <a:ea typeface="Cambria Math" panose="02040503050406030204" pitchFamily="18" charset="0"/>
                  </a:rPr>
                  <a:t>        </a:t>
                </a:r>
                <a14:m>
                  <m:oMath xmlns:m="http://schemas.openxmlformats.org/officeDocument/2006/math">
                    <m:sSub>
                      <m:sSubPr>
                        <m:ctrlPr>
                          <a:rPr lang="en-GB" b="0" i="1" smtClean="0">
                            <a:latin typeface="Cambria Math" panose="02040503050406030204" pitchFamily="18" charset="0"/>
                            <a:ea typeface="Cambria Math" panose="02040503050406030204" pitchFamily="18" charset="0"/>
                          </a:rPr>
                        </m:ctrlPr>
                      </m:sSubPr>
                      <m:e>
                        <m:r>
                          <a:rPr lang="en-GB" i="1" smtClean="0">
                            <a:latin typeface="Cambria Math" panose="02040503050406030204" pitchFamily="18" charset="0"/>
                            <a:ea typeface="Cambria Math" panose="02040503050406030204" pitchFamily="18" charset="0"/>
                          </a:rPr>
                          <m:t>𝜎</m:t>
                        </m:r>
                      </m:e>
                      <m:sub>
                        <m:r>
                          <a:rPr lang="en-GB" b="0" i="1" smtClean="0">
                            <a:latin typeface="Cambria Math" panose="02040503050406030204" pitchFamily="18" charset="0"/>
                            <a:ea typeface="Cambria Math" panose="02040503050406030204" pitchFamily="18" charset="0"/>
                          </a:rPr>
                          <m:t>𝑝</m:t>
                        </m:r>
                      </m:sub>
                    </m:sSub>
                    <m:r>
                      <a:rPr lang="en-GB" i="1">
                        <a:latin typeface="Cambria Math" panose="02040503050406030204" pitchFamily="18" charset="0"/>
                      </a:rPr>
                      <m:t>=</m:t>
                    </m:r>
                    <m:r>
                      <a:rPr lang="en-GB" b="0" i="1" smtClean="0">
                        <a:latin typeface="Cambria Math" panose="02040503050406030204" pitchFamily="18" charset="0"/>
                      </a:rPr>
                      <m:t>2</m:t>
                    </m:r>
                    <m:r>
                      <a:rPr lang="en-GB" i="1">
                        <a:latin typeface="Cambria Math" panose="02040503050406030204" pitchFamily="18" charset="0"/>
                        <a:ea typeface="Cambria Math" panose="02040503050406030204" pitchFamily="18" charset="0"/>
                      </a:rPr>
                      <m:t>∙0.</m:t>
                    </m:r>
                    <m:r>
                      <a:rPr lang="en-GB" b="0" i="1" smtClean="0">
                        <a:latin typeface="Cambria Math" panose="02040503050406030204" pitchFamily="18" charset="0"/>
                        <a:ea typeface="Cambria Math" panose="02040503050406030204" pitchFamily="18" charset="0"/>
                      </a:rPr>
                      <m:t>2612</m:t>
                    </m:r>
                    <m:r>
                      <a:rPr lang="en-GB" i="1">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52.24%</m:t>
                    </m:r>
                  </m:oMath>
                </a14:m>
                <a:endParaRPr lang="en-GB" dirty="0"/>
              </a:p>
              <a:p>
                <a:pPr marL="0" indent="0">
                  <a:buNone/>
                </a:pPr>
                <a:endParaRPr lang="en-GB" dirty="0"/>
              </a:p>
            </p:txBody>
          </p:sp>
        </mc:Choice>
        <mc:Fallback xmlns="">
          <p:sp>
            <p:nvSpPr>
              <p:cNvPr id="3" name="Content Placeholder 2">
                <a:extLst>
                  <a:ext uri="{FF2B5EF4-FFF2-40B4-BE49-F238E27FC236}">
                    <a16:creationId xmlns:a16="http://schemas.microsoft.com/office/drawing/2014/main" id="{FC9AC4A5-7DE0-473E-9670-D01A02EDAEB5}"/>
                  </a:ext>
                </a:extLst>
              </p:cNvPr>
              <p:cNvSpPr>
                <a:spLocks noGrp="1" noRot="1" noChangeAspect="1" noMove="1" noResize="1" noEditPoints="1" noAdjustHandles="1" noChangeArrowheads="1" noChangeShapeType="1" noTextEdit="1"/>
              </p:cNvSpPr>
              <p:nvPr>
                <p:ph idx="1"/>
              </p:nvPr>
            </p:nvSpPr>
            <p:spPr>
              <a:blipFill>
                <a:blip r:embed="rId2"/>
                <a:stretch>
                  <a:fillRect l="-741" t="-1717" r="-582"/>
                </a:stretch>
              </a:blipFill>
            </p:spPr>
            <p:txBody>
              <a:bodyPr/>
              <a:lstStyle/>
              <a:p>
                <a:r>
                  <a:rPr lang="en-GB">
                    <a:noFill/>
                  </a:rPr>
                  <a:t> </a:t>
                </a:r>
              </a:p>
            </p:txBody>
          </p:sp>
        </mc:Fallback>
      </mc:AlternateContent>
      <p:sp>
        <p:nvSpPr>
          <p:cNvPr id="8" name="Text Placeholder 7">
            <a:extLst>
              <a:ext uri="{FF2B5EF4-FFF2-40B4-BE49-F238E27FC236}">
                <a16:creationId xmlns:a16="http://schemas.microsoft.com/office/drawing/2014/main" id="{C5B1AB53-0BDA-424C-9816-E84D89F1A4C3}"/>
              </a:ext>
            </a:extLst>
          </p:cNvPr>
          <p:cNvSpPr>
            <a:spLocks noGrp="1"/>
          </p:cNvSpPr>
          <p:nvPr>
            <p:ph type="body" sz="quarter" idx="13"/>
          </p:nvPr>
        </p:nvSpPr>
        <p:spPr/>
        <p:txBody>
          <a:bodyPr/>
          <a:lstStyle/>
          <a:p>
            <a:r>
              <a:rPr lang="en-GB" dirty="0"/>
              <a:t>Advanced Financial Management | Portfolio Theory and the CAPM</a:t>
            </a:r>
          </a:p>
        </p:txBody>
      </p:sp>
      <p:sp>
        <p:nvSpPr>
          <p:cNvPr id="7" name="AutoShape 3">
            <a:extLst>
              <a:ext uri="{FF2B5EF4-FFF2-40B4-BE49-F238E27FC236}">
                <a16:creationId xmlns:a16="http://schemas.microsoft.com/office/drawing/2014/main" id="{70363203-E14D-43B2-AC0D-FB703CE1670E}"/>
              </a:ext>
            </a:extLst>
          </p:cNvPr>
          <p:cNvSpPr>
            <a:spLocks noChangeAspect="1" noChangeArrowheads="1" noTextEdit="1"/>
          </p:cNvSpPr>
          <p:nvPr/>
        </p:nvSpPr>
        <p:spPr bwMode="auto">
          <a:xfrm>
            <a:off x="2963863" y="3185795"/>
            <a:ext cx="626427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Rectangle 5">
            <a:extLst>
              <a:ext uri="{FF2B5EF4-FFF2-40B4-BE49-F238E27FC236}">
                <a16:creationId xmlns:a16="http://schemas.microsoft.com/office/drawing/2014/main" id="{3BB8D100-0ECD-4BF3-9BCA-9969C13CD022}"/>
              </a:ext>
            </a:extLst>
          </p:cNvPr>
          <p:cNvSpPr>
            <a:spLocks noChangeArrowheads="1"/>
          </p:cNvSpPr>
          <p:nvPr/>
        </p:nvSpPr>
        <p:spPr bwMode="auto">
          <a:xfrm>
            <a:off x="2970213" y="3212783"/>
            <a:ext cx="3262313"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Rectangle 6">
            <a:extLst>
              <a:ext uri="{FF2B5EF4-FFF2-40B4-BE49-F238E27FC236}">
                <a16:creationId xmlns:a16="http://schemas.microsoft.com/office/drawing/2014/main" id="{8E9EF1F2-8E10-477E-80DB-DDBE0C1BE672}"/>
              </a:ext>
            </a:extLst>
          </p:cNvPr>
          <p:cNvSpPr>
            <a:spLocks noChangeArrowheads="1"/>
          </p:cNvSpPr>
          <p:nvPr/>
        </p:nvSpPr>
        <p:spPr bwMode="auto">
          <a:xfrm>
            <a:off x="6232526" y="3212783"/>
            <a:ext cx="1246188"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Rectangle 7">
            <a:extLst>
              <a:ext uri="{FF2B5EF4-FFF2-40B4-BE49-F238E27FC236}">
                <a16:creationId xmlns:a16="http://schemas.microsoft.com/office/drawing/2014/main" id="{7BFCD242-6169-43B1-82BE-9B3C12D595F4}"/>
              </a:ext>
            </a:extLst>
          </p:cNvPr>
          <p:cNvSpPr>
            <a:spLocks noChangeArrowheads="1"/>
          </p:cNvSpPr>
          <p:nvPr/>
        </p:nvSpPr>
        <p:spPr bwMode="auto">
          <a:xfrm>
            <a:off x="7478713" y="3212783"/>
            <a:ext cx="1735138"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Rectangle 8">
            <a:extLst>
              <a:ext uri="{FF2B5EF4-FFF2-40B4-BE49-F238E27FC236}">
                <a16:creationId xmlns:a16="http://schemas.microsoft.com/office/drawing/2014/main" id="{4DB1D3E0-698A-46B4-B69B-8C39ADBEF7C5}"/>
              </a:ext>
            </a:extLst>
          </p:cNvPr>
          <p:cNvSpPr>
            <a:spLocks noChangeArrowheads="1"/>
          </p:cNvSpPr>
          <p:nvPr/>
        </p:nvSpPr>
        <p:spPr bwMode="auto">
          <a:xfrm>
            <a:off x="2970213" y="3574733"/>
            <a:ext cx="3262313"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Rectangle 9">
            <a:extLst>
              <a:ext uri="{FF2B5EF4-FFF2-40B4-BE49-F238E27FC236}">
                <a16:creationId xmlns:a16="http://schemas.microsoft.com/office/drawing/2014/main" id="{4BDE0417-1A6A-44E1-A18E-B6B9DD70FA4A}"/>
              </a:ext>
            </a:extLst>
          </p:cNvPr>
          <p:cNvSpPr>
            <a:spLocks noChangeArrowheads="1"/>
          </p:cNvSpPr>
          <p:nvPr/>
        </p:nvSpPr>
        <p:spPr bwMode="auto">
          <a:xfrm>
            <a:off x="6232526" y="3574733"/>
            <a:ext cx="1246188"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Rectangle 10">
            <a:extLst>
              <a:ext uri="{FF2B5EF4-FFF2-40B4-BE49-F238E27FC236}">
                <a16:creationId xmlns:a16="http://schemas.microsoft.com/office/drawing/2014/main" id="{DF843483-BC47-4251-BD7E-7BF51E125D06}"/>
              </a:ext>
            </a:extLst>
          </p:cNvPr>
          <p:cNvSpPr>
            <a:spLocks noChangeArrowheads="1"/>
          </p:cNvSpPr>
          <p:nvPr/>
        </p:nvSpPr>
        <p:spPr bwMode="auto">
          <a:xfrm>
            <a:off x="7478713" y="3574733"/>
            <a:ext cx="1735138"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Rectangle 11">
            <a:extLst>
              <a:ext uri="{FF2B5EF4-FFF2-40B4-BE49-F238E27FC236}">
                <a16:creationId xmlns:a16="http://schemas.microsoft.com/office/drawing/2014/main" id="{81357E75-6421-4D69-B857-482B4B5DC36B}"/>
              </a:ext>
            </a:extLst>
          </p:cNvPr>
          <p:cNvSpPr>
            <a:spLocks noChangeArrowheads="1"/>
          </p:cNvSpPr>
          <p:nvPr/>
        </p:nvSpPr>
        <p:spPr bwMode="auto">
          <a:xfrm>
            <a:off x="2970213" y="3936683"/>
            <a:ext cx="3262313"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Rectangle 12">
            <a:extLst>
              <a:ext uri="{FF2B5EF4-FFF2-40B4-BE49-F238E27FC236}">
                <a16:creationId xmlns:a16="http://schemas.microsoft.com/office/drawing/2014/main" id="{61ED1784-DF6C-494B-B3B2-BDB07A855AC8}"/>
              </a:ext>
            </a:extLst>
          </p:cNvPr>
          <p:cNvSpPr>
            <a:spLocks noChangeArrowheads="1"/>
          </p:cNvSpPr>
          <p:nvPr/>
        </p:nvSpPr>
        <p:spPr bwMode="auto">
          <a:xfrm>
            <a:off x="6232526" y="3936683"/>
            <a:ext cx="1246188"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Rectangle 13">
            <a:extLst>
              <a:ext uri="{FF2B5EF4-FFF2-40B4-BE49-F238E27FC236}">
                <a16:creationId xmlns:a16="http://schemas.microsoft.com/office/drawing/2014/main" id="{4B4B56BB-18B0-46AC-AC78-C52D5FFE81A0}"/>
              </a:ext>
            </a:extLst>
          </p:cNvPr>
          <p:cNvSpPr>
            <a:spLocks noChangeArrowheads="1"/>
          </p:cNvSpPr>
          <p:nvPr/>
        </p:nvSpPr>
        <p:spPr bwMode="auto">
          <a:xfrm>
            <a:off x="7478713" y="3936683"/>
            <a:ext cx="1735138"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Rectangle 14">
            <a:extLst>
              <a:ext uri="{FF2B5EF4-FFF2-40B4-BE49-F238E27FC236}">
                <a16:creationId xmlns:a16="http://schemas.microsoft.com/office/drawing/2014/main" id="{066253EA-F0E2-4342-8C53-1BA4DD660CBA}"/>
              </a:ext>
            </a:extLst>
          </p:cNvPr>
          <p:cNvSpPr>
            <a:spLocks noChangeArrowheads="1"/>
          </p:cNvSpPr>
          <p:nvPr/>
        </p:nvSpPr>
        <p:spPr bwMode="auto">
          <a:xfrm>
            <a:off x="2970213" y="4298633"/>
            <a:ext cx="3262313" cy="363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Rectangle 15">
            <a:extLst>
              <a:ext uri="{FF2B5EF4-FFF2-40B4-BE49-F238E27FC236}">
                <a16:creationId xmlns:a16="http://schemas.microsoft.com/office/drawing/2014/main" id="{5BA53EE2-4076-45DD-A722-E95EFAB5EC48}"/>
              </a:ext>
            </a:extLst>
          </p:cNvPr>
          <p:cNvSpPr>
            <a:spLocks noChangeArrowheads="1"/>
          </p:cNvSpPr>
          <p:nvPr/>
        </p:nvSpPr>
        <p:spPr bwMode="auto">
          <a:xfrm>
            <a:off x="6232526" y="4298633"/>
            <a:ext cx="1246188" cy="363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Rectangle 16">
            <a:extLst>
              <a:ext uri="{FF2B5EF4-FFF2-40B4-BE49-F238E27FC236}">
                <a16:creationId xmlns:a16="http://schemas.microsoft.com/office/drawing/2014/main" id="{4601CACF-F12B-42BC-98ED-7BEDD8A34A9E}"/>
              </a:ext>
            </a:extLst>
          </p:cNvPr>
          <p:cNvSpPr>
            <a:spLocks noChangeArrowheads="1"/>
          </p:cNvSpPr>
          <p:nvPr/>
        </p:nvSpPr>
        <p:spPr bwMode="auto">
          <a:xfrm>
            <a:off x="7478713" y="4298633"/>
            <a:ext cx="1735138" cy="363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Line 17">
            <a:extLst>
              <a:ext uri="{FF2B5EF4-FFF2-40B4-BE49-F238E27FC236}">
                <a16:creationId xmlns:a16="http://schemas.microsoft.com/office/drawing/2014/main" id="{67CAE1B2-DCD2-41F9-9E52-FA0ACF490B0E}"/>
              </a:ext>
            </a:extLst>
          </p:cNvPr>
          <p:cNvSpPr>
            <a:spLocks noChangeShapeType="1"/>
          </p:cNvSpPr>
          <p:nvPr/>
        </p:nvSpPr>
        <p:spPr bwMode="auto">
          <a:xfrm>
            <a:off x="6232526" y="3206433"/>
            <a:ext cx="0" cy="146050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2" name="Line 18">
            <a:extLst>
              <a:ext uri="{FF2B5EF4-FFF2-40B4-BE49-F238E27FC236}">
                <a16:creationId xmlns:a16="http://schemas.microsoft.com/office/drawing/2014/main" id="{C9CBC4E3-8103-4EED-8824-567531C01EAF}"/>
              </a:ext>
            </a:extLst>
          </p:cNvPr>
          <p:cNvSpPr>
            <a:spLocks noChangeShapeType="1"/>
          </p:cNvSpPr>
          <p:nvPr/>
        </p:nvSpPr>
        <p:spPr bwMode="auto">
          <a:xfrm>
            <a:off x="7478713" y="3206433"/>
            <a:ext cx="0" cy="146050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3" name="Line 19">
            <a:extLst>
              <a:ext uri="{FF2B5EF4-FFF2-40B4-BE49-F238E27FC236}">
                <a16:creationId xmlns:a16="http://schemas.microsoft.com/office/drawing/2014/main" id="{2BB473D6-F390-47BB-9A1C-19508FDEA29F}"/>
              </a:ext>
            </a:extLst>
          </p:cNvPr>
          <p:cNvSpPr>
            <a:spLocks noChangeShapeType="1"/>
          </p:cNvSpPr>
          <p:nvPr/>
        </p:nvSpPr>
        <p:spPr bwMode="auto">
          <a:xfrm>
            <a:off x="2963863" y="3574733"/>
            <a:ext cx="6254750" cy="0"/>
          </a:xfrm>
          <a:prstGeom prst="line">
            <a:avLst/>
          </a:prstGeom>
          <a:noFill/>
          <a:ln w="19050" cap="flat">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 name="Line 20">
            <a:extLst>
              <a:ext uri="{FF2B5EF4-FFF2-40B4-BE49-F238E27FC236}">
                <a16:creationId xmlns:a16="http://schemas.microsoft.com/office/drawing/2014/main" id="{AE3B080F-6F41-4613-9434-36D275EE1B4C}"/>
              </a:ext>
            </a:extLst>
          </p:cNvPr>
          <p:cNvSpPr>
            <a:spLocks noChangeShapeType="1"/>
          </p:cNvSpPr>
          <p:nvPr/>
        </p:nvSpPr>
        <p:spPr bwMode="auto">
          <a:xfrm>
            <a:off x="2963863" y="3936683"/>
            <a:ext cx="6254750"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 name="Line 21">
            <a:extLst>
              <a:ext uri="{FF2B5EF4-FFF2-40B4-BE49-F238E27FC236}">
                <a16:creationId xmlns:a16="http://schemas.microsoft.com/office/drawing/2014/main" id="{70A52F1D-99C0-41D8-B687-153FED3FA2B1}"/>
              </a:ext>
            </a:extLst>
          </p:cNvPr>
          <p:cNvSpPr>
            <a:spLocks noChangeShapeType="1"/>
          </p:cNvSpPr>
          <p:nvPr/>
        </p:nvSpPr>
        <p:spPr bwMode="auto">
          <a:xfrm>
            <a:off x="2963863" y="4298633"/>
            <a:ext cx="6254750" cy="0"/>
          </a:xfrm>
          <a:prstGeom prst="line">
            <a:avLst/>
          </a:prstGeom>
          <a:noFill/>
          <a:ln w="127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6" name="Line 22">
            <a:extLst>
              <a:ext uri="{FF2B5EF4-FFF2-40B4-BE49-F238E27FC236}">
                <a16:creationId xmlns:a16="http://schemas.microsoft.com/office/drawing/2014/main" id="{99DBB0E7-EE0E-4B96-AA6C-C5376C47CE5B}"/>
              </a:ext>
            </a:extLst>
          </p:cNvPr>
          <p:cNvSpPr>
            <a:spLocks noChangeShapeType="1"/>
          </p:cNvSpPr>
          <p:nvPr/>
        </p:nvSpPr>
        <p:spPr bwMode="auto">
          <a:xfrm>
            <a:off x="2970213" y="3206433"/>
            <a:ext cx="0" cy="146050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 name="Line 23">
            <a:extLst>
              <a:ext uri="{FF2B5EF4-FFF2-40B4-BE49-F238E27FC236}">
                <a16:creationId xmlns:a16="http://schemas.microsoft.com/office/drawing/2014/main" id="{308CC5AC-161D-4049-81A5-8426CDCB7424}"/>
              </a:ext>
            </a:extLst>
          </p:cNvPr>
          <p:cNvSpPr>
            <a:spLocks noChangeShapeType="1"/>
          </p:cNvSpPr>
          <p:nvPr/>
        </p:nvSpPr>
        <p:spPr bwMode="auto">
          <a:xfrm>
            <a:off x="9213851" y="3206433"/>
            <a:ext cx="0" cy="146050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8" name="Line 24">
            <a:extLst>
              <a:ext uri="{FF2B5EF4-FFF2-40B4-BE49-F238E27FC236}">
                <a16:creationId xmlns:a16="http://schemas.microsoft.com/office/drawing/2014/main" id="{C5C07676-190D-439F-85CE-DF9E7B143E8A}"/>
              </a:ext>
            </a:extLst>
          </p:cNvPr>
          <p:cNvSpPr>
            <a:spLocks noChangeShapeType="1"/>
          </p:cNvSpPr>
          <p:nvPr/>
        </p:nvSpPr>
        <p:spPr bwMode="auto">
          <a:xfrm>
            <a:off x="2963863" y="3212783"/>
            <a:ext cx="6254750" cy="0"/>
          </a:xfrm>
          <a:prstGeom prst="line">
            <a:avLst/>
          </a:prstGeom>
          <a:noFill/>
          <a:ln w="127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9" name="Line 25">
            <a:extLst>
              <a:ext uri="{FF2B5EF4-FFF2-40B4-BE49-F238E27FC236}">
                <a16:creationId xmlns:a16="http://schemas.microsoft.com/office/drawing/2014/main" id="{CDB79CC4-6FFF-4D21-B6AC-39F9F5A7D96D}"/>
              </a:ext>
            </a:extLst>
          </p:cNvPr>
          <p:cNvSpPr>
            <a:spLocks noChangeShapeType="1"/>
          </p:cNvSpPr>
          <p:nvPr/>
        </p:nvSpPr>
        <p:spPr bwMode="auto">
          <a:xfrm>
            <a:off x="2963863" y="4662170"/>
            <a:ext cx="6254750" cy="0"/>
          </a:xfrm>
          <a:prstGeom prst="line">
            <a:avLst/>
          </a:prstGeom>
          <a:noFill/>
          <a:ln w="127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Rectangle 26">
            <a:extLst>
              <a:ext uri="{FF2B5EF4-FFF2-40B4-BE49-F238E27FC236}">
                <a16:creationId xmlns:a16="http://schemas.microsoft.com/office/drawing/2014/main" id="{DB10607D-C7AF-40C3-9D4B-FE8B1DFEFAE7}"/>
              </a:ext>
            </a:extLst>
          </p:cNvPr>
          <p:cNvSpPr>
            <a:spLocks noChangeArrowheads="1"/>
          </p:cNvSpPr>
          <p:nvPr/>
        </p:nvSpPr>
        <p:spPr bwMode="auto">
          <a:xfrm>
            <a:off x="6324601" y="3231833"/>
            <a:ext cx="741363"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00000"/>
                </a:solidFill>
                <a:effectLst/>
                <a:latin typeface="Open Sans Light" panose="020B0306030504020204" pitchFamily="34" charset="0"/>
              </a:rPr>
              <a:t>Invest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1" name="Rectangle 27">
            <a:extLst>
              <a:ext uri="{FF2B5EF4-FFF2-40B4-BE49-F238E27FC236}">
                <a16:creationId xmlns:a16="http://schemas.microsoft.com/office/drawing/2014/main" id="{F3B35689-FA13-45C4-8076-9004098209F8}"/>
              </a:ext>
            </a:extLst>
          </p:cNvPr>
          <p:cNvSpPr>
            <a:spLocks noChangeArrowheads="1"/>
          </p:cNvSpPr>
          <p:nvPr/>
        </p:nvSpPr>
        <p:spPr bwMode="auto">
          <a:xfrm>
            <a:off x="7570788" y="3231833"/>
            <a:ext cx="95408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000000"/>
                </a:solidFill>
                <a:effectLst/>
                <a:latin typeface="Open Sans Light" panose="020B0306030504020204" pitchFamily="34" charset="0"/>
              </a:rPr>
              <a:t>Weights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56" name="Group 55">
            <a:extLst>
              <a:ext uri="{FF2B5EF4-FFF2-40B4-BE49-F238E27FC236}">
                <a16:creationId xmlns:a16="http://schemas.microsoft.com/office/drawing/2014/main" id="{DD2061C1-3C18-402C-9280-59AB4BAF0B06}"/>
              </a:ext>
            </a:extLst>
          </p:cNvPr>
          <p:cNvGrpSpPr/>
          <p:nvPr/>
        </p:nvGrpSpPr>
        <p:grpSpPr>
          <a:xfrm>
            <a:off x="3060701" y="3592195"/>
            <a:ext cx="3783013" cy="377825"/>
            <a:chOff x="3060701" y="3592195"/>
            <a:chExt cx="3783013" cy="377825"/>
          </a:xfrm>
        </p:grpSpPr>
        <p:sp>
          <p:nvSpPr>
            <p:cNvPr id="32" name="Rectangle 28">
              <a:extLst>
                <a:ext uri="{FF2B5EF4-FFF2-40B4-BE49-F238E27FC236}">
                  <a16:creationId xmlns:a16="http://schemas.microsoft.com/office/drawing/2014/main" id="{FA35F677-EC2A-4917-9246-8C71D0E59829}"/>
                </a:ext>
              </a:extLst>
            </p:cNvPr>
            <p:cNvSpPr>
              <a:spLocks noChangeArrowheads="1"/>
            </p:cNvSpPr>
            <p:nvPr/>
          </p:nvSpPr>
          <p:spPr bwMode="auto">
            <a:xfrm>
              <a:off x="3060701" y="3592195"/>
              <a:ext cx="30216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Buy 100 of portfolio in part </a:t>
              </a:r>
              <a:r>
                <a:rPr kumimoji="0" lang="en-US" altLang="en-US" sz="1800" b="0" i="1" u="none" strike="noStrike" cap="none" normalizeH="0" baseline="0" dirty="0">
                  <a:ln>
                    <a:noFill/>
                  </a:ln>
                  <a:solidFill>
                    <a:srgbClr val="000000"/>
                  </a:solidFill>
                  <a:effectLst/>
                  <a:latin typeface="Open Sans Light" panose="020B0306030504020204" pitchFamily="34" charset="0"/>
                </a:rPr>
                <a:t>a.</a:t>
              </a:r>
              <a:endParaRPr kumimoji="0" lang="en-US" altLang="en-US" sz="1800" b="0" i="1" u="none" strike="noStrike" cap="none" normalizeH="0" baseline="0" dirty="0">
                <a:ln>
                  <a:noFill/>
                </a:ln>
                <a:solidFill>
                  <a:schemeClr val="tx1"/>
                </a:solidFill>
                <a:effectLst/>
                <a:latin typeface="Arial" panose="020B0604020202020204" pitchFamily="34" charset="0"/>
              </a:endParaRPr>
            </a:p>
          </p:txBody>
        </p:sp>
        <p:sp>
          <p:nvSpPr>
            <p:cNvPr id="33" name="Rectangle 29">
              <a:extLst>
                <a:ext uri="{FF2B5EF4-FFF2-40B4-BE49-F238E27FC236}">
                  <a16:creationId xmlns:a16="http://schemas.microsoft.com/office/drawing/2014/main" id="{BE5839AA-1121-4D7D-B7D9-75BA4E1B9DC1}"/>
                </a:ext>
              </a:extLst>
            </p:cNvPr>
            <p:cNvSpPr>
              <a:spLocks noChangeArrowheads="1"/>
            </p:cNvSpPr>
            <p:nvPr/>
          </p:nvSpPr>
          <p:spPr bwMode="auto">
            <a:xfrm>
              <a:off x="6324601" y="3592195"/>
              <a:ext cx="519113"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100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34" name="Rectangle 30">
            <a:extLst>
              <a:ext uri="{FF2B5EF4-FFF2-40B4-BE49-F238E27FC236}">
                <a16:creationId xmlns:a16="http://schemas.microsoft.com/office/drawing/2014/main" id="{6AF08423-775A-461C-90B9-1E987B29355A}"/>
              </a:ext>
            </a:extLst>
          </p:cNvPr>
          <p:cNvSpPr>
            <a:spLocks noChangeArrowheads="1"/>
          </p:cNvSpPr>
          <p:nvPr/>
        </p:nvSpPr>
        <p:spPr bwMode="auto">
          <a:xfrm>
            <a:off x="7570788" y="3592195"/>
            <a:ext cx="1236663"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100/50 = 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58" name="Group 57">
            <a:extLst>
              <a:ext uri="{FF2B5EF4-FFF2-40B4-BE49-F238E27FC236}">
                <a16:creationId xmlns:a16="http://schemas.microsoft.com/office/drawing/2014/main" id="{DCDC2B65-F1DE-4161-BF7C-F59371CF2751}"/>
              </a:ext>
            </a:extLst>
          </p:cNvPr>
          <p:cNvGrpSpPr/>
          <p:nvPr/>
        </p:nvGrpSpPr>
        <p:grpSpPr>
          <a:xfrm>
            <a:off x="3060701" y="3938905"/>
            <a:ext cx="3722687" cy="393065"/>
            <a:chOff x="3060701" y="3938905"/>
            <a:chExt cx="3722687" cy="393065"/>
          </a:xfrm>
        </p:grpSpPr>
        <p:sp>
          <p:nvSpPr>
            <p:cNvPr id="36" name="Rectangle 32">
              <a:extLst>
                <a:ext uri="{FF2B5EF4-FFF2-40B4-BE49-F238E27FC236}">
                  <a16:creationId xmlns:a16="http://schemas.microsoft.com/office/drawing/2014/main" id="{A018E933-58BB-4FB6-AD7E-BA4CB236B799}"/>
                </a:ext>
              </a:extLst>
            </p:cNvPr>
            <p:cNvSpPr>
              <a:spLocks noChangeArrowheads="1"/>
            </p:cNvSpPr>
            <p:nvPr/>
          </p:nvSpPr>
          <p:spPr bwMode="auto">
            <a:xfrm>
              <a:off x="6324601" y="3954145"/>
              <a:ext cx="2032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31">
              <a:extLst>
                <a:ext uri="{FF2B5EF4-FFF2-40B4-BE49-F238E27FC236}">
                  <a16:creationId xmlns:a16="http://schemas.microsoft.com/office/drawing/2014/main" id="{BB111DDA-2426-4BDD-946F-1CC49EB85A94}"/>
                </a:ext>
              </a:extLst>
            </p:cNvPr>
            <p:cNvSpPr>
              <a:spLocks noChangeArrowheads="1"/>
            </p:cNvSpPr>
            <p:nvPr/>
          </p:nvSpPr>
          <p:spPr bwMode="auto">
            <a:xfrm>
              <a:off x="3060701" y="3938905"/>
              <a:ext cx="299085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Borrow 50% at risk free rate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 name="Rectangle 33">
              <a:extLst>
                <a:ext uri="{FF2B5EF4-FFF2-40B4-BE49-F238E27FC236}">
                  <a16:creationId xmlns:a16="http://schemas.microsoft.com/office/drawing/2014/main" id="{33CDEF48-8DDE-4435-84D3-065155BD0853}"/>
                </a:ext>
              </a:extLst>
            </p:cNvPr>
            <p:cNvSpPr>
              <a:spLocks noChangeArrowheads="1"/>
            </p:cNvSpPr>
            <p:nvPr/>
          </p:nvSpPr>
          <p:spPr bwMode="auto">
            <a:xfrm>
              <a:off x="6392863" y="3954145"/>
              <a:ext cx="3905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50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61" name="Group 60">
            <a:extLst>
              <a:ext uri="{FF2B5EF4-FFF2-40B4-BE49-F238E27FC236}">
                <a16:creationId xmlns:a16="http://schemas.microsoft.com/office/drawing/2014/main" id="{1788E8D4-78AB-49E3-A201-5F6750ECCFB3}"/>
              </a:ext>
            </a:extLst>
          </p:cNvPr>
          <p:cNvGrpSpPr/>
          <p:nvPr/>
        </p:nvGrpSpPr>
        <p:grpSpPr>
          <a:xfrm>
            <a:off x="7570788" y="3954145"/>
            <a:ext cx="1168797" cy="377825"/>
            <a:chOff x="7570788" y="3954145"/>
            <a:chExt cx="1168797" cy="377825"/>
          </a:xfrm>
        </p:grpSpPr>
        <p:grpSp>
          <p:nvGrpSpPr>
            <p:cNvPr id="60" name="Group 59">
              <a:extLst>
                <a:ext uri="{FF2B5EF4-FFF2-40B4-BE49-F238E27FC236}">
                  <a16:creationId xmlns:a16="http://schemas.microsoft.com/office/drawing/2014/main" id="{99A29E77-CF82-41A4-8606-D7FF12842223}"/>
                </a:ext>
              </a:extLst>
            </p:cNvPr>
            <p:cNvGrpSpPr/>
            <p:nvPr/>
          </p:nvGrpSpPr>
          <p:grpSpPr>
            <a:xfrm>
              <a:off x="7570788" y="3954145"/>
              <a:ext cx="1042988" cy="377825"/>
              <a:chOff x="7570788" y="3954145"/>
              <a:chExt cx="1042988" cy="377825"/>
            </a:xfrm>
          </p:grpSpPr>
          <p:sp>
            <p:nvSpPr>
              <p:cNvPr id="38" name="Rectangle 34">
                <a:extLst>
                  <a:ext uri="{FF2B5EF4-FFF2-40B4-BE49-F238E27FC236}">
                    <a16:creationId xmlns:a16="http://schemas.microsoft.com/office/drawing/2014/main" id="{12C62A44-2A4D-4B50-9B26-24D8B3B6AB97}"/>
                  </a:ext>
                </a:extLst>
              </p:cNvPr>
              <p:cNvSpPr>
                <a:spLocks noChangeArrowheads="1"/>
              </p:cNvSpPr>
              <p:nvPr/>
            </p:nvSpPr>
            <p:spPr bwMode="auto">
              <a:xfrm>
                <a:off x="7570788" y="3954145"/>
                <a:ext cx="2032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 name="Rectangle 35">
                <a:extLst>
                  <a:ext uri="{FF2B5EF4-FFF2-40B4-BE49-F238E27FC236}">
                    <a16:creationId xmlns:a16="http://schemas.microsoft.com/office/drawing/2014/main" id="{9868117A-90C8-4AF2-875D-858D316FD1C9}"/>
                  </a:ext>
                </a:extLst>
              </p:cNvPr>
              <p:cNvSpPr>
                <a:spLocks noChangeArrowheads="1"/>
              </p:cNvSpPr>
              <p:nvPr/>
            </p:nvSpPr>
            <p:spPr bwMode="auto">
              <a:xfrm>
                <a:off x="7639051" y="3954145"/>
                <a:ext cx="9747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50/50 =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41" name="Rectangle 37">
              <a:extLst>
                <a:ext uri="{FF2B5EF4-FFF2-40B4-BE49-F238E27FC236}">
                  <a16:creationId xmlns:a16="http://schemas.microsoft.com/office/drawing/2014/main" id="{BB7D9AE5-7D12-49D1-B633-3DED8672B7AA}"/>
                </a:ext>
              </a:extLst>
            </p:cNvPr>
            <p:cNvSpPr>
              <a:spLocks noChangeArrowheads="1"/>
            </p:cNvSpPr>
            <p:nvPr/>
          </p:nvSpPr>
          <p:spPr bwMode="auto">
            <a:xfrm>
              <a:off x="8534401" y="3954145"/>
              <a:ext cx="2051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59" name="Group 58">
            <a:extLst>
              <a:ext uri="{FF2B5EF4-FFF2-40B4-BE49-F238E27FC236}">
                <a16:creationId xmlns:a16="http://schemas.microsoft.com/office/drawing/2014/main" id="{EDEF017B-67D1-43A9-80CB-D0B907F2CBE7}"/>
              </a:ext>
            </a:extLst>
          </p:cNvPr>
          <p:cNvGrpSpPr/>
          <p:nvPr/>
        </p:nvGrpSpPr>
        <p:grpSpPr>
          <a:xfrm>
            <a:off x="3060701" y="4319270"/>
            <a:ext cx="3652838" cy="488950"/>
            <a:chOff x="3060701" y="4319270"/>
            <a:chExt cx="3652838" cy="488950"/>
          </a:xfrm>
        </p:grpSpPr>
        <p:sp>
          <p:nvSpPr>
            <p:cNvPr id="42" name="Rectangle 38">
              <a:extLst>
                <a:ext uri="{FF2B5EF4-FFF2-40B4-BE49-F238E27FC236}">
                  <a16:creationId xmlns:a16="http://schemas.microsoft.com/office/drawing/2014/main" id="{0827D531-DB38-4336-935F-0D0A62BB9F8C}"/>
                </a:ext>
              </a:extLst>
            </p:cNvPr>
            <p:cNvSpPr>
              <a:spLocks noChangeArrowheads="1"/>
            </p:cNvSpPr>
            <p:nvPr/>
          </p:nvSpPr>
          <p:spPr bwMode="auto">
            <a:xfrm>
              <a:off x="3060701" y="4340726"/>
              <a:ext cx="2288539" cy="359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Total wealth invested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Rectangle 39">
              <a:extLst>
                <a:ext uri="{FF2B5EF4-FFF2-40B4-BE49-F238E27FC236}">
                  <a16:creationId xmlns:a16="http://schemas.microsoft.com/office/drawing/2014/main" id="{F34BE88F-9674-4859-B6C4-A8109B107BFF}"/>
                </a:ext>
              </a:extLst>
            </p:cNvPr>
            <p:cNvSpPr>
              <a:spLocks noChangeArrowheads="1"/>
            </p:cNvSpPr>
            <p:nvPr/>
          </p:nvSpPr>
          <p:spPr bwMode="auto">
            <a:xfrm>
              <a:off x="6324601" y="4319270"/>
              <a:ext cx="38893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Open Sans Light" panose="020B0306030504020204" pitchFamily="34" charset="0"/>
                </a:rPr>
                <a:t>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62" name="Group 61">
            <a:extLst>
              <a:ext uri="{FF2B5EF4-FFF2-40B4-BE49-F238E27FC236}">
                <a16:creationId xmlns:a16="http://schemas.microsoft.com/office/drawing/2014/main" id="{80802AC4-FC62-461F-B8EF-14DEB1E715BD}"/>
              </a:ext>
            </a:extLst>
          </p:cNvPr>
          <p:cNvGrpSpPr/>
          <p:nvPr/>
        </p:nvGrpSpPr>
        <p:grpSpPr>
          <a:xfrm>
            <a:off x="7570788" y="4319270"/>
            <a:ext cx="865386" cy="488950"/>
            <a:chOff x="7570788" y="4319270"/>
            <a:chExt cx="865386" cy="488950"/>
          </a:xfrm>
        </p:grpSpPr>
        <p:sp>
          <p:nvSpPr>
            <p:cNvPr id="45" name="Rectangle 41">
              <a:extLst>
                <a:ext uri="{FF2B5EF4-FFF2-40B4-BE49-F238E27FC236}">
                  <a16:creationId xmlns:a16="http://schemas.microsoft.com/office/drawing/2014/main" id="{039C9C2B-FEED-4F60-BE4C-6ABA6F4C5FFD}"/>
                </a:ext>
              </a:extLst>
            </p:cNvPr>
            <p:cNvSpPr>
              <a:spLocks noChangeArrowheads="1"/>
            </p:cNvSpPr>
            <p:nvPr/>
          </p:nvSpPr>
          <p:spPr bwMode="auto">
            <a:xfrm>
              <a:off x="7754938" y="4319270"/>
              <a:ext cx="246063"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 name="Rectangle 40">
              <a:extLst>
                <a:ext uri="{FF2B5EF4-FFF2-40B4-BE49-F238E27FC236}">
                  <a16:creationId xmlns:a16="http://schemas.microsoft.com/office/drawing/2014/main" id="{DD1D1F1F-EE9E-45D5-A079-E8FA219F9B64}"/>
                </a:ext>
              </a:extLst>
            </p:cNvPr>
            <p:cNvSpPr>
              <a:spLocks noChangeArrowheads="1"/>
            </p:cNvSpPr>
            <p:nvPr/>
          </p:nvSpPr>
          <p:spPr bwMode="auto">
            <a:xfrm>
              <a:off x="7570788" y="4319270"/>
              <a:ext cx="3190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2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6" name="Rectangle 42">
              <a:extLst>
                <a:ext uri="{FF2B5EF4-FFF2-40B4-BE49-F238E27FC236}">
                  <a16:creationId xmlns:a16="http://schemas.microsoft.com/office/drawing/2014/main" id="{914A6364-EDF0-44CF-A6BD-6C01A515DEA5}"/>
                </a:ext>
              </a:extLst>
            </p:cNvPr>
            <p:cNvSpPr>
              <a:spLocks noChangeArrowheads="1"/>
            </p:cNvSpPr>
            <p:nvPr/>
          </p:nvSpPr>
          <p:spPr bwMode="auto">
            <a:xfrm>
              <a:off x="7923213" y="4319270"/>
              <a:ext cx="512961" cy="359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Open Sans Light" panose="020B0306030504020204" pitchFamily="34" charset="0"/>
                </a:rPr>
                <a:t>1 = 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11648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6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3" grpId="0" animBg="1"/>
      <p:bldP spid="25" grpId="0" animBg="1"/>
      <p:bldP spid="28" grpId="0" animBg="1"/>
      <p:bldP spid="29" grpId="0" animBg="1"/>
      <p:bldP spid="30" grpId="0"/>
      <p:bldP spid="31" grpId="0"/>
      <p:bldP spid="3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1EAEA9-08BD-A3D7-9908-800205AAF6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32C5A0-D471-E772-C9DC-6B44B8FF6171}"/>
              </a:ext>
            </a:extLst>
          </p:cNvPr>
          <p:cNvSpPr>
            <a:spLocks noGrp="1"/>
          </p:cNvSpPr>
          <p:nvPr>
            <p:ph type="title"/>
          </p:nvPr>
        </p:nvSpPr>
        <p:spPr/>
        <p:txBody>
          <a:bodyPr/>
          <a:lstStyle/>
          <a:p>
            <a:r>
              <a:rPr lang="en-GB" dirty="0"/>
              <a:t>Exercise 3</a:t>
            </a:r>
          </a:p>
        </p:txBody>
      </p:sp>
      <p:sp>
        <p:nvSpPr>
          <p:cNvPr id="3" name="Content Placeholder 2">
            <a:extLst>
              <a:ext uri="{FF2B5EF4-FFF2-40B4-BE49-F238E27FC236}">
                <a16:creationId xmlns:a16="http://schemas.microsoft.com/office/drawing/2014/main" id="{AA91F7C7-C00D-AFE6-F456-5BAA98DCC508}"/>
              </a:ext>
            </a:extLst>
          </p:cNvPr>
          <p:cNvSpPr>
            <a:spLocks noGrp="1"/>
          </p:cNvSpPr>
          <p:nvPr>
            <p:ph idx="1"/>
          </p:nvPr>
        </p:nvSpPr>
        <p:spPr/>
        <p:txBody>
          <a:bodyPr>
            <a:normAutofit lnSpcReduction="10000"/>
          </a:bodyPr>
          <a:lstStyle/>
          <a:p>
            <a:pPr marL="0" indent="0">
              <a:buNone/>
            </a:pPr>
            <a:r>
              <a:rPr lang="en-GB" dirty="0"/>
              <a:t>Consider Firm A is developing a new vaccine. If the vaccine turns out successful, the firm will obtain an EPS of 100 per year from next year onwards. If the vaccine fails, the firm will liquidate, so it will not pay any dividends. Assume the result of the vaccine research is known before the first year ends and the vaccine is successful with 50% probability. Assume the discount rate is constant at 5% and equal for every firm.</a:t>
            </a:r>
          </a:p>
          <a:p>
            <a:pPr marL="457200" indent="-457200">
              <a:buAutoNum type="alphaLcParenR"/>
            </a:pPr>
            <a:r>
              <a:rPr lang="en-US" dirty="0"/>
              <a:t>W</a:t>
            </a:r>
            <a:r>
              <a:rPr lang="en-GB" dirty="0"/>
              <a:t>hat is the realized return if the vaccine is successful from today until the day before the ex-dividend date for the first dividend?</a:t>
            </a:r>
          </a:p>
          <a:p>
            <a:pPr marL="457200" indent="-457200">
              <a:buAutoNum type="alphaLcParenR"/>
            </a:pPr>
            <a:r>
              <a:rPr lang="en-GB" dirty="0"/>
              <a:t>What is the expected return from today until the day before the ex-dividend date for the first dividend?</a:t>
            </a:r>
          </a:p>
          <a:p>
            <a:pPr marL="457200" indent="-457200">
              <a:buAutoNum type="alphaLcParenR"/>
            </a:pPr>
            <a:r>
              <a:rPr lang="en-GB" dirty="0"/>
              <a:t>Consider Firm B is also developing a vaccine for the same diseases. In this case, if one of the firms is successful but the other is not; the successful firm distributes 100 as dividend per year. However, if both firms are successful, each distributes 50. If the vaccine is unsuccessful, the firm always go bankrupt. Assume the probability of success of Firm B is also 50% and the success of one firm is independent of the other. What is the expected value and standard deviation of the return of a portfolio that invests 50% in Firm A and 50% in Firm B?</a:t>
            </a:r>
          </a:p>
        </p:txBody>
      </p:sp>
      <p:sp>
        <p:nvSpPr>
          <p:cNvPr id="7" name="Text Placeholder 6">
            <a:extLst>
              <a:ext uri="{FF2B5EF4-FFF2-40B4-BE49-F238E27FC236}">
                <a16:creationId xmlns:a16="http://schemas.microsoft.com/office/drawing/2014/main" id="{CD228251-196E-D1A3-7B8B-4307333FD3F6}"/>
              </a:ext>
            </a:extLst>
          </p:cNvPr>
          <p:cNvSpPr>
            <a:spLocks noGrp="1"/>
          </p:cNvSpPr>
          <p:nvPr>
            <p:ph type="body" sz="quarter" idx="13"/>
          </p:nvPr>
        </p:nvSpPr>
        <p:spPr/>
        <p:txBody>
          <a:bodyPr/>
          <a:lstStyle/>
          <a:p>
            <a:r>
              <a:rPr lang="en-GB" dirty="0"/>
              <a:t>Advanced Financial Management | Risk and return. Diversification.</a:t>
            </a:r>
          </a:p>
        </p:txBody>
      </p:sp>
    </p:spTree>
    <p:extLst>
      <p:ext uri="{BB962C8B-B14F-4D97-AF65-F5344CB8AC3E}">
        <p14:creationId xmlns:p14="http://schemas.microsoft.com/office/powerpoint/2010/main" val="159359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56F7D-9C7D-FEF6-26FF-40FC94A43E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14FD97-3173-FF9A-5610-C49DB178C3DD}"/>
              </a:ext>
            </a:extLst>
          </p:cNvPr>
          <p:cNvSpPr>
            <a:spLocks noGrp="1"/>
          </p:cNvSpPr>
          <p:nvPr>
            <p:ph type="title"/>
          </p:nvPr>
        </p:nvSpPr>
        <p:spPr/>
        <p:txBody>
          <a:bodyPr/>
          <a:lstStyle/>
          <a:p>
            <a:r>
              <a:rPr lang="en-GB" dirty="0"/>
              <a:t>Exercise 3</a:t>
            </a:r>
          </a:p>
        </p:txBody>
      </p:sp>
      <p:sp>
        <p:nvSpPr>
          <p:cNvPr id="3" name="Content Placeholder 2">
            <a:extLst>
              <a:ext uri="{FF2B5EF4-FFF2-40B4-BE49-F238E27FC236}">
                <a16:creationId xmlns:a16="http://schemas.microsoft.com/office/drawing/2014/main" id="{81CDF440-376B-2D29-0034-82BA3D119715}"/>
              </a:ext>
            </a:extLst>
          </p:cNvPr>
          <p:cNvSpPr>
            <a:spLocks noGrp="1"/>
          </p:cNvSpPr>
          <p:nvPr>
            <p:ph idx="1"/>
          </p:nvPr>
        </p:nvSpPr>
        <p:spPr>
          <a:xfrm>
            <a:off x="336000" y="1563330"/>
            <a:ext cx="11519999" cy="2141896"/>
          </a:xfrm>
        </p:spPr>
        <p:txBody>
          <a:bodyPr>
            <a:normAutofit/>
          </a:bodyPr>
          <a:lstStyle/>
          <a:p>
            <a:pPr marL="0" indent="0">
              <a:buNone/>
            </a:pPr>
            <a:r>
              <a:rPr lang="en-GB" dirty="0"/>
              <a:t>Consider Firm A is developing a new vaccine. If the vaccine turns out successful, the firm will obtain an EPS of 100 per year from next year onwards. If the vaccine fails, the firm will liquidate, so it will not pay any dividends. Assume the result of the vaccine research is known before the first year ends and the vaccine is successful with 50% probability. Assume the discount rate is constant at 5% and equal for every firm.</a:t>
            </a:r>
          </a:p>
          <a:p>
            <a:pPr marL="457200" indent="-457200">
              <a:buAutoNum type="alphaLcParenR"/>
            </a:pPr>
            <a:r>
              <a:rPr lang="en-US" dirty="0"/>
              <a:t>W</a:t>
            </a:r>
            <a:r>
              <a:rPr lang="en-GB" dirty="0"/>
              <a:t>hat is the realized return if the vaccine is successful?</a:t>
            </a:r>
          </a:p>
          <a:p>
            <a:pPr marL="457200" indent="-457200">
              <a:buAutoNum type="alphaLcParenR"/>
            </a:pPr>
            <a:endParaRPr lang="en-GB" dirty="0"/>
          </a:p>
          <a:p>
            <a:pPr marL="0" indent="0">
              <a:buNone/>
            </a:pPr>
            <a:endParaRPr lang="en-GB" dirty="0"/>
          </a:p>
          <a:p>
            <a:pPr marL="0" indent="0">
              <a:buNone/>
            </a:pPr>
            <a:endParaRPr lang="en-GB" dirty="0"/>
          </a:p>
        </p:txBody>
      </p:sp>
      <p:sp>
        <p:nvSpPr>
          <p:cNvPr id="7" name="Text Placeholder 6">
            <a:extLst>
              <a:ext uri="{FF2B5EF4-FFF2-40B4-BE49-F238E27FC236}">
                <a16:creationId xmlns:a16="http://schemas.microsoft.com/office/drawing/2014/main" id="{5C2AC04D-8991-38C1-CBE7-E4973540F71B}"/>
              </a:ext>
            </a:extLst>
          </p:cNvPr>
          <p:cNvSpPr>
            <a:spLocks noGrp="1"/>
          </p:cNvSpPr>
          <p:nvPr>
            <p:ph type="body" sz="quarter" idx="13"/>
          </p:nvPr>
        </p:nvSpPr>
        <p:spPr/>
        <p:txBody>
          <a:bodyPr/>
          <a:lstStyle/>
          <a:p>
            <a:r>
              <a:rPr lang="en-GB" dirty="0"/>
              <a:t>Advanced Financial Management | Risk and return. Diversification.</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64F04F97-BAD4-79B9-F122-05ADE5E60EE4}"/>
                  </a:ext>
                </a:extLst>
              </p:cNvPr>
              <p:cNvSpPr txBox="1"/>
              <p:nvPr/>
            </p:nvSpPr>
            <p:spPr>
              <a:xfrm>
                <a:off x="2209799" y="4246226"/>
                <a:ext cx="4105803" cy="66909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0</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1</m:t>
                                  </m:r>
                                </m:sub>
                              </m:sSub>
                            </m:e>
                          </m:d>
                        </m:num>
                        <m:den>
                          <m:r>
                            <a:rPr lang="en-US" b="0" i="1" smtClean="0">
                              <a:latin typeface="Cambria Math" panose="02040503050406030204" pitchFamily="18" charset="0"/>
                            </a:rPr>
                            <m:t>1+</m:t>
                          </m:r>
                          <m:r>
                            <a:rPr lang="en-US" b="0" i="1" smtClean="0">
                              <a:latin typeface="Cambria Math" panose="02040503050406030204" pitchFamily="18" charset="0"/>
                            </a:rPr>
                            <m:t>𝑟</m:t>
                          </m:r>
                        </m:den>
                      </m:f>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𝐸</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𝐷</m:t>
                                  </m:r>
                                </m:e>
                                <m:sub>
                                  <m:r>
                                    <a:rPr lang="en-US" b="0" i="1" smtClean="0">
                                      <a:latin typeface="Cambria Math" panose="02040503050406030204" pitchFamily="18" charset="0"/>
                                    </a:rPr>
                                    <m:t>2</m:t>
                                  </m:r>
                                </m:sub>
                              </m:sSub>
                            </m:e>
                          </m:d>
                        </m:num>
                        <m:den>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𝑟</m:t>
                                  </m:r>
                                </m:e>
                              </m:d>
                            </m:e>
                            <m:sup>
                              <m:r>
                                <a:rPr lang="en-US" b="0" i="1" smtClean="0">
                                  <a:latin typeface="Cambria Math" panose="02040503050406030204" pitchFamily="18" charset="0"/>
                                </a:rPr>
                                <m:t>2</m:t>
                              </m:r>
                            </m:sup>
                          </m:sSup>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1</m:t>
                                  </m:r>
                                </m:sub>
                              </m:sSub>
                            </m:e>
                          </m:d>
                        </m:num>
                        <m:den>
                          <m:r>
                            <a:rPr lang="en-US" b="0" i="1" smtClean="0">
                              <a:latin typeface="Cambria Math" panose="02040503050406030204" pitchFamily="18" charset="0"/>
                            </a:rPr>
                            <m:t>𝑑𝑟</m:t>
                          </m:r>
                        </m:den>
                      </m:f>
                    </m:oMath>
                  </m:oMathPara>
                </a14:m>
                <a:endParaRPr lang="en-US" dirty="0"/>
              </a:p>
            </p:txBody>
          </p:sp>
        </mc:Choice>
        <mc:Fallback xmlns="">
          <p:sp>
            <p:nvSpPr>
              <p:cNvPr id="5" name="TextBox 4">
                <a:extLst>
                  <a:ext uri="{FF2B5EF4-FFF2-40B4-BE49-F238E27FC236}">
                    <a16:creationId xmlns:a16="http://schemas.microsoft.com/office/drawing/2014/main" id="{64F04F97-BAD4-79B9-F122-05ADE5E60EE4}"/>
                  </a:ext>
                </a:extLst>
              </p:cNvPr>
              <p:cNvSpPr txBox="1">
                <a:spLocks noRot="1" noChangeAspect="1" noMove="1" noResize="1" noEditPoints="1" noAdjustHandles="1" noChangeArrowheads="1" noChangeShapeType="1" noTextEdit="1"/>
              </p:cNvSpPr>
              <p:nvPr/>
            </p:nvSpPr>
            <p:spPr>
              <a:xfrm>
                <a:off x="2209799" y="4246226"/>
                <a:ext cx="4105803" cy="66909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7AFEED84-DB6D-089D-BC6D-FEFCCB018EF3}"/>
                  </a:ext>
                </a:extLst>
              </p:cNvPr>
              <p:cNvSpPr txBox="1"/>
              <p:nvPr/>
            </p:nvSpPr>
            <p:spPr>
              <a:xfrm>
                <a:off x="3047999" y="3583545"/>
                <a:ext cx="6096000" cy="61093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1</m:t>
                          </m:r>
                        </m:sub>
                      </m:sSub>
                      <m:r>
                        <a:rPr lang="en-US" b="0" i="1" smtClean="0">
                          <a:latin typeface="Cambria Math" panose="02040503050406030204" pitchFamily="18" charset="0"/>
                        </a:rPr>
                        <m:t>=100+</m:t>
                      </m:r>
                      <m:f>
                        <m:fPr>
                          <m:ctrlPr>
                            <a:rPr lang="en-US" b="0" i="1" smtClean="0">
                              <a:latin typeface="Cambria Math" panose="02040503050406030204" pitchFamily="18" charset="0"/>
                            </a:rPr>
                          </m:ctrlPr>
                        </m:fPr>
                        <m:num>
                          <m:r>
                            <a:rPr lang="en-US" b="0" i="1" smtClean="0">
                              <a:latin typeface="Cambria Math" panose="02040503050406030204" pitchFamily="18" charset="0"/>
                            </a:rPr>
                            <m:t>100</m:t>
                          </m:r>
                        </m:num>
                        <m:den>
                          <m:r>
                            <a:rPr lang="en-US" b="0" i="1" smtClean="0">
                              <a:latin typeface="Cambria Math" panose="02040503050406030204" pitchFamily="18" charset="0"/>
                            </a:rPr>
                            <m:t>𝑑𝑟</m:t>
                          </m:r>
                        </m:den>
                      </m:f>
                    </m:oMath>
                  </m:oMathPara>
                </a14:m>
                <a:endParaRPr lang="en-US" dirty="0"/>
              </a:p>
            </p:txBody>
          </p:sp>
        </mc:Choice>
        <mc:Fallback xmlns="">
          <p:sp>
            <p:nvSpPr>
              <p:cNvPr id="8" name="TextBox 7">
                <a:extLst>
                  <a:ext uri="{FF2B5EF4-FFF2-40B4-BE49-F238E27FC236}">
                    <a16:creationId xmlns:a16="http://schemas.microsoft.com/office/drawing/2014/main" id="{7AFEED84-DB6D-089D-BC6D-FEFCCB018EF3}"/>
                  </a:ext>
                </a:extLst>
              </p:cNvPr>
              <p:cNvSpPr txBox="1">
                <a:spLocks noRot="1" noChangeAspect="1" noMove="1" noResize="1" noEditPoints="1" noAdjustHandles="1" noChangeArrowheads="1" noChangeShapeType="1" noTextEdit="1"/>
              </p:cNvSpPr>
              <p:nvPr/>
            </p:nvSpPr>
            <p:spPr>
              <a:xfrm>
                <a:off x="3047999" y="3583545"/>
                <a:ext cx="6096000" cy="610936"/>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271D5DAE-4268-5EA1-4F2A-2B112B4F3CE8}"/>
                  </a:ext>
                </a:extLst>
              </p:cNvPr>
              <p:cNvSpPr txBox="1"/>
              <p:nvPr/>
            </p:nvSpPr>
            <p:spPr>
              <a:xfrm>
                <a:off x="3552825" y="5070028"/>
                <a:ext cx="4105803" cy="565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𝑟𝑒𝑡𝑢𝑟𝑛</m:t>
                      </m:r>
                      <m:r>
                        <a:rPr lang="en-US" b="0" i="1" smtClean="0">
                          <a:latin typeface="Cambria Math" panose="02040503050406030204" pitchFamily="18" charset="0"/>
                        </a:rPr>
                        <m:t> </m:t>
                      </m:r>
                      <m:r>
                        <a:rPr lang="en-US" b="0" i="1" smtClean="0">
                          <a:latin typeface="Cambria Math" panose="02040503050406030204" pitchFamily="18" charset="0"/>
                        </a:rPr>
                        <m:t>𝑖𝑓</m:t>
                      </m:r>
                      <m:r>
                        <a:rPr lang="en-US" b="0" i="1" smtClean="0">
                          <a:latin typeface="Cambria Math" panose="02040503050406030204" pitchFamily="18" charset="0"/>
                        </a:rPr>
                        <m:t> </m:t>
                      </m:r>
                      <m:r>
                        <a:rPr lang="en-US" b="0" i="1" smtClean="0">
                          <a:latin typeface="Cambria Math" panose="02040503050406030204" pitchFamily="18" charset="0"/>
                        </a:rPr>
                        <m:t>𝑠𝑢𝑐𝑐𝑒𝑠𝑠</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𝑠𝑢𝑐𝑐𝑐𝑒𝑠𝑠</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1</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0</m:t>
                              </m:r>
                            </m:sub>
                          </m:sSub>
                        </m:den>
                      </m:f>
                      <m:r>
                        <a:rPr lang="en-US" b="0" i="1" smtClean="0">
                          <a:latin typeface="Cambria Math" panose="02040503050406030204" pitchFamily="18" charset="0"/>
                        </a:rPr>
                        <m:t>−1=</m:t>
                      </m:r>
                    </m:oMath>
                  </m:oMathPara>
                </a14:m>
                <a:endParaRPr lang="en-US" dirty="0"/>
              </a:p>
            </p:txBody>
          </p:sp>
        </mc:Choice>
        <mc:Fallback xmlns="">
          <p:sp>
            <p:nvSpPr>
              <p:cNvPr id="9" name="TextBox 8">
                <a:extLst>
                  <a:ext uri="{FF2B5EF4-FFF2-40B4-BE49-F238E27FC236}">
                    <a16:creationId xmlns:a16="http://schemas.microsoft.com/office/drawing/2014/main" id="{271D5DAE-4268-5EA1-4F2A-2B112B4F3CE8}"/>
                  </a:ext>
                </a:extLst>
              </p:cNvPr>
              <p:cNvSpPr txBox="1">
                <a:spLocks noRot="1" noChangeAspect="1" noMove="1" noResize="1" noEditPoints="1" noAdjustHandles="1" noChangeArrowheads="1" noChangeShapeType="1" noTextEdit="1"/>
              </p:cNvSpPr>
              <p:nvPr/>
            </p:nvSpPr>
            <p:spPr>
              <a:xfrm>
                <a:off x="3552825" y="5070028"/>
                <a:ext cx="4105803" cy="56560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2B28369B-AF79-9F51-BA5F-2BB4BAFFFFA5}"/>
                  </a:ext>
                </a:extLst>
              </p:cNvPr>
              <p:cNvSpPr txBox="1"/>
              <p:nvPr/>
            </p:nvSpPr>
            <p:spPr>
              <a:xfrm>
                <a:off x="6095999" y="4318682"/>
                <a:ext cx="2792431" cy="5241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100×0.5+0×0.5</m:t>
                          </m:r>
                        </m:num>
                        <m:den>
                          <m:r>
                            <a:rPr lang="en-US" b="0" i="1" smtClean="0">
                              <a:latin typeface="Cambria Math" panose="02040503050406030204" pitchFamily="18" charset="0"/>
                            </a:rPr>
                            <m:t>𝑑𝑟</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50</m:t>
                          </m:r>
                        </m:num>
                        <m:den>
                          <m:r>
                            <a:rPr lang="en-US" b="0" i="1" smtClean="0">
                              <a:latin typeface="Cambria Math" panose="02040503050406030204" pitchFamily="18" charset="0"/>
                            </a:rPr>
                            <m:t>𝑑𝑟</m:t>
                          </m:r>
                        </m:den>
                      </m:f>
                    </m:oMath>
                  </m:oMathPara>
                </a14:m>
                <a:endParaRPr lang="en-US" dirty="0"/>
              </a:p>
            </p:txBody>
          </p:sp>
        </mc:Choice>
        <mc:Fallback xmlns="">
          <p:sp>
            <p:nvSpPr>
              <p:cNvPr id="10" name="TextBox 9">
                <a:extLst>
                  <a:ext uri="{FF2B5EF4-FFF2-40B4-BE49-F238E27FC236}">
                    <a16:creationId xmlns:a16="http://schemas.microsoft.com/office/drawing/2014/main" id="{2B28369B-AF79-9F51-BA5F-2BB4BAFFFFA5}"/>
                  </a:ext>
                </a:extLst>
              </p:cNvPr>
              <p:cNvSpPr txBox="1">
                <a:spLocks noRot="1" noChangeAspect="1" noMove="1" noResize="1" noEditPoints="1" noAdjustHandles="1" noChangeArrowheads="1" noChangeShapeType="1" noTextEdit="1"/>
              </p:cNvSpPr>
              <p:nvPr/>
            </p:nvSpPr>
            <p:spPr>
              <a:xfrm>
                <a:off x="6095999" y="4318682"/>
                <a:ext cx="2792431" cy="52418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89E005B3-653A-A8E1-B281-DE5A8D6C567B}"/>
                  </a:ext>
                </a:extLst>
              </p:cNvPr>
              <p:cNvSpPr txBox="1"/>
              <p:nvPr/>
            </p:nvSpPr>
            <p:spPr>
              <a:xfrm>
                <a:off x="7658628" y="5214330"/>
                <a:ext cx="173470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𝑑𝑟</m:t>
                      </m:r>
                      <m:r>
                        <a:rPr lang="en-US" b="0" i="1" smtClean="0">
                          <a:latin typeface="Cambria Math" panose="02040503050406030204" pitchFamily="18" charset="0"/>
                        </a:rPr>
                        <m:t>+1=110%</m:t>
                      </m:r>
                    </m:oMath>
                  </m:oMathPara>
                </a14:m>
                <a:endParaRPr lang="en-US" dirty="0"/>
              </a:p>
            </p:txBody>
          </p:sp>
        </mc:Choice>
        <mc:Fallback xmlns="">
          <p:sp>
            <p:nvSpPr>
              <p:cNvPr id="11" name="TextBox 10">
                <a:extLst>
                  <a:ext uri="{FF2B5EF4-FFF2-40B4-BE49-F238E27FC236}">
                    <a16:creationId xmlns:a16="http://schemas.microsoft.com/office/drawing/2014/main" id="{89E005B3-653A-A8E1-B281-DE5A8D6C567B}"/>
                  </a:ext>
                </a:extLst>
              </p:cNvPr>
              <p:cNvSpPr txBox="1">
                <a:spLocks noRot="1" noChangeAspect="1" noMove="1" noResize="1" noEditPoints="1" noAdjustHandles="1" noChangeArrowheads="1" noChangeShapeType="1" noTextEdit="1"/>
              </p:cNvSpPr>
              <p:nvPr/>
            </p:nvSpPr>
            <p:spPr>
              <a:xfrm>
                <a:off x="7658628" y="5214330"/>
                <a:ext cx="1734706" cy="276999"/>
              </a:xfrm>
              <a:prstGeom prst="rect">
                <a:avLst/>
              </a:prstGeom>
              <a:blipFill>
                <a:blip r:embed="rId7"/>
                <a:stretch>
                  <a:fillRect l="-2807" r="-3158" b="-152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5ADB622-18EA-9C9B-C242-99BCD56D8CBA}"/>
                  </a:ext>
                </a:extLst>
              </p:cNvPr>
              <p:cNvSpPr txBox="1"/>
              <p:nvPr/>
            </p:nvSpPr>
            <p:spPr>
              <a:xfrm>
                <a:off x="3362325" y="5725441"/>
                <a:ext cx="5112362" cy="5674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𝑟𝑒𝑡𝑢𝑟𝑛</m:t>
                      </m:r>
                      <m:r>
                        <a:rPr lang="en-US" b="0" i="1" smtClean="0">
                          <a:latin typeface="Cambria Math" panose="02040503050406030204" pitchFamily="18" charset="0"/>
                        </a:rPr>
                        <m:t> </m:t>
                      </m:r>
                      <m:r>
                        <a:rPr lang="en-US" b="0" i="1" smtClean="0">
                          <a:latin typeface="Cambria Math" panose="02040503050406030204" pitchFamily="18" charset="0"/>
                        </a:rPr>
                        <m:t>𝑖𝑓</m:t>
                      </m:r>
                      <m:r>
                        <a:rPr lang="en-US" b="0" i="1" smtClean="0">
                          <a:latin typeface="Cambria Math" panose="02040503050406030204" pitchFamily="18" charset="0"/>
                        </a:rPr>
                        <m:t> </m:t>
                      </m:r>
                      <m:r>
                        <a:rPr lang="en-US" b="0" i="1" smtClean="0">
                          <a:latin typeface="Cambria Math" panose="02040503050406030204" pitchFamily="18" charset="0"/>
                        </a:rPr>
                        <m:t>𝑓𝑎𝑖𝑙</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𝑓𝑎𝑖𝑙</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1</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0</m:t>
                              </m:r>
                            </m:sub>
                          </m:sSub>
                        </m:den>
                      </m:f>
                      <m:r>
                        <a:rPr lang="en-US" b="0" i="1" smtClean="0">
                          <a:latin typeface="Cambria Math" panose="02040503050406030204" pitchFamily="18" charset="0"/>
                        </a:rPr>
                        <m:t>−1=</m:t>
                      </m:r>
                      <m:f>
                        <m:fPr>
                          <m:ctrlPr>
                            <a:rPr lang="en-US" b="0" i="1" smtClean="0">
                              <a:latin typeface="Cambria Math" panose="02040503050406030204" pitchFamily="18" charset="0"/>
                            </a:rPr>
                          </m:ctrlPr>
                        </m:fPr>
                        <m:num>
                          <m:r>
                            <a:rPr lang="en-US" b="0" i="1" smtClean="0">
                              <a:latin typeface="Cambria Math" panose="02040503050406030204" pitchFamily="18" charset="0"/>
                            </a:rPr>
                            <m:t>0</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0</m:t>
                              </m:r>
                            </m:sub>
                          </m:sSub>
                        </m:den>
                      </m:f>
                      <m:r>
                        <a:rPr lang="en-US" b="0" i="1" smtClean="0">
                          <a:latin typeface="Cambria Math" panose="02040503050406030204" pitchFamily="18" charset="0"/>
                        </a:rPr>
                        <m:t>−1=−100%</m:t>
                      </m:r>
                    </m:oMath>
                  </m:oMathPara>
                </a14:m>
                <a:endParaRPr lang="en-US" dirty="0"/>
              </a:p>
            </p:txBody>
          </p:sp>
        </mc:Choice>
        <mc:Fallback xmlns="">
          <p:sp>
            <p:nvSpPr>
              <p:cNvPr id="12" name="TextBox 11">
                <a:extLst>
                  <a:ext uri="{FF2B5EF4-FFF2-40B4-BE49-F238E27FC236}">
                    <a16:creationId xmlns:a16="http://schemas.microsoft.com/office/drawing/2014/main" id="{E5ADB622-18EA-9C9B-C242-99BCD56D8CBA}"/>
                  </a:ext>
                </a:extLst>
              </p:cNvPr>
              <p:cNvSpPr txBox="1">
                <a:spLocks noRot="1" noChangeAspect="1" noMove="1" noResize="1" noEditPoints="1" noAdjustHandles="1" noChangeArrowheads="1" noChangeShapeType="1" noTextEdit="1"/>
              </p:cNvSpPr>
              <p:nvPr/>
            </p:nvSpPr>
            <p:spPr>
              <a:xfrm>
                <a:off x="3362325" y="5725441"/>
                <a:ext cx="5112362" cy="567463"/>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22788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BCCA40-0ABC-A22F-2FAA-D8F95C5A47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562225-87B8-9026-F119-437B97C08D71}"/>
              </a:ext>
            </a:extLst>
          </p:cNvPr>
          <p:cNvSpPr>
            <a:spLocks noGrp="1"/>
          </p:cNvSpPr>
          <p:nvPr>
            <p:ph type="title"/>
          </p:nvPr>
        </p:nvSpPr>
        <p:spPr/>
        <p:txBody>
          <a:bodyPr/>
          <a:lstStyle/>
          <a:p>
            <a:r>
              <a:rPr lang="en-GB" dirty="0"/>
              <a:t>Exercise 3</a:t>
            </a:r>
          </a:p>
        </p:txBody>
      </p:sp>
      <p:sp>
        <p:nvSpPr>
          <p:cNvPr id="3" name="Content Placeholder 2">
            <a:extLst>
              <a:ext uri="{FF2B5EF4-FFF2-40B4-BE49-F238E27FC236}">
                <a16:creationId xmlns:a16="http://schemas.microsoft.com/office/drawing/2014/main" id="{5F5FAE3F-335E-F88B-2AEF-CC9D56F29AEE}"/>
              </a:ext>
            </a:extLst>
          </p:cNvPr>
          <p:cNvSpPr>
            <a:spLocks noGrp="1"/>
          </p:cNvSpPr>
          <p:nvPr>
            <p:ph idx="1"/>
          </p:nvPr>
        </p:nvSpPr>
        <p:spPr>
          <a:xfrm>
            <a:off x="336000" y="1563330"/>
            <a:ext cx="11519999" cy="2141896"/>
          </a:xfrm>
        </p:spPr>
        <p:txBody>
          <a:bodyPr>
            <a:normAutofit lnSpcReduction="10000"/>
          </a:bodyPr>
          <a:lstStyle/>
          <a:p>
            <a:pPr marL="0" indent="0">
              <a:buNone/>
            </a:pPr>
            <a:r>
              <a:rPr lang="en-GB" dirty="0"/>
              <a:t>Consider Firm A is developing a new vaccine. If the vaccine turns out successful, the firm will obtain an EPS of 100 per year from next year onwards. If the vaccine fails, the firm will liquidate, so it will not pay any dividends. Assume the result of the vaccine research is known before the first year ends and the vaccine is successful with 50% probability. Assume the discount rate is constant and equal for every firm.</a:t>
            </a:r>
          </a:p>
          <a:p>
            <a:pPr marL="457200" indent="-457200">
              <a:buFont typeface="+mj-lt"/>
              <a:buAutoNum type="alphaLcParenR" startAt="2"/>
            </a:pPr>
            <a:r>
              <a:rPr lang="en-GB" dirty="0"/>
              <a:t>What is the expected return from today until the day before the ex-dividend date for the first dividend?</a:t>
            </a:r>
          </a:p>
          <a:p>
            <a:pPr marL="0" indent="0">
              <a:buNone/>
            </a:pPr>
            <a:endParaRPr lang="en-GB" dirty="0"/>
          </a:p>
          <a:p>
            <a:pPr marL="0" indent="0">
              <a:buNone/>
            </a:pPr>
            <a:endParaRPr lang="en-GB" dirty="0"/>
          </a:p>
        </p:txBody>
      </p:sp>
      <p:sp>
        <p:nvSpPr>
          <p:cNvPr id="7" name="Text Placeholder 6">
            <a:extLst>
              <a:ext uri="{FF2B5EF4-FFF2-40B4-BE49-F238E27FC236}">
                <a16:creationId xmlns:a16="http://schemas.microsoft.com/office/drawing/2014/main" id="{56CB88D8-6FC8-5A7A-BC28-0DB25C063C87}"/>
              </a:ext>
            </a:extLst>
          </p:cNvPr>
          <p:cNvSpPr>
            <a:spLocks noGrp="1"/>
          </p:cNvSpPr>
          <p:nvPr>
            <p:ph type="body" sz="quarter" idx="13"/>
          </p:nvPr>
        </p:nvSpPr>
        <p:spPr/>
        <p:txBody>
          <a:bodyPr/>
          <a:lstStyle/>
          <a:p>
            <a:r>
              <a:rPr lang="en-GB" dirty="0"/>
              <a:t>Advanced Financial Management | Risk and return. Diversification.</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883F2F9-6BA9-2B57-9AE7-0666318E1188}"/>
                  </a:ext>
                </a:extLst>
              </p:cNvPr>
              <p:cNvSpPr txBox="1"/>
              <p:nvPr/>
            </p:nvSpPr>
            <p:spPr>
              <a:xfrm>
                <a:off x="3552825" y="3811500"/>
                <a:ext cx="173957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𝑠𝑢𝑐𝑐𝑐𝑒𝑠𝑠</m:t>
                          </m:r>
                        </m:sub>
                      </m:sSub>
                      <m:r>
                        <a:rPr lang="en-US" b="0" i="1" smtClean="0">
                          <a:latin typeface="Cambria Math" panose="02040503050406030204" pitchFamily="18" charset="0"/>
                        </a:rPr>
                        <m:t>=110%</m:t>
                      </m:r>
                    </m:oMath>
                  </m:oMathPara>
                </a14:m>
                <a:endParaRPr lang="en-US" dirty="0"/>
              </a:p>
            </p:txBody>
          </p:sp>
        </mc:Choice>
        <mc:Fallback xmlns="">
          <p:sp>
            <p:nvSpPr>
              <p:cNvPr id="9" name="TextBox 8">
                <a:extLst>
                  <a:ext uri="{FF2B5EF4-FFF2-40B4-BE49-F238E27FC236}">
                    <a16:creationId xmlns:a16="http://schemas.microsoft.com/office/drawing/2014/main" id="{B883F2F9-6BA9-2B57-9AE7-0666318E1188}"/>
                  </a:ext>
                </a:extLst>
              </p:cNvPr>
              <p:cNvSpPr txBox="1">
                <a:spLocks noRot="1" noChangeAspect="1" noMove="1" noResize="1" noEditPoints="1" noAdjustHandles="1" noChangeArrowheads="1" noChangeShapeType="1" noTextEdit="1"/>
              </p:cNvSpPr>
              <p:nvPr/>
            </p:nvSpPr>
            <p:spPr>
              <a:xfrm>
                <a:off x="3552825" y="3811500"/>
                <a:ext cx="1739579" cy="276999"/>
              </a:xfrm>
              <a:prstGeom prst="rect">
                <a:avLst/>
              </a:prstGeom>
              <a:blipFill>
                <a:blip r:embed="rId3"/>
                <a:stretch>
                  <a:fillRect l="-1404" r="-3158" b="-152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8BC6871-854C-EE40-7FF3-EBA0A182EA07}"/>
                  </a:ext>
                </a:extLst>
              </p:cNvPr>
              <p:cNvSpPr txBox="1"/>
              <p:nvPr/>
            </p:nvSpPr>
            <p:spPr>
              <a:xfrm>
                <a:off x="3777929" y="4693350"/>
                <a:ext cx="442403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=0.5×110%+0.5×</m:t>
                      </m:r>
                      <m:d>
                        <m:dPr>
                          <m:ctrlPr>
                            <a:rPr lang="en-US" b="0" i="1" smtClean="0">
                              <a:latin typeface="Cambria Math" panose="02040503050406030204" pitchFamily="18" charset="0"/>
                            </a:rPr>
                          </m:ctrlPr>
                        </m:dPr>
                        <m:e>
                          <m:r>
                            <a:rPr lang="en-US" b="0" i="1" smtClean="0">
                              <a:latin typeface="Cambria Math" panose="02040503050406030204" pitchFamily="18" charset="0"/>
                            </a:rPr>
                            <m:t>−100%</m:t>
                          </m:r>
                        </m:e>
                      </m:d>
                      <m:r>
                        <a:rPr lang="en-US" b="0" i="1" smtClean="0">
                          <a:latin typeface="Cambria Math" panose="02040503050406030204" pitchFamily="18" charset="0"/>
                        </a:rPr>
                        <m:t>=</m:t>
                      </m:r>
                      <m:r>
                        <a:rPr lang="en-US" b="0" i="0" smtClean="0">
                          <a:latin typeface="Cambria Math" panose="02040503050406030204" pitchFamily="18" charset="0"/>
                        </a:rPr>
                        <m:t>5%</m:t>
                      </m:r>
                    </m:oMath>
                  </m:oMathPara>
                </a14:m>
                <a:endParaRPr lang="en-US" dirty="0"/>
              </a:p>
            </p:txBody>
          </p:sp>
        </mc:Choice>
        <mc:Fallback xmlns="">
          <p:sp>
            <p:nvSpPr>
              <p:cNvPr id="12" name="TextBox 11">
                <a:extLst>
                  <a:ext uri="{FF2B5EF4-FFF2-40B4-BE49-F238E27FC236}">
                    <a16:creationId xmlns:a16="http://schemas.microsoft.com/office/drawing/2014/main" id="{E8BC6871-854C-EE40-7FF3-EBA0A182EA07}"/>
                  </a:ext>
                </a:extLst>
              </p:cNvPr>
              <p:cNvSpPr txBox="1">
                <a:spLocks noRot="1" noChangeAspect="1" noMove="1" noResize="1" noEditPoints="1" noAdjustHandles="1" noChangeArrowheads="1" noChangeShapeType="1" noTextEdit="1"/>
              </p:cNvSpPr>
              <p:nvPr/>
            </p:nvSpPr>
            <p:spPr>
              <a:xfrm>
                <a:off x="3777929" y="4693350"/>
                <a:ext cx="4424032" cy="276999"/>
              </a:xfrm>
              <a:prstGeom prst="rect">
                <a:avLst/>
              </a:prstGeom>
              <a:blipFill>
                <a:blip r:embed="rId4"/>
                <a:stretch>
                  <a:fillRect l="-690" r="-1103"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D105AC37-7511-C456-51E5-65EA5546A4A9}"/>
                  </a:ext>
                </a:extLst>
              </p:cNvPr>
              <p:cNvSpPr txBox="1"/>
              <p:nvPr/>
            </p:nvSpPr>
            <p:spPr>
              <a:xfrm>
                <a:off x="6396576" y="3762213"/>
                <a:ext cx="1538947" cy="29924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𝑓𝑎𝑖𝑙</m:t>
                          </m:r>
                        </m:sub>
                      </m:sSub>
                      <m:r>
                        <a:rPr lang="en-US" b="0" i="1" smtClean="0">
                          <a:latin typeface="Cambria Math" panose="02040503050406030204" pitchFamily="18" charset="0"/>
                        </a:rPr>
                        <m:t>=−100%</m:t>
                      </m:r>
                    </m:oMath>
                  </m:oMathPara>
                </a14:m>
                <a:endParaRPr lang="en-US" dirty="0"/>
              </a:p>
            </p:txBody>
          </p:sp>
        </mc:Choice>
        <mc:Fallback xmlns="">
          <p:sp>
            <p:nvSpPr>
              <p:cNvPr id="4" name="TextBox 3">
                <a:extLst>
                  <a:ext uri="{FF2B5EF4-FFF2-40B4-BE49-F238E27FC236}">
                    <a16:creationId xmlns:a16="http://schemas.microsoft.com/office/drawing/2014/main" id="{D105AC37-7511-C456-51E5-65EA5546A4A9}"/>
                  </a:ext>
                </a:extLst>
              </p:cNvPr>
              <p:cNvSpPr txBox="1">
                <a:spLocks noRot="1" noChangeAspect="1" noMove="1" noResize="1" noEditPoints="1" noAdjustHandles="1" noChangeArrowheads="1" noChangeShapeType="1" noTextEdit="1"/>
              </p:cNvSpPr>
              <p:nvPr/>
            </p:nvSpPr>
            <p:spPr>
              <a:xfrm>
                <a:off x="6396576" y="3762213"/>
                <a:ext cx="1538947" cy="299249"/>
              </a:xfrm>
              <a:prstGeom prst="rect">
                <a:avLst/>
              </a:prstGeom>
              <a:blipFill>
                <a:blip r:embed="rId5"/>
                <a:stretch>
                  <a:fillRect l="-1581" r="-3557" b="-30612"/>
                </a:stretch>
              </a:blipFill>
            </p:spPr>
            <p:txBody>
              <a:bodyPr/>
              <a:lstStyle/>
              <a:p>
                <a:r>
                  <a:rPr lang="en-US">
                    <a:noFill/>
                  </a:rPr>
                  <a:t> </a:t>
                </a:r>
              </a:p>
            </p:txBody>
          </p:sp>
        </mc:Fallback>
      </mc:AlternateContent>
    </p:spTree>
    <p:extLst>
      <p:ext uri="{BB962C8B-B14F-4D97-AF65-F5344CB8AC3E}">
        <p14:creationId xmlns:p14="http://schemas.microsoft.com/office/powerpoint/2010/main" val="103597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421F1-AC8B-E044-F083-9D37AEB10F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BAD2DD-0712-0411-4672-C270933494B3}"/>
              </a:ext>
            </a:extLst>
          </p:cNvPr>
          <p:cNvSpPr>
            <a:spLocks noGrp="1"/>
          </p:cNvSpPr>
          <p:nvPr>
            <p:ph type="title"/>
          </p:nvPr>
        </p:nvSpPr>
        <p:spPr/>
        <p:txBody>
          <a:bodyPr/>
          <a:lstStyle/>
          <a:p>
            <a:r>
              <a:rPr lang="en-GB" dirty="0"/>
              <a:t>Exercise 3</a:t>
            </a:r>
          </a:p>
        </p:txBody>
      </p:sp>
      <p:sp>
        <p:nvSpPr>
          <p:cNvPr id="3" name="Content Placeholder 2">
            <a:extLst>
              <a:ext uri="{FF2B5EF4-FFF2-40B4-BE49-F238E27FC236}">
                <a16:creationId xmlns:a16="http://schemas.microsoft.com/office/drawing/2014/main" id="{B95496BA-50BB-6D02-4CDC-5DC7B22D6163}"/>
              </a:ext>
            </a:extLst>
          </p:cNvPr>
          <p:cNvSpPr>
            <a:spLocks noGrp="1"/>
          </p:cNvSpPr>
          <p:nvPr>
            <p:ph idx="1"/>
          </p:nvPr>
        </p:nvSpPr>
        <p:spPr>
          <a:xfrm>
            <a:off x="336000" y="1563330"/>
            <a:ext cx="11519999" cy="2141896"/>
          </a:xfrm>
        </p:spPr>
        <p:txBody>
          <a:bodyPr>
            <a:normAutofit lnSpcReduction="10000"/>
          </a:bodyPr>
          <a:lstStyle/>
          <a:p>
            <a:pPr marL="0" indent="0">
              <a:buNone/>
            </a:pPr>
            <a:r>
              <a:rPr lang="en-GB" dirty="0"/>
              <a:t>Consider Firm A is developing a new vaccine. If the vaccine turns out successful, the firm will obtain an EPS of 100 per year from next year onwards. If the vaccine fails, the firm will liquidate, so it will not pay any dividends. Assume the result of the vaccine research is known before the first year ends and the vaccine is successful with 50% probability. Assume the discount rate is constant and equal for every firm.</a:t>
            </a:r>
          </a:p>
          <a:p>
            <a:pPr marL="457200" indent="-457200">
              <a:buFont typeface="+mj-lt"/>
              <a:buAutoNum type="alphaLcParenR" startAt="3"/>
            </a:pPr>
            <a:r>
              <a:rPr lang="en-GB" dirty="0"/>
              <a:t>What is the expected value and standard deviation of the return of a portfolio that invests 50% in Firm A and 50% in Firm B?</a:t>
            </a:r>
          </a:p>
          <a:p>
            <a:pPr marL="0" indent="0">
              <a:buNone/>
            </a:pPr>
            <a:endParaRPr lang="en-GB" dirty="0"/>
          </a:p>
        </p:txBody>
      </p:sp>
      <p:sp>
        <p:nvSpPr>
          <p:cNvPr id="7" name="Text Placeholder 6">
            <a:extLst>
              <a:ext uri="{FF2B5EF4-FFF2-40B4-BE49-F238E27FC236}">
                <a16:creationId xmlns:a16="http://schemas.microsoft.com/office/drawing/2014/main" id="{ECC74EAE-E4E1-EB52-88D6-47543BC5177C}"/>
              </a:ext>
            </a:extLst>
          </p:cNvPr>
          <p:cNvSpPr>
            <a:spLocks noGrp="1"/>
          </p:cNvSpPr>
          <p:nvPr>
            <p:ph type="body" sz="quarter" idx="13"/>
          </p:nvPr>
        </p:nvSpPr>
        <p:spPr/>
        <p:txBody>
          <a:bodyPr/>
          <a:lstStyle/>
          <a:p>
            <a:r>
              <a:rPr lang="en-GB" dirty="0"/>
              <a:t>Advanced Financial Management | Risk and return. Diversification.</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186D75E2-30C0-8292-53F8-403B05CE8880}"/>
                  </a:ext>
                </a:extLst>
              </p:cNvPr>
              <p:cNvSpPr txBox="1"/>
              <p:nvPr/>
            </p:nvSpPr>
            <p:spPr>
              <a:xfrm>
                <a:off x="3705225" y="3705226"/>
                <a:ext cx="582217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𝑅𝑒𝑚𝑖𝑛𝑑𝑒𝑟</m:t>
                      </m:r>
                      <m:r>
                        <a:rPr lang="en-US" b="0" i="1" smtClean="0">
                          <a:latin typeface="Cambria Math" panose="02040503050406030204" pitchFamily="18" charset="0"/>
                        </a:rPr>
                        <m:t>:</m:t>
                      </m:r>
                      <m:r>
                        <a:rPr lang="en-US" b="0" i="1" smtClean="0">
                          <a:latin typeface="Cambria Math" panose="02040503050406030204" pitchFamily="18" charset="0"/>
                        </a:rPr>
                        <m:t>𝑖𝑓</m:t>
                      </m:r>
                      <m:r>
                        <a:rPr lang="en-US" b="0" i="1" smtClean="0">
                          <a:latin typeface="Cambria Math" panose="02040503050406030204" pitchFamily="18" charset="0"/>
                        </a:rPr>
                        <m:t> </m:t>
                      </m:r>
                      <m:r>
                        <a:rPr lang="en-US" b="0" i="1" smtClean="0">
                          <a:latin typeface="Cambria Math" panose="02040503050406030204" pitchFamily="18" charset="0"/>
                        </a:rPr>
                        <m:t>𝑖𝑛𝑑𝑒𝑝𝑒𝑛𝑑𝑒𝑛𝑡</m:t>
                      </m:r>
                      <m:r>
                        <a:rPr lang="en-US" b="0" i="1" smtClean="0">
                          <a:latin typeface="Cambria Math" panose="02040503050406030204" pitchFamily="18" charset="0"/>
                        </a:rPr>
                        <m:t> →  </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𝑃</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𝐴</m:t>
                          </m:r>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6" name="TextBox 5">
                <a:extLst>
                  <a:ext uri="{FF2B5EF4-FFF2-40B4-BE49-F238E27FC236}">
                    <a16:creationId xmlns:a16="http://schemas.microsoft.com/office/drawing/2014/main" id="{186D75E2-30C0-8292-53F8-403B05CE8880}"/>
                  </a:ext>
                </a:extLst>
              </p:cNvPr>
              <p:cNvSpPr txBox="1">
                <a:spLocks noRot="1" noChangeAspect="1" noMove="1" noResize="1" noEditPoints="1" noAdjustHandles="1" noChangeArrowheads="1" noChangeShapeType="1" noTextEdit="1"/>
              </p:cNvSpPr>
              <p:nvPr/>
            </p:nvSpPr>
            <p:spPr>
              <a:xfrm>
                <a:off x="3705225" y="3705226"/>
                <a:ext cx="5822171" cy="276999"/>
              </a:xfrm>
              <a:prstGeom prst="rect">
                <a:avLst/>
              </a:prstGeom>
              <a:blipFill>
                <a:blip r:embed="rId3"/>
                <a:stretch>
                  <a:fillRect b="-3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53E1677-D547-9E08-0914-4ECE19353BD0}"/>
                  </a:ext>
                </a:extLst>
              </p:cNvPr>
              <p:cNvSpPr txBox="1"/>
              <p:nvPr/>
            </p:nvSpPr>
            <p:spPr>
              <a:xfrm>
                <a:off x="495300" y="4098281"/>
                <a:ext cx="8364790" cy="369332"/>
              </a:xfrm>
              <a:prstGeom prst="rect">
                <a:avLst/>
              </a:prstGeom>
              <a:noFill/>
            </p:spPr>
            <p:txBody>
              <a:bodyPr wrap="none" rtlCol="0">
                <a:spAutoFit/>
              </a:bodyPr>
              <a:lstStyle/>
              <a:p>
                <a:r>
                  <a:rPr lang="en-US" dirty="0"/>
                  <a:t>This means that the probability of both firms being successful is </a:t>
                </a:r>
                <a14:m>
                  <m:oMath xmlns:m="http://schemas.openxmlformats.org/officeDocument/2006/math">
                    <m:r>
                      <a:rPr lang="en-US" b="0" i="1" smtClean="0">
                        <a:latin typeface="Cambria Math" panose="02040503050406030204" pitchFamily="18" charset="0"/>
                      </a:rPr>
                      <m:t>0.5×0.5=25%</m:t>
                    </m:r>
                  </m:oMath>
                </a14:m>
                <a:endParaRPr lang="en-US" dirty="0"/>
              </a:p>
            </p:txBody>
          </p:sp>
        </mc:Choice>
        <mc:Fallback xmlns="">
          <p:sp>
            <p:nvSpPr>
              <p:cNvPr id="8" name="TextBox 7">
                <a:extLst>
                  <a:ext uri="{FF2B5EF4-FFF2-40B4-BE49-F238E27FC236}">
                    <a16:creationId xmlns:a16="http://schemas.microsoft.com/office/drawing/2014/main" id="{C53E1677-D547-9E08-0914-4ECE19353BD0}"/>
                  </a:ext>
                </a:extLst>
              </p:cNvPr>
              <p:cNvSpPr txBox="1">
                <a:spLocks noRot="1" noChangeAspect="1" noMove="1" noResize="1" noEditPoints="1" noAdjustHandles="1" noChangeArrowheads="1" noChangeShapeType="1" noTextEdit="1"/>
              </p:cNvSpPr>
              <p:nvPr/>
            </p:nvSpPr>
            <p:spPr>
              <a:xfrm>
                <a:off x="495300" y="4098281"/>
                <a:ext cx="8364790" cy="369332"/>
              </a:xfrm>
              <a:prstGeom prst="rect">
                <a:avLst/>
              </a:prstGeom>
              <a:blipFill>
                <a:blip r:embed="rId4"/>
                <a:stretch>
                  <a:fillRect l="-583" t="-8197" b="-24590"/>
                </a:stretch>
              </a:blipFill>
            </p:spPr>
            <p:txBody>
              <a:bodyPr/>
              <a:lstStyle/>
              <a:p>
                <a:r>
                  <a:rPr lang="en-US">
                    <a:noFill/>
                  </a:rPr>
                  <a:t> </a:t>
                </a:r>
              </a:p>
            </p:txBody>
          </p:sp>
        </mc:Fallback>
      </mc:AlternateContent>
      <p:sp>
        <p:nvSpPr>
          <p:cNvPr id="10" name="TextBox 9">
            <a:extLst>
              <a:ext uri="{FF2B5EF4-FFF2-40B4-BE49-F238E27FC236}">
                <a16:creationId xmlns:a16="http://schemas.microsoft.com/office/drawing/2014/main" id="{4056FC74-FCAD-E8C2-CDE7-7133EA4C6A1F}"/>
              </a:ext>
            </a:extLst>
          </p:cNvPr>
          <p:cNvSpPr txBox="1"/>
          <p:nvPr/>
        </p:nvSpPr>
        <p:spPr>
          <a:xfrm>
            <a:off x="495300" y="4550807"/>
            <a:ext cx="5121915" cy="369332"/>
          </a:xfrm>
          <a:prstGeom prst="rect">
            <a:avLst/>
          </a:prstGeom>
          <a:noFill/>
        </p:spPr>
        <p:txBody>
          <a:bodyPr wrap="none" rtlCol="0">
            <a:spAutoFit/>
          </a:bodyPr>
          <a:lstStyle/>
          <a:p>
            <a:r>
              <a:rPr lang="en-US" dirty="0"/>
              <a:t>Then we have 4  scenarios with 25% probability:</a:t>
            </a:r>
          </a:p>
        </p:txBody>
      </p:sp>
      <p:graphicFrame>
        <p:nvGraphicFramePr>
          <p:cNvPr id="11" name="Table 10">
            <a:extLst>
              <a:ext uri="{FF2B5EF4-FFF2-40B4-BE49-F238E27FC236}">
                <a16:creationId xmlns:a16="http://schemas.microsoft.com/office/drawing/2014/main" id="{310D4200-DE96-C60B-FB7D-3429428E36DB}"/>
              </a:ext>
            </a:extLst>
          </p:cNvPr>
          <p:cNvGraphicFramePr>
            <a:graphicFrameLocks noGrp="1"/>
          </p:cNvGraphicFramePr>
          <p:nvPr>
            <p:extLst>
              <p:ext uri="{D42A27DB-BD31-4B8C-83A1-F6EECF244321}">
                <p14:modId xmlns:p14="http://schemas.microsoft.com/office/powerpoint/2010/main" val="369852907"/>
              </p:ext>
            </p:extLst>
          </p:nvPr>
        </p:nvGraphicFramePr>
        <p:xfrm>
          <a:off x="6962775" y="4517946"/>
          <a:ext cx="3781425" cy="1828800"/>
        </p:xfrm>
        <a:graphic>
          <a:graphicData uri="http://schemas.openxmlformats.org/drawingml/2006/table">
            <a:tbl>
              <a:tblPr firstRow="1" bandRow="1">
                <a:tableStyleId>{5C22544A-7EE6-4342-B048-85BDC9FD1C3A}</a:tableStyleId>
              </a:tblPr>
              <a:tblGrid>
                <a:gridCol w="1466850">
                  <a:extLst>
                    <a:ext uri="{9D8B030D-6E8A-4147-A177-3AD203B41FA5}">
                      <a16:colId xmlns:a16="http://schemas.microsoft.com/office/drawing/2014/main" val="676889230"/>
                    </a:ext>
                  </a:extLst>
                </a:gridCol>
                <a:gridCol w="1166284">
                  <a:extLst>
                    <a:ext uri="{9D8B030D-6E8A-4147-A177-3AD203B41FA5}">
                      <a16:colId xmlns:a16="http://schemas.microsoft.com/office/drawing/2014/main" val="3909492378"/>
                    </a:ext>
                  </a:extLst>
                </a:gridCol>
                <a:gridCol w="1148291">
                  <a:extLst>
                    <a:ext uri="{9D8B030D-6E8A-4147-A177-3AD203B41FA5}">
                      <a16:colId xmlns:a16="http://schemas.microsoft.com/office/drawing/2014/main" val="1585016839"/>
                    </a:ext>
                  </a:extLst>
                </a:gridCol>
              </a:tblGrid>
              <a:tr h="349457">
                <a:tc>
                  <a:txBody>
                    <a:bodyPr/>
                    <a:lstStyle/>
                    <a:p>
                      <a:pPr algn="ct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US" dirty="0"/>
                        <a:t>Firm A</a:t>
                      </a:r>
                    </a:p>
                  </a:txBody>
                  <a:tcPr>
                    <a:lnB w="12700" cap="flat" cmpd="sng" algn="ctr">
                      <a:solidFill>
                        <a:schemeClr val="tx1"/>
                      </a:solidFill>
                      <a:prstDash val="solid"/>
                      <a:round/>
                      <a:headEnd type="none" w="med" len="med"/>
                      <a:tailEnd type="none" w="med" len="med"/>
                    </a:lnB>
                  </a:tcPr>
                </a:tc>
                <a:tc>
                  <a:txBody>
                    <a:bodyPr/>
                    <a:lstStyle/>
                    <a:p>
                      <a:pPr algn="ctr"/>
                      <a:r>
                        <a:rPr lang="en-US" dirty="0"/>
                        <a:t>Firm B</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6672927"/>
                  </a:ext>
                </a:extLst>
              </a:tr>
              <a:tr h="349457">
                <a:tc>
                  <a:txBody>
                    <a:bodyPr/>
                    <a:lstStyle/>
                    <a:p>
                      <a:pPr algn="ctr"/>
                      <a:r>
                        <a:rPr lang="en-US" dirty="0"/>
                        <a:t>Scenario 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7921589"/>
                  </a:ext>
                </a:extLst>
              </a:tr>
              <a:tr h="349457">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Scenario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2560066"/>
                  </a:ext>
                </a:extLst>
              </a:tr>
              <a:tr h="349457">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Scenario III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636101342"/>
                  </a:ext>
                </a:extLst>
              </a:tr>
              <a:tr h="349457">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Scenario 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2236919"/>
                  </a:ext>
                </a:extLst>
              </a:tr>
            </a:tbl>
          </a:graphicData>
        </a:graphic>
      </p:graphicFrame>
    </p:spTree>
    <p:extLst>
      <p:ext uri="{BB962C8B-B14F-4D97-AF65-F5344CB8AC3E}">
        <p14:creationId xmlns:p14="http://schemas.microsoft.com/office/powerpoint/2010/main" val="336120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669CAB-8356-E46D-AC11-58F1B9DFB2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36AE96-874B-898B-CA9D-35B053297C4A}"/>
              </a:ext>
            </a:extLst>
          </p:cNvPr>
          <p:cNvSpPr>
            <a:spLocks noGrp="1"/>
          </p:cNvSpPr>
          <p:nvPr>
            <p:ph type="title"/>
          </p:nvPr>
        </p:nvSpPr>
        <p:spPr/>
        <p:txBody>
          <a:bodyPr/>
          <a:lstStyle/>
          <a:p>
            <a:r>
              <a:rPr lang="en-GB" dirty="0"/>
              <a:t>Exercise 3</a:t>
            </a:r>
          </a:p>
        </p:txBody>
      </p:sp>
      <p:sp>
        <p:nvSpPr>
          <p:cNvPr id="7" name="Text Placeholder 6">
            <a:extLst>
              <a:ext uri="{FF2B5EF4-FFF2-40B4-BE49-F238E27FC236}">
                <a16:creationId xmlns:a16="http://schemas.microsoft.com/office/drawing/2014/main" id="{EBC50A0F-A361-B545-7EA1-50D2EC97A660}"/>
              </a:ext>
            </a:extLst>
          </p:cNvPr>
          <p:cNvSpPr>
            <a:spLocks noGrp="1"/>
          </p:cNvSpPr>
          <p:nvPr>
            <p:ph type="body" sz="quarter" idx="13"/>
          </p:nvPr>
        </p:nvSpPr>
        <p:spPr/>
        <p:txBody>
          <a:bodyPr/>
          <a:lstStyle/>
          <a:p>
            <a:r>
              <a:rPr lang="en-GB" dirty="0"/>
              <a:t>Advanced Financial Management | Risk and return. Diversification.</a:t>
            </a:r>
          </a:p>
        </p:txBody>
      </p:sp>
      <p:graphicFrame>
        <p:nvGraphicFramePr>
          <p:cNvPr id="11" name="Table 10">
            <a:extLst>
              <a:ext uri="{FF2B5EF4-FFF2-40B4-BE49-F238E27FC236}">
                <a16:creationId xmlns:a16="http://schemas.microsoft.com/office/drawing/2014/main" id="{EB8667BB-519D-AA50-E703-D48E04B75D75}"/>
              </a:ext>
            </a:extLst>
          </p:cNvPr>
          <p:cNvGraphicFramePr>
            <a:graphicFrameLocks noGrp="1"/>
          </p:cNvGraphicFramePr>
          <p:nvPr>
            <p:extLst>
              <p:ext uri="{D42A27DB-BD31-4B8C-83A1-F6EECF244321}">
                <p14:modId xmlns:p14="http://schemas.microsoft.com/office/powerpoint/2010/main" val="2389840192"/>
              </p:ext>
            </p:extLst>
          </p:nvPr>
        </p:nvGraphicFramePr>
        <p:xfrm>
          <a:off x="3419475" y="1183266"/>
          <a:ext cx="3781425" cy="1828800"/>
        </p:xfrm>
        <a:graphic>
          <a:graphicData uri="http://schemas.openxmlformats.org/drawingml/2006/table">
            <a:tbl>
              <a:tblPr firstRow="1" bandRow="1">
                <a:tableStyleId>{5C22544A-7EE6-4342-B048-85BDC9FD1C3A}</a:tableStyleId>
              </a:tblPr>
              <a:tblGrid>
                <a:gridCol w="1466850">
                  <a:extLst>
                    <a:ext uri="{9D8B030D-6E8A-4147-A177-3AD203B41FA5}">
                      <a16:colId xmlns:a16="http://schemas.microsoft.com/office/drawing/2014/main" val="676889230"/>
                    </a:ext>
                  </a:extLst>
                </a:gridCol>
                <a:gridCol w="1166284">
                  <a:extLst>
                    <a:ext uri="{9D8B030D-6E8A-4147-A177-3AD203B41FA5}">
                      <a16:colId xmlns:a16="http://schemas.microsoft.com/office/drawing/2014/main" val="3909492378"/>
                    </a:ext>
                  </a:extLst>
                </a:gridCol>
                <a:gridCol w="1148291">
                  <a:extLst>
                    <a:ext uri="{9D8B030D-6E8A-4147-A177-3AD203B41FA5}">
                      <a16:colId xmlns:a16="http://schemas.microsoft.com/office/drawing/2014/main" val="1585016839"/>
                    </a:ext>
                  </a:extLst>
                </a:gridCol>
              </a:tblGrid>
              <a:tr h="349457">
                <a:tc>
                  <a:txBody>
                    <a:bodyPr/>
                    <a:lstStyle/>
                    <a:p>
                      <a:pPr algn="ct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US" dirty="0"/>
                        <a:t>Firm A</a:t>
                      </a:r>
                    </a:p>
                  </a:txBody>
                  <a:tcPr>
                    <a:lnB w="12700" cap="flat" cmpd="sng" algn="ctr">
                      <a:solidFill>
                        <a:schemeClr val="tx1"/>
                      </a:solidFill>
                      <a:prstDash val="solid"/>
                      <a:round/>
                      <a:headEnd type="none" w="med" len="med"/>
                      <a:tailEnd type="none" w="med" len="med"/>
                    </a:lnB>
                  </a:tcPr>
                </a:tc>
                <a:tc>
                  <a:txBody>
                    <a:bodyPr/>
                    <a:lstStyle/>
                    <a:p>
                      <a:pPr algn="ctr"/>
                      <a:r>
                        <a:rPr lang="en-US" dirty="0"/>
                        <a:t>Firm B</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6672927"/>
                  </a:ext>
                </a:extLst>
              </a:tr>
              <a:tr h="349457">
                <a:tc>
                  <a:txBody>
                    <a:bodyPr/>
                    <a:lstStyle/>
                    <a:p>
                      <a:pPr algn="ctr"/>
                      <a:r>
                        <a:rPr lang="en-US" dirty="0"/>
                        <a:t>Scenario 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7921589"/>
                  </a:ext>
                </a:extLst>
              </a:tr>
              <a:tr h="349457">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Scenario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2560066"/>
                  </a:ext>
                </a:extLst>
              </a:tr>
              <a:tr h="349457">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Scenario III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636101342"/>
                  </a:ext>
                </a:extLst>
              </a:tr>
              <a:tr h="349457">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Scenario 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2236919"/>
                  </a:ext>
                </a:extLst>
              </a:tr>
            </a:tbl>
          </a:graphicData>
        </a:graphic>
      </p:graphicFrame>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330853C-7DB4-FA98-36E8-F22F64A0290C}"/>
                  </a:ext>
                </a:extLst>
              </p:cNvPr>
              <p:cNvSpPr txBox="1"/>
              <p:nvPr/>
            </p:nvSpPr>
            <p:spPr>
              <a:xfrm>
                <a:off x="647700" y="3429000"/>
                <a:ext cx="3330527" cy="5204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𝐴𝐼</m:t>
                          </m:r>
                        </m:sup>
                      </m:sSubSup>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𝐵𝐼𝐼</m:t>
                          </m:r>
                        </m:sup>
                      </m:sSubSup>
                      <m:r>
                        <a:rPr lang="en-US" b="0" i="1" smtClean="0">
                          <a:latin typeface="Cambria Math" panose="02040503050406030204" pitchFamily="18" charset="0"/>
                        </a:rPr>
                        <m:t>=100+</m:t>
                      </m:r>
                      <m:f>
                        <m:fPr>
                          <m:ctrlPr>
                            <a:rPr lang="en-US" b="0" i="1" smtClean="0">
                              <a:latin typeface="Cambria Math" panose="02040503050406030204" pitchFamily="18" charset="0"/>
                            </a:rPr>
                          </m:ctrlPr>
                        </m:fPr>
                        <m:num>
                          <m:r>
                            <a:rPr lang="en-US" b="0" i="1" smtClean="0">
                              <a:latin typeface="Cambria Math" panose="02040503050406030204" pitchFamily="18" charset="0"/>
                            </a:rPr>
                            <m:t>100</m:t>
                          </m:r>
                        </m:num>
                        <m:den>
                          <m:r>
                            <a:rPr lang="en-US" b="0" i="1" smtClean="0">
                              <a:latin typeface="Cambria Math" panose="02040503050406030204" pitchFamily="18" charset="0"/>
                            </a:rPr>
                            <m:t>0.05</m:t>
                          </m:r>
                        </m:den>
                      </m:f>
                      <m:r>
                        <a:rPr lang="en-US" b="0" i="1" smtClean="0">
                          <a:latin typeface="Cambria Math" panose="02040503050406030204" pitchFamily="18" charset="0"/>
                        </a:rPr>
                        <m:t>=2100</m:t>
                      </m:r>
                    </m:oMath>
                  </m:oMathPara>
                </a14:m>
                <a:endParaRPr lang="en-US" dirty="0"/>
              </a:p>
            </p:txBody>
          </p:sp>
        </mc:Choice>
        <mc:Fallback xmlns="">
          <p:sp>
            <p:nvSpPr>
              <p:cNvPr id="9" name="TextBox 8">
                <a:extLst>
                  <a:ext uri="{FF2B5EF4-FFF2-40B4-BE49-F238E27FC236}">
                    <a16:creationId xmlns:a16="http://schemas.microsoft.com/office/drawing/2014/main" id="{B330853C-7DB4-FA98-36E8-F22F64A0290C}"/>
                  </a:ext>
                </a:extLst>
              </p:cNvPr>
              <p:cNvSpPr txBox="1">
                <a:spLocks noRot="1" noChangeAspect="1" noMove="1" noResize="1" noEditPoints="1" noAdjustHandles="1" noChangeArrowheads="1" noChangeShapeType="1" noTextEdit="1"/>
              </p:cNvSpPr>
              <p:nvPr/>
            </p:nvSpPr>
            <p:spPr>
              <a:xfrm>
                <a:off x="647700" y="3429000"/>
                <a:ext cx="3330527" cy="52046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0DF0648-32F2-675C-2476-4A0C01DA6434}"/>
                  </a:ext>
                </a:extLst>
              </p:cNvPr>
              <p:cNvSpPr txBox="1"/>
              <p:nvPr/>
            </p:nvSpPr>
            <p:spPr>
              <a:xfrm>
                <a:off x="647699" y="4067175"/>
                <a:ext cx="3399457" cy="5260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𝐴𝐼𝐼𝐼</m:t>
                          </m:r>
                        </m:sup>
                      </m:sSubSup>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𝐵𝐼𝐼𝐼</m:t>
                          </m:r>
                        </m:sup>
                      </m:sSubSup>
                      <m:r>
                        <a:rPr lang="en-US" b="0" i="1" smtClean="0">
                          <a:latin typeface="Cambria Math" panose="02040503050406030204" pitchFamily="18" charset="0"/>
                        </a:rPr>
                        <m:t>=50+</m:t>
                      </m:r>
                      <m:f>
                        <m:fPr>
                          <m:ctrlPr>
                            <a:rPr lang="en-US" b="0" i="1" smtClean="0">
                              <a:latin typeface="Cambria Math" panose="02040503050406030204" pitchFamily="18" charset="0"/>
                            </a:rPr>
                          </m:ctrlPr>
                        </m:fPr>
                        <m:num>
                          <m:r>
                            <a:rPr lang="en-US" b="0" i="1" smtClean="0">
                              <a:latin typeface="Cambria Math" panose="02040503050406030204" pitchFamily="18" charset="0"/>
                            </a:rPr>
                            <m:t>50</m:t>
                          </m:r>
                        </m:num>
                        <m:den>
                          <m:r>
                            <a:rPr lang="en-US" b="0" i="1" smtClean="0">
                              <a:latin typeface="Cambria Math" panose="02040503050406030204" pitchFamily="18" charset="0"/>
                            </a:rPr>
                            <m:t>0.05</m:t>
                          </m:r>
                        </m:den>
                      </m:f>
                      <m:r>
                        <a:rPr lang="en-US" b="0" i="1" smtClean="0">
                          <a:latin typeface="Cambria Math" panose="02040503050406030204" pitchFamily="18" charset="0"/>
                        </a:rPr>
                        <m:t>=</m:t>
                      </m:r>
                      <m:r>
                        <a:rPr lang="en-US" b="0" i="0" smtClean="0">
                          <a:latin typeface="Cambria Math" panose="02040503050406030204" pitchFamily="18" charset="0"/>
                        </a:rPr>
                        <m:t>1050</m:t>
                      </m:r>
                    </m:oMath>
                  </m:oMathPara>
                </a14:m>
                <a:endParaRPr lang="en-US" dirty="0"/>
              </a:p>
            </p:txBody>
          </p:sp>
        </mc:Choice>
        <mc:Fallback xmlns="">
          <p:sp>
            <p:nvSpPr>
              <p:cNvPr id="12" name="TextBox 11">
                <a:extLst>
                  <a:ext uri="{FF2B5EF4-FFF2-40B4-BE49-F238E27FC236}">
                    <a16:creationId xmlns:a16="http://schemas.microsoft.com/office/drawing/2014/main" id="{10DF0648-32F2-675C-2476-4A0C01DA6434}"/>
                  </a:ext>
                </a:extLst>
              </p:cNvPr>
              <p:cNvSpPr txBox="1">
                <a:spLocks noRot="1" noChangeAspect="1" noMove="1" noResize="1" noEditPoints="1" noAdjustHandles="1" noChangeArrowheads="1" noChangeShapeType="1" noTextEdit="1"/>
              </p:cNvSpPr>
              <p:nvPr/>
            </p:nvSpPr>
            <p:spPr>
              <a:xfrm>
                <a:off x="647699" y="4067175"/>
                <a:ext cx="3399457" cy="52604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F92B96B-7DAC-EB04-20A0-7F52CCA9AA91}"/>
                  </a:ext>
                </a:extLst>
              </p:cNvPr>
              <p:cNvSpPr txBox="1"/>
              <p:nvPr/>
            </p:nvSpPr>
            <p:spPr>
              <a:xfrm>
                <a:off x="647699" y="5010150"/>
                <a:ext cx="5120376" cy="5375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0</m:t>
                          </m:r>
                        </m:sub>
                        <m:sup>
                          <m:r>
                            <a:rPr lang="en-US" b="0" i="1" smtClean="0">
                              <a:latin typeface="Cambria Math" panose="02040503050406030204" pitchFamily="18" charset="0"/>
                            </a:rPr>
                            <m:t>𝐴</m:t>
                          </m:r>
                        </m:sup>
                      </m:sSubSup>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0</m:t>
                          </m:r>
                        </m:sub>
                        <m:sup>
                          <m:r>
                            <a:rPr lang="en-US" b="0" i="1" smtClean="0">
                              <a:latin typeface="Cambria Math" panose="02040503050406030204" pitchFamily="18" charset="0"/>
                            </a:rPr>
                            <m:t>𝐵</m:t>
                          </m:r>
                        </m:sup>
                      </m:sSub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1</m:t>
                                  </m:r>
                                </m:sub>
                              </m:sSub>
                            </m:e>
                          </m:d>
                        </m:num>
                        <m:den>
                          <m:r>
                            <a:rPr lang="en-US" b="0" i="1" smtClean="0">
                              <a:latin typeface="Cambria Math" panose="02040503050406030204" pitchFamily="18" charset="0"/>
                            </a:rPr>
                            <m:t>𝑑𝑟</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0.25×100+0.25×50</m:t>
                          </m:r>
                        </m:num>
                        <m:den>
                          <m:r>
                            <a:rPr lang="en-US" b="0" i="1" smtClean="0">
                              <a:latin typeface="Cambria Math" panose="02040503050406030204" pitchFamily="18" charset="0"/>
                            </a:rPr>
                            <m:t>0.05</m:t>
                          </m:r>
                        </m:den>
                      </m:f>
                      <m:r>
                        <a:rPr lang="en-US" b="0" i="1" smtClean="0">
                          <a:latin typeface="Cambria Math" panose="02040503050406030204" pitchFamily="18" charset="0"/>
                        </a:rPr>
                        <m:t>=750</m:t>
                      </m:r>
                    </m:oMath>
                  </m:oMathPara>
                </a14:m>
                <a:endParaRPr lang="en-US" dirty="0"/>
              </a:p>
            </p:txBody>
          </p:sp>
        </mc:Choice>
        <mc:Fallback xmlns="">
          <p:sp>
            <p:nvSpPr>
              <p:cNvPr id="13" name="TextBox 12">
                <a:extLst>
                  <a:ext uri="{FF2B5EF4-FFF2-40B4-BE49-F238E27FC236}">
                    <a16:creationId xmlns:a16="http://schemas.microsoft.com/office/drawing/2014/main" id="{2F92B96B-7DAC-EB04-20A0-7F52CCA9AA91}"/>
                  </a:ext>
                </a:extLst>
              </p:cNvPr>
              <p:cNvSpPr txBox="1">
                <a:spLocks noRot="1" noChangeAspect="1" noMove="1" noResize="1" noEditPoints="1" noAdjustHandles="1" noChangeArrowheads="1" noChangeShapeType="1" noTextEdit="1"/>
              </p:cNvSpPr>
              <p:nvPr/>
            </p:nvSpPr>
            <p:spPr>
              <a:xfrm>
                <a:off x="647699" y="5010150"/>
                <a:ext cx="5120376" cy="537583"/>
              </a:xfrm>
              <a:prstGeom prst="rect">
                <a:avLst/>
              </a:prstGeom>
              <a:blipFill>
                <a:blip r:embed="rId5"/>
                <a:stretch>
                  <a:fillRect/>
                </a:stretch>
              </a:blipFill>
            </p:spPr>
            <p:txBody>
              <a:bodyPr/>
              <a:lstStyle/>
              <a:p>
                <a:r>
                  <a:rPr lang="en-US">
                    <a:noFill/>
                  </a:rPr>
                  <a:t> </a:t>
                </a:r>
              </a:p>
            </p:txBody>
          </p:sp>
        </mc:Fallback>
      </mc:AlternateContent>
      <p:graphicFrame>
        <p:nvGraphicFramePr>
          <p:cNvPr id="15" name="Table 14">
            <a:extLst>
              <a:ext uri="{FF2B5EF4-FFF2-40B4-BE49-F238E27FC236}">
                <a16:creationId xmlns:a16="http://schemas.microsoft.com/office/drawing/2014/main" id="{CC9ED705-6A3A-1206-C0C1-41D4730F0ACF}"/>
              </a:ext>
            </a:extLst>
          </p:cNvPr>
          <p:cNvGraphicFramePr>
            <a:graphicFrameLocks noGrp="1"/>
          </p:cNvGraphicFramePr>
          <p:nvPr>
            <p:extLst>
              <p:ext uri="{D42A27DB-BD31-4B8C-83A1-F6EECF244321}">
                <p14:modId xmlns:p14="http://schemas.microsoft.com/office/powerpoint/2010/main" val="3500374872"/>
              </p:ext>
            </p:extLst>
          </p:nvPr>
        </p:nvGraphicFramePr>
        <p:xfrm>
          <a:off x="7624138" y="1183266"/>
          <a:ext cx="3781425" cy="1828800"/>
        </p:xfrm>
        <a:graphic>
          <a:graphicData uri="http://schemas.openxmlformats.org/drawingml/2006/table">
            <a:tbl>
              <a:tblPr firstRow="1" bandRow="1">
                <a:tableStyleId>{5C22544A-7EE6-4342-B048-85BDC9FD1C3A}</a:tableStyleId>
              </a:tblPr>
              <a:tblGrid>
                <a:gridCol w="1466850">
                  <a:extLst>
                    <a:ext uri="{9D8B030D-6E8A-4147-A177-3AD203B41FA5}">
                      <a16:colId xmlns:a16="http://schemas.microsoft.com/office/drawing/2014/main" val="676889230"/>
                    </a:ext>
                  </a:extLst>
                </a:gridCol>
                <a:gridCol w="1166284">
                  <a:extLst>
                    <a:ext uri="{9D8B030D-6E8A-4147-A177-3AD203B41FA5}">
                      <a16:colId xmlns:a16="http://schemas.microsoft.com/office/drawing/2014/main" val="3909492378"/>
                    </a:ext>
                  </a:extLst>
                </a:gridCol>
                <a:gridCol w="1148291">
                  <a:extLst>
                    <a:ext uri="{9D8B030D-6E8A-4147-A177-3AD203B41FA5}">
                      <a16:colId xmlns:a16="http://schemas.microsoft.com/office/drawing/2014/main" val="1585016839"/>
                    </a:ext>
                  </a:extLst>
                </a:gridCol>
              </a:tblGrid>
              <a:tr h="349457">
                <a:tc>
                  <a:txBody>
                    <a:bodyPr/>
                    <a:lstStyle/>
                    <a:p>
                      <a:pPr algn="ct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US" dirty="0"/>
                        <a:t>Firm A</a:t>
                      </a:r>
                    </a:p>
                  </a:txBody>
                  <a:tcPr>
                    <a:lnB w="12700" cap="flat" cmpd="sng" algn="ctr">
                      <a:solidFill>
                        <a:schemeClr val="tx1"/>
                      </a:solidFill>
                      <a:prstDash val="solid"/>
                      <a:round/>
                      <a:headEnd type="none" w="med" len="med"/>
                      <a:tailEnd type="none" w="med" len="med"/>
                    </a:lnB>
                  </a:tcPr>
                </a:tc>
                <a:tc>
                  <a:txBody>
                    <a:bodyPr/>
                    <a:lstStyle/>
                    <a:p>
                      <a:pPr algn="ctr"/>
                      <a:r>
                        <a:rPr lang="en-US" dirty="0"/>
                        <a:t>Firm B</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6672927"/>
                  </a:ext>
                </a:extLst>
              </a:tr>
              <a:tr h="349457">
                <a:tc>
                  <a:txBody>
                    <a:bodyPr/>
                    <a:lstStyle/>
                    <a:p>
                      <a:pPr algn="ctr"/>
                      <a:r>
                        <a:rPr lang="en-US" dirty="0"/>
                        <a:t>Scenario 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7921589"/>
                  </a:ext>
                </a:extLst>
              </a:tr>
              <a:tr h="349457">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Scenario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2560066"/>
                  </a:ext>
                </a:extLst>
              </a:tr>
              <a:tr h="349457">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Scenario III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dirty="0"/>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636101342"/>
                  </a:ext>
                </a:extLst>
              </a:tr>
              <a:tr h="349457">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Scenario 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154" rtl="0" eaLnBrk="1" fontAlgn="auto" latinLnBrk="0" hangingPunct="1">
                        <a:lnSpc>
                          <a:spcPct val="100000"/>
                        </a:lnSpc>
                        <a:spcBef>
                          <a:spcPts val="0"/>
                        </a:spcBef>
                        <a:spcAft>
                          <a:spcPts val="0"/>
                        </a:spcAft>
                        <a:buClrTx/>
                        <a:buSzTx/>
                        <a:buFontTx/>
                        <a:buNone/>
                        <a:tabLst/>
                        <a:defRPr/>
                      </a:pPr>
                      <a:r>
                        <a:rPr lang="en-US"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2236919"/>
                  </a:ext>
                </a:extLst>
              </a:tr>
            </a:tbl>
          </a:graphicData>
        </a:graphic>
      </p:graphicFrame>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25B66431-7F4A-689B-6551-01C63DC9BF76}"/>
                  </a:ext>
                </a:extLst>
              </p:cNvPr>
              <p:cNvSpPr txBox="1"/>
              <p:nvPr/>
            </p:nvSpPr>
            <p:spPr>
              <a:xfrm>
                <a:off x="8832900" y="401516"/>
                <a:ext cx="1108701" cy="565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1</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0</m:t>
                              </m:r>
                            </m:sub>
                          </m:sSub>
                        </m:den>
                      </m:f>
                      <m:r>
                        <a:rPr lang="en-US" b="0" i="1" smtClean="0">
                          <a:latin typeface="Cambria Math" panose="02040503050406030204" pitchFamily="18" charset="0"/>
                        </a:rPr>
                        <m:t>−1</m:t>
                      </m:r>
                    </m:oMath>
                  </m:oMathPara>
                </a14:m>
                <a:endParaRPr lang="en-US" dirty="0"/>
              </a:p>
            </p:txBody>
          </p:sp>
        </mc:Choice>
        <mc:Fallback xmlns="">
          <p:sp>
            <p:nvSpPr>
              <p:cNvPr id="16" name="TextBox 15">
                <a:extLst>
                  <a:ext uri="{FF2B5EF4-FFF2-40B4-BE49-F238E27FC236}">
                    <a16:creationId xmlns:a16="http://schemas.microsoft.com/office/drawing/2014/main" id="{25B66431-7F4A-689B-6551-01C63DC9BF76}"/>
                  </a:ext>
                </a:extLst>
              </p:cNvPr>
              <p:cNvSpPr txBox="1">
                <a:spLocks noRot="1" noChangeAspect="1" noMove="1" noResize="1" noEditPoints="1" noAdjustHandles="1" noChangeArrowheads="1" noChangeShapeType="1" noTextEdit="1"/>
              </p:cNvSpPr>
              <p:nvPr/>
            </p:nvSpPr>
            <p:spPr>
              <a:xfrm>
                <a:off x="8832900" y="401516"/>
                <a:ext cx="1108701" cy="565604"/>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8751845E-4C2D-DCDF-74CA-50186613BB82}"/>
                  </a:ext>
                </a:extLst>
              </p:cNvPr>
              <p:cNvSpPr txBox="1"/>
              <p:nvPr/>
            </p:nvSpPr>
            <p:spPr>
              <a:xfrm>
                <a:off x="4610100" y="3660068"/>
                <a:ext cx="6829177" cy="2777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𝐴</m:t>
                              </m:r>
                            </m:sup>
                          </m:sSup>
                        </m:e>
                      </m:d>
                      <m:r>
                        <a:rPr lang="en-US" b="0" i="1" smtClean="0">
                          <a:latin typeface="Cambria Math" panose="02040503050406030204" pitchFamily="18" charset="0"/>
                        </a:rPr>
                        <m:t>=</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𝐵</m:t>
                              </m:r>
                            </m:sup>
                          </m:sSup>
                        </m:e>
                      </m:d>
                      <m:r>
                        <a:rPr lang="en-US" b="0" i="1" smtClean="0">
                          <a:latin typeface="Cambria Math" panose="02040503050406030204" pitchFamily="18" charset="0"/>
                        </a:rPr>
                        <m:t>=0.25×180%+0.25×40%+0.5×−100%=5%</m:t>
                      </m:r>
                    </m:oMath>
                  </m:oMathPara>
                </a14:m>
                <a:endParaRPr lang="en-US" dirty="0"/>
              </a:p>
            </p:txBody>
          </p:sp>
        </mc:Choice>
        <mc:Fallback xmlns="">
          <p:sp>
            <p:nvSpPr>
              <p:cNvPr id="3" name="TextBox 2">
                <a:extLst>
                  <a:ext uri="{FF2B5EF4-FFF2-40B4-BE49-F238E27FC236}">
                    <a16:creationId xmlns:a16="http://schemas.microsoft.com/office/drawing/2014/main" id="{8751845E-4C2D-DCDF-74CA-50186613BB82}"/>
                  </a:ext>
                </a:extLst>
              </p:cNvPr>
              <p:cNvSpPr txBox="1">
                <a:spLocks noRot="1" noChangeAspect="1" noMove="1" noResize="1" noEditPoints="1" noAdjustHandles="1" noChangeArrowheads="1" noChangeShapeType="1" noTextEdit="1"/>
              </p:cNvSpPr>
              <p:nvPr/>
            </p:nvSpPr>
            <p:spPr>
              <a:xfrm>
                <a:off x="4610100" y="3660068"/>
                <a:ext cx="6829177" cy="277705"/>
              </a:xfrm>
              <a:prstGeom prst="rect">
                <a:avLst/>
              </a:prstGeom>
              <a:blipFill>
                <a:blip r:embed="rId7"/>
                <a:stretch>
                  <a:fillRect l="-178" r="-357" b="-1739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8270749B-7349-7C57-F9E1-06337A8D8BC5}"/>
                  </a:ext>
                </a:extLst>
              </p:cNvPr>
              <p:cNvSpPr txBox="1"/>
              <p:nvPr/>
            </p:nvSpPr>
            <p:spPr>
              <a:xfrm>
                <a:off x="3609600" y="4084443"/>
                <a:ext cx="8830176" cy="33926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𝑉</m:t>
                      </m:r>
                      <m:d>
                        <m:dPr>
                          <m:ctrlPr>
                            <a:rPr lang="en-US" sz="1600" b="0" i="1" smtClean="0">
                              <a:latin typeface="Cambria Math" panose="02040503050406030204" pitchFamily="18" charset="0"/>
                            </a:rPr>
                          </m:ctrlPr>
                        </m:dPr>
                        <m:e>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𝑟</m:t>
                              </m:r>
                            </m:e>
                            <m:sup>
                              <m:r>
                                <a:rPr lang="en-US" sz="1600" b="0" i="1" smtClean="0">
                                  <a:latin typeface="Cambria Math" panose="02040503050406030204" pitchFamily="18" charset="0"/>
                                </a:rPr>
                                <m:t>𝐴</m:t>
                              </m:r>
                            </m:sup>
                          </m:sSup>
                        </m:e>
                      </m:d>
                      <m:r>
                        <a:rPr lang="en-US" sz="1600" i="1">
                          <a:latin typeface="Cambria Math" panose="02040503050406030204" pitchFamily="18" charset="0"/>
                        </a:rPr>
                        <m:t>=</m:t>
                      </m:r>
                      <m:r>
                        <a:rPr lang="en-US" sz="1600" i="1">
                          <a:latin typeface="Cambria Math" panose="02040503050406030204" pitchFamily="18" charset="0"/>
                        </a:rPr>
                        <m:t>𝑉</m:t>
                      </m:r>
                      <m:d>
                        <m:dPr>
                          <m:ctrlPr>
                            <a:rPr lang="en-US" sz="1600" i="1">
                              <a:latin typeface="Cambria Math" panose="02040503050406030204" pitchFamily="18" charset="0"/>
                            </a:rPr>
                          </m:ctrlPr>
                        </m:dPr>
                        <m:e>
                          <m:sSup>
                            <m:sSupPr>
                              <m:ctrlPr>
                                <a:rPr lang="en-US" sz="1600" i="1">
                                  <a:latin typeface="Cambria Math" panose="02040503050406030204" pitchFamily="18" charset="0"/>
                                </a:rPr>
                              </m:ctrlPr>
                            </m:sSupPr>
                            <m:e>
                              <m:r>
                                <a:rPr lang="en-US" sz="1600" i="1">
                                  <a:latin typeface="Cambria Math" panose="02040503050406030204" pitchFamily="18" charset="0"/>
                                </a:rPr>
                                <m:t>𝑟</m:t>
                              </m:r>
                            </m:e>
                            <m:sup>
                              <m:r>
                                <a:rPr lang="en-US" sz="1600" b="0" i="1" smtClean="0">
                                  <a:latin typeface="Cambria Math" panose="02040503050406030204" pitchFamily="18" charset="0"/>
                                </a:rPr>
                                <m:t>𝐵</m:t>
                              </m:r>
                            </m:sup>
                          </m:sSup>
                        </m:e>
                      </m:d>
                      <m:r>
                        <a:rPr lang="en-US" sz="1600" b="0" i="1" smtClean="0">
                          <a:latin typeface="Cambria Math" panose="02040503050406030204" pitchFamily="18" charset="0"/>
                        </a:rPr>
                        <m:t>=0.25</m:t>
                      </m:r>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1.8−0.05</m:t>
                              </m:r>
                            </m:e>
                          </m:d>
                        </m:e>
                        <m:sup>
                          <m:r>
                            <a:rPr lang="en-US" sz="1600" b="0" i="1" smtClean="0">
                              <a:latin typeface="Cambria Math" panose="02040503050406030204" pitchFamily="18" charset="0"/>
                            </a:rPr>
                            <m:t>2</m:t>
                          </m:r>
                        </m:sup>
                      </m:sSup>
                      <m:r>
                        <a:rPr lang="en-US" sz="1600" b="0" i="1" smtClean="0">
                          <a:latin typeface="Cambria Math" panose="02040503050406030204" pitchFamily="18" charset="0"/>
                        </a:rPr>
                        <m:t>+0.25</m:t>
                      </m:r>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0.4−0.05</m:t>
                              </m:r>
                            </m:e>
                          </m:d>
                        </m:e>
                        <m:sup>
                          <m:r>
                            <a:rPr lang="en-US" sz="1600" b="0" i="1" smtClean="0">
                              <a:latin typeface="Cambria Math" panose="02040503050406030204" pitchFamily="18" charset="0"/>
                            </a:rPr>
                            <m:t>2</m:t>
                          </m:r>
                        </m:sup>
                      </m:sSup>
                      <m:r>
                        <a:rPr lang="en-US" sz="1600" b="0" i="1" smtClean="0">
                          <a:latin typeface="Cambria Math" panose="02040503050406030204" pitchFamily="18" charset="0"/>
                        </a:rPr>
                        <m:t>+0.5</m:t>
                      </m:r>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−1−0.05</m:t>
                              </m:r>
                            </m:e>
                          </m:d>
                        </m:e>
                        <m:sup>
                          <m:r>
                            <a:rPr lang="en-US" sz="1600" b="0" i="1" smtClean="0">
                              <a:latin typeface="Cambria Math" panose="02040503050406030204" pitchFamily="18" charset="0"/>
                            </a:rPr>
                            <m:t>2</m:t>
                          </m:r>
                        </m:sup>
                      </m:sSup>
                      <m:r>
                        <a:rPr lang="en-US" sz="1600" b="0" i="1" smtClean="0">
                          <a:latin typeface="Cambria Math" panose="02040503050406030204" pitchFamily="18" charset="0"/>
                        </a:rPr>
                        <m:t>=1.3475</m:t>
                      </m:r>
                    </m:oMath>
                  </m:oMathPara>
                </a14:m>
                <a:endParaRPr lang="en-US" sz="1600" dirty="0"/>
              </a:p>
            </p:txBody>
          </p:sp>
        </mc:Choice>
        <mc:Fallback xmlns="">
          <p:sp>
            <p:nvSpPr>
              <p:cNvPr id="5" name="TextBox 4">
                <a:extLst>
                  <a:ext uri="{FF2B5EF4-FFF2-40B4-BE49-F238E27FC236}">
                    <a16:creationId xmlns:a16="http://schemas.microsoft.com/office/drawing/2014/main" id="{8270749B-7349-7C57-F9E1-06337A8D8BC5}"/>
                  </a:ext>
                </a:extLst>
              </p:cNvPr>
              <p:cNvSpPr txBox="1">
                <a:spLocks noRot="1" noChangeAspect="1" noMove="1" noResize="1" noEditPoints="1" noAdjustHandles="1" noChangeArrowheads="1" noChangeShapeType="1" noTextEdit="1"/>
              </p:cNvSpPr>
              <p:nvPr/>
            </p:nvSpPr>
            <p:spPr>
              <a:xfrm>
                <a:off x="3609600" y="4084443"/>
                <a:ext cx="8830176" cy="339260"/>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592A3F72-6610-707A-B162-3F35956C6A25}"/>
                  </a:ext>
                </a:extLst>
              </p:cNvPr>
              <p:cNvSpPr txBox="1"/>
              <p:nvPr/>
            </p:nvSpPr>
            <p:spPr>
              <a:xfrm>
                <a:off x="5133554" y="4484013"/>
                <a:ext cx="6219824" cy="147803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𝐶𝑜𝑣</m:t>
                      </m:r>
                      <m:d>
                        <m:dPr>
                          <m:ctrlPr>
                            <a:rPr lang="en-US" sz="1800" b="0" i="1" smtClean="0">
                              <a:latin typeface="Cambria Math" panose="02040503050406030204" pitchFamily="18" charset="0"/>
                            </a:rPr>
                          </m:ctrlPr>
                        </m:dPr>
                        <m:e>
                          <m:sSup>
                            <m:sSupPr>
                              <m:ctrlPr>
                                <a:rPr lang="en-US" sz="1800" b="0" i="1" smtClean="0">
                                  <a:latin typeface="Cambria Math" panose="02040503050406030204" pitchFamily="18" charset="0"/>
                                </a:rPr>
                              </m:ctrlPr>
                            </m:sSupPr>
                            <m:e>
                              <m:r>
                                <a:rPr lang="en-US" sz="1800" b="0" i="1" smtClean="0">
                                  <a:latin typeface="Cambria Math" panose="02040503050406030204" pitchFamily="18" charset="0"/>
                                </a:rPr>
                                <m:t>𝑟</m:t>
                              </m:r>
                            </m:e>
                            <m:sup>
                              <m:r>
                                <a:rPr lang="en-US" sz="1800" b="0" i="1" smtClean="0">
                                  <a:latin typeface="Cambria Math" panose="02040503050406030204" pitchFamily="18" charset="0"/>
                                </a:rPr>
                                <m:t>𝐴</m:t>
                              </m:r>
                            </m:sup>
                          </m:sSup>
                          <m:r>
                            <a:rPr lang="en-US" sz="1800" b="0" i="1" smtClean="0">
                              <a:latin typeface="Cambria Math" panose="02040503050406030204" pitchFamily="18" charset="0"/>
                            </a:rPr>
                            <m:t>,</m:t>
                          </m:r>
                          <m:sSup>
                            <m:sSupPr>
                              <m:ctrlPr>
                                <a:rPr lang="en-US" sz="1800" b="0" i="1" smtClean="0">
                                  <a:latin typeface="Cambria Math" panose="02040503050406030204" pitchFamily="18" charset="0"/>
                                </a:rPr>
                              </m:ctrlPr>
                            </m:sSupPr>
                            <m:e>
                              <m:r>
                                <a:rPr lang="en-US" sz="1800" b="0" i="1" smtClean="0">
                                  <a:latin typeface="Cambria Math" panose="02040503050406030204" pitchFamily="18" charset="0"/>
                                </a:rPr>
                                <m:t>𝑟</m:t>
                              </m:r>
                            </m:e>
                            <m:sup>
                              <m:r>
                                <a:rPr lang="en-US" sz="1800" b="0" i="1" smtClean="0">
                                  <a:latin typeface="Cambria Math" panose="02040503050406030204" pitchFamily="18" charset="0"/>
                                </a:rPr>
                                <m:t>𝐵</m:t>
                              </m:r>
                            </m:sup>
                          </m:sSup>
                        </m:e>
                      </m:d>
                      <m:r>
                        <a:rPr lang="en-US" sz="1800" b="0" i="1" smtClean="0">
                          <a:latin typeface="Cambria Math" panose="02040503050406030204" pitchFamily="18" charset="0"/>
                        </a:rPr>
                        <m:t>=0.25</m:t>
                      </m:r>
                      <m:d>
                        <m:dPr>
                          <m:ctrlPr>
                            <a:rPr lang="en-US" i="1">
                              <a:latin typeface="Cambria Math" panose="02040503050406030204" pitchFamily="18" charset="0"/>
                            </a:rPr>
                          </m:ctrlPr>
                        </m:dPr>
                        <m:e>
                          <m:r>
                            <a:rPr lang="en-US" i="1">
                              <a:latin typeface="Cambria Math" panose="02040503050406030204" pitchFamily="18" charset="0"/>
                            </a:rPr>
                            <m:t>1.8−0.05</m:t>
                          </m:r>
                        </m:e>
                      </m:d>
                      <m:d>
                        <m:dPr>
                          <m:ctrlPr>
                            <a:rPr lang="en-US" i="1">
                              <a:latin typeface="Cambria Math" panose="02040503050406030204" pitchFamily="18" charset="0"/>
                            </a:rPr>
                          </m:ctrlPr>
                        </m:dPr>
                        <m:e>
                          <m:r>
                            <a:rPr lang="en-US" b="0" i="1" smtClean="0">
                              <a:latin typeface="Cambria Math" panose="02040503050406030204" pitchFamily="18" charset="0"/>
                            </a:rPr>
                            <m:t>−1</m:t>
                          </m:r>
                          <m:r>
                            <a:rPr lang="en-US" i="1">
                              <a:latin typeface="Cambria Math" panose="02040503050406030204" pitchFamily="18" charset="0"/>
                            </a:rPr>
                            <m:t>−0.05</m:t>
                          </m:r>
                        </m:e>
                      </m:d>
                    </m:oMath>
                    <m:oMath xmlns:m="http://schemas.openxmlformats.org/officeDocument/2006/math">
                      <m:r>
                        <a:rPr lang="en-US" b="0" i="1" smtClean="0">
                          <a:latin typeface="Cambria Math" panose="02040503050406030204" pitchFamily="18" charset="0"/>
                        </a:rPr>
                        <m:t>                        +  0.25</m:t>
                      </m:r>
                      <m:d>
                        <m:dPr>
                          <m:ctrlPr>
                            <a:rPr lang="en-US" i="1">
                              <a:latin typeface="Cambria Math" panose="02040503050406030204" pitchFamily="18" charset="0"/>
                            </a:rPr>
                          </m:ctrlPr>
                        </m:dPr>
                        <m:e>
                          <m:r>
                            <a:rPr lang="en-US" b="0" i="1" smtClean="0">
                              <a:latin typeface="Cambria Math" panose="02040503050406030204" pitchFamily="18" charset="0"/>
                            </a:rPr>
                            <m:t>−1</m:t>
                          </m:r>
                          <m:r>
                            <a:rPr lang="en-US" i="1">
                              <a:latin typeface="Cambria Math" panose="02040503050406030204" pitchFamily="18" charset="0"/>
                            </a:rPr>
                            <m:t>−0.05</m:t>
                          </m:r>
                        </m:e>
                      </m:d>
                      <m:d>
                        <m:dPr>
                          <m:ctrlPr>
                            <a:rPr lang="en-US" i="1">
                              <a:latin typeface="Cambria Math" panose="02040503050406030204" pitchFamily="18" charset="0"/>
                            </a:rPr>
                          </m:ctrlPr>
                        </m:dPr>
                        <m:e>
                          <m:r>
                            <a:rPr lang="en-US" i="1">
                              <a:latin typeface="Cambria Math" panose="02040503050406030204" pitchFamily="18" charset="0"/>
                            </a:rPr>
                            <m:t>1</m:t>
                          </m:r>
                          <m:r>
                            <a:rPr lang="en-US" b="0" i="1" smtClean="0">
                              <a:latin typeface="Cambria Math" panose="02040503050406030204" pitchFamily="18" charset="0"/>
                            </a:rPr>
                            <m:t>.8</m:t>
                          </m:r>
                          <m:r>
                            <a:rPr lang="en-US" i="1">
                              <a:latin typeface="Cambria Math" panose="02040503050406030204" pitchFamily="18" charset="0"/>
                            </a:rPr>
                            <m:t>−0.05</m:t>
                          </m:r>
                        </m:e>
                      </m:d>
                    </m:oMath>
                    <m:oMath xmlns:m="http://schemas.openxmlformats.org/officeDocument/2006/math">
                      <m:r>
                        <a:rPr lang="en-US" i="1">
                          <a:latin typeface="Cambria Math" panose="02040503050406030204" pitchFamily="18" charset="0"/>
                        </a:rPr>
                        <m:t>                        +  0.25</m:t>
                      </m:r>
                      <m:d>
                        <m:dPr>
                          <m:ctrlPr>
                            <a:rPr lang="en-US" i="1">
                              <a:latin typeface="Cambria Math" panose="02040503050406030204" pitchFamily="18" charset="0"/>
                            </a:rPr>
                          </m:ctrlPr>
                        </m:dPr>
                        <m:e>
                          <m:r>
                            <a:rPr lang="en-US" b="0" i="1" smtClean="0">
                              <a:latin typeface="Cambria Math" panose="02040503050406030204" pitchFamily="18" charset="0"/>
                            </a:rPr>
                            <m:t>0.4</m:t>
                          </m:r>
                          <m:r>
                            <a:rPr lang="en-US" i="1">
                              <a:latin typeface="Cambria Math" panose="02040503050406030204" pitchFamily="18" charset="0"/>
                            </a:rPr>
                            <m:t>−0.05</m:t>
                          </m:r>
                        </m:e>
                      </m:d>
                      <m:d>
                        <m:dPr>
                          <m:ctrlPr>
                            <a:rPr lang="en-US" i="1">
                              <a:latin typeface="Cambria Math" panose="02040503050406030204" pitchFamily="18" charset="0"/>
                            </a:rPr>
                          </m:ctrlPr>
                        </m:dPr>
                        <m:e>
                          <m:r>
                            <a:rPr lang="en-US" b="0" i="1" smtClean="0">
                              <a:latin typeface="Cambria Math" panose="02040503050406030204" pitchFamily="18" charset="0"/>
                            </a:rPr>
                            <m:t>0.4</m:t>
                          </m:r>
                          <m:r>
                            <a:rPr lang="en-US" i="1">
                              <a:latin typeface="Cambria Math" panose="02040503050406030204" pitchFamily="18" charset="0"/>
                            </a:rPr>
                            <m:t>−0.05</m:t>
                          </m:r>
                        </m:e>
                      </m:d>
                    </m:oMath>
                    <m:oMath xmlns:m="http://schemas.openxmlformats.org/officeDocument/2006/math">
                      <m:r>
                        <a:rPr lang="en-US" i="1">
                          <a:latin typeface="Cambria Math" panose="02040503050406030204" pitchFamily="18" charset="0"/>
                        </a:rPr>
                        <m:t>                        +  0.25</m:t>
                      </m:r>
                      <m:d>
                        <m:dPr>
                          <m:ctrlPr>
                            <a:rPr lang="en-US" i="1">
                              <a:latin typeface="Cambria Math" panose="02040503050406030204" pitchFamily="18" charset="0"/>
                            </a:rPr>
                          </m:ctrlPr>
                        </m:dPr>
                        <m:e>
                          <m:r>
                            <a:rPr lang="en-US" i="1">
                              <a:latin typeface="Cambria Math" panose="02040503050406030204" pitchFamily="18" charset="0"/>
                            </a:rPr>
                            <m:t>−1−0.05</m:t>
                          </m:r>
                        </m:e>
                      </m:d>
                      <m:d>
                        <m:dPr>
                          <m:ctrlPr>
                            <a:rPr lang="en-US" i="1">
                              <a:latin typeface="Cambria Math" panose="02040503050406030204" pitchFamily="18" charset="0"/>
                            </a:rPr>
                          </m:ctrlPr>
                        </m:dPr>
                        <m:e>
                          <m:r>
                            <a:rPr lang="en-US" b="0" i="1" smtClean="0">
                              <a:latin typeface="Cambria Math" panose="02040503050406030204" pitchFamily="18" charset="0"/>
                            </a:rPr>
                            <m:t>−1</m:t>
                          </m:r>
                          <m:r>
                            <a:rPr lang="en-US" i="1">
                              <a:latin typeface="Cambria Math" panose="02040503050406030204" pitchFamily="18" charset="0"/>
                            </a:rPr>
                            <m:t>−0.05</m:t>
                          </m:r>
                        </m:e>
                      </m:d>
                    </m:oMath>
                    <m:oMath xmlns:m="http://schemas.openxmlformats.org/officeDocument/2006/math">
                      <m:r>
                        <a:rPr lang="en-US" i="1">
                          <a:latin typeface="Cambria Math" panose="02040503050406030204" pitchFamily="18" charset="0"/>
                        </a:rPr>
                        <m:t>                       </m:t>
                      </m:r>
                      <m:r>
                        <a:rPr lang="en-US" b="0" i="1" smtClean="0">
                          <a:latin typeface="Cambria Math" panose="02040503050406030204" pitchFamily="18" charset="0"/>
                        </a:rPr>
                        <m:t>=−0.6125</m:t>
                      </m:r>
                    </m:oMath>
                  </m:oMathPara>
                </a14:m>
                <a:endParaRPr lang="en-US" dirty="0"/>
              </a:p>
            </p:txBody>
          </p:sp>
        </mc:Choice>
        <mc:Fallback xmlns="">
          <p:sp>
            <p:nvSpPr>
              <p:cNvPr id="8" name="TextBox 7">
                <a:extLst>
                  <a:ext uri="{FF2B5EF4-FFF2-40B4-BE49-F238E27FC236}">
                    <a16:creationId xmlns:a16="http://schemas.microsoft.com/office/drawing/2014/main" id="{592A3F72-6610-707A-B162-3F35956C6A25}"/>
                  </a:ext>
                </a:extLst>
              </p:cNvPr>
              <p:cNvSpPr txBox="1">
                <a:spLocks noRot="1" noChangeAspect="1" noMove="1" noResize="1" noEditPoints="1" noAdjustHandles="1" noChangeArrowheads="1" noChangeShapeType="1" noTextEdit="1"/>
              </p:cNvSpPr>
              <p:nvPr/>
            </p:nvSpPr>
            <p:spPr>
              <a:xfrm>
                <a:off x="5133554" y="4484013"/>
                <a:ext cx="6219824" cy="1478033"/>
              </a:xfrm>
              <a:prstGeom prst="rect">
                <a:avLst/>
              </a:prstGeom>
              <a:blipFill>
                <a:blip r:embed="rId9"/>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47976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P spid="16" grpId="0"/>
      <p:bldP spid="3" grpId="0"/>
      <p:bldP spid="5"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62ACB8-CE34-515A-D2C7-908B34997F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A04BC1-D59F-ACED-A65E-4961C3AEC87D}"/>
              </a:ext>
            </a:extLst>
          </p:cNvPr>
          <p:cNvSpPr>
            <a:spLocks noGrp="1"/>
          </p:cNvSpPr>
          <p:nvPr>
            <p:ph type="title"/>
          </p:nvPr>
        </p:nvSpPr>
        <p:spPr/>
        <p:txBody>
          <a:bodyPr/>
          <a:lstStyle/>
          <a:p>
            <a:r>
              <a:rPr lang="en-GB" dirty="0"/>
              <a:t>Exercise 3</a:t>
            </a:r>
          </a:p>
        </p:txBody>
      </p:sp>
      <p:sp>
        <p:nvSpPr>
          <p:cNvPr id="3" name="Content Placeholder 2">
            <a:extLst>
              <a:ext uri="{FF2B5EF4-FFF2-40B4-BE49-F238E27FC236}">
                <a16:creationId xmlns:a16="http://schemas.microsoft.com/office/drawing/2014/main" id="{D8A20ECD-DBF2-E669-5B7D-5EAC86C73FA7}"/>
              </a:ext>
            </a:extLst>
          </p:cNvPr>
          <p:cNvSpPr>
            <a:spLocks noGrp="1"/>
          </p:cNvSpPr>
          <p:nvPr>
            <p:ph idx="1"/>
          </p:nvPr>
        </p:nvSpPr>
        <p:spPr>
          <a:xfrm>
            <a:off x="336000" y="1563330"/>
            <a:ext cx="11519999" cy="2141896"/>
          </a:xfrm>
        </p:spPr>
        <p:txBody>
          <a:bodyPr>
            <a:normAutofit lnSpcReduction="10000"/>
          </a:bodyPr>
          <a:lstStyle/>
          <a:p>
            <a:pPr marL="0" indent="0">
              <a:buNone/>
            </a:pPr>
            <a:r>
              <a:rPr lang="en-GB" dirty="0"/>
              <a:t>Consider Firm A is developing a new vaccine. If the vaccine turns out successful, the firm will obtain an EPS of 100 per year from next year onwards. If the vaccine fails, the firm will liquidate, so it will not pay any dividends. Assume the result of the vaccine research is known before the first year ends and the vaccine is successful with 50% probability. Assume the discount rate is constant and equal for every firm.</a:t>
            </a:r>
          </a:p>
          <a:p>
            <a:pPr marL="457200" indent="-457200">
              <a:buFont typeface="+mj-lt"/>
              <a:buAutoNum type="alphaLcParenR" startAt="3"/>
            </a:pPr>
            <a:r>
              <a:rPr lang="en-GB" dirty="0"/>
              <a:t>What is the expected value and standard deviation of the return of a portfolio that invests 50% in Firm A and 50% in Firm B?</a:t>
            </a:r>
          </a:p>
          <a:p>
            <a:pPr marL="0" indent="0">
              <a:buNone/>
            </a:pPr>
            <a:endParaRPr lang="en-GB" dirty="0"/>
          </a:p>
        </p:txBody>
      </p:sp>
      <p:sp>
        <p:nvSpPr>
          <p:cNvPr id="7" name="Text Placeholder 6">
            <a:extLst>
              <a:ext uri="{FF2B5EF4-FFF2-40B4-BE49-F238E27FC236}">
                <a16:creationId xmlns:a16="http://schemas.microsoft.com/office/drawing/2014/main" id="{4D6602B6-F324-7E9B-6A97-0BE62B1BEE6A}"/>
              </a:ext>
            </a:extLst>
          </p:cNvPr>
          <p:cNvSpPr>
            <a:spLocks noGrp="1"/>
          </p:cNvSpPr>
          <p:nvPr>
            <p:ph type="body" sz="quarter" idx="13"/>
          </p:nvPr>
        </p:nvSpPr>
        <p:spPr/>
        <p:txBody>
          <a:bodyPr/>
          <a:lstStyle/>
          <a:p>
            <a:r>
              <a:rPr lang="en-GB" dirty="0"/>
              <a:t>Advanced Financial Management | Risk and return. Diversification.</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5A831A15-7F5E-290A-CF82-5DCAB9DB539C}"/>
                  </a:ext>
                </a:extLst>
              </p:cNvPr>
              <p:cNvSpPr txBox="1"/>
              <p:nvPr/>
            </p:nvSpPr>
            <p:spPr>
              <a:xfrm>
                <a:off x="809624" y="3705226"/>
                <a:ext cx="3133725" cy="41049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𝐴</m:t>
                              </m:r>
                            </m:sup>
                          </m:sSup>
                        </m:e>
                      </m:d>
                      <m:r>
                        <a:rPr lang="en-US" b="0" i="1" smtClean="0">
                          <a:latin typeface="Cambria Math" panose="02040503050406030204" pitchFamily="18" charset="0"/>
                        </a:rPr>
                        <m:t>=</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𝐵</m:t>
                              </m:r>
                            </m:sup>
                          </m:sSup>
                        </m:e>
                      </m:d>
                      <m:r>
                        <a:rPr lang="en-US" b="0" i="1" smtClean="0">
                          <a:latin typeface="Cambria Math" panose="02040503050406030204" pitchFamily="18" charset="0"/>
                        </a:rPr>
                        <m:t>=</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𝑝</m:t>
                              </m:r>
                            </m:sub>
                          </m:sSub>
                        </m:e>
                      </m:d>
                      <m:r>
                        <a:rPr lang="en-US" b="0" i="1" smtClean="0">
                          <a:latin typeface="Cambria Math" panose="02040503050406030204" pitchFamily="18" charset="0"/>
                        </a:rPr>
                        <m:t>=5%</m:t>
                      </m:r>
                    </m:oMath>
                  </m:oMathPara>
                </a14:m>
                <a:endParaRPr lang="en-US" dirty="0"/>
              </a:p>
            </p:txBody>
          </p:sp>
        </mc:Choice>
        <mc:Fallback xmlns="">
          <p:sp>
            <p:nvSpPr>
              <p:cNvPr id="5" name="TextBox 4">
                <a:extLst>
                  <a:ext uri="{FF2B5EF4-FFF2-40B4-BE49-F238E27FC236}">
                    <a16:creationId xmlns:a16="http://schemas.microsoft.com/office/drawing/2014/main" id="{5A831A15-7F5E-290A-CF82-5DCAB9DB539C}"/>
                  </a:ext>
                </a:extLst>
              </p:cNvPr>
              <p:cNvSpPr txBox="1">
                <a:spLocks noRot="1" noChangeAspect="1" noMove="1" noResize="1" noEditPoints="1" noAdjustHandles="1" noChangeArrowheads="1" noChangeShapeType="1" noTextEdit="1"/>
              </p:cNvSpPr>
              <p:nvPr/>
            </p:nvSpPr>
            <p:spPr>
              <a:xfrm>
                <a:off x="809624" y="3705226"/>
                <a:ext cx="3133725" cy="410497"/>
              </a:xfrm>
              <a:prstGeom prst="rect">
                <a:avLst/>
              </a:prstGeom>
              <a:blipFill>
                <a:blip r:embed="rId3"/>
                <a:stretch>
                  <a:fillRect b="-29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8F0E355-D68D-B2AB-635D-8A8E59279CD4}"/>
                  </a:ext>
                </a:extLst>
              </p:cNvPr>
              <p:cNvSpPr txBox="1"/>
              <p:nvPr/>
            </p:nvSpPr>
            <p:spPr>
              <a:xfrm>
                <a:off x="336000" y="4264726"/>
                <a:ext cx="7610477" cy="41049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𝑝</m:t>
                              </m:r>
                            </m:sub>
                          </m:sSub>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0.5</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𝑉</m:t>
                      </m:r>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𝐴</m:t>
                              </m:r>
                            </m:sup>
                          </m:sSup>
                        </m:e>
                      </m:d>
                      <m:r>
                        <a:rPr lang="en-US" b="0" i="1" smtClean="0">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0.5</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𝑉</m:t>
                      </m:r>
                      <m:d>
                        <m:dPr>
                          <m:ctrlPr>
                            <a:rPr lang="en-US" i="1">
                              <a:latin typeface="Cambria Math" panose="02040503050406030204" pitchFamily="18" charset="0"/>
                            </a:rPr>
                          </m:ctrlPr>
                        </m:dPr>
                        <m:e>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b="0" i="1" smtClean="0">
                                  <a:latin typeface="Cambria Math" panose="02040503050406030204" pitchFamily="18" charset="0"/>
                                </a:rPr>
                                <m:t>𝐵</m:t>
                              </m:r>
                            </m:sup>
                          </m:sSup>
                        </m:e>
                      </m:d>
                      <m:r>
                        <a:rPr lang="en-US" b="0" i="1" smtClean="0">
                          <a:latin typeface="Cambria Math" panose="02040503050406030204" pitchFamily="18" charset="0"/>
                        </a:rPr>
                        <m:t>+2×0.5×0.5×</m:t>
                      </m:r>
                      <m:r>
                        <a:rPr lang="en-US" b="0" i="1" smtClean="0">
                          <a:latin typeface="Cambria Math" panose="02040503050406030204" pitchFamily="18" charset="0"/>
                        </a:rPr>
                        <m:t>𝐶𝑜𝑣</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𝐴</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𝐵</m:t>
                          </m:r>
                        </m:sup>
                      </m:sSup>
                      <m:r>
                        <a:rPr lang="en-US" b="0" i="1" smtClean="0">
                          <a:latin typeface="Cambria Math" panose="02040503050406030204" pitchFamily="18" charset="0"/>
                        </a:rPr>
                        <m:t>)</m:t>
                      </m:r>
                    </m:oMath>
                  </m:oMathPara>
                </a14:m>
                <a:endParaRPr lang="en-US" dirty="0"/>
              </a:p>
            </p:txBody>
          </p:sp>
        </mc:Choice>
        <mc:Fallback xmlns="">
          <p:sp>
            <p:nvSpPr>
              <p:cNvPr id="9" name="TextBox 8">
                <a:extLst>
                  <a:ext uri="{FF2B5EF4-FFF2-40B4-BE49-F238E27FC236}">
                    <a16:creationId xmlns:a16="http://schemas.microsoft.com/office/drawing/2014/main" id="{88F0E355-D68D-B2AB-635D-8A8E59279CD4}"/>
                  </a:ext>
                </a:extLst>
              </p:cNvPr>
              <p:cNvSpPr txBox="1">
                <a:spLocks noRot="1" noChangeAspect="1" noMove="1" noResize="1" noEditPoints="1" noAdjustHandles="1" noChangeArrowheads="1" noChangeShapeType="1" noTextEdit="1"/>
              </p:cNvSpPr>
              <p:nvPr/>
            </p:nvSpPr>
            <p:spPr>
              <a:xfrm>
                <a:off x="336000" y="4264726"/>
                <a:ext cx="7610477" cy="410497"/>
              </a:xfrm>
              <a:prstGeom prst="rect">
                <a:avLst/>
              </a:prstGeom>
              <a:blipFill>
                <a:blip r:embed="rId4"/>
                <a:stretch>
                  <a:fillRect b="-74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63D24153-6786-04E9-CCC0-23F0721FA1C6}"/>
                  </a:ext>
                </a:extLst>
              </p:cNvPr>
              <p:cNvSpPr txBox="1"/>
              <p:nvPr/>
            </p:nvSpPr>
            <p:spPr>
              <a:xfrm>
                <a:off x="478875" y="4794421"/>
                <a:ext cx="7610477" cy="41049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𝑝</m:t>
                              </m:r>
                            </m:sub>
                          </m:sSub>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0.5</m:t>
                          </m:r>
                        </m:e>
                        <m:sup>
                          <m:r>
                            <a:rPr lang="en-US" b="0" i="1" smtClean="0">
                              <a:latin typeface="Cambria Math" panose="02040503050406030204" pitchFamily="18" charset="0"/>
                            </a:rPr>
                            <m:t>2</m:t>
                          </m:r>
                        </m:sup>
                      </m:sSup>
                      <m:r>
                        <a:rPr lang="en-US" b="0" i="1" smtClean="0">
                          <a:latin typeface="Cambria Math" panose="02040503050406030204" pitchFamily="18" charset="0"/>
                        </a:rPr>
                        <m:t>×1.35+</m:t>
                      </m:r>
                      <m:sSup>
                        <m:sSupPr>
                          <m:ctrlPr>
                            <a:rPr lang="en-US" i="1">
                              <a:latin typeface="Cambria Math" panose="02040503050406030204" pitchFamily="18" charset="0"/>
                            </a:rPr>
                          </m:ctrlPr>
                        </m:sSupPr>
                        <m:e>
                          <m:r>
                            <a:rPr lang="en-US" i="1">
                              <a:latin typeface="Cambria Math" panose="02040503050406030204" pitchFamily="18" charset="0"/>
                            </a:rPr>
                            <m:t>0.5</m:t>
                          </m:r>
                        </m:e>
                        <m:sup>
                          <m:r>
                            <a:rPr lang="en-US" i="1">
                              <a:latin typeface="Cambria Math" panose="02040503050406030204" pitchFamily="18" charset="0"/>
                            </a:rPr>
                            <m:t>2</m:t>
                          </m:r>
                        </m:sup>
                      </m:sSup>
                      <m:r>
                        <a:rPr lang="en-US" i="1">
                          <a:latin typeface="Cambria Math" panose="02040503050406030204" pitchFamily="18" charset="0"/>
                        </a:rPr>
                        <m:t>×</m:t>
                      </m:r>
                      <m:r>
                        <a:rPr lang="en-US" i="1" smtClean="0">
                          <a:latin typeface="Cambria Math" panose="02040503050406030204" pitchFamily="18" charset="0"/>
                        </a:rPr>
                        <m:t>1</m:t>
                      </m:r>
                      <m:r>
                        <a:rPr lang="en-US" b="0" i="1" smtClean="0">
                          <a:latin typeface="Cambria Math" panose="02040503050406030204" pitchFamily="18" charset="0"/>
                        </a:rPr>
                        <m:t>.35+2×0.5×0.5×</m:t>
                      </m:r>
                      <m:d>
                        <m:dPr>
                          <m:ctrlPr>
                            <a:rPr lang="en-US" b="0" i="1" smtClean="0">
                              <a:latin typeface="Cambria Math" panose="02040503050406030204" pitchFamily="18" charset="0"/>
                            </a:rPr>
                          </m:ctrlPr>
                        </m:dPr>
                        <m:e>
                          <m:r>
                            <a:rPr lang="en-US" b="0" i="1" smtClean="0">
                              <a:latin typeface="Cambria Math" panose="02040503050406030204" pitchFamily="18" charset="0"/>
                            </a:rPr>
                            <m:t>−0.6125</m:t>
                          </m:r>
                        </m:e>
                      </m:d>
                      <m:r>
                        <a:rPr lang="en-US" b="0" i="1" smtClean="0">
                          <a:latin typeface="Cambria Math" panose="02040503050406030204" pitchFamily="18" charset="0"/>
                        </a:rPr>
                        <m:t>≈0.37</m:t>
                      </m:r>
                    </m:oMath>
                  </m:oMathPara>
                </a14:m>
                <a:endParaRPr lang="en-US" dirty="0"/>
              </a:p>
            </p:txBody>
          </p:sp>
        </mc:Choice>
        <mc:Fallback xmlns="">
          <p:sp>
            <p:nvSpPr>
              <p:cNvPr id="12" name="TextBox 11">
                <a:extLst>
                  <a:ext uri="{FF2B5EF4-FFF2-40B4-BE49-F238E27FC236}">
                    <a16:creationId xmlns:a16="http://schemas.microsoft.com/office/drawing/2014/main" id="{63D24153-6786-04E9-CCC0-23F0721FA1C6}"/>
                  </a:ext>
                </a:extLst>
              </p:cNvPr>
              <p:cNvSpPr txBox="1">
                <a:spLocks noRot="1" noChangeAspect="1" noMove="1" noResize="1" noEditPoints="1" noAdjustHandles="1" noChangeArrowheads="1" noChangeShapeType="1" noTextEdit="1"/>
              </p:cNvSpPr>
              <p:nvPr/>
            </p:nvSpPr>
            <p:spPr>
              <a:xfrm>
                <a:off x="478875" y="4794421"/>
                <a:ext cx="7610477" cy="410497"/>
              </a:xfrm>
              <a:prstGeom prst="rect">
                <a:avLst/>
              </a:prstGeom>
              <a:blipFill>
                <a:blip r:embed="rId5"/>
                <a:stretch>
                  <a:fillRect b="-29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9766306E-C7E8-632A-D3FE-D82E445C54E4}"/>
                  </a:ext>
                </a:extLst>
              </p:cNvPr>
              <p:cNvSpPr txBox="1"/>
              <p:nvPr/>
            </p:nvSpPr>
            <p:spPr>
              <a:xfrm>
                <a:off x="478875" y="5312490"/>
                <a:ext cx="3341138" cy="42973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𝑝</m:t>
                              </m:r>
                            </m:sub>
                          </m:sSub>
                        </m:e>
                      </m:d>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0.37</m:t>
                          </m:r>
                        </m:e>
                      </m:rad>
                      <m:r>
                        <a:rPr lang="en-US" b="0" i="1" smtClean="0">
                          <a:latin typeface="Cambria Math" panose="02040503050406030204" pitchFamily="18" charset="0"/>
                        </a:rPr>
                        <m:t>≈60.8%</m:t>
                      </m:r>
                    </m:oMath>
                  </m:oMathPara>
                </a14:m>
                <a:endParaRPr lang="en-US" dirty="0"/>
              </a:p>
            </p:txBody>
          </p:sp>
        </mc:Choice>
        <mc:Fallback xmlns="">
          <p:sp>
            <p:nvSpPr>
              <p:cNvPr id="14" name="TextBox 13">
                <a:extLst>
                  <a:ext uri="{FF2B5EF4-FFF2-40B4-BE49-F238E27FC236}">
                    <a16:creationId xmlns:a16="http://schemas.microsoft.com/office/drawing/2014/main" id="{9766306E-C7E8-632A-D3FE-D82E445C54E4}"/>
                  </a:ext>
                </a:extLst>
              </p:cNvPr>
              <p:cNvSpPr txBox="1">
                <a:spLocks noRot="1" noChangeAspect="1" noMove="1" noResize="1" noEditPoints="1" noAdjustHandles="1" noChangeArrowheads="1" noChangeShapeType="1" noTextEdit="1"/>
              </p:cNvSpPr>
              <p:nvPr/>
            </p:nvSpPr>
            <p:spPr>
              <a:xfrm>
                <a:off x="478875" y="5312490"/>
                <a:ext cx="3341138" cy="429733"/>
              </a:xfrm>
              <a:prstGeom prst="rect">
                <a:avLst/>
              </a:prstGeom>
              <a:blipFill>
                <a:blip r:embed="rId6"/>
                <a:stretch>
                  <a:fillRect b="-2817"/>
                </a:stretch>
              </a:blipFill>
            </p:spPr>
            <p:txBody>
              <a:bodyPr/>
              <a:lstStyle/>
              <a:p>
                <a:r>
                  <a:rPr lang="en-US">
                    <a:noFill/>
                  </a:rPr>
                  <a:t> </a:t>
                </a:r>
              </a:p>
            </p:txBody>
          </p:sp>
        </mc:Fallback>
      </mc:AlternateContent>
    </p:spTree>
    <p:extLst>
      <p:ext uri="{BB962C8B-B14F-4D97-AF65-F5344CB8AC3E}">
        <p14:creationId xmlns:p14="http://schemas.microsoft.com/office/powerpoint/2010/main" val="254493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D474547-F46A-411A-AB8E-E82CC420F29A}"/>
              </a:ext>
            </a:extLst>
          </p:cNvPr>
          <p:cNvSpPr>
            <a:spLocks noGrp="1"/>
          </p:cNvSpPr>
          <p:nvPr>
            <p:ph type="body" sz="quarter" idx="12"/>
          </p:nvPr>
        </p:nvSpPr>
        <p:spPr/>
        <p:txBody>
          <a:bodyPr/>
          <a:lstStyle/>
          <a:p>
            <a:r>
              <a:rPr lang="en-US" dirty="0"/>
              <a:t>Advanced Financial Management | Risk and return. Diversification.</a:t>
            </a:r>
            <a:endParaRPr lang="en-GB" dirty="0"/>
          </a:p>
        </p:txBody>
      </p:sp>
      <p:sp>
        <p:nvSpPr>
          <p:cNvPr id="3" name="Text Placeholder 2">
            <a:extLst>
              <a:ext uri="{FF2B5EF4-FFF2-40B4-BE49-F238E27FC236}">
                <a16:creationId xmlns:a16="http://schemas.microsoft.com/office/drawing/2014/main" id="{E8908594-F202-4EA7-A8BA-AC4B395B16A7}"/>
              </a:ext>
            </a:extLst>
          </p:cNvPr>
          <p:cNvSpPr>
            <a:spLocks noGrp="1"/>
          </p:cNvSpPr>
          <p:nvPr>
            <p:ph type="body" sz="quarter" idx="16"/>
          </p:nvPr>
        </p:nvSpPr>
        <p:spPr/>
        <p:txBody>
          <a:bodyPr/>
          <a:lstStyle/>
          <a:p>
            <a:r>
              <a:rPr lang="en-US" dirty="0"/>
              <a:t>Key takeaways</a:t>
            </a:r>
            <a:endParaRPr lang="en-GB" dirty="0"/>
          </a:p>
        </p:txBody>
      </p:sp>
      <p:grpSp>
        <p:nvGrpSpPr>
          <p:cNvPr id="4" name="Group 3">
            <a:extLst>
              <a:ext uri="{FF2B5EF4-FFF2-40B4-BE49-F238E27FC236}">
                <a16:creationId xmlns:a16="http://schemas.microsoft.com/office/drawing/2014/main" id="{20CE3FC9-04A6-4802-8E84-3333580F4F38}"/>
              </a:ext>
            </a:extLst>
          </p:cNvPr>
          <p:cNvGrpSpPr/>
          <p:nvPr/>
        </p:nvGrpSpPr>
        <p:grpSpPr>
          <a:xfrm>
            <a:off x="336550" y="2077371"/>
            <a:ext cx="11518899" cy="720000"/>
            <a:chOff x="336550" y="2077371"/>
            <a:chExt cx="11518899" cy="720000"/>
          </a:xfrm>
        </p:grpSpPr>
        <p:sp>
          <p:nvSpPr>
            <p:cNvPr id="5" name="Text 6">
              <a:extLst>
                <a:ext uri="{FF2B5EF4-FFF2-40B4-BE49-F238E27FC236}">
                  <a16:creationId xmlns:a16="http://schemas.microsoft.com/office/drawing/2014/main" id="{44E68CC7-027A-4605-9190-F7EE1E9FD98D}"/>
                </a:ext>
              </a:extLst>
            </p:cNvPr>
            <p:cNvSpPr txBox="1"/>
            <p:nvPr/>
          </p:nvSpPr>
          <p:spPr>
            <a:xfrm>
              <a:off x="336550" y="2077371"/>
              <a:ext cx="720000" cy="720000"/>
            </a:xfrm>
            <a:prstGeom prst="rect">
              <a:avLst/>
            </a:prstGeom>
            <a:noFill/>
          </p:spPr>
          <p:txBody>
            <a:bodyPr wrap="none" rtlCol="0">
              <a:noAutofit/>
            </a:bodyPr>
            <a:lstStyle/>
            <a:p>
              <a:r>
                <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01</a:t>
              </a:r>
            </a:p>
          </p:txBody>
        </p:sp>
        <p:sp>
          <p:nvSpPr>
            <p:cNvPr id="6" name="Rectangle 5">
              <a:extLst>
                <a:ext uri="{FF2B5EF4-FFF2-40B4-BE49-F238E27FC236}">
                  <a16:creationId xmlns:a16="http://schemas.microsoft.com/office/drawing/2014/main" id="{C6BF707E-EDBA-4590-8E5C-DC8464DAF92E}"/>
                </a:ext>
              </a:extLst>
            </p:cNvPr>
            <p:cNvSpPr/>
            <p:nvPr/>
          </p:nvSpPr>
          <p:spPr>
            <a:xfrm>
              <a:off x="1050720" y="2077371"/>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Compute historical returns and standard deviations of firms.</a:t>
              </a:r>
            </a:p>
          </p:txBody>
        </p:sp>
      </p:grpSp>
      <p:grpSp>
        <p:nvGrpSpPr>
          <p:cNvPr id="7" name="Group 6">
            <a:extLst>
              <a:ext uri="{FF2B5EF4-FFF2-40B4-BE49-F238E27FC236}">
                <a16:creationId xmlns:a16="http://schemas.microsoft.com/office/drawing/2014/main" id="{EA9B1C00-311F-4E9C-83CC-D37F7865E686}"/>
              </a:ext>
            </a:extLst>
          </p:cNvPr>
          <p:cNvGrpSpPr/>
          <p:nvPr/>
        </p:nvGrpSpPr>
        <p:grpSpPr>
          <a:xfrm>
            <a:off x="336550" y="3069000"/>
            <a:ext cx="11518899" cy="720000"/>
            <a:chOff x="336550" y="3069000"/>
            <a:chExt cx="11518899" cy="720000"/>
          </a:xfrm>
        </p:grpSpPr>
        <p:sp>
          <p:nvSpPr>
            <p:cNvPr id="8" name="Text 6">
              <a:extLst>
                <a:ext uri="{FF2B5EF4-FFF2-40B4-BE49-F238E27FC236}">
                  <a16:creationId xmlns:a16="http://schemas.microsoft.com/office/drawing/2014/main" id="{5C4E1E26-4AC0-42B5-AA7D-8DE0D65CCC5B}"/>
                </a:ext>
              </a:extLst>
            </p:cNvPr>
            <p:cNvSpPr txBox="1"/>
            <p:nvPr/>
          </p:nvSpPr>
          <p:spPr>
            <a:xfrm>
              <a:off x="336550" y="3069000"/>
              <a:ext cx="720000" cy="720000"/>
            </a:xfrm>
            <a:prstGeom prst="rect">
              <a:avLst/>
            </a:prstGeom>
            <a:noFill/>
          </p:spPr>
          <p:txBody>
            <a:bodyPr wrap="none" rtlCol="0">
              <a:noAutofit/>
            </a:bodyPr>
            <a:lstStyle/>
            <a:p>
              <a:r>
                <a:rPr lang="pt-PT"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02</a:t>
              </a:r>
              <a:endPar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a:extLst>
                <a:ext uri="{FF2B5EF4-FFF2-40B4-BE49-F238E27FC236}">
                  <a16:creationId xmlns:a16="http://schemas.microsoft.com/office/drawing/2014/main" id="{7C528F00-5F7E-4A96-BE8B-C79F66878E47}"/>
                </a:ext>
              </a:extLst>
            </p:cNvPr>
            <p:cNvSpPr/>
            <p:nvPr/>
          </p:nvSpPr>
          <p:spPr>
            <a:xfrm>
              <a:off x="1050720" y="3069000"/>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Understand the tools to compute portfolio expected returns and volatilities.</a:t>
              </a:r>
            </a:p>
          </p:txBody>
        </p:sp>
      </p:grpSp>
      <p:grpSp>
        <p:nvGrpSpPr>
          <p:cNvPr id="10" name="Group 9">
            <a:extLst>
              <a:ext uri="{FF2B5EF4-FFF2-40B4-BE49-F238E27FC236}">
                <a16:creationId xmlns:a16="http://schemas.microsoft.com/office/drawing/2014/main" id="{DAB8D7AE-C4F5-4137-90CC-D0D9DB4530E8}"/>
              </a:ext>
            </a:extLst>
          </p:cNvPr>
          <p:cNvGrpSpPr/>
          <p:nvPr/>
        </p:nvGrpSpPr>
        <p:grpSpPr>
          <a:xfrm>
            <a:off x="336550" y="4060629"/>
            <a:ext cx="11518899" cy="720000"/>
            <a:chOff x="336550" y="4060629"/>
            <a:chExt cx="11518899" cy="720000"/>
          </a:xfrm>
        </p:grpSpPr>
        <p:sp>
          <p:nvSpPr>
            <p:cNvPr id="11" name="Text 6">
              <a:extLst>
                <a:ext uri="{FF2B5EF4-FFF2-40B4-BE49-F238E27FC236}">
                  <a16:creationId xmlns:a16="http://schemas.microsoft.com/office/drawing/2014/main" id="{1C836E88-24FD-4697-B8C1-B61FEA886A28}"/>
                </a:ext>
              </a:extLst>
            </p:cNvPr>
            <p:cNvSpPr txBox="1"/>
            <p:nvPr/>
          </p:nvSpPr>
          <p:spPr>
            <a:xfrm>
              <a:off x="336550" y="4060629"/>
              <a:ext cx="720000" cy="720000"/>
            </a:xfrm>
            <a:prstGeom prst="rect">
              <a:avLst/>
            </a:prstGeom>
            <a:noFill/>
          </p:spPr>
          <p:txBody>
            <a:bodyPr wrap="none" rtlCol="0">
              <a:noAutofit/>
            </a:bodyPr>
            <a:lstStyle/>
            <a:p>
              <a:r>
                <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a:t>
              </a:r>
              <a:r>
                <a:rPr lang="pt-PT"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3</a:t>
              </a:r>
              <a:endPar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Rectangle 11">
              <a:extLst>
                <a:ext uri="{FF2B5EF4-FFF2-40B4-BE49-F238E27FC236}">
                  <a16:creationId xmlns:a16="http://schemas.microsoft.com/office/drawing/2014/main" id="{FA21C888-E849-422D-A43D-B6AAD718DB08}"/>
                </a:ext>
              </a:extLst>
            </p:cNvPr>
            <p:cNvSpPr/>
            <p:nvPr/>
          </p:nvSpPr>
          <p:spPr>
            <a:xfrm>
              <a:off x="1050720" y="4060629"/>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Understand the benefits of diversification and the difference between market risk and idiosyncratic risk.</a:t>
              </a:r>
            </a:p>
          </p:txBody>
        </p:sp>
      </p:grpSp>
    </p:spTree>
    <p:custDataLst>
      <p:tags r:id="rId1"/>
    </p:custDataLst>
    <p:extLst>
      <p:ext uri="{BB962C8B-B14F-4D97-AF65-F5344CB8AC3E}">
        <p14:creationId xmlns:p14="http://schemas.microsoft.com/office/powerpoint/2010/main" val="4048716001"/>
      </p:ext>
    </p:extLst>
  </p:cSld>
  <p:clrMapOvr>
    <a:masterClrMapping/>
  </p:clrMapOvr>
  <mc:AlternateContent xmlns:mc="http://schemas.openxmlformats.org/markup-compatibility/2006" xmlns:p14="http://schemas.microsoft.com/office/powerpoint/2010/main">
    <mc:Choice Requires="p14">
      <p:transition p14:dur="0" advTm="23510"/>
    </mc:Choice>
    <mc:Fallback xmlns="">
      <p:transition advTm="2351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B36A3E-DA70-03CD-5A11-1419EBAF41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BC3833-21E6-26FD-1D18-AF4FB80C1365}"/>
              </a:ext>
            </a:extLst>
          </p:cNvPr>
          <p:cNvSpPr>
            <a:spLocks noGrp="1"/>
          </p:cNvSpPr>
          <p:nvPr>
            <p:ph type="title"/>
          </p:nvPr>
        </p:nvSpPr>
        <p:spPr/>
        <p:txBody>
          <a:bodyPr/>
          <a:lstStyle/>
          <a:p>
            <a:r>
              <a:rPr lang="en-GB" dirty="0"/>
              <a:t>Exercise 4</a:t>
            </a:r>
          </a:p>
        </p:txBody>
      </p:sp>
      <p:sp>
        <p:nvSpPr>
          <p:cNvPr id="3" name="Content Placeholder 2">
            <a:extLst>
              <a:ext uri="{FF2B5EF4-FFF2-40B4-BE49-F238E27FC236}">
                <a16:creationId xmlns:a16="http://schemas.microsoft.com/office/drawing/2014/main" id="{B4DDBE75-0D43-25C4-0EF1-1FE23B1AC549}"/>
              </a:ext>
            </a:extLst>
          </p:cNvPr>
          <p:cNvSpPr>
            <a:spLocks noGrp="1"/>
          </p:cNvSpPr>
          <p:nvPr>
            <p:ph idx="1"/>
          </p:nvPr>
        </p:nvSpPr>
        <p:spPr>
          <a:xfrm>
            <a:off x="336001" y="1456403"/>
            <a:ext cx="11519999" cy="4613634"/>
          </a:xfrm>
        </p:spPr>
        <p:txBody>
          <a:bodyPr>
            <a:normAutofit/>
          </a:bodyPr>
          <a:lstStyle/>
          <a:p>
            <a:pPr marL="0" indent="0">
              <a:buNone/>
            </a:pPr>
            <a:r>
              <a:rPr lang="en-GB" dirty="0"/>
              <a:t>Consider the following data for returns: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Consider Portfolio is a portfolio of Firm A and Firm B.  </a:t>
            </a:r>
          </a:p>
          <a:p>
            <a:pPr marL="457200" indent="-457200">
              <a:buAutoNum type="alphaLcParenR"/>
            </a:pPr>
            <a:r>
              <a:rPr lang="en-GB" dirty="0"/>
              <a:t>What is the weight of firm A in Portfolio</a:t>
            </a:r>
          </a:p>
          <a:p>
            <a:pPr marL="457200" indent="-457200">
              <a:buAutoNum type="alphaLcParenR"/>
            </a:pPr>
            <a:r>
              <a:rPr lang="en-GB" dirty="0"/>
              <a:t>What is the correlation between Firm A and Firm B returns</a:t>
            </a:r>
          </a:p>
        </p:txBody>
      </p:sp>
      <p:sp>
        <p:nvSpPr>
          <p:cNvPr id="7" name="Text Placeholder 6">
            <a:extLst>
              <a:ext uri="{FF2B5EF4-FFF2-40B4-BE49-F238E27FC236}">
                <a16:creationId xmlns:a16="http://schemas.microsoft.com/office/drawing/2014/main" id="{6A88BE69-EB2A-1381-575E-E9A4B69B4761}"/>
              </a:ext>
            </a:extLst>
          </p:cNvPr>
          <p:cNvSpPr>
            <a:spLocks noGrp="1"/>
          </p:cNvSpPr>
          <p:nvPr>
            <p:ph type="body" sz="quarter" idx="13"/>
          </p:nvPr>
        </p:nvSpPr>
        <p:spPr/>
        <p:txBody>
          <a:bodyPr/>
          <a:lstStyle/>
          <a:p>
            <a:r>
              <a:rPr lang="en-GB" dirty="0"/>
              <a:t>Advanced Financial Management | Risk and return. Diversification.</a:t>
            </a:r>
          </a:p>
        </p:txBody>
      </p:sp>
      <p:graphicFrame>
        <p:nvGraphicFramePr>
          <p:cNvPr id="4" name="Table 3">
            <a:extLst>
              <a:ext uri="{FF2B5EF4-FFF2-40B4-BE49-F238E27FC236}">
                <a16:creationId xmlns:a16="http://schemas.microsoft.com/office/drawing/2014/main" id="{BA20EA13-21D9-FDF7-6144-B6E96D01E162}"/>
              </a:ext>
            </a:extLst>
          </p:cNvPr>
          <p:cNvGraphicFramePr>
            <a:graphicFrameLocks noGrp="1"/>
          </p:cNvGraphicFramePr>
          <p:nvPr>
            <p:extLst>
              <p:ext uri="{D42A27DB-BD31-4B8C-83A1-F6EECF244321}">
                <p14:modId xmlns:p14="http://schemas.microsoft.com/office/powerpoint/2010/main" val="1362827791"/>
              </p:ext>
            </p:extLst>
          </p:nvPr>
        </p:nvGraphicFramePr>
        <p:xfrm>
          <a:off x="1600200" y="2119841"/>
          <a:ext cx="8636000" cy="1112520"/>
        </p:xfrm>
        <a:graphic>
          <a:graphicData uri="http://schemas.openxmlformats.org/drawingml/2006/table">
            <a:tbl>
              <a:tblPr firstRow="1" bandRow="1">
                <a:tableStyleId>{5C22544A-7EE6-4342-B048-85BDC9FD1C3A}</a:tableStyleId>
              </a:tblPr>
              <a:tblGrid>
                <a:gridCol w="2159000">
                  <a:extLst>
                    <a:ext uri="{9D8B030D-6E8A-4147-A177-3AD203B41FA5}">
                      <a16:colId xmlns:a16="http://schemas.microsoft.com/office/drawing/2014/main" val="1179572175"/>
                    </a:ext>
                  </a:extLst>
                </a:gridCol>
                <a:gridCol w="2159000">
                  <a:extLst>
                    <a:ext uri="{9D8B030D-6E8A-4147-A177-3AD203B41FA5}">
                      <a16:colId xmlns:a16="http://schemas.microsoft.com/office/drawing/2014/main" val="3805166620"/>
                    </a:ext>
                  </a:extLst>
                </a:gridCol>
                <a:gridCol w="2159000">
                  <a:extLst>
                    <a:ext uri="{9D8B030D-6E8A-4147-A177-3AD203B41FA5}">
                      <a16:colId xmlns:a16="http://schemas.microsoft.com/office/drawing/2014/main" val="732690655"/>
                    </a:ext>
                  </a:extLst>
                </a:gridCol>
                <a:gridCol w="2159000">
                  <a:extLst>
                    <a:ext uri="{9D8B030D-6E8A-4147-A177-3AD203B41FA5}">
                      <a16:colId xmlns:a16="http://schemas.microsoft.com/office/drawing/2014/main" val="1386869398"/>
                    </a:ext>
                  </a:extLst>
                </a:gridCol>
              </a:tblGrid>
              <a:tr h="370840">
                <a:tc>
                  <a:txBody>
                    <a:bodyPr/>
                    <a:lstStyle/>
                    <a:p>
                      <a:endParaRPr lang="en-US"/>
                    </a:p>
                  </a:txBody>
                  <a:tcPr/>
                </a:tc>
                <a:tc>
                  <a:txBody>
                    <a:bodyPr/>
                    <a:lstStyle/>
                    <a:p>
                      <a:r>
                        <a:rPr lang="en-US" dirty="0"/>
                        <a:t>FIRM A</a:t>
                      </a:r>
                    </a:p>
                  </a:txBody>
                  <a:tcPr/>
                </a:tc>
                <a:tc>
                  <a:txBody>
                    <a:bodyPr/>
                    <a:lstStyle/>
                    <a:p>
                      <a:r>
                        <a:rPr lang="en-US" dirty="0"/>
                        <a:t>FIRM B</a:t>
                      </a:r>
                    </a:p>
                  </a:txBody>
                  <a:tcPr/>
                </a:tc>
                <a:tc>
                  <a:txBody>
                    <a:bodyPr/>
                    <a:lstStyle/>
                    <a:p>
                      <a:r>
                        <a:rPr lang="en-US" dirty="0"/>
                        <a:t>Portfolio </a:t>
                      </a:r>
                    </a:p>
                  </a:txBody>
                  <a:tcPr/>
                </a:tc>
                <a:extLst>
                  <a:ext uri="{0D108BD9-81ED-4DB2-BD59-A6C34878D82A}">
                    <a16:rowId xmlns:a16="http://schemas.microsoft.com/office/drawing/2014/main" val="152570713"/>
                  </a:ext>
                </a:extLst>
              </a:tr>
              <a:tr h="370840">
                <a:tc>
                  <a:txBody>
                    <a:bodyPr/>
                    <a:lstStyle/>
                    <a:p>
                      <a:r>
                        <a:rPr lang="en-US" dirty="0"/>
                        <a:t>Mean</a:t>
                      </a:r>
                    </a:p>
                  </a:txBody>
                  <a:tcPr/>
                </a:tc>
                <a:tc>
                  <a:txBody>
                    <a:bodyPr/>
                    <a:lstStyle/>
                    <a:p>
                      <a:r>
                        <a:rPr lang="en-US" dirty="0"/>
                        <a:t>4%</a:t>
                      </a:r>
                    </a:p>
                  </a:txBody>
                  <a:tcPr/>
                </a:tc>
                <a:tc>
                  <a:txBody>
                    <a:bodyPr/>
                    <a:lstStyle/>
                    <a:p>
                      <a:r>
                        <a:rPr lang="en-US" dirty="0"/>
                        <a:t>6%</a:t>
                      </a:r>
                    </a:p>
                  </a:txBody>
                  <a:tcPr/>
                </a:tc>
                <a:tc>
                  <a:txBody>
                    <a:bodyPr/>
                    <a:lstStyle/>
                    <a:p>
                      <a:r>
                        <a:rPr lang="en-US" dirty="0"/>
                        <a:t>4.5%</a:t>
                      </a:r>
                    </a:p>
                  </a:txBody>
                  <a:tcPr/>
                </a:tc>
                <a:extLst>
                  <a:ext uri="{0D108BD9-81ED-4DB2-BD59-A6C34878D82A}">
                    <a16:rowId xmlns:a16="http://schemas.microsoft.com/office/drawing/2014/main" val="3109016737"/>
                  </a:ext>
                </a:extLst>
              </a:tr>
              <a:tr h="370840">
                <a:tc>
                  <a:txBody>
                    <a:bodyPr/>
                    <a:lstStyle/>
                    <a:p>
                      <a:r>
                        <a:rPr lang="en-US" dirty="0"/>
                        <a:t>Standard deviation</a:t>
                      </a:r>
                    </a:p>
                  </a:txBody>
                  <a:tcPr/>
                </a:tc>
                <a:tc>
                  <a:txBody>
                    <a:bodyPr/>
                    <a:lstStyle/>
                    <a:p>
                      <a:r>
                        <a:rPr lang="en-US" dirty="0"/>
                        <a:t>0.2</a:t>
                      </a:r>
                    </a:p>
                  </a:txBody>
                  <a:tcPr/>
                </a:tc>
                <a:tc>
                  <a:txBody>
                    <a:bodyPr/>
                    <a:lstStyle/>
                    <a:p>
                      <a:r>
                        <a:rPr lang="en-US" dirty="0"/>
                        <a:t>0.3</a:t>
                      </a:r>
                    </a:p>
                  </a:txBody>
                  <a:tcPr/>
                </a:tc>
                <a:tc>
                  <a:txBody>
                    <a:bodyPr/>
                    <a:lstStyle/>
                    <a:p>
                      <a:r>
                        <a:rPr lang="en-US" dirty="0"/>
                        <a:t>0.198</a:t>
                      </a:r>
                    </a:p>
                  </a:txBody>
                  <a:tcPr/>
                </a:tc>
                <a:extLst>
                  <a:ext uri="{0D108BD9-81ED-4DB2-BD59-A6C34878D82A}">
                    <a16:rowId xmlns:a16="http://schemas.microsoft.com/office/drawing/2014/main" val="3873921628"/>
                  </a:ext>
                </a:extLst>
              </a:tr>
            </a:tbl>
          </a:graphicData>
        </a:graphic>
      </p:graphicFrame>
    </p:spTree>
    <p:extLst>
      <p:ext uri="{BB962C8B-B14F-4D97-AF65-F5344CB8AC3E}">
        <p14:creationId xmlns:p14="http://schemas.microsoft.com/office/powerpoint/2010/main" val="3348253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06F2A3-64EE-F0F7-6F0C-FB3DF888CE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D989EF-2927-E543-4EBD-4626B4592D34}"/>
              </a:ext>
            </a:extLst>
          </p:cNvPr>
          <p:cNvSpPr>
            <a:spLocks noGrp="1"/>
          </p:cNvSpPr>
          <p:nvPr>
            <p:ph type="title"/>
          </p:nvPr>
        </p:nvSpPr>
        <p:spPr/>
        <p:txBody>
          <a:bodyPr/>
          <a:lstStyle/>
          <a:p>
            <a:r>
              <a:rPr lang="en-GB" dirty="0"/>
              <a:t>Exercise 4</a:t>
            </a:r>
          </a:p>
        </p:txBody>
      </p:sp>
      <p:sp>
        <p:nvSpPr>
          <p:cNvPr id="3" name="Content Placeholder 2">
            <a:extLst>
              <a:ext uri="{FF2B5EF4-FFF2-40B4-BE49-F238E27FC236}">
                <a16:creationId xmlns:a16="http://schemas.microsoft.com/office/drawing/2014/main" id="{0D7A5E0B-5780-5B72-60F5-5F0212E62616}"/>
              </a:ext>
            </a:extLst>
          </p:cNvPr>
          <p:cNvSpPr>
            <a:spLocks noGrp="1"/>
          </p:cNvSpPr>
          <p:nvPr>
            <p:ph idx="1"/>
          </p:nvPr>
        </p:nvSpPr>
        <p:spPr>
          <a:xfrm>
            <a:off x="336001" y="1456403"/>
            <a:ext cx="11519999" cy="3039397"/>
          </a:xfrm>
        </p:spPr>
        <p:txBody>
          <a:bodyPr>
            <a:normAutofit/>
          </a:bodyPr>
          <a:lstStyle/>
          <a:p>
            <a:pPr marL="0" indent="0">
              <a:buNone/>
            </a:pPr>
            <a:r>
              <a:rPr lang="en-GB" dirty="0"/>
              <a:t>Consider the following data for returns: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Consider Portfolio is a portfolio of Firm A and Firm B.  </a:t>
            </a:r>
          </a:p>
          <a:p>
            <a:pPr marL="457200" indent="-457200">
              <a:buAutoNum type="alphaLcParenR"/>
            </a:pPr>
            <a:r>
              <a:rPr lang="en-GB" dirty="0"/>
              <a:t>What is the weight of firm A in Portfolio</a:t>
            </a:r>
          </a:p>
          <a:p>
            <a:pPr marL="0" indent="0">
              <a:buNone/>
            </a:pPr>
            <a:endParaRPr lang="en-GB" dirty="0"/>
          </a:p>
          <a:p>
            <a:pPr marL="0" indent="0">
              <a:buNone/>
            </a:pPr>
            <a:endParaRPr lang="en-GB" dirty="0"/>
          </a:p>
        </p:txBody>
      </p:sp>
      <p:sp>
        <p:nvSpPr>
          <p:cNvPr id="7" name="Text Placeholder 6">
            <a:extLst>
              <a:ext uri="{FF2B5EF4-FFF2-40B4-BE49-F238E27FC236}">
                <a16:creationId xmlns:a16="http://schemas.microsoft.com/office/drawing/2014/main" id="{0D28DE81-04D6-83C7-4530-09875E2516BE}"/>
              </a:ext>
            </a:extLst>
          </p:cNvPr>
          <p:cNvSpPr>
            <a:spLocks noGrp="1"/>
          </p:cNvSpPr>
          <p:nvPr>
            <p:ph type="body" sz="quarter" idx="13"/>
          </p:nvPr>
        </p:nvSpPr>
        <p:spPr/>
        <p:txBody>
          <a:bodyPr/>
          <a:lstStyle/>
          <a:p>
            <a:r>
              <a:rPr lang="en-GB" dirty="0"/>
              <a:t>Advanced Financial Management | Risk and return. Diversification.</a:t>
            </a:r>
          </a:p>
        </p:txBody>
      </p:sp>
      <p:graphicFrame>
        <p:nvGraphicFramePr>
          <p:cNvPr id="4" name="Table 3">
            <a:extLst>
              <a:ext uri="{FF2B5EF4-FFF2-40B4-BE49-F238E27FC236}">
                <a16:creationId xmlns:a16="http://schemas.microsoft.com/office/drawing/2014/main" id="{61143072-B6A7-6A56-CA67-C77C949F2DEE}"/>
              </a:ext>
            </a:extLst>
          </p:cNvPr>
          <p:cNvGraphicFramePr>
            <a:graphicFrameLocks noGrp="1"/>
          </p:cNvGraphicFramePr>
          <p:nvPr>
            <p:extLst>
              <p:ext uri="{D42A27DB-BD31-4B8C-83A1-F6EECF244321}">
                <p14:modId xmlns:p14="http://schemas.microsoft.com/office/powerpoint/2010/main" val="711053703"/>
              </p:ext>
            </p:extLst>
          </p:nvPr>
        </p:nvGraphicFramePr>
        <p:xfrm>
          <a:off x="1600200" y="2119841"/>
          <a:ext cx="8636000" cy="1112520"/>
        </p:xfrm>
        <a:graphic>
          <a:graphicData uri="http://schemas.openxmlformats.org/drawingml/2006/table">
            <a:tbl>
              <a:tblPr firstRow="1" bandRow="1">
                <a:tableStyleId>{5C22544A-7EE6-4342-B048-85BDC9FD1C3A}</a:tableStyleId>
              </a:tblPr>
              <a:tblGrid>
                <a:gridCol w="2159000">
                  <a:extLst>
                    <a:ext uri="{9D8B030D-6E8A-4147-A177-3AD203B41FA5}">
                      <a16:colId xmlns:a16="http://schemas.microsoft.com/office/drawing/2014/main" val="1179572175"/>
                    </a:ext>
                  </a:extLst>
                </a:gridCol>
                <a:gridCol w="2159000">
                  <a:extLst>
                    <a:ext uri="{9D8B030D-6E8A-4147-A177-3AD203B41FA5}">
                      <a16:colId xmlns:a16="http://schemas.microsoft.com/office/drawing/2014/main" val="3805166620"/>
                    </a:ext>
                  </a:extLst>
                </a:gridCol>
                <a:gridCol w="2159000">
                  <a:extLst>
                    <a:ext uri="{9D8B030D-6E8A-4147-A177-3AD203B41FA5}">
                      <a16:colId xmlns:a16="http://schemas.microsoft.com/office/drawing/2014/main" val="732690655"/>
                    </a:ext>
                  </a:extLst>
                </a:gridCol>
                <a:gridCol w="2159000">
                  <a:extLst>
                    <a:ext uri="{9D8B030D-6E8A-4147-A177-3AD203B41FA5}">
                      <a16:colId xmlns:a16="http://schemas.microsoft.com/office/drawing/2014/main" val="1386869398"/>
                    </a:ext>
                  </a:extLst>
                </a:gridCol>
              </a:tblGrid>
              <a:tr h="370840">
                <a:tc>
                  <a:txBody>
                    <a:bodyPr/>
                    <a:lstStyle/>
                    <a:p>
                      <a:endParaRPr lang="en-US"/>
                    </a:p>
                  </a:txBody>
                  <a:tcPr/>
                </a:tc>
                <a:tc>
                  <a:txBody>
                    <a:bodyPr/>
                    <a:lstStyle/>
                    <a:p>
                      <a:r>
                        <a:rPr lang="en-US" dirty="0"/>
                        <a:t>FIRM A</a:t>
                      </a:r>
                    </a:p>
                  </a:txBody>
                  <a:tcPr/>
                </a:tc>
                <a:tc>
                  <a:txBody>
                    <a:bodyPr/>
                    <a:lstStyle/>
                    <a:p>
                      <a:r>
                        <a:rPr lang="en-US" dirty="0"/>
                        <a:t>FIRM B</a:t>
                      </a:r>
                    </a:p>
                  </a:txBody>
                  <a:tcPr/>
                </a:tc>
                <a:tc>
                  <a:txBody>
                    <a:bodyPr/>
                    <a:lstStyle/>
                    <a:p>
                      <a:r>
                        <a:rPr lang="en-US" dirty="0"/>
                        <a:t>Portfolio </a:t>
                      </a:r>
                    </a:p>
                  </a:txBody>
                  <a:tcPr/>
                </a:tc>
                <a:extLst>
                  <a:ext uri="{0D108BD9-81ED-4DB2-BD59-A6C34878D82A}">
                    <a16:rowId xmlns:a16="http://schemas.microsoft.com/office/drawing/2014/main" val="152570713"/>
                  </a:ext>
                </a:extLst>
              </a:tr>
              <a:tr h="370840">
                <a:tc>
                  <a:txBody>
                    <a:bodyPr/>
                    <a:lstStyle/>
                    <a:p>
                      <a:r>
                        <a:rPr lang="en-US" dirty="0"/>
                        <a:t>Mean</a:t>
                      </a:r>
                    </a:p>
                  </a:txBody>
                  <a:tcPr/>
                </a:tc>
                <a:tc>
                  <a:txBody>
                    <a:bodyPr/>
                    <a:lstStyle/>
                    <a:p>
                      <a:r>
                        <a:rPr lang="en-US" dirty="0"/>
                        <a:t>4%</a:t>
                      </a:r>
                    </a:p>
                  </a:txBody>
                  <a:tcPr/>
                </a:tc>
                <a:tc>
                  <a:txBody>
                    <a:bodyPr/>
                    <a:lstStyle/>
                    <a:p>
                      <a:r>
                        <a:rPr lang="en-US" dirty="0"/>
                        <a:t>6%</a:t>
                      </a:r>
                    </a:p>
                  </a:txBody>
                  <a:tcPr/>
                </a:tc>
                <a:tc>
                  <a:txBody>
                    <a:bodyPr/>
                    <a:lstStyle/>
                    <a:p>
                      <a:r>
                        <a:rPr lang="en-US" dirty="0"/>
                        <a:t>4.5%</a:t>
                      </a:r>
                    </a:p>
                  </a:txBody>
                  <a:tcPr/>
                </a:tc>
                <a:extLst>
                  <a:ext uri="{0D108BD9-81ED-4DB2-BD59-A6C34878D82A}">
                    <a16:rowId xmlns:a16="http://schemas.microsoft.com/office/drawing/2014/main" val="3109016737"/>
                  </a:ext>
                </a:extLst>
              </a:tr>
              <a:tr h="370840">
                <a:tc>
                  <a:txBody>
                    <a:bodyPr/>
                    <a:lstStyle/>
                    <a:p>
                      <a:r>
                        <a:rPr lang="en-US" dirty="0"/>
                        <a:t>Standard deviation</a:t>
                      </a:r>
                    </a:p>
                  </a:txBody>
                  <a:tcPr/>
                </a:tc>
                <a:tc>
                  <a:txBody>
                    <a:bodyPr/>
                    <a:lstStyle/>
                    <a:p>
                      <a:r>
                        <a:rPr lang="en-US" dirty="0"/>
                        <a:t>0.2</a:t>
                      </a:r>
                    </a:p>
                  </a:txBody>
                  <a:tcPr/>
                </a:tc>
                <a:tc>
                  <a:txBody>
                    <a:bodyPr/>
                    <a:lstStyle/>
                    <a:p>
                      <a:r>
                        <a:rPr lang="en-US" dirty="0"/>
                        <a:t>0.3</a:t>
                      </a:r>
                    </a:p>
                  </a:txBody>
                  <a:tcPr/>
                </a:tc>
                <a:tc>
                  <a:txBody>
                    <a:bodyPr/>
                    <a:lstStyle/>
                    <a:p>
                      <a:r>
                        <a:rPr lang="en-US" dirty="0"/>
                        <a:t>0.198</a:t>
                      </a:r>
                    </a:p>
                  </a:txBody>
                  <a:tcPr/>
                </a:tc>
                <a:extLst>
                  <a:ext uri="{0D108BD9-81ED-4DB2-BD59-A6C34878D82A}">
                    <a16:rowId xmlns:a16="http://schemas.microsoft.com/office/drawing/2014/main" val="3873921628"/>
                  </a:ext>
                </a:extLst>
              </a:tr>
            </a:tbl>
          </a:graphicData>
        </a:graphic>
      </p:graphicFrame>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DEC6BAA8-8320-AEB0-BDDB-9EB2CD08CE23}"/>
                  </a:ext>
                </a:extLst>
              </p:cNvPr>
              <p:cNvSpPr txBox="1"/>
              <p:nvPr/>
            </p:nvSpPr>
            <p:spPr>
              <a:xfrm>
                <a:off x="2362200" y="4624847"/>
                <a:ext cx="154837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𝐵</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r>
                        <a:rPr lang="en-US" b="0" i="1" smtClean="0">
                          <a:latin typeface="Cambria Math" panose="02040503050406030204" pitchFamily="18" charset="0"/>
                        </a:rPr>
                        <m:t>=</m:t>
                      </m:r>
                    </m:oMath>
                  </m:oMathPara>
                </a14:m>
                <a:endParaRPr lang="en-US" dirty="0"/>
              </a:p>
            </p:txBody>
          </p:sp>
        </mc:Choice>
        <mc:Fallback xmlns="">
          <p:sp>
            <p:nvSpPr>
              <p:cNvPr id="5" name="TextBox 4">
                <a:extLst>
                  <a:ext uri="{FF2B5EF4-FFF2-40B4-BE49-F238E27FC236}">
                    <a16:creationId xmlns:a16="http://schemas.microsoft.com/office/drawing/2014/main" id="{DEC6BAA8-8320-AEB0-BDDB-9EB2CD08CE23}"/>
                  </a:ext>
                </a:extLst>
              </p:cNvPr>
              <p:cNvSpPr txBox="1">
                <a:spLocks noRot="1" noChangeAspect="1" noMove="1" noResize="1" noEditPoints="1" noAdjustHandles="1" noChangeArrowheads="1" noChangeShapeType="1" noTextEdit="1"/>
              </p:cNvSpPr>
              <p:nvPr/>
            </p:nvSpPr>
            <p:spPr>
              <a:xfrm>
                <a:off x="2362200" y="4624847"/>
                <a:ext cx="1548373" cy="276999"/>
              </a:xfrm>
              <a:prstGeom prst="rect">
                <a:avLst/>
              </a:prstGeom>
              <a:blipFill>
                <a:blip r:embed="rId3"/>
                <a:stretch>
                  <a:fillRect l="-1581" r="-791"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1ED6129E-F673-E30A-1BF0-7EE53CD970BC}"/>
                  </a:ext>
                </a:extLst>
              </p:cNvPr>
              <p:cNvSpPr txBox="1"/>
              <p:nvPr/>
            </p:nvSpPr>
            <p:spPr>
              <a:xfrm>
                <a:off x="3910573" y="4624847"/>
                <a:ext cx="213327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(1−</m:t>
                          </m:r>
                          <m:r>
                            <a:rPr lang="en-US" b="0" i="1" smtClean="0">
                              <a:latin typeface="Cambria Math" panose="02040503050406030204" pitchFamily="18" charset="0"/>
                            </a:rPr>
                            <m:t>𝑤</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r>
                        <a:rPr lang="en-US" b="0" i="1" smtClean="0">
                          <a:latin typeface="Cambria Math" panose="02040503050406030204" pitchFamily="18" charset="0"/>
                        </a:rPr>
                        <m:t>=</m:t>
                      </m:r>
                    </m:oMath>
                  </m:oMathPara>
                </a14:m>
                <a:endParaRPr lang="en-US" dirty="0"/>
              </a:p>
            </p:txBody>
          </p:sp>
        </mc:Choice>
        <mc:Fallback xmlns="">
          <p:sp>
            <p:nvSpPr>
              <p:cNvPr id="6" name="TextBox 5">
                <a:extLst>
                  <a:ext uri="{FF2B5EF4-FFF2-40B4-BE49-F238E27FC236}">
                    <a16:creationId xmlns:a16="http://schemas.microsoft.com/office/drawing/2014/main" id="{1ED6129E-F673-E30A-1BF0-7EE53CD970BC}"/>
                  </a:ext>
                </a:extLst>
              </p:cNvPr>
              <p:cNvSpPr txBox="1">
                <a:spLocks noRot="1" noChangeAspect="1" noMove="1" noResize="1" noEditPoints="1" noAdjustHandles="1" noChangeArrowheads="1" noChangeShapeType="1" noTextEdit="1"/>
              </p:cNvSpPr>
              <p:nvPr/>
            </p:nvSpPr>
            <p:spPr>
              <a:xfrm>
                <a:off x="3910573" y="4624847"/>
                <a:ext cx="2133276" cy="276999"/>
              </a:xfrm>
              <a:prstGeom prst="rect">
                <a:avLst/>
              </a:prstGeom>
              <a:blipFill>
                <a:blip r:embed="rId4"/>
                <a:stretch>
                  <a:fillRect l="-857" t="-2222" r="-571" b="-3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E16170BE-3CF2-7D1D-2B01-40500D707BAA}"/>
                  </a:ext>
                </a:extLst>
              </p:cNvPr>
              <p:cNvSpPr txBox="1"/>
              <p:nvPr/>
            </p:nvSpPr>
            <p:spPr>
              <a:xfrm>
                <a:off x="6043849" y="4450504"/>
                <a:ext cx="2597762" cy="6256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𝑝</m:t>
                              </m:r>
                            </m:sub>
                          </m:sSub>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m:rPr>
                              <m:sty m:val="p"/>
                            </m:rPr>
                            <a:rPr lang="en-US" b="0" i="0" smtClean="0">
                              <a:latin typeface="Cambria Math" panose="02040503050406030204" pitchFamily="18" charset="0"/>
                            </a:rPr>
                            <m:t>w</m:t>
                          </m:r>
                        </m:e>
                        <m:sub>
                          <m:r>
                            <m:rPr>
                              <m:sty m:val="p"/>
                            </m:rPr>
                            <a:rPr lang="en-US" b="0" i="0" smtClean="0">
                              <a:latin typeface="Cambria Math" panose="02040503050406030204" pitchFamily="18" charset="0"/>
                            </a:rPr>
                            <m:t>A</m:t>
                          </m:r>
                        </m:sub>
                      </m:sSub>
                      <m:r>
                        <a:rPr lang="en-US" b="0" i="0" smtClean="0">
                          <a:latin typeface="Cambria Math" panose="02040503050406030204" pitchFamily="18" charset="0"/>
                        </a:rPr>
                        <m:t>=</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E</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m:rPr>
                                      <m:sty m:val="p"/>
                                    </m:rPr>
                                    <a:rPr lang="en-US" b="0" i="0" smtClean="0">
                                      <a:latin typeface="Cambria Math" panose="02040503050406030204" pitchFamily="18" charset="0"/>
                                    </a:rPr>
                                    <m:t>r</m:t>
                                  </m:r>
                                </m:e>
                                <m:sub>
                                  <m:r>
                                    <m:rPr>
                                      <m:sty m:val="p"/>
                                    </m:rPr>
                                    <a:rPr lang="en-US" b="0" i="0" smtClean="0">
                                      <a:latin typeface="Cambria Math" panose="02040503050406030204" pitchFamily="18" charset="0"/>
                                    </a:rPr>
                                    <m:t>p</m:t>
                                  </m:r>
                                </m:sub>
                              </m:sSub>
                            </m:e>
                          </m:d>
                          <m:r>
                            <a:rPr lang="en-US" b="0" i="0" smtClean="0">
                              <a:latin typeface="Cambria Math" panose="02040503050406030204" pitchFamily="18" charset="0"/>
                            </a:rPr>
                            <m:t>−</m:t>
                          </m:r>
                          <m:sSub>
                            <m:sSubPr>
                              <m:ctrlPr>
                                <a:rPr lang="en-US" b="0" i="1" smtClean="0">
                                  <a:latin typeface="Cambria Math" panose="02040503050406030204" pitchFamily="18" charset="0"/>
                                </a:rPr>
                              </m:ctrlPr>
                            </m:sSubPr>
                            <m:e>
                              <m:r>
                                <m:rPr>
                                  <m:sty m:val="p"/>
                                </m:rPr>
                                <a:rPr lang="en-US" b="0" i="0" smtClean="0">
                                  <a:latin typeface="Cambria Math" panose="02040503050406030204" pitchFamily="18" charset="0"/>
                                </a:rPr>
                                <m:t>r</m:t>
                              </m:r>
                            </m:e>
                            <m:sub>
                              <m:r>
                                <m:rPr>
                                  <m:sty m:val="p"/>
                                </m:rPr>
                                <a:rPr lang="en-US" b="0" i="0" smtClean="0">
                                  <a:latin typeface="Cambria Math" panose="02040503050406030204" pitchFamily="18" charset="0"/>
                                </a:rPr>
                                <m:t>B</m:t>
                              </m:r>
                            </m:sub>
                          </m:sSub>
                        </m:num>
                        <m:den>
                          <m:sSub>
                            <m:sSubPr>
                              <m:ctrlPr>
                                <a:rPr lang="en-US" b="0" i="1" smtClean="0">
                                  <a:latin typeface="Cambria Math" panose="02040503050406030204" pitchFamily="18" charset="0"/>
                                </a:rPr>
                              </m:ctrlPr>
                            </m:sSubPr>
                            <m:e>
                              <m:r>
                                <m:rPr>
                                  <m:sty m:val="p"/>
                                </m:rPr>
                                <a:rPr lang="en-US" b="0" i="0" smtClean="0">
                                  <a:latin typeface="Cambria Math" panose="02040503050406030204" pitchFamily="18" charset="0"/>
                                </a:rPr>
                                <m:t>r</m:t>
                              </m:r>
                            </m:e>
                            <m:sub>
                              <m:r>
                                <m:rPr>
                                  <m:sty m:val="p"/>
                                </m:rPr>
                                <a:rPr lang="en-US" b="0" i="0" smtClean="0">
                                  <a:latin typeface="Cambria Math" panose="02040503050406030204" pitchFamily="18" charset="0"/>
                                </a:rPr>
                                <m:t>A</m:t>
                              </m:r>
                            </m:sub>
                          </m:sSub>
                          <m:r>
                            <a:rPr lang="en-US" b="0" i="0" smtClean="0">
                              <a:latin typeface="Cambria Math" panose="02040503050406030204" pitchFamily="18" charset="0"/>
                            </a:rPr>
                            <m:t>−</m:t>
                          </m:r>
                          <m:sSub>
                            <m:sSubPr>
                              <m:ctrlPr>
                                <a:rPr lang="en-US" b="0" i="1" smtClean="0">
                                  <a:latin typeface="Cambria Math" panose="02040503050406030204" pitchFamily="18" charset="0"/>
                                </a:rPr>
                              </m:ctrlPr>
                            </m:sSubPr>
                            <m:e>
                              <m:r>
                                <m:rPr>
                                  <m:sty m:val="p"/>
                                </m:rPr>
                                <a:rPr lang="en-US" b="0" i="0" smtClean="0">
                                  <a:latin typeface="Cambria Math" panose="02040503050406030204" pitchFamily="18" charset="0"/>
                                </a:rPr>
                                <m:t>r</m:t>
                              </m:r>
                            </m:e>
                            <m:sub>
                              <m:r>
                                <m:rPr>
                                  <m:sty m:val="p"/>
                                </m:rPr>
                                <a:rPr lang="en-US" b="0" i="0" smtClean="0">
                                  <a:latin typeface="Cambria Math" panose="02040503050406030204" pitchFamily="18" charset="0"/>
                                </a:rPr>
                                <m:t>B</m:t>
                              </m:r>
                            </m:sub>
                          </m:sSub>
                        </m:den>
                      </m:f>
                    </m:oMath>
                  </m:oMathPara>
                </a14:m>
                <a:endParaRPr lang="en-US" dirty="0"/>
              </a:p>
            </p:txBody>
          </p:sp>
        </mc:Choice>
        <mc:Fallback xmlns="">
          <p:sp>
            <p:nvSpPr>
              <p:cNvPr id="8" name="TextBox 7">
                <a:extLst>
                  <a:ext uri="{FF2B5EF4-FFF2-40B4-BE49-F238E27FC236}">
                    <a16:creationId xmlns:a16="http://schemas.microsoft.com/office/drawing/2014/main" id="{E16170BE-3CF2-7D1D-2B01-40500D707BAA}"/>
                  </a:ext>
                </a:extLst>
              </p:cNvPr>
              <p:cNvSpPr txBox="1">
                <a:spLocks noRot="1" noChangeAspect="1" noMove="1" noResize="1" noEditPoints="1" noAdjustHandles="1" noChangeArrowheads="1" noChangeShapeType="1" noTextEdit="1"/>
              </p:cNvSpPr>
              <p:nvPr/>
            </p:nvSpPr>
            <p:spPr>
              <a:xfrm>
                <a:off x="6043849" y="4450504"/>
                <a:ext cx="2597762" cy="62568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34A1A57-DD37-B655-7B4E-206B1469FE06}"/>
                  </a:ext>
                </a:extLst>
              </p:cNvPr>
              <p:cNvSpPr txBox="1"/>
              <p:nvPr/>
            </p:nvSpPr>
            <p:spPr>
              <a:xfrm>
                <a:off x="8716753" y="4647494"/>
                <a:ext cx="73417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=0.75</m:t>
                      </m:r>
                    </m:oMath>
                  </m:oMathPara>
                </a14:m>
                <a:endParaRPr lang="en-US" dirty="0"/>
              </a:p>
            </p:txBody>
          </p:sp>
        </mc:Choice>
        <mc:Fallback xmlns="">
          <p:sp>
            <p:nvSpPr>
              <p:cNvPr id="9" name="TextBox 8">
                <a:extLst>
                  <a:ext uri="{FF2B5EF4-FFF2-40B4-BE49-F238E27FC236}">
                    <a16:creationId xmlns:a16="http://schemas.microsoft.com/office/drawing/2014/main" id="{A34A1A57-DD37-B655-7B4E-206B1469FE06}"/>
                  </a:ext>
                </a:extLst>
              </p:cNvPr>
              <p:cNvSpPr txBox="1">
                <a:spLocks noRot="1" noChangeAspect="1" noMove="1" noResize="1" noEditPoints="1" noAdjustHandles="1" noChangeArrowheads="1" noChangeShapeType="1" noTextEdit="1"/>
              </p:cNvSpPr>
              <p:nvPr/>
            </p:nvSpPr>
            <p:spPr>
              <a:xfrm>
                <a:off x="8716753" y="4647494"/>
                <a:ext cx="734175" cy="276999"/>
              </a:xfrm>
              <a:prstGeom prst="rect">
                <a:avLst/>
              </a:prstGeom>
              <a:blipFill>
                <a:blip r:embed="rId6"/>
                <a:stretch>
                  <a:fillRect l="-2500" r="-7500" b="-8696"/>
                </a:stretch>
              </a:blipFill>
            </p:spPr>
            <p:txBody>
              <a:bodyPr/>
              <a:lstStyle/>
              <a:p>
                <a:r>
                  <a:rPr lang="en-US">
                    <a:noFill/>
                  </a:rPr>
                  <a:t> </a:t>
                </a:r>
              </a:p>
            </p:txBody>
          </p:sp>
        </mc:Fallback>
      </mc:AlternateContent>
    </p:spTree>
    <p:extLst>
      <p:ext uri="{BB962C8B-B14F-4D97-AF65-F5344CB8AC3E}">
        <p14:creationId xmlns:p14="http://schemas.microsoft.com/office/powerpoint/2010/main" val="291696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78921-2D07-97C8-2440-B4C39C36ED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AA7E04-9CC9-DA25-D3FE-1AF21D391939}"/>
              </a:ext>
            </a:extLst>
          </p:cNvPr>
          <p:cNvSpPr>
            <a:spLocks noGrp="1"/>
          </p:cNvSpPr>
          <p:nvPr>
            <p:ph type="title"/>
          </p:nvPr>
        </p:nvSpPr>
        <p:spPr/>
        <p:txBody>
          <a:bodyPr/>
          <a:lstStyle/>
          <a:p>
            <a:r>
              <a:rPr lang="en-GB" dirty="0"/>
              <a:t>Exercise 4</a:t>
            </a:r>
          </a:p>
        </p:txBody>
      </p:sp>
      <p:sp>
        <p:nvSpPr>
          <p:cNvPr id="3" name="Content Placeholder 2">
            <a:extLst>
              <a:ext uri="{FF2B5EF4-FFF2-40B4-BE49-F238E27FC236}">
                <a16:creationId xmlns:a16="http://schemas.microsoft.com/office/drawing/2014/main" id="{FB2755CA-1CDF-FD70-591E-85E23B3B8C98}"/>
              </a:ext>
            </a:extLst>
          </p:cNvPr>
          <p:cNvSpPr>
            <a:spLocks noGrp="1"/>
          </p:cNvSpPr>
          <p:nvPr>
            <p:ph idx="1"/>
          </p:nvPr>
        </p:nvSpPr>
        <p:spPr>
          <a:xfrm>
            <a:off x="336001" y="1456403"/>
            <a:ext cx="11519999" cy="3382297"/>
          </a:xfrm>
        </p:spPr>
        <p:txBody>
          <a:bodyPr>
            <a:normAutofit/>
          </a:bodyPr>
          <a:lstStyle/>
          <a:p>
            <a:pPr marL="0" indent="0">
              <a:buNone/>
            </a:pPr>
            <a:r>
              <a:rPr lang="en-GB" dirty="0"/>
              <a:t>Consider the following data for returns: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Consider Portfolio is a portfolio of Firm A and Firm B.  </a:t>
            </a:r>
          </a:p>
          <a:p>
            <a:pPr marL="457200" indent="-457200">
              <a:buAutoNum type="alphaLcParenR"/>
            </a:pPr>
            <a:r>
              <a:rPr lang="en-GB" dirty="0"/>
              <a:t>What is the weight of firm A in Portfolio</a:t>
            </a:r>
          </a:p>
          <a:p>
            <a:pPr marL="457200" indent="-457200">
              <a:buAutoNum type="alphaLcParenR"/>
            </a:pPr>
            <a:r>
              <a:rPr lang="en-GB" dirty="0"/>
              <a:t>What is the correlation between Firm A and Firm B returns</a:t>
            </a:r>
          </a:p>
        </p:txBody>
      </p:sp>
      <p:sp>
        <p:nvSpPr>
          <p:cNvPr id="7" name="Text Placeholder 6">
            <a:extLst>
              <a:ext uri="{FF2B5EF4-FFF2-40B4-BE49-F238E27FC236}">
                <a16:creationId xmlns:a16="http://schemas.microsoft.com/office/drawing/2014/main" id="{EBDA5F68-AD40-11E4-4AAF-A4AF10FB4EF8}"/>
              </a:ext>
            </a:extLst>
          </p:cNvPr>
          <p:cNvSpPr>
            <a:spLocks noGrp="1"/>
          </p:cNvSpPr>
          <p:nvPr>
            <p:ph type="body" sz="quarter" idx="13"/>
          </p:nvPr>
        </p:nvSpPr>
        <p:spPr/>
        <p:txBody>
          <a:bodyPr/>
          <a:lstStyle/>
          <a:p>
            <a:r>
              <a:rPr lang="en-GB" dirty="0"/>
              <a:t>Advanced Financial Management | Risk and return. Diversification.</a:t>
            </a:r>
          </a:p>
        </p:txBody>
      </p:sp>
      <p:graphicFrame>
        <p:nvGraphicFramePr>
          <p:cNvPr id="4" name="Table 3">
            <a:extLst>
              <a:ext uri="{FF2B5EF4-FFF2-40B4-BE49-F238E27FC236}">
                <a16:creationId xmlns:a16="http://schemas.microsoft.com/office/drawing/2014/main" id="{ACA58904-AE0B-BC2C-1BDE-A4322536F508}"/>
              </a:ext>
            </a:extLst>
          </p:cNvPr>
          <p:cNvGraphicFramePr>
            <a:graphicFrameLocks noGrp="1"/>
          </p:cNvGraphicFramePr>
          <p:nvPr>
            <p:extLst>
              <p:ext uri="{D42A27DB-BD31-4B8C-83A1-F6EECF244321}">
                <p14:modId xmlns:p14="http://schemas.microsoft.com/office/powerpoint/2010/main" val="155179721"/>
              </p:ext>
            </p:extLst>
          </p:nvPr>
        </p:nvGraphicFramePr>
        <p:xfrm>
          <a:off x="1600200" y="2119841"/>
          <a:ext cx="8636000" cy="1112520"/>
        </p:xfrm>
        <a:graphic>
          <a:graphicData uri="http://schemas.openxmlformats.org/drawingml/2006/table">
            <a:tbl>
              <a:tblPr firstRow="1" bandRow="1">
                <a:tableStyleId>{5C22544A-7EE6-4342-B048-85BDC9FD1C3A}</a:tableStyleId>
              </a:tblPr>
              <a:tblGrid>
                <a:gridCol w="2159000">
                  <a:extLst>
                    <a:ext uri="{9D8B030D-6E8A-4147-A177-3AD203B41FA5}">
                      <a16:colId xmlns:a16="http://schemas.microsoft.com/office/drawing/2014/main" val="1179572175"/>
                    </a:ext>
                  </a:extLst>
                </a:gridCol>
                <a:gridCol w="2159000">
                  <a:extLst>
                    <a:ext uri="{9D8B030D-6E8A-4147-A177-3AD203B41FA5}">
                      <a16:colId xmlns:a16="http://schemas.microsoft.com/office/drawing/2014/main" val="3805166620"/>
                    </a:ext>
                  </a:extLst>
                </a:gridCol>
                <a:gridCol w="2159000">
                  <a:extLst>
                    <a:ext uri="{9D8B030D-6E8A-4147-A177-3AD203B41FA5}">
                      <a16:colId xmlns:a16="http://schemas.microsoft.com/office/drawing/2014/main" val="732690655"/>
                    </a:ext>
                  </a:extLst>
                </a:gridCol>
                <a:gridCol w="2159000">
                  <a:extLst>
                    <a:ext uri="{9D8B030D-6E8A-4147-A177-3AD203B41FA5}">
                      <a16:colId xmlns:a16="http://schemas.microsoft.com/office/drawing/2014/main" val="1386869398"/>
                    </a:ext>
                  </a:extLst>
                </a:gridCol>
              </a:tblGrid>
              <a:tr h="370840">
                <a:tc>
                  <a:txBody>
                    <a:bodyPr/>
                    <a:lstStyle/>
                    <a:p>
                      <a:endParaRPr lang="en-US"/>
                    </a:p>
                  </a:txBody>
                  <a:tcPr/>
                </a:tc>
                <a:tc>
                  <a:txBody>
                    <a:bodyPr/>
                    <a:lstStyle/>
                    <a:p>
                      <a:r>
                        <a:rPr lang="en-US" dirty="0"/>
                        <a:t>FIRM A</a:t>
                      </a:r>
                    </a:p>
                  </a:txBody>
                  <a:tcPr/>
                </a:tc>
                <a:tc>
                  <a:txBody>
                    <a:bodyPr/>
                    <a:lstStyle/>
                    <a:p>
                      <a:r>
                        <a:rPr lang="en-US" dirty="0"/>
                        <a:t>FIRM B</a:t>
                      </a:r>
                    </a:p>
                  </a:txBody>
                  <a:tcPr/>
                </a:tc>
                <a:tc>
                  <a:txBody>
                    <a:bodyPr/>
                    <a:lstStyle/>
                    <a:p>
                      <a:r>
                        <a:rPr lang="en-US" dirty="0"/>
                        <a:t>Portfolio </a:t>
                      </a:r>
                    </a:p>
                  </a:txBody>
                  <a:tcPr/>
                </a:tc>
                <a:extLst>
                  <a:ext uri="{0D108BD9-81ED-4DB2-BD59-A6C34878D82A}">
                    <a16:rowId xmlns:a16="http://schemas.microsoft.com/office/drawing/2014/main" val="152570713"/>
                  </a:ext>
                </a:extLst>
              </a:tr>
              <a:tr h="370840">
                <a:tc>
                  <a:txBody>
                    <a:bodyPr/>
                    <a:lstStyle/>
                    <a:p>
                      <a:r>
                        <a:rPr lang="en-US" dirty="0"/>
                        <a:t>Mean</a:t>
                      </a:r>
                    </a:p>
                  </a:txBody>
                  <a:tcPr/>
                </a:tc>
                <a:tc>
                  <a:txBody>
                    <a:bodyPr/>
                    <a:lstStyle/>
                    <a:p>
                      <a:r>
                        <a:rPr lang="en-US" dirty="0"/>
                        <a:t>4%</a:t>
                      </a:r>
                    </a:p>
                  </a:txBody>
                  <a:tcPr/>
                </a:tc>
                <a:tc>
                  <a:txBody>
                    <a:bodyPr/>
                    <a:lstStyle/>
                    <a:p>
                      <a:r>
                        <a:rPr lang="en-US" dirty="0"/>
                        <a:t>6%</a:t>
                      </a:r>
                    </a:p>
                  </a:txBody>
                  <a:tcPr/>
                </a:tc>
                <a:tc>
                  <a:txBody>
                    <a:bodyPr/>
                    <a:lstStyle/>
                    <a:p>
                      <a:r>
                        <a:rPr lang="en-US" dirty="0"/>
                        <a:t>4.5%</a:t>
                      </a:r>
                    </a:p>
                  </a:txBody>
                  <a:tcPr/>
                </a:tc>
                <a:extLst>
                  <a:ext uri="{0D108BD9-81ED-4DB2-BD59-A6C34878D82A}">
                    <a16:rowId xmlns:a16="http://schemas.microsoft.com/office/drawing/2014/main" val="3109016737"/>
                  </a:ext>
                </a:extLst>
              </a:tr>
              <a:tr h="370840">
                <a:tc>
                  <a:txBody>
                    <a:bodyPr/>
                    <a:lstStyle/>
                    <a:p>
                      <a:r>
                        <a:rPr lang="en-US" dirty="0"/>
                        <a:t>Standard deviation</a:t>
                      </a:r>
                    </a:p>
                  </a:txBody>
                  <a:tcPr/>
                </a:tc>
                <a:tc>
                  <a:txBody>
                    <a:bodyPr/>
                    <a:lstStyle/>
                    <a:p>
                      <a:r>
                        <a:rPr lang="en-US" dirty="0"/>
                        <a:t>0.2</a:t>
                      </a:r>
                    </a:p>
                  </a:txBody>
                  <a:tcPr/>
                </a:tc>
                <a:tc>
                  <a:txBody>
                    <a:bodyPr/>
                    <a:lstStyle/>
                    <a:p>
                      <a:r>
                        <a:rPr lang="en-US" dirty="0"/>
                        <a:t>0.3</a:t>
                      </a:r>
                    </a:p>
                  </a:txBody>
                  <a:tcPr/>
                </a:tc>
                <a:tc>
                  <a:txBody>
                    <a:bodyPr/>
                    <a:lstStyle/>
                    <a:p>
                      <a:r>
                        <a:rPr lang="en-US" dirty="0"/>
                        <a:t>0.198</a:t>
                      </a:r>
                    </a:p>
                  </a:txBody>
                  <a:tcPr/>
                </a:tc>
                <a:extLst>
                  <a:ext uri="{0D108BD9-81ED-4DB2-BD59-A6C34878D82A}">
                    <a16:rowId xmlns:a16="http://schemas.microsoft.com/office/drawing/2014/main" val="3873921628"/>
                  </a:ext>
                </a:extLst>
              </a:tr>
            </a:tbl>
          </a:graphicData>
        </a:graphic>
      </p:graphicFrame>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50BFC50-BC51-87FC-E799-2DB4FF805FB1}"/>
                  </a:ext>
                </a:extLst>
              </p:cNvPr>
              <p:cNvSpPr txBox="1"/>
              <p:nvPr/>
            </p:nvSpPr>
            <p:spPr>
              <a:xfrm>
                <a:off x="676275" y="4940880"/>
                <a:ext cx="4910640" cy="31816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𝑝</m:t>
                              </m:r>
                            </m:sub>
                          </m:sSub>
                        </m:e>
                      </m:d>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𝑤</m:t>
                          </m:r>
                        </m:e>
                        <m:sub>
                          <m:r>
                            <a:rPr lang="en-US" b="0" i="1" smtClean="0">
                              <a:latin typeface="Cambria Math" panose="02040503050406030204" pitchFamily="18" charset="0"/>
                            </a:rPr>
                            <m:t>𝐴</m:t>
                          </m:r>
                        </m:sub>
                        <m:sup>
                          <m:r>
                            <a:rPr lang="en-US" b="0" i="1" smtClean="0">
                              <a:latin typeface="Cambria Math" panose="02040503050406030204" pitchFamily="18" charset="0"/>
                            </a:rPr>
                            <m:t>2</m:t>
                          </m:r>
                        </m:sup>
                      </m:sSubSup>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e>
                      </m:d>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𝑤</m:t>
                          </m:r>
                        </m:e>
                        <m:sub>
                          <m:r>
                            <a:rPr lang="en-US" b="0" i="1" smtClean="0">
                              <a:latin typeface="Cambria Math" panose="02040503050406030204" pitchFamily="18" charset="0"/>
                            </a:rPr>
                            <m:t>𝐵</m:t>
                          </m:r>
                        </m:sub>
                        <m:sup>
                          <m:r>
                            <a:rPr lang="en-US" b="0" i="1" smtClean="0">
                              <a:latin typeface="Cambria Math" panose="02040503050406030204" pitchFamily="18" charset="0"/>
                            </a:rPr>
                            <m:t>2</m:t>
                          </m:r>
                        </m:sup>
                      </m:sSubSup>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𝐵</m:t>
                          </m:r>
                        </m:sub>
                      </m:sSub>
                      <m:r>
                        <a:rPr lang="en-US" b="0" i="1" smtClean="0">
                          <a:latin typeface="Cambria Math" panose="02040503050406030204" pitchFamily="18" charset="0"/>
                        </a:rPr>
                        <m:t>𝐶𝑜𝑣</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oMath>
                  </m:oMathPara>
                </a14:m>
                <a:endParaRPr lang="en-US" dirty="0"/>
              </a:p>
            </p:txBody>
          </p:sp>
        </mc:Choice>
        <mc:Fallback xmlns="">
          <p:sp>
            <p:nvSpPr>
              <p:cNvPr id="5" name="TextBox 4">
                <a:extLst>
                  <a:ext uri="{FF2B5EF4-FFF2-40B4-BE49-F238E27FC236}">
                    <a16:creationId xmlns:a16="http://schemas.microsoft.com/office/drawing/2014/main" id="{C50BFC50-BC51-87FC-E799-2DB4FF805FB1}"/>
                  </a:ext>
                </a:extLst>
              </p:cNvPr>
              <p:cNvSpPr txBox="1">
                <a:spLocks noRot="1" noChangeAspect="1" noMove="1" noResize="1" noEditPoints="1" noAdjustHandles="1" noChangeArrowheads="1" noChangeShapeType="1" noTextEdit="1"/>
              </p:cNvSpPr>
              <p:nvPr/>
            </p:nvSpPr>
            <p:spPr>
              <a:xfrm>
                <a:off x="676275" y="4940880"/>
                <a:ext cx="4910640" cy="318164"/>
              </a:xfrm>
              <a:prstGeom prst="rect">
                <a:avLst/>
              </a:prstGeom>
              <a:blipFill>
                <a:blip r:embed="rId3"/>
                <a:stretch>
                  <a:fillRect l="-621" b="-1923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62D4D895-A462-FA5E-6ECA-DC90E22B5C1B}"/>
                  </a:ext>
                </a:extLst>
              </p:cNvPr>
              <p:cNvSpPr txBox="1"/>
              <p:nvPr/>
            </p:nvSpPr>
            <p:spPr>
              <a:xfrm>
                <a:off x="5520240" y="4772300"/>
                <a:ext cx="4482637" cy="62241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𝐶𝑜𝑣</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𝑝</m:t>
                                  </m:r>
                                </m:sub>
                              </m:sSub>
                            </m:e>
                          </m:d>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𝑤</m:t>
                              </m:r>
                            </m:e>
                            <m:sub>
                              <m:r>
                                <a:rPr lang="en-US" i="1">
                                  <a:latin typeface="Cambria Math" panose="02040503050406030204" pitchFamily="18" charset="0"/>
                                </a:rPr>
                                <m:t>𝐴</m:t>
                              </m:r>
                            </m:sub>
                            <m:sup>
                              <m:r>
                                <a:rPr lang="en-US" i="1">
                                  <a:latin typeface="Cambria Math" panose="02040503050406030204" pitchFamily="18" charset="0"/>
                                </a:rPr>
                                <m:t>2</m:t>
                              </m:r>
                            </m:sup>
                          </m:sSubSup>
                          <m:r>
                            <a:rPr lang="en-US" i="1">
                              <a:latin typeface="Cambria Math" panose="02040503050406030204" pitchFamily="18" charset="0"/>
                            </a:rPr>
                            <m:t>𝑉</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𝐴</m:t>
                                  </m:r>
                                </m:sub>
                              </m:sSub>
                            </m:e>
                          </m:d>
                          <m:r>
                            <a:rPr lang="en-US" i="1">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𝑤</m:t>
                              </m:r>
                            </m:e>
                            <m:sub>
                              <m:r>
                                <a:rPr lang="en-US" i="1">
                                  <a:latin typeface="Cambria Math" panose="02040503050406030204" pitchFamily="18" charset="0"/>
                                </a:rPr>
                                <m:t>𝐵</m:t>
                              </m:r>
                            </m:sub>
                            <m:sup>
                              <m:r>
                                <a:rPr lang="en-US" i="1">
                                  <a:latin typeface="Cambria Math" panose="02040503050406030204" pitchFamily="18" charset="0"/>
                                </a:rPr>
                                <m:t>2</m:t>
                              </m:r>
                            </m:sup>
                          </m:sSubSup>
                          <m:r>
                            <a:rPr lang="en-US" i="1">
                              <a:latin typeface="Cambria Math" panose="02040503050406030204" pitchFamily="18" charset="0"/>
                            </a:rPr>
                            <m:t>𝑉</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𝐵</m:t>
                                  </m:r>
                                </m:sub>
                              </m:sSub>
                            </m:e>
                          </m:d>
                        </m:num>
                        <m:den>
                          <m:r>
                            <a:rPr lang="en-US" i="1">
                              <a:latin typeface="Cambria Math" panose="02040503050406030204" pitchFamily="18" charset="0"/>
                            </a:rPr>
                            <m:t>2</m:t>
                          </m:r>
                          <m:sSub>
                            <m:sSubPr>
                              <m:ctrlPr>
                                <a:rPr lang="en-US" i="1">
                                  <a:latin typeface="Cambria Math" panose="02040503050406030204" pitchFamily="18" charset="0"/>
                                </a:rPr>
                              </m:ctrlPr>
                            </m:sSubPr>
                            <m:e>
                              <m:r>
                                <a:rPr lang="en-US" i="1">
                                  <a:latin typeface="Cambria Math" panose="02040503050406030204" pitchFamily="18" charset="0"/>
                                </a:rPr>
                                <m:t>𝑤</m:t>
                              </m:r>
                            </m:e>
                            <m:sub>
                              <m:r>
                                <a:rPr lang="en-US" i="1">
                                  <a:latin typeface="Cambria Math" panose="02040503050406030204" pitchFamily="18" charset="0"/>
                                </a:rPr>
                                <m:t>𝐴</m:t>
                              </m:r>
                            </m:sub>
                          </m:sSub>
                          <m:sSub>
                            <m:sSubPr>
                              <m:ctrlPr>
                                <a:rPr lang="en-US" i="1">
                                  <a:latin typeface="Cambria Math" panose="02040503050406030204" pitchFamily="18" charset="0"/>
                                </a:rPr>
                              </m:ctrlPr>
                            </m:sSubPr>
                            <m:e>
                              <m:r>
                                <a:rPr lang="en-US" i="1">
                                  <a:latin typeface="Cambria Math" panose="02040503050406030204" pitchFamily="18" charset="0"/>
                                </a:rPr>
                                <m:t>𝑤</m:t>
                              </m:r>
                            </m:e>
                            <m:sub>
                              <m:r>
                                <a:rPr lang="en-US" i="1">
                                  <a:latin typeface="Cambria Math" panose="02040503050406030204" pitchFamily="18" charset="0"/>
                                </a:rPr>
                                <m:t>𝐵</m:t>
                              </m:r>
                            </m:sub>
                          </m:sSub>
                        </m:den>
                      </m:f>
                    </m:oMath>
                  </m:oMathPara>
                </a14:m>
                <a:endParaRPr lang="en-US" dirty="0"/>
              </a:p>
            </p:txBody>
          </p:sp>
        </mc:Choice>
        <mc:Fallback xmlns="">
          <p:sp>
            <p:nvSpPr>
              <p:cNvPr id="6" name="TextBox 5">
                <a:extLst>
                  <a:ext uri="{FF2B5EF4-FFF2-40B4-BE49-F238E27FC236}">
                    <a16:creationId xmlns:a16="http://schemas.microsoft.com/office/drawing/2014/main" id="{62D4D895-A462-FA5E-6ECA-DC90E22B5C1B}"/>
                  </a:ext>
                </a:extLst>
              </p:cNvPr>
              <p:cNvSpPr txBox="1">
                <a:spLocks noRot="1" noChangeAspect="1" noMove="1" noResize="1" noEditPoints="1" noAdjustHandles="1" noChangeArrowheads="1" noChangeShapeType="1" noTextEdit="1"/>
              </p:cNvSpPr>
              <p:nvPr/>
            </p:nvSpPr>
            <p:spPr>
              <a:xfrm>
                <a:off x="5520240" y="4772300"/>
                <a:ext cx="4482637" cy="62241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7A017323-52D9-5F4F-E48B-71912899FD9D}"/>
                  </a:ext>
                </a:extLst>
              </p:cNvPr>
              <p:cNvSpPr txBox="1"/>
              <p:nvPr/>
            </p:nvSpPr>
            <p:spPr>
              <a:xfrm>
                <a:off x="5586915" y="5538332"/>
                <a:ext cx="5848461" cy="55585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𝐶𝑜𝑣</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0.198</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0.75</m:t>
                              </m:r>
                            </m:e>
                            <m:sup>
                              <m:r>
                                <a:rPr lang="en-US" b="0" i="1" smtClean="0">
                                  <a:latin typeface="Cambria Math" panose="02040503050406030204" pitchFamily="18" charset="0"/>
                                </a:rPr>
                                <m:t>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⋅0.2</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0.25</m:t>
                              </m:r>
                            </m:e>
                            <m:sup>
                              <m:r>
                                <a:rPr lang="en-US" b="0" i="1" smtClean="0">
                                  <a:latin typeface="Cambria Math" panose="02040503050406030204" pitchFamily="18" charset="0"/>
                                </a:rPr>
                                <m:t>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⋅0.3</m:t>
                              </m:r>
                            </m:e>
                            <m:sup>
                              <m:r>
                                <a:rPr lang="en-US" b="0" i="1" smtClean="0">
                                  <a:latin typeface="Cambria Math" panose="02040503050406030204" pitchFamily="18" charset="0"/>
                                </a:rPr>
                                <m:t>2</m:t>
                              </m:r>
                            </m:sup>
                          </m:sSup>
                        </m:num>
                        <m:den>
                          <m:r>
                            <a:rPr lang="en-US" i="1">
                              <a:latin typeface="Cambria Math" panose="02040503050406030204" pitchFamily="18" charset="0"/>
                            </a:rPr>
                            <m:t>2</m:t>
                          </m:r>
                          <m:r>
                            <a:rPr lang="en-US" b="0" i="1" smtClean="0">
                              <a:latin typeface="Cambria Math" panose="02040503050406030204" pitchFamily="18" charset="0"/>
                            </a:rPr>
                            <m:t>⋅0.25⋅0.75</m:t>
                          </m:r>
                        </m:den>
                      </m:f>
                      <m:r>
                        <a:rPr lang="en-US" b="0" i="1" smtClean="0">
                          <a:latin typeface="Cambria Math" panose="02040503050406030204" pitchFamily="18" charset="0"/>
                        </a:rPr>
                        <m:t>≈0.03</m:t>
                      </m:r>
                    </m:oMath>
                  </m:oMathPara>
                </a14:m>
                <a:endParaRPr lang="en-US" dirty="0"/>
              </a:p>
            </p:txBody>
          </p:sp>
        </mc:Choice>
        <mc:Fallback xmlns="">
          <p:sp>
            <p:nvSpPr>
              <p:cNvPr id="8" name="TextBox 7">
                <a:extLst>
                  <a:ext uri="{FF2B5EF4-FFF2-40B4-BE49-F238E27FC236}">
                    <a16:creationId xmlns:a16="http://schemas.microsoft.com/office/drawing/2014/main" id="{7A017323-52D9-5F4F-E48B-71912899FD9D}"/>
                  </a:ext>
                </a:extLst>
              </p:cNvPr>
              <p:cNvSpPr txBox="1">
                <a:spLocks noRot="1" noChangeAspect="1" noMove="1" noResize="1" noEditPoints="1" noAdjustHandles="1" noChangeArrowheads="1" noChangeShapeType="1" noTextEdit="1"/>
              </p:cNvSpPr>
              <p:nvPr/>
            </p:nvSpPr>
            <p:spPr>
              <a:xfrm>
                <a:off x="5586915" y="5538332"/>
                <a:ext cx="5848461" cy="555858"/>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6C3C53C-95D2-5DC1-6CBC-A74BD24E14F5}"/>
                  </a:ext>
                </a:extLst>
              </p:cNvPr>
              <p:cNvSpPr txBox="1"/>
              <p:nvPr/>
            </p:nvSpPr>
            <p:spPr>
              <a:xfrm>
                <a:off x="7902866" y="3733943"/>
                <a:ext cx="3118935" cy="61831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𝐶𝑜𝑟𝑟</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0.03</m:t>
                          </m:r>
                        </m:num>
                        <m:den>
                          <m:r>
                            <a:rPr lang="en-US" b="0" i="1" smtClean="0">
                              <a:latin typeface="Cambria Math" panose="02040503050406030204" pitchFamily="18" charset="0"/>
                            </a:rPr>
                            <m:t>0.2⋅0.3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oMath>
                  </m:oMathPara>
                </a14:m>
                <a:endParaRPr lang="en-US" dirty="0"/>
              </a:p>
            </p:txBody>
          </p:sp>
        </mc:Choice>
        <mc:Fallback xmlns="">
          <p:sp>
            <p:nvSpPr>
              <p:cNvPr id="10" name="TextBox 9">
                <a:extLst>
                  <a:ext uri="{FF2B5EF4-FFF2-40B4-BE49-F238E27FC236}">
                    <a16:creationId xmlns:a16="http://schemas.microsoft.com/office/drawing/2014/main" id="{46C3C53C-95D2-5DC1-6CBC-A74BD24E14F5}"/>
                  </a:ext>
                </a:extLst>
              </p:cNvPr>
              <p:cNvSpPr txBox="1">
                <a:spLocks noRot="1" noChangeAspect="1" noMove="1" noResize="1" noEditPoints="1" noAdjustHandles="1" noChangeArrowheads="1" noChangeShapeType="1" noTextEdit="1"/>
              </p:cNvSpPr>
              <p:nvPr/>
            </p:nvSpPr>
            <p:spPr>
              <a:xfrm>
                <a:off x="7902866" y="3733943"/>
                <a:ext cx="3118935" cy="618311"/>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0849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019048F-C78E-89B8-739C-F737B4809590}"/>
              </a:ext>
            </a:extLst>
          </p:cNvPr>
          <p:cNvSpPr>
            <a:spLocks noGrp="1"/>
          </p:cNvSpPr>
          <p:nvPr>
            <p:ph type="body" sz="quarter" idx="12"/>
          </p:nvPr>
        </p:nvSpPr>
        <p:spPr/>
        <p:txBody>
          <a:bodyPr/>
          <a:lstStyle/>
          <a:p>
            <a:endParaRPr lang="en-US"/>
          </a:p>
        </p:txBody>
      </p:sp>
      <p:sp>
        <p:nvSpPr>
          <p:cNvPr id="6" name="Text Placeholder 5">
            <a:extLst>
              <a:ext uri="{FF2B5EF4-FFF2-40B4-BE49-F238E27FC236}">
                <a16:creationId xmlns:a16="http://schemas.microsoft.com/office/drawing/2014/main" id="{CA2346BA-BCB6-5754-6CA3-EA321441087B}"/>
              </a:ext>
            </a:extLst>
          </p:cNvPr>
          <p:cNvSpPr>
            <a:spLocks noGrp="1"/>
          </p:cNvSpPr>
          <p:nvPr>
            <p:ph type="body" sz="quarter" idx="16"/>
          </p:nvPr>
        </p:nvSpPr>
        <p:spPr/>
        <p:txBody>
          <a:bodyPr/>
          <a:lstStyle/>
          <a:p>
            <a:r>
              <a:rPr lang="en-US" dirty="0"/>
              <a:t>Midterm exam</a:t>
            </a:r>
          </a:p>
        </p:txBody>
      </p:sp>
      <p:sp>
        <p:nvSpPr>
          <p:cNvPr id="7" name="TextBox 6">
            <a:extLst>
              <a:ext uri="{FF2B5EF4-FFF2-40B4-BE49-F238E27FC236}">
                <a16:creationId xmlns:a16="http://schemas.microsoft.com/office/drawing/2014/main" id="{1D2A96BC-5863-0457-8B5D-A6AE36CB7645}"/>
              </a:ext>
            </a:extLst>
          </p:cNvPr>
          <p:cNvSpPr txBox="1"/>
          <p:nvPr/>
        </p:nvSpPr>
        <p:spPr>
          <a:xfrm>
            <a:off x="170822" y="1688123"/>
            <a:ext cx="9445451" cy="4524315"/>
          </a:xfrm>
          <a:prstGeom prst="rect">
            <a:avLst/>
          </a:prstGeom>
          <a:noFill/>
        </p:spPr>
        <p:txBody>
          <a:bodyPr wrap="square" rtlCol="0">
            <a:spAutoFit/>
          </a:bodyPr>
          <a:lstStyle/>
          <a:p>
            <a:pPr marL="285750" indent="-285750">
              <a:buFont typeface="Arial" panose="020B0604020202020204" pitchFamily="34" charset="0"/>
              <a:buChar char="•"/>
            </a:pPr>
            <a:r>
              <a:rPr lang="en-US" dirty="0"/>
              <a:t>5 Multiple choice questions </a:t>
            </a:r>
          </a:p>
          <a:p>
            <a:pPr marL="742904" lvl="1" indent="-285750">
              <a:buFont typeface="Arial" panose="020B0604020202020204" pitchFamily="34" charset="0"/>
              <a:buChar char="•"/>
            </a:pPr>
            <a:r>
              <a:rPr lang="en-US" dirty="0"/>
              <a:t>One per week</a:t>
            </a:r>
          </a:p>
          <a:p>
            <a:pPr marL="742904" lvl="1" indent="-285750">
              <a:buFont typeface="Arial" panose="020B0604020202020204" pitchFamily="34" charset="0"/>
              <a:buChar char="•"/>
            </a:pPr>
            <a:r>
              <a:rPr lang="en-US" dirty="0"/>
              <a:t>+1 point if correct</a:t>
            </a:r>
          </a:p>
          <a:p>
            <a:pPr marL="742904" lvl="1" indent="-285750">
              <a:buFont typeface="Arial" panose="020B0604020202020204" pitchFamily="34" charset="0"/>
              <a:buChar char="•"/>
            </a:pPr>
            <a:r>
              <a:rPr lang="en-US" dirty="0"/>
              <a:t>-0.2 if incorrect</a:t>
            </a:r>
          </a:p>
          <a:p>
            <a:pPr marL="742904"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3 Exercises </a:t>
            </a:r>
          </a:p>
          <a:p>
            <a:pPr marL="742904" lvl="1" indent="-285750">
              <a:buFont typeface="Arial" panose="020B0604020202020204" pitchFamily="34" charset="0"/>
              <a:buChar char="•"/>
            </a:pPr>
            <a:r>
              <a:rPr lang="en-US" dirty="0"/>
              <a:t>5 “questions” each ordered from easier to harder (according to my criteria)</a:t>
            </a:r>
          </a:p>
          <a:p>
            <a:pPr marL="742904" lvl="1" indent="-285750">
              <a:buFont typeface="Arial" panose="020B0604020202020204" pitchFamily="34" charset="0"/>
              <a:buChar char="•"/>
            </a:pPr>
            <a:r>
              <a:rPr lang="en-US" dirty="0"/>
              <a:t>Each question provides 1 point if answered correctly(no penalization)</a:t>
            </a:r>
          </a:p>
          <a:p>
            <a:pPr marL="742904" lvl="1" indent="-285750">
              <a:buFont typeface="Arial" panose="020B0604020202020204" pitchFamily="34" charset="0"/>
              <a:buChar char="•"/>
            </a:pPr>
            <a:r>
              <a:rPr lang="en-US" dirty="0"/>
              <a:t>Numerical answer </a:t>
            </a:r>
          </a:p>
          <a:p>
            <a:pPr marL="742904" lvl="1" indent="-285750">
              <a:buFont typeface="Arial" panose="020B0604020202020204" pitchFamily="34" charset="0"/>
              <a:buChar char="•"/>
            </a:pPr>
            <a:r>
              <a:rPr lang="en-US" dirty="0"/>
              <a:t>Diversity in topics:</a:t>
            </a:r>
          </a:p>
          <a:p>
            <a:pPr marL="1257207" lvl="2" indent="-342900">
              <a:buFont typeface="+mj-lt"/>
              <a:buAutoNum type="arabicPeriod"/>
            </a:pPr>
            <a:r>
              <a:rPr lang="en-US" dirty="0"/>
              <a:t>Topic 3  (either stock or bonds)</a:t>
            </a:r>
          </a:p>
          <a:p>
            <a:pPr marL="1257207" lvl="2" indent="-342900">
              <a:buFont typeface="+mj-lt"/>
              <a:buAutoNum type="arabicPeriod"/>
            </a:pPr>
            <a:r>
              <a:rPr lang="en-US" dirty="0"/>
              <a:t>Topic 4  </a:t>
            </a:r>
          </a:p>
          <a:p>
            <a:pPr marL="1257207" lvl="2" indent="-342900">
              <a:buFont typeface="+mj-lt"/>
              <a:buAutoNum type="arabicPeriod"/>
            </a:pPr>
            <a:r>
              <a:rPr lang="en-US" dirty="0"/>
              <a:t>Topic 5</a:t>
            </a:r>
          </a:p>
          <a:p>
            <a:pPr marL="1257207" lvl="2" indent="-342900">
              <a:buFont typeface="+mj-lt"/>
              <a:buAutoNum type="arabicPeriod"/>
            </a:pPr>
            <a:endParaRPr lang="en-US" dirty="0"/>
          </a:p>
          <a:p>
            <a:pPr marL="342900" indent="-342900">
              <a:buFont typeface="Arial" panose="020B0604020202020204" pitchFamily="34" charset="0"/>
              <a:buChar char="•"/>
            </a:pPr>
            <a:r>
              <a:rPr lang="en-US" dirty="0"/>
              <a:t>No Excel </a:t>
            </a:r>
          </a:p>
          <a:p>
            <a:pPr marL="342900" indent="-342900">
              <a:buFont typeface="Arial" panose="020B0604020202020204" pitchFamily="34" charset="0"/>
              <a:buChar char="•"/>
            </a:pPr>
            <a:r>
              <a:rPr lang="en-US" dirty="0"/>
              <a:t>Formula sheet available already in Moodle</a:t>
            </a:r>
          </a:p>
        </p:txBody>
      </p:sp>
    </p:spTree>
    <p:extLst>
      <p:ext uri="{BB962C8B-B14F-4D97-AF65-F5344CB8AC3E}">
        <p14:creationId xmlns:p14="http://schemas.microsoft.com/office/powerpoint/2010/main" val="3806226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83311E4C-3DC2-44C9-A9DA-B792F6FA3236}"/>
              </a:ext>
            </a:extLst>
          </p:cNvPr>
          <p:cNvSpPr/>
          <p:nvPr/>
        </p:nvSpPr>
        <p:spPr>
          <a:xfrm>
            <a:off x="6188976" y="3208635"/>
            <a:ext cx="5661575" cy="2520778"/>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Content Placeholder 13">
            <a:extLst>
              <a:ext uri="{FF2B5EF4-FFF2-40B4-BE49-F238E27FC236}">
                <a16:creationId xmlns:a16="http://schemas.microsoft.com/office/drawing/2014/main" id="{CE0D93BD-687A-4DEE-9992-58EC548001EF}"/>
              </a:ext>
            </a:extLst>
          </p:cNvPr>
          <p:cNvSpPr>
            <a:spLocks noGrp="1"/>
          </p:cNvSpPr>
          <p:nvPr>
            <p:ph sz="quarter" idx="4"/>
          </p:nvPr>
        </p:nvSpPr>
        <p:spPr/>
        <p:txBody>
          <a:bodyPr/>
          <a:lstStyle/>
          <a:p>
            <a:pPr marL="0" indent="0">
              <a:buNone/>
            </a:pPr>
            <a:r>
              <a:rPr lang="en-GB" dirty="0"/>
              <a:t>The </a:t>
            </a:r>
            <a:r>
              <a:rPr lang="en-GB" b="1" dirty="0"/>
              <a:t>realized</a:t>
            </a:r>
            <a:r>
              <a:rPr lang="en-GB" dirty="0"/>
              <a:t> return takes into account the </a:t>
            </a:r>
            <a:r>
              <a:rPr lang="en-GB" b="1" i="1" dirty="0"/>
              <a:t>observed</a:t>
            </a:r>
            <a:r>
              <a:rPr lang="en-GB" dirty="0"/>
              <a:t> level of dividends and prices:</a:t>
            </a:r>
          </a:p>
          <a:p>
            <a:endParaRPr lang="en-GB" dirty="0"/>
          </a:p>
          <a:p>
            <a:endParaRPr lang="en-GB" dirty="0"/>
          </a:p>
          <a:p>
            <a:endParaRPr lang="en-GB" dirty="0"/>
          </a:p>
          <a:p>
            <a:pPr marL="0" indent="0">
              <a:buNone/>
            </a:pPr>
            <a:endParaRPr lang="en-GB" i="1" dirty="0">
              <a:latin typeface="Cambria Math" panose="02040503050406030204" pitchFamily="18" charset="0"/>
            </a:endParaRPr>
          </a:p>
          <a:p>
            <a:pPr marL="0" indent="0">
              <a:buNone/>
            </a:pPr>
            <a:endParaRPr lang="en-GB" dirty="0"/>
          </a:p>
        </p:txBody>
      </p:sp>
      <p:sp>
        <p:nvSpPr>
          <p:cNvPr id="15" name="Text Placeholder 14">
            <a:extLst>
              <a:ext uri="{FF2B5EF4-FFF2-40B4-BE49-F238E27FC236}">
                <a16:creationId xmlns:a16="http://schemas.microsoft.com/office/drawing/2014/main" id="{0E17AEED-589D-40E5-B9B2-1B6787187303}"/>
              </a:ext>
            </a:extLst>
          </p:cNvPr>
          <p:cNvSpPr>
            <a:spLocks noGrp="1"/>
          </p:cNvSpPr>
          <p:nvPr>
            <p:ph type="body" sz="quarter" idx="13"/>
          </p:nvPr>
        </p:nvSpPr>
        <p:spPr/>
        <p:txBody>
          <a:bodyPr/>
          <a:lstStyle/>
          <a:p>
            <a:r>
              <a:rPr lang="en-US" dirty="0"/>
              <a:t>Advanced Financial Management | Risk and Return. Diversification.</a:t>
            </a:r>
            <a:endParaRPr lang="en-GB" dirty="0"/>
          </a:p>
        </p:txBody>
      </p:sp>
      <p:sp>
        <p:nvSpPr>
          <p:cNvPr id="12" name="Title 11">
            <a:extLst>
              <a:ext uri="{FF2B5EF4-FFF2-40B4-BE49-F238E27FC236}">
                <a16:creationId xmlns:a16="http://schemas.microsoft.com/office/drawing/2014/main" id="{3B90B558-5684-401C-B90F-418615054C92}"/>
              </a:ext>
            </a:extLst>
          </p:cNvPr>
          <p:cNvSpPr>
            <a:spLocks noGrp="1"/>
          </p:cNvSpPr>
          <p:nvPr>
            <p:ph type="title"/>
          </p:nvPr>
        </p:nvSpPr>
        <p:spPr/>
        <p:txBody>
          <a:bodyPr/>
          <a:lstStyle/>
          <a:p>
            <a:r>
              <a:rPr lang="en-GB" dirty="0"/>
              <a:t>Expected vs realized return</a:t>
            </a:r>
          </a:p>
        </p:txBody>
      </p:sp>
      <p:sp>
        <p:nvSpPr>
          <p:cNvPr id="5" name="Text Placeholder 5">
            <a:extLst>
              <a:ext uri="{FF2B5EF4-FFF2-40B4-BE49-F238E27FC236}">
                <a16:creationId xmlns:a16="http://schemas.microsoft.com/office/drawing/2014/main" id="{48539891-B94B-4233-B9B2-D56E65FACB1B}"/>
              </a:ext>
            </a:extLst>
          </p:cNvPr>
          <p:cNvSpPr>
            <a:spLocks noGrp="1"/>
          </p:cNvSpPr>
          <p:nvPr>
            <p:ph type="body" idx="1"/>
          </p:nvPr>
        </p:nvSpPr>
        <p:spPr/>
        <p:txBody>
          <a:bodyPr/>
          <a:lstStyle/>
          <a:p>
            <a:r>
              <a:rPr lang="en-US" dirty="0"/>
              <a:t>Expected return</a:t>
            </a:r>
            <a:endParaRPr lang="en-GB" dirty="0"/>
          </a:p>
        </p:txBody>
      </p:sp>
      <p:sp>
        <p:nvSpPr>
          <p:cNvPr id="3" name="Text Placeholder 2">
            <a:extLst>
              <a:ext uri="{FF2B5EF4-FFF2-40B4-BE49-F238E27FC236}">
                <a16:creationId xmlns:a16="http://schemas.microsoft.com/office/drawing/2014/main" id="{067D9A07-0250-4692-BF1F-F321BF659082}"/>
              </a:ext>
            </a:extLst>
          </p:cNvPr>
          <p:cNvSpPr>
            <a:spLocks noGrp="1"/>
          </p:cNvSpPr>
          <p:nvPr>
            <p:ph type="body" sz="quarter" idx="3"/>
          </p:nvPr>
        </p:nvSpPr>
        <p:spPr/>
        <p:txBody>
          <a:bodyPr/>
          <a:lstStyle/>
          <a:p>
            <a:r>
              <a:rPr lang="en-US" dirty="0"/>
              <a:t>Realized return</a:t>
            </a:r>
            <a:endParaRPr lang="en-GB" dirty="0"/>
          </a:p>
        </p:txBody>
      </p:sp>
      <p:sp>
        <p:nvSpPr>
          <p:cNvPr id="6" name="Text Placeholder 1">
            <a:extLst>
              <a:ext uri="{FF2B5EF4-FFF2-40B4-BE49-F238E27FC236}">
                <a16:creationId xmlns:a16="http://schemas.microsoft.com/office/drawing/2014/main" id="{E5FF4981-9639-4942-8281-863C043922F8}"/>
              </a:ext>
            </a:extLst>
          </p:cNvPr>
          <p:cNvSpPr txBox="1">
            <a:spLocks/>
          </p:cNvSpPr>
          <p:nvPr/>
        </p:nvSpPr>
        <p:spPr>
          <a:xfrm>
            <a:off x="346588" y="1576231"/>
            <a:ext cx="5650988" cy="657225"/>
          </a:xfrm>
          <a:prstGeom prst="rect">
            <a:avLst/>
          </a:prstGeom>
        </p:spPr>
        <p:txBody>
          <a:bodyPr/>
          <a:lst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pitchFamily="34" charset="0"/>
              <a:buNone/>
            </a:pPr>
            <a:endParaRPr lang="en-GB"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6" name="Rectangle 15">
            <a:extLst>
              <a:ext uri="{FF2B5EF4-FFF2-40B4-BE49-F238E27FC236}">
                <a16:creationId xmlns:a16="http://schemas.microsoft.com/office/drawing/2014/main" id="{4DC9B570-4B77-48C5-BE15-BB88EEEEB9AB}"/>
              </a:ext>
            </a:extLst>
          </p:cNvPr>
          <p:cNvSpPr/>
          <p:nvPr/>
        </p:nvSpPr>
        <p:spPr>
          <a:xfrm>
            <a:off x="336000" y="3196281"/>
            <a:ext cx="5661575" cy="2520778"/>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ontent Placeholder 12">
            <a:extLst>
              <a:ext uri="{FF2B5EF4-FFF2-40B4-BE49-F238E27FC236}">
                <a16:creationId xmlns:a16="http://schemas.microsoft.com/office/drawing/2014/main" id="{6EECE81A-B02A-4AB6-9B68-DBF68820988D}"/>
              </a:ext>
            </a:extLst>
          </p:cNvPr>
          <p:cNvSpPr>
            <a:spLocks noGrp="1"/>
          </p:cNvSpPr>
          <p:nvPr>
            <p:ph sz="half" idx="2"/>
          </p:nvPr>
        </p:nvSpPr>
        <p:spPr/>
        <p:txBody>
          <a:bodyPr/>
          <a:lstStyle/>
          <a:p>
            <a:pPr marL="0" indent="0">
              <a:buNone/>
            </a:pPr>
            <a:r>
              <a:rPr lang="en-US" dirty="0"/>
              <a:t>The percentage </a:t>
            </a:r>
            <a:r>
              <a:rPr lang="en-US" b="1" i="1" dirty="0"/>
              <a:t>expected</a:t>
            </a:r>
            <a:r>
              <a:rPr lang="en-US" b="1" dirty="0"/>
              <a:t> </a:t>
            </a:r>
            <a:r>
              <a:rPr lang="en-US" dirty="0"/>
              <a:t>return from holding the stock in a given period is:</a:t>
            </a:r>
          </a:p>
          <a:p>
            <a:pPr marL="0" indent="0">
              <a:buNone/>
            </a:pPr>
            <a:endParaRPr lang="en-GB" dirty="0"/>
          </a:p>
          <a:p>
            <a:pPr marL="0" indent="0">
              <a:buNone/>
            </a:pPr>
            <a:endParaRPr lang="en-GB" dirty="0"/>
          </a:p>
        </p:txBody>
      </p:sp>
      <p:grpSp>
        <p:nvGrpSpPr>
          <p:cNvPr id="23" name="Group 22">
            <a:extLst>
              <a:ext uri="{FF2B5EF4-FFF2-40B4-BE49-F238E27FC236}">
                <a16:creationId xmlns:a16="http://schemas.microsoft.com/office/drawing/2014/main" id="{8B2033B3-DA3E-4066-B841-DFF094927435}"/>
              </a:ext>
            </a:extLst>
          </p:cNvPr>
          <p:cNvGrpSpPr/>
          <p:nvPr/>
        </p:nvGrpSpPr>
        <p:grpSpPr>
          <a:xfrm>
            <a:off x="2495576" y="4824734"/>
            <a:ext cx="2352193" cy="771962"/>
            <a:chOff x="2495576" y="4824734"/>
            <a:chExt cx="2352193" cy="771962"/>
          </a:xfrm>
        </p:grpSpPr>
        <p:sp>
          <p:nvSpPr>
            <p:cNvPr id="18" name="Left Brace 17">
              <a:extLst>
                <a:ext uri="{FF2B5EF4-FFF2-40B4-BE49-F238E27FC236}">
                  <a16:creationId xmlns:a16="http://schemas.microsoft.com/office/drawing/2014/main" id="{387EE5E3-320E-458A-9561-6A7B6E21376E}"/>
                </a:ext>
              </a:extLst>
            </p:cNvPr>
            <p:cNvSpPr/>
            <p:nvPr/>
          </p:nvSpPr>
          <p:spPr>
            <a:xfrm rot="16200000">
              <a:off x="4249479" y="4347146"/>
              <a:ext cx="116580" cy="1080000"/>
            </a:xfrm>
            <a:prstGeom prst="leftBrace">
              <a:avLst/>
            </a:prstGeom>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TextBox 18">
              <a:extLst>
                <a:ext uri="{FF2B5EF4-FFF2-40B4-BE49-F238E27FC236}">
                  <a16:creationId xmlns:a16="http://schemas.microsoft.com/office/drawing/2014/main" id="{DDA9300D-D11F-46DA-AE63-3C3C9E843890}"/>
                </a:ext>
              </a:extLst>
            </p:cNvPr>
            <p:cNvSpPr txBox="1"/>
            <p:nvPr/>
          </p:nvSpPr>
          <p:spPr>
            <a:xfrm>
              <a:off x="3735374" y="4950365"/>
              <a:ext cx="1112395" cy="646331"/>
            </a:xfrm>
            <a:prstGeom prst="rect">
              <a:avLst/>
            </a:prstGeom>
            <a:noFill/>
          </p:spPr>
          <p:txBody>
            <a:bodyPr wrap="square" rtlCol="0">
              <a:spAutoFit/>
            </a:bodyPr>
            <a:lstStyle/>
            <a:p>
              <a:pPr algn="ctr"/>
              <a:r>
                <a:rPr lang="en-GB" dirty="0">
                  <a:latin typeface="+mn-lt"/>
                </a:rPr>
                <a:t>Capital gain</a:t>
              </a:r>
            </a:p>
          </p:txBody>
        </p:sp>
        <p:sp>
          <p:nvSpPr>
            <p:cNvPr id="20" name="Left Brace 19">
              <a:extLst>
                <a:ext uri="{FF2B5EF4-FFF2-40B4-BE49-F238E27FC236}">
                  <a16:creationId xmlns:a16="http://schemas.microsoft.com/office/drawing/2014/main" id="{0D8FC864-3939-430A-B8A4-343C76DB2621}"/>
                </a:ext>
              </a:extLst>
            </p:cNvPr>
            <p:cNvSpPr/>
            <p:nvPr/>
          </p:nvSpPr>
          <p:spPr>
            <a:xfrm rot="16200000">
              <a:off x="2986197" y="4523024"/>
              <a:ext cx="116580" cy="720000"/>
            </a:xfrm>
            <a:prstGeom prst="leftBrace">
              <a:avLst/>
            </a:prstGeom>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TextBox 20">
              <a:extLst>
                <a:ext uri="{FF2B5EF4-FFF2-40B4-BE49-F238E27FC236}">
                  <a16:creationId xmlns:a16="http://schemas.microsoft.com/office/drawing/2014/main" id="{991969B6-11B6-44A3-B5FE-BB352C7770C1}"/>
                </a:ext>
              </a:extLst>
            </p:cNvPr>
            <p:cNvSpPr txBox="1"/>
            <p:nvPr/>
          </p:nvSpPr>
          <p:spPr>
            <a:xfrm>
              <a:off x="2495576" y="4946244"/>
              <a:ext cx="1112395" cy="646331"/>
            </a:xfrm>
            <a:prstGeom prst="rect">
              <a:avLst/>
            </a:prstGeom>
            <a:noFill/>
          </p:spPr>
          <p:txBody>
            <a:bodyPr wrap="square" rtlCol="0">
              <a:spAutoFit/>
            </a:bodyPr>
            <a:lstStyle/>
            <a:p>
              <a:pPr algn="ctr"/>
              <a:r>
                <a:rPr lang="en-GB" dirty="0">
                  <a:latin typeface="+mn-lt"/>
                </a:rPr>
                <a:t>Dividend yield</a:t>
              </a:r>
            </a:p>
          </p:txBody>
        </p:sp>
      </p:gr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42ECE58B-88A1-4C7E-A705-0F20AA06AEE5}"/>
                  </a:ext>
                </a:extLst>
              </p:cNvPr>
              <p:cNvSpPr txBox="1"/>
              <p:nvPr/>
            </p:nvSpPr>
            <p:spPr>
              <a:xfrm>
                <a:off x="1148516" y="3472646"/>
                <a:ext cx="4036541" cy="74251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𝐸</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0</m:t>
                          </m:r>
                        </m:sub>
                      </m:sSub>
                      <m:d>
                        <m:dPr>
                          <m:begChr m:val="["/>
                          <m:endChr m:val="]"/>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dPr>
                        <m:e>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1</m:t>
                              </m:r>
                            </m:sub>
                          </m:sSub>
                        </m:e>
                      </m:d>
                      <m:r>
                        <a:rPr lang="en-GB" sz="2000" i="1">
                          <a:latin typeface="Cambria Math" panose="02040503050406030204" pitchFamily="18" charset="0"/>
                          <a:ea typeface="Open Sans Light" panose="020B0306030504020204" pitchFamily="34" charset="0"/>
                          <a:cs typeface="Open Sans Light" panose="020B0306030504020204" pitchFamily="34" charset="0"/>
                        </a:rPr>
                        <m:t>=</m:t>
                      </m:r>
                      <m:f>
                        <m:f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fPr>
                        <m:num>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𝐸</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0</m:t>
                              </m:r>
                            </m:sub>
                          </m:sSub>
                          <m:r>
                            <a:rPr lang="en-GB" sz="2000" i="1">
                              <a:latin typeface="Cambria Math" panose="02040503050406030204" pitchFamily="18" charset="0"/>
                              <a:ea typeface="Open Sans Light" panose="020B0306030504020204" pitchFamily="34" charset="0"/>
                              <a:cs typeface="Open Sans Light" panose="020B0306030504020204" pitchFamily="34" charset="0"/>
                            </a:rPr>
                            <m:t> </m:t>
                          </m:r>
                          <m:d>
                            <m:dPr>
                              <m:begChr m:val="["/>
                              <m:endChr m:val="]"/>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dPr>
                            <m:e>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𝐷</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1</m:t>
                                  </m:r>
                                </m:sub>
                              </m:sSub>
                              <m:r>
                                <a:rPr lang="en-GB" sz="2000" i="1">
                                  <a:latin typeface="Cambria Math" panose="02040503050406030204" pitchFamily="18" charset="0"/>
                                  <a:ea typeface="Open Sans Light" panose="020B0306030504020204" pitchFamily="34" charset="0"/>
                                  <a:cs typeface="Open Sans Light" panose="020B0306030504020204" pitchFamily="34" charset="0"/>
                                </a:rPr>
                                <m:t>+</m:t>
                              </m:r>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1</m:t>
                                  </m:r>
                                </m:sub>
                              </m:sSub>
                              <m:r>
                                <a:rPr lang="en-GB" sz="2000" i="1">
                                  <a:latin typeface="Cambria Math" panose="02040503050406030204" pitchFamily="18" charset="0"/>
                                  <a:ea typeface="Open Sans Light" panose="020B0306030504020204" pitchFamily="34" charset="0"/>
                                  <a:cs typeface="Open Sans Light" panose="020B0306030504020204" pitchFamily="34" charset="0"/>
                                </a:rPr>
                                <m:t>−</m:t>
                              </m:r>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0</m:t>
                                  </m:r>
                                </m:sub>
                              </m:sSub>
                            </m:e>
                          </m:d>
                        </m:num>
                        <m:den>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0</m:t>
                              </m:r>
                            </m:sub>
                          </m:sSub>
                        </m:den>
                      </m:f>
                      <m:r>
                        <a:rPr lang="en-US" sz="2000" i="1">
                          <a:latin typeface="Cambria Math" panose="02040503050406030204" pitchFamily="18" charset="0"/>
                          <a:ea typeface="Open Sans Light" panose="020B0306030504020204" pitchFamily="34" charset="0"/>
                          <a:cs typeface="Open Sans Light" panose="020B0306030504020204" pitchFamily="34" charset="0"/>
                        </a:rPr>
                        <m:t>=</m:t>
                      </m:r>
                    </m:oMath>
                  </m:oMathPara>
                </a14:m>
                <a:endParaRPr lang="en-US" sz="2000" i="1" dirty="0">
                  <a:latin typeface="Cambria Math" panose="02040503050406030204" pitchFamily="18" charset="0"/>
                  <a:ea typeface="Open Sans Light" panose="020B0306030504020204" pitchFamily="34" charset="0"/>
                  <a:cs typeface="Open Sans Light" panose="020B0306030504020204" pitchFamily="34" charset="0"/>
                </a:endParaRPr>
              </a:p>
            </p:txBody>
          </p:sp>
        </mc:Choice>
        <mc:Fallback xmlns="">
          <p:sp>
            <p:nvSpPr>
              <p:cNvPr id="2" name="TextBox 1">
                <a:extLst>
                  <a:ext uri="{FF2B5EF4-FFF2-40B4-BE49-F238E27FC236}">
                    <a16:creationId xmlns:a16="http://schemas.microsoft.com/office/drawing/2014/main" id="{42ECE58B-88A1-4C7E-A705-0F20AA06AEE5}"/>
                  </a:ext>
                </a:extLst>
              </p:cNvPr>
              <p:cNvSpPr txBox="1">
                <a:spLocks noRot="1" noChangeAspect="1" noMove="1" noResize="1" noEditPoints="1" noAdjustHandles="1" noChangeArrowheads="1" noChangeShapeType="1" noTextEdit="1"/>
              </p:cNvSpPr>
              <p:nvPr/>
            </p:nvSpPr>
            <p:spPr>
              <a:xfrm>
                <a:off x="1148516" y="3472646"/>
                <a:ext cx="4036541" cy="742511"/>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D26078A8-0CC2-4CA5-828D-740F8DB0C7EE}"/>
                  </a:ext>
                </a:extLst>
              </p:cNvPr>
              <p:cNvSpPr txBox="1"/>
              <p:nvPr/>
            </p:nvSpPr>
            <p:spPr>
              <a:xfrm>
                <a:off x="2183029" y="4186447"/>
                <a:ext cx="3176651" cy="679353"/>
              </a:xfrm>
              <a:prstGeom prst="rect">
                <a:avLst/>
              </a:prstGeom>
              <a:noFill/>
            </p:spPr>
            <p:txBody>
              <a:bodyPr wrap="square" rtlCol="0">
                <a:spAutoFit/>
              </a:bodyPr>
              <a:lstStyle/>
              <a:p>
                <a:r>
                  <a:rPr lang="en-GB" sz="2400" dirty="0">
                    <a:ea typeface="Open Sans Light" panose="020B0306030504020204" pitchFamily="34" charset="0"/>
                    <a:cs typeface="Open Sans Light" panose="020B0306030504020204" pitchFamily="34" charset="0"/>
                  </a:rPr>
                  <a:t> </a:t>
                </a:r>
                <a14:m>
                  <m:oMath xmlns:m="http://schemas.openxmlformats.org/officeDocument/2006/math">
                    <m:r>
                      <a:rPr lang="en-GB" sz="2400" i="1">
                        <a:latin typeface="Cambria Math" panose="02040503050406030204" pitchFamily="18" charset="0"/>
                        <a:ea typeface="Open Sans Light" panose="020B0306030504020204" pitchFamily="34" charset="0"/>
                        <a:cs typeface="Open Sans Light" panose="020B0306030504020204" pitchFamily="34" charset="0"/>
                      </a:rPr>
                      <m:t>=</m:t>
                    </m:r>
                    <m:f>
                      <m:fPr>
                        <m:ctrlPr>
                          <a:rPr lang="en-GB" sz="2400" i="1">
                            <a:latin typeface="Cambria Math" panose="02040503050406030204" pitchFamily="18" charset="0"/>
                            <a:ea typeface="Open Sans Light" panose="020B0306030504020204" pitchFamily="34" charset="0"/>
                            <a:cs typeface="Open Sans Light" panose="020B0306030504020204" pitchFamily="34" charset="0"/>
                          </a:rPr>
                        </m:ctrlPr>
                      </m:fPr>
                      <m:num>
                        <m:sSub>
                          <m:sSubPr>
                            <m:ctrlPr>
                              <a:rPr lang="en-GB" sz="24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400" i="1">
                                <a:latin typeface="Cambria Math" panose="02040503050406030204" pitchFamily="18" charset="0"/>
                                <a:ea typeface="Open Sans Light" panose="020B0306030504020204" pitchFamily="34" charset="0"/>
                                <a:cs typeface="Open Sans Light" panose="020B0306030504020204" pitchFamily="34" charset="0"/>
                              </a:rPr>
                              <m:t>𝐸</m:t>
                            </m:r>
                          </m:e>
                          <m:sub>
                            <m:r>
                              <a:rPr lang="en-GB" sz="2400" i="1">
                                <a:latin typeface="Cambria Math" panose="02040503050406030204" pitchFamily="18" charset="0"/>
                                <a:ea typeface="Open Sans Light" panose="020B0306030504020204" pitchFamily="34" charset="0"/>
                                <a:cs typeface="Open Sans Light" panose="020B0306030504020204" pitchFamily="34" charset="0"/>
                              </a:rPr>
                              <m:t>0</m:t>
                            </m:r>
                          </m:sub>
                        </m:sSub>
                        <m:r>
                          <a:rPr lang="en-GB" sz="2400" i="1">
                            <a:latin typeface="Cambria Math" panose="02040503050406030204" pitchFamily="18" charset="0"/>
                            <a:ea typeface="Open Sans Light" panose="020B0306030504020204" pitchFamily="34" charset="0"/>
                            <a:cs typeface="Open Sans Light" panose="020B0306030504020204" pitchFamily="34" charset="0"/>
                          </a:rPr>
                          <m:t> [</m:t>
                        </m:r>
                        <m:sSub>
                          <m:sSubPr>
                            <m:ctrlPr>
                              <a:rPr lang="en-GB" sz="24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400" i="1">
                                <a:latin typeface="Cambria Math" panose="02040503050406030204" pitchFamily="18" charset="0"/>
                                <a:ea typeface="Open Sans Light" panose="020B0306030504020204" pitchFamily="34" charset="0"/>
                                <a:cs typeface="Open Sans Light" panose="020B0306030504020204" pitchFamily="34" charset="0"/>
                              </a:rPr>
                              <m:t>𝐷</m:t>
                            </m:r>
                          </m:e>
                          <m:sub>
                            <m:r>
                              <a:rPr lang="en-GB" sz="2400" i="1">
                                <a:latin typeface="Cambria Math" panose="02040503050406030204" pitchFamily="18" charset="0"/>
                                <a:ea typeface="Open Sans Light" panose="020B0306030504020204" pitchFamily="34" charset="0"/>
                                <a:cs typeface="Open Sans Light" panose="020B0306030504020204" pitchFamily="34" charset="0"/>
                              </a:rPr>
                              <m:t>1</m:t>
                            </m:r>
                          </m:sub>
                        </m:sSub>
                        <m:r>
                          <a:rPr lang="en-GB" sz="2400" i="1">
                            <a:latin typeface="Cambria Math" panose="02040503050406030204" pitchFamily="18" charset="0"/>
                            <a:ea typeface="Open Sans Light" panose="020B0306030504020204" pitchFamily="34" charset="0"/>
                            <a:cs typeface="Open Sans Light" panose="020B0306030504020204" pitchFamily="34" charset="0"/>
                          </a:rPr>
                          <m:t>]</m:t>
                        </m:r>
                      </m:num>
                      <m:den>
                        <m:sSub>
                          <m:sSubPr>
                            <m:ctrlPr>
                              <a:rPr lang="en-GB" sz="24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4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400" i="1">
                                <a:latin typeface="Cambria Math" panose="02040503050406030204" pitchFamily="18" charset="0"/>
                                <a:ea typeface="Open Sans Light" panose="020B0306030504020204" pitchFamily="34" charset="0"/>
                                <a:cs typeface="Open Sans Light" panose="020B0306030504020204" pitchFamily="34" charset="0"/>
                              </a:rPr>
                              <m:t>0</m:t>
                            </m:r>
                          </m:sub>
                        </m:sSub>
                      </m:den>
                    </m:f>
                    <m:r>
                      <a:rPr lang="en-GB" sz="2400" i="1">
                        <a:latin typeface="Cambria Math" panose="02040503050406030204" pitchFamily="18" charset="0"/>
                        <a:ea typeface="Open Sans Light" panose="020B0306030504020204" pitchFamily="34" charset="0"/>
                        <a:cs typeface="Open Sans Light" panose="020B0306030504020204" pitchFamily="34" charset="0"/>
                      </a:rPr>
                      <m:t>+</m:t>
                    </m:r>
                    <m:f>
                      <m:fPr>
                        <m:ctrlPr>
                          <a:rPr lang="en-GB" sz="2400" i="1">
                            <a:latin typeface="Cambria Math" panose="02040503050406030204" pitchFamily="18" charset="0"/>
                            <a:ea typeface="Open Sans Light" panose="020B0306030504020204" pitchFamily="34" charset="0"/>
                            <a:cs typeface="Open Sans Light" panose="020B0306030504020204" pitchFamily="34" charset="0"/>
                          </a:rPr>
                        </m:ctrlPr>
                      </m:fPr>
                      <m:num>
                        <m:sSub>
                          <m:sSubPr>
                            <m:ctrlPr>
                              <a:rPr lang="en-GB" sz="24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400" i="1">
                                <a:latin typeface="Cambria Math" panose="02040503050406030204" pitchFamily="18" charset="0"/>
                                <a:ea typeface="Open Sans Light" panose="020B0306030504020204" pitchFamily="34" charset="0"/>
                                <a:cs typeface="Open Sans Light" panose="020B0306030504020204" pitchFamily="34" charset="0"/>
                              </a:rPr>
                              <m:t>𝐸</m:t>
                            </m:r>
                          </m:e>
                          <m:sub>
                            <m:r>
                              <a:rPr lang="en-GB" sz="2400" i="1">
                                <a:latin typeface="Cambria Math" panose="02040503050406030204" pitchFamily="18" charset="0"/>
                                <a:ea typeface="Open Sans Light" panose="020B0306030504020204" pitchFamily="34" charset="0"/>
                                <a:cs typeface="Open Sans Light" panose="020B0306030504020204" pitchFamily="34" charset="0"/>
                              </a:rPr>
                              <m:t>0</m:t>
                            </m:r>
                          </m:sub>
                        </m:sSub>
                        <m:r>
                          <a:rPr lang="en-GB" sz="2400" i="1">
                            <a:latin typeface="Cambria Math" panose="02040503050406030204" pitchFamily="18" charset="0"/>
                            <a:ea typeface="Open Sans Light" panose="020B0306030504020204" pitchFamily="34" charset="0"/>
                            <a:cs typeface="Open Sans Light" panose="020B0306030504020204" pitchFamily="34" charset="0"/>
                          </a:rPr>
                          <m:t> [</m:t>
                        </m:r>
                        <m:sSub>
                          <m:sSubPr>
                            <m:ctrlPr>
                              <a:rPr lang="en-GB" sz="24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4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400" i="1">
                                <a:latin typeface="Cambria Math" panose="02040503050406030204" pitchFamily="18" charset="0"/>
                                <a:ea typeface="Open Sans Light" panose="020B0306030504020204" pitchFamily="34" charset="0"/>
                                <a:cs typeface="Open Sans Light" panose="020B0306030504020204" pitchFamily="34" charset="0"/>
                              </a:rPr>
                              <m:t>1</m:t>
                            </m:r>
                          </m:sub>
                        </m:sSub>
                        <m:r>
                          <a:rPr lang="en-GB" sz="2400" i="1">
                            <a:latin typeface="Cambria Math" panose="02040503050406030204" pitchFamily="18" charset="0"/>
                            <a:ea typeface="Open Sans Light" panose="020B0306030504020204" pitchFamily="34" charset="0"/>
                            <a:cs typeface="Open Sans Light" panose="020B0306030504020204" pitchFamily="34" charset="0"/>
                          </a:rPr>
                          <m:t>−</m:t>
                        </m:r>
                        <m:sSub>
                          <m:sSubPr>
                            <m:ctrlPr>
                              <a:rPr lang="en-GB" sz="24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4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400" i="1">
                                <a:latin typeface="Cambria Math" panose="02040503050406030204" pitchFamily="18" charset="0"/>
                                <a:ea typeface="Open Sans Light" panose="020B0306030504020204" pitchFamily="34" charset="0"/>
                                <a:cs typeface="Open Sans Light" panose="020B0306030504020204" pitchFamily="34" charset="0"/>
                              </a:rPr>
                              <m:t>0</m:t>
                            </m:r>
                          </m:sub>
                        </m:sSub>
                        <m:r>
                          <a:rPr lang="en-GB" sz="2400" i="1">
                            <a:latin typeface="Cambria Math" panose="02040503050406030204" pitchFamily="18" charset="0"/>
                            <a:ea typeface="Open Sans Light" panose="020B0306030504020204" pitchFamily="34" charset="0"/>
                            <a:cs typeface="Open Sans Light" panose="020B0306030504020204" pitchFamily="34" charset="0"/>
                          </a:rPr>
                          <m:t>]</m:t>
                        </m:r>
                      </m:num>
                      <m:den>
                        <m:sSub>
                          <m:sSubPr>
                            <m:ctrlPr>
                              <a:rPr lang="en-GB" sz="24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4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400" i="1">
                                <a:latin typeface="Cambria Math" panose="02040503050406030204" pitchFamily="18" charset="0"/>
                                <a:ea typeface="Open Sans Light" panose="020B0306030504020204" pitchFamily="34" charset="0"/>
                                <a:cs typeface="Open Sans Light" panose="020B0306030504020204" pitchFamily="34" charset="0"/>
                              </a:rPr>
                              <m:t>0</m:t>
                            </m:r>
                          </m:sub>
                        </m:sSub>
                      </m:den>
                    </m:f>
                  </m:oMath>
                </a14:m>
                <a:endParaRPr lang="en-GB" sz="2400" i="1" dirty="0">
                  <a:latin typeface="Cambria Math" panose="02040503050406030204" pitchFamily="18" charset="0"/>
                  <a:ea typeface="Open Sans Light" panose="020B0306030504020204" pitchFamily="34" charset="0"/>
                  <a:cs typeface="Open Sans Light" panose="020B0306030504020204" pitchFamily="34" charset="0"/>
                </a:endParaRPr>
              </a:p>
            </p:txBody>
          </p:sp>
        </mc:Choice>
        <mc:Fallback xmlns="">
          <p:sp>
            <p:nvSpPr>
              <p:cNvPr id="4" name="TextBox 3">
                <a:extLst>
                  <a:ext uri="{FF2B5EF4-FFF2-40B4-BE49-F238E27FC236}">
                    <a16:creationId xmlns:a16="http://schemas.microsoft.com/office/drawing/2014/main" id="{D26078A8-0CC2-4CA5-828D-740F8DB0C7EE}"/>
                  </a:ext>
                </a:extLst>
              </p:cNvPr>
              <p:cNvSpPr txBox="1">
                <a:spLocks noRot="1" noChangeAspect="1" noMove="1" noResize="1" noEditPoints="1" noAdjustHandles="1" noChangeArrowheads="1" noChangeShapeType="1" noTextEdit="1"/>
              </p:cNvSpPr>
              <p:nvPr/>
            </p:nvSpPr>
            <p:spPr>
              <a:xfrm>
                <a:off x="2183029" y="4186447"/>
                <a:ext cx="3176651" cy="679353"/>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E19A970-3EE7-431A-9287-D18B03626B11}"/>
                  </a:ext>
                </a:extLst>
              </p:cNvPr>
              <p:cNvSpPr txBox="1"/>
              <p:nvPr/>
            </p:nvSpPr>
            <p:spPr>
              <a:xfrm>
                <a:off x="7403601" y="4229589"/>
                <a:ext cx="3220994" cy="72077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1</m:t>
                          </m:r>
                        </m:sub>
                      </m:sSub>
                      <m:r>
                        <a:rPr lang="en-GB" sz="2000" i="1">
                          <a:latin typeface="Cambria Math" panose="02040503050406030204" pitchFamily="18" charset="0"/>
                          <a:ea typeface="Open Sans Light" panose="020B0306030504020204" pitchFamily="34" charset="0"/>
                          <a:cs typeface="Open Sans Light" panose="020B0306030504020204" pitchFamily="34" charset="0"/>
                        </a:rPr>
                        <m:t>=</m:t>
                      </m:r>
                      <m:f>
                        <m:f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fPr>
                        <m:num>
                          <m:r>
                            <a:rPr lang="en-GB" sz="2000" i="1">
                              <a:latin typeface="Cambria Math" panose="02040503050406030204" pitchFamily="18" charset="0"/>
                              <a:ea typeface="Open Sans Light" panose="020B0306030504020204" pitchFamily="34" charset="0"/>
                              <a:cs typeface="Open Sans Light" panose="020B0306030504020204" pitchFamily="34" charset="0"/>
                            </a:rPr>
                            <m:t> </m:t>
                          </m:r>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𝐷</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1</m:t>
                              </m:r>
                            </m:sub>
                          </m:sSub>
                        </m:num>
                        <m:den>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0</m:t>
                              </m:r>
                            </m:sub>
                          </m:sSub>
                        </m:den>
                      </m:f>
                      <m:r>
                        <a:rPr lang="en-GB" sz="2000" i="1">
                          <a:latin typeface="Cambria Math" panose="02040503050406030204" pitchFamily="18" charset="0"/>
                          <a:ea typeface="Open Sans Light" panose="020B0306030504020204" pitchFamily="34" charset="0"/>
                          <a:cs typeface="Open Sans Light" panose="020B0306030504020204" pitchFamily="34" charset="0"/>
                        </a:rPr>
                        <m:t>+</m:t>
                      </m:r>
                      <m:f>
                        <m:f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fPr>
                        <m:num>
                          <m:r>
                            <a:rPr lang="en-GB" sz="2000" i="1">
                              <a:latin typeface="Cambria Math" panose="02040503050406030204" pitchFamily="18" charset="0"/>
                              <a:ea typeface="Open Sans Light" panose="020B0306030504020204" pitchFamily="34" charset="0"/>
                              <a:cs typeface="Open Sans Light" panose="020B0306030504020204" pitchFamily="34" charset="0"/>
                            </a:rPr>
                            <m:t> </m:t>
                          </m:r>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1</m:t>
                              </m:r>
                            </m:sub>
                          </m:sSub>
                          <m:r>
                            <a:rPr lang="en-GB" sz="2000" i="1">
                              <a:latin typeface="Cambria Math" panose="02040503050406030204" pitchFamily="18" charset="0"/>
                              <a:ea typeface="Open Sans Light" panose="020B0306030504020204" pitchFamily="34" charset="0"/>
                              <a:cs typeface="Open Sans Light" panose="020B0306030504020204" pitchFamily="34" charset="0"/>
                            </a:rPr>
                            <m:t>−</m:t>
                          </m:r>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0</m:t>
                              </m:r>
                            </m:sub>
                          </m:sSub>
                        </m:num>
                        <m:den>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𝑃</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0</m:t>
                              </m:r>
                            </m:sub>
                          </m:sSub>
                        </m:den>
                      </m:f>
                    </m:oMath>
                  </m:oMathPara>
                </a14:m>
                <a:endParaRPr lang="en-GB" sz="2000" i="1" dirty="0">
                  <a:latin typeface="Cambria Math" panose="02040503050406030204" pitchFamily="18" charset="0"/>
                  <a:ea typeface="Open Sans Light" panose="020B0306030504020204" pitchFamily="34" charset="0"/>
                  <a:cs typeface="Open Sans Light" panose="020B0306030504020204" pitchFamily="34" charset="0"/>
                </a:endParaRPr>
              </a:p>
            </p:txBody>
          </p:sp>
        </mc:Choice>
        <mc:Fallback xmlns="">
          <p:sp>
            <p:nvSpPr>
              <p:cNvPr id="7" name="TextBox 6">
                <a:extLst>
                  <a:ext uri="{FF2B5EF4-FFF2-40B4-BE49-F238E27FC236}">
                    <a16:creationId xmlns:a16="http://schemas.microsoft.com/office/drawing/2014/main" id="{3E19A970-3EE7-431A-9287-D18B03626B11}"/>
                  </a:ext>
                </a:extLst>
              </p:cNvPr>
              <p:cNvSpPr txBox="1">
                <a:spLocks noRot="1" noChangeAspect="1" noMove="1" noResize="1" noEditPoints="1" noAdjustHandles="1" noChangeArrowheads="1" noChangeShapeType="1" noTextEdit="1"/>
              </p:cNvSpPr>
              <p:nvPr/>
            </p:nvSpPr>
            <p:spPr>
              <a:xfrm>
                <a:off x="7403601" y="4229589"/>
                <a:ext cx="3220994" cy="720775"/>
              </a:xfrm>
              <a:prstGeom prst="rect">
                <a:avLst/>
              </a:prstGeom>
              <a:blipFill>
                <a:blip r:embed="rId6"/>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1046726100"/>
      </p:ext>
    </p:extLst>
  </p:cSld>
  <p:clrMapOvr>
    <a:masterClrMapping/>
  </p:clrMapOvr>
  <mc:AlternateContent xmlns:mc="http://schemas.openxmlformats.org/markup-compatibility/2006" xmlns:p14="http://schemas.microsoft.com/office/powerpoint/2010/main">
    <mc:Choice Requires="p14">
      <p:transition p14:dur="0" advTm="59246"/>
    </mc:Choice>
    <mc:Fallback xmlns="">
      <p:transition advTm="5924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4" grpId="0" uiExpand="1" build="p"/>
      <p:bldP spid="6" grpId="0" build="p"/>
      <p:bldP spid="16" grpId="0" animBg="1"/>
      <p:bldP spid="13" grpId="0" uiExpand="1" build="p"/>
      <p:bldP spid="2" grpId="0"/>
      <p:bldP spid="4"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2A96EF5-1A07-45D2-8BE5-15CE0D66EFD2}"/>
              </a:ext>
            </a:extLst>
          </p:cNvPr>
          <p:cNvSpPr/>
          <p:nvPr/>
        </p:nvSpPr>
        <p:spPr>
          <a:xfrm>
            <a:off x="6172198" y="4891601"/>
            <a:ext cx="5661575" cy="128464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6A979F0B-9A21-417A-86B3-52D857221136}"/>
              </a:ext>
            </a:extLst>
          </p:cNvPr>
          <p:cNvSpPr/>
          <p:nvPr/>
        </p:nvSpPr>
        <p:spPr>
          <a:xfrm>
            <a:off x="335999" y="4891601"/>
            <a:ext cx="5661575" cy="128464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8BB51D1F-764B-411A-B0A5-476F9C7BD4A0}"/>
                  </a:ext>
                </a:extLst>
              </p:cNvPr>
              <p:cNvSpPr>
                <a:spLocks noGrp="1"/>
              </p:cNvSpPr>
              <p:nvPr>
                <p:ph sz="half" idx="2"/>
              </p:nvPr>
            </p:nvSpPr>
            <p:spPr/>
            <p:txBody>
              <a:bodyPr/>
              <a:lstStyle/>
              <a:p>
                <a:pPr marL="0" indent="0">
                  <a:buNone/>
                </a:pPr>
                <a:r>
                  <a:rPr lang="en-GB" dirty="0"/>
                  <a:t>The average return for a given frequency of an investment during some period is the average of the </a:t>
                </a:r>
                <a:r>
                  <a:rPr lang="en-GB" i="1" dirty="0"/>
                  <a:t>realized</a:t>
                </a:r>
                <a:r>
                  <a:rPr lang="en-GB" dirty="0"/>
                  <a:t> frequency returns:</a:t>
                </a:r>
              </a:p>
              <a:p>
                <a:pPr marL="0" indent="0" algn="ctr">
                  <a:buNone/>
                </a:pPr>
                <a:endParaRPr lang="en-GB" i="1" dirty="0">
                  <a:latin typeface="Cambria Math" panose="02040503050406030204" pitchFamily="18" charset="0"/>
                </a:endParaRPr>
              </a:p>
              <a:p>
                <a:pPr marL="0" indent="0">
                  <a:spcBef>
                    <a:spcPts val="1200"/>
                  </a:spcBef>
                  <a:buNone/>
                </a:pPr>
                <a:endParaRPr lang="en-GB" dirty="0"/>
              </a:p>
              <a:p>
                <a:pPr marL="0" indent="0">
                  <a:buNone/>
                </a:pPr>
                <a:r>
                  <a:rPr lang="en-GB" dirty="0"/>
                  <a:t>where T is the number of frequency intervals in in the period you are considering</a:t>
                </a:r>
              </a:p>
              <a:p>
                <a:pPr marL="0" indent="0">
                  <a:buNone/>
                </a:pPr>
                <a:endParaRPr lang="en-GB" dirty="0"/>
              </a:p>
              <a:p>
                <a:pPr marL="0" indent="0">
                  <a:buNone/>
                </a:pPr>
                <a:r>
                  <a:rPr lang="en-GB" sz="1800" b="1" dirty="0">
                    <a:latin typeface="Open Sans" panose="020B0606030504020204" pitchFamily="34" charset="0"/>
                    <a:ea typeface="Open Sans" panose="020B0606030504020204" pitchFamily="34" charset="0"/>
                    <a:cs typeface="Open Sans" panose="020B0606030504020204" pitchFamily="34" charset="0"/>
                  </a:rPr>
                  <a:t>Forward looking returns: </a:t>
                </a:r>
                <a:r>
                  <a:rPr lang="en-GB" sz="1700" dirty="0">
                    <a:latin typeface="+mn-lt"/>
                    <a:ea typeface="Open Sans" panose="020B0606030504020204" pitchFamily="34" charset="0"/>
                    <a:cs typeface="Open Sans" panose="020B0606030504020204" pitchFamily="34" charset="0"/>
                  </a:rPr>
                  <a:t>(use probabilities, </a:t>
                </a:r>
                <a:r>
                  <a:rPr lang="en-GB" sz="1700" i="1" dirty="0">
                    <a:latin typeface="+mn-lt"/>
                    <a:ea typeface="Open Sans" panose="020B0606030504020204" pitchFamily="34" charset="0"/>
                    <a:cs typeface="Open Sans" panose="020B0606030504020204" pitchFamily="34" charset="0"/>
                  </a:rPr>
                  <a:t>p, of states </a:t>
                </a:r>
                <a14:m>
                  <m:oMath xmlns:m="http://schemas.openxmlformats.org/officeDocument/2006/math">
                    <m:r>
                      <a:rPr lang="en-US" sz="1800" i="1">
                        <a:latin typeface="Cambria Math" panose="02040503050406030204" pitchFamily="18" charset="0"/>
                      </a:rPr>
                      <m:t>𝜔</m:t>
                    </m:r>
                  </m:oMath>
                </a14:m>
                <a:r>
                  <a:rPr lang="en-GB" sz="1700" i="1" dirty="0">
                    <a:latin typeface="+mn-lt"/>
                    <a:ea typeface="Open Sans" panose="020B0606030504020204" pitchFamily="34" charset="0"/>
                    <a:cs typeface="Open Sans" panose="020B0606030504020204" pitchFamily="34" charset="0"/>
                  </a:rPr>
                  <a:t> </a:t>
                </a:r>
                <a:r>
                  <a:rPr lang="en-GB" sz="1700" dirty="0">
                    <a:latin typeface="+mn-lt"/>
                    <a:ea typeface="Open Sans" panose="020B0606030504020204" pitchFamily="34" charset="0"/>
                    <a:cs typeface="Open Sans" panose="020B0606030504020204" pitchFamily="34" charset="0"/>
                  </a:rPr>
                  <a:t>)</a:t>
                </a:r>
                <a:endParaRPr lang="en-GB" sz="17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GB" sz="18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2" name="Content Placeholder 1">
                <a:extLst>
                  <a:ext uri="{FF2B5EF4-FFF2-40B4-BE49-F238E27FC236}">
                    <a16:creationId xmlns:a16="http://schemas.microsoft.com/office/drawing/2014/main" id="{8BB51D1F-764B-411A-B0A5-476F9C7BD4A0}"/>
                  </a:ext>
                </a:extLst>
              </p:cNvPr>
              <p:cNvSpPr>
                <a:spLocks noGrp="1" noRot="1" noChangeAspect="1" noMove="1" noResize="1" noEditPoints="1" noAdjustHandles="1" noChangeArrowheads="1" noChangeShapeType="1" noTextEdit="1"/>
              </p:cNvSpPr>
              <p:nvPr>
                <p:ph sz="half" idx="2"/>
              </p:nvPr>
            </p:nvSpPr>
            <p:spPr>
              <a:blipFill>
                <a:blip r:embed="rId2"/>
                <a:stretch>
                  <a:fillRect l="-1076" t="-894" r="-1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58CF2C3-E45A-4F7F-9D69-88042E1BE844}"/>
                  </a:ext>
                </a:extLst>
              </p:cNvPr>
              <p:cNvSpPr>
                <a:spLocks noGrp="1"/>
              </p:cNvSpPr>
              <p:nvPr>
                <p:ph sz="quarter" idx="4"/>
              </p:nvPr>
            </p:nvSpPr>
            <p:spPr/>
            <p:txBody>
              <a:bodyPr/>
              <a:lstStyle/>
              <a:p>
                <a:pPr>
                  <a:buFont typeface="Wingdings" panose="05000000000000000000" pitchFamily="2" charset="2"/>
                  <a:buChar char="§"/>
                </a:pPr>
                <a:r>
                  <a:rPr lang="en-US" dirty="0"/>
                  <a:t>Sample Variance: </a:t>
                </a:r>
              </a:p>
              <a:p>
                <a:endParaRPr lang="en-US" dirty="0"/>
              </a:p>
              <a:p>
                <a:pPr marL="742950" lvl="1" indent="-285750">
                  <a:spcBef>
                    <a:spcPts val="1800"/>
                  </a:spcBef>
                  <a:buFont typeface="Calibri" panose="020F0502020204030204" pitchFamily="34" charset="0"/>
                  <a:buChar char="▫"/>
                </a:pPr>
                <a:r>
                  <a:rPr lang="en-US" dirty="0"/>
                  <a:t>The units of the sample variance are not in the same units as </a:t>
                </a:r>
                <a:r>
                  <a:rPr lang="en-US" i="1" dirty="0"/>
                  <a:t>r</a:t>
                </a:r>
                <a:r>
                  <a:rPr lang="en-US" dirty="0"/>
                  <a:t> because they have been squared</a:t>
                </a:r>
              </a:p>
              <a:p>
                <a:pPr>
                  <a:spcBef>
                    <a:spcPts val="1800"/>
                  </a:spcBef>
                  <a:buFont typeface="Wingdings" panose="05000000000000000000" pitchFamily="2" charset="2"/>
                  <a:buChar char="§"/>
                </a:pPr>
                <a:r>
                  <a:rPr lang="en-US" dirty="0">
                    <a:ea typeface="Cambria Math"/>
                    <a:cs typeface="Geneva"/>
                  </a:rPr>
                  <a:t>Standard deviation:</a:t>
                </a:r>
              </a:p>
              <a:p>
                <a:pPr marL="0" indent="0">
                  <a:buNone/>
                </a:pPr>
                <a:endParaRPr lang="en-US" dirty="0">
                  <a:ea typeface="Cambria Math"/>
                </a:endParaRPr>
              </a:p>
              <a:p>
                <a:pPr marL="0" indent="0">
                  <a:buNone/>
                </a:pPr>
                <a:r>
                  <a:rPr lang="en-GB" sz="1800" b="1" dirty="0">
                    <a:latin typeface="Open Sans" panose="020B0606030504020204" pitchFamily="34" charset="0"/>
                    <a:ea typeface="Open Sans" panose="020B0606030504020204" pitchFamily="34" charset="0"/>
                    <a:cs typeface="Open Sans" panose="020B0606030504020204" pitchFamily="34" charset="0"/>
                  </a:rPr>
                  <a:t>Forward looking variance: </a:t>
                </a:r>
                <a:r>
                  <a:rPr lang="en-GB" sz="1700" dirty="0">
                    <a:ea typeface="Open Sans" panose="020B0606030504020204" pitchFamily="34" charset="0"/>
                    <a:cs typeface="Open Sans" panose="020B0606030504020204" pitchFamily="34" charset="0"/>
                  </a:rPr>
                  <a:t>(use probabilities, </a:t>
                </a:r>
                <a:r>
                  <a:rPr lang="en-GB" sz="1700" i="1" dirty="0">
                    <a:ea typeface="Open Sans" panose="020B0606030504020204" pitchFamily="34" charset="0"/>
                    <a:cs typeface="Open Sans" panose="020B0606030504020204" pitchFamily="34" charset="0"/>
                  </a:rPr>
                  <a:t>p, of states </a:t>
                </a:r>
                <a14:m>
                  <m:oMath xmlns:m="http://schemas.openxmlformats.org/officeDocument/2006/math">
                    <m:r>
                      <a:rPr lang="en-US" sz="1800" i="1">
                        <a:latin typeface="Cambria Math" panose="02040503050406030204" pitchFamily="18" charset="0"/>
                      </a:rPr>
                      <m:t>𝜔</m:t>
                    </m:r>
                  </m:oMath>
                </a14:m>
                <a:r>
                  <a:rPr lang="en-GB" sz="1700" i="1" dirty="0">
                    <a:ea typeface="Open Sans" panose="020B0606030504020204" pitchFamily="34" charset="0"/>
                    <a:cs typeface="Open Sans" panose="020B0606030504020204" pitchFamily="34" charset="0"/>
                  </a:rPr>
                  <a:t> </a:t>
                </a:r>
                <a:r>
                  <a:rPr lang="en-GB" sz="1700" dirty="0">
                    <a:ea typeface="Open Sans" panose="020B0606030504020204" pitchFamily="34" charset="0"/>
                    <a:cs typeface="Open Sans" panose="020B0606030504020204" pitchFamily="34" charset="0"/>
                  </a:rPr>
                  <a:t>)</a:t>
                </a:r>
                <a:endParaRPr lang="en-GB" sz="1700" dirty="0">
                  <a:latin typeface="Open Sans" panose="020B0606030504020204" pitchFamily="34" charset="0"/>
                  <a:ea typeface="Open Sans" panose="020B0606030504020204" pitchFamily="34" charset="0"/>
                  <a:cs typeface="Open Sans" panose="020B0606030504020204" pitchFamily="34" charset="0"/>
                </a:endParaRPr>
              </a:p>
              <a:p>
                <a:pPr marL="0" indent="0">
                  <a:spcBef>
                    <a:spcPts val="1800"/>
                  </a:spcBef>
                  <a:buNone/>
                </a:pPr>
                <a:endParaRPr lang="en-US" dirty="0">
                  <a:ea typeface="Cambria Math"/>
                </a:endParaRPr>
              </a:p>
            </p:txBody>
          </p:sp>
        </mc:Choice>
        <mc:Fallback xmlns="">
          <p:sp>
            <p:nvSpPr>
              <p:cNvPr id="3" name="Content Placeholder 2">
                <a:extLst>
                  <a:ext uri="{FF2B5EF4-FFF2-40B4-BE49-F238E27FC236}">
                    <a16:creationId xmlns:a16="http://schemas.microsoft.com/office/drawing/2014/main" id="{258CF2C3-E45A-4F7F-9D69-88042E1BE844}"/>
                  </a:ext>
                </a:extLst>
              </p:cNvPr>
              <p:cNvSpPr>
                <a:spLocks noGrp="1" noRot="1" noChangeAspect="1" noMove="1" noResize="1" noEditPoints="1" noAdjustHandles="1" noChangeArrowheads="1" noChangeShapeType="1" noTextEdit="1"/>
              </p:cNvSpPr>
              <p:nvPr>
                <p:ph sz="quarter" idx="4"/>
              </p:nvPr>
            </p:nvSpPr>
            <p:spPr>
              <a:blipFill>
                <a:blip r:embed="rId3"/>
                <a:stretch>
                  <a:fillRect l="-857" t="-894" r="-857"/>
                </a:stretch>
              </a:blipFill>
            </p:spPr>
            <p:txBody>
              <a:bodyPr/>
              <a:lstStyle/>
              <a:p>
                <a:r>
                  <a:rPr lang="en-US">
                    <a:noFill/>
                  </a:rPr>
                  <a:t> </a:t>
                </a:r>
              </a:p>
            </p:txBody>
          </p:sp>
        </mc:Fallback>
      </mc:AlternateContent>
      <p:sp>
        <p:nvSpPr>
          <p:cNvPr id="4" name="Text Placeholder 3">
            <a:extLst>
              <a:ext uri="{FF2B5EF4-FFF2-40B4-BE49-F238E27FC236}">
                <a16:creationId xmlns:a16="http://schemas.microsoft.com/office/drawing/2014/main" id="{23DFF308-7A7E-4C85-9675-3879E7AFD129}"/>
              </a:ext>
            </a:extLst>
          </p:cNvPr>
          <p:cNvSpPr>
            <a:spLocks noGrp="1"/>
          </p:cNvSpPr>
          <p:nvPr>
            <p:ph type="body" sz="quarter" idx="13"/>
          </p:nvPr>
        </p:nvSpPr>
        <p:spPr/>
        <p:txBody>
          <a:bodyPr/>
          <a:lstStyle/>
          <a:p>
            <a:r>
              <a:rPr lang="en-GB" dirty="0"/>
              <a:t>Advanced Financial Management | Risk and return. Diversification.</a:t>
            </a:r>
          </a:p>
        </p:txBody>
      </p:sp>
      <p:sp>
        <p:nvSpPr>
          <p:cNvPr id="5" name="Title 4">
            <a:extLst>
              <a:ext uri="{FF2B5EF4-FFF2-40B4-BE49-F238E27FC236}">
                <a16:creationId xmlns:a16="http://schemas.microsoft.com/office/drawing/2014/main" id="{EFBD32FC-D2D7-4C4A-B085-9E7B0C9B0B0A}"/>
              </a:ext>
            </a:extLst>
          </p:cNvPr>
          <p:cNvSpPr>
            <a:spLocks noGrp="1"/>
          </p:cNvSpPr>
          <p:nvPr>
            <p:ph type="title"/>
          </p:nvPr>
        </p:nvSpPr>
        <p:spPr/>
        <p:txBody>
          <a:bodyPr/>
          <a:lstStyle/>
          <a:p>
            <a:r>
              <a:rPr lang="en-GB" dirty="0"/>
              <a:t>Historical risk and return</a:t>
            </a:r>
          </a:p>
        </p:txBody>
      </p:sp>
      <p:sp>
        <p:nvSpPr>
          <p:cNvPr id="6" name="Text Placeholder 5">
            <a:extLst>
              <a:ext uri="{FF2B5EF4-FFF2-40B4-BE49-F238E27FC236}">
                <a16:creationId xmlns:a16="http://schemas.microsoft.com/office/drawing/2014/main" id="{CC301668-F933-415C-ACD3-1E6B8B2AB59A}"/>
              </a:ext>
            </a:extLst>
          </p:cNvPr>
          <p:cNvSpPr>
            <a:spLocks noGrp="1"/>
          </p:cNvSpPr>
          <p:nvPr>
            <p:ph type="body" idx="1"/>
          </p:nvPr>
        </p:nvSpPr>
        <p:spPr>
          <a:xfrm>
            <a:off x="346588" y="1351383"/>
            <a:ext cx="5650988" cy="657225"/>
          </a:xfrm>
        </p:spPr>
        <p:txBody>
          <a:bodyPr/>
          <a:lstStyle/>
          <a:p>
            <a:r>
              <a:rPr lang="en-GB" dirty="0"/>
              <a:t>Historical return</a:t>
            </a:r>
          </a:p>
        </p:txBody>
      </p:sp>
      <p:sp>
        <p:nvSpPr>
          <p:cNvPr id="7" name="Text Placeholder 6">
            <a:extLst>
              <a:ext uri="{FF2B5EF4-FFF2-40B4-BE49-F238E27FC236}">
                <a16:creationId xmlns:a16="http://schemas.microsoft.com/office/drawing/2014/main" id="{A1C09CF4-4D98-41F5-AEC3-A5BA2E851049}"/>
              </a:ext>
            </a:extLst>
          </p:cNvPr>
          <p:cNvSpPr>
            <a:spLocks noGrp="1"/>
          </p:cNvSpPr>
          <p:nvPr>
            <p:ph type="body" sz="quarter" idx="3"/>
          </p:nvPr>
        </p:nvSpPr>
        <p:spPr/>
        <p:txBody>
          <a:bodyPr/>
          <a:lstStyle/>
          <a:p>
            <a:r>
              <a:rPr lang="en-GB" dirty="0"/>
              <a:t>Historical risk</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7D626A98-C5FF-478B-867D-B91B4BFDB139}"/>
                  </a:ext>
                </a:extLst>
              </p:cNvPr>
              <p:cNvSpPr txBox="1"/>
              <p:nvPr/>
            </p:nvSpPr>
            <p:spPr>
              <a:xfrm>
                <a:off x="1891098" y="3240003"/>
                <a:ext cx="2561968" cy="526939"/>
              </a:xfrm>
              <a:prstGeom prst="rect">
                <a:avLst/>
              </a:prstGeom>
              <a:noFill/>
            </p:spPr>
            <p:txBody>
              <a:bodyPr wrap="square" rtlCol="0">
                <a:spAutoFit/>
              </a:bodyPr>
              <a:lstStyle/>
              <a:p>
                <a:pPr algn="ctr"/>
                <a14:m>
                  <m:oMath xmlns:m="http://schemas.openxmlformats.org/officeDocument/2006/math">
                    <m:acc>
                      <m:accPr>
                        <m:chr m:val="̅"/>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accPr>
                      <m:e>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𝑚</m:t>
                            </m:r>
                          </m:sub>
                        </m:sSub>
                      </m:e>
                    </m:acc>
                    <m:r>
                      <a:rPr lang="en-GB" sz="2000" i="1">
                        <a:latin typeface="Cambria Math" panose="02040503050406030204" pitchFamily="18" charset="0"/>
                        <a:ea typeface="Open Sans Light" panose="020B0306030504020204" pitchFamily="34" charset="0"/>
                        <a:cs typeface="Open Sans Light" panose="020B0306030504020204" pitchFamily="34" charset="0"/>
                      </a:rPr>
                      <m:t>=</m:t>
                    </m:r>
                    <m:f>
                      <m:f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fPr>
                      <m:num>
                        <m:r>
                          <a:rPr lang="en-GB" sz="2000" i="1">
                            <a:latin typeface="Cambria Math" panose="02040503050406030204" pitchFamily="18" charset="0"/>
                            <a:ea typeface="Open Sans Light" panose="020B0306030504020204" pitchFamily="34" charset="0"/>
                            <a:cs typeface="Open Sans Light" panose="020B0306030504020204" pitchFamily="34" charset="0"/>
                          </a:rPr>
                          <m:t>1</m:t>
                        </m:r>
                      </m:num>
                      <m:den>
                        <m:r>
                          <a:rPr lang="en-GB" sz="2000" i="1">
                            <a:latin typeface="Cambria Math" panose="02040503050406030204" pitchFamily="18" charset="0"/>
                            <a:ea typeface="Open Sans Light" panose="020B0306030504020204" pitchFamily="34" charset="0"/>
                            <a:cs typeface="Open Sans Light" panose="020B0306030504020204" pitchFamily="34" charset="0"/>
                          </a:rPr>
                          <m:t>𝑇</m:t>
                        </m:r>
                      </m:den>
                    </m:f>
                    <m:nary>
                      <m:naryPr>
                        <m:chr m:val="∑"/>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naryPr>
                      <m:sub>
                        <m:r>
                          <m:rPr>
                            <m:brk m:alnAt="23"/>
                          </m:rPr>
                          <a:rPr lang="en-GB" sz="2000" i="1">
                            <a:latin typeface="Cambria Math" panose="02040503050406030204" pitchFamily="18" charset="0"/>
                            <a:ea typeface="Open Sans Light" panose="020B0306030504020204" pitchFamily="34" charset="0"/>
                            <a:cs typeface="Open Sans Light" panose="020B0306030504020204" pitchFamily="34" charset="0"/>
                          </a:rPr>
                          <m:t>𝑡</m:t>
                        </m:r>
                        <m:r>
                          <a:rPr lang="en-GB" sz="2000" i="1">
                            <a:latin typeface="Cambria Math" panose="02040503050406030204" pitchFamily="18" charset="0"/>
                            <a:ea typeface="Open Sans Light" panose="020B0306030504020204" pitchFamily="34" charset="0"/>
                            <a:cs typeface="Open Sans Light" panose="020B0306030504020204" pitchFamily="34" charset="0"/>
                          </a:rPr>
                          <m:t>=1</m:t>
                        </m:r>
                      </m:sub>
                      <m:sup>
                        <m:r>
                          <a:rPr lang="en-GB" sz="2000" i="1">
                            <a:latin typeface="Cambria Math" panose="02040503050406030204" pitchFamily="18" charset="0"/>
                            <a:ea typeface="Open Sans Light" panose="020B0306030504020204" pitchFamily="34" charset="0"/>
                            <a:cs typeface="Open Sans Light" panose="020B0306030504020204" pitchFamily="34" charset="0"/>
                          </a:rPr>
                          <m:t>𝑇</m:t>
                        </m:r>
                      </m:sup>
                      <m:e>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GB" sz="2000" i="1">
                                <a:latin typeface="Cambria Math" panose="02040503050406030204" pitchFamily="18" charset="0"/>
                                <a:ea typeface="Open Sans Light" panose="020B0306030504020204" pitchFamily="34" charset="0"/>
                                <a:cs typeface="Open Sans Light" panose="020B0306030504020204" pitchFamily="34" charset="0"/>
                              </a:rPr>
                              <m:t>𝑚</m:t>
                            </m:r>
                            <m:r>
                              <a:rPr lang="en-GB" sz="2000" i="1">
                                <a:latin typeface="Cambria Math" panose="02040503050406030204" pitchFamily="18" charset="0"/>
                                <a:ea typeface="Open Sans Light" panose="020B0306030504020204" pitchFamily="34" charset="0"/>
                                <a:cs typeface="Open Sans Light" panose="020B0306030504020204" pitchFamily="34" charset="0"/>
                              </a:rPr>
                              <m:t>,</m:t>
                            </m:r>
                            <m:r>
                              <a:rPr lang="en-GB" sz="2000" i="1">
                                <a:latin typeface="Cambria Math" panose="02040503050406030204" pitchFamily="18" charset="0"/>
                                <a:ea typeface="Open Sans Light" panose="020B0306030504020204" pitchFamily="34" charset="0"/>
                                <a:cs typeface="Open Sans Light" panose="020B0306030504020204" pitchFamily="34" charset="0"/>
                              </a:rPr>
                              <m:t>𝑡</m:t>
                            </m:r>
                          </m:sub>
                        </m:sSub>
                      </m:e>
                    </m:nary>
                  </m:oMath>
                </a14:m>
                <a:r>
                  <a:rPr lang="en-GB" dirty="0"/>
                  <a:t> </a:t>
                </a:r>
              </a:p>
            </p:txBody>
          </p:sp>
        </mc:Choice>
        <mc:Fallback xmlns="">
          <p:sp>
            <p:nvSpPr>
              <p:cNvPr id="10" name="TextBox 9">
                <a:extLst>
                  <a:ext uri="{FF2B5EF4-FFF2-40B4-BE49-F238E27FC236}">
                    <a16:creationId xmlns:a16="http://schemas.microsoft.com/office/drawing/2014/main" id="{7D626A98-C5FF-478B-867D-B91B4BFDB139}"/>
                  </a:ext>
                </a:extLst>
              </p:cNvPr>
              <p:cNvSpPr txBox="1">
                <a:spLocks noRot="1" noChangeAspect="1" noMove="1" noResize="1" noEditPoints="1" noAdjustHandles="1" noChangeArrowheads="1" noChangeShapeType="1" noTextEdit="1"/>
              </p:cNvSpPr>
              <p:nvPr/>
            </p:nvSpPr>
            <p:spPr>
              <a:xfrm>
                <a:off x="1891098" y="3240003"/>
                <a:ext cx="2561968" cy="526939"/>
              </a:xfrm>
              <a:prstGeom prst="rect">
                <a:avLst/>
              </a:prstGeom>
              <a:blipFill>
                <a:blip r:embed="rId4"/>
                <a:stretch>
                  <a:fillRect t="-80460" b="-12643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AC7A7B83-5D44-43E8-87FF-6A4871D15B1E}"/>
                  </a:ext>
                </a:extLst>
              </p:cNvPr>
              <p:cNvSpPr txBox="1"/>
              <p:nvPr/>
            </p:nvSpPr>
            <p:spPr>
              <a:xfrm>
                <a:off x="6452358" y="2465836"/>
                <a:ext cx="5075437" cy="526939"/>
              </a:xfrm>
              <a:prstGeom prst="rect">
                <a:avLst/>
              </a:prstGeom>
              <a:noFill/>
            </p:spPr>
            <p:txBody>
              <a:bodyPr wrap="square" rtlCol="0">
                <a:spAutoFit/>
              </a:bodyPr>
              <a:lstStyle/>
              <a:p>
                <a:pPr algn="ctr"/>
                <a14:m>
                  <m:oMath xmlns:m="http://schemas.openxmlformats.org/officeDocument/2006/math">
                    <m:sSup>
                      <m:sSup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pPr>
                      <m:e>
                        <m:r>
                          <a:rPr lang="en-US" sz="2000" i="1">
                            <a:latin typeface="Cambria Math" panose="02040503050406030204" pitchFamily="18" charset="0"/>
                            <a:ea typeface="Open Sans Light" panose="020B0306030504020204" pitchFamily="34" charset="0"/>
                            <a:cs typeface="Open Sans Light" panose="020B0306030504020204" pitchFamily="34" charset="0"/>
                          </a:rPr>
                          <m:t>𝜎</m:t>
                        </m:r>
                      </m:e>
                      <m:sup>
                        <m:r>
                          <a:rPr lang="en-US" sz="2000" i="1">
                            <a:latin typeface="Cambria Math" panose="02040503050406030204" pitchFamily="18" charset="0"/>
                            <a:ea typeface="Open Sans Light" panose="020B0306030504020204" pitchFamily="34" charset="0"/>
                            <a:cs typeface="Open Sans Light" panose="020B0306030504020204" pitchFamily="34" charset="0"/>
                          </a:rPr>
                          <m:t>2</m:t>
                        </m:r>
                      </m:sup>
                    </m:sSup>
                    <m:r>
                      <a:rPr lang="en-US" sz="2000" i="1">
                        <a:latin typeface="Cambria Math" panose="02040503050406030204" pitchFamily="18" charset="0"/>
                        <a:ea typeface="Open Sans Light" panose="020B0306030504020204" pitchFamily="34" charset="0"/>
                        <a:cs typeface="Open Sans Light" panose="020B0306030504020204" pitchFamily="34" charset="0"/>
                      </a:rPr>
                      <m:t>=</m:t>
                    </m:r>
                    <m:f>
                      <m:f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fPr>
                      <m:num>
                        <m:r>
                          <a:rPr lang="en-US" sz="2000" i="1">
                            <a:latin typeface="Cambria Math" panose="02040503050406030204" pitchFamily="18" charset="0"/>
                            <a:ea typeface="Open Sans Light" panose="020B0306030504020204" pitchFamily="34" charset="0"/>
                            <a:cs typeface="Open Sans Light" panose="020B0306030504020204" pitchFamily="34" charset="0"/>
                          </a:rPr>
                          <m:t>1</m:t>
                        </m:r>
                      </m:num>
                      <m:den>
                        <m:r>
                          <a:rPr lang="en-US" sz="2000" i="1">
                            <a:latin typeface="Cambria Math" panose="02040503050406030204" pitchFamily="18" charset="0"/>
                            <a:ea typeface="Open Sans Light" panose="020B0306030504020204" pitchFamily="34" charset="0"/>
                            <a:cs typeface="Open Sans Light" panose="020B0306030504020204" pitchFamily="34" charset="0"/>
                          </a:rPr>
                          <m:t>𝑇</m:t>
                        </m:r>
                        <m:r>
                          <a:rPr lang="en-US" sz="2000" i="1">
                            <a:latin typeface="Cambria Math" panose="02040503050406030204" pitchFamily="18" charset="0"/>
                            <a:ea typeface="Open Sans Light" panose="020B0306030504020204" pitchFamily="34" charset="0"/>
                            <a:cs typeface="Open Sans Light" panose="020B0306030504020204" pitchFamily="34" charset="0"/>
                          </a:rPr>
                          <m:t>−1</m:t>
                        </m:r>
                      </m:den>
                    </m:f>
                    <m:nary>
                      <m:nary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naryPr>
                      <m:sub>
                        <m:r>
                          <m:rPr>
                            <m:brk m:alnAt="23"/>
                          </m:rPr>
                          <a:rPr lang="en-US" sz="2000" i="1">
                            <a:latin typeface="Cambria Math" panose="02040503050406030204" pitchFamily="18" charset="0"/>
                            <a:ea typeface="Open Sans Light" panose="020B0306030504020204" pitchFamily="34" charset="0"/>
                            <a:cs typeface="Open Sans Light" panose="020B0306030504020204" pitchFamily="34" charset="0"/>
                          </a:rPr>
                          <m:t>𝑡</m:t>
                        </m:r>
                        <m:r>
                          <a:rPr lang="en-US" sz="2000" i="1">
                            <a:latin typeface="Cambria Math" panose="02040503050406030204" pitchFamily="18" charset="0"/>
                            <a:ea typeface="Open Sans Light" panose="020B0306030504020204" pitchFamily="34" charset="0"/>
                            <a:cs typeface="Open Sans Light" panose="020B0306030504020204" pitchFamily="34" charset="0"/>
                          </a:rPr>
                          <m:t>=1</m:t>
                        </m:r>
                      </m:sub>
                      <m:sup>
                        <m:r>
                          <a:rPr lang="en-US" sz="2000" i="1">
                            <a:latin typeface="Cambria Math" panose="02040503050406030204" pitchFamily="18" charset="0"/>
                            <a:ea typeface="Open Sans Light" panose="020B0306030504020204" pitchFamily="34" charset="0"/>
                            <a:cs typeface="Open Sans Light" panose="020B0306030504020204" pitchFamily="34" charset="0"/>
                          </a:rPr>
                          <m:t>𝑇</m:t>
                        </m:r>
                      </m:sup>
                      <m:e>
                        <m:sSup>
                          <m:sSup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pPr>
                          <m:e>
                            <m:r>
                              <a:rPr lang="en-US" sz="2000" i="1">
                                <a:latin typeface="Cambria Math" panose="02040503050406030204" pitchFamily="18" charset="0"/>
                                <a:ea typeface="Open Sans Light" panose="020B0306030504020204" pitchFamily="34" charset="0"/>
                                <a:cs typeface="Open Sans Light" panose="020B0306030504020204" pitchFamily="34" charset="0"/>
                              </a:rPr>
                              <m:t>(</m:t>
                            </m:r>
                            <m:sSub>
                              <m:sSub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US" sz="2000" i="1">
                                    <a:latin typeface="Cambria Math" panose="02040503050406030204" pitchFamily="18" charset="0"/>
                                    <a:ea typeface="Open Sans Light" panose="020B0306030504020204" pitchFamily="34" charset="0"/>
                                    <a:cs typeface="Open Sans Light" panose="020B0306030504020204" pitchFamily="34" charset="0"/>
                                  </a:rPr>
                                  <m:t>𝑡</m:t>
                                </m:r>
                              </m:sub>
                            </m:sSub>
                            <m:r>
                              <a:rPr lang="en-US" sz="2000" i="1">
                                <a:latin typeface="Cambria Math" panose="02040503050406030204" pitchFamily="18" charset="0"/>
                                <a:ea typeface="Open Sans Light" panose="020B0306030504020204" pitchFamily="34" charset="0"/>
                                <a:cs typeface="Open Sans Light" panose="020B0306030504020204" pitchFamily="34" charset="0"/>
                              </a:rPr>
                              <m:t>−</m:t>
                            </m:r>
                            <m:acc>
                              <m:acc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acc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acc>
                            <m:r>
                              <a:rPr lang="en-US" sz="2000" i="1">
                                <a:latin typeface="Cambria Math" panose="02040503050406030204" pitchFamily="18" charset="0"/>
                                <a:ea typeface="Open Sans Light" panose="020B0306030504020204" pitchFamily="34" charset="0"/>
                                <a:cs typeface="Open Sans Light" panose="020B0306030504020204" pitchFamily="34" charset="0"/>
                              </a:rPr>
                              <m:t>)</m:t>
                            </m:r>
                          </m:e>
                          <m:sup>
                            <m:r>
                              <a:rPr lang="en-US" sz="2000" i="1">
                                <a:latin typeface="Cambria Math" panose="02040503050406030204" pitchFamily="18" charset="0"/>
                                <a:ea typeface="Open Sans Light" panose="020B0306030504020204" pitchFamily="34" charset="0"/>
                                <a:cs typeface="Open Sans Light" panose="020B0306030504020204" pitchFamily="34" charset="0"/>
                              </a:rPr>
                              <m:t>2</m:t>
                            </m:r>
                          </m:sup>
                        </m:sSup>
                      </m:e>
                    </m:nary>
                    <m:r>
                      <a:rPr lang="en-US" sz="2000" i="1">
                        <a:latin typeface="Cambria Math" panose="02040503050406030204" pitchFamily="18" charset="0"/>
                        <a:ea typeface="Open Sans Light" panose="020B0306030504020204" pitchFamily="34" charset="0"/>
                        <a:cs typeface="Open Sans Light" panose="020B0306030504020204" pitchFamily="34" charset="0"/>
                      </a:rPr>
                      <m:t>, </m:t>
                    </m:r>
                    <m:r>
                      <m:rPr>
                        <m:sty m:val="p"/>
                      </m:rPr>
                      <a:rPr lang="en-US" sz="2000" i="1">
                        <a:latin typeface="Cambria Math" panose="02040503050406030204" pitchFamily="18" charset="0"/>
                        <a:ea typeface="Open Sans Light" panose="020B0306030504020204" pitchFamily="34" charset="0"/>
                        <a:cs typeface="Open Sans Light" panose="020B0306030504020204" pitchFamily="34" charset="0"/>
                      </a:rPr>
                      <m:t>with</m:t>
                    </m:r>
                    <m:r>
                      <a:rPr lang="en-US" sz="2000" i="1">
                        <a:latin typeface="Cambria Math" panose="02040503050406030204" pitchFamily="18" charset="0"/>
                        <a:ea typeface="Open Sans Light" panose="020B0306030504020204" pitchFamily="34" charset="0"/>
                        <a:cs typeface="Open Sans Light" panose="020B0306030504020204" pitchFamily="34" charset="0"/>
                      </a:rPr>
                      <m:t> </m:t>
                    </m:r>
                    <m:acc>
                      <m:acc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acc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acc>
                  </m:oMath>
                </a14:m>
                <a:r>
                  <a:rPr lang="en-US" sz="2000" i="1" dirty="0">
                    <a:latin typeface="Cambria Math" panose="02040503050406030204" pitchFamily="18" charset="0"/>
                    <a:ea typeface="Open Sans Light" panose="020B0306030504020204" pitchFamily="34" charset="0"/>
                    <a:cs typeface="Open Sans Light" panose="020B0306030504020204" pitchFamily="34" charset="0"/>
                  </a:rPr>
                  <a:t>=</a:t>
                </a:r>
                <a14:m>
                  <m:oMath xmlns:m="http://schemas.openxmlformats.org/officeDocument/2006/math">
                    <m:f>
                      <m:f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fPr>
                      <m:num>
                        <m:r>
                          <a:rPr lang="en-US" sz="2000" i="1">
                            <a:latin typeface="Cambria Math" panose="02040503050406030204" pitchFamily="18" charset="0"/>
                            <a:ea typeface="Open Sans Light" panose="020B0306030504020204" pitchFamily="34" charset="0"/>
                            <a:cs typeface="Open Sans Light" panose="020B0306030504020204" pitchFamily="34" charset="0"/>
                          </a:rPr>
                          <m:t>1</m:t>
                        </m:r>
                      </m:num>
                      <m:den>
                        <m:r>
                          <a:rPr lang="en-US" sz="2000" i="1">
                            <a:latin typeface="Cambria Math" panose="02040503050406030204" pitchFamily="18" charset="0"/>
                            <a:ea typeface="Open Sans Light" panose="020B0306030504020204" pitchFamily="34" charset="0"/>
                            <a:cs typeface="Open Sans Light" panose="020B0306030504020204" pitchFamily="34" charset="0"/>
                          </a:rPr>
                          <m:t>𝑇</m:t>
                        </m:r>
                      </m:den>
                    </m:f>
                    <m:nary>
                      <m:nary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naryPr>
                      <m:sub>
                        <m:r>
                          <m:rPr>
                            <m:brk m:alnAt="23"/>
                          </m:rPr>
                          <a:rPr lang="en-US" sz="2000" i="1">
                            <a:latin typeface="Cambria Math" panose="02040503050406030204" pitchFamily="18" charset="0"/>
                            <a:ea typeface="Open Sans Light" panose="020B0306030504020204" pitchFamily="34" charset="0"/>
                            <a:cs typeface="Open Sans Light" panose="020B0306030504020204" pitchFamily="34" charset="0"/>
                          </a:rPr>
                          <m:t>𝑡</m:t>
                        </m:r>
                        <m:r>
                          <a:rPr lang="en-US" sz="2000" i="1">
                            <a:latin typeface="Cambria Math" panose="02040503050406030204" pitchFamily="18" charset="0"/>
                            <a:ea typeface="Open Sans Light" panose="020B0306030504020204" pitchFamily="34" charset="0"/>
                            <a:cs typeface="Open Sans Light" panose="020B0306030504020204" pitchFamily="34" charset="0"/>
                          </a:rPr>
                          <m:t>=1</m:t>
                        </m:r>
                      </m:sub>
                      <m:sup>
                        <m:r>
                          <a:rPr lang="en-US" sz="2000" i="1">
                            <a:latin typeface="Cambria Math" panose="02040503050406030204" pitchFamily="18" charset="0"/>
                            <a:ea typeface="Open Sans Light" panose="020B0306030504020204" pitchFamily="34" charset="0"/>
                            <a:cs typeface="Open Sans Light" panose="020B0306030504020204" pitchFamily="34" charset="0"/>
                          </a:rPr>
                          <m:t>𝑇</m:t>
                        </m:r>
                      </m:sup>
                      <m:e>
                        <m:sSub>
                          <m:sSub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US" sz="2000" i="1">
                                <a:latin typeface="Cambria Math" panose="02040503050406030204" pitchFamily="18" charset="0"/>
                                <a:ea typeface="Open Sans Light" panose="020B0306030504020204" pitchFamily="34" charset="0"/>
                                <a:cs typeface="Open Sans Light" panose="020B0306030504020204" pitchFamily="34" charset="0"/>
                              </a:rPr>
                              <m:t>𝑡</m:t>
                            </m:r>
                          </m:sub>
                        </m:sSub>
                      </m:e>
                    </m:nary>
                  </m:oMath>
                </a14:m>
                <a:endParaRPr lang="en-GB" sz="2000" i="1" dirty="0">
                  <a:latin typeface="Cambria Math" panose="02040503050406030204" pitchFamily="18" charset="0"/>
                  <a:ea typeface="Open Sans Light" panose="020B0306030504020204" pitchFamily="34" charset="0"/>
                  <a:cs typeface="Open Sans Light" panose="020B0306030504020204" pitchFamily="34" charset="0"/>
                </a:endParaRPr>
              </a:p>
            </p:txBody>
          </p:sp>
        </mc:Choice>
        <mc:Fallback xmlns="">
          <p:sp>
            <p:nvSpPr>
              <p:cNvPr id="11" name="TextBox 10">
                <a:extLst>
                  <a:ext uri="{FF2B5EF4-FFF2-40B4-BE49-F238E27FC236}">
                    <a16:creationId xmlns:a16="http://schemas.microsoft.com/office/drawing/2014/main" id="{AC7A7B83-5D44-43E8-87FF-6A4871D15B1E}"/>
                  </a:ext>
                </a:extLst>
              </p:cNvPr>
              <p:cNvSpPr txBox="1">
                <a:spLocks noRot="1" noChangeAspect="1" noMove="1" noResize="1" noEditPoints="1" noAdjustHandles="1" noChangeArrowheads="1" noChangeShapeType="1" noTextEdit="1"/>
              </p:cNvSpPr>
              <p:nvPr/>
            </p:nvSpPr>
            <p:spPr>
              <a:xfrm>
                <a:off x="6452358" y="2465836"/>
                <a:ext cx="5075437" cy="526939"/>
              </a:xfrm>
              <a:prstGeom prst="rect">
                <a:avLst/>
              </a:prstGeom>
              <a:blipFill>
                <a:blip r:embed="rId5"/>
                <a:stretch>
                  <a:fillRect t="-81395" r="-720" b="-1279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C6CC5BA5-9CB1-4605-BEAE-ED0B0E311AEB}"/>
                  </a:ext>
                </a:extLst>
              </p:cNvPr>
              <p:cNvSpPr txBox="1"/>
              <p:nvPr/>
            </p:nvSpPr>
            <p:spPr>
              <a:xfrm>
                <a:off x="8370673" y="3956260"/>
                <a:ext cx="2051222" cy="47615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i="1">
                          <a:latin typeface="Cambria Math" panose="02040503050406030204" pitchFamily="18" charset="0"/>
                          <a:ea typeface="Cambria Math"/>
                          <a:cs typeface="Geneva"/>
                        </a:rPr>
                        <m:t>𝜎</m:t>
                      </m:r>
                      <m:r>
                        <a:rPr lang="en-US" sz="2000" i="1">
                          <a:latin typeface="Cambria Math" panose="02040503050406030204" pitchFamily="18" charset="0"/>
                          <a:ea typeface="Cambria Math"/>
                          <a:cs typeface="Geneva"/>
                        </a:rPr>
                        <m:t>=</m:t>
                      </m:r>
                      <m:rad>
                        <m:radPr>
                          <m:degHide m:val="on"/>
                          <m:ctrlPr>
                            <a:rPr lang="en-US" sz="2000" i="1">
                              <a:latin typeface="Cambria Math" panose="02040503050406030204" pitchFamily="18" charset="0"/>
                              <a:ea typeface="Cambria Math"/>
                              <a:cs typeface="Geneva"/>
                            </a:rPr>
                          </m:ctrlPr>
                        </m:radPr>
                        <m:deg/>
                        <m:e>
                          <m:sSup>
                            <m:sSupPr>
                              <m:ctrlPr>
                                <a:rPr lang="en-US" sz="2000" i="1">
                                  <a:latin typeface="Cambria Math" panose="02040503050406030204" pitchFamily="18" charset="0"/>
                                  <a:ea typeface="Cambria Math"/>
                                  <a:cs typeface="Geneva"/>
                                </a:rPr>
                              </m:ctrlPr>
                            </m:sSupPr>
                            <m:e>
                              <m:r>
                                <a:rPr lang="en-US" sz="2000" i="1">
                                  <a:latin typeface="Cambria Math" panose="02040503050406030204" pitchFamily="18" charset="0"/>
                                  <a:ea typeface="Cambria Math"/>
                                  <a:cs typeface="Geneva"/>
                                </a:rPr>
                                <m:t>𝜎</m:t>
                              </m:r>
                            </m:e>
                            <m:sup>
                              <m:r>
                                <a:rPr lang="en-US" sz="2000" i="1">
                                  <a:latin typeface="Cambria Math" panose="02040503050406030204" pitchFamily="18" charset="0"/>
                                  <a:ea typeface="Cambria Math"/>
                                  <a:cs typeface="Geneva"/>
                                </a:rPr>
                                <m:t>2</m:t>
                              </m:r>
                            </m:sup>
                          </m:sSup>
                        </m:e>
                      </m:rad>
                    </m:oMath>
                  </m:oMathPara>
                </a14:m>
                <a:endParaRPr lang="en-GB" sz="2000" i="1" dirty="0">
                  <a:latin typeface="Cambria Math" panose="02040503050406030204" pitchFamily="18" charset="0"/>
                  <a:ea typeface="Cambria Math"/>
                  <a:cs typeface="Geneva"/>
                </a:endParaRPr>
              </a:p>
            </p:txBody>
          </p:sp>
        </mc:Choice>
        <mc:Fallback xmlns="">
          <p:sp>
            <p:nvSpPr>
              <p:cNvPr id="12" name="TextBox 11">
                <a:extLst>
                  <a:ext uri="{FF2B5EF4-FFF2-40B4-BE49-F238E27FC236}">
                    <a16:creationId xmlns:a16="http://schemas.microsoft.com/office/drawing/2014/main" id="{C6CC5BA5-9CB1-4605-BEAE-ED0B0E311AEB}"/>
                  </a:ext>
                </a:extLst>
              </p:cNvPr>
              <p:cNvSpPr txBox="1">
                <a:spLocks noRot="1" noChangeAspect="1" noMove="1" noResize="1" noEditPoints="1" noAdjustHandles="1" noChangeArrowheads="1" noChangeShapeType="1" noTextEdit="1"/>
              </p:cNvSpPr>
              <p:nvPr/>
            </p:nvSpPr>
            <p:spPr>
              <a:xfrm>
                <a:off x="8370673" y="3956260"/>
                <a:ext cx="2051222" cy="476156"/>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E0715919-22A3-4026-9AF2-E44E0B4E43BA}"/>
                  </a:ext>
                </a:extLst>
              </p:cNvPr>
              <p:cNvSpPr txBox="1"/>
              <p:nvPr/>
            </p:nvSpPr>
            <p:spPr>
              <a:xfrm>
                <a:off x="1891098" y="5506617"/>
                <a:ext cx="2561968" cy="392993"/>
              </a:xfrm>
              <a:prstGeom prst="rect">
                <a:avLst/>
              </a:prstGeom>
              <a:noFill/>
            </p:spPr>
            <p:txBody>
              <a:bodyPr wrap="square" rtlCol="0">
                <a:spAutoFit/>
              </a:bodyPr>
              <a:lstStyle/>
              <a:p>
                <a:pPr algn="ctr"/>
                <a14:m>
                  <m:oMath xmlns:m="http://schemas.openxmlformats.org/officeDocument/2006/math">
                    <m:acc>
                      <m:accPr>
                        <m:chr m:val="̅"/>
                        <m:ctrlPr>
                          <a:rPr lang="en-GB" sz="2000" i="1" smtClean="0">
                            <a:latin typeface="Cambria Math" panose="02040503050406030204" pitchFamily="18" charset="0"/>
                            <a:ea typeface="Open Sans Light" panose="020B0306030504020204" pitchFamily="34" charset="0"/>
                            <a:cs typeface="Open Sans Light" panose="020B0306030504020204" pitchFamily="34" charset="0"/>
                          </a:rPr>
                        </m:ctrlPr>
                      </m:accPr>
                      <m:e>
                        <m:r>
                          <a:rPr lang="en-GB" sz="2000" b="0" i="1" smtClean="0">
                            <a:latin typeface="Cambria Math" panose="02040503050406030204" pitchFamily="18" charset="0"/>
                            <a:ea typeface="Open Sans Light" panose="020B0306030504020204" pitchFamily="34" charset="0"/>
                            <a:cs typeface="Open Sans Light" panose="020B0306030504020204" pitchFamily="34" charset="0"/>
                          </a:rPr>
                          <m:t>𝑟</m:t>
                        </m:r>
                      </m:e>
                    </m:acc>
                    <m:r>
                      <a:rPr lang="en-GB" sz="2000" i="1">
                        <a:latin typeface="Cambria Math" panose="02040503050406030204" pitchFamily="18" charset="0"/>
                        <a:ea typeface="Open Sans Light" panose="020B0306030504020204" pitchFamily="34" charset="0"/>
                        <a:cs typeface="Open Sans Light" panose="020B0306030504020204" pitchFamily="34" charset="0"/>
                      </a:rPr>
                      <m:t>=</m:t>
                    </m:r>
                    <m:nary>
                      <m:naryPr>
                        <m:chr m:val="∑"/>
                        <m:supHide m:val="on"/>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naryPr>
                      <m:sub>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𝜔</m:t>
                        </m:r>
                      </m:sub>
                      <m:sup/>
                      <m:e>
                        <m:sSub>
                          <m:sSubPr>
                            <m:ctrlPr>
                              <a:rPr lang="en-GB" sz="2000" i="1">
                                <a:latin typeface="Cambria Math" panose="02040503050406030204" pitchFamily="18" charset="0"/>
                                <a:ea typeface="Open Sans Light" panose="020B0306030504020204" pitchFamily="34" charset="0"/>
                                <a:cs typeface="Open Sans Light" panose="020B0306030504020204" pitchFamily="34" charset="0"/>
                              </a:rPr>
                            </m:ctrlPr>
                          </m:sSubPr>
                          <m:e>
                            <m:sSub>
                              <m:sSubPr>
                                <m:ctrlPr>
                                  <a:rPr lang="en-GB" sz="2000" b="0" i="1" smtClean="0">
                                    <a:latin typeface="Cambria Math" panose="02040503050406030204" pitchFamily="18" charset="0"/>
                                    <a:ea typeface="Open Sans Light" panose="020B0306030504020204" pitchFamily="34" charset="0"/>
                                    <a:cs typeface="Open Sans Light" panose="020B0306030504020204" pitchFamily="34" charset="0"/>
                                  </a:rPr>
                                </m:ctrlPr>
                              </m:sSubPr>
                              <m:e>
                                <m:r>
                                  <a:rPr lang="en-GB" sz="2000" b="0" i="1" smtClean="0">
                                    <a:latin typeface="Cambria Math" panose="02040503050406030204" pitchFamily="18" charset="0"/>
                                    <a:ea typeface="Open Sans Light" panose="020B0306030504020204" pitchFamily="34" charset="0"/>
                                    <a:cs typeface="Open Sans Light" panose="020B0306030504020204" pitchFamily="34" charset="0"/>
                                  </a:rPr>
                                  <m:t>𝑝</m:t>
                                </m:r>
                              </m:e>
                              <m:sub>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𝜔</m:t>
                                </m:r>
                              </m:sub>
                            </m:sSub>
                            <m:r>
                              <a:rPr lang="en-GB" sz="2000" b="0" i="1" smtClean="0">
                                <a:latin typeface="Cambria Math" panose="02040503050406030204" pitchFamily="18" charset="0"/>
                                <a:ea typeface="Open Sans Light" panose="020B0306030504020204" pitchFamily="34" charset="0"/>
                                <a:cs typeface="Open Sans Light" panose="020B0306030504020204" pitchFamily="34" charset="0"/>
                              </a:rPr>
                              <m:t>.</m:t>
                            </m:r>
                            <m:r>
                              <a:rPr lang="en-GB"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𝜔</m:t>
                            </m:r>
                          </m:sub>
                        </m:sSub>
                      </m:e>
                    </m:nary>
                  </m:oMath>
                </a14:m>
                <a:r>
                  <a:rPr lang="en-GB" dirty="0"/>
                  <a:t> </a:t>
                </a:r>
              </a:p>
            </p:txBody>
          </p:sp>
        </mc:Choice>
        <mc:Fallback xmlns="">
          <p:sp>
            <p:nvSpPr>
              <p:cNvPr id="14" name="TextBox 13">
                <a:extLst>
                  <a:ext uri="{FF2B5EF4-FFF2-40B4-BE49-F238E27FC236}">
                    <a16:creationId xmlns:a16="http://schemas.microsoft.com/office/drawing/2014/main" id="{E0715919-22A3-4026-9AF2-E44E0B4E43BA}"/>
                  </a:ext>
                </a:extLst>
              </p:cNvPr>
              <p:cNvSpPr txBox="1">
                <a:spLocks noRot="1" noChangeAspect="1" noMove="1" noResize="1" noEditPoints="1" noAdjustHandles="1" noChangeArrowheads="1" noChangeShapeType="1" noTextEdit="1"/>
              </p:cNvSpPr>
              <p:nvPr/>
            </p:nvSpPr>
            <p:spPr>
              <a:xfrm>
                <a:off x="1891098" y="5506617"/>
                <a:ext cx="2561968" cy="392993"/>
              </a:xfrm>
              <a:prstGeom prst="rect">
                <a:avLst/>
              </a:prstGeom>
              <a:blipFill>
                <a:blip r:embed="rId7"/>
                <a:stretch>
                  <a:fillRect t="-123077" b="-18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133C5652-E55A-42D1-8E5E-15DC1A92748C}"/>
                  </a:ext>
                </a:extLst>
              </p:cNvPr>
              <p:cNvSpPr txBox="1"/>
              <p:nvPr/>
            </p:nvSpPr>
            <p:spPr>
              <a:xfrm>
                <a:off x="7300204" y="5289698"/>
                <a:ext cx="3000698" cy="839204"/>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p>
                        <m:sSupPr>
                          <m:ctrlPr>
                            <a:rPr lang="en-GB" sz="2000" b="0" i="1" smtClean="0">
                              <a:latin typeface="Cambria Math" panose="02040503050406030204" pitchFamily="18" charset="0"/>
                              <a:ea typeface="Open Sans Light" panose="020B0306030504020204" pitchFamily="34" charset="0"/>
                              <a:cs typeface="Open Sans Light" panose="020B0306030504020204" pitchFamily="34" charset="0"/>
                            </a:rPr>
                          </m:ctrlPr>
                        </m:sSupPr>
                        <m:e>
                          <m:r>
                            <a:rPr lang="en-GB" sz="2000" b="0" i="1" smtClean="0">
                              <a:latin typeface="Cambria Math" panose="02040503050406030204" pitchFamily="18" charset="0"/>
                              <a:ea typeface="Open Sans Light" panose="020B0306030504020204" pitchFamily="34" charset="0"/>
                              <a:cs typeface="Open Sans Light" panose="020B0306030504020204" pitchFamily="34" charset="0"/>
                            </a:rPr>
                            <m:t>𝜎</m:t>
                          </m:r>
                        </m:e>
                        <m:sup>
                          <m:r>
                            <a:rPr lang="en-GB" sz="2000" b="0" i="1" smtClean="0">
                              <a:latin typeface="Cambria Math" panose="02040503050406030204" pitchFamily="18" charset="0"/>
                              <a:ea typeface="Open Sans Light" panose="020B0306030504020204" pitchFamily="34" charset="0"/>
                              <a:cs typeface="Open Sans Light" panose="020B0306030504020204" pitchFamily="34" charset="0"/>
                            </a:rPr>
                            <m:t>2</m:t>
                          </m:r>
                        </m:sup>
                      </m:sSup>
                      <m:r>
                        <a:rPr lang="en-GB" sz="2000" i="1">
                          <a:latin typeface="Cambria Math" panose="02040503050406030204" pitchFamily="18" charset="0"/>
                          <a:ea typeface="Open Sans Light" panose="020B0306030504020204" pitchFamily="34" charset="0"/>
                          <a:cs typeface="Open Sans Light" panose="020B0306030504020204" pitchFamily="34" charset="0"/>
                        </a:rPr>
                        <m:t>=</m:t>
                      </m:r>
                      <m:nary>
                        <m:naryPr>
                          <m:chr m:val="∑"/>
                          <m:supHide m:val="on"/>
                          <m:ctrlPr>
                            <a:rPr lang="en-GB" sz="2000" i="1" dirty="0" smtClean="0">
                              <a:latin typeface="Cambria Math" panose="02040503050406030204" pitchFamily="18" charset="0"/>
                              <a:ea typeface="Open Sans Light" panose="020B0306030504020204" pitchFamily="34" charset="0"/>
                              <a:cs typeface="Open Sans Light" panose="020B0306030504020204" pitchFamily="34" charset="0"/>
                            </a:rPr>
                          </m:ctrlPr>
                        </m:naryPr>
                        <m:sub>
                          <m:r>
                            <a:rPr lang="en-US" sz="2000" b="0" i="1" dirty="0" smtClean="0">
                              <a:latin typeface="Cambria Math" panose="02040503050406030204" pitchFamily="18" charset="0"/>
                              <a:ea typeface="Open Sans Light" panose="020B0306030504020204" pitchFamily="34" charset="0"/>
                              <a:cs typeface="Open Sans Light" panose="020B0306030504020204" pitchFamily="34" charset="0"/>
                            </a:rPr>
                            <m:t>𝜔</m:t>
                          </m:r>
                        </m:sub>
                        <m:sup/>
                        <m:e>
                          <m:sSub>
                            <m:sSub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sSubPr>
                            <m:e>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𝑝</m:t>
                              </m:r>
                            </m:e>
                            <m:sub>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𝜔</m:t>
                              </m:r>
                            </m:sub>
                          </m:sSub>
                        </m:e>
                      </m:nary>
                      <m:sSup>
                        <m:sSup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sSupPr>
                        <m:e>
                          <m:d>
                            <m:d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dPr>
                            <m:e>
                              <m:sSub>
                                <m:sSub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sSubPr>
                                <m:e>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𝑟</m:t>
                                  </m:r>
                                </m:e>
                                <m:sub>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𝜔</m:t>
                                  </m:r>
                                </m:sub>
                              </m:sSub>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m:t>
                              </m:r>
                              <m:acc>
                                <m:accPr>
                                  <m:chr m:val="̅"/>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accPr>
                                <m:e>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𝑟</m:t>
                                  </m:r>
                                </m:e>
                              </m:acc>
                            </m:e>
                          </m:d>
                        </m:e>
                        <m:sup>
                          <m:r>
                            <a:rPr lang="en-US" b="0" i="1" smtClean="0">
                              <a:latin typeface="Cambria Math" panose="02040503050406030204" pitchFamily="18" charset="0"/>
                              <a:ea typeface="Open Sans Light" panose="020B0306030504020204" pitchFamily="34" charset="0"/>
                              <a:cs typeface="Open Sans Light" panose="020B0306030504020204" pitchFamily="34" charset="0"/>
                            </a:rPr>
                            <m:t>2</m:t>
                          </m:r>
                        </m:sup>
                      </m:sSup>
                      <m:r>
                        <a:rPr lang="en-US" b="0" i="1" smtClean="0">
                          <a:latin typeface="Cambria Math" panose="02040503050406030204" pitchFamily="18" charset="0"/>
                          <a:ea typeface="Open Sans Light" panose="020B0306030504020204" pitchFamily="34" charset="0"/>
                          <a:cs typeface="Open Sans Light" panose="020B0306030504020204" pitchFamily="34" charset="0"/>
                        </a:rPr>
                        <m:t> </m:t>
                      </m:r>
                    </m:oMath>
                  </m:oMathPara>
                </a14:m>
                <a:endParaRPr lang="en-GB" dirty="0"/>
              </a:p>
            </p:txBody>
          </p:sp>
        </mc:Choice>
        <mc:Fallback xmlns="">
          <p:sp>
            <p:nvSpPr>
              <p:cNvPr id="16" name="TextBox 15">
                <a:extLst>
                  <a:ext uri="{FF2B5EF4-FFF2-40B4-BE49-F238E27FC236}">
                    <a16:creationId xmlns:a16="http://schemas.microsoft.com/office/drawing/2014/main" id="{133C5652-E55A-42D1-8E5E-15DC1A92748C}"/>
                  </a:ext>
                </a:extLst>
              </p:cNvPr>
              <p:cNvSpPr txBox="1">
                <a:spLocks noRot="1" noChangeAspect="1" noMove="1" noResize="1" noEditPoints="1" noAdjustHandles="1" noChangeArrowheads="1" noChangeShapeType="1" noTextEdit="1"/>
              </p:cNvSpPr>
              <p:nvPr/>
            </p:nvSpPr>
            <p:spPr>
              <a:xfrm>
                <a:off x="7300204" y="5289698"/>
                <a:ext cx="3000698" cy="839204"/>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64264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3" grpId="0" animBg="1"/>
      <p:bldP spid="10" grpId="0"/>
      <p:bldP spid="11" grpId="0"/>
      <p:bldP spid="12" grpId="0"/>
      <p:bldP spid="14"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C091B9-112B-F3ED-22A1-061F505982E5}"/>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CA3E165-8880-464A-171E-B2CAAC8E3C1B}"/>
                  </a:ext>
                </a:extLst>
              </p:cNvPr>
              <p:cNvSpPr>
                <a:spLocks noGrp="1"/>
              </p:cNvSpPr>
              <p:nvPr>
                <p:ph sz="quarter" idx="4"/>
              </p:nvPr>
            </p:nvSpPr>
            <p:spPr/>
            <p:txBody>
              <a:bodyPr/>
              <a:lstStyle/>
              <a:p>
                <a:pPr marL="0" indent="0">
                  <a:spcBef>
                    <a:spcPts val="1800"/>
                  </a:spcBef>
                  <a:buNone/>
                </a:pPr>
                <a:r>
                  <a:rPr lang="en-US" dirty="0">
                    <a:ea typeface="Cambria Math"/>
                  </a:rPr>
                  <a:t>We define correlation as:</a:t>
                </a:r>
              </a:p>
              <a:p>
                <a:pPr marL="0" indent="0">
                  <a:spcBef>
                    <a:spcPts val="1800"/>
                  </a:spcBef>
                  <a:buNone/>
                </a:pPr>
                <a:endParaRPr lang="en-US" dirty="0">
                  <a:ea typeface="Cambria Math"/>
                </a:endParaRPr>
              </a:p>
              <a:p>
                <a:pPr marL="0" indent="0">
                  <a:spcBef>
                    <a:spcPts val="1800"/>
                  </a:spcBef>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a:rPr>
                        <m:t>𝐶𝑜𝑟𝑟</m:t>
                      </m:r>
                      <m:d>
                        <m:dPr>
                          <m:ctrlPr>
                            <a:rPr lang="en-US" b="0" i="1" smtClean="0">
                              <a:latin typeface="Cambria Math" panose="02040503050406030204" pitchFamily="18" charset="0"/>
                              <a:ea typeface="Cambria Math"/>
                            </a:rPr>
                          </m:ctrlPr>
                        </m:dPr>
                        <m:e>
                          <m:sSup>
                            <m:sSupPr>
                              <m:ctrlPr>
                                <a:rPr lang="en-US" b="0" i="1" smtClean="0">
                                  <a:latin typeface="Cambria Math" panose="02040503050406030204" pitchFamily="18" charset="0"/>
                                  <a:ea typeface="Cambria Math"/>
                                </a:rPr>
                              </m:ctrlPr>
                            </m:sSupPr>
                            <m:e>
                              <m:r>
                                <a:rPr lang="en-US" b="0" i="1" smtClean="0">
                                  <a:latin typeface="Cambria Math" panose="02040503050406030204" pitchFamily="18" charset="0"/>
                                  <a:ea typeface="Cambria Math"/>
                                </a:rPr>
                                <m:t>𝑟</m:t>
                              </m:r>
                            </m:e>
                            <m:sup>
                              <m:r>
                                <a:rPr lang="en-US" b="0" i="1" smtClean="0">
                                  <a:latin typeface="Cambria Math" panose="02040503050406030204" pitchFamily="18" charset="0"/>
                                  <a:ea typeface="Cambria Math"/>
                                </a:rPr>
                                <m:t>𝐴</m:t>
                              </m:r>
                            </m:sup>
                          </m:sSup>
                          <m:r>
                            <a:rPr lang="en-US" b="0" i="1" smtClean="0">
                              <a:latin typeface="Cambria Math" panose="02040503050406030204" pitchFamily="18" charset="0"/>
                              <a:ea typeface="Cambria Math"/>
                            </a:rPr>
                            <m:t>,</m:t>
                          </m:r>
                          <m:sSup>
                            <m:sSupPr>
                              <m:ctrlPr>
                                <a:rPr lang="en-US" b="0" i="1" smtClean="0">
                                  <a:latin typeface="Cambria Math" panose="02040503050406030204" pitchFamily="18" charset="0"/>
                                  <a:ea typeface="Cambria Math"/>
                                </a:rPr>
                              </m:ctrlPr>
                            </m:sSupPr>
                            <m:e>
                              <m:r>
                                <a:rPr lang="en-US" b="0" i="1" smtClean="0">
                                  <a:latin typeface="Cambria Math" panose="02040503050406030204" pitchFamily="18" charset="0"/>
                                  <a:ea typeface="Cambria Math"/>
                                </a:rPr>
                                <m:t>𝑟</m:t>
                              </m:r>
                            </m:e>
                            <m:sup>
                              <m:r>
                                <a:rPr lang="en-US" b="0" i="1" smtClean="0">
                                  <a:latin typeface="Cambria Math" panose="02040503050406030204" pitchFamily="18" charset="0"/>
                                  <a:ea typeface="Cambria Math"/>
                                </a:rPr>
                                <m:t>𝐵</m:t>
                              </m:r>
                            </m:sup>
                          </m:sSup>
                        </m:e>
                      </m:d>
                      <m:r>
                        <a:rPr lang="en-US" b="0" i="1" smtClean="0">
                          <a:latin typeface="Cambria Math" panose="02040503050406030204" pitchFamily="18" charset="0"/>
                          <a:ea typeface="Cambria Math"/>
                        </a:rPr>
                        <m:t>=</m:t>
                      </m:r>
                      <m:f>
                        <m:fPr>
                          <m:ctrlPr>
                            <a:rPr lang="en-US" b="0" i="1" smtClean="0">
                              <a:latin typeface="Cambria Math" panose="02040503050406030204" pitchFamily="18" charset="0"/>
                              <a:ea typeface="Cambria Math"/>
                            </a:rPr>
                          </m:ctrlPr>
                        </m:fPr>
                        <m:num>
                          <m:r>
                            <a:rPr lang="en-US" b="0" i="1" smtClean="0">
                              <a:latin typeface="Cambria Math" panose="02040503050406030204" pitchFamily="18" charset="0"/>
                              <a:ea typeface="Cambria Math"/>
                            </a:rPr>
                            <m:t>𝐶𝑜𝑣</m:t>
                          </m:r>
                          <m:d>
                            <m:dPr>
                              <m:ctrlPr>
                                <a:rPr lang="en-US" b="0" i="1" smtClean="0">
                                  <a:latin typeface="Cambria Math" panose="02040503050406030204" pitchFamily="18" charset="0"/>
                                  <a:ea typeface="Cambria Math"/>
                                </a:rPr>
                              </m:ctrlPr>
                            </m:dPr>
                            <m:e>
                              <m:sSup>
                                <m:sSupPr>
                                  <m:ctrlPr>
                                    <a:rPr lang="en-US" i="1">
                                      <a:latin typeface="Cambria Math" panose="02040503050406030204" pitchFamily="18" charset="0"/>
                                      <a:ea typeface="Cambria Math"/>
                                    </a:rPr>
                                  </m:ctrlPr>
                                </m:sSupPr>
                                <m:e>
                                  <m:r>
                                    <a:rPr lang="en-US" i="1">
                                      <a:latin typeface="Cambria Math" panose="02040503050406030204" pitchFamily="18" charset="0"/>
                                      <a:ea typeface="Cambria Math"/>
                                    </a:rPr>
                                    <m:t>𝑟</m:t>
                                  </m:r>
                                </m:e>
                                <m:sup>
                                  <m:r>
                                    <a:rPr lang="en-US" i="1">
                                      <a:latin typeface="Cambria Math" panose="02040503050406030204" pitchFamily="18" charset="0"/>
                                      <a:ea typeface="Cambria Math"/>
                                    </a:rPr>
                                    <m:t>𝐴</m:t>
                                  </m:r>
                                </m:sup>
                              </m:sSup>
                              <m:r>
                                <a:rPr lang="en-US" i="1">
                                  <a:latin typeface="Cambria Math" panose="02040503050406030204" pitchFamily="18" charset="0"/>
                                  <a:ea typeface="Cambria Math"/>
                                </a:rPr>
                                <m:t>,</m:t>
                              </m:r>
                              <m:sSup>
                                <m:sSupPr>
                                  <m:ctrlPr>
                                    <a:rPr lang="en-US" i="1">
                                      <a:latin typeface="Cambria Math" panose="02040503050406030204" pitchFamily="18" charset="0"/>
                                      <a:ea typeface="Cambria Math"/>
                                    </a:rPr>
                                  </m:ctrlPr>
                                </m:sSupPr>
                                <m:e>
                                  <m:r>
                                    <a:rPr lang="en-US" i="1">
                                      <a:latin typeface="Cambria Math" panose="02040503050406030204" pitchFamily="18" charset="0"/>
                                      <a:ea typeface="Cambria Math"/>
                                    </a:rPr>
                                    <m:t>𝑟</m:t>
                                  </m:r>
                                </m:e>
                                <m:sup>
                                  <m:r>
                                    <a:rPr lang="en-US" i="1">
                                      <a:latin typeface="Cambria Math" panose="02040503050406030204" pitchFamily="18" charset="0"/>
                                      <a:ea typeface="Cambria Math"/>
                                    </a:rPr>
                                    <m:t>𝐵</m:t>
                                  </m:r>
                                </m:sup>
                              </m:sSup>
                            </m:e>
                          </m:d>
                        </m:num>
                        <m:den>
                          <m:sSup>
                            <m:sSupPr>
                              <m:ctrlPr>
                                <a:rPr lang="en-US" b="0" i="1" smtClean="0">
                                  <a:latin typeface="Cambria Math" panose="02040503050406030204" pitchFamily="18" charset="0"/>
                                  <a:ea typeface="Cambria Math"/>
                                  <a:cs typeface="Geneva"/>
                                </a:rPr>
                              </m:ctrlPr>
                            </m:sSupPr>
                            <m:e>
                              <m:r>
                                <a:rPr lang="en-US" i="1">
                                  <a:latin typeface="Cambria Math" panose="02040503050406030204" pitchFamily="18" charset="0"/>
                                  <a:ea typeface="Cambria Math"/>
                                  <a:cs typeface="Geneva"/>
                                </a:rPr>
                                <m:t>𝜎</m:t>
                              </m:r>
                            </m:e>
                            <m:sup>
                              <m:r>
                                <a:rPr lang="en-US" b="0" i="1" smtClean="0">
                                  <a:latin typeface="Cambria Math" panose="02040503050406030204" pitchFamily="18" charset="0"/>
                                  <a:ea typeface="Cambria Math"/>
                                  <a:cs typeface="Geneva"/>
                                </a:rPr>
                                <m:t>𝐴</m:t>
                              </m:r>
                            </m:sup>
                          </m:sSup>
                          <m:sSup>
                            <m:sSupPr>
                              <m:ctrlPr>
                                <a:rPr lang="en-US" b="0" i="1" smtClean="0">
                                  <a:latin typeface="Cambria Math" panose="02040503050406030204" pitchFamily="18" charset="0"/>
                                  <a:ea typeface="Cambria Math"/>
                                  <a:cs typeface="Geneva"/>
                                </a:rPr>
                              </m:ctrlPr>
                            </m:sSupPr>
                            <m:e>
                              <m:r>
                                <a:rPr lang="en-US" b="0" i="1" smtClean="0">
                                  <a:latin typeface="Cambria Math" panose="02040503050406030204" pitchFamily="18" charset="0"/>
                                  <a:ea typeface="Cambria Math"/>
                                  <a:cs typeface="Geneva"/>
                                </a:rPr>
                                <m:t>𝜎</m:t>
                              </m:r>
                            </m:e>
                            <m:sup>
                              <m:r>
                                <a:rPr lang="en-US" b="0" i="1" smtClean="0">
                                  <a:latin typeface="Cambria Math" panose="02040503050406030204" pitchFamily="18" charset="0"/>
                                  <a:ea typeface="Cambria Math"/>
                                  <a:cs typeface="Geneva"/>
                                </a:rPr>
                                <m:t>𝐵</m:t>
                              </m:r>
                            </m:sup>
                          </m:sSup>
                        </m:den>
                      </m:f>
                    </m:oMath>
                  </m:oMathPara>
                </a14:m>
                <a:endParaRPr lang="en-US" dirty="0">
                  <a:ea typeface="Cambria Math"/>
                </a:endParaRPr>
              </a:p>
            </p:txBody>
          </p:sp>
        </mc:Choice>
        <mc:Fallback xmlns="">
          <p:sp>
            <p:nvSpPr>
              <p:cNvPr id="3" name="Content Placeholder 2">
                <a:extLst>
                  <a:ext uri="{FF2B5EF4-FFF2-40B4-BE49-F238E27FC236}">
                    <a16:creationId xmlns:a16="http://schemas.microsoft.com/office/drawing/2014/main" id="{6CA3E165-8880-464A-171E-B2CAAC8E3C1B}"/>
                  </a:ext>
                </a:extLst>
              </p:cNvPr>
              <p:cNvSpPr>
                <a:spLocks noGrp="1" noRot="1" noChangeAspect="1" noMove="1" noResize="1" noEditPoints="1" noAdjustHandles="1" noChangeArrowheads="1" noChangeShapeType="1" noTextEdit="1"/>
              </p:cNvSpPr>
              <p:nvPr>
                <p:ph sz="quarter" idx="4"/>
              </p:nvPr>
            </p:nvSpPr>
            <p:spPr>
              <a:blipFill>
                <a:blip r:embed="rId2"/>
                <a:stretch>
                  <a:fillRect l="-1072" t="-894"/>
                </a:stretch>
              </a:blipFill>
            </p:spPr>
            <p:txBody>
              <a:bodyPr/>
              <a:lstStyle/>
              <a:p>
                <a:r>
                  <a:rPr lang="en-US">
                    <a:noFill/>
                  </a:rPr>
                  <a:t> </a:t>
                </a:r>
              </a:p>
            </p:txBody>
          </p:sp>
        </mc:Fallback>
      </mc:AlternateContent>
      <p:sp>
        <p:nvSpPr>
          <p:cNvPr id="13" name="Rectangle 12">
            <a:extLst>
              <a:ext uri="{FF2B5EF4-FFF2-40B4-BE49-F238E27FC236}">
                <a16:creationId xmlns:a16="http://schemas.microsoft.com/office/drawing/2014/main" id="{07C920BC-0267-453B-F3DF-181F70D79030}"/>
              </a:ext>
            </a:extLst>
          </p:cNvPr>
          <p:cNvSpPr/>
          <p:nvPr/>
        </p:nvSpPr>
        <p:spPr>
          <a:xfrm>
            <a:off x="335999" y="4891601"/>
            <a:ext cx="5661575" cy="128464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53505461-7538-FE8B-784E-2B9659666C7A}"/>
                  </a:ext>
                </a:extLst>
              </p:cNvPr>
              <p:cNvSpPr>
                <a:spLocks noGrp="1"/>
              </p:cNvSpPr>
              <p:nvPr>
                <p:ph sz="half" idx="2"/>
              </p:nvPr>
            </p:nvSpPr>
            <p:spPr>
              <a:xfrm>
                <a:off x="336000" y="2094270"/>
                <a:ext cx="5695950" cy="4126937"/>
              </a:xfrm>
            </p:spPr>
            <p:txBody>
              <a:bodyPr/>
              <a:lstStyle/>
              <a:p>
                <a:pPr marL="0" indent="0">
                  <a:buNone/>
                </a:pPr>
                <a:r>
                  <a:rPr lang="en-GB" dirty="0"/>
                  <a:t>The covariance between the return of two stocks (A,B) is:</a:t>
                </a:r>
              </a:p>
              <a:p>
                <a:pPr marL="0" indent="0" algn="ctr">
                  <a:buNone/>
                </a:pPr>
                <a:endParaRPr lang="en-GB" i="1" dirty="0">
                  <a:latin typeface="Cambria Math" panose="02040503050406030204" pitchFamily="18" charset="0"/>
                </a:endParaRPr>
              </a:p>
              <a:p>
                <a:pPr marL="0" indent="0">
                  <a:spcBef>
                    <a:spcPts val="1200"/>
                  </a:spcBef>
                  <a:buNone/>
                </a:pPr>
                <a:endParaRPr lang="en-GB" dirty="0"/>
              </a:p>
              <a:p>
                <a:pPr marL="0" indent="0">
                  <a:buNone/>
                </a:pPr>
                <a:endParaRPr lang="en-GB" dirty="0"/>
              </a:p>
              <a:p>
                <a:pPr marL="0" indent="0">
                  <a:buNone/>
                </a:pPr>
                <a:r>
                  <a:rPr lang="en-GB" dirty="0"/>
                  <a:t>where T is the number of frequency intervals in in the period you are considering</a:t>
                </a:r>
              </a:p>
              <a:p>
                <a:pPr marL="0" indent="0">
                  <a:buNone/>
                </a:pPr>
                <a:endParaRPr lang="en-GB" dirty="0"/>
              </a:p>
              <a:p>
                <a:pPr marL="0" indent="0">
                  <a:buNone/>
                </a:pPr>
                <a:r>
                  <a:rPr lang="en-GB" sz="1800" b="1" dirty="0">
                    <a:latin typeface="Open Sans" panose="020B0606030504020204" pitchFamily="34" charset="0"/>
                    <a:ea typeface="Open Sans" panose="020B0606030504020204" pitchFamily="34" charset="0"/>
                    <a:cs typeface="Open Sans" panose="020B0606030504020204" pitchFamily="34" charset="0"/>
                  </a:rPr>
                  <a:t>Forward looking returns: </a:t>
                </a:r>
                <a:r>
                  <a:rPr lang="en-GB" sz="1700" dirty="0">
                    <a:ea typeface="Open Sans" panose="020B0606030504020204" pitchFamily="34" charset="0"/>
                    <a:cs typeface="Open Sans" panose="020B0606030504020204" pitchFamily="34" charset="0"/>
                  </a:rPr>
                  <a:t>(use probabilities, </a:t>
                </a:r>
                <a:r>
                  <a:rPr lang="en-GB" sz="1700" i="1" dirty="0">
                    <a:ea typeface="Open Sans" panose="020B0606030504020204" pitchFamily="34" charset="0"/>
                    <a:cs typeface="Open Sans" panose="020B0606030504020204" pitchFamily="34" charset="0"/>
                  </a:rPr>
                  <a:t>p, of states </a:t>
                </a:r>
                <a14:m>
                  <m:oMath xmlns:m="http://schemas.openxmlformats.org/officeDocument/2006/math">
                    <m:r>
                      <a:rPr lang="en-US" sz="1800" i="1">
                        <a:latin typeface="Cambria Math" panose="02040503050406030204" pitchFamily="18" charset="0"/>
                      </a:rPr>
                      <m:t>𝜔</m:t>
                    </m:r>
                  </m:oMath>
                </a14:m>
                <a:r>
                  <a:rPr lang="en-GB" sz="1700" i="1" dirty="0">
                    <a:ea typeface="Open Sans" panose="020B0606030504020204" pitchFamily="34" charset="0"/>
                    <a:cs typeface="Open Sans" panose="020B0606030504020204" pitchFamily="34" charset="0"/>
                  </a:rPr>
                  <a:t> </a:t>
                </a:r>
                <a:r>
                  <a:rPr lang="en-GB" sz="1700" dirty="0">
                    <a:ea typeface="Open Sans" panose="020B0606030504020204" pitchFamily="34" charset="0"/>
                    <a:cs typeface="Open Sans" panose="020B0606030504020204" pitchFamily="34" charset="0"/>
                  </a:rPr>
                  <a:t>)</a:t>
                </a:r>
                <a:endParaRPr lang="en-GB" sz="18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2" name="Content Placeholder 1">
                <a:extLst>
                  <a:ext uri="{FF2B5EF4-FFF2-40B4-BE49-F238E27FC236}">
                    <a16:creationId xmlns:a16="http://schemas.microsoft.com/office/drawing/2014/main" id="{53505461-7538-FE8B-784E-2B9659666C7A}"/>
                  </a:ext>
                </a:extLst>
              </p:cNvPr>
              <p:cNvSpPr>
                <a:spLocks noGrp="1" noRot="1" noChangeAspect="1" noMove="1" noResize="1" noEditPoints="1" noAdjustHandles="1" noChangeArrowheads="1" noChangeShapeType="1" noTextEdit="1"/>
              </p:cNvSpPr>
              <p:nvPr>
                <p:ph sz="half" idx="2"/>
              </p:nvPr>
            </p:nvSpPr>
            <p:spPr>
              <a:xfrm>
                <a:off x="336000" y="2094270"/>
                <a:ext cx="5695950" cy="4126937"/>
              </a:xfrm>
              <a:blipFill>
                <a:blip r:embed="rId3"/>
                <a:stretch>
                  <a:fillRect l="-1071" t="-886" r="-1178"/>
                </a:stretch>
              </a:blipFill>
            </p:spPr>
            <p:txBody>
              <a:bodyPr/>
              <a:lstStyle/>
              <a:p>
                <a:r>
                  <a:rPr lang="en-US">
                    <a:noFill/>
                  </a:rPr>
                  <a:t> </a:t>
                </a:r>
              </a:p>
            </p:txBody>
          </p:sp>
        </mc:Fallback>
      </mc:AlternateContent>
      <p:sp>
        <p:nvSpPr>
          <p:cNvPr id="4" name="Text Placeholder 3">
            <a:extLst>
              <a:ext uri="{FF2B5EF4-FFF2-40B4-BE49-F238E27FC236}">
                <a16:creationId xmlns:a16="http://schemas.microsoft.com/office/drawing/2014/main" id="{8A23A427-A6A6-D14C-358D-6F3CB0D9260E}"/>
              </a:ext>
            </a:extLst>
          </p:cNvPr>
          <p:cNvSpPr>
            <a:spLocks noGrp="1"/>
          </p:cNvSpPr>
          <p:nvPr>
            <p:ph type="body" sz="quarter" idx="13"/>
          </p:nvPr>
        </p:nvSpPr>
        <p:spPr/>
        <p:txBody>
          <a:bodyPr/>
          <a:lstStyle/>
          <a:p>
            <a:r>
              <a:rPr lang="en-GB" dirty="0"/>
              <a:t>Advanced Financial Management | Risk and return. Diversification.</a:t>
            </a:r>
          </a:p>
        </p:txBody>
      </p:sp>
      <p:sp>
        <p:nvSpPr>
          <p:cNvPr id="5" name="Title 4">
            <a:extLst>
              <a:ext uri="{FF2B5EF4-FFF2-40B4-BE49-F238E27FC236}">
                <a16:creationId xmlns:a16="http://schemas.microsoft.com/office/drawing/2014/main" id="{685E55D8-3746-355D-AB27-DBF4B9AF49D0}"/>
              </a:ext>
            </a:extLst>
          </p:cNvPr>
          <p:cNvSpPr>
            <a:spLocks noGrp="1"/>
          </p:cNvSpPr>
          <p:nvPr>
            <p:ph type="title"/>
          </p:nvPr>
        </p:nvSpPr>
        <p:spPr/>
        <p:txBody>
          <a:bodyPr/>
          <a:lstStyle/>
          <a:p>
            <a:r>
              <a:rPr lang="en-GB" dirty="0"/>
              <a:t>Historical risk and return</a:t>
            </a:r>
          </a:p>
        </p:txBody>
      </p:sp>
      <p:sp>
        <p:nvSpPr>
          <p:cNvPr id="6" name="Text Placeholder 5">
            <a:extLst>
              <a:ext uri="{FF2B5EF4-FFF2-40B4-BE49-F238E27FC236}">
                <a16:creationId xmlns:a16="http://schemas.microsoft.com/office/drawing/2014/main" id="{A5140A21-05D5-3DEC-8A0D-B749BD948BAC}"/>
              </a:ext>
            </a:extLst>
          </p:cNvPr>
          <p:cNvSpPr>
            <a:spLocks noGrp="1"/>
          </p:cNvSpPr>
          <p:nvPr>
            <p:ph type="body" idx="1"/>
          </p:nvPr>
        </p:nvSpPr>
        <p:spPr>
          <a:xfrm>
            <a:off x="346588" y="1351383"/>
            <a:ext cx="5650988" cy="657225"/>
          </a:xfrm>
        </p:spPr>
        <p:txBody>
          <a:bodyPr/>
          <a:lstStyle/>
          <a:p>
            <a:r>
              <a:rPr lang="en-GB" dirty="0"/>
              <a:t>Historical covariance</a:t>
            </a:r>
          </a:p>
        </p:txBody>
      </p:sp>
      <p:sp>
        <p:nvSpPr>
          <p:cNvPr id="7" name="Text Placeholder 6">
            <a:extLst>
              <a:ext uri="{FF2B5EF4-FFF2-40B4-BE49-F238E27FC236}">
                <a16:creationId xmlns:a16="http://schemas.microsoft.com/office/drawing/2014/main" id="{6500EDD4-AE4B-606B-26E1-497F3408D7DD}"/>
              </a:ext>
            </a:extLst>
          </p:cNvPr>
          <p:cNvSpPr>
            <a:spLocks noGrp="1"/>
          </p:cNvSpPr>
          <p:nvPr>
            <p:ph type="body" sz="quarter" idx="3"/>
          </p:nvPr>
        </p:nvSpPr>
        <p:spPr/>
        <p:txBody>
          <a:bodyPr/>
          <a:lstStyle/>
          <a:p>
            <a:r>
              <a:rPr lang="en-GB" dirty="0"/>
              <a:t>Historical correlation</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6D422D7E-8464-0399-0D4A-48B9A98BC7AA}"/>
                  </a:ext>
                </a:extLst>
              </p:cNvPr>
              <p:cNvSpPr txBox="1"/>
              <p:nvPr/>
            </p:nvSpPr>
            <p:spPr>
              <a:xfrm>
                <a:off x="309971" y="2615389"/>
                <a:ext cx="5534025" cy="1669431"/>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𝐶𝑜𝑣</m:t>
                      </m:r>
                      <m:d>
                        <m:d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dPr>
                        <m:e>
                          <m:sSup>
                            <m:sSup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sSupPr>
                            <m:e>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𝑟</m:t>
                              </m:r>
                            </m:e>
                            <m: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𝐴</m:t>
                              </m:r>
                            </m:sup>
                          </m:s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m:t>
                          </m:r>
                          <m:sSup>
                            <m:sSup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sSupPr>
                            <m:e>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𝑟</m:t>
                              </m:r>
                            </m:e>
                            <m: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𝐵</m:t>
                              </m:r>
                            </m:sup>
                          </m:sSup>
                        </m:e>
                      </m:d>
                      <m:r>
                        <a:rPr lang="en-US" sz="2000" i="1">
                          <a:latin typeface="Cambria Math" panose="02040503050406030204" pitchFamily="18" charset="0"/>
                          <a:ea typeface="Open Sans Light" panose="020B0306030504020204" pitchFamily="34" charset="0"/>
                          <a:cs typeface="Open Sans Light" panose="020B0306030504020204" pitchFamily="34" charset="0"/>
                        </a:rPr>
                        <m:t>=</m:t>
                      </m:r>
                      <m:f>
                        <m:f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fPr>
                        <m:num>
                          <m:r>
                            <a:rPr lang="en-US" sz="2000" i="1">
                              <a:latin typeface="Cambria Math" panose="02040503050406030204" pitchFamily="18" charset="0"/>
                              <a:ea typeface="Open Sans Light" panose="020B0306030504020204" pitchFamily="34" charset="0"/>
                              <a:cs typeface="Open Sans Light" panose="020B0306030504020204" pitchFamily="34" charset="0"/>
                            </a:rPr>
                            <m:t>1</m:t>
                          </m:r>
                        </m:num>
                        <m:den>
                          <m:r>
                            <a:rPr lang="en-US" sz="2000" i="1">
                              <a:latin typeface="Cambria Math" panose="02040503050406030204" pitchFamily="18" charset="0"/>
                              <a:ea typeface="Open Sans Light" panose="020B0306030504020204" pitchFamily="34" charset="0"/>
                              <a:cs typeface="Open Sans Light" panose="020B0306030504020204" pitchFamily="34" charset="0"/>
                            </a:rPr>
                            <m:t>𝑇</m:t>
                          </m:r>
                          <m:r>
                            <a:rPr lang="en-US" sz="2000" i="1">
                              <a:latin typeface="Cambria Math" panose="02040503050406030204" pitchFamily="18" charset="0"/>
                              <a:ea typeface="Open Sans Light" panose="020B0306030504020204" pitchFamily="34" charset="0"/>
                              <a:cs typeface="Open Sans Light" panose="020B0306030504020204" pitchFamily="34" charset="0"/>
                            </a:rPr>
                            <m:t>−1</m:t>
                          </m:r>
                        </m:den>
                      </m:f>
                      <m:nary>
                        <m:nary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naryPr>
                        <m:sub>
                          <m:r>
                            <m:rPr>
                              <m:brk m:alnAt="23"/>
                            </m:rPr>
                            <a:rPr lang="en-US" sz="2000" i="1">
                              <a:latin typeface="Cambria Math" panose="02040503050406030204" pitchFamily="18" charset="0"/>
                              <a:ea typeface="Open Sans Light" panose="020B0306030504020204" pitchFamily="34" charset="0"/>
                              <a:cs typeface="Open Sans Light" panose="020B0306030504020204" pitchFamily="34" charset="0"/>
                            </a:rPr>
                            <m:t>𝑡</m:t>
                          </m:r>
                          <m:r>
                            <a:rPr lang="en-US" sz="2000" i="1">
                              <a:latin typeface="Cambria Math" panose="02040503050406030204" pitchFamily="18" charset="0"/>
                              <a:ea typeface="Open Sans Light" panose="020B0306030504020204" pitchFamily="34" charset="0"/>
                              <a:cs typeface="Open Sans Light" panose="020B0306030504020204" pitchFamily="34" charset="0"/>
                            </a:rPr>
                            <m:t>=1</m:t>
                          </m:r>
                        </m:sub>
                        <m:sup>
                          <m:r>
                            <a:rPr lang="en-US" sz="2000" i="1">
                              <a:latin typeface="Cambria Math" panose="02040503050406030204" pitchFamily="18" charset="0"/>
                              <a:ea typeface="Open Sans Light" panose="020B0306030504020204" pitchFamily="34" charset="0"/>
                              <a:cs typeface="Open Sans Light" panose="020B0306030504020204" pitchFamily="34" charset="0"/>
                            </a:rPr>
                            <m:t>𝑇</m:t>
                          </m:r>
                        </m:sup>
                        <m:e>
                          <m:sSup>
                            <m:sSup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pPr>
                            <m:e>
                              <m:d>
                                <m:dPr>
                                  <m:ctrlPr>
                                    <a:rPr lang="en-US" sz="2000" b="0" i="1">
                                      <a:latin typeface="Cambria Math" panose="02040503050406030204" pitchFamily="18" charset="0"/>
                                      <a:ea typeface="Open Sans Light" panose="020B0306030504020204" pitchFamily="34" charset="0"/>
                                      <a:cs typeface="Open Sans Light" panose="020B0306030504020204" pitchFamily="34" charset="0"/>
                                    </a:rPr>
                                  </m:ctrlPr>
                                </m:dPr>
                                <m:e>
                                  <m:sSubSup>
                                    <m:sSubSup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sSubSup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US" sz="2000" i="1">
                                          <a:latin typeface="Cambria Math" panose="02040503050406030204" pitchFamily="18" charset="0"/>
                                          <a:ea typeface="Open Sans Light" panose="020B0306030504020204" pitchFamily="34" charset="0"/>
                                          <a:cs typeface="Open Sans Light" panose="020B0306030504020204" pitchFamily="34" charset="0"/>
                                        </a:rPr>
                                        <m:t>𝑡</m:t>
                                      </m:r>
                                    </m:sub>
                                    <m: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𝐴</m:t>
                                      </m:r>
                                    </m:sup>
                                  </m:sSubSup>
                                  <m:r>
                                    <a:rPr lang="en-US" sz="2000" i="1">
                                      <a:latin typeface="Cambria Math" panose="02040503050406030204" pitchFamily="18" charset="0"/>
                                      <a:ea typeface="Open Sans Light" panose="020B0306030504020204" pitchFamily="34" charset="0"/>
                                      <a:cs typeface="Open Sans Light" panose="020B0306030504020204" pitchFamily="34" charset="0"/>
                                    </a:rPr>
                                    <m:t>−</m:t>
                                  </m:r>
                                  <m:acc>
                                    <m:acc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acc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acc>
                                </m:e>
                              </m:d>
                              <m:d>
                                <m:d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dPr>
                                <m:e>
                                  <m:sSubSup>
                                    <m:sSubSup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bSup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US" sz="2000" i="1">
                                          <a:latin typeface="Cambria Math" panose="02040503050406030204" pitchFamily="18" charset="0"/>
                                          <a:ea typeface="Open Sans Light" panose="020B0306030504020204" pitchFamily="34" charset="0"/>
                                          <a:cs typeface="Open Sans Light" panose="020B0306030504020204" pitchFamily="34" charset="0"/>
                                        </a:rPr>
                                        <m:t>𝑡</m:t>
                                      </m:r>
                                    </m:sub>
                                    <m: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𝐵</m:t>
                                      </m:r>
                                    </m:sup>
                                  </m:sSubSup>
                                  <m:r>
                                    <a:rPr lang="en-US" sz="2000" i="1">
                                      <a:latin typeface="Cambria Math" panose="02040503050406030204" pitchFamily="18" charset="0"/>
                                      <a:ea typeface="Open Sans Light" panose="020B0306030504020204" pitchFamily="34" charset="0"/>
                                      <a:cs typeface="Open Sans Light" panose="020B0306030504020204" pitchFamily="34" charset="0"/>
                                    </a:rPr>
                                    <m:t>−</m:t>
                                  </m:r>
                                  <m:acc>
                                    <m:acc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acc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acc>
                                </m:e>
                              </m:d>
                            </m:e>
                            <m:sup/>
                          </m:sSup>
                        </m:e>
                      </m:nary>
                      <m:r>
                        <a:rPr lang="en-US" sz="2000" i="1">
                          <a:latin typeface="Cambria Math" panose="02040503050406030204" pitchFamily="18" charset="0"/>
                          <a:ea typeface="Open Sans Light" panose="020B0306030504020204" pitchFamily="34" charset="0"/>
                          <a:cs typeface="Open Sans Light" panose="020B0306030504020204" pitchFamily="34" charset="0"/>
                        </a:rPr>
                        <m:t>,</m:t>
                      </m:r>
                    </m:oMath>
                  </m:oMathPara>
                </a14:m>
                <a:endParaRPr lang="en-US" sz="2000" i="1" dirty="0">
                  <a:latin typeface="Cambria Math" panose="02040503050406030204" pitchFamily="18" charset="0"/>
                  <a:ea typeface="Open Sans Light" panose="020B0306030504020204" pitchFamily="34" charset="0"/>
                  <a:cs typeface="Open Sans Light" panose="020B0306030504020204" pitchFamily="34" charset="0"/>
                </a:endParaRPr>
              </a:p>
              <a:p>
                <a:pPr algn="ctr"/>
                <a14:m>
                  <m:oMath xmlns:m="http://schemas.openxmlformats.org/officeDocument/2006/math">
                    <m:r>
                      <a:rPr lang="en-US" sz="2000" i="1">
                        <a:latin typeface="Cambria Math" panose="02040503050406030204" pitchFamily="18" charset="0"/>
                        <a:ea typeface="Open Sans Light" panose="020B0306030504020204" pitchFamily="34" charset="0"/>
                        <a:cs typeface="Open Sans Light" panose="020B0306030504020204" pitchFamily="34" charset="0"/>
                      </a:rPr>
                      <m:t> </m:t>
                    </m:r>
                    <m:r>
                      <m:rPr>
                        <m:sty m:val="p"/>
                      </m:rPr>
                      <a:rPr lang="en-US" sz="2000" i="1">
                        <a:latin typeface="Cambria Math" panose="02040503050406030204" pitchFamily="18" charset="0"/>
                        <a:ea typeface="Open Sans Light" panose="020B0306030504020204" pitchFamily="34" charset="0"/>
                        <a:cs typeface="Open Sans Light" panose="020B0306030504020204" pitchFamily="34" charset="0"/>
                      </a:rPr>
                      <m:t>with</m:t>
                    </m:r>
                    <m:r>
                      <a:rPr lang="en-US" sz="2000" i="1">
                        <a:latin typeface="Cambria Math" panose="02040503050406030204" pitchFamily="18" charset="0"/>
                        <a:ea typeface="Open Sans Light" panose="020B0306030504020204" pitchFamily="34" charset="0"/>
                        <a:cs typeface="Open Sans Light" panose="020B0306030504020204" pitchFamily="34" charset="0"/>
                      </a:rPr>
                      <m:t> </m:t>
                    </m:r>
                    <m:acc>
                      <m:acc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acc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acc>
                  </m:oMath>
                </a14:m>
                <a:r>
                  <a:rPr lang="en-US" sz="2000" i="1" dirty="0">
                    <a:latin typeface="Cambria Math" panose="02040503050406030204" pitchFamily="18" charset="0"/>
                    <a:ea typeface="Open Sans Light" panose="020B0306030504020204" pitchFamily="34" charset="0"/>
                    <a:cs typeface="Open Sans Light" panose="020B0306030504020204" pitchFamily="34" charset="0"/>
                  </a:rPr>
                  <a:t>=</a:t>
                </a:r>
                <a14:m>
                  <m:oMath xmlns:m="http://schemas.openxmlformats.org/officeDocument/2006/math">
                    <m:f>
                      <m:f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fPr>
                      <m:num>
                        <m:r>
                          <a:rPr lang="en-US" sz="2000" i="1">
                            <a:latin typeface="Cambria Math" panose="02040503050406030204" pitchFamily="18" charset="0"/>
                            <a:ea typeface="Open Sans Light" panose="020B0306030504020204" pitchFamily="34" charset="0"/>
                            <a:cs typeface="Open Sans Light" panose="020B0306030504020204" pitchFamily="34" charset="0"/>
                          </a:rPr>
                          <m:t>1</m:t>
                        </m:r>
                      </m:num>
                      <m:den>
                        <m:r>
                          <a:rPr lang="en-US" sz="2000" i="1">
                            <a:latin typeface="Cambria Math" panose="02040503050406030204" pitchFamily="18" charset="0"/>
                            <a:ea typeface="Open Sans Light" panose="020B0306030504020204" pitchFamily="34" charset="0"/>
                            <a:cs typeface="Open Sans Light" panose="020B0306030504020204" pitchFamily="34" charset="0"/>
                          </a:rPr>
                          <m:t>𝑇</m:t>
                        </m:r>
                      </m:den>
                    </m:f>
                    <m:nary>
                      <m:nary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naryPr>
                      <m:sub>
                        <m:r>
                          <m:rPr>
                            <m:brk m:alnAt="23"/>
                          </m:rPr>
                          <a:rPr lang="en-US" sz="2000" i="1">
                            <a:latin typeface="Cambria Math" panose="02040503050406030204" pitchFamily="18" charset="0"/>
                            <a:ea typeface="Open Sans Light" panose="020B0306030504020204" pitchFamily="34" charset="0"/>
                            <a:cs typeface="Open Sans Light" panose="020B0306030504020204" pitchFamily="34" charset="0"/>
                          </a:rPr>
                          <m:t>𝑡</m:t>
                        </m:r>
                        <m:r>
                          <a:rPr lang="en-US" sz="2000" i="1">
                            <a:latin typeface="Cambria Math" panose="02040503050406030204" pitchFamily="18" charset="0"/>
                            <a:ea typeface="Open Sans Light" panose="020B0306030504020204" pitchFamily="34" charset="0"/>
                            <a:cs typeface="Open Sans Light" panose="020B0306030504020204" pitchFamily="34" charset="0"/>
                          </a:rPr>
                          <m:t>=1</m:t>
                        </m:r>
                      </m:sub>
                      <m:sup>
                        <m:r>
                          <a:rPr lang="en-US" sz="2000" i="1">
                            <a:latin typeface="Cambria Math" panose="02040503050406030204" pitchFamily="18" charset="0"/>
                            <a:ea typeface="Open Sans Light" panose="020B0306030504020204" pitchFamily="34" charset="0"/>
                            <a:cs typeface="Open Sans Light" panose="020B0306030504020204" pitchFamily="34" charset="0"/>
                          </a:rPr>
                          <m:t>𝑇</m:t>
                        </m:r>
                      </m:sup>
                      <m:e>
                        <m:sSubSup>
                          <m:sSubSup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sSubSup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US" sz="2000" i="1">
                                <a:latin typeface="Cambria Math" panose="02040503050406030204" pitchFamily="18" charset="0"/>
                                <a:ea typeface="Open Sans Light" panose="020B0306030504020204" pitchFamily="34" charset="0"/>
                                <a:cs typeface="Open Sans Light" panose="020B0306030504020204" pitchFamily="34" charset="0"/>
                              </a:rPr>
                              <m:t>𝑡</m:t>
                            </m:r>
                          </m:sub>
                          <m: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𝑗</m:t>
                            </m:r>
                          </m:sup>
                        </m:sSubSup>
                      </m:e>
                    </m:nary>
                  </m:oMath>
                </a14:m>
                <a:endParaRPr lang="en-GB" dirty="0"/>
              </a:p>
              <a:p>
                <a:pPr algn="ctr"/>
                <a:endParaRPr lang="en-GB" dirty="0"/>
              </a:p>
            </p:txBody>
          </p:sp>
        </mc:Choice>
        <mc:Fallback xmlns="">
          <p:sp>
            <p:nvSpPr>
              <p:cNvPr id="10" name="TextBox 9">
                <a:extLst>
                  <a:ext uri="{FF2B5EF4-FFF2-40B4-BE49-F238E27FC236}">
                    <a16:creationId xmlns:a16="http://schemas.microsoft.com/office/drawing/2014/main" id="{6D422D7E-8464-0399-0D4A-48B9A98BC7AA}"/>
                  </a:ext>
                </a:extLst>
              </p:cNvPr>
              <p:cNvSpPr txBox="1">
                <a:spLocks noRot="1" noChangeAspect="1" noMove="1" noResize="1" noEditPoints="1" noAdjustHandles="1" noChangeArrowheads="1" noChangeShapeType="1" noTextEdit="1"/>
              </p:cNvSpPr>
              <p:nvPr/>
            </p:nvSpPr>
            <p:spPr>
              <a:xfrm>
                <a:off x="309971" y="2615389"/>
                <a:ext cx="5534025" cy="1669431"/>
              </a:xfrm>
              <a:prstGeom prst="rect">
                <a:avLst/>
              </a:prstGeom>
              <a:blipFill>
                <a:blip r:embed="rId4"/>
                <a:stretch>
                  <a:fillRect b="-2299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6075F30A-A409-E25A-34BB-37F11CEF8C3C}"/>
                  </a:ext>
                </a:extLst>
              </p:cNvPr>
              <p:cNvSpPr txBox="1"/>
              <p:nvPr/>
            </p:nvSpPr>
            <p:spPr>
              <a:xfrm>
                <a:off x="6638924" y="3956260"/>
                <a:ext cx="5076825" cy="717889"/>
              </a:xfrm>
              <a:prstGeom prst="rect">
                <a:avLst/>
              </a:prstGeom>
              <a:noFill/>
            </p:spPr>
            <p:txBody>
              <a:bodyPr wrap="square" rtlCol="0">
                <a:spAutoFit/>
              </a:bodyPr>
              <a:lstStyle/>
              <a:p>
                <a:r>
                  <a:rPr lang="en-US" sz="2000" dirty="0">
                    <a:latin typeface="+mn-lt"/>
                    <a:ea typeface="Cambria Math"/>
                    <a:cs typeface="Geneva"/>
                  </a:rPr>
                  <a:t>Where </a:t>
                </a:r>
                <a14:m>
                  <m:oMath xmlns:m="http://schemas.openxmlformats.org/officeDocument/2006/math">
                    <m:sSup>
                      <m:sSupPr>
                        <m:ctrlPr>
                          <a:rPr lang="en-US" sz="2000" b="0" i="1" smtClean="0">
                            <a:latin typeface="Cambria Math" panose="02040503050406030204" pitchFamily="18" charset="0"/>
                            <a:ea typeface="Cambria Math"/>
                            <a:cs typeface="Geneva"/>
                          </a:rPr>
                        </m:ctrlPr>
                      </m:sSupPr>
                      <m:e>
                        <m:r>
                          <a:rPr lang="en-US" sz="2000" i="1">
                            <a:latin typeface="Cambria Math" panose="02040503050406030204" pitchFamily="18" charset="0"/>
                            <a:ea typeface="Cambria Math"/>
                            <a:cs typeface="Geneva"/>
                          </a:rPr>
                          <m:t>𝜎</m:t>
                        </m:r>
                      </m:e>
                      <m:sup>
                        <m:r>
                          <a:rPr lang="en-US" sz="2000" b="0" i="1" smtClean="0">
                            <a:latin typeface="Cambria Math" panose="02040503050406030204" pitchFamily="18" charset="0"/>
                            <a:ea typeface="Cambria Math"/>
                            <a:cs typeface="Geneva"/>
                          </a:rPr>
                          <m:t>𝑗</m:t>
                        </m:r>
                      </m:sup>
                    </m:sSup>
                  </m:oMath>
                </a14:m>
                <a:r>
                  <a:rPr lang="en-GB" sz="2000" i="1" dirty="0">
                    <a:latin typeface="+mn-lt"/>
                    <a:ea typeface="Cambria Math"/>
                    <a:cs typeface="Geneva"/>
                  </a:rPr>
                  <a:t> </a:t>
                </a:r>
                <a:r>
                  <a:rPr lang="en-GB" sz="2000" dirty="0">
                    <a:latin typeface="+mn-lt"/>
                    <a:ea typeface="Cambria Math"/>
                    <a:cs typeface="Geneva"/>
                  </a:rPr>
                  <a:t>is the standard deviation of  asset j</a:t>
                </a:r>
              </a:p>
            </p:txBody>
          </p:sp>
        </mc:Choice>
        <mc:Fallback xmlns="">
          <p:sp>
            <p:nvSpPr>
              <p:cNvPr id="12" name="TextBox 11">
                <a:extLst>
                  <a:ext uri="{FF2B5EF4-FFF2-40B4-BE49-F238E27FC236}">
                    <a16:creationId xmlns:a16="http://schemas.microsoft.com/office/drawing/2014/main" id="{6075F30A-A409-E25A-34BB-37F11CEF8C3C}"/>
                  </a:ext>
                </a:extLst>
              </p:cNvPr>
              <p:cNvSpPr txBox="1">
                <a:spLocks noRot="1" noChangeAspect="1" noMove="1" noResize="1" noEditPoints="1" noAdjustHandles="1" noChangeArrowheads="1" noChangeShapeType="1" noTextEdit="1"/>
              </p:cNvSpPr>
              <p:nvPr/>
            </p:nvSpPr>
            <p:spPr>
              <a:xfrm>
                <a:off x="6638924" y="3956260"/>
                <a:ext cx="5076825" cy="717889"/>
              </a:xfrm>
              <a:prstGeom prst="rect">
                <a:avLst/>
              </a:prstGeom>
              <a:blipFill>
                <a:blip r:embed="rId5"/>
                <a:stretch>
                  <a:fillRect l="-1200" t="-4237" b="-1355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BBD720BB-B60C-CC45-D2CE-2D5607D0DA57}"/>
                  </a:ext>
                </a:extLst>
              </p:cNvPr>
              <p:cNvSpPr txBox="1"/>
              <p:nvPr/>
            </p:nvSpPr>
            <p:spPr>
              <a:xfrm>
                <a:off x="309971" y="5588225"/>
                <a:ext cx="5176453" cy="839204"/>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ea typeface="Open Sans Light" panose="020B0306030504020204" pitchFamily="34" charset="0"/>
                          <a:cs typeface="Open Sans Light" panose="020B0306030504020204" pitchFamily="34" charset="0"/>
                        </a:rPr>
                        <m:t>𝐶𝑜𝑣</m:t>
                      </m:r>
                      <m:d>
                        <m:d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dPr>
                        <m:e>
                          <m:sSup>
                            <m:sSup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p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sup>
                              <m:r>
                                <a:rPr lang="en-US" sz="2000" i="1">
                                  <a:latin typeface="Cambria Math" panose="02040503050406030204" pitchFamily="18" charset="0"/>
                                  <a:ea typeface="Open Sans Light" panose="020B0306030504020204" pitchFamily="34" charset="0"/>
                                  <a:cs typeface="Open Sans Light" panose="020B0306030504020204" pitchFamily="34" charset="0"/>
                                </a:rPr>
                                <m:t>𝐴</m:t>
                              </m:r>
                            </m:sup>
                          </m:sSup>
                          <m:r>
                            <a:rPr lang="en-US" sz="2000" i="1">
                              <a:latin typeface="Cambria Math" panose="02040503050406030204" pitchFamily="18" charset="0"/>
                              <a:ea typeface="Open Sans Light" panose="020B0306030504020204" pitchFamily="34" charset="0"/>
                              <a:cs typeface="Open Sans Light" panose="020B0306030504020204" pitchFamily="34" charset="0"/>
                            </a:rPr>
                            <m:t>,</m:t>
                          </m:r>
                          <m:sSup>
                            <m:sSup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p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sup>
                              <m:r>
                                <a:rPr lang="en-US" sz="2000" i="1">
                                  <a:latin typeface="Cambria Math" panose="02040503050406030204" pitchFamily="18" charset="0"/>
                                  <a:ea typeface="Open Sans Light" panose="020B0306030504020204" pitchFamily="34" charset="0"/>
                                  <a:cs typeface="Open Sans Light" panose="020B0306030504020204" pitchFamily="34" charset="0"/>
                                </a:rPr>
                                <m:t>𝐵</m:t>
                              </m:r>
                            </m:sup>
                          </m:sSup>
                        </m:e>
                      </m:d>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m:t>
                      </m:r>
                      <m:nary>
                        <m:naryPr>
                          <m:chr m:val="∑"/>
                          <m:supHide m:val="on"/>
                          <m:ctrlPr>
                            <a:rPr lang="en-GB" sz="2000" i="1" dirty="0">
                              <a:latin typeface="Cambria Math" panose="02040503050406030204" pitchFamily="18" charset="0"/>
                              <a:ea typeface="Open Sans Light" panose="020B0306030504020204" pitchFamily="34" charset="0"/>
                              <a:cs typeface="Open Sans Light" panose="020B0306030504020204" pitchFamily="34" charset="0"/>
                            </a:rPr>
                          </m:ctrlPr>
                        </m:naryPr>
                        <m:sub>
                          <m:r>
                            <a:rPr lang="en-US" sz="2000" i="1" dirty="0">
                              <a:latin typeface="Cambria Math" panose="02040503050406030204" pitchFamily="18" charset="0"/>
                              <a:ea typeface="Open Sans Light" panose="020B0306030504020204" pitchFamily="34" charset="0"/>
                              <a:cs typeface="Open Sans Light" panose="020B0306030504020204" pitchFamily="34" charset="0"/>
                            </a:rPr>
                            <m:t>𝜔</m:t>
                          </m:r>
                        </m:sub>
                        <m:sup/>
                        <m:e>
                          <m:sSub>
                            <m:sSub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bPr>
                            <m:e>
                              <m:r>
                                <a:rPr lang="en-US" sz="2000" i="1">
                                  <a:latin typeface="Cambria Math" panose="02040503050406030204" pitchFamily="18" charset="0"/>
                                  <a:ea typeface="Open Sans Light" panose="020B0306030504020204" pitchFamily="34" charset="0"/>
                                  <a:cs typeface="Open Sans Light" panose="020B0306030504020204" pitchFamily="34" charset="0"/>
                                </a:rPr>
                                <m:t>𝑝</m:t>
                              </m:r>
                            </m:e>
                            <m:sub>
                              <m:r>
                                <a:rPr lang="en-US" sz="2000" i="1">
                                  <a:latin typeface="Cambria Math" panose="02040503050406030204" pitchFamily="18" charset="0"/>
                                  <a:ea typeface="Open Sans Light" panose="020B0306030504020204" pitchFamily="34" charset="0"/>
                                  <a:cs typeface="Open Sans Light" panose="020B0306030504020204" pitchFamily="34" charset="0"/>
                                </a:rPr>
                                <m:t>𝜔</m:t>
                              </m:r>
                            </m:sub>
                          </m:sSub>
                        </m:e>
                      </m:nary>
                      <m:sSup>
                        <m:sSup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pPr>
                        <m:e>
                          <m:d>
                            <m:d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dPr>
                            <m:e>
                              <m:sSubSup>
                                <m:sSubSup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sSubSup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US" sz="2000" i="1">
                                      <a:latin typeface="Cambria Math" panose="02040503050406030204" pitchFamily="18" charset="0"/>
                                      <a:ea typeface="Open Sans Light" panose="020B0306030504020204" pitchFamily="34" charset="0"/>
                                      <a:cs typeface="Open Sans Light" panose="020B0306030504020204" pitchFamily="34" charset="0"/>
                                    </a:rPr>
                                    <m:t>𝜔</m:t>
                                  </m:r>
                                </m:sub>
                                <m: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𝐴</m:t>
                                  </m:r>
                                </m:sup>
                              </m:sSubSup>
                              <m:r>
                                <a:rPr lang="en-US" sz="2000" i="1">
                                  <a:latin typeface="Cambria Math" panose="02040503050406030204" pitchFamily="18" charset="0"/>
                                  <a:ea typeface="Open Sans Light" panose="020B0306030504020204" pitchFamily="34" charset="0"/>
                                  <a:cs typeface="Open Sans Light" panose="020B0306030504020204" pitchFamily="34" charset="0"/>
                                </a:rPr>
                                <m:t>−</m:t>
                              </m:r>
                              <m:sSup>
                                <m:sSupPr>
                                  <m:ctrlPr>
                                    <a:rPr lang="en-US" sz="2000" b="0" i="1" smtClean="0">
                                      <a:latin typeface="Cambria Math" panose="02040503050406030204" pitchFamily="18" charset="0"/>
                                      <a:ea typeface="Open Sans Light" panose="020B0306030504020204" pitchFamily="34" charset="0"/>
                                      <a:cs typeface="Open Sans Light" panose="020B0306030504020204" pitchFamily="34" charset="0"/>
                                    </a:rPr>
                                  </m:ctrlPr>
                                </m:sSupPr>
                                <m:e>
                                  <m:acc>
                                    <m:acc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acc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acc>
                                </m:e>
                                <m: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𝐴</m:t>
                                  </m:r>
                                </m:sup>
                              </m:sSup>
                            </m:e>
                          </m:d>
                          <m:d>
                            <m:d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dPr>
                            <m:e>
                              <m:sSubSup>
                                <m:sSubSup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bSup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sub>
                                  <m:r>
                                    <a:rPr lang="en-US" sz="2000" i="1">
                                      <a:latin typeface="Cambria Math" panose="02040503050406030204" pitchFamily="18" charset="0"/>
                                      <a:ea typeface="Open Sans Light" panose="020B0306030504020204" pitchFamily="34" charset="0"/>
                                      <a:cs typeface="Open Sans Light" panose="020B0306030504020204" pitchFamily="34" charset="0"/>
                                    </a:rPr>
                                    <m:t>𝜔</m:t>
                                  </m:r>
                                </m:sub>
                                <m: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𝐵</m:t>
                                  </m:r>
                                </m:sup>
                              </m:sSubSup>
                              <m:r>
                                <a:rPr lang="en-US" sz="2000" i="1">
                                  <a:latin typeface="Cambria Math" panose="02040503050406030204" pitchFamily="18" charset="0"/>
                                  <a:ea typeface="Open Sans Light" panose="020B0306030504020204" pitchFamily="34" charset="0"/>
                                  <a:cs typeface="Open Sans Light" panose="020B0306030504020204" pitchFamily="34" charset="0"/>
                                </a:rPr>
                                <m:t>−</m:t>
                              </m:r>
                              <m:sSup>
                                <m:sSupPr>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sSupPr>
                                <m:e>
                                  <m:acc>
                                    <m:accPr>
                                      <m:chr m:val="̅"/>
                                      <m:ctrlPr>
                                        <a:rPr lang="en-US" sz="2000" i="1">
                                          <a:latin typeface="Cambria Math" panose="02040503050406030204" pitchFamily="18" charset="0"/>
                                          <a:ea typeface="Open Sans Light" panose="020B0306030504020204" pitchFamily="34" charset="0"/>
                                          <a:cs typeface="Open Sans Light" panose="020B0306030504020204" pitchFamily="34" charset="0"/>
                                        </a:rPr>
                                      </m:ctrlPr>
                                    </m:accPr>
                                    <m:e>
                                      <m:r>
                                        <a:rPr lang="en-US" sz="2000" i="1">
                                          <a:latin typeface="Cambria Math" panose="02040503050406030204" pitchFamily="18" charset="0"/>
                                          <a:ea typeface="Open Sans Light" panose="020B0306030504020204" pitchFamily="34" charset="0"/>
                                          <a:cs typeface="Open Sans Light" panose="020B0306030504020204" pitchFamily="34" charset="0"/>
                                        </a:rPr>
                                        <m:t>𝑟</m:t>
                                      </m:r>
                                    </m:e>
                                  </m:acc>
                                </m:e>
                                <m:sup>
                                  <m:r>
                                    <a:rPr lang="en-US" sz="2000" b="0" i="1" smtClean="0">
                                      <a:latin typeface="Cambria Math" panose="02040503050406030204" pitchFamily="18" charset="0"/>
                                      <a:ea typeface="Open Sans Light" panose="020B0306030504020204" pitchFamily="34" charset="0"/>
                                      <a:cs typeface="Open Sans Light" panose="020B0306030504020204" pitchFamily="34" charset="0"/>
                                    </a:rPr>
                                    <m:t>𝐵</m:t>
                                  </m:r>
                                </m:sup>
                              </m:sSup>
                            </m:e>
                          </m:d>
                        </m:e>
                        <m:sup/>
                      </m:sSup>
                    </m:oMath>
                  </m:oMathPara>
                </a14:m>
                <a:endParaRPr lang="en-GB" dirty="0"/>
              </a:p>
            </p:txBody>
          </p:sp>
        </mc:Choice>
        <mc:Fallback xmlns="">
          <p:sp>
            <p:nvSpPr>
              <p:cNvPr id="14" name="TextBox 13">
                <a:extLst>
                  <a:ext uri="{FF2B5EF4-FFF2-40B4-BE49-F238E27FC236}">
                    <a16:creationId xmlns:a16="http://schemas.microsoft.com/office/drawing/2014/main" id="{BBD720BB-B60C-CC45-D2CE-2D5607D0DA57}"/>
                  </a:ext>
                </a:extLst>
              </p:cNvPr>
              <p:cNvSpPr txBox="1">
                <a:spLocks noRot="1" noChangeAspect="1" noMove="1" noResize="1" noEditPoints="1" noAdjustHandles="1" noChangeArrowheads="1" noChangeShapeType="1" noTextEdit="1"/>
              </p:cNvSpPr>
              <p:nvPr/>
            </p:nvSpPr>
            <p:spPr>
              <a:xfrm>
                <a:off x="309971" y="5588225"/>
                <a:ext cx="5176453" cy="839204"/>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1241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p:bldP spid="12"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8EEC2B87-E59B-A5D6-D749-49FAF196665A}"/>
              </a:ext>
            </a:extLst>
          </p:cNvPr>
          <p:cNvSpPr>
            <a:spLocks noGrp="1"/>
          </p:cNvSpPr>
          <p:nvPr>
            <p:ph type="body" sz="quarter" idx="12"/>
          </p:nvPr>
        </p:nvSpPr>
        <p:spPr/>
        <p:txBody>
          <a:bodyPr/>
          <a:lstStyle/>
          <a:p>
            <a:endParaRPr lang="en-US"/>
          </a:p>
        </p:txBody>
      </p:sp>
      <p:sp>
        <p:nvSpPr>
          <p:cNvPr id="9" name="Text Placeholder 8">
            <a:extLst>
              <a:ext uri="{FF2B5EF4-FFF2-40B4-BE49-F238E27FC236}">
                <a16:creationId xmlns:a16="http://schemas.microsoft.com/office/drawing/2014/main" id="{31F5F405-3AC4-BE55-C673-12E8575A2D84}"/>
              </a:ext>
            </a:extLst>
          </p:cNvPr>
          <p:cNvSpPr>
            <a:spLocks noGrp="1"/>
          </p:cNvSpPr>
          <p:nvPr>
            <p:ph type="body" sz="quarter" idx="16"/>
          </p:nvPr>
        </p:nvSpPr>
        <p:spPr/>
        <p:txBody>
          <a:bodyPr/>
          <a:lstStyle/>
          <a:p>
            <a:r>
              <a:rPr lang="en-US" dirty="0"/>
              <a:t>What is a portfolio?</a:t>
            </a:r>
          </a:p>
        </p:txBody>
      </p:sp>
      <p:sp>
        <p:nvSpPr>
          <p:cNvPr id="10" name="TextBox 9">
            <a:extLst>
              <a:ext uri="{FF2B5EF4-FFF2-40B4-BE49-F238E27FC236}">
                <a16:creationId xmlns:a16="http://schemas.microsoft.com/office/drawing/2014/main" id="{D6E14667-A17B-F409-F128-631C8D2FAA5D}"/>
              </a:ext>
            </a:extLst>
          </p:cNvPr>
          <p:cNvSpPr txBox="1"/>
          <p:nvPr/>
        </p:nvSpPr>
        <p:spPr>
          <a:xfrm>
            <a:off x="466725" y="1733550"/>
            <a:ext cx="9696450" cy="369332"/>
          </a:xfrm>
          <a:prstGeom prst="rect">
            <a:avLst/>
          </a:prstGeom>
          <a:noFill/>
        </p:spPr>
        <p:txBody>
          <a:bodyPr wrap="square" rtlCol="0">
            <a:spAutoFit/>
          </a:bodyPr>
          <a:lstStyle/>
          <a:p>
            <a:r>
              <a:rPr lang="en-US" dirty="0"/>
              <a:t>A portfolio is a set of securities. E.g. two shares of Apple and one share of Google</a:t>
            </a:r>
          </a:p>
        </p:txBody>
      </p:sp>
      <mc:AlternateContent xmlns:mc="http://schemas.openxmlformats.org/markup-compatibility/2006">
        <mc:Choice xmlns:a14="http://schemas.microsoft.com/office/drawing/2010/main" Requires="a14">
          <p:graphicFrame>
            <p:nvGraphicFramePr>
              <p:cNvPr id="11" name="Table 10">
                <a:extLst>
                  <a:ext uri="{FF2B5EF4-FFF2-40B4-BE49-F238E27FC236}">
                    <a16:creationId xmlns:a16="http://schemas.microsoft.com/office/drawing/2014/main" id="{6E5F3885-7A14-6B7B-2CE7-DC330A0601CF}"/>
                  </a:ext>
                </a:extLst>
              </p:cNvPr>
              <p:cNvGraphicFramePr>
                <a:graphicFrameLocks noGrp="1"/>
              </p:cNvGraphicFramePr>
              <p:nvPr>
                <p:extLst>
                  <p:ext uri="{D42A27DB-BD31-4B8C-83A1-F6EECF244321}">
                    <p14:modId xmlns:p14="http://schemas.microsoft.com/office/powerpoint/2010/main" val="1909735098"/>
                  </p:ext>
                </p:extLst>
              </p:nvPr>
            </p:nvGraphicFramePr>
            <p:xfrm>
              <a:off x="2136775" y="2268424"/>
              <a:ext cx="8127999" cy="1489012"/>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259365602"/>
                        </a:ext>
                      </a:extLst>
                    </a:gridCol>
                    <a:gridCol w="2709333">
                      <a:extLst>
                        <a:ext uri="{9D8B030D-6E8A-4147-A177-3AD203B41FA5}">
                          <a16:colId xmlns:a16="http://schemas.microsoft.com/office/drawing/2014/main" val="195921425"/>
                        </a:ext>
                      </a:extLst>
                    </a:gridCol>
                    <a:gridCol w="2709333">
                      <a:extLst>
                        <a:ext uri="{9D8B030D-6E8A-4147-A177-3AD203B41FA5}">
                          <a16:colId xmlns:a16="http://schemas.microsoft.com/office/drawing/2014/main" val="1921974544"/>
                        </a:ext>
                      </a:extLst>
                    </a:gridCol>
                  </a:tblGrid>
                  <a:tr h="370840">
                    <a:tc>
                      <a:txBody>
                        <a:bodyPr/>
                        <a:lstStyle/>
                        <a:p>
                          <a:endParaRPr lang="en-US"/>
                        </a:p>
                      </a:txBody>
                      <a:tcPr/>
                    </a:tc>
                    <a:tc>
                      <a:txBody>
                        <a:bodyPr/>
                        <a:lstStyle/>
                        <a:p>
                          <a:r>
                            <a:rPr lang="en-US" dirty="0"/>
                            <a:t>31 December 2023</a:t>
                          </a:r>
                        </a:p>
                      </a:txBody>
                      <a:tcPr/>
                    </a:tc>
                    <a:tc>
                      <a:txBody>
                        <a:bodyPr/>
                        <a:lstStyle/>
                        <a:p>
                          <a:r>
                            <a:rPr lang="en-US" dirty="0"/>
                            <a:t>31 December 2024</a:t>
                          </a:r>
                        </a:p>
                      </a:txBody>
                      <a:tcPr/>
                    </a:tc>
                    <a:extLst>
                      <a:ext uri="{0D108BD9-81ED-4DB2-BD59-A6C34878D82A}">
                        <a16:rowId xmlns:a16="http://schemas.microsoft.com/office/drawing/2014/main" val="3476802285"/>
                      </a:ext>
                    </a:extLst>
                  </a:tr>
                  <a:tr h="370840">
                    <a:tc>
                      <a:txBody>
                        <a:bodyPr/>
                        <a:lstStyle/>
                        <a:p>
                          <a:r>
                            <a:rPr lang="en-US" dirty="0"/>
                            <a:t>Apple </a:t>
                          </a:r>
                        </a:p>
                      </a:txBody>
                      <a:tcPr/>
                    </a:tc>
                    <a:tc>
                      <a:txBody>
                        <a:bodyPr/>
                        <a:lstStyle/>
                        <a:p>
                          <a14:m>
                            <m:oMathPara xmlns:m="http://schemas.openxmlformats.org/officeDocument/2006/math">
                              <m:oMathParaPr>
                                <m:jc m:val="centerGroup"/>
                              </m:oMathParaPr>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0</m:t>
                                    </m:r>
                                  </m:sub>
                                  <m:sup>
                                    <m:r>
                                      <a:rPr lang="en-US" b="0" i="1" smtClean="0">
                                        <a:latin typeface="Cambria Math" panose="02040503050406030204" pitchFamily="18" charset="0"/>
                                      </a:rPr>
                                      <m:t>𝐴</m:t>
                                    </m:r>
                                  </m:sup>
                                </m:sSubSup>
                                <m:r>
                                  <a:rPr lang="en-US" b="0" i="1" smtClean="0">
                                    <a:latin typeface="Cambria Math" panose="02040503050406030204" pitchFamily="18" charset="0"/>
                                  </a:rPr>
                                  <m:t>=200</m:t>
                                </m:r>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𝐴</m:t>
                                    </m:r>
                                  </m:sup>
                                </m:sSubSup>
                                <m:r>
                                  <a:rPr lang="en-US" b="0" i="1" smtClean="0">
                                    <a:latin typeface="Cambria Math" panose="02040503050406030204" pitchFamily="18" charset="0"/>
                                  </a:rPr>
                                  <m:t>=250</m:t>
                                </m:r>
                              </m:oMath>
                            </m:oMathPara>
                          </a14:m>
                          <a:endParaRPr lang="en-US" dirty="0"/>
                        </a:p>
                      </a:txBody>
                      <a:tcPr/>
                    </a:tc>
                    <a:extLst>
                      <a:ext uri="{0D108BD9-81ED-4DB2-BD59-A6C34878D82A}">
                        <a16:rowId xmlns:a16="http://schemas.microsoft.com/office/drawing/2014/main" val="2071474739"/>
                      </a:ext>
                    </a:extLst>
                  </a:tr>
                  <a:tr h="370840">
                    <a:tc>
                      <a:txBody>
                        <a:bodyPr/>
                        <a:lstStyle/>
                        <a:p>
                          <a:r>
                            <a:rPr lang="en-US" dirty="0"/>
                            <a:t>Google</a:t>
                          </a:r>
                        </a:p>
                      </a:txBody>
                      <a:tcPr/>
                    </a:tc>
                    <a:tc>
                      <a:txBody>
                        <a:bodyPr/>
                        <a:lstStyle/>
                        <a:p>
                          <a14:m>
                            <m:oMathPara xmlns:m="http://schemas.openxmlformats.org/officeDocument/2006/math">
                              <m:oMathParaPr>
                                <m:jc m:val="centerGroup"/>
                              </m:oMathParaPr>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0</m:t>
                                    </m:r>
                                  </m:sub>
                                  <m:sup>
                                    <m:r>
                                      <a:rPr lang="en-US" b="0" i="1" smtClean="0">
                                        <a:latin typeface="Cambria Math" panose="02040503050406030204" pitchFamily="18" charset="0"/>
                                      </a:rPr>
                                      <m:t>𝐺</m:t>
                                    </m:r>
                                  </m:sup>
                                </m:sSubSup>
                                <m:r>
                                  <a:rPr lang="en-US" b="0" i="1" smtClean="0">
                                    <a:latin typeface="Cambria Math" panose="02040503050406030204" pitchFamily="18" charset="0"/>
                                  </a:rPr>
                                  <m:t>=140</m:t>
                                </m:r>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𝐺</m:t>
                                    </m:r>
                                  </m:sup>
                                </m:sSubSup>
                                <m:r>
                                  <a:rPr lang="en-US" b="0" i="1" smtClean="0">
                                    <a:latin typeface="Cambria Math" panose="02040503050406030204" pitchFamily="18" charset="0"/>
                                  </a:rPr>
                                  <m:t>=200</m:t>
                                </m:r>
                              </m:oMath>
                            </m:oMathPara>
                          </a14:m>
                          <a:endParaRPr lang="en-US" dirty="0"/>
                        </a:p>
                      </a:txBody>
                      <a:tcPr/>
                    </a:tc>
                    <a:extLst>
                      <a:ext uri="{0D108BD9-81ED-4DB2-BD59-A6C34878D82A}">
                        <a16:rowId xmlns:a16="http://schemas.microsoft.com/office/drawing/2014/main" val="2997313333"/>
                      </a:ext>
                    </a:extLst>
                  </a:tr>
                  <a:tr h="370840">
                    <a:tc>
                      <a:txBody>
                        <a:bodyPr/>
                        <a:lstStyle/>
                        <a:p>
                          <a:r>
                            <a:rPr lang="en-US" dirty="0"/>
                            <a:t>Portfolio</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39616511"/>
                      </a:ext>
                    </a:extLst>
                  </a:tr>
                </a:tbl>
              </a:graphicData>
            </a:graphic>
          </p:graphicFrame>
        </mc:Choice>
        <mc:Fallback>
          <p:graphicFrame>
            <p:nvGraphicFramePr>
              <p:cNvPr id="11" name="Table 10">
                <a:extLst>
                  <a:ext uri="{FF2B5EF4-FFF2-40B4-BE49-F238E27FC236}">
                    <a16:creationId xmlns:a16="http://schemas.microsoft.com/office/drawing/2014/main" id="{6E5F3885-7A14-6B7B-2CE7-DC330A0601CF}"/>
                  </a:ext>
                </a:extLst>
              </p:cNvPr>
              <p:cNvGraphicFramePr>
                <a:graphicFrameLocks noGrp="1"/>
              </p:cNvGraphicFramePr>
              <p:nvPr>
                <p:extLst>
                  <p:ext uri="{D42A27DB-BD31-4B8C-83A1-F6EECF244321}">
                    <p14:modId xmlns:p14="http://schemas.microsoft.com/office/powerpoint/2010/main" val="1909735098"/>
                  </p:ext>
                </p:extLst>
              </p:nvPr>
            </p:nvGraphicFramePr>
            <p:xfrm>
              <a:off x="2136775" y="2268424"/>
              <a:ext cx="8127999" cy="1489012"/>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259365602"/>
                        </a:ext>
                      </a:extLst>
                    </a:gridCol>
                    <a:gridCol w="2709333">
                      <a:extLst>
                        <a:ext uri="{9D8B030D-6E8A-4147-A177-3AD203B41FA5}">
                          <a16:colId xmlns:a16="http://schemas.microsoft.com/office/drawing/2014/main" val="195921425"/>
                        </a:ext>
                      </a:extLst>
                    </a:gridCol>
                    <a:gridCol w="2709333">
                      <a:extLst>
                        <a:ext uri="{9D8B030D-6E8A-4147-A177-3AD203B41FA5}">
                          <a16:colId xmlns:a16="http://schemas.microsoft.com/office/drawing/2014/main" val="1921974544"/>
                        </a:ext>
                      </a:extLst>
                    </a:gridCol>
                  </a:tblGrid>
                  <a:tr h="370840">
                    <a:tc>
                      <a:txBody>
                        <a:bodyPr/>
                        <a:lstStyle/>
                        <a:p>
                          <a:endParaRPr lang="en-US"/>
                        </a:p>
                      </a:txBody>
                      <a:tcPr/>
                    </a:tc>
                    <a:tc>
                      <a:txBody>
                        <a:bodyPr/>
                        <a:lstStyle/>
                        <a:p>
                          <a:r>
                            <a:rPr lang="en-US" dirty="0"/>
                            <a:t>31 December 2023</a:t>
                          </a:r>
                        </a:p>
                      </a:txBody>
                      <a:tcPr/>
                    </a:tc>
                    <a:tc>
                      <a:txBody>
                        <a:bodyPr/>
                        <a:lstStyle/>
                        <a:p>
                          <a:r>
                            <a:rPr lang="en-US" dirty="0"/>
                            <a:t>31 December 2024</a:t>
                          </a:r>
                        </a:p>
                      </a:txBody>
                      <a:tcPr/>
                    </a:tc>
                    <a:extLst>
                      <a:ext uri="{0D108BD9-81ED-4DB2-BD59-A6C34878D82A}">
                        <a16:rowId xmlns:a16="http://schemas.microsoft.com/office/drawing/2014/main" val="3476802285"/>
                      </a:ext>
                    </a:extLst>
                  </a:tr>
                  <a:tr h="372682">
                    <a:tc>
                      <a:txBody>
                        <a:bodyPr/>
                        <a:lstStyle/>
                        <a:p>
                          <a:r>
                            <a:rPr lang="en-US" dirty="0"/>
                            <a:t>Apple </a:t>
                          </a:r>
                        </a:p>
                      </a:txBody>
                      <a:tcPr/>
                    </a:tc>
                    <a:tc>
                      <a:txBody>
                        <a:bodyPr/>
                        <a:lstStyle/>
                        <a:p>
                          <a:endParaRPr lang="en-US"/>
                        </a:p>
                      </a:txBody>
                      <a:tcPr>
                        <a:blipFill>
                          <a:blip r:embed="rId2"/>
                          <a:stretch>
                            <a:fillRect l="-100450" t="-108197" r="-101351" b="-226230"/>
                          </a:stretch>
                        </a:blipFill>
                      </a:tcPr>
                    </a:tc>
                    <a:tc>
                      <a:txBody>
                        <a:bodyPr/>
                        <a:lstStyle/>
                        <a:p>
                          <a:endParaRPr lang="en-US"/>
                        </a:p>
                      </a:txBody>
                      <a:tcPr>
                        <a:blipFill>
                          <a:blip r:embed="rId2"/>
                          <a:stretch>
                            <a:fillRect l="-200000" t="-108197" r="-1124" b="-226230"/>
                          </a:stretch>
                        </a:blipFill>
                      </a:tcPr>
                    </a:tc>
                    <a:extLst>
                      <a:ext uri="{0D108BD9-81ED-4DB2-BD59-A6C34878D82A}">
                        <a16:rowId xmlns:a16="http://schemas.microsoft.com/office/drawing/2014/main" val="2071474739"/>
                      </a:ext>
                    </a:extLst>
                  </a:tr>
                  <a:tr h="374650">
                    <a:tc>
                      <a:txBody>
                        <a:bodyPr/>
                        <a:lstStyle/>
                        <a:p>
                          <a:r>
                            <a:rPr lang="en-US" dirty="0"/>
                            <a:t>Google</a:t>
                          </a:r>
                        </a:p>
                      </a:txBody>
                      <a:tcPr/>
                    </a:tc>
                    <a:tc>
                      <a:txBody>
                        <a:bodyPr/>
                        <a:lstStyle/>
                        <a:p>
                          <a:endParaRPr lang="en-US"/>
                        </a:p>
                      </a:txBody>
                      <a:tcPr>
                        <a:blipFill>
                          <a:blip r:embed="rId2"/>
                          <a:stretch>
                            <a:fillRect l="-100450" t="-204839" r="-101351" b="-122581"/>
                          </a:stretch>
                        </a:blipFill>
                      </a:tcPr>
                    </a:tc>
                    <a:tc>
                      <a:txBody>
                        <a:bodyPr/>
                        <a:lstStyle/>
                        <a:p>
                          <a:endParaRPr lang="en-US"/>
                        </a:p>
                      </a:txBody>
                      <a:tcPr>
                        <a:blipFill>
                          <a:blip r:embed="rId2"/>
                          <a:stretch>
                            <a:fillRect l="-200000" t="-204839" r="-1124" b="-122581"/>
                          </a:stretch>
                        </a:blipFill>
                      </a:tcPr>
                    </a:tc>
                    <a:extLst>
                      <a:ext uri="{0D108BD9-81ED-4DB2-BD59-A6C34878D82A}">
                        <a16:rowId xmlns:a16="http://schemas.microsoft.com/office/drawing/2014/main" val="2997313333"/>
                      </a:ext>
                    </a:extLst>
                  </a:tr>
                  <a:tr h="370840">
                    <a:tc>
                      <a:txBody>
                        <a:bodyPr/>
                        <a:lstStyle/>
                        <a:p>
                          <a:r>
                            <a:rPr lang="en-US" dirty="0"/>
                            <a:t>Portfolio</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39616511"/>
                      </a:ext>
                    </a:extLst>
                  </a:tr>
                </a:tbl>
              </a:graphicData>
            </a:graphic>
          </p:graphicFrame>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CCD89145-9888-77F5-1E06-8E11C55A07D0}"/>
                  </a:ext>
                </a:extLst>
              </p:cNvPr>
              <p:cNvSpPr txBox="1"/>
              <p:nvPr/>
            </p:nvSpPr>
            <p:spPr>
              <a:xfrm>
                <a:off x="3048000" y="3379127"/>
                <a:ext cx="6096000" cy="37830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0</m:t>
                          </m:r>
                        </m:sub>
                      </m:sSub>
                      <m:r>
                        <a:rPr lang="en-US" b="0" i="1" smtClean="0">
                          <a:latin typeface="Cambria Math" panose="02040503050406030204" pitchFamily="18" charset="0"/>
                        </a:rPr>
                        <m:t>=2×</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0</m:t>
                          </m:r>
                        </m:sub>
                        <m:sup>
                          <m:r>
                            <a:rPr lang="en-US" b="0" i="1" smtClean="0">
                              <a:latin typeface="Cambria Math" panose="02040503050406030204" pitchFamily="18" charset="0"/>
                            </a:rPr>
                            <m:t>𝐴</m:t>
                          </m:r>
                        </m:sup>
                      </m:sSubSup>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0</m:t>
                          </m:r>
                        </m:sub>
                        <m:sup>
                          <m:r>
                            <a:rPr lang="en-US" b="0" i="1" smtClean="0">
                              <a:latin typeface="Cambria Math" panose="02040503050406030204" pitchFamily="18" charset="0"/>
                            </a:rPr>
                            <m:t>𝐺</m:t>
                          </m:r>
                        </m:sup>
                      </m:sSubSup>
                      <m:r>
                        <a:rPr lang="en-US" b="0" i="1" smtClean="0">
                          <a:latin typeface="Cambria Math" panose="02040503050406030204" pitchFamily="18" charset="0"/>
                        </a:rPr>
                        <m:t>=540</m:t>
                      </m:r>
                    </m:oMath>
                  </m:oMathPara>
                </a14:m>
                <a:endParaRPr lang="en-US" dirty="0"/>
              </a:p>
            </p:txBody>
          </p:sp>
        </mc:Choice>
        <mc:Fallback>
          <p:sp>
            <p:nvSpPr>
              <p:cNvPr id="13" name="TextBox 12">
                <a:extLst>
                  <a:ext uri="{FF2B5EF4-FFF2-40B4-BE49-F238E27FC236}">
                    <a16:creationId xmlns:a16="http://schemas.microsoft.com/office/drawing/2014/main" id="{CCD89145-9888-77F5-1E06-8E11C55A07D0}"/>
                  </a:ext>
                </a:extLst>
              </p:cNvPr>
              <p:cNvSpPr txBox="1">
                <a:spLocks noRot="1" noChangeAspect="1" noMove="1" noResize="1" noEditPoints="1" noAdjustHandles="1" noChangeArrowheads="1" noChangeShapeType="1" noTextEdit="1"/>
              </p:cNvSpPr>
              <p:nvPr/>
            </p:nvSpPr>
            <p:spPr>
              <a:xfrm>
                <a:off x="3048000" y="3379127"/>
                <a:ext cx="6096000" cy="378309"/>
              </a:xfrm>
              <a:prstGeom prst="rect">
                <a:avLst/>
              </a:prstGeom>
              <a:blipFill>
                <a:blip r:embed="rId3"/>
                <a:stretch>
                  <a:fillRect b="-322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510E5184-7A91-5C97-190B-B2979D4CF79E}"/>
                  </a:ext>
                </a:extLst>
              </p:cNvPr>
              <p:cNvSpPr txBox="1"/>
              <p:nvPr/>
            </p:nvSpPr>
            <p:spPr>
              <a:xfrm>
                <a:off x="5915025" y="3379126"/>
                <a:ext cx="6096000" cy="37600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𝐴</m:t>
                          </m:r>
                        </m:sup>
                      </m:sSubSup>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𝐺</m:t>
                          </m:r>
                        </m:sup>
                      </m:sSubSup>
                      <m:r>
                        <a:rPr lang="en-US" b="0" i="1" smtClean="0">
                          <a:latin typeface="Cambria Math" panose="02040503050406030204" pitchFamily="18" charset="0"/>
                        </a:rPr>
                        <m:t>=700</m:t>
                      </m:r>
                    </m:oMath>
                  </m:oMathPara>
                </a14:m>
                <a:endParaRPr lang="en-US" dirty="0"/>
              </a:p>
            </p:txBody>
          </p:sp>
        </mc:Choice>
        <mc:Fallback>
          <p:sp>
            <p:nvSpPr>
              <p:cNvPr id="16" name="TextBox 15">
                <a:extLst>
                  <a:ext uri="{FF2B5EF4-FFF2-40B4-BE49-F238E27FC236}">
                    <a16:creationId xmlns:a16="http://schemas.microsoft.com/office/drawing/2014/main" id="{510E5184-7A91-5C97-190B-B2979D4CF79E}"/>
                  </a:ext>
                </a:extLst>
              </p:cNvPr>
              <p:cNvSpPr txBox="1">
                <a:spLocks noRot="1" noChangeAspect="1" noMove="1" noResize="1" noEditPoints="1" noAdjustHandles="1" noChangeArrowheads="1" noChangeShapeType="1" noTextEdit="1"/>
              </p:cNvSpPr>
              <p:nvPr/>
            </p:nvSpPr>
            <p:spPr>
              <a:xfrm>
                <a:off x="5915025" y="3379126"/>
                <a:ext cx="6096000" cy="376000"/>
              </a:xfrm>
              <a:prstGeom prst="rect">
                <a:avLst/>
              </a:prstGeom>
              <a:blipFill>
                <a:blip r:embed="rId4"/>
                <a:stretch>
                  <a:fillRect b="-3226"/>
                </a:stretch>
              </a:blipFill>
            </p:spPr>
            <p:txBody>
              <a:bodyPr/>
              <a:lstStyle/>
              <a:p>
                <a:r>
                  <a:rPr lang="en-US">
                    <a:noFill/>
                  </a:rPr>
                  <a:t> </a:t>
                </a:r>
              </a:p>
            </p:txBody>
          </p:sp>
        </mc:Fallback>
      </mc:AlternateContent>
      <p:sp>
        <p:nvSpPr>
          <p:cNvPr id="17" name="TextBox 16">
            <a:extLst>
              <a:ext uri="{FF2B5EF4-FFF2-40B4-BE49-F238E27FC236}">
                <a16:creationId xmlns:a16="http://schemas.microsoft.com/office/drawing/2014/main" id="{FC564EA7-19C3-E273-C087-9C9695999DAE}"/>
              </a:ext>
            </a:extLst>
          </p:cNvPr>
          <p:cNvSpPr txBox="1"/>
          <p:nvPr/>
        </p:nvSpPr>
        <p:spPr>
          <a:xfrm>
            <a:off x="466725" y="4162425"/>
            <a:ext cx="3659976" cy="369332"/>
          </a:xfrm>
          <a:prstGeom prst="rect">
            <a:avLst/>
          </a:prstGeom>
          <a:noFill/>
        </p:spPr>
        <p:txBody>
          <a:bodyPr wrap="none" rtlCol="0">
            <a:spAutoFit/>
          </a:bodyPr>
          <a:lstStyle/>
          <a:p>
            <a:r>
              <a:rPr lang="en-US" dirty="0"/>
              <a:t>What is the return of the portfolio?</a:t>
            </a:r>
          </a:p>
        </p:txBody>
      </p:sp>
      <mc:AlternateContent xmlns:mc="http://schemas.openxmlformats.org/markup-compatibility/2006">
        <mc:Choice xmlns:a14="http://schemas.microsoft.com/office/drawing/2010/main" Requires="a14">
          <p:sp>
            <p:nvSpPr>
              <p:cNvPr id="18" name="TextBox 17">
                <a:extLst>
                  <a:ext uri="{FF2B5EF4-FFF2-40B4-BE49-F238E27FC236}">
                    <a16:creationId xmlns:a16="http://schemas.microsoft.com/office/drawing/2014/main" id="{51B83DD0-2877-DC79-AA1A-948A1F212578}"/>
                  </a:ext>
                </a:extLst>
              </p:cNvPr>
              <p:cNvSpPr txBox="1"/>
              <p:nvPr/>
            </p:nvSpPr>
            <p:spPr>
              <a:xfrm>
                <a:off x="2771775" y="4754520"/>
                <a:ext cx="2201308" cy="63523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𝑃</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i="1">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𝑃</m:t>
                              </m:r>
                            </m:e>
                            <m:sub>
                              <m:r>
                                <a:rPr lang="en-US" i="1">
                                  <a:latin typeface="Cambria Math" panose="02040503050406030204" pitchFamily="18" charset="0"/>
                                </a:rPr>
                                <m:t>1</m:t>
                              </m:r>
                            </m:sub>
                            <m:sup>
                              <m:r>
                                <a:rPr lang="en-US" i="1">
                                  <a:latin typeface="Cambria Math" panose="02040503050406030204" pitchFamily="18" charset="0"/>
                                </a:rPr>
                                <m:t>𝐴</m:t>
                              </m:r>
                            </m:sup>
                          </m:sSubSup>
                          <m:r>
                            <a:rPr lang="en-US" i="1">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𝑃</m:t>
                              </m:r>
                            </m:e>
                            <m:sub>
                              <m:r>
                                <a:rPr lang="en-US" i="1">
                                  <a:latin typeface="Cambria Math" panose="02040503050406030204" pitchFamily="18" charset="0"/>
                                </a:rPr>
                                <m:t>1</m:t>
                              </m:r>
                            </m:sub>
                            <m:sup>
                              <m:r>
                                <a:rPr lang="en-US" i="1">
                                  <a:latin typeface="Cambria Math" panose="02040503050406030204" pitchFamily="18" charset="0"/>
                                </a:rPr>
                                <m:t>𝐺</m:t>
                              </m:r>
                            </m:sup>
                          </m:sSubSup>
                        </m:num>
                        <m:den>
                          <m:r>
                            <a:rPr lang="en-US" i="1">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𝑃</m:t>
                              </m:r>
                            </m:e>
                            <m:sub>
                              <m:r>
                                <a:rPr lang="en-US" i="1">
                                  <a:latin typeface="Cambria Math" panose="02040503050406030204" pitchFamily="18" charset="0"/>
                                </a:rPr>
                                <m:t>0</m:t>
                              </m:r>
                            </m:sub>
                            <m:sup>
                              <m:r>
                                <a:rPr lang="en-US" i="1">
                                  <a:latin typeface="Cambria Math" panose="02040503050406030204" pitchFamily="18" charset="0"/>
                                </a:rPr>
                                <m:t>𝐴</m:t>
                              </m:r>
                            </m:sup>
                          </m:sSubSup>
                          <m:r>
                            <a:rPr lang="en-US" i="1">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𝑃</m:t>
                              </m:r>
                            </m:e>
                            <m:sub>
                              <m:r>
                                <a:rPr lang="en-US" i="1">
                                  <a:latin typeface="Cambria Math" panose="02040503050406030204" pitchFamily="18" charset="0"/>
                                </a:rPr>
                                <m:t>0</m:t>
                              </m:r>
                            </m:sub>
                            <m:sup>
                              <m:r>
                                <a:rPr lang="en-US" i="1">
                                  <a:latin typeface="Cambria Math" panose="02040503050406030204" pitchFamily="18" charset="0"/>
                                </a:rPr>
                                <m:t>𝐺</m:t>
                              </m:r>
                            </m:sup>
                          </m:sSubSup>
                        </m:den>
                      </m:f>
                    </m:oMath>
                  </m:oMathPara>
                </a14:m>
                <a:endParaRPr lang="en-US" dirty="0"/>
              </a:p>
            </p:txBody>
          </p:sp>
        </mc:Choice>
        <mc:Fallback>
          <p:sp>
            <p:nvSpPr>
              <p:cNvPr id="18" name="TextBox 17">
                <a:extLst>
                  <a:ext uri="{FF2B5EF4-FFF2-40B4-BE49-F238E27FC236}">
                    <a16:creationId xmlns:a16="http://schemas.microsoft.com/office/drawing/2014/main" id="{51B83DD0-2877-DC79-AA1A-948A1F212578}"/>
                  </a:ext>
                </a:extLst>
              </p:cNvPr>
              <p:cNvSpPr txBox="1">
                <a:spLocks noRot="1" noChangeAspect="1" noMove="1" noResize="1" noEditPoints="1" noAdjustHandles="1" noChangeArrowheads="1" noChangeShapeType="1" noTextEdit="1"/>
              </p:cNvSpPr>
              <p:nvPr/>
            </p:nvSpPr>
            <p:spPr>
              <a:xfrm>
                <a:off x="2771775" y="4754520"/>
                <a:ext cx="2201308" cy="635239"/>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9" name="TextBox 18">
                <a:extLst>
                  <a:ext uri="{FF2B5EF4-FFF2-40B4-BE49-F238E27FC236}">
                    <a16:creationId xmlns:a16="http://schemas.microsoft.com/office/drawing/2014/main" id="{8BD4DFBB-410E-AFE8-FADC-13958D0DE022}"/>
                  </a:ext>
                </a:extLst>
              </p:cNvPr>
              <p:cNvSpPr txBox="1"/>
              <p:nvPr/>
            </p:nvSpPr>
            <p:spPr>
              <a:xfrm>
                <a:off x="4973083" y="4788407"/>
                <a:ext cx="1650067" cy="56746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0</m:t>
                              </m:r>
                            </m:sub>
                          </m:sSub>
                        </m:den>
                      </m:f>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𝐴</m:t>
                          </m:r>
                        </m:sup>
                      </m:sSub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0</m:t>
                              </m:r>
                            </m:sub>
                          </m:sSub>
                        </m:den>
                      </m:f>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𝐺</m:t>
                          </m:r>
                        </m:sup>
                      </m:sSubSup>
                    </m:oMath>
                  </m:oMathPara>
                </a14:m>
                <a:endParaRPr lang="en-US" dirty="0"/>
              </a:p>
            </p:txBody>
          </p:sp>
        </mc:Choice>
        <mc:Fallback>
          <p:sp>
            <p:nvSpPr>
              <p:cNvPr id="19" name="TextBox 18">
                <a:extLst>
                  <a:ext uri="{FF2B5EF4-FFF2-40B4-BE49-F238E27FC236}">
                    <a16:creationId xmlns:a16="http://schemas.microsoft.com/office/drawing/2014/main" id="{8BD4DFBB-410E-AFE8-FADC-13958D0DE022}"/>
                  </a:ext>
                </a:extLst>
              </p:cNvPr>
              <p:cNvSpPr txBox="1">
                <a:spLocks noRot="1" noChangeAspect="1" noMove="1" noResize="1" noEditPoints="1" noAdjustHandles="1" noChangeArrowheads="1" noChangeShapeType="1" noTextEdit="1"/>
              </p:cNvSpPr>
              <p:nvPr/>
            </p:nvSpPr>
            <p:spPr>
              <a:xfrm>
                <a:off x="4973083" y="4788407"/>
                <a:ext cx="1650067" cy="56746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B604B293-0803-7B4D-DC27-674FDCF35CCF}"/>
                  </a:ext>
                </a:extLst>
              </p:cNvPr>
              <p:cNvSpPr txBox="1"/>
              <p:nvPr/>
            </p:nvSpPr>
            <p:spPr>
              <a:xfrm>
                <a:off x="6723438" y="4788407"/>
                <a:ext cx="1890518" cy="63555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0</m:t>
                              </m:r>
                            </m:sub>
                            <m:sup>
                              <m:r>
                                <a:rPr lang="en-US" b="0" i="1" smtClean="0">
                                  <a:latin typeface="Cambria Math" panose="02040503050406030204" pitchFamily="18" charset="0"/>
                                </a:rPr>
                                <m:t>𝐴</m:t>
                              </m:r>
                            </m:sup>
                          </m:sSubSup>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0</m:t>
                              </m:r>
                            </m:sub>
                          </m:sSub>
                        </m:den>
                      </m:f>
                      <m:f>
                        <m:fPr>
                          <m:ctrlPr>
                            <a:rPr lang="en-US" i="1">
                              <a:latin typeface="Cambria Math" panose="02040503050406030204" pitchFamily="18" charset="0"/>
                            </a:rPr>
                          </m:ctrlPr>
                        </m:fPr>
                        <m:num>
                          <m:sSubSup>
                            <m:sSubSupPr>
                              <m:ctrlPr>
                                <a:rPr lang="en-US" i="1">
                                  <a:latin typeface="Cambria Math" panose="02040503050406030204" pitchFamily="18" charset="0"/>
                                </a:rPr>
                              </m:ctrlPr>
                            </m:sSubSupPr>
                            <m:e>
                              <m:r>
                                <a:rPr lang="en-US" i="1">
                                  <a:latin typeface="Cambria Math" panose="02040503050406030204" pitchFamily="18" charset="0"/>
                                </a:rPr>
                                <m:t>𝑃</m:t>
                              </m:r>
                            </m:e>
                            <m:sub>
                              <m:r>
                                <a:rPr lang="en-US" i="1">
                                  <a:latin typeface="Cambria Math" panose="02040503050406030204" pitchFamily="18" charset="0"/>
                                </a:rPr>
                                <m:t>1</m:t>
                              </m:r>
                            </m:sub>
                            <m:sup>
                              <m:r>
                                <a:rPr lang="en-US" b="0" i="1" smtClean="0">
                                  <a:latin typeface="Cambria Math" panose="02040503050406030204" pitchFamily="18" charset="0"/>
                                </a:rPr>
                                <m:t>𝐴</m:t>
                              </m:r>
                            </m:sup>
                          </m:sSubSup>
                        </m:num>
                        <m:den>
                          <m:sSubSup>
                            <m:sSubSupPr>
                              <m:ctrlPr>
                                <a:rPr lang="en-US" i="1">
                                  <a:latin typeface="Cambria Math" panose="02040503050406030204" pitchFamily="18" charset="0"/>
                                </a:rPr>
                              </m:ctrlPr>
                            </m:sSubSupPr>
                            <m:e>
                              <m:r>
                                <a:rPr lang="en-US" i="1">
                                  <a:latin typeface="Cambria Math" panose="02040503050406030204" pitchFamily="18" charset="0"/>
                                </a:rPr>
                                <m:t>𝑃</m:t>
                              </m:r>
                            </m:e>
                            <m:sub>
                              <m:r>
                                <a:rPr lang="en-US" i="1">
                                  <a:latin typeface="Cambria Math" panose="02040503050406030204" pitchFamily="18" charset="0"/>
                                </a:rPr>
                                <m:t>0</m:t>
                              </m:r>
                            </m:sub>
                            <m:sup>
                              <m:r>
                                <a:rPr lang="en-US" b="0" i="1" smtClean="0">
                                  <a:latin typeface="Cambria Math" panose="02040503050406030204" pitchFamily="18" charset="0"/>
                                </a:rPr>
                                <m:t>𝐴</m:t>
                              </m:r>
                            </m:sup>
                          </m:sSubSup>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0</m:t>
                              </m:r>
                            </m:sub>
                            <m:sup>
                              <m:r>
                                <a:rPr lang="en-US" b="0" i="1" smtClean="0">
                                  <a:latin typeface="Cambria Math" panose="02040503050406030204" pitchFamily="18" charset="0"/>
                                </a:rPr>
                                <m:t>𝐺</m:t>
                              </m:r>
                            </m:sup>
                          </m:sSubSup>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0</m:t>
                              </m:r>
                            </m:sub>
                          </m:sSub>
                        </m:den>
                      </m:f>
                      <m:f>
                        <m:fPr>
                          <m:ctrlPr>
                            <a:rPr lang="en-US" b="0" i="1" smtClean="0">
                              <a:latin typeface="Cambria Math" panose="02040503050406030204" pitchFamily="18" charset="0"/>
                            </a:rPr>
                          </m:ctrlPr>
                        </m:fPr>
                        <m:num>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1</m:t>
                              </m:r>
                            </m:sub>
                            <m:sup>
                              <m:r>
                                <a:rPr lang="en-US" b="0" i="1" smtClean="0">
                                  <a:latin typeface="Cambria Math" panose="02040503050406030204" pitchFamily="18" charset="0"/>
                                </a:rPr>
                                <m:t>𝐺</m:t>
                              </m:r>
                            </m:sup>
                          </m:sSubSup>
                        </m:num>
                        <m:den>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𝑃</m:t>
                              </m:r>
                            </m:e>
                            <m:sub>
                              <m:r>
                                <a:rPr lang="en-US" b="0" i="1" smtClean="0">
                                  <a:latin typeface="Cambria Math" panose="02040503050406030204" pitchFamily="18" charset="0"/>
                                </a:rPr>
                                <m:t>0</m:t>
                              </m:r>
                            </m:sub>
                            <m:sup>
                              <m:r>
                                <a:rPr lang="en-US" b="0" i="1" smtClean="0">
                                  <a:latin typeface="Cambria Math" panose="02040503050406030204" pitchFamily="18" charset="0"/>
                                </a:rPr>
                                <m:t>𝐺</m:t>
                              </m:r>
                            </m:sup>
                          </m:sSubSup>
                        </m:den>
                      </m:f>
                    </m:oMath>
                  </m:oMathPara>
                </a14:m>
                <a:endParaRPr lang="en-US" dirty="0"/>
              </a:p>
            </p:txBody>
          </p:sp>
        </mc:Choice>
        <mc:Fallback>
          <p:sp>
            <p:nvSpPr>
              <p:cNvPr id="20" name="TextBox 19">
                <a:extLst>
                  <a:ext uri="{FF2B5EF4-FFF2-40B4-BE49-F238E27FC236}">
                    <a16:creationId xmlns:a16="http://schemas.microsoft.com/office/drawing/2014/main" id="{B604B293-0803-7B4D-DC27-674FDCF35CCF}"/>
                  </a:ext>
                </a:extLst>
              </p:cNvPr>
              <p:cNvSpPr txBox="1">
                <a:spLocks noRot="1" noChangeAspect="1" noMove="1" noResize="1" noEditPoints="1" noAdjustHandles="1" noChangeArrowheads="1" noChangeShapeType="1" noTextEdit="1"/>
              </p:cNvSpPr>
              <p:nvPr/>
            </p:nvSpPr>
            <p:spPr>
              <a:xfrm>
                <a:off x="6723438" y="4788407"/>
                <a:ext cx="1890518" cy="635559"/>
              </a:xfrm>
              <a:prstGeom prst="rect">
                <a:avLst/>
              </a:prstGeom>
              <a:blipFill>
                <a:blip r:embed="rId7"/>
                <a:stretch>
                  <a:fillRect/>
                </a:stretch>
              </a:blipFill>
            </p:spPr>
            <p:txBody>
              <a:bodyPr/>
              <a:lstStyle/>
              <a:p>
                <a:r>
                  <a:rPr lang="en-US">
                    <a:noFill/>
                  </a:rPr>
                  <a:t> </a:t>
                </a:r>
              </a:p>
            </p:txBody>
          </p:sp>
        </mc:Fallback>
      </mc:AlternateContent>
      <p:sp>
        <p:nvSpPr>
          <p:cNvPr id="21" name="Rectangle 20">
            <a:extLst>
              <a:ext uri="{FF2B5EF4-FFF2-40B4-BE49-F238E27FC236}">
                <a16:creationId xmlns:a16="http://schemas.microsoft.com/office/drawing/2014/main" id="{62C851BF-0635-81B7-5869-9C7694036F58}"/>
              </a:ext>
            </a:extLst>
          </p:cNvPr>
          <p:cNvSpPr/>
          <p:nvPr/>
        </p:nvSpPr>
        <p:spPr bwMode="auto">
          <a:xfrm>
            <a:off x="6953250" y="4754520"/>
            <a:ext cx="466726" cy="669446"/>
          </a:xfrm>
          <a:prstGeom prst="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
        <p:nvSpPr>
          <p:cNvPr id="22" name="Rectangle 21">
            <a:extLst>
              <a:ext uri="{FF2B5EF4-FFF2-40B4-BE49-F238E27FC236}">
                <a16:creationId xmlns:a16="http://schemas.microsoft.com/office/drawing/2014/main" id="{C0A70E1B-6330-D9F5-CF5E-2430EFC7C5DF}"/>
              </a:ext>
            </a:extLst>
          </p:cNvPr>
          <p:cNvSpPr/>
          <p:nvPr/>
        </p:nvSpPr>
        <p:spPr bwMode="auto">
          <a:xfrm>
            <a:off x="7906779" y="4788407"/>
            <a:ext cx="389496" cy="669446"/>
          </a:xfrm>
          <a:prstGeom prst="rect">
            <a:avLst/>
          </a:prstGeom>
          <a:noFill/>
          <a:ln>
            <a:solidFill>
              <a:schemeClr val="accent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EB0A6BC4-54FF-9A51-986F-AF309304E454}"/>
                  </a:ext>
                </a:extLst>
              </p:cNvPr>
              <p:cNvSpPr txBox="1"/>
              <p:nvPr/>
            </p:nvSpPr>
            <p:spPr>
              <a:xfrm>
                <a:off x="7017464" y="4418445"/>
                <a:ext cx="338298"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oMath>
                  </m:oMathPara>
                </a14:m>
                <a:endParaRPr lang="en-US" dirty="0"/>
              </a:p>
            </p:txBody>
          </p:sp>
        </mc:Choice>
        <mc:Fallback>
          <p:sp>
            <p:nvSpPr>
              <p:cNvPr id="23" name="TextBox 22">
                <a:extLst>
                  <a:ext uri="{FF2B5EF4-FFF2-40B4-BE49-F238E27FC236}">
                    <a16:creationId xmlns:a16="http://schemas.microsoft.com/office/drawing/2014/main" id="{EB0A6BC4-54FF-9A51-986F-AF309304E454}"/>
                  </a:ext>
                </a:extLst>
              </p:cNvPr>
              <p:cNvSpPr txBox="1">
                <a:spLocks noRot="1" noChangeAspect="1" noMove="1" noResize="1" noEditPoints="1" noAdjustHandles="1" noChangeArrowheads="1" noChangeShapeType="1" noTextEdit="1"/>
              </p:cNvSpPr>
              <p:nvPr/>
            </p:nvSpPr>
            <p:spPr>
              <a:xfrm>
                <a:off x="7017464" y="4418445"/>
                <a:ext cx="338298" cy="276999"/>
              </a:xfrm>
              <a:prstGeom prst="rect">
                <a:avLst/>
              </a:prstGeom>
              <a:blipFill>
                <a:blip r:embed="rId8"/>
                <a:stretch>
                  <a:fillRect l="-8929" r="-5357" b="-1777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4" name="TextBox 23">
                <a:extLst>
                  <a:ext uri="{FF2B5EF4-FFF2-40B4-BE49-F238E27FC236}">
                    <a16:creationId xmlns:a16="http://schemas.microsoft.com/office/drawing/2014/main" id="{7F3E3358-A1D7-8C99-6D3C-BD7F191DCE64}"/>
                  </a:ext>
                </a:extLst>
              </p:cNvPr>
              <p:cNvSpPr txBox="1"/>
              <p:nvPr/>
            </p:nvSpPr>
            <p:spPr>
              <a:xfrm>
                <a:off x="7942396" y="4393257"/>
                <a:ext cx="353879"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𝐺</m:t>
                          </m:r>
                        </m:sub>
                      </m:sSub>
                    </m:oMath>
                  </m:oMathPara>
                </a14:m>
                <a:endParaRPr lang="en-US" dirty="0"/>
              </a:p>
            </p:txBody>
          </p:sp>
        </mc:Choice>
        <mc:Fallback>
          <p:sp>
            <p:nvSpPr>
              <p:cNvPr id="24" name="TextBox 23">
                <a:extLst>
                  <a:ext uri="{FF2B5EF4-FFF2-40B4-BE49-F238E27FC236}">
                    <a16:creationId xmlns:a16="http://schemas.microsoft.com/office/drawing/2014/main" id="{7F3E3358-A1D7-8C99-6D3C-BD7F191DCE64}"/>
                  </a:ext>
                </a:extLst>
              </p:cNvPr>
              <p:cNvSpPr txBox="1">
                <a:spLocks noRot="1" noChangeAspect="1" noMove="1" noResize="1" noEditPoints="1" noAdjustHandles="1" noChangeArrowheads="1" noChangeShapeType="1" noTextEdit="1"/>
              </p:cNvSpPr>
              <p:nvPr/>
            </p:nvSpPr>
            <p:spPr>
              <a:xfrm>
                <a:off x="7942396" y="4393257"/>
                <a:ext cx="353879" cy="276999"/>
              </a:xfrm>
              <a:prstGeom prst="rect">
                <a:avLst/>
              </a:prstGeom>
              <a:blipFill>
                <a:blip r:embed="rId9"/>
                <a:stretch>
                  <a:fillRect l="-8621" r="-1724" b="-1777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13869C1D-4183-BF65-53D2-B0091C9070D2}"/>
                  </a:ext>
                </a:extLst>
              </p:cNvPr>
              <p:cNvSpPr txBox="1"/>
              <p:nvPr/>
            </p:nvSpPr>
            <p:spPr>
              <a:xfrm>
                <a:off x="5008512" y="5599339"/>
                <a:ext cx="1920847"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𝑃</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𝐺</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oMath>
                  </m:oMathPara>
                </a14:m>
                <a:endParaRPr lang="en-US" dirty="0"/>
              </a:p>
            </p:txBody>
          </p:sp>
        </mc:Choice>
        <mc:Fallback>
          <p:sp>
            <p:nvSpPr>
              <p:cNvPr id="25" name="TextBox 24">
                <a:extLst>
                  <a:ext uri="{FF2B5EF4-FFF2-40B4-BE49-F238E27FC236}">
                    <a16:creationId xmlns:a16="http://schemas.microsoft.com/office/drawing/2014/main" id="{13869C1D-4183-BF65-53D2-B0091C9070D2}"/>
                  </a:ext>
                </a:extLst>
              </p:cNvPr>
              <p:cNvSpPr txBox="1">
                <a:spLocks noRot="1" noChangeAspect="1" noMove="1" noResize="1" noEditPoints="1" noAdjustHandles="1" noChangeArrowheads="1" noChangeShapeType="1" noTextEdit="1"/>
              </p:cNvSpPr>
              <p:nvPr/>
            </p:nvSpPr>
            <p:spPr>
              <a:xfrm>
                <a:off x="5008512" y="5599339"/>
                <a:ext cx="1920847" cy="276999"/>
              </a:xfrm>
              <a:prstGeom prst="rect">
                <a:avLst/>
              </a:prstGeom>
              <a:blipFill>
                <a:blip r:embed="rId10"/>
                <a:stretch>
                  <a:fillRect l="-952" r="-317" b="-17778"/>
                </a:stretch>
              </a:blipFill>
            </p:spPr>
            <p:txBody>
              <a:bodyPr/>
              <a:lstStyle/>
              <a:p>
                <a:r>
                  <a:rPr lang="en-US">
                    <a:noFill/>
                  </a:rPr>
                  <a:t> </a:t>
                </a:r>
              </a:p>
            </p:txBody>
          </p:sp>
        </mc:Fallback>
      </mc:AlternateContent>
    </p:spTree>
    <p:extLst>
      <p:ext uri="{BB962C8B-B14F-4D97-AF65-F5344CB8AC3E}">
        <p14:creationId xmlns:p14="http://schemas.microsoft.com/office/powerpoint/2010/main" val="194410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8" grpId="0"/>
      <p:bldP spid="19" grpId="0"/>
      <p:bldP spid="20" grpId="0"/>
      <p:bldP spid="21" grpId="0" animBg="1"/>
      <p:bldP spid="22" grpId="0" animBg="1"/>
      <p:bldP spid="23" grpId="0"/>
      <p:bldP spid="24"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12A515-FEAC-4515-AEA8-2ADA656A67C4}"/>
              </a:ext>
            </a:extLst>
          </p:cNvPr>
          <p:cNvSpPr/>
          <p:nvPr/>
        </p:nvSpPr>
        <p:spPr bwMode="auto">
          <a:xfrm>
            <a:off x="480060" y="4351020"/>
            <a:ext cx="5478780" cy="1219200"/>
          </a:xfrm>
          <a:prstGeom prst="rect">
            <a:avLst/>
          </a:prstGeom>
          <a:solidFill>
            <a:schemeClr val="accent1">
              <a:lumMod val="20000"/>
              <a:lumOff val="80000"/>
            </a:schemeClr>
          </a:solidFill>
          <a:ln w="12700"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
        <p:nvSpPr>
          <p:cNvPr id="8" name="Rectangle 7">
            <a:extLst>
              <a:ext uri="{FF2B5EF4-FFF2-40B4-BE49-F238E27FC236}">
                <a16:creationId xmlns:a16="http://schemas.microsoft.com/office/drawing/2014/main" id="{1E9FBD6B-7AFA-439F-A977-C2C6CED3EA30}"/>
              </a:ext>
            </a:extLst>
          </p:cNvPr>
          <p:cNvSpPr/>
          <p:nvPr/>
        </p:nvSpPr>
        <p:spPr bwMode="auto">
          <a:xfrm>
            <a:off x="1539240" y="2522220"/>
            <a:ext cx="3352800" cy="1165860"/>
          </a:xfrm>
          <a:prstGeom prst="rect">
            <a:avLst/>
          </a:prstGeom>
          <a:solidFill>
            <a:schemeClr val="accent1">
              <a:lumMod val="20000"/>
              <a:lumOff val="80000"/>
            </a:schemeClr>
          </a:solidFill>
          <a:ln w="12700"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F5AC2B07-1478-47B6-8F6E-C90E75541F7C}"/>
                  </a:ext>
                </a:extLst>
              </p:cNvPr>
              <p:cNvSpPr>
                <a:spLocks noGrp="1"/>
              </p:cNvSpPr>
              <p:nvPr>
                <p:ph sz="half" idx="2"/>
              </p:nvPr>
            </p:nvSpPr>
            <p:spPr/>
            <p:txBody>
              <a:bodyPr/>
              <a:lstStyle/>
              <a:p>
                <a:pPr marL="0" indent="0">
                  <a:buNone/>
                </a:pPr>
                <a:r>
                  <a:rPr lang="en-US" dirty="0"/>
                  <a:t>Expected portfolio return:   </a:t>
                </a:r>
              </a:p>
              <a:p>
                <a:pPr marL="0" indent="0" algn="ctr">
                  <a:spcBef>
                    <a:spcPts val="1800"/>
                  </a:spcBef>
                  <a:buNone/>
                </a:pPr>
                <a:r>
                  <a:rPr lang="en-US" b="1" dirty="0"/>
                  <a:t>E(</a:t>
                </a:r>
                <a:r>
                  <a:rPr lang="en-US" b="1" dirty="0" err="1"/>
                  <a:t>R</a:t>
                </a:r>
                <a:r>
                  <a:rPr lang="en-US" b="1" baseline="-25000" dirty="0" err="1"/>
                  <a:t>p</a:t>
                </a:r>
                <a:r>
                  <a:rPr lang="en-US" b="1" dirty="0"/>
                  <a:t>) = </a:t>
                </a:r>
                <a:r>
                  <a:rPr lang="en-US" b="1" dirty="0" err="1"/>
                  <a:t>w</a:t>
                </a:r>
                <a:r>
                  <a:rPr lang="en-US" b="1" baseline="-25000" dirty="0" err="1"/>
                  <a:t>A</a:t>
                </a:r>
                <a:r>
                  <a:rPr lang="en-US" b="1" dirty="0" err="1"/>
                  <a:t>E</a:t>
                </a:r>
                <a:r>
                  <a:rPr lang="en-US" b="1" dirty="0"/>
                  <a:t>(R</a:t>
                </a:r>
                <a:r>
                  <a:rPr lang="en-US" b="1" baseline="-25000" dirty="0"/>
                  <a:t>A</a:t>
                </a:r>
                <a:r>
                  <a:rPr lang="en-US" b="1" dirty="0"/>
                  <a:t>)+</a:t>
                </a:r>
                <a:r>
                  <a:rPr lang="en-US" b="1" dirty="0" err="1"/>
                  <a:t>w</a:t>
                </a:r>
                <a:r>
                  <a:rPr lang="en-US" b="1" baseline="-25000" dirty="0" err="1"/>
                  <a:t>B</a:t>
                </a:r>
                <a:r>
                  <a:rPr lang="en-US" b="1" dirty="0" err="1"/>
                  <a:t>E</a:t>
                </a:r>
                <a:r>
                  <a:rPr lang="en-US" b="1" dirty="0"/>
                  <a:t>(R</a:t>
                </a:r>
                <a:r>
                  <a:rPr lang="en-US" b="1" baseline="-25000" dirty="0"/>
                  <a:t>B</a:t>
                </a:r>
                <a:r>
                  <a:rPr lang="en-US" b="1" dirty="0"/>
                  <a:t>) </a:t>
                </a:r>
              </a:p>
              <a:p>
                <a:pPr marL="0" indent="0" algn="ctr">
                  <a:spcBef>
                    <a:spcPts val="1800"/>
                  </a:spcBef>
                  <a:buNone/>
                </a:pPr>
                <a:r>
                  <a:rPr lang="en-US" dirty="0"/>
                  <a:t>where </a:t>
                </a:r>
                <a:r>
                  <a:rPr lang="en-US" b="1" dirty="0" err="1"/>
                  <a:t>w</a:t>
                </a:r>
                <a:r>
                  <a:rPr lang="en-US" b="1" baseline="-25000" dirty="0" err="1"/>
                  <a:t>A</a:t>
                </a:r>
                <a:r>
                  <a:rPr lang="en-US" b="1" dirty="0"/>
                  <a:t> + </a:t>
                </a:r>
                <a:r>
                  <a:rPr lang="en-US" b="1" dirty="0" err="1"/>
                  <a:t>w</a:t>
                </a:r>
                <a:r>
                  <a:rPr lang="en-US" b="1" baseline="-25000" dirty="0" err="1"/>
                  <a:t>B</a:t>
                </a:r>
                <a:r>
                  <a:rPr lang="en-US" b="1" dirty="0"/>
                  <a:t> = 1</a:t>
                </a:r>
              </a:p>
              <a:p>
                <a:pPr marL="0" indent="0" algn="l">
                  <a:buNone/>
                </a:pPr>
                <a:endParaRPr lang="en-US" dirty="0"/>
              </a:p>
              <a:p>
                <a:pPr marL="0" indent="0" algn="l">
                  <a:spcAft>
                    <a:spcPts val="1200"/>
                  </a:spcAft>
                  <a:buNone/>
                </a:pPr>
                <a:r>
                  <a:rPr lang="en-US" dirty="0"/>
                  <a:t>Variance of the portfolio:</a:t>
                </a:r>
              </a:p>
              <a:p>
                <a:pPr marL="0" indent="0" algn="ctr">
                  <a:spcAft>
                    <a:spcPts val="1200"/>
                  </a:spcAft>
                  <a:buNone/>
                </a:pPr>
                <a:r>
                  <a:rPr lang="en-GB" dirty="0"/>
                  <a:t> </a:t>
                </a:r>
                <a14:m>
                  <m:oMath xmlns:m="http://schemas.openxmlformats.org/officeDocument/2006/math">
                    <m:sSubSup>
                      <m:sSubSupPr>
                        <m:ctrlPr>
                          <a:rPr lang="en-GB" i="1">
                            <a:latin typeface="Cambria Math" panose="02040503050406030204" pitchFamily="18" charset="0"/>
                          </a:rPr>
                        </m:ctrlPr>
                      </m:sSubSup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𝑝</m:t>
                        </m:r>
                      </m:sub>
                      <m:sup>
                        <m:r>
                          <a:rPr lang="en-GB" i="1">
                            <a:latin typeface="Cambria Math" panose="02040503050406030204" pitchFamily="18" charset="0"/>
                          </a:rPr>
                          <m:t>2</m:t>
                        </m:r>
                      </m:sup>
                    </m:sSubSup>
                    <m:r>
                      <a:rPr lang="en-GB" i="1">
                        <a:latin typeface="Cambria Math" panose="02040503050406030204" pitchFamily="18" charset="0"/>
                      </a:rPr>
                      <m:t>=</m:t>
                    </m:r>
                    <m:r>
                      <a:rPr lang="en-GB" i="1">
                        <a:latin typeface="Cambria Math" panose="02040503050406030204" pitchFamily="18" charset="0"/>
                      </a:rPr>
                      <m:t>𝑉𝑎𝑟</m:t>
                    </m:r>
                    <m:d>
                      <m:dPr>
                        <m:ctrlPr>
                          <a:rPr lang="en-GB" i="1">
                            <a:latin typeface="Cambria Math" panose="02040503050406030204" pitchFamily="18" charset="0"/>
                          </a:rPr>
                        </m:ctrlPr>
                      </m:dPr>
                      <m:e>
                        <m:sSub>
                          <m:sSubPr>
                            <m:ctrlPr>
                              <a:rPr lang="en-GB" i="1">
                                <a:latin typeface="Cambria Math" panose="02040503050406030204" pitchFamily="18" charset="0"/>
                              </a:rPr>
                            </m:ctrlPr>
                          </m:sSubPr>
                          <m:e>
                            <m:r>
                              <a:rPr lang="en-GB" i="1">
                                <a:latin typeface="Cambria Math" panose="02040503050406030204" pitchFamily="18" charset="0"/>
                              </a:rPr>
                              <m:t>𝑅</m:t>
                            </m:r>
                          </m:e>
                          <m:sub>
                            <m:r>
                              <a:rPr lang="en-GB" i="1">
                                <a:latin typeface="Cambria Math" panose="02040503050406030204" pitchFamily="18" charset="0"/>
                              </a:rPr>
                              <m:t>𝑝</m:t>
                            </m:r>
                          </m:sub>
                        </m:sSub>
                      </m:e>
                    </m:d>
                    <m:r>
                      <a:rPr lang="en-GB" i="1">
                        <a:latin typeface="Cambria Math" panose="02040503050406030204" pitchFamily="18" charset="0"/>
                      </a:rPr>
                      <m:t>=</m:t>
                    </m:r>
                    <m:sSubSup>
                      <m:sSubSupPr>
                        <m:ctrlPr>
                          <a:rPr lang="en-GB" i="1">
                            <a:latin typeface="Cambria Math" panose="02040503050406030204" pitchFamily="18" charset="0"/>
                          </a:rPr>
                        </m:ctrlPr>
                      </m:sSubSupPr>
                      <m:e>
                        <m:r>
                          <a:rPr lang="en-GB" i="1">
                            <a:latin typeface="Cambria Math" panose="02040503050406030204" pitchFamily="18" charset="0"/>
                          </a:rPr>
                          <m:t>𝑤</m:t>
                        </m:r>
                      </m:e>
                      <m:sub>
                        <m:r>
                          <a:rPr lang="en-GB" i="1">
                            <a:latin typeface="Cambria Math" panose="02040503050406030204" pitchFamily="18" charset="0"/>
                          </a:rPr>
                          <m:t>𝐴</m:t>
                        </m:r>
                      </m:sub>
                      <m:sup>
                        <m:r>
                          <a:rPr lang="en-GB" i="1">
                            <a:latin typeface="Cambria Math" panose="02040503050406030204" pitchFamily="18" charset="0"/>
                          </a:rPr>
                          <m:t>2</m:t>
                        </m:r>
                      </m:sup>
                    </m:sSubSup>
                    <m:sSubSup>
                      <m:sSubSupPr>
                        <m:ctrlPr>
                          <a:rPr lang="en-GB" i="1">
                            <a:latin typeface="Cambria Math" panose="02040503050406030204" pitchFamily="18" charset="0"/>
                          </a:rPr>
                        </m:ctrlPr>
                      </m:sSubSup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𝐴</m:t>
                        </m:r>
                      </m:sub>
                      <m:sup>
                        <m:r>
                          <a:rPr lang="en-GB" i="1">
                            <a:latin typeface="Cambria Math" panose="02040503050406030204" pitchFamily="18" charset="0"/>
                          </a:rPr>
                          <m:t>2</m:t>
                        </m:r>
                      </m:sup>
                    </m:sSubSup>
                    <m:r>
                      <a:rPr lang="en-GB" i="1">
                        <a:latin typeface="Cambria Math" panose="02040503050406030204" pitchFamily="18" charset="0"/>
                      </a:rPr>
                      <m:t>+</m:t>
                    </m:r>
                    <m:sSubSup>
                      <m:sSubSupPr>
                        <m:ctrlPr>
                          <a:rPr lang="en-GB" i="1">
                            <a:latin typeface="Cambria Math" panose="02040503050406030204" pitchFamily="18" charset="0"/>
                          </a:rPr>
                        </m:ctrlPr>
                      </m:sSubSupPr>
                      <m:e>
                        <m:r>
                          <a:rPr lang="en-GB" i="1">
                            <a:latin typeface="Cambria Math" panose="02040503050406030204" pitchFamily="18" charset="0"/>
                          </a:rPr>
                          <m:t>𝑤</m:t>
                        </m:r>
                      </m:e>
                      <m:sub>
                        <m:r>
                          <a:rPr lang="en-GB" i="1">
                            <a:latin typeface="Cambria Math" panose="02040503050406030204" pitchFamily="18" charset="0"/>
                          </a:rPr>
                          <m:t>𝐵</m:t>
                        </m:r>
                      </m:sub>
                      <m:sup>
                        <m:r>
                          <a:rPr lang="en-GB" i="1">
                            <a:latin typeface="Cambria Math" panose="02040503050406030204" pitchFamily="18" charset="0"/>
                          </a:rPr>
                          <m:t>2</m:t>
                        </m:r>
                      </m:sup>
                    </m:sSubSup>
                    <m:sSubSup>
                      <m:sSubSupPr>
                        <m:ctrlPr>
                          <a:rPr lang="en-GB" i="1">
                            <a:latin typeface="Cambria Math" panose="02040503050406030204" pitchFamily="18" charset="0"/>
                          </a:rPr>
                        </m:ctrlPr>
                      </m:sSubSup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𝐵</m:t>
                        </m:r>
                      </m:sub>
                      <m:sup>
                        <m:r>
                          <a:rPr lang="en-GB" i="1">
                            <a:latin typeface="Cambria Math" panose="02040503050406030204" pitchFamily="18" charset="0"/>
                          </a:rPr>
                          <m:t>2</m:t>
                        </m:r>
                      </m:sup>
                    </m:sSubSup>
                    <m:r>
                      <a:rPr lang="en-GB" i="1">
                        <a:latin typeface="Cambria Math" panose="02040503050406030204" pitchFamily="18" charset="0"/>
                      </a:rPr>
                      <m:t>+2</m:t>
                    </m:r>
                    <m:sSub>
                      <m:sSubPr>
                        <m:ctrlPr>
                          <a:rPr lang="en-GB" i="1">
                            <a:latin typeface="Cambria Math" panose="02040503050406030204" pitchFamily="18" charset="0"/>
                          </a:rPr>
                        </m:ctrlPr>
                      </m:sSubPr>
                      <m:e>
                        <m:r>
                          <a:rPr lang="en-GB" i="1">
                            <a:latin typeface="Cambria Math" panose="02040503050406030204" pitchFamily="18" charset="0"/>
                          </a:rPr>
                          <m:t>𝑤</m:t>
                        </m:r>
                      </m:e>
                      <m:sub>
                        <m:r>
                          <a:rPr lang="en-GB" i="1">
                            <a:latin typeface="Cambria Math" panose="02040503050406030204" pitchFamily="18" charset="0"/>
                          </a:rPr>
                          <m:t>𝐴</m:t>
                        </m:r>
                      </m:sub>
                    </m:sSub>
                    <m:sSub>
                      <m:sSubPr>
                        <m:ctrlPr>
                          <a:rPr lang="en-GB" i="1">
                            <a:latin typeface="Cambria Math" panose="02040503050406030204" pitchFamily="18" charset="0"/>
                          </a:rPr>
                        </m:ctrlPr>
                      </m:sSubPr>
                      <m:e>
                        <m:r>
                          <a:rPr lang="en-GB" i="1">
                            <a:latin typeface="Cambria Math" panose="02040503050406030204" pitchFamily="18" charset="0"/>
                          </a:rPr>
                          <m:t>𝑤</m:t>
                        </m:r>
                      </m:e>
                      <m:sub>
                        <m:r>
                          <a:rPr lang="en-GB" i="1">
                            <a:latin typeface="Cambria Math" panose="02040503050406030204" pitchFamily="18" charset="0"/>
                          </a:rPr>
                          <m:t>𝐵</m:t>
                        </m:r>
                      </m:sub>
                    </m:sSub>
                    <m:sSub>
                      <m:sSubPr>
                        <m:ctrlPr>
                          <a:rPr lang="en-GB" i="1">
                            <a:latin typeface="Cambria Math" panose="02040503050406030204" pitchFamily="18" charset="0"/>
                          </a:rPr>
                        </m:ctrlPr>
                      </m:sSub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𝐴</m:t>
                        </m:r>
                        <m:r>
                          <a:rPr lang="en-GB" i="1">
                            <a:latin typeface="Cambria Math" panose="02040503050406030204" pitchFamily="18" charset="0"/>
                          </a:rPr>
                          <m:t>,</m:t>
                        </m:r>
                        <m:r>
                          <a:rPr lang="en-GB" i="1">
                            <a:latin typeface="Cambria Math" panose="02040503050406030204" pitchFamily="18" charset="0"/>
                          </a:rPr>
                          <m:t>𝐵</m:t>
                        </m:r>
                      </m:sub>
                    </m:sSub>
                    <m:r>
                      <a:rPr lang="en-GB" i="1" smtClean="0">
                        <a:latin typeface="Cambria Math" panose="02040503050406030204" pitchFamily="18" charset="0"/>
                      </a:rPr>
                      <m:t>=</m:t>
                    </m:r>
                  </m:oMath>
                </a14:m>
                <a:endParaRPr lang="en-GB" i="1" dirty="0">
                  <a:latin typeface="Cambria Math" panose="02040503050406030204" pitchFamily="18" charset="0"/>
                </a:endParaRPr>
              </a:p>
              <a:p>
                <a:pPr marL="0" indent="0" algn="ctr">
                  <a:spcBef>
                    <a:spcPts val="1800"/>
                  </a:spcBef>
                  <a:buNone/>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rPr>
                        <m:t>  </m:t>
                      </m:r>
                      <m:sSubSup>
                        <m:sSubSupPr>
                          <m:ctrlPr>
                            <a:rPr lang="en-GB" i="1">
                              <a:latin typeface="Cambria Math" panose="02040503050406030204" pitchFamily="18" charset="0"/>
                            </a:rPr>
                          </m:ctrlPr>
                        </m:sSubSupPr>
                        <m:e>
                          <m:r>
                            <a:rPr lang="en-GB" i="1">
                              <a:latin typeface="Cambria Math" panose="02040503050406030204" pitchFamily="18" charset="0"/>
                            </a:rPr>
                            <m:t>=</m:t>
                          </m:r>
                          <m:r>
                            <a:rPr lang="en-GB" i="1">
                              <a:latin typeface="Cambria Math" panose="02040503050406030204" pitchFamily="18" charset="0"/>
                            </a:rPr>
                            <m:t>𝑤</m:t>
                          </m:r>
                        </m:e>
                        <m:sub>
                          <m:r>
                            <a:rPr lang="en-GB" i="1">
                              <a:latin typeface="Cambria Math" panose="02040503050406030204" pitchFamily="18" charset="0"/>
                            </a:rPr>
                            <m:t>𝐴</m:t>
                          </m:r>
                        </m:sub>
                        <m:sup>
                          <m:r>
                            <a:rPr lang="en-GB" i="1">
                              <a:latin typeface="Cambria Math" panose="02040503050406030204" pitchFamily="18" charset="0"/>
                            </a:rPr>
                            <m:t>2</m:t>
                          </m:r>
                        </m:sup>
                      </m:sSubSup>
                      <m:sSubSup>
                        <m:sSubSupPr>
                          <m:ctrlPr>
                            <a:rPr lang="en-GB" i="1">
                              <a:latin typeface="Cambria Math" panose="02040503050406030204" pitchFamily="18" charset="0"/>
                            </a:rPr>
                          </m:ctrlPr>
                        </m:sSubSup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𝐴</m:t>
                          </m:r>
                        </m:sub>
                        <m:sup>
                          <m:r>
                            <a:rPr lang="en-GB" i="1">
                              <a:latin typeface="Cambria Math" panose="02040503050406030204" pitchFamily="18" charset="0"/>
                            </a:rPr>
                            <m:t>2</m:t>
                          </m:r>
                        </m:sup>
                      </m:sSubSup>
                      <m:r>
                        <a:rPr lang="en-GB" i="1">
                          <a:latin typeface="Cambria Math" panose="02040503050406030204" pitchFamily="18" charset="0"/>
                        </a:rPr>
                        <m:t>+</m:t>
                      </m:r>
                      <m:sSubSup>
                        <m:sSubSupPr>
                          <m:ctrlPr>
                            <a:rPr lang="en-GB" i="1">
                              <a:latin typeface="Cambria Math" panose="02040503050406030204" pitchFamily="18" charset="0"/>
                            </a:rPr>
                          </m:ctrlPr>
                        </m:sSubSupPr>
                        <m:e>
                          <m:r>
                            <a:rPr lang="en-GB" i="1">
                              <a:latin typeface="Cambria Math" panose="02040503050406030204" pitchFamily="18" charset="0"/>
                            </a:rPr>
                            <m:t>𝑤</m:t>
                          </m:r>
                        </m:e>
                        <m:sub>
                          <m:r>
                            <a:rPr lang="en-GB" i="1">
                              <a:latin typeface="Cambria Math" panose="02040503050406030204" pitchFamily="18" charset="0"/>
                            </a:rPr>
                            <m:t>𝐵</m:t>
                          </m:r>
                        </m:sub>
                        <m:sup>
                          <m:r>
                            <a:rPr lang="en-GB" i="1">
                              <a:latin typeface="Cambria Math" panose="02040503050406030204" pitchFamily="18" charset="0"/>
                            </a:rPr>
                            <m:t>2</m:t>
                          </m:r>
                        </m:sup>
                      </m:sSubSup>
                      <m:sSubSup>
                        <m:sSubSupPr>
                          <m:ctrlPr>
                            <a:rPr lang="en-GB" i="1">
                              <a:latin typeface="Cambria Math" panose="02040503050406030204" pitchFamily="18" charset="0"/>
                            </a:rPr>
                          </m:ctrlPr>
                        </m:sSubSup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𝐵</m:t>
                          </m:r>
                        </m:sub>
                        <m:sup>
                          <m:r>
                            <a:rPr lang="en-GB" i="1">
                              <a:latin typeface="Cambria Math" panose="02040503050406030204" pitchFamily="18" charset="0"/>
                            </a:rPr>
                            <m:t>2</m:t>
                          </m:r>
                        </m:sup>
                      </m:sSubSup>
                      <m:r>
                        <a:rPr lang="en-GB" i="1">
                          <a:latin typeface="Cambria Math" panose="02040503050406030204" pitchFamily="18" charset="0"/>
                        </a:rPr>
                        <m:t>+2</m:t>
                      </m:r>
                      <m:sSub>
                        <m:sSubPr>
                          <m:ctrlPr>
                            <a:rPr lang="en-GB" i="1">
                              <a:latin typeface="Cambria Math" panose="02040503050406030204" pitchFamily="18" charset="0"/>
                            </a:rPr>
                          </m:ctrlPr>
                        </m:sSubPr>
                        <m:e>
                          <m:r>
                            <a:rPr lang="en-GB" i="1">
                              <a:latin typeface="Cambria Math" panose="02040503050406030204" pitchFamily="18" charset="0"/>
                            </a:rPr>
                            <m:t>𝑤</m:t>
                          </m:r>
                        </m:e>
                        <m:sub>
                          <m:r>
                            <a:rPr lang="en-GB" i="1">
                              <a:latin typeface="Cambria Math" panose="02040503050406030204" pitchFamily="18" charset="0"/>
                            </a:rPr>
                            <m:t>𝐴</m:t>
                          </m:r>
                        </m:sub>
                      </m:sSub>
                      <m:sSub>
                        <m:sSubPr>
                          <m:ctrlPr>
                            <a:rPr lang="en-GB" i="1">
                              <a:latin typeface="Cambria Math" panose="02040503050406030204" pitchFamily="18" charset="0"/>
                            </a:rPr>
                          </m:ctrlPr>
                        </m:sSubPr>
                        <m:e>
                          <m:r>
                            <a:rPr lang="en-GB" i="1">
                              <a:latin typeface="Cambria Math" panose="02040503050406030204" pitchFamily="18" charset="0"/>
                            </a:rPr>
                            <m:t>𝑤</m:t>
                          </m:r>
                        </m:e>
                        <m:sub>
                          <m:r>
                            <a:rPr lang="en-GB" i="1">
                              <a:latin typeface="Cambria Math" panose="02040503050406030204" pitchFamily="18" charset="0"/>
                            </a:rPr>
                            <m:t>𝐵</m:t>
                          </m:r>
                        </m:sub>
                      </m:sSub>
                      <m:sSub>
                        <m:sSubPr>
                          <m:ctrlPr>
                            <a:rPr lang="en-GB" i="1">
                              <a:latin typeface="Cambria Math" panose="02040503050406030204" pitchFamily="18" charset="0"/>
                            </a:rPr>
                          </m:ctrlPr>
                        </m:sSub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𝐴</m:t>
                          </m:r>
                        </m:sub>
                      </m:sSub>
                      <m:sSub>
                        <m:sSubPr>
                          <m:ctrlPr>
                            <a:rPr lang="en-GB" i="1">
                              <a:latin typeface="Cambria Math" panose="02040503050406030204" pitchFamily="18" charset="0"/>
                            </a:rPr>
                          </m:ctrlPr>
                        </m:sSubPr>
                        <m:e>
                          <m:r>
                            <a:rPr lang="en-GB" i="1">
                              <a:latin typeface="Cambria Math" panose="02040503050406030204" pitchFamily="18" charset="0"/>
                              <a:ea typeface="Cambria Math" panose="02040503050406030204" pitchFamily="18" charset="0"/>
                            </a:rPr>
                            <m:t>𝜎</m:t>
                          </m:r>
                        </m:e>
                        <m:sub>
                          <m:r>
                            <a:rPr lang="en-GB" i="1">
                              <a:latin typeface="Cambria Math" panose="02040503050406030204" pitchFamily="18" charset="0"/>
                            </a:rPr>
                            <m:t>𝐵</m:t>
                          </m:r>
                        </m:sub>
                      </m:sSub>
                      <m:sSub>
                        <m:sSubPr>
                          <m:ctrlPr>
                            <a:rPr lang="en-GB" i="1">
                              <a:latin typeface="Cambria Math" panose="02040503050406030204" pitchFamily="18" charset="0"/>
                            </a:rPr>
                          </m:ctrlPr>
                        </m:sSubPr>
                        <m:e>
                          <m:r>
                            <a:rPr lang="en-GB" i="1">
                              <a:latin typeface="Cambria Math" panose="02040503050406030204" pitchFamily="18" charset="0"/>
                              <a:ea typeface="Cambria Math" panose="02040503050406030204" pitchFamily="18" charset="0"/>
                            </a:rPr>
                            <m:t>𝜌</m:t>
                          </m:r>
                        </m:e>
                        <m:sub>
                          <m:r>
                            <a:rPr lang="en-GB" i="1">
                              <a:latin typeface="Cambria Math" panose="02040503050406030204" pitchFamily="18" charset="0"/>
                            </a:rPr>
                            <m:t>𝐴</m:t>
                          </m:r>
                          <m:r>
                            <a:rPr lang="en-GB" i="1">
                              <a:latin typeface="Cambria Math" panose="02040503050406030204" pitchFamily="18" charset="0"/>
                            </a:rPr>
                            <m:t>,</m:t>
                          </m:r>
                          <m:r>
                            <a:rPr lang="en-GB" i="1">
                              <a:latin typeface="Cambria Math" panose="02040503050406030204" pitchFamily="18" charset="0"/>
                            </a:rPr>
                            <m:t>𝐵</m:t>
                          </m:r>
                        </m:sub>
                      </m:sSub>
                      <m:r>
                        <a:rPr lang="en-GB" b="0" i="1" smtClean="0">
                          <a:latin typeface="Cambria Math" panose="02040503050406030204" pitchFamily="18" charset="0"/>
                        </a:rPr>
                        <m:t>           </m:t>
                      </m:r>
                    </m:oMath>
                  </m:oMathPara>
                </a14:m>
                <a:endParaRPr lang="en-US" dirty="0"/>
              </a:p>
              <a:p>
                <a:pPr marL="0" indent="0" algn="l">
                  <a:buNone/>
                </a:pPr>
                <a:endParaRPr lang="en-US" dirty="0"/>
              </a:p>
              <a:p>
                <a:endParaRPr lang="en-GB" dirty="0"/>
              </a:p>
            </p:txBody>
          </p:sp>
        </mc:Choice>
        <mc:Fallback xmlns="">
          <p:sp>
            <p:nvSpPr>
              <p:cNvPr id="2" name="Content Placeholder 1">
                <a:extLst>
                  <a:ext uri="{FF2B5EF4-FFF2-40B4-BE49-F238E27FC236}">
                    <a16:creationId xmlns:a16="http://schemas.microsoft.com/office/drawing/2014/main" id="{F5AC2B07-1478-47B6-8F6E-C90E75541F7C}"/>
                  </a:ext>
                </a:extLst>
              </p:cNvPr>
              <p:cNvSpPr>
                <a:spLocks noGrp="1" noRot="1" noChangeAspect="1" noMove="1" noResize="1" noEditPoints="1" noAdjustHandles="1" noChangeArrowheads="1" noChangeShapeType="1" noTextEdit="1"/>
              </p:cNvSpPr>
              <p:nvPr>
                <p:ph sz="half" idx="2"/>
              </p:nvPr>
            </p:nvSpPr>
            <p:spPr>
              <a:blipFill>
                <a:blip r:embed="rId2"/>
                <a:stretch>
                  <a:fillRect l="-1076" t="-894"/>
                </a:stretch>
              </a:blipFill>
            </p:spPr>
            <p:txBody>
              <a:bodyPr/>
              <a:lstStyle/>
              <a:p>
                <a:r>
                  <a:rPr lang="en-GB">
                    <a:noFill/>
                  </a:rPr>
                  <a:t> </a:t>
                </a:r>
              </a:p>
            </p:txBody>
          </p:sp>
        </mc:Fallback>
      </mc:AlternateContent>
      <p:sp>
        <p:nvSpPr>
          <p:cNvPr id="3" name="Content Placeholder 2">
            <a:extLst>
              <a:ext uri="{FF2B5EF4-FFF2-40B4-BE49-F238E27FC236}">
                <a16:creationId xmlns:a16="http://schemas.microsoft.com/office/drawing/2014/main" id="{F1EE6044-4B7B-4055-A215-E68EB80759BB}"/>
              </a:ext>
            </a:extLst>
          </p:cNvPr>
          <p:cNvSpPr>
            <a:spLocks noGrp="1"/>
          </p:cNvSpPr>
          <p:nvPr>
            <p:ph sz="quarter" idx="4"/>
          </p:nvPr>
        </p:nvSpPr>
        <p:spPr/>
        <p:txBody>
          <a:bodyPr/>
          <a:lstStyle/>
          <a:p>
            <a:pPr marL="228600" lvl="0" indent="-228600">
              <a:spcBef>
                <a:spcPts val="1800"/>
              </a:spcBef>
              <a:buFont typeface="Wingdings" panose="05000000000000000000" pitchFamily="2" charset="2"/>
              <a:buChar char="§"/>
            </a:pPr>
            <a:r>
              <a:rPr lang="en-GB" sz="1800" dirty="0">
                <a:solidFill>
                  <a:prstClr val="black"/>
                </a:solidFill>
              </a:rPr>
              <a:t>As the number of securities in a portfolio increases you can diversify more risk</a:t>
            </a:r>
          </a:p>
          <a:p>
            <a:pPr marL="228600" lvl="0" indent="-228600">
              <a:spcBef>
                <a:spcPts val="1800"/>
              </a:spcBef>
              <a:buFont typeface="Wingdings" panose="05000000000000000000" pitchFamily="2" charset="2"/>
              <a:buChar char="§"/>
            </a:pPr>
            <a:r>
              <a:rPr lang="en-US" sz="1800" dirty="0">
                <a:solidFill>
                  <a:prstClr val="black"/>
                </a:solidFill>
              </a:rPr>
              <a:t>The reduction in volatility can’t happen indefinitely </a:t>
            </a:r>
            <a:r>
              <a:rPr lang="en-US" sz="1800" dirty="0">
                <a:solidFill>
                  <a:prstClr val="black"/>
                </a:solidFill>
                <a:latin typeface="Cambria Math" panose="02040503050406030204" pitchFamily="18" charset="0"/>
                <a:ea typeface="Cambria Math" panose="02040503050406030204" pitchFamily="18" charset="0"/>
              </a:rPr>
              <a:t>⇒ </a:t>
            </a:r>
            <a:r>
              <a:rPr lang="en-GB" sz="1800" b="1" dirty="0">
                <a:solidFill>
                  <a:prstClr val="black"/>
                </a:solidFill>
              </a:rPr>
              <a:t>Market risk</a:t>
            </a:r>
            <a:r>
              <a:rPr lang="en-GB" sz="1800" dirty="0">
                <a:solidFill>
                  <a:prstClr val="black"/>
                </a:solidFill>
              </a:rPr>
              <a:t> is the risk that cannot be eliminated</a:t>
            </a:r>
          </a:p>
          <a:p>
            <a:pPr marL="228600" lvl="0" indent="-228600">
              <a:spcBef>
                <a:spcPts val="1800"/>
              </a:spcBef>
              <a:buFont typeface="Wingdings" panose="05000000000000000000" pitchFamily="2" charset="2"/>
              <a:buChar char="§"/>
            </a:pPr>
            <a:r>
              <a:rPr lang="en-US" sz="1800" dirty="0">
                <a:solidFill>
                  <a:prstClr val="black"/>
                </a:solidFill>
              </a:rPr>
              <a:t>2 components of total risk (</a:t>
            </a:r>
            <a:r>
              <a:rPr lang="el-GR" sz="1800" dirty="0">
                <a:solidFill>
                  <a:prstClr val="black"/>
                </a:solidFill>
              </a:rPr>
              <a:t>σ</a:t>
            </a:r>
            <a:r>
              <a:rPr lang="en-US" sz="1800" dirty="0">
                <a:solidFill>
                  <a:prstClr val="black"/>
                </a:solidFill>
              </a:rPr>
              <a:t>):</a:t>
            </a:r>
          </a:p>
          <a:p>
            <a:pPr marL="0" indent="0">
              <a:buNone/>
            </a:pPr>
            <a:endParaRPr lang="en-GB" dirty="0"/>
          </a:p>
        </p:txBody>
      </p:sp>
      <p:sp>
        <p:nvSpPr>
          <p:cNvPr id="4" name="Text Placeholder 3">
            <a:extLst>
              <a:ext uri="{FF2B5EF4-FFF2-40B4-BE49-F238E27FC236}">
                <a16:creationId xmlns:a16="http://schemas.microsoft.com/office/drawing/2014/main" id="{A6F5826F-0F10-4213-9B48-A2C290D83B2D}"/>
              </a:ext>
            </a:extLst>
          </p:cNvPr>
          <p:cNvSpPr>
            <a:spLocks noGrp="1"/>
          </p:cNvSpPr>
          <p:nvPr>
            <p:ph type="body" sz="quarter" idx="13"/>
          </p:nvPr>
        </p:nvSpPr>
        <p:spPr/>
        <p:txBody>
          <a:bodyPr/>
          <a:lstStyle/>
          <a:p>
            <a:r>
              <a:rPr lang="en-GB" dirty="0"/>
              <a:t>Advanced Financial Management | Risk and return. Diversification.</a:t>
            </a:r>
          </a:p>
        </p:txBody>
      </p:sp>
      <p:sp>
        <p:nvSpPr>
          <p:cNvPr id="5" name="Title 4">
            <a:extLst>
              <a:ext uri="{FF2B5EF4-FFF2-40B4-BE49-F238E27FC236}">
                <a16:creationId xmlns:a16="http://schemas.microsoft.com/office/drawing/2014/main" id="{32737402-FEE7-41F1-B0CF-678DD46F2BC0}"/>
              </a:ext>
            </a:extLst>
          </p:cNvPr>
          <p:cNvSpPr>
            <a:spLocks noGrp="1"/>
          </p:cNvSpPr>
          <p:nvPr>
            <p:ph type="title"/>
          </p:nvPr>
        </p:nvSpPr>
        <p:spPr/>
        <p:txBody>
          <a:bodyPr/>
          <a:lstStyle/>
          <a:p>
            <a:r>
              <a:rPr lang="en-GB" dirty="0"/>
              <a:t>Portfolios</a:t>
            </a:r>
          </a:p>
        </p:txBody>
      </p:sp>
      <p:sp>
        <p:nvSpPr>
          <p:cNvPr id="6" name="Text Placeholder 5">
            <a:extLst>
              <a:ext uri="{FF2B5EF4-FFF2-40B4-BE49-F238E27FC236}">
                <a16:creationId xmlns:a16="http://schemas.microsoft.com/office/drawing/2014/main" id="{053C36CC-655D-44A1-9613-8AD85EB08A6E}"/>
              </a:ext>
            </a:extLst>
          </p:cNvPr>
          <p:cNvSpPr>
            <a:spLocks noGrp="1"/>
          </p:cNvSpPr>
          <p:nvPr>
            <p:ph type="body" idx="1"/>
          </p:nvPr>
        </p:nvSpPr>
        <p:spPr/>
        <p:txBody>
          <a:bodyPr/>
          <a:lstStyle/>
          <a:p>
            <a:r>
              <a:rPr lang="en-GB" dirty="0"/>
              <a:t>Formulas</a:t>
            </a:r>
          </a:p>
        </p:txBody>
      </p:sp>
      <p:sp>
        <p:nvSpPr>
          <p:cNvPr id="7" name="Text Placeholder 6">
            <a:extLst>
              <a:ext uri="{FF2B5EF4-FFF2-40B4-BE49-F238E27FC236}">
                <a16:creationId xmlns:a16="http://schemas.microsoft.com/office/drawing/2014/main" id="{37A2F0F1-F80A-4EC3-8426-48B3625329C4}"/>
              </a:ext>
            </a:extLst>
          </p:cNvPr>
          <p:cNvSpPr>
            <a:spLocks noGrp="1"/>
          </p:cNvSpPr>
          <p:nvPr>
            <p:ph type="body" sz="quarter" idx="3"/>
          </p:nvPr>
        </p:nvSpPr>
        <p:spPr/>
        <p:txBody>
          <a:bodyPr/>
          <a:lstStyle/>
          <a:p>
            <a:r>
              <a:rPr lang="en-GB" dirty="0"/>
              <a:t>Diversification</a:t>
            </a:r>
          </a:p>
        </p:txBody>
      </p:sp>
      <p:sp>
        <p:nvSpPr>
          <p:cNvPr id="10" name="Rectangle 9">
            <a:extLst>
              <a:ext uri="{FF2B5EF4-FFF2-40B4-BE49-F238E27FC236}">
                <a16:creationId xmlns:a16="http://schemas.microsoft.com/office/drawing/2014/main" id="{0EF1F87A-3DA4-4C90-AF4C-A2B35D80E3E1}"/>
              </a:ext>
            </a:extLst>
          </p:cNvPr>
          <p:cNvSpPr/>
          <p:nvPr/>
        </p:nvSpPr>
        <p:spPr bwMode="auto">
          <a:xfrm>
            <a:off x="6819900" y="4484370"/>
            <a:ext cx="4312920" cy="952500"/>
          </a:xfrm>
          <a:prstGeom prst="rect">
            <a:avLst/>
          </a:prstGeom>
          <a:solidFill>
            <a:schemeClr val="tx2">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a:ln>
                  <a:noFill/>
                </a:ln>
                <a:solidFill>
                  <a:schemeClr val="bg1"/>
                </a:solidFill>
                <a:effectLst/>
                <a:latin typeface="Open Sans Light" panose="020B0306030504020204" pitchFamily="34" charset="0"/>
                <a:ea typeface="Open Sans Light" panose="020B0306030504020204" pitchFamily="34" charset="0"/>
                <a:cs typeface="Open Sans Light" panose="020B0306030504020204" pitchFamily="34" charset="0"/>
                <a:sym typeface="Arial" charset="0"/>
              </a:rPr>
              <a:t>σ</a:t>
            </a:r>
            <a:r>
              <a:rPr kumimoji="0" lang="en-GB" sz="1600" b="1" i="0" u="none" strike="noStrike" cap="none" normalizeH="0" baseline="0" dirty="0">
                <a:ln>
                  <a:noFill/>
                </a:ln>
                <a:solidFill>
                  <a:schemeClr val="bg1"/>
                </a:solidFill>
                <a:effectLst/>
                <a:latin typeface="Open Sans Light" panose="020B0306030504020204" pitchFamily="34" charset="0"/>
                <a:ea typeface="Open Sans Light" panose="020B0306030504020204" pitchFamily="34" charset="0"/>
                <a:cs typeface="Open Sans Light" panose="020B0306030504020204" pitchFamily="34" charset="0"/>
                <a:sym typeface="Arial" charset="0"/>
              </a:rPr>
              <a:t>  =  systematic risk  +  idiosyncratic risk</a:t>
            </a:r>
            <a:endParaRPr kumimoji="0" lang="en-GB" sz="1600" b="1" i="0" u="none" strike="noStrike" cap="none" normalizeH="0" baseline="0" dirty="0">
              <a:ln>
                <a:noFill/>
              </a:ln>
              <a:solidFill>
                <a:schemeClr val="bg1"/>
              </a:solidFill>
              <a:effectLst/>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32109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AA27A-BE77-477D-8CEE-DAA5FB9C25A0}"/>
              </a:ext>
            </a:extLst>
          </p:cNvPr>
          <p:cNvSpPr>
            <a:spLocks noGrp="1"/>
          </p:cNvSpPr>
          <p:nvPr>
            <p:ph type="title"/>
          </p:nvPr>
        </p:nvSpPr>
        <p:spPr/>
        <p:txBody>
          <a:bodyPr/>
          <a:lstStyle/>
          <a:p>
            <a:r>
              <a:rPr lang="en-GB" dirty="0"/>
              <a:t>Exercise 1</a:t>
            </a:r>
          </a:p>
        </p:txBody>
      </p:sp>
      <p:sp>
        <p:nvSpPr>
          <p:cNvPr id="3" name="Content Placeholder 2">
            <a:extLst>
              <a:ext uri="{FF2B5EF4-FFF2-40B4-BE49-F238E27FC236}">
                <a16:creationId xmlns:a16="http://schemas.microsoft.com/office/drawing/2014/main" id="{2614D06A-4872-460E-B9C5-BCF9A6FCBEA6}"/>
              </a:ext>
            </a:extLst>
          </p:cNvPr>
          <p:cNvSpPr>
            <a:spLocks noGrp="1"/>
          </p:cNvSpPr>
          <p:nvPr>
            <p:ph idx="1"/>
          </p:nvPr>
        </p:nvSpPr>
        <p:spPr/>
        <p:txBody>
          <a:bodyPr/>
          <a:lstStyle/>
          <a:p>
            <a:pPr marL="0" indent="0">
              <a:buNone/>
            </a:pPr>
            <a:r>
              <a:rPr lang="en-GB" dirty="0"/>
              <a:t>You can form a portfolio of two assets which have the following characteristics: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514350" indent="-514350">
              <a:spcBef>
                <a:spcPts val="1200"/>
              </a:spcBef>
              <a:buFont typeface="+mj-lt"/>
              <a:buAutoNum type="alphaLcPeriod"/>
            </a:pPr>
            <a:r>
              <a:rPr lang="en-GB" dirty="0"/>
              <a:t>If you demand an expected return of 12% what is the portfolio standard deviation?</a:t>
            </a:r>
          </a:p>
          <a:p>
            <a:pPr marL="514350" indent="-514350">
              <a:spcBef>
                <a:spcPts val="1200"/>
              </a:spcBef>
              <a:buFont typeface="+mj-lt"/>
              <a:buAutoNum type="alphaLcPeriod"/>
            </a:pPr>
            <a:r>
              <a:rPr lang="en-GB" dirty="0"/>
              <a:t>If the correlation increases, what happens to expected return of the portfolio and the standard deviation?</a:t>
            </a:r>
          </a:p>
        </p:txBody>
      </p:sp>
      <p:sp>
        <p:nvSpPr>
          <p:cNvPr id="8" name="Text Placeholder 7">
            <a:extLst>
              <a:ext uri="{FF2B5EF4-FFF2-40B4-BE49-F238E27FC236}">
                <a16:creationId xmlns:a16="http://schemas.microsoft.com/office/drawing/2014/main" id="{2088F2BE-012B-4991-BA09-AA92A690441F}"/>
              </a:ext>
            </a:extLst>
          </p:cNvPr>
          <p:cNvSpPr>
            <a:spLocks noGrp="1"/>
          </p:cNvSpPr>
          <p:nvPr>
            <p:ph type="body" sz="quarter" idx="13"/>
          </p:nvPr>
        </p:nvSpPr>
        <p:spPr/>
        <p:txBody>
          <a:bodyPr/>
          <a:lstStyle/>
          <a:p>
            <a:r>
              <a:rPr lang="en-GB" dirty="0"/>
              <a:t>Advanced Financial Management | Risk and return. Diversification.</a:t>
            </a:r>
          </a:p>
        </p:txBody>
      </p:sp>
      <p:graphicFrame>
        <p:nvGraphicFramePr>
          <p:cNvPr id="6" name="Table 5">
            <a:extLst>
              <a:ext uri="{FF2B5EF4-FFF2-40B4-BE49-F238E27FC236}">
                <a16:creationId xmlns:a16="http://schemas.microsoft.com/office/drawing/2014/main" id="{9431FBAD-89AC-4C0E-BC8E-7FD172650A99}"/>
              </a:ext>
            </a:extLst>
          </p:cNvPr>
          <p:cNvGraphicFramePr>
            <a:graphicFrameLocks noGrp="1"/>
          </p:cNvGraphicFramePr>
          <p:nvPr>
            <p:extLst>
              <p:ext uri="{D42A27DB-BD31-4B8C-83A1-F6EECF244321}">
                <p14:modId xmlns:p14="http://schemas.microsoft.com/office/powerpoint/2010/main" val="3825549634"/>
              </p:ext>
            </p:extLst>
          </p:nvPr>
        </p:nvGraphicFramePr>
        <p:xfrm>
          <a:off x="1953191" y="2095350"/>
          <a:ext cx="6853881" cy="1034205"/>
        </p:xfrm>
        <a:graphic>
          <a:graphicData uri="http://schemas.openxmlformats.org/drawingml/2006/table">
            <a:tbl>
              <a:tblPr firstRow="1" bandRow="1">
                <a:tableStyleId>{5C22544A-7EE6-4342-B048-85BDC9FD1C3A}</a:tableStyleId>
              </a:tblPr>
              <a:tblGrid>
                <a:gridCol w="1103111">
                  <a:extLst>
                    <a:ext uri="{9D8B030D-6E8A-4147-A177-3AD203B41FA5}">
                      <a16:colId xmlns:a16="http://schemas.microsoft.com/office/drawing/2014/main" val="1558558663"/>
                    </a:ext>
                  </a:extLst>
                </a:gridCol>
                <a:gridCol w="2003441">
                  <a:extLst>
                    <a:ext uri="{9D8B030D-6E8A-4147-A177-3AD203B41FA5}">
                      <a16:colId xmlns:a16="http://schemas.microsoft.com/office/drawing/2014/main" val="1122679581"/>
                    </a:ext>
                  </a:extLst>
                </a:gridCol>
                <a:gridCol w="2279220">
                  <a:extLst>
                    <a:ext uri="{9D8B030D-6E8A-4147-A177-3AD203B41FA5}">
                      <a16:colId xmlns:a16="http://schemas.microsoft.com/office/drawing/2014/main" val="4236702392"/>
                    </a:ext>
                  </a:extLst>
                </a:gridCol>
                <a:gridCol w="1468109">
                  <a:extLst>
                    <a:ext uri="{9D8B030D-6E8A-4147-A177-3AD203B41FA5}">
                      <a16:colId xmlns:a16="http://schemas.microsoft.com/office/drawing/2014/main" val="480429314"/>
                    </a:ext>
                  </a:extLst>
                </a:gridCol>
              </a:tblGrid>
              <a:tr h="344735">
                <a:tc>
                  <a:txBody>
                    <a:bodyPr/>
                    <a:lstStyle/>
                    <a:p>
                      <a:r>
                        <a:rPr lang="en-GB" sz="1600" dirty="0">
                          <a:solidFill>
                            <a:sysClr val="windowText" lastClr="000000"/>
                          </a:solidFill>
                        </a:rPr>
                        <a:t>Stock</a:t>
                      </a:r>
                    </a:p>
                  </a:txBody>
                  <a:tcPr>
                    <a:lnT w="12700" cap="flat" cmpd="sng" algn="ctr">
                      <a:solidFill>
                        <a:schemeClr val="tx1"/>
                      </a:solidFill>
                      <a:prstDash val="solid"/>
                      <a:round/>
                      <a:headEnd type="none" w="med" len="med"/>
                      <a:tailEnd type="none" w="med" len="med"/>
                    </a:lnT>
                    <a:lnB w="19050" cap="flat" cmpd="sng" algn="ctr">
                      <a:solidFill>
                        <a:srgbClr val="C00000"/>
                      </a:solidFill>
                      <a:prstDash val="solid"/>
                      <a:round/>
                      <a:headEnd type="none" w="med" len="med"/>
                      <a:tailEnd type="none" w="med" len="med"/>
                    </a:lnB>
                    <a:solidFill>
                      <a:schemeClr val="bg1"/>
                    </a:solidFill>
                  </a:tcPr>
                </a:tc>
                <a:tc>
                  <a:txBody>
                    <a:bodyPr/>
                    <a:lstStyle/>
                    <a:p>
                      <a:r>
                        <a:rPr lang="en-GB" sz="1600" dirty="0">
                          <a:solidFill>
                            <a:sysClr val="windowText" lastClr="000000"/>
                          </a:solidFill>
                        </a:rPr>
                        <a:t>Expected return %</a:t>
                      </a:r>
                    </a:p>
                  </a:txBody>
                  <a:tcPr>
                    <a:lnT w="12700" cap="flat" cmpd="sng" algn="ctr">
                      <a:solidFill>
                        <a:schemeClr val="tx1"/>
                      </a:solidFill>
                      <a:prstDash val="solid"/>
                      <a:round/>
                      <a:headEnd type="none" w="med" len="med"/>
                      <a:tailEnd type="none" w="med" len="med"/>
                    </a:lnT>
                    <a:lnB w="19050" cap="flat" cmpd="sng" algn="ctr">
                      <a:solidFill>
                        <a:srgbClr val="C00000"/>
                      </a:solidFill>
                      <a:prstDash val="solid"/>
                      <a:round/>
                      <a:headEnd type="none" w="med" len="med"/>
                      <a:tailEnd type="none" w="med" len="med"/>
                    </a:lnB>
                    <a:solidFill>
                      <a:schemeClr val="bg1"/>
                    </a:solidFill>
                  </a:tcPr>
                </a:tc>
                <a:tc>
                  <a:txBody>
                    <a:bodyPr/>
                    <a:lstStyle/>
                    <a:p>
                      <a:r>
                        <a:rPr lang="en-GB" sz="1600" dirty="0">
                          <a:solidFill>
                            <a:sysClr val="windowText" lastClr="000000"/>
                          </a:solidFill>
                        </a:rPr>
                        <a:t>Standard deviation %</a:t>
                      </a:r>
                    </a:p>
                  </a:txBody>
                  <a:tcPr>
                    <a:lnT w="12700" cap="flat" cmpd="sng" algn="ctr">
                      <a:solidFill>
                        <a:schemeClr val="tx1"/>
                      </a:solidFill>
                      <a:prstDash val="solid"/>
                      <a:round/>
                      <a:headEnd type="none" w="med" len="med"/>
                      <a:tailEnd type="none" w="med" len="med"/>
                    </a:lnT>
                    <a:lnB w="19050" cap="flat" cmpd="sng" algn="ctr">
                      <a:solidFill>
                        <a:srgbClr val="C00000"/>
                      </a:solidFill>
                      <a:prstDash val="solid"/>
                      <a:round/>
                      <a:headEnd type="none" w="med" len="med"/>
                      <a:tailEnd type="none" w="med" len="med"/>
                    </a:lnB>
                    <a:solidFill>
                      <a:schemeClr val="bg1"/>
                    </a:solidFill>
                  </a:tcPr>
                </a:tc>
                <a:tc>
                  <a:txBody>
                    <a:bodyPr/>
                    <a:lstStyle/>
                    <a:p>
                      <a:r>
                        <a:rPr lang="en-GB" sz="1600" dirty="0">
                          <a:solidFill>
                            <a:sysClr val="windowText" lastClr="000000"/>
                          </a:solidFill>
                        </a:rPr>
                        <a:t>Correlation</a:t>
                      </a:r>
                    </a:p>
                  </a:txBody>
                  <a:tcPr>
                    <a:lnT w="12700" cap="flat" cmpd="sng" algn="ctr">
                      <a:solidFill>
                        <a:schemeClr val="tx1"/>
                      </a:solidFill>
                      <a:prstDash val="solid"/>
                      <a:round/>
                      <a:headEnd type="none" w="med" len="med"/>
                      <a:tailEnd type="none" w="med" len="med"/>
                    </a:lnT>
                    <a:lnB w="1905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11436544"/>
                  </a:ext>
                </a:extLst>
              </a:tr>
              <a:tr h="344735">
                <a:tc>
                  <a:txBody>
                    <a:bodyPr/>
                    <a:lstStyle/>
                    <a:p>
                      <a:r>
                        <a:rPr lang="en-GB" sz="1600" dirty="0"/>
                        <a:t>A</a:t>
                      </a:r>
                    </a:p>
                  </a:txBody>
                  <a:tcPr>
                    <a:lnT w="19050" cap="flat" cmpd="sng" algn="ctr">
                      <a:solidFill>
                        <a:srgbClr val="C00000"/>
                      </a:solidFill>
                      <a:prstDash val="solid"/>
                      <a:round/>
                      <a:headEnd type="none" w="med" len="med"/>
                      <a:tailEnd type="none" w="med" len="med"/>
                    </a:lnT>
                    <a:solidFill>
                      <a:schemeClr val="bg1"/>
                    </a:solidFill>
                  </a:tcPr>
                </a:tc>
                <a:tc>
                  <a:txBody>
                    <a:bodyPr/>
                    <a:lstStyle/>
                    <a:p>
                      <a:pPr algn="ctr"/>
                      <a:r>
                        <a:rPr lang="en-GB" sz="1600" dirty="0"/>
                        <a:t>10</a:t>
                      </a:r>
                    </a:p>
                  </a:txBody>
                  <a:tcPr>
                    <a:lnT w="19050" cap="flat" cmpd="sng" algn="ctr">
                      <a:solidFill>
                        <a:srgbClr val="C00000"/>
                      </a:solidFill>
                      <a:prstDash val="solid"/>
                      <a:round/>
                      <a:headEnd type="none" w="med" len="med"/>
                      <a:tailEnd type="none" w="med" len="med"/>
                    </a:lnT>
                    <a:solidFill>
                      <a:schemeClr val="bg1"/>
                    </a:solidFill>
                  </a:tcPr>
                </a:tc>
                <a:tc>
                  <a:txBody>
                    <a:bodyPr/>
                    <a:lstStyle/>
                    <a:p>
                      <a:pPr algn="ctr"/>
                      <a:r>
                        <a:rPr lang="en-GB" sz="1600" dirty="0"/>
                        <a:t>20</a:t>
                      </a:r>
                    </a:p>
                  </a:txBody>
                  <a:tcPr>
                    <a:lnT w="19050" cap="flat" cmpd="sng" algn="ctr">
                      <a:solidFill>
                        <a:srgbClr val="C00000"/>
                      </a:solidFill>
                      <a:prstDash val="solid"/>
                      <a:round/>
                      <a:headEnd type="none" w="med" len="med"/>
                      <a:tailEnd type="none" w="med" len="med"/>
                    </a:lnT>
                    <a:solidFill>
                      <a:schemeClr val="bg1"/>
                    </a:solidFill>
                  </a:tcPr>
                </a:tc>
                <a:tc>
                  <a:txBody>
                    <a:bodyPr/>
                    <a:lstStyle/>
                    <a:p>
                      <a:pPr algn="ctr"/>
                      <a:r>
                        <a:rPr lang="en-GB" sz="1600" dirty="0"/>
                        <a:t>0.5</a:t>
                      </a:r>
                    </a:p>
                  </a:txBody>
                  <a:tcPr>
                    <a:lnT w="19050" cap="flat" cmpd="sng" algn="ctr">
                      <a:solidFill>
                        <a:srgbClr val="C00000"/>
                      </a:solidFill>
                      <a:prstDash val="solid"/>
                      <a:round/>
                      <a:headEnd type="none" w="med" len="med"/>
                      <a:tailEnd type="none" w="med" len="med"/>
                    </a:lnT>
                    <a:solidFill>
                      <a:schemeClr val="bg1"/>
                    </a:solidFill>
                  </a:tcPr>
                </a:tc>
                <a:extLst>
                  <a:ext uri="{0D108BD9-81ED-4DB2-BD59-A6C34878D82A}">
                    <a16:rowId xmlns:a16="http://schemas.microsoft.com/office/drawing/2014/main" val="484639442"/>
                  </a:ext>
                </a:extLst>
              </a:tr>
              <a:tr h="344735">
                <a:tc>
                  <a:txBody>
                    <a:bodyPr/>
                    <a:lstStyle/>
                    <a:p>
                      <a:r>
                        <a:rPr lang="en-GB" sz="1600" dirty="0"/>
                        <a:t>B</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600" dirty="0"/>
                        <a:t>15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600" dirty="0"/>
                        <a:t>40</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600" dirty="0"/>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8118808"/>
                  </a:ext>
                </a:extLst>
              </a:tr>
            </a:tbl>
          </a:graphicData>
        </a:graphic>
      </p:graphicFrame>
    </p:spTree>
    <p:extLst>
      <p:ext uri="{BB962C8B-B14F-4D97-AF65-F5344CB8AC3E}">
        <p14:creationId xmlns:p14="http://schemas.microsoft.com/office/powerpoint/2010/main" val="3036008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1FDD2-1CAB-4304-A628-451DA280B3B1}"/>
              </a:ext>
            </a:extLst>
          </p:cNvPr>
          <p:cNvSpPr>
            <a:spLocks noGrp="1"/>
          </p:cNvSpPr>
          <p:nvPr>
            <p:ph type="title"/>
          </p:nvPr>
        </p:nvSpPr>
        <p:spPr/>
        <p:txBody>
          <a:bodyPr/>
          <a:lstStyle/>
          <a:p>
            <a:r>
              <a:rPr lang="en-GB" dirty="0"/>
              <a:t>Exercise 1 - solutions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981FE8F-5D96-4C65-9B93-4068306EC662}"/>
                  </a:ext>
                </a:extLst>
              </p:cNvPr>
              <p:cNvSpPr>
                <a:spLocks noGrp="1"/>
              </p:cNvSpPr>
              <p:nvPr>
                <p:ph idx="1"/>
              </p:nvPr>
            </p:nvSpPr>
            <p:spPr>
              <a:xfrm>
                <a:off x="336000" y="1563329"/>
                <a:ext cx="11519999" cy="1596828"/>
              </a:xfrm>
            </p:spPr>
            <p:txBody>
              <a:bodyPr/>
              <a:lstStyle/>
              <a:p>
                <a:pPr marL="514350" indent="-514350">
                  <a:buFont typeface="+mj-lt"/>
                  <a:buAutoNum type="alphaLcPeriod"/>
                </a:pPr>
                <a:r>
                  <a:rPr lang="en-GB" b="1" dirty="0">
                    <a:solidFill>
                      <a:prstClr val="black"/>
                    </a:solidFill>
                  </a:rPr>
                  <a:t>If you demand an expected return of 12%, what is the portfolio standard deviation?</a:t>
                </a:r>
              </a:p>
              <a:p>
                <a:pPr marL="514350" indent="-514350">
                  <a:buFont typeface="+mj-lt"/>
                  <a:buAutoNum type="alphaLcPeriod"/>
                </a:pPr>
                <a:endParaRPr lang="en-GB" b="1" dirty="0"/>
              </a:p>
              <a:p>
                <a:pPr marL="0" lvl="1" indent="0">
                  <a:spcBef>
                    <a:spcPts val="1200"/>
                  </a:spcBef>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𝐸</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𝑟</m:t>
                          </m:r>
                        </m:e>
                      </m:d>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𝑤</m:t>
                          </m:r>
                        </m:e>
                        <m:sub>
                          <m:r>
                            <a:rPr lang="en-US" sz="2000" b="0" i="1" smtClean="0">
                              <a:latin typeface="Cambria Math" panose="02040503050406030204" pitchFamily="18" charset="0"/>
                            </a:rPr>
                            <m:t>𝐴</m:t>
                          </m:r>
                        </m:sub>
                      </m:sSub>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𝑟</m:t>
                          </m:r>
                        </m:e>
                        <m:sub>
                          <m:r>
                            <a:rPr lang="en-US" sz="2000" b="0" i="1" smtClean="0">
                              <a:latin typeface="Cambria Math" panose="02040503050406030204" pitchFamily="18" charset="0"/>
                            </a:rPr>
                            <m:t>𝐴</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𝑤</m:t>
                          </m:r>
                        </m:e>
                        <m:sub>
                          <m:r>
                            <a:rPr lang="en-US" sz="2000" b="0" i="1" smtClean="0">
                              <a:latin typeface="Cambria Math" panose="02040503050406030204" pitchFamily="18" charset="0"/>
                            </a:rPr>
                            <m:t>𝐵</m:t>
                          </m:r>
                        </m:sub>
                      </m:sSub>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𝑟</m:t>
                          </m:r>
                        </m:e>
                        <m:sub>
                          <m:r>
                            <a:rPr lang="en-US" sz="2000" b="0" i="1" smtClean="0">
                              <a:latin typeface="Cambria Math" panose="02040503050406030204" pitchFamily="18" charset="0"/>
                            </a:rPr>
                            <m:t>𝐵</m:t>
                          </m:r>
                        </m:sub>
                      </m:sSub>
                    </m:oMath>
                  </m:oMathPara>
                </a14:m>
                <a:endParaRPr lang="en-GB" sz="2000" dirty="0"/>
              </a:p>
              <a:p>
                <a:pPr marL="0" lvl="1" indent="0">
                  <a:spcBef>
                    <a:spcPts val="1200"/>
                  </a:spcBef>
                  <a:buNone/>
                </a:pPr>
                <a:endParaRPr lang="en-GB" sz="2000" dirty="0"/>
              </a:p>
            </p:txBody>
          </p:sp>
        </mc:Choice>
        <mc:Fallback xmlns="">
          <p:sp>
            <p:nvSpPr>
              <p:cNvPr id="3" name="Content Placeholder 2">
                <a:extLst>
                  <a:ext uri="{FF2B5EF4-FFF2-40B4-BE49-F238E27FC236}">
                    <a16:creationId xmlns:a16="http://schemas.microsoft.com/office/drawing/2014/main" id="{7981FE8F-5D96-4C65-9B93-4068306EC662}"/>
                  </a:ext>
                </a:extLst>
              </p:cNvPr>
              <p:cNvSpPr>
                <a:spLocks noGrp="1" noRot="1" noChangeAspect="1" noMove="1" noResize="1" noEditPoints="1" noAdjustHandles="1" noChangeArrowheads="1" noChangeShapeType="1" noTextEdit="1"/>
              </p:cNvSpPr>
              <p:nvPr>
                <p:ph idx="1"/>
              </p:nvPr>
            </p:nvSpPr>
            <p:spPr>
              <a:xfrm>
                <a:off x="336000" y="1563329"/>
                <a:ext cx="11519999" cy="1596828"/>
              </a:xfrm>
              <a:blipFill>
                <a:blip r:embed="rId2"/>
                <a:stretch>
                  <a:fillRect l="-741" t="-4962"/>
                </a:stretch>
              </a:blipFill>
            </p:spPr>
            <p:txBody>
              <a:bodyPr/>
              <a:lstStyle/>
              <a:p>
                <a:r>
                  <a:rPr lang="en-US">
                    <a:noFill/>
                  </a:rPr>
                  <a:t> </a:t>
                </a:r>
              </a:p>
            </p:txBody>
          </p:sp>
        </mc:Fallback>
      </mc:AlternateContent>
      <p:sp>
        <p:nvSpPr>
          <p:cNvPr id="7" name="Text Placeholder 6">
            <a:extLst>
              <a:ext uri="{FF2B5EF4-FFF2-40B4-BE49-F238E27FC236}">
                <a16:creationId xmlns:a16="http://schemas.microsoft.com/office/drawing/2014/main" id="{3BD64C60-3A97-461E-A3CE-04F9E2619DC9}"/>
              </a:ext>
            </a:extLst>
          </p:cNvPr>
          <p:cNvSpPr>
            <a:spLocks noGrp="1"/>
          </p:cNvSpPr>
          <p:nvPr>
            <p:ph type="body" sz="quarter" idx="13"/>
          </p:nvPr>
        </p:nvSpPr>
        <p:spPr/>
        <p:txBody>
          <a:bodyPr/>
          <a:lstStyle/>
          <a:p>
            <a:r>
              <a:rPr lang="en-GB" dirty="0"/>
              <a:t>Advanced Financial Management | Risk and return. Diversification.</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01132E11-8EDB-2256-3D1A-98C05F22C3F9}"/>
                  </a:ext>
                </a:extLst>
              </p:cNvPr>
              <p:cNvSpPr txBox="1"/>
              <p:nvPr/>
            </p:nvSpPr>
            <p:spPr>
              <a:xfrm>
                <a:off x="609600" y="2790825"/>
                <a:ext cx="4242700" cy="369332"/>
              </a:xfrm>
              <a:prstGeom prst="rect">
                <a:avLst/>
              </a:prstGeom>
              <a:noFill/>
            </p:spPr>
            <p:txBody>
              <a:bodyPr wrap="none" rtlCol="0">
                <a:spAutoFit/>
              </a:bodyPr>
              <a:lstStyle/>
              <a:p>
                <a:r>
                  <a:rPr lang="en-US" dirty="0"/>
                  <a:t>We know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𝐵</m:t>
                        </m:r>
                      </m:sub>
                    </m:sSub>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𝐵</m:t>
                        </m:r>
                      </m:sub>
                    </m:sSub>
                    <m:r>
                      <a:rPr lang="en-US" b="0" i="1" smtClean="0">
                        <a:latin typeface="Cambria Math" panose="02040503050406030204" pitchFamily="18" charset="0"/>
                      </a:rPr>
                      <m:t> </m:t>
                    </m:r>
                  </m:oMath>
                </a14:m>
                <a:endParaRPr lang="en-US" dirty="0"/>
              </a:p>
            </p:txBody>
          </p:sp>
        </mc:Choice>
        <mc:Fallback xmlns="">
          <p:sp>
            <p:nvSpPr>
              <p:cNvPr id="4" name="TextBox 3">
                <a:extLst>
                  <a:ext uri="{FF2B5EF4-FFF2-40B4-BE49-F238E27FC236}">
                    <a16:creationId xmlns:a16="http://schemas.microsoft.com/office/drawing/2014/main" id="{01132E11-8EDB-2256-3D1A-98C05F22C3F9}"/>
                  </a:ext>
                </a:extLst>
              </p:cNvPr>
              <p:cNvSpPr txBox="1">
                <a:spLocks noRot="1" noChangeAspect="1" noMove="1" noResize="1" noEditPoints="1" noAdjustHandles="1" noChangeArrowheads="1" noChangeShapeType="1" noTextEdit="1"/>
              </p:cNvSpPr>
              <p:nvPr/>
            </p:nvSpPr>
            <p:spPr>
              <a:xfrm>
                <a:off x="609600" y="2790825"/>
                <a:ext cx="4242700" cy="369332"/>
              </a:xfrm>
              <a:prstGeom prst="rect">
                <a:avLst/>
              </a:prstGeom>
              <a:blipFill>
                <a:blip r:embed="rId3"/>
                <a:stretch>
                  <a:fillRect l="-1149"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510250C0-AEBF-A42D-354B-DE8E49A1690D}"/>
                  </a:ext>
                </a:extLst>
              </p:cNvPr>
              <p:cNvSpPr txBox="1"/>
              <p:nvPr/>
            </p:nvSpPr>
            <p:spPr>
              <a:xfrm>
                <a:off x="2628532" y="3429000"/>
                <a:ext cx="265111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oMath>
                  </m:oMathPara>
                </a14:m>
                <a:endParaRPr lang="en-US" dirty="0"/>
              </a:p>
            </p:txBody>
          </p:sp>
        </mc:Choice>
        <mc:Fallback xmlns="">
          <p:sp>
            <p:nvSpPr>
              <p:cNvPr id="5" name="TextBox 4">
                <a:extLst>
                  <a:ext uri="{FF2B5EF4-FFF2-40B4-BE49-F238E27FC236}">
                    <a16:creationId xmlns:a16="http://schemas.microsoft.com/office/drawing/2014/main" id="{510250C0-AEBF-A42D-354B-DE8E49A1690D}"/>
                  </a:ext>
                </a:extLst>
              </p:cNvPr>
              <p:cNvSpPr txBox="1">
                <a:spLocks noRot="1" noChangeAspect="1" noMove="1" noResize="1" noEditPoints="1" noAdjustHandles="1" noChangeArrowheads="1" noChangeShapeType="1" noTextEdit="1"/>
              </p:cNvSpPr>
              <p:nvPr/>
            </p:nvSpPr>
            <p:spPr>
              <a:xfrm>
                <a:off x="2628532" y="3429000"/>
                <a:ext cx="2651110" cy="276999"/>
              </a:xfrm>
              <a:prstGeom prst="rect">
                <a:avLst/>
              </a:prstGeom>
              <a:blipFill>
                <a:blip r:embed="rId4"/>
                <a:stretch>
                  <a:fillRect l="-1379" r="-230"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873DCF43-CAF5-DA57-7F57-6CF93996D45C}"/>
                  </a:ext>
                </a:extLst>
              </p:cNvPr>
              <p:cNvSpPr txBox="1"/>
              <p:nvPr/>
            </p:nvSpPr>
            <p:spPr>
              <a:xfrm>
                <a:off x="5400307" y="3276073"/>
                <a:ext cx="1850315" cy="5828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den>
                      </m:f>
                    </m:oMath>
                  </m:oMathPara>
                </a14:m>
                <a:endParaRPr lang="en-US" dirty="0"/>
              </a:p>
            </p:txBody>
          </p:sp>
        </mc:Choice>
        <mc:Fallback xmlns="">
          <p:sp>
            <p:nvSpPr>
              <p:cNvPr id="6" name="TextBox 5">
                <a:extLst>
                  <a:ext uri="{FF2B5EF4-FFF2-40B4-BE49-F238E27FC236}">
                    <a16:creationId xmlns:a16="http://schemas.microsoft.com/office/drawing/2014/main" id="{873DCF43-CAF5-DA57-7F57-6CF93996D45C}"/>
                  </a:ext>
                </a:extLst>
              </p:cNvPr>
              <p:cNvSpPr txBox="1">
                <a:spLocks noRot="1" noChangeAspect="1" noMove="1" noResize="1" noEditPoints="1" noAdjustHandles="1" noChangeArrowheads="1" noChangeShapeType="1" noTextEdit="1"/>
              </p:cNvSpPr>
              <p:nvPr/>
            </p:nvSpPr>
            <p:spPr>
              <a:xfrm>
                <a:off x="5400307" y="3276073"/>
                <a:ext cx="1850315" cy="582852"/>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9BDDEDDB-F246-ECDB-03C1-38E9462093BB}"/>
                  </a:ext>
                </a:extLst>
              </p:cNvPr>
              <p:cNvSpPr txBox="1"/>
              <p:nvPr/>
            </p:nvSpPr>
            <p:spPr>
              <a:xfrm>
                <a:off x="7381676" y="3276073"/>
                <a:ext cx="2885470" cy="5260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12−15</m:t>
                          </m:r>
                        </m:num>
                        <m:den>
                          <m:r>
                            <a:rPr lang="en-US" b="0" i="1" smtClean="0">
                              <a:latin typeface="Cambria Math" panose="02040503050406030204" pitchFamily="18" charset="0"/>
                            </a:rPr>
                            <m:t>10−15</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m:t>
                          </m:r>
                        </m:num>
                        <m:den>
                          <m:r>
                            <a:rPr lang="en-US" b="0" i="1" smtClean="0">
                              <a:latin typeface="Cambria Math" panose="02040503050406030204" pitchFamily="18" charset="0"/>
                            </a:rPr>
                            <m:t>5</m:t>
                          </m:r>
                        </m:den>
                      </m:f>
                      <m:r>
                        <a:rPr lang="en-US" b="0" i="1" smtClean="0">
                          <a:latin typeface="Cambria Math" panose="02040503050406030204" pitchFamily="18" charset="0"/>
                        </a:rPr>
                        <m:t>=60%</m:t>
                      </m:r>
                    </m:oMath>
                  </m:oMathPara>
                </a14:m>
                <a:endParaRPr lang="en-US" dirty="0"/>
              </a:p>
            </p:txBody>
          </p:sp>
        </mc:Choice>
        <mc:Fallback xmlns="">
          <p:sp>
            <p:nvSpPr>
              <p:cNvPr id="8" name="TextBox 7">
                <a:extLst>
                  <a:ext uri="{FF2B5EF4-FFF2-40B4-BE49-F238E27FC236}">
                    <a16:creationId xmlns:a16="http://schemas.microsoft.com/office/drawing/2014/main" id="{9BDDEDDB-F246-ECDB-03C1-38E9462093BB}"/>
                  </a:ext>
                </a:extLst>
              </p:cNvPr>
              <p:cNvSpPr txBox="1">
                <a:spLocks noRot="1" noChangeAspect="1" noMove="1" noResize="1" noEditPoints="1" noAdjustHandles="1" noChangeArrowheads="1" noChangeShapeType="1" noTextEdit="1"/>
              </p:cNvSpPr>
              <p:nvPr/>
            </p:nvSpPr>
            <p:spPr>
              <a:xfrm>
                <a:off x="7381676" y="3276073"/>
                <a:ext cx="2885470" cy="526041"/>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528FEBD-4226-2D85-2CB5-0039479A01FD}"/>
                  </a:ext>
                </a:extLst>
              </p:cNvPr>
              <p:cNvSpPr txBox="1"/>
              <p:nvPr/>
            </p:nvSpPr>
            <p:spPr>
              <a:xfrm>
                <a:off x="3047999" y="4202987"/>
                <a:ext cx="6096000" cy="374590"/>
              </a:xfrm>
              <a:prstGeom prst="rect">
                <a:avLst/>
              </a:prstGeom>
              <a:noFill/>
            </p:spPr>
            <p:txBody>
              <a:bodyPr wrap="square">
                <a:spAutoFit/>
              </a:bodyPr>
              <a:lstStyle/>
              <a:p>
                <a:pPr marL="0" lvl="1" indent="0">
                  <a:spcBef>
                    <a:spcPts val="1200"/>
                  </a:spcBef>
                  <a:buNone/>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𝑉</m:t>
                      </m:r>
                      <m:d>
                        <m:dPr>
                          <m:ctrlPr>
                            <a:rPr lang="en-US" sz="1800" b="0" i="1" smtClean="0">
                              <a:latin typeface="Cambria Math" panose="02040503050406030204" pitchFamily="18" charset="0"/>
                            </a:rPr>
                          </m:ctrlPr>
                        </m:dPr>
                        <m:e>
                          <m:r>
                            <a:rPr lang="en-US" sz="1800" b="0" i="1" smtClean="0">
                              <a:latin typeface="Cambria Math" panose="02040503050406030204" pitchFamily="18" charset="0"/>
                            </a:rPr>
                            <m:t>𝑟</m:t>
                          </m:r>
                        </m:e>
                      </m:d>
                      <m:r>
                        <a:rPr lang="en-US" sz="1800" b="0" i="1" smtClean="0">
                          <a:latin typeface="Cambria Math" panose="02040503050406030204" pitchFamily="18" charset="0"/>
                        </a:rPr>
                        <m:t>=</m:t>
                      </m:r>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𝑤</m:t>
                          </m:r>
                        </m:e>
                        <m:sub>
                          <m:r>
                            <a:rPr lang="en-US" sz="1800" b="0" i="1" smtClean="0">
                              <a:latin typeface="Cambria Math" panose="02040503050406030204" pitchFamily="18" charset="0"/>
                            </a:rPr>
                            <m:t>𝐴</m:t>
                          </m:r>
                        </m:sub>
                        <m:sup>
                          <m:r>
                            <a:rPr lang="en-US" sz="1800" b="0" i="1" smtClean="0">
                              <a:latin typeface="Cambria Math" panose="02040503050406030204" pitchFamily="18" charset="0"/>
                            </a:rPr>
                            <m:t>2</m:t>
                          </m:r>
                        </m:sup>
                      </m:sSubSup>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𝜎</m:t>
                          </m:r>
                        </m:e>
                        <m:sub>
                          <m:r>
                            <a:rPr lang="en-US" sz="1800" b="0" i="1" smtClean="0">
                              <a:latin typeface="Cambria Math" panose="02040503050406030204" pitchFamily="18" charset="0"/>
                            </a:rPr>
                            <m:t>𝐴</m:t>
                          </m:r>
                        </m:sub>
                        <m:sup>
                          <m:r>
                            <a:rPr lang="en-US" sz="1800" b="0" i="1" smtClean="0">
                              <a:latin typeface="Cambria Math" panose="02040503050406030204" pitchFamily="18" charset="0"/>
                            </a:rPr>
                            <m:t>2</m:t>
                          </m:r>
                        </m:sup>
                      </m:sSubSup>
                      <m:r>
                        <a:rPr lang="en-US" sz="1800" b="0" i="1" smtClean="0">
                          <a:latin typeface="Cambria Math" panose="02040503050406030204" pitchFamily="18" charset="0"/>
                        </a:rPr>
                        <m:t>+</m:t>
                      </m:r>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𝑤</m:t>
                          </m:r>
                        </m:e>
                        <m:sub>
                          <m:r>
                            <a:rPr lang="en-US" sz="1800" b="0" i="1" smtClean="0">
                              <a:latin typeface="Cambria Math" panose="02040503050406030204" pitchFamily="18" charset="0"/>
                            </a:rPr>
                            <m:t>𝐵</m:t>
                          </m:r>
                        </m:sub>
                        <m:sup>
                          <m:r>
                            <a:rPr lang="en-US" sz="1800" b="0" i="1" smtClean="0">
                              <a:latin typeface="Cambria Math" panose="02040503050406030204" pitchFamily="18" charset="0"/>
                            </a:rPr>
                            <m:t>2</m:t>
                          </m:r>
                        </m:sup>
                      </m:sSubSup>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𝜎</m:t>
                          </m:r>
                        </m:e>
                        <m:sub>
                          <m:r>
                            <a:rPr lang="en-US" sz="1800" b="0" i="1" smtClean="0">
                              <a:latin typeface="Cambria Math" panose="02040503050406030204" pitchFamily="18" charset="0"/>
                            </a:rPr>
                            <m:t>𝐵</m:t>
                          </m:r>
                        </m:sub>
                        <m:sup>
                          <m:r>
                            <a:rPr lang="en-US" sz="1800" b="0" i="1" smtClean="0">
                              <a:latin typeface="Cambria Math" panose="02040503050406030204" pitchFamily="18" charset="0"/>
                            </a:rPr>
                            <m:t>2</m:t>
                          </m:r>
                        </m:sup>
                      </m:sSubSup>
                      <m:r>
                        <a:rPr lang="en-US" sz="1800" b="0" i="1" smtClean="0">
                          <a:latin typeface="Cambria Math" panose="02040503050406030204" pitchFamily="18" charset="0"/>
                        </a:rPr>
                        <m:t>+2</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𝑤</m:t>
                          </m:r>
                        </m:e>
                        <m:sub>
                          <m:r>
                            <a:rPr lang="en-US" sz="1800" b="0" i="1" smtClean="0">
                              <a:latin typeface="Cambria Math" panose="02040503050406030204" pitchFamily="18" charset="0"/>
                            </a:rPr>
                            <m:t>𝐴</m:t>
                          </m:r>
                        </m:sub>
                      </m:sSub>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𝑤</m:t>
                          </m:r>
                        </m:e>
                        <m:sub>
                          <m:r>
                            <a:rPr lang="en-US" sz="1800" b="0" i="1" smtClean="0">
                              <a:latin typeface="Cambria Math" panose="02040503050406030204" pitchFamily="18" charset="0"/>
                            </a:rPr>
                            <m:t>𝐵</m:t>
                          </m:r>
                        </m:sub>
                      </m:sSub>
                      <m:r>
                        <a:rPr lang="en-US" sz="1800" b="0" i="1" smtClean="0">
                          <a:latin typeface="Cambria Math" panose="02040503050406030204" pitchFamily="18" charset="0"/>
                        </a:rPr>
                        <m:t>𝑐𝑜𝑣</m:t>
                      </m:r>
                      <m:r>
                        <a:rPr lang="en-US" sz="1800" b="0" i="1" smtClean="0">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𝑟</m:t>
                          </m:r>
                        </m:e>
                        <m:sub>
                          <m:r>
                            <a:rPr lang="en-US" sz="1800" b="0" i="1" smtClean="0">
                              <a:latin typeface="Cambria Math" panose="02040503050406030204" pitchFamily="18" charset="0"/>
                            </a:rPr>
                            <m:t>𝐴</m:t>
                          </m:r>
                        </m:sub>
                      </m:sSub>
                      <m:r>
                        <a:rPr lang="en-US" sz="1800" b="0" i="1" smtClean="0">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𝑟</m:t>
                          </m:r>
                        </m:e>
                        <m:sub>
                          <m:r>
                            <a:rPr lang="en-US" sz="1800" b="0" i="1" smtClean="0">
                              <a:latin typeface="Cambria Math" panose="02040503050406030204" pitchFamily="18" charset="0"/>
                            </a:rPr>
                            <m:t>𝐵</m:t>
                          </m:r>
                        </m:sub>
                      </m:sSub>
                      <m:r>
                        <a:rPr lang="en-US" sz="1800" b="0" i="1" smtClean="0">
                          <a:latin typeface="Cambria Math" panose="02040503050406030204" pitchFamily="18" charset="0"/>
                        </a:rPr>
                        <m:t>)</m:t>
                      </m:r>
                    </m:oMath>
                  </m:oMathPara>
                </a14:m>
                <a:endParaRPr lang="en-GB" sz="1800" dirty="0"/>
              </a:p>
            </p:txBody>
          </p:sp>
        </mc:Choice>
        <mc:Fallback xmlns="">
          <p:sp>
            <p:nvSpPr>
              <p:cNvPr id="10" name="TextBox 9">
                <a:extLst>
                  <a:ext uri="{FF2B5EF4-FFF2-40B4-BE49-F238E27FC236}">
                    <a16:creationId xmlns:a16="http://schemas.microsoft.com/office/drawing/2014/main" id="{4528FEBD-4226-2D85-2CB5-0039479A01FD}"/>
                  </a:ext>
                </a:extLst>
              </p:cNvPr>
              <p:cNvSpPr txBox="1">
                <a:spLocks noRot="1" noChangeAspect="1" noMove="1" noResize="1" noEditPoints="1" noAdjustHandles="1" noChangeArrowheads="1" noChangeShapeType="1" noTextEdit="1"/>
              </p:cNvSpPr>
              <p:nvPr/>
            </p:nvSpPr>
            <p:spPr>
              <a:xfrm>
                <a:off x="3047999" y="4202987"/>
                <a:ext cx="6096000" cy="374590"/>
              </a:xfrm>
              <a:prstGeom prst="rect">
                <a:avLst/>
              </a:prstGeom>
              <a:blipFill>
                <a:blip r:embed="rId7"/>
                <a:stretch>
                  <a:fillRect b="-145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78107B9-34EB-AECA-AAC2-0922DA7DF0CB}"/>
                  </a:ext>
                </a:extLst>
              </p:cNvPr>
              <p:cNvSpPr txBox="1"/>
              <p:nvPr/>
            </p:nvSpPr>
            <p:spPr>
              <a:xfrm>
                <a:off x="507182" y="4695181"/>
                <a:ext cx="6770315" cy="537776"/>
              </a:xfrm>
              <a:prstGeom prst="rect">
                <a:avLst/>
              </a:prstGeom>
              <a:noFill/>
            </p:spPr>
            <p:txBody>
              <a:bodyPr wrap="none" rtlCol="0">
                <a:spAutoFit/>
              </a:bodyPr>
              <a:lstStyle/>
              <a:p>
                <a:r>
                  <a:rPr lang="en-US" dirty="0"/>
                  <a:t>We know</a:t>
                </a:r>
                <a14:m>
                  <m:oMath xmlns:m="http://schemas.openxmlformats.org/officeDocument/2006/math">
                    <m:r>
                      <a:rPr lang="en-US" b="0" i="0" smtClean="0">
                        <a:latin typeface="Cambria Math" panose="02040503050406030204" pitchFamily="18" charset="0"/>
                      </a:rPr>
                      <m:t> </m:t>
                    </m:r>
                    <m:r>
                      <a:rPr lang="en-US" i="1">
                        <a:latin typeface="Cambria Math" panose="02040503050406030204" pitchFamily="18" charset="0"/>
                      </a:rPr>
                      <m:t>𝑐𝑜</m:t>
                    </m:r>
                    <m:r>
                      <a:rPr lang="en-US" b="0" i="1" smtClean="0">
                        <a:latin typeface="Cambria Math" panose="02040503050406030204" pitchFamily="18" charset="0"/>
                      </a:rPr>
                      <m:t>𝑟𝑟</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𝐴</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𝐵</m:t>
                            </m:r>
                          </m:sub>
                        </m:sSub>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𝑐𝑜𝑣</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𝐵</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𝐴</m:t>
                            </m:r>
                          </m:sub>
                        </m:sSub>
                      </m:den>
                    </m:f>
                    <m:r>
                      <a:rPr lang="en-US" b="0" i="1" smtClean="0">
                        <a:latin typeface="Cambria Math" panose="02040503050406030204" pitchFamily="18" charset="0"/>
                      </a:rPr>
                      <m:t>⇒</m:t>
                    </m:r>
                    <m:r>
                      <a:rPr lang="en-US" b="0" i="1" smtClean="0">
                        <a:latin typeface="Cambria Math" panose="02040503050406030204" pitchFamily="18" charset="0"/>
                      </a:rPr>
                      <m:t>𝑐𝑜𝑣</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r>
                      <a:rPr lang="en-US" b="0" i="1" smtClean="0">
                        <a:latin typeface="Cambria Math" panose="02040503050406030204" pitchFamily="18" charset="0"/>
                      </a:rPr>
                      <m:t>=</m:t>
                    </m:r>
                    <m:r>
                      <a:rPr lang="en-US" b="0" i="1" smtClean="0">
                        <a:latin typeface="Cambria Math" panose="02040503050406030204" pitchFamily="18" charset="0"/>
                      </a:rPr>
                      <m:t>𝑐𝑜𝑟𝑟</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𝐵</m:t>
                        </m:r>
                      </m:sub>
                    </m:sSub>
                    <m:sSub>
                      <m:sSubPr>
                        <m:ctrlPr>
                          <a:rPr lang="en-US"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𝐴</m:t>
                        </m:r>
                      </m:sub>
                    </m:sSub>
                  </m:oMath>
                </a14:m>
                <a:endParaRPr lang="en-US" dirty="0"/>
              </a:p>
            </p:txBody>
          </p:sp>
        </mc:Choice>
        <mc:Fallback xmlns="">
          <p:sp>
            <p:nvSpPr>
              <p:cNvPr id="11" name="TextBox 10">
                <a:extLst>
                  <a:ext uri="{FF2B5EF4-FFF2-40B4-BE49-F238E27FC236}">
                    <a16:creationId xmlns:a16="http://schemas.microsoft.com/office/drawing/2014/main" id="{178107B9-34EB-AECA-AAC2-0922DA7DF0CB}"/>
                  </a:ext>
                </a:extLst>
              </p:cNvPr>
              <p:cNvSpPr txBox="1">
                <a:spLocks noRot="1" noChangeAspect="1" noMove="1" noResize="1" noEditPoints="1" noAdjustHandles="1" noChangeArrowheads="1" noChangeShapeType="1" noTextEdit="1"/>
              </p:cNvSpPr>
              <p:nvPr/>
            </p:nvSpPr>
            <p:spPr>
              <a:xfrm>
                <a:off x="507182" y="4695181"/>
                <a:ext cx="6770315" cy="537776"/>
              </a:xfrm>
              <a:prstGeom prst="rect">
                <a:avLst/>
              </a:prstGeom>
              <a:blipFill>
                <a:blip r:embed="rId8"/>
                <a:stretch>
                  <a:fillRect l="-720" b="-113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2489A073-B446-F16D-6014-FC8CBC5EB596}"/>
                  </a:ext>
                </a:extLst>
              </p:cNvPr>
              <p:cNvSpPr txBox="1"/>
              <p:nvPr/>
            </p:nvSpPr>
            <p:spPr>
              <a:xfrm>
                <a:off x="2838082" y="5337138"/>
                <a:ext cx="6096000" cy="374590"/>
              </a:xfrm>
              <a:prstGeom prst="rect">
                <a:avLst/>
              </a:prstGeom>
              <a:noFill/>
            </p:spPr>
            <p:txBody>
              <a:bodyPr wrap="square">
                <a:spAutoFit/>
              </a:bodyPr>
              <a:lstStyle/>
              <a:p>
                <a:pPr marL="0" lvl="1" indent="0">
                  <a:spcBef>
                    <a:spcPts val="1200"/>
                  </a:spcBef>
                  <a:buNone/>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𝑉</m:t>
                      </m:r>
                      <m:d>
                        <m:dPr>
                          <m:ctrlPr>
                            <a:rPr lang="en-US" sz="1800" b="0" i="1" smtClean="0">
                              <a:latin typeface="Cambria Math" panose="02040503050406030204" pitchFamily="18" charset="0"/>
                            </a:rPr>
                          </m:ctrlPr>
                        </m:dPr>
                        <m:e>
                          <m:r>
                            <a:rPr lang="en-US" sz="1800" b="0" i="1" smtClean="0">
                              <a:latin typeface="Cambria Math" panose="02040503050406030204" pitchFamily="18" charset="0"/>
                            </a:rPr>
                            <m:t>𝑟</m:t>
                          </m:r>
                        </m:e>
                      </m:d>
                      <m:r>
                        <a:rPr lang="en-US" sz="1800" b="0" i="1" smtClean="0">
                          <a:latin typeface="Cambria Math" panose="02040503050406030204" pitchFamily="18" charset="0"/>
                        </a:rPr>
                        <m:t>=</m:t>
                      </m:r>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𝑤</m:t>
                          </m:r>
                        </m:e>
                        <m:sub>
                          <m:r>
                            <a:rPr lang="en-US" sz="1800" b="0" i="1" smtClean="0">
                              <a:latin typeface="Cambria Math" panose="02040503050406030204" pitchFamily="18" charset="0"/>
                            </a:rPr>
                            <m:t>𝐴</m:t>
                          </m:r>
                        </m:sub>
                        <m:sup>
                          <m:r>
                            <a:rPr lang="en-US" sz="1800" b="0" i="1" smtClean="0">
                              <a:latin typeface="Cambria Math" panose="02040503050406030204" pitchFamily="18" charset="0"/>
                            </a:rPr>
                            <m:t>2</m:t>
                          </m:r>
                        </m:sup>
                      </m:sSubSup>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𝜎</m:t>
                          </m:r>
                        </m:e>
                        <m:sub>
                          <m:r>
                            <a:rPr lang="en-US" sz="1800" b="0" i="1" smtClean="0">
                              <a:latin typeface="Cambria Math" panose="02040503050406030204" pitchFamily="18" charset="0"/>
                            </a:rPr>
                            <m:t>𝐴</m:t>
                          </m:r>
                        </m:sub>
                        <m:sup>
                          <m:r>
                            <a:rPr lang="en-US" sz="1800" b="0" i="1" smtClean="0">
                              <a:latin typeface="Cambria Math" panose="02040503050406030204" pitchFamily="18" charset="0"/>
                            </a:rPr>
                            <m:t>2</m:t>
                          </m:r>
                        </m:sup>
                      </m:sSubSup>
                      <m:r>
                        <a:rPr lang="en-US" sz="1800" b="0" i="1" smtClean="0">
                          <a:latin typeface="Cambria Math" panose="02040503050406030204" pitchFamily="18" charset="0"/>
                        </a:rPr>
                        <m:t>+</m:t>
                      </m:r>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𝑤</m:t>
                          </m:r>
                        </m:e>
                        <m:sub>
                          <m:r>
                            <a:rPr lang="en-US" sz="1800" b="0" i="1" smtClean="0">
                              <a:latin typeface="Cambria Math" panose="02040503050406030204" pitchFamily="18" charset="0"/>
                            </a:rPr>
                            <m:t>𝐵</m:t>
                          </m:r>
                        </m:sub>
                        <m:sup>
                          <m:r>
                            <a:rPr lang="en-US" sz="1800" b="0" i="1" smtClean="0">
                              <a:latin typeface="Cambria Math" panose="02040503050406030204" pitchFamily="18" charset="0"/>
                            </a:rPr>
                            <m:t>2</m:t>
                          </m:r>
                        </m:sup>
                      </m:sSubSup>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𝜎</m:t>
                          </m:r>
                        </m:e>
                        <m:sub>
                          <m:r>
                            <a:rPr lang="en-US" sz="1800" b="0" i="1" smtClean="0">
                              <a:latin typeface="Cambria Math" panose="02040503050406030204" pitchFamily="18" charset="0"/>
                            </a:rPr>
                            <m:t>𝐵</m:t>
                          </m:r>
                        </m:sub>
                        <m:sup>
                          <m:r>
                            <a:rPr lang="en-US" sz="1800" b="0" i="1" smtClean="0">
                              <a:latin typeface="Cambria Math" panose="02040503050406030204" pitchFamily="18" charset="0"/>
                            </a:rPr>
                            <m:t>2</m:t>
                          </m:r>
                        </m:sup>
                      </m:sSubSup>
                      <m:r>
                        <a:rPr lang="en-US" sz="1800" b="0" i="1" smtClean="0">
                          <a:latin typeface="Cambria Math" panose="02040503050406030204" pitchFamily="18" charset="0"/>
                        </a:rPr>
                        <m:t>+2</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𝑤</m:t>
                          </m:r>
                        </m:e>
                        <m:sub>
                          <m:r>
                            <a:rPr lang="en-US" sz="1800" b="0" i="1" smtClean="0">
                              <a:latin typeface="Cambria Math" panose="02040503050406030204" pitchFamily="18" charset="0"/>
                            </a:rPr>
                            <m:t>𝐴</m:t>
                          </m:r>
                        </m:sub>
                      </m:sSub>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𝑤</m:t>
                          </m:r>
                        </m:e>
                        <m:sub>
                          <m:r>
                            <a:rPr lang="en-US" sz="1800" b="0" i="1" smtClean="0">
                              <a:latin typeface="Cambria Math" panose="02040503050406030204" pitchFamily="18" charset="0"/>
                            </a:rPr>
                            <m:t>𝐵</m:t>
                          </m:r>
                        </m:sub>
                      </m:sSub>
                      <m:r>
                        <a:rPr lang="en-US" sz="1800" b="0" i="1" smtClean="0">
                          <a:latin typeface="Cambria Math" panose="02040503050406030204" pitchFamily="18" charset="0"/>
                        </a:rPr>
                        <m:t>𝑐𝑜𝑟𝑟</m:t>
                      </m:r>
                      <m:r>
                        <a:rPr lang="en-US" sz="1800" b="0" i="1" smtClean="0">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𝑟</m:t>
                          </m:r>
                        </m:e>
                        <m:sub>
                          <m:r>
                            <a:rPr lang="en-US" sz="1800" b="0" i="1" smtClean="0">
                              <a:latin typeface="Cambria Math" panose="02040503050406030204" pitchFamily="18" charset="0"/>
                            </a:rPr>
                            <m:t>𝐴</m:t>
                          </m:r>
                        </m:sub>
                      </m:sSub>
                      <m:r>
                        <a:rPr lang="en-US" sz="1800" b="0" i="1" smtClean="0">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𝑟</m:t>
                          </m:r>
                        </m:e>
                        <m:sub>
                          <m:r>
                            <a:rPr lang="en-US" sz="1800" b="0" i="1" smtClean="0">
                              <a:latin typeface="Cambria Math" panose="02040503050406030204" pitchFamily="18" charset="0"/>
                            </a:rPr>
                            <m:t>𝐵</m:t>
                          </m:r>
                        </m:sub>
                      </m:sSub>
                      <m:r>
                        <a:rPr lang="en-US" sz="1800"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𝐵</m:t>
                          </m:r>
                        </m:sub>
                      </m:sSub>
                      <m:sSub>
                        <m:sSubPr>
                          <m:ctrlPr>
                            <a:rPr lang="en-US"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𝐴</m:t>
                          </m:r>
                        </m:sub>
                      </m:sSub>
                    </m:oMath>
                  </m:oMathPara>
                </a14:m>
                <a:endParaRPr lang="en-GB" sz="1800" dirty="0"/>
              </a:p>
            </p:txBody>
          </p:sp>
        </mc:Choice>
        <mc:Fallback xmlns="">
          <p:sp>
            <p:nvSpPr>
              <p:cNvPr id="12" name="TextBox 11">
                <a:extLst>
                  <a:ext uri="{FF2B5EF4-FFF2-40B4-BE49-F238E27FC236}">
                    <a16:creationId xmlns:a16="http://schemas.microsoft.com/office/drawing/2014/main" id="{2489A073-B446-F16D-6014-FC8CBC5EB596}"/>
                  </a:ext>
                </a:extLst>
              </p:cNvPr>
              <p:cNvSpPr txBox="1">
                <a:spLocks noRot="1" noChangeAspect="1" noMove="1" noResize="1" noEditPoints="1" noAdjustHandles="1" noChangeArrowheads="1" noChangeShapeType="1" noTextEdit="1"/>
              </p:cNvSpPr>
              <p:nvPr/>
            </p:nvSpPr>
            <p:spPr>
              <a:xfrm>
                <a:off x="2838082" y="5337138"/>
                <a:ext cx="6096000" cy="374590"/>
              </a:xfrm>
              <a:prstGeom prst="rect">
                <a:avLst/>
              </a:prstGeom>
              <a:blipFill>
                <a:blip r:embed="rId9"/>
                <a:stretch>
                  <a:fillRect b="-147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17DD0E9E-AF55-7105-6E1F-C2985B2D2AD3}"/>
                  </a:ext>
                </a:extLst>
              </p:cNvPr>
              <p:cNvSpPr txBox="1"/>
              <p:nvPr/>
            </p:nvSpPr>
            <p:spPr>
              <a:xfrm>
                <a:off x="2904757" y="5846618"/>
                <a:ext cx="6096000" cy="427746"/>
              </a:xfrm>
              <a:prstGeom prst="rect">
                <a:avLst/>
              </a:prstGeom>
              <a:noFill/>
            </p:spPr>
            <p:txBody>
              <a:bodyPr wrap="square">
                <a:spAutoFit/>
              </a:bodyPr>
              <a:lstStyle/>
              <a:p>
                <a:pPr marL="0" lvl="1" indent="0">
                  <a:spcBef>
                    <a:spcPts val="1200"/>
                  </a:spcBef>
                  <a:buNone/>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𝑉</m:t>
                      </m:r>
                      <m:d>
                        <m:dPr>
                          <m:ctrlPr>
                            <a:rPr lang="en-US" sz="1800" b="0" i="1" smtClean="0">
                              <a:latin typeface="Cambria Math" panose="02040503050406030204" pitchFamily="18" charset="0"/>
                            </a:rPr>
                          </m:ctrlPr>
                        </m:dPr>
                        <m:e>
                          <m:r>
                            <a:rPr lang="en-US" sz="1800" b="0" i="1" smtClean="0">
                              <a:latin typeface="Cambria Math" panose="02040503050406030204" pitchFamily="18" charset="0"/>
                            </a:rPr>
                            <m:t>𝑟</m:t>
                          </m:r>
                        </m:e>
                      </m:d>
                      <m:r>
                        <a:rPr lang="en-US" sz="1800" b="0" i="1" smtClean="0">
                          <a:latin typeface="Cambria Math" panose="02040503050406030204" pitchFamily="18" charset="0"/>
                        </a:rPr>
                        <m:t>=0.0592⇒</m:t>
                      </m:r>
                      <m:r>
                        <a:rPr lang="en-US" sz="1800" b="0" i="1" smtClean="0">
                          <a:latin typeface="Cambria Math" panose="02040503050406030204" pitchFamily="18" charset="0"/>
                        </a:rPr>
                        <m:t>𝑠𝑡𝑑</m:t>
                      </m:r>
                      <m:d>
                        <m:dPr>
                          <m:ctrlPr>
                            <a:rPr lang="en-US" sz="1800" b="0" i="1" smtClean="0">
                              <a:latin typeface="Cambria Math" panose="02040503050406030204" pitchFamily="18" charset="0"/>
                            </a:rPr>
                          </m:ctrlPr>
                        </m:dPr>
                        <m:e>
                          <m:r>
                            <a:rPr lang="en-US" sz="1800" b="0" i="1" smtClean="0">
                              <a:latin typeface="Cambria Math" panose="02040503050406030204" pitchFamily="18" charset="0"/>
                            </a:rPr>
                            <m:t>𝑟</m:t>
                          </m:r>
                        </m:e>
                      </m:d>
                      <m:r>
                        <a:rPr lang="en-US" sz="1800" b="0" i="1" smtClean="0">
                          <a:latin typeface="Cambria Math" panose="02040503050406030204" pitchFamily="18" charset="0"/>
                        </a:rPr>
                        <m:t>=</m:t>
                      </m:r>
                      <m:rad>
                        <m:radPr>
                          <m:degHide m:val="on"/>
                          <m:ctrlPr>
                            <a:rPr lang="en-US" sz="1800" b="0" i="1" smtClean="0">
                              <a:latin typeface="Cambria Math" panose="02040503050406030204" pitchFamily="18" charset="0"/>
                            </a:rPr>
                          </m:ctrlPr>
                        </m:radPr>
                        <m:deg/>
                        <m:e>
                          <m:r>
                            <a:rPr lang="en-US" sz="1800" b="0" i="1" smtClean="0">
                              <a:latin typeface="Cambria Math" panose="02040503050406030204" pitchFamily="18" charset="0"/>
                            </a:rPr>
                            <m:t>𝑉</m:t>
                          </m:r>
                          <m:d>
                            <m:dPr>
                              <m:ctrlPr>
                                <a:rPr lang="en-US" sz="1800" b="0" i="1" smtClean="0">
                                  <a:latin typeface="Cambria Math" panose="02040503050406030204" pitchFamily="18" charset="0"/>
                                </a:rPr>
                              </m:ctrlPr>
                            </m:dPr>
                            <m:e>
                              <m:r>
                                <a:rPr lang="en-US" sz="1800" b="0" i="1" smtClean="0">
                                  <a:latin typeface="Cambria Math" panose="02040503050406030204" pitchFamily="18" charset="0"/>
                                </a:rPr>
                                <m:t>𝑟</m:t>
                              </m:r>
                            </m:e>
                          </m:d>
                        </m:e>
                      </m:rad>
                      <m:r>
                        <a:rPr lang="en-US" sz="1800" b="0" i="1" smtClean="0">
                          <a:latin typeface="Cambria Math" panose="02040503050406030204" pitchFamily="18" charset="0"/>
                        </a:rPr>
                        <m:t>=24.33%</m:t>
                      </m:r>
                    </m:oMath>
                  </m:oMathPara>
                </a14:m>
                <a:endParaRPr lang="en-GB" sz="1800" dirty="0"/>
              </a:p>
            </p:txBody>
          </p:sp>
        </mc:Choice>
        <mc:Fallback xmlns="">
          <p:sp>
            <p:nvSpPr>
              <p:cNvPr id="13" name="TextBox 12">
                <a:extLst>
                  <a:ext uri="{FF2B5EF4-FFF2-40B4-BE49-F238E27FC236}">
                    <a16:creationId xmlns:a16="http://schemas.microsoft.com/office/drawing/2014/main" id="{17DD0E9E-AF55-7105-6E1F-C2985B2D2AD3}"/>
                  </a:ext>
                </a:extLst>
              </p:cNvPr>
              <p:cNvSpPr txBox="1">
                <a:spLocks noRot="1" noChangeAspect="1" noMove="1" noResize="1" noEditPoints="1" noAdjustHandles="1" noChangeArrowheads="1" noChangeShapeType="1" noTextEdit="1"/>
              </p:cNvSpPr>
              <p:nvPr/>
            </p:nvSpPr>
            <p:spPr>
              <a:xfrm>
                <a:off x="2904757" y="5846618"/>
                <a:ext cx="6096000" cy="427746"/>
              </a:xfrm>
              <a:prstGeom prst="rect">
                <a:avLst/>
              </a:prstGeom>
              <a:blipFill>
                <a:blip r:embed="rId10"/>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8732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P spid="6" grpId="0"/>
      <p:bldP spid="8" grpId="0"/>
      <p:bldP spid="10" grpId="0"/>
      <p:bldP spid="11" grpId="0"/>
      <p:bldP spid="12"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ISPRING_CUSTOM_TIMING_USED" val="1"/>
  <p:tag name="ISPRING_SLIDE_INDENT_LEVEL" val="0"/>
  <p:tag name="GENSWF_ADVANCE_TIME" val="59.246"/>
  <p:tag name="TIMING" val="|13.235|8.625|8.283|2.362|3.386|7.358"/>
  <p:tag name="ISPRING_SLIDE_ID_2" val="{714FA8B4-FBEB-4198-B037-7ED8CD6497C6}"/>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ISPRING_CUSTOM_TIMING_USED" val="1"/>
  <p:tag name="GENSWF_SLIDE_TITLE" val="Key takeaways"/>
  <p:tag name="ISPRING_SLIDE_INDENT_LEVEL" val="0"/>
  <p:tag name="ISPRING_SLIDE_ID_2" val="{9984E924-664A-4226-AF41-3054F3057D7C}"/>
  <p:tag name="GENSWF_ADVANCE_TIME" val="23.510"/>
</p:tagLst>
</file>

<file path=ppt/theme/theme1.xml><?xml version="1.0" encoding="utf-8"?>
<a:theme xmlns:a="http://schemas.openxmlformats.org/drawingml/2006/main" name="Nova - FS">
  <a:themeElements>
    <a:clrScheme name="Nova FS">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ova SBE lectures" id="{B4C2F531-9F58-4221-A636-24753EC4F29B}" vid="{655F7426-5416-406A-9D35-9D5AEE0F8E30}"/>
    </a:ext>
  </a:extLst>
</a:theme>
</file>

<file path=ppt/theme/theme2.xml><?xml version="1.0" encoding="utf-8"?>
<a:theme xmlns:a="http://schemas.openxmlformats.org/drawingml/2006/main" name="Content">
  <a:themeElements>
    <a:clrScheme name="A NF">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E00026"/>
        </a:solidFill>
        <a:ln w="12700"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6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ova SBE lectures" id="{B4C2F531-9F58-4221-A636-24753EC4F29B}" vid="{2AD40D23-A621-4A11-8549-82627BCB3BA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Nova SBE lectures</Template>
  <TotalTime>5160</TotalTime>
  <Words>2740</Words>
  <Application>Microsoft Office PowerPoint</Application>
  <PresentationFormat>Widescreen</PresentationFormat>
  <Paragraphs>375</Paragraphs>
  <Slides>23</Slides>
  <Notes>12</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4" baseType="lpstr">
      <vt:lpstr>Arial</vt:lpstr>
      <vt:lpstr>Calibri</vt:lpstr>
      <vt:lpstr>Cambria Math</vt:lpstr>
      <vt:lpstr>Open Sans</vt:lpstr>
      <vt:lpstr>Open Sans </vt:lpstr>
      <vt:lpstr>Open Sans Light</vt:lpstr>
      <vt:lpstr>Playfair Display</vt:lpstr>
      <vt:lpstr>Wingdings</vt:lpstr>
      <vt:lpstr>Nova - FS</vt:lpstr>
      <vt:lpstr>Content</vt:lpstr>
      <vt:lpstr>think-cell Slide</vt:lpstr>
      <vt:lpstr>PowerPoint Presentation</vt:lpstr>
      <vt:lpstr>PowerPoint Presentation</vt:lpstr>
      <vt:lpstr>Expected vs realized return</vt:lpstr>
      <vt:lpstr>Historical risk and return</vt:lpstr>
      <vt:lpstr>Historical risk and return</vt:lpstr>
      <vt:lpstr>PowerPoint Presentation</vt:lpstr>
      <vt:lpstr>Portfolios</vt:lpstr>
      <vt:lpstr>Exercise 1</vt:lpstr>
      <vt:lpstr>Exercise 1 - solutions</vt:lpstr>
      <vt:lpstr>Exercise 1 - solutions</vt:lpstr>
      <vt:lpstr>Exercise 2</vt:lpstr>
      <vt:lpstr>Exercise 2 - solutions</vt:lpstr>
      <vt:lpstr>Exercise 2 - solutions</vt:lpstr>
      <vt:lpstr>Exercise 3</vt:lpstr>
      <vt:lpstr>Exercise 3</vt:lpstr>
      <vt:lpstr>Exercise 3</vt:lpstr>
      <vt:lpstr>Exercise 3</vt:lpstr>
      <vt:lpstr>Exercise 3</vt:lpstr>
      <vt:lpstr>Exercise 3</vt:lpstr>
      <vt:lpstr>Exercise 4</vt:lpstr>
      <vt:lpstr>Exercise 4</vt:lpstr>
      <vt:lpstr>Exercise 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Margarida Soares</dc:creator>
  <cp:lastModifiedBy>Julio Crego</cp:lastModifiedBy>
  <cp:revision>35</cp:revision>
  <dcterms:created xsi:type="dcterms:W3CDTF">2020-09-04T18:01:33Z</dcterms:created>
  <dcterms:modified xsi:type="dcterms:W3CDTF">2025-02-24T18:24:33Z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29f4804-9ab0-4527-a877-f7a87100f5fc_Enabled">
    <vt:lpwstr>true</vt:lpwstr>
  </property>
  <property fmtid="{D5CDD505-2E9C-101B-9397-08002B2CF9AE}" pid="3" name="MSIP_Label_b29f4804-9ab0-4527-a877-f7a87100f5fc_SetDate">
    <vt:lpwstr>2025-02-18T11:55:40Z</vt:lpwstr>
  </property>
  <property fmtid="{D5CDD505-2E9C-101B-9397-08002B2CF9AE}" pid="4" name="MSIP_Label_b29f4804-9ab0-4527-a877-f7a87100f5fc_Method">
    <vt:lpwstr>Standard</vt:lpwstr>
  </property>
  <property fmtid="{D5CDD505-2E9C-101B-9397-08002B2CF9AE}" pid="5" name="MSIP_Label_b29f4804-9ab0-4527-a877-f7a87100f5fc_Name">
    <vt:lpwstr>General</vt:lpwstr>
  </property>
  <property fmtid="{D5CDD505-2E9C-101B-9397-08002B2CF9AE}" pid="6" name="MSIP_Label_b29f4804-9ab0-4527-a877-f7a87100f5fc_SiteId">
    <vt:lpwstr>7a5561df-6599-4898-8a20-cce41db3b44f</vt:lpwstr>
  </property>
  <property fmtid="{D5CDD505-2E9C-101B-9397-08002B2CF9AE}" pid="7" name="MSIP_Label_b29f4804-9ab0-4527-a877-f7a87100f5fc_ActionId">
    <vt:lpwstr>0a0ac92d-6a73-4b7d-ad6b-e5aadf4c65bb</vt:lpwstr>
  </property>
  <property fmtid="{D5CDD505-2E9C-101B-9397-08002B2CF9AE}" pid="8" name="MSIP_Label_b29f4804-9ab0-4527-a877-f7a87100f5fc_ContentBits">
    <vt:lpwstr>0</vt:lpwstr>
  </property>
  <property fmtid="{D5CDD505-2E9C-101B-9397-08002B2CF9AE}" pid="9" name="MSIP_Label_b29f4804-9ab0-4527-a877-f7a87100f5fc_Tag">
    <vt:lpwstr>10, 3, 0, 1</vt:lpwstr>
  </property>
</Properties>
</file>