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sldIdLst>
    <p:sldId id="316" r:id="rId5"/>
    <p:sldId id="324" r:id="rId6"/>
    <p:sldId id="370" r:id="rId7"/>
    <p:sldId id="383" r:id="rId8"/>
    <p:sldId id="384" r:id="rId9"/>
    <p:sldId id="385" r:id="rId10"/>
    <p:sldId id="386" r:id="rId11"/>
    <p:sldId id="373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93AF853-DDEA-BEE2-6377-D84523A29FEE}" name="Manuel Duarte Giusti Latino de Castro" initials="MC" userId="S::58741@novasbe.pt::760d66a5-3e23-4085-8366-d83d7117f546" providerId="AD"/>
  <p188:author id="{E5CA2054-3D64-041F-3DD6-48F29B9EC8A7}" name="Carlos Marques" initials="CM" userId="d7302709d36dc028" providerId="Windows Live"/>
  <p188:author id="{1846A6B1-22DE-CC0B-CF89-B0DD7551B5D3}" name="Carlos Rafael Gaivoto Marques" initials="" userId="S::58420@novasbe.pt::161644d8-3e73-4504-80e4-e6c3f8fc11e4" providerId="AD"/>
  <p188:author id="{95E13DBA-BC5B-E3D4-F434-95877AC7407A}" name="Louisa Maria Sobottka" initials="LMS" userId="S::58308@novasbe.pt::83b4090d-9fde-45ea-be73-7263716e385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A2AE"/>
    <a:srgbClr val="FFFFFF"/>
    <a:srgbClr val="9CC7CE"/>
    <a:srgbClr val="BDDADF"/>
    <a:srgbClr val="D8D3D9"/>
    <a:srgbClr val="DEEA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45D41B-AB0F-4734-82F3-A86053EFBD6B}" v="34" dt="2025-03-19T10:25:01.130"/>
    <p1510:client id="{6CDCAA3B-69EB-6C46-BDE9-049DAF5E7890}" v="50" dt="2025-03-19T08:49:49.126"/>
    <p1510:client id="{72A9BEAD-31E5-4840-BA74-A71CE0EDAC11}" v="3" dt="2025-03-19T08:13:47.322"/>
    <p1510:client id="{A1545850-1A77-4FAA-BDAD-A61B31D6FA23}" v="11" dt="2025-03-19T08:09:42.0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–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D4D93B-AE9E-4E41-A2F9-CF500094C93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82914CDC-544C-449C-8C53-5A02F07A5D1F}">
      <dgm:prSet phldrT="[Text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accent5">
              <a:lumMod val="20000"/>
              <a:lumOff val="80000"/>
            </a:schemeClr>
          </a:solidFill>
        </a:ln>
      </dgm:spPr>
      <dgm:t>
        <a:bodyPr/>
        <a:lstStyle/>
        <a:p>
          <a:r>
            <a:rPr lang="pt-PT" sz="1800" b="1" err="1">
              <a:solidFill>
                <a:schemeClr val="tx1"/>
              </a:solidFill>
            </a:rPr>
            <a:t>Archival</a:t>
          </a:r>
          <a:r>
            <a:rPr lang="pt-PT" sz="1800" b="1">
              <a:solidFill>
                <a:schemeClr val="tx1"/>
              </a:solidFill>
            </a:rPr>
            <a:t> Documents</a:t>
          </a:r>
        </a:p>
      </dgm:t>
    </dgm:pt>
    <dgm:pt modelId="{D4348543-7E19-4550-8290-D3F72C810091}" type="parTrans" cxnId="{A00301E8-7B78-411E-9CA1-9258B13ADEBA}">
      <dgm:prSet/>
      <dgm:spPr/>
      <dgm:t>
        <a:bodyPr/>
        <a:lstStyle/>
        <a:p>
          <a:endParaRPr lang="pt-PT"/>
        </a:p>
      </dgm:t>
    </dgm:pt>
    <dgm:pt modelId="{72CA7B32-B187-49B6-8EFD-9D0180500321}" type="sibTrans" cxnId="{A00301E8-7B78-411E-9CA1-9258B13ADEBA}">
      <dgm:prSet/>
      <dgm:spPr/>
      <dgm:t>
        <a:bodyPr/>
        <a:lstStyle/>
        <a:p>
          <a:endParaRPr lang="pt-PT"/>
        </a:p>
      </dgm:t>
    </dgm:pt>
    <dgm:pt modelId="{9038DBB9-B75D-7C41-87A8-F1D08D409789}">
      <dgm:prSet custT="1"/>
      <dgm:spPr>
        <a:solidFill>
          <a:schemeClr val="accent5"/>
        </a:solidFill>
      </dgm:spPr>
      <dgm:t>
        <a:bodyPr/>
        <a:lstStyle/>
        <a:p>
          <a:r>
            <a:rPr lang="pt-PT" sz="1800" b="1">
              <a:solidFill>
                <a:schemeClr val="tx1"/>
              </a:solidFill>
            </a:rPr>
            <a:t>Expert </a:t>
          </a:r>
          <a:r>
            <a:rPr lang="pt-PT" sz="1800" b="1" err="1">
              <a:solidFill>
                <a:schemeClr val="tx1"/>
              </a:solidFill>
            </a:rPr>
            <a:t>Interviews</a:t>
          </a:r>
          <a:endParaRPr lang="pt-PT" sz="1800" b="1">
            <a:solidFill>
              <a:schemeClr val="tx1"/>
            </a:solidFill>
          </a:endParaRPr>
        </a:p>
      </dgm:t>
    </dgm:pt>
    <dgm:pt modelId="{754C95D0-95D7-9445-AE88-CA3C5126DA10}" type="parTrans" cxnId="{C020AD8E-5434-C84C-9EB4-374BDA2A1A03}">
      <dgm:prSet/>
      <dgm:spPr/>
      <dgm:t>
        <a:bodyPr/>
        <a:lstStyle/>
        <a:p>
          <a:endParaRPr lang="pt-PT"/>
        </a:p>
      </dgm:t>
    </dgm:pt>
    <dgm:pt modelId="{CA7625FE-59AE-DB42-AD69-780BBC317A7F}" type="sibTrans" cxnId="{C020AD8E-5434-C84C-9EB4-374BDA2A1A03}">
      <dgm:prSet/>
      <dgm:spPr/>
      <dgm:t>
        <a:bodyPr/>
        <a:lstStyle/>
        <a:p>
          <a:endParaRPr lang="pt-PT"/>
        </a:p>
      </dgm:t>
    </dgm:pt>
    <dgm:pt modelId="{9E0527A9-051C-4CA1-96DD-CF239AFC4D7D}">
      <dgm:prSet phldrT="[Text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pt-PT" sz="1800" b="1" err="1">
              <a:solidFill>
                <a:schemeClr val="tx1"/>
              </a:solidFill>
            </a:rPr>
            <a:t>Patent</a:t>
          </a:r>
          <a:r>
            <a:rPr lang="pt-PT" sz="1800" b="1">
              <a:solidFill>
                <a:schemeClr val="tx1"/>
              </a:solidFill>
            </a:rPr>
            <a:t> </a:t>
          </a:r>
          <a:r>
            <a:rPr lang="pt-PT" sz="1800" b="1" err="1">
              <a:solidFill>
                <a:schemeClr val="tx1"/>
              </a:solidFill>
            </a:rPr>
            <a:t>Innovation</a:t>
          </a:r>
          <a:r>
            <a:rPr lang="pt-PT" sz="1800" b="1">
              <a:solidFill>
                <a:schemeClr val="tx1"/>
              </a:solidFill>
            </a:rPr>
            <a:t> &amp; Research</a:t>
          </a:r>
        </a:p>
      </dgm:t>
    </dgm:pt>
    <dgm:pt modelId="{D9ED4F51-1B6B-4D3C-ACD6-49E9DEADA708}" type="sibTrans" cxnId="{2B672EC3-48CB-4E21-B2A1-B4B4240D321A}">
      <dgm:prSet/>
      <dgm:spPr/>
      <dgm:t>
        <a:bodyPr/>
        <a:lstStyle/>
        <a:p>
          <a:endParaRPr lang="pt-PT"/>
        </a:p>
      </dgm:t>
    </dgm:pt>
    <dgm:pt modelId="{2654979A-DA1A-4C45-BA69-545D46E2865F}" type="parTrans" cxnId="{2B672EC3-48CB-4E21-B2A1-B4B4240D321A}">
      <dgm:prSet/>
      <dgm:spPr/>
      <dgm:t>
        <a:bodyPr/>
        <a:lstStyle/>
        <a:p>
          <a:endParaRPr lang="pt-PT"/>
        </a:p>
      </dgm:t>
    </dgm:pt>
    <dgm:pt modelId="{DAEEDAEB-5BDF-421A-A1C1-CDD539B27F63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pt-PT" sz="1800" b="1">
              <a:solidFill>
                <a:schemeClr val="tx1"/>
              </a:solidFill>
            </a:rPr>
            <a:t>Industry Research </a:t>
          </a:r>
          <a:r>
            <a:rPr lang="pt-PT" sz="1800" b="1" err="1">
              <a:solidFill>
                <a:schemeClr val="tx1"/>
              </a:solidFill>
            </a:rPr>
            <a:t>Reports</a:t>
          </a:r>
          <a:endParaRPr lang="pt-PT" sz="1800">
            <a:solidFill>
              <a:schemeClr val="tx1"/>
            </a:solidFill>
          </a:endParaRPr>
        </a:p>
      </dgm:t>
    </dgm:pt>
    <dgm:pt modelId="{07C8D3AD-1819-402E-A30F-F8320FC28C2E}" type="sibTrans" cxnId="{A98AA39E-DDAB-47FC-99DE-4923E6460E56}">
      <dgm:prSet/>
      <dgm:spPr/>
      <dgm:t>
        <a:bodyPr/>
        <a:lstStyle/>
        <a:p>
          <a:endParaRPr lang="pt-PT"/>
        </a:p>
      </dgm:t>
    </dgm:pt>
    <dgm:pt modelId="{E3283FC3-8562-4D6A-9A07-97372863A344}" type="parTrans" cxnId="{A98AA39E-DDAB-47FC-99DE-4923E6460E56}">
      <dgm:prSet/>
      <dgm:spPr/>
      <dgm:t>
        <a:bodyPr/>
        <a:lstStyle/>
        <a:p>
          <a:endParaRPr lang="pt-PT"/>
        </a:p>
      </dgm:t>
    </dgm:pt>
    <dgm:pt modelId="{97C20BA4-64BF-4AC0-A01B-552864F9EE1D}" type="pres">
      <dgm:prSet presAssocID="{A7D4D93B-AE9E-4E41-A2F9-CF500094C932}" presName="Name0" presStyleCnt="0">
        <dgm:presLayoutVars>
          <dgm:dir/>
          <dgm:animLvl val="lvl"/>
          <dgm:resizeHandles val="exact"/>
        </dgm:presLayoutVars>
      </dgm:prSet>
      <dgm:spPr/>
    </dgm:pt>
    <dgm:pt modelId="{7C710A0B-56F4-4E86-A3DB-C01D8930C7C2}" type="pres">
      <dgm:prSet presAssocID="{82914CDC-544C-449C-8C53-5A02F07A5D1F}" presName="parTxOnly" presStyleLbl="node1" presStyleIdx="0" presStyleCnt="4" custScaleY="78980">
        <dgm:presLayoutVars>
          <dgm:chMax val="0"/>
          <dgm:chPref val="0"/>
          <dgm:bulletEnabled val="1"/>
        </dgm:presLayoutVars>
      </dgm:prSet>
      <dgm:spPr/>
    </dgm:pt>
    <dgm:pt modelId="{DAF28C7A-9272-4EE6-A1F7-80B67CE849CE}" type="pres">
      <dgm:prSet presAssocID="{72CA7B32-B187-49B6-8EFD-9D0180500321}" presName="parTxOnlySpace" presStyleCnt="0"/>
      <dgm:spPr/>
    </dgm:pt>
    <dgm:pt modelId="{9D4006F2-7298-4D5D-BB7C-35949711F705}" type="pres">
      <dgm:prSet presAssocID="{9E0527A9-051C-4CA1-96DD-CF239AFC4D7D}" presName="parTxOnly" presStyleLbl="node1" presStyleIdx="1" presStyleCnt="4" custScaleY="78980">
        <dgm:presLayoutVars>
          <dgm:chMax val="0"/>
          <dgm:chPref val="0"/>
          <dgm:bulletEnabled val="1"/>
        </dgm:presLayoutVars>
      </dgm:prSet>
      <dgm:spPr/>
    </dgm:pt>
    <dgm:pt modelId="{18E131B0-D331-4421-90B2-AF08A0E9F37B}" type="pres">
      <dgm:prSet presAssocID="{D9ED4F51-1B6B-4D3C-ACD6-49E9DEADA708}" presName="parTxOnlySpace" presStyleCnt="0"/>
      <dgm:spPr/>
    </dgm:pt>
    <dgm:pt modelId="{04BA3971-5E8F-4BA0-8C1A-FB41EA0B915B}" type="pres">
      <dgm:prSet presAssocID="{DAEEDAEB-5BDF-421A-A1C1-CDD539B27F63}" presName="parTxOnly" presStyleLbl="node1" presStyleIdx="2" presStyleCnt="4" custScaleY="80952">
        <dgm:presLayoutVars>
          <dgm:chMax val="0"/>
          <dgm:chPref val="0"/>
          <dgm:bulletEnabled val="1"/>
        </dgm:presLayoutVars>
      </dgm:prSet>
      <dgm:spPr/>
    </dgm:pt>
    <dgm:pt modelId="{C916E5FF-0326-2144-AE8F-7129C3AF1B1F}" type="pres">
      <dgm:prSet presAssocID="{07C8D3AD-1819-402E-A30F-F8320FC28C2E}" presName="parTxOnlySpace" presStyleCnt="0"/>
      <dgm:spPr/>
    </dgm:pt>
    <dgm:pt modelId="{31F87716-0F47-DA4D-B761-648DAC9FCDFA}" type="pres">
      <dgm:prSet presAssocID="{9038DBB9-B75D-7C41-87A8-F1D08D409789}" presName="parTxOnly" presStyleLbl="node1" presStyleIdx="3" presStyleCnt="4" custScaleY="80952">
        <dgm:presLayoutVars>
          <dgm:chMax val="0"/>
          <dgm:chPref val="0"/>
          <dgm:bulletEnabled val="1"/>
        </dgm:presLayoutVars>
      </dgm:prSet>
      <dgm:spPr/>
    </dgm:pt>
  </dgm:ptLst>
  <dgm:cxnLst>
    <dgm:cxn modelId="{268C930B-D08E-486E-803E-3E202F404814}" type="presOf" srcId="{A7D4D93B-AE9E-4E41-A2F9-CF500094C932}" destId="{97C20BA4-64BF-4AC0-A01B-552864F9EE1D}" srcOrd="0" destOrd="0" presId="urn:microsoft.com/office/officeart/2005/8/layout/chevron1"/>
    <dgm:cxn modelId="{C4DC2270-9B7B-A74D-B92E-8EF18956F045}" type="presOf" srcId="{9038DBB9-B75D-7C41-87A8-F1D08D409789}" destId="{31F87716-0F47-DA4D-B761-648DAC9FCDFA}" srcOrd="0" destOrd="0" presId="urn:microsoft.com/office/officeart/2005/8/layout/chevron1"/>
    <dgm:cxn modelId="{953A075A-2330-4B59-88FC-21B5122F5534}" type="presOf" srcId="{82914CDC-544C-449C-8C53-5A02F07A5D1F}" destId="{7C710A0B-56F4-4E86-A3DB-C01D8930C7C2}" srcOrd="0" destOrd="0" presId="urn:microsoft.com/office/officeart/2005/8/layout/chevron1"/>
    <dgm:cxn modelId="{C020AD8E-5434-C84C-9EB4-374BDA2A1A03}" srcId="{A7D4D93B-AE9E-4E41-A2F9-CF500094C932}" destId="{9038DBB9-B75D-7C41-87A8-F1D08D409789}" srcOrd="3" destOrd="0" parTransId="{754C95D0-95D7-9445-AE88-CA3C5126DA10}" sibTransId="{CA7625FE-59AE-DB42-AD69-780BBC317A7F}"/>
    <dgm:cxn modelId="{A98AA39E-DDAB-47FC-99DE-4923E6460E56}" srcId="{A7D4D93B-AE9E-4E41-A2F9-CF500094C932}" destId="{DAEEDAEB-5BDF-421A-A1C1-CDD539B27F63}" srcOrd="2" destOrd="0" parTransId="{E3283FC3-8562-4D6A-9A07-97372863A344}" sibTransId="{07C8D3AD-1819-402E-A30F-F8320FC28C2E}"/>
    <dgm:cxn modelId="{2B672EC3-48CB-4E21-B2A1-B4B4240D321A}" srcId="{A7D4D93B-AE9E-4E41-A2F9-CF500094C932}" destId="{9E0527A9-051C-4CA1-96DD-CF239AFC4D7D}" srcOrd="1" destOrd="0" parTransId="{2654979A-DA1A-4C45-BA69-545D46E2865F}" sibTransId="{D9ED4F51-1B6B-4D3C-ACD6-49E9DEADA708}"/>
    <dgm:cxn modelId="{A00301E8-7B78-411E-9CA1-9258B13ADEBA}" srcId="{A7D4D93B-AE9E-4E41-A2F9-CF500094C932}" destId="{82914CDC-544C-449C-8C53-5A02F07A5D1F}" srcOrd="0" destOrd="0" parTransId="{D4348543-7E19-4550-8290-D3F72C810091}" sibTransId="{72CA7B32-B187-49B6-8EFD-9D0180500321}"/>
    <dgm:cxn modelId="{96F15AF2-C23D-44A3-A585-A480E8C10812}" type="presOf" srcId="{DAEEDAEB-5BDF-421A-A1C1-CDD539B27F63}" destId="{04BA3971-5E8F-4BA0-8C1A-FB41EA0B915B}" srcOrd="0" destOrd="0" presId="urn:microsoft.com/office/officeart/2005/8/layout/chevron1"/>
    <dgm:cxn modelId="{4DA1DBFE-9044-48D0-8524-805F00F5C50C}" type="presOf" srcId="{9E0527A9-051C-4CA1-96DD-CF239AFC4D7D}" destId="{9D4006F2-7298-4D5D-BB7C-35949711F705}" srcOrd="0" destOrd="0" presId="urn:microsoft.com/office/officeart/2005/8/layout/chevron1"/>
    <dgm:cxn modelId="{9F909B34-5B06-4EC8-9E93-5277BB8FD47B}" type="presParOf" srcId="{97C20BA4-64BF-4AC0-A01B-552864F9EE1D}" destId="{7C710A0B-56F4-4E86-A3DB-C01D8930C7C2}" srcOrd="0" destOrd="0" presId="urn:microsoft.com/office/officeart/2005/8/layout/chevron1"/>
    <dgm:cxn modelId="{98B8A6EC-4282-496E-B59C-25C0B70A3E6C}" type="presParOf" srcId="{97C20BA4-64BF-4AC0-A01B-552864F9EE1D}" destId="{DAF28C7A-9272-4EE6-A1F7-80B67CE849CE}" srcOrd="1" destOrd="0" presId="urn:microsoft.com/office/officeart/2005/8/layout/chevron1"/>
    <dgm:cxn modelId="{710B74B3-2736-44C2-BCD9-96957018E319}" type="presParOf" srcId="{97C20BA4-64BF-4AC0-A01B-552864F9EE1D}" destId="{9D4006F2-7298-4D5D-BB7C-35949711F705}" srcOrd="2" destOrd="0" presId="urn:microsoft.com/office/officeart/2005/8/layout/chevron1"/>
    <dgm:cxn modelId="{C5577629-D750-4527-93B4-6D64967D824C}" type="presParOf" srcId="{97C20BA4-64BF-4AC0-A01B-552864F9EE1D}" destId="{18E131B0-D331-4421-90B2-AF08A0E9F37B}" srcOrd="3" destOrd="0" presId="urn:microsoft.com/office/officeart/2005/8/layout/chevron1"/>
    <dgm:cxn modelId="{38B872D5-552D-4981-944C-14EED53DB6C9}" type="presParOf" srcId="{97C20BA4-64BF-4AC0-A01B-552864F9EE1D}" destId="{04BA3971-5E8F-4BA0-8C1A-FB41EA0B915B}" srcOrd="4" destOrd="0" presId="urn:microsoft.com/office/officeart/2005/8/layout/chevron1"/>
    <dgm:cxn modelId="{9878D323-6923-7E4E-B3E1-DFD1B7F8E4F6}" type="presParOf" srcId="{97C20BA4-64BF-4AC0-A01B-552864F9EE1D}" destId="{C916E5FF-0326-2144-AE8F-7129C3AF1B1F}" srcOrd="5" destOrd="0" presId="urn:microsoft.com/office/officeart/2005/8/layout/chevron1"/>
    <dgm:cxn modelId="{9EF9571E-A439-A746-A30D-F781FF6EE80E}" type="presParOf" srcId="{97C20BA4-64BF-4AC0-A01B-552864F9EE1D}" destId="{31F87716-0F47-DA4D-B761-648DAC9FCDFA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710A0B-56F4-4E86-A3DB-C01D8930C7C2}">
      <dsp:nvSpPr>
        <dsp:cNvPr id="0" name=""/>
        <dsp:cNvSpPr/>
      </dsp:nvSpPr>
      <dsp:spPr>
        <a:xfrm>
          <a:off x="4237" y="1070962"/>
          <a:ext cx="2466573" cy="779239"/>
        </a:xfrm>
        <a:prstGeom prst="chevron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accent5">
              <a:lumMod val="20000"/>
              <a:lumOff val="8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1" kern="1200" err="1">
              <a:solidFill>
                <a:schemeClr val="tx1"/>
              </a:solidFill>
            </a:rPr>
            <a:t>Archival</a:t>
          </a:r>
          <a:r>
            <a:rPr lang="pt-PT" sz="1800" b="1" kern="1200">
              <a:solidFill>
                <a:schemeClr val="tx1"/>
              </a:solidFill>
            </a:rPr>
            <a:t> Documents</a:t>
          </a:r>
        </a:p>
      </dsp:txBody>
      <dsp:txXfrm>
        <a:off x="393857" y="1070962"/>
        <a:ext cx="1687334" cy="779239"/>
      </dsp:txXfrm>
    </dsp:sp>
    <dsp:sp modelId="{9D4006F2-7298-4D5D-BB7C-35949711F705}">
      <dsp:nvSpPr>
        <dsp:cNvPr id="0" name=""/>
        <dsp:cNvSpPr/>
      </dsp:nvSpPr>
      <dsp:spPr>
        <a:xfrm>
          <a:off x="2224153" y="1070962"/>
          <a:ext cx="2466573" cy="779239"/>
        </a:xfrm>
        <a:prstGeom prst="chevron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1" kern="1200" err="1">
              <a:solidFill>
                <a:schemeClr val="tx1"/>
              </a:solidFill>
            </a:rPr>
            <a:t>Patent</a:t>
          </a:r>
          <a:r>
            <a:rPr lang="pt-PT" sz="1800" b="1" kern="1200">
              <a:solidFill>
                <a:schemeClr val="tx1"/>
              </a:solidFill>
            </a:rPr>
            <a:t> </a:t>
          </a:r>
          <a:r>
            <a:rPr lang="pt-PT" sz="1800" b="1" kern="1200" err="1">
              <a:solidFill>
                <a:schemeClr val="tx1"/>
              </a:solidFill>
            </a:rPr>
            <a:t>Innovation</a:t>
          </a:r>
          <a:r>
            <a:rPr lang="pt-PT" sz="1800" b="1" kern="1200">
              <a:solidFill>
                <a:schemeClr val="tx1"/>
              </a:solidFill>
            </a:rPr>
            <a:t> &amp; Research</a:t>
          </a:r>
        </a:p>
      </dsp:txBody>
      <dsp:txXfrm>
        <a:off x="2613773" y="1070962"/>
        <a:ext cx="1687334" cy="779239"/>
      </dsp:txXfrm>
    </dsp:sp>
    <dsp:sp modelId="{04BA3971-5E8F-4BA0-8C1A-FB41EA0B915B}">
      <dsp:nvSpPr>
        <dsp:cNvPr id="0" name=""/>
        <dsp:cNvSpPr/>
      </dsp:nvSpPr>
      <dsp:spPr>
        <a:xfrm>
          <a:off x="4444068" y="1061234"/>
          <a:ext cx="2466573" cy="798696"/>
        </a:xfrm>
        <a:prstGeom prst="chevron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1" kern="1200">
              <a:solidFill>
                <a:schemeClr val="tx1"/>
              </a:solidFill>
            </a:rPr>
            <a:t>Industry Research </a:t>
          </a:r>
          <a:r>
            <a:rPr lang="pt-PT" sz="1800" b="1" kern="1200" err="1">
              <a:solidFill>
                <a:schemeClr val="tx1"/>
              </a:solidFill>
            </a:rPr>
            <a:t>Reports</a:t>
          </a:r>
          <a:endParaRPr lang="pt-PT" sz="1800" kern="1200">
            <a:solidFill>
              <a:schemeClr val="tx1"/>
            </a:solidFill>
          </a:endParaRPr>
        </a:p>
      </dsp:txBody>
      <dsp:txXfrm>
        <a:off x="4843416" y="1061234"/>
        <a:ext cx="1667877" cy="798696"/>
      </dsp:txXfrm>
    </dsp:sp>
    <dsp:sp modelId="{31F87716-0F47-DA4D-B761-648DAC9FCDFA}">
      <dsp:nvSpPr>
        <dsp:cNvPr id="0" name=""/>
        <dsp:cNvSpPr/>
      </dsp:nvSpPr>
      <dsp:spPr>
        <a:xfrm>
          <a:off x="6663984" y="1061234"/>
          <a:ext cx="2466573" cy="798696"/>
        </a:xfrm>
        <a:prstGeom prst="chevron">
          <a:avLst/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1" kern="1200">
              <a:solidFill>
                <a:schemeClr val="tx1"/>
              </a:solidFill>
            </a:rPr>
            <a:t>Expert </a:t>
          </a:r>
          <a:r>
            <a:rPr lang="pt-PT" sz="1800" b="1" kern="1200" err="1">
              <a:solidFill>
                <a:schemeClr val="tx1"/>
              </a:solidFill>
            </a:rPr>
            <a:t>Interviews</a:t>
          </a:r>
          <a:endParaRPr lang="pt-PT" sz="1800" b="1" kern="1200">
            <a:solidFill>
              <a:schemeClr val="tx1"/>
            </a:solidFill>
          </a:endParaRPr>
        </a:p>
      </dsp:txBody>
      <dsp:txXfrm>
        <a:off x="7063332" y="1061234"/>
        <a:ext cx="1667877" cy="7986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9AD61F-40AB-594F-87AC-09E1E48445EB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3A70B5-BA85-2C43-BA31-C191FD15011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333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3A70B5-BA85-2C43-BA31-C191FD15011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206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DACF37-B653-9E0C-46DD-405F98D800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977ECF3-53CD-7236-B12C-69C1FAC98F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E04DCD7-565C-EC4D-A638-6B9B8F855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6F8F-D3AE-4FF6-8B22-0A0A1DB0F87B}" type="datetime1">
              <a:rPr lang="en-US" smtClean="0"/>
              <a:t>3/19/2025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E7CE8B6-C1DF-92B3-FDA7-12ADD433C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3EC7B5-BF81-E14B-80BE-B440DAB02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076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E8F25A-B9DA-CCBC-583B-23E7042E5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6D068B5-FB1D-1B1A-C0BF-098A68BF8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E5E238-D8DC-A407-2B46-73AC8A64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A8AEB-BE46-4A4F-8A8F-CA3323F3018A}" type="datetime1">
              <a:rPr lang="en-US" smtClean="0"/>
              <a:t>3/19/2025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56E48E-F489-D75A-996D-A1B169516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7C5AF4-A501-EA12-4367-88B30ACD9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691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79B1302-6816-4E68-46DC-20CD0B917D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55216BD-E70C-9185-C27B-433208D15D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F8EC421-59B4-E6AD-6122-129F7C35B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5CD9-AA61-46A7-942F-8FFC2452C711}" type="datetime1">
              <a:rPr lang="en-US" smtClean="0"/>
              <a:t>3/19/2025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230051-52FF-CBB5-F04D-6AB0745AC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2F56AD6-A612-13AC-CA2F-748B4D7AB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515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09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3305890"/>
            <a:ext cx="12192000" cy="246221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4127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69430" y="2688509"/>
            <a:ext cx="11540621" cy="788671"/>
          </a:xfrm>
          <a:prstGeom prst="rect">
            <a:avLst/>
          </a:prstGeom>
        </p:spPr>
        <p:txBody>
          <a:bodyPr/>
          <a:lstStyle>
            <a:lvl1pPr marL="0" marR="0" indent="0" algn="ctr" defTabSz="41275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5600" b="1" i="0" u="none" strike="noStrike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Playfair Display"/>
                <a:ea typeface="Playfair Display"/>
                <a:cs typeface="Playfair Display"/>
                <a:sym typeface="Helvetica Neue"/>
              </a:defRPr>
            </a:lvl1pPr>
          </a:lstStyle>
          <a:p>
            <a:pPr lvl="0"/>
            <a:r>
              <a:rPr lang="en-US"/>
              <a:t>Cover title </a:t>
            </a:r>
            <a:br>
              <a:rPr lang="en-US"/>
            </a:br>
            <a:r>
              <a:rPr lang="en-US"/>
              <a:t>goes here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269430" y="4248468"/>
            <a:ext cx="11540621" cy="392113"/>
          </a:xfrm>
          <a:prstGeom prst="rect">
            <a:avLst/>
          </a:prstGeom>
        </p:spPr>
        <p:txBody>
          <a:bodyPr/>
          <a:lstStyle>
            <a:lvl1pPr marL="0" marR="0" indent="0" algn="ctr" defTabSz="4127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1600" b="0" i="0" u="none" strike="noStrike" cap="all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Light"/>
              </a:defRPr>
            </a:lvl1pPr>
            <a:lvl5pPr>
              <a:defRPr/>
            </a:lvl5pPr>
          </a:lstStyle>
          <a:p>
            <a:pPr lvl="0"/>
            <a:r>
              <a:rPr lang="en-US"/>
              <a:t>Subtitle goes here</a:t>
            </a:r>
            <a:endParaRPr lang="en-GB"/>
          </a:p>
        </p:txBody>
      </p:sp>
      <p:sp>
        <p:nvSpPr>
          <p:cNvPr id="7" name="Line"/>
          <p:cNvSpPr/>
          <p:nvPr userDrawn="1"/>
        </p:nvSpPr>
        <p:spPr>
          <a:xfrm>
            <a:off x="5810152" y="2401091"/>
            <a:ext cx="571697" cy="1"/>
          </a:xfrm>
          <a:prstGeom prst="line">
            <a:avLst/>
          </a:prstGeom>
          <a:ln w="50800">
            <a:solidFill>
              <a:schemeClr val="tx1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269430" y="1988321"/>
            <a:ext cx="11540621" cy="250705"/>
          </a:xfrm>
          <a:prstGeom prst="rect">
            <a:avLst/>
          </a:prstGeom>
        </p:spPr>
        <p:txBody>
          <a:bodyPr/>
          <a:lstStyle>
            <a:lvl1pPr marL="0" marR="0" indent="0" algn="ctr" defTabSz="4127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1450" b="0" i="0" u="none" strike="noStrike" cap="all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5pPr>
              <a:defRPr/>
            </a:lvl5pPr>
          </a:lstStyle>
          <a:p>
            <a:pPr lvl="0"/>
            <a:r>
              <a:rPr lang="en-US"/>
              <a:t>Subtitle goes here</a:t>
            </a:r>
            <a:endParaRPr lang="en-GB"/>
          </a:p>
        </p:txBody>
      </p:sp>
      <p:sp>
        <p:nvSpPr>
          <p:cNvPr id="10" name="Rectangle 9"/>
          <p:cNvSpPr/>
          <p:nvPr userDrawn="1"/>
        </p:nvSpPr>
        <p:spPr>
          <a:xfrm>
            <a:off x="0" y="5886794"/>
            <a:ext cx="12192000" cy="246221"/>
          </a:xfrm>
          <a:prstGeom prst="rect">
            <a:avLst/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4127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pic>
        <p:nvPicPr>
          <p:cNvPr id="11" name="Image" descr="Image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1340" y="6313916"/>
            <a:ext cx="1709282" cy="285276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11365451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8A3B60-44A3-A245-4EEE-B9721E3EC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BBB2167-B571-D14D-0435-1128C79B1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24AA55-185A-EF52-DFF7-88E1ECDE8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A18FF-431F-4D3E-9847-23A60EF2BF84}" type="datetime1">
              <a:rPr lang="en-US" smtClean="0"/>
              <a:t>3/19/2025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9B0C22A-E8BB-389E-0949-0BF134743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316A86E-C683-EF3E-D5AF-359C8F626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71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8B2577-8243-C600-FB62-88C4541B8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2FC97FC-BA16-6777-0E67-19C21C334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673558B-01A8-A729-AB96-A17A69D23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2155B-4B8D-4F97-ABDB-B20D68E937D5}" type="datetime1">
              <a:rPr lang="en-US" smtClean="0"/>
              <a:t>3/19/2025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F02948-EB86-6EDA-701C-8989432E6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D0AE89-419C-0C65-3267-FB7393DBE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77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6D3FE0-187B-44DE-C021-56C67CB89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5E545B1-8807-039F-80DF-7A67E7CE20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A9120D4-925B-F263-6F18-3B50DDA568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E19B231-E0CE-2933-D097-DC07D917E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59BC-BB6C-4B3C-955B-3FE173755A1C}" type="datetime1">
              <a:rPr lang="en-US" smtClean="0"/>
              <a:t>3/19/2025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A32E70B-1251-35C2-4673-E59BD111A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9B04485-C2C7-9966-AE9E-E2493AD45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451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133DCA-6F46-A819-C28A-D295E3B41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A3A2EF6-EFB0-86C7-FE50-8A2184C466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AAAB971-A8CC-6A23-1C4F-0B0DB6BCFA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CD6BFE3-8F84-9A69-8AAD-8434EA341C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56F232A-4EE4-0F2E-8285-9060695DB3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62021FC-BBB6-5F94-64C3-5DD2C3D4D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B9545-4DD3-492F-821C-8D80AA43E097}" type="datetime1">
              <a:rPr lang="en-US" smtClean="0"/>
              <a:t>3/19/2025</a:t>
            </a:fld>
            <a:endParaRPr lang="en-US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A1833D4-CEC6-6614-5039-B6B48A5DB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477A0C7-C858-FB40-BC50-54847A143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034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863111-B2D0-5BBA-2613-EEFE941AA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9725"/>
            <a:ext cx="10515600" cy="1325563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9FF6B14-0130-A28F-35D3-25A7650A9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F6DFD-67A4-4554-A74D-E3EE5E256DF4}" type="datetime1">
              <a:rPr lang="en-US" smtClean="0"/>
              <a:t>3/19/2025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F69B106-13EE-A45C-8996-E07206C5E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0AC0CFD-4469-9906-421C-3040C461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800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25CF887-2BEF-9ADC-3528-588B333AA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4C92C-30AB-4EE3-A0A9-CF1AAE8EAA34}" type="datetime1">
              <a:rPr lang="en-US" smtClean="0"/>
              <a:t>3/19/2025</a:t>
            </a:fld>
            <a:endParaRPr lang="en-US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89B65D4-B973-B0EC-43E7-F2DC4E7D8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D5D3696-633B-0CE8-CD9B-0A59E1235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7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E57035-18BA-6B70-CB71-4F218E14A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0475CBF-FECB-F631-BFCE-544360ED6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C1F2117-E4FF-8ABE-64A9-4432B161EF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AF4B96C-7D2A-7F18-5703-2E4FF9775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A243-92FC-4FD2-B62E-BD5C994D4F55}" type="datetime1">
              <a:rPr lang="en-US" smtClean="0"/>
              <a:t>3/19/2025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BCD7CC7-ED23-4434-C913-6DB4B4CC5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630649C-3C74-5047-9CD1-D79004502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374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E95311-041D-464D-0D53-AE8927EB1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D36A269-317B-657F-3C57-D9F0081DC4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4823ECC-5E1A-055E-D316-63405ACDB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AA2E9BC-0414-394C-B678-6C760CD81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2AE70-0837-4C05-9036-C6472E1BD84C}" type="datetime1">
              <a:rPr lang="en-US" smtClean="0"/>
              <a:t>3/19/2025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D69424F-24ED-3E9D-32A1-1FAAA2646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FE455A0-BCBD-6BF7-4126-07F088217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330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FD32DBE-059C-7B5A-B111-88C746080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DAD7D89-8A00-85C6-3871-0F0149BE86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702B05-093E-6E1A-DF79-C4F948C88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65DB2-0ED2-4A37-BBF2-69DFA9A13490}" type="datetime1">
              <a:rPr lang="en-US" smtClean="0"/>
              <a:t>3/19/2025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D7890C-32FD-90F2-B7E0-03AC97F2B1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6E2EBA0-073C-41A3-3FD0-6ECC16E4CF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390AD-559A-704E-BC81-0A31281010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296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25689" y="2719199"/>
            <a:ext cx="11540621" cy="1188954"/>
          </a:xfrm>
        </p:spPr>
        <p:txBody>
          <a:bodyPr>
            <a:normAutofit/>
          </a:bodyPr>
          <a:lstStyle/>
          <a:p>
            <a:r>
              <a:rPr lang="en-US" sz="4000">
                <a:latin typeface="+mn-lt"/>
              </a:rPr>
              <a:t>Data Collection Plan for Strategic Business Models in the Leather Industry</a:t>
            </a:r>
            <a:endParaRPr lang="en-GB" sz="4000">
              <a:latin typeface="+mn-lt"/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89F052FF-5950-FD41-0373-4C3488C1D521}"/>
              </a:ext>
            </a:extLst>
          </p:cNvPr>
          <p:cNvSpPr/>
          <p:nvPr/>
        </p:nvSpPr>
        <p:spPr>
          <a:xfrm>
            <a:off x="-2425700" y="595230"/>
            <a:ext cx="2336800" cy="5271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C43EDE71-B802-FED6-1782-F891BCA5C873}"/>
              </a:ext>
            </a:extLst>
          </p:cNvPr>
          <p:cNvSpPr/>
          <p:nvPr/>
        </p:nvSpPr>
        <p:spPr>
          <a:xfrm>
            <a:off x="-2425700" y="2034073"/>
            <a:ext cx="2336800" cy="5271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427B064C-8A4C-D4D8-294F-CE18710BE8D7}"/>
              </a:ext>
            </a:extLst>
          </p:cNvPr>
          <p:cNvSpPr/>
          <p:nvPr/>
        </p:nvSpPr>
        <p:spPr>
          <a:xfrm>
            <a:off x="-2438400" y="2747653"/>
            <a:ext cx="2336800" cy="5271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96EA4B70-D613-F483-CF01-0226137B7F71}"/>
              </a:ext>
            </a:extLst>
          </p:cNvPr>
          <p:cNvSpPr/>
          <p:nvPr/>
        </p:nvSpPr>
        <p:spPr>
          <a:xfrm>
            <a:off x="-2425700" y="4180343"/>
            <a:ext cx="2336800" cy="52713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2F3459C4-AB3A-0060-06A2-046271DFE1C9}"/>
              </a:ext>
            </a:extLst>
          </p:cNvPr>
          <p:cNvSpPr/>
          <p:nvPr/>
        </p:nvSpPr>
        <p:spPr>
          <a:xfrm>
            <a:off x="-2425700" y="3513055"/>
            <a:ext cx="2336800" cy="527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1C8A454E-9EC3-7265-9DE9-2048D9107608}"/>
              </a:ext>
            </a:extLst>
          </p:cNvPr>
          <p:cNvSpPr/>
          <p:nvPr/>
        </p:nvSpPr>
        <p:spPr>
          <a:xfrm>
            <a:off x="-2425700" y="1308280"/>
            <a:ext cx="2336800" cy="5271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E5453F03-25AC-4A0C-3888-3C8061835DBC}"/>
              </a:ext>
            </a:extLst>
          </p:cNvPr>
          <p:cNvSpPr txBox="1">
            <a:spLocks/>
          </p:cNvSpPr>
          <p:nvPr/>
        </p:nvSpPr>
        <p:spPr>
          <a:xfrm>
            <a:off x="3133897" y="4126501"/>
            <a:ext cx="5924206" cy="747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1600" b="0" i="0" u="none" strike="noStrike" kern="1200" cap="all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Light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400">
                <a:latin typeface="+mn-lt"/>
              </a:rPr>
              <a:t>Carlos Marques (58420) | Manuel Castro (58741)</a:t>
            </a:r>
          </a:p>
          <a:p>
            <a:endParaRPr lang="pt-PT" sz="1400">
              <a:latin typeface="+mn-lt"/>
            </a:endParaRPr>
          </a:p>
          <a:p>
            <a:r>
              <a:rPr lang="pt-PT" sz="1400" err="1">
                <a:latin typeface="+mn-lt"/>
              </a:rPr>
              <a:t>March</a:t>
            </a:r>
            <a:r>
              <a:rPr lang="pt-PT" sz="1400">
                <a:latin typeface="+mn-lt"/>
              </a:rPr>
              <a:t> 19, 2025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17B61BE5-62C6-0142-2114-C6CB4596BC84}"/>
              </a:ext>
            </a:extLst>
          </p:cNvPr>
          <p:cNvSpPr txBox="1">
            <a:spLocks/>
          </p:cNvSpPr>
          <p:nvPr/>
        </p:nvSpPr>
        <p:spPr>
          <a:xfrm>
            <a:off x="1768266" y="1835413"/>
            <a:ext cx="8655466" cy="2507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1450" b="0" i="0" u="none" strike="noStrike" kern="1200" cap="all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400" err="1">
                <a:latin typeface="+mn-lt"/>
              </a:rPr>
              <a:t>Strategic</a:t>
            </a:r>
            <a:r>
              <a:rPr lang="pt-PT" sz="1400">
                <a:latin typeface="+mn-lt"/>
              </a:rPr>
              <a:t> Business </a:t>
            </a:r>
            <a:r>
              <a:rPr lang="pt-PT" sz="1400" err="1">
                <a:latin typeface="+mn-lt"/>
              </a:rPr>
              <a:t>Models</a:t>
            </a:r>
            <a:r>
              <a:rPr lang="pt-PT" sz="1400">
                <a:latin typeface="+mn-lt"/>
              </a:rPr>
              <a:t> | </a:t>
            </a:r>
            <a:r>
              <a:rPr lang="pt-PT" sz="1400" err="1">
                <a:solidFill>
                  <a:srgbClr val="242424"/>
                </a:solidFill>
                <a:latin typeface="+mn-lt"/>
              </a:rPr>
              <a:t>Ilya</a:t>
            </a:r>
            <a:r>
              <a:rPr lang="pt-PT" sz="1400">
                <a:solidFill>
                  <a:srgbClr val="242424"/>
                </a:solidFill>
                <a:latin typeface="+mn-lt"/>
              </a:rPr>
              <a:t> </a:t>
            </a:r>
            <a:r>
              <a:rPr lang="pt-PT" sz="1400" err="1">
                <a:solidFill>
                  <a:srgbClr val="242424"/>
                </a:solidFill>
                <a:latin typeface="+mn-lt"/>
              </a:rPr>
              <a:t>Okhmatovskiy</a:t>
            </a:r>
            <a:endParaRPr lang="pt-PT" sz="14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3820546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" descr="Image">
            <a:extLst>
              <a:ext uri="{FF2B5EF4-FFF2-40B4-BE49-F238E27FC236}">
                <a16:creationId xmlns:a16="http://schemas.microsoft.com/office/drawing/2014/main" id="{DE16FB39-BAD2-B3BB-50B3-0C014D88C0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340" y="6313916"/>
            <a:ext cx="1709282" cy="285276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56464D11-A9A3-DAA2-D67B-374284A62A67}"/>
              </a:ext>
            </a:extLst>
          </p:cNvPr>
          <p:cNvSpPr/>
          <p:nvPr/>
        </p:nvSpPr>
        <p:spPr>
          <a:xfrm>
            <a:off x="-2425700" y="595230"/>
            <a:ext cx="2336800" cy="5271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AFBC52C4-2962-184A-F46D-C7C12A6BEF59}"/>
              </a:ext>
            </a:extLst>
          </p:cNvPr>
          <p:cNvSpPr/>
          <p:nvPr/>
        </p:nvSpPr>
        <p:spPr>
          <a:xfrm>
            <a:off x="-2425700" y="2034073"/>
            <a:ext cx="2336800" cy="5271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D693FBC6-1044-F523-0498-913AFBD59928}"/>
              </a:ext>
            </a:extLst>
          </p:cNvPr>
          <p:cNvSpPr/>
          <p:nvPr/>
        </p:nvSpPr>
        <p:spPr>
          <a:xfrm>
            <a:off x="-2438400" y="2747653"/>
            <a:ext cx="2336800" cy="5271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AA58FFC2-AA5E-791C-377C-918C88EFCB9C}"/>
              </a:ext>
            </a:extLst>
          </p:cNvPr>
          <p:cNvSpPr/>
          <p:nvPr/>
        </p:nvSpPr>
        <p:spPr>
          <a:xfrm>
            <a:off x="-2425700" y="4180343"/>
            <a:ext cx="2336800" cy="52713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3589D776-2A5C-8696-8624-4EB4AC6703E6}"/>
              </a:ext>
            </a:extLst>
          </p:cNvPr>
          <p:cNvSpPr/>
          <p:nvPr/>
        </p:nvSpPr>
        <p:spPr>
          <a:xfrm>
            <a:off x="-2425700" y="3513055"/>
            <a:ext cx="2336800" cy="527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08A76298-5D26-118A-F389-DA9E9F0EE386}"/>
              </a:ext>
            </a:extLst>
          </p:cNvPr>
          <p:cNvSpPr/>
          <p:nvPr/>
        </p:nvSpPr>
        <p:spPr>
          <a:xfrm>
            <a:off x="-2425700" y="1308280"/>
            <a:ext cx="2336800" cy="5271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bgerundetes Rechteck 16">
            <a:extLst>
              <a:ext uri="{FF2B5EF4-FFF2-40B4-BE49-F238E27FC236}">
                <a16:creationId xmlns:a16="http://schemas.microsoft.com/office/drawing/2014/main" id="{8F9A75AF-F517-6677-681B-08039320BC69}"/>
              </a:ext>
            </a:extLst>
          </p:cNvPr>
          <p:cNvSpPr/>
          <p:nvPr/>
        </p:nvSpPr>
        <p:spPr>
          <a:xfrm>
            <a:off x="615259" y="2284882"/>
            <a:ext cx="508000" cy="532020"/>
          </a:xfrm>
          <a:prstGeom prst="roundRect">
            <a:avLst/>
          </a:prstGeom>
          <a:solidFill>
            <a:srgbClr val="5AA2A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1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FDE4DA4B-C0F2-98ED-3F22-A77A872D4AA6}"/>
              </a:ext>
            </a:extLst>
          </p:cNvPr>
          <p:cNvSpPr txBox="1"/>
          <p:nvPr/>
        </p:nvSpPr>
        <p:spPr>
          <a:xfrm>
            <a:off x="1277250" y="2348156"/>
            <a:ext cx="1375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Introduction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247725-9FD6-B00D-ABD8-8A9ED51D9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2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94C1413-805D-5DCE-B769-32D24EA9D83A}"/>
              </a:ext>
            </a:extLst>
          </p:cNvPr>
          <p:cNvCxnSpPr>
            <a:cxnSpLocks/>
          </p:cNvCxnSpPr>
          <p:nvPr/>
        </p:nvCxnSpPr>
        <p:spPr>
          <a:xfrm>
            <a:off x="311340" y="459582"/>
            <a:ext cx="1156932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Abgerundetes Rechteck 16">
            <a:extLst>
              <a:ext uri="{FF2B5EF4-FFF2-40B4-BE49-F238E27FC236}">
                <a16:creationId xmlns:a16="http://schemas.microsoft.com/office/drawing/2014/main" id="{E29F240F-190C-66B0-5A5F-1192ED8DF406}"/>
              </a:ext>
            </a:extLst>
          </p:cNvPr>
          <p:cNvSpPr/>
          <p:nvPr/>
        </p:nvSpPr>
        <p:spPr>
          <a:xfrm>
            <a:off x="615259" y="3031884"/>
            <a:ext cx="508000" cy="532020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2</a:t>
            </a:r>
          </a:p>
        </p:txBody>
      </p:sp>
      <p:sp>
        <p:nvSpPr>
          <p:cNvPr id="19" name="Textfeld 21">
            <a:extLst>
              <a:ext uri="{FF2B5EF4-FFF2-40B4-BE49-F238E27FC236}">
                <a16:creationId xmlns:a16="http://schemas.microsoft.com/office/drawing/2014/main" id="{69BCC3F6-E606-ED0B-4F10-72D56FC46DA4}"/>
              </a:ext>
            </a:extLst>
          </p:cNvPr>
          <p:cNvSpPr txBox="1"/>
          <p:nvPr/>
        </p:nvSpPr>
        <p:spPr>
          <a:xfrm>
            <a:off x="1277250" y="3095158"/>
            <a:ext cx="254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Data Collection Methods</a:t>
            </a:r>
          </a:p>
        </p:txBody>
      </p:sp>
      <p:sp>
        <p:nvSpPr>
          <p:cNvPr id="24" name="Abgerundetes Rechteck 16">
            <a:extLst>
              <a:ext uri="{FF2B5EF4-FFF2-40B4-BE49-F238E27FC236}">
                <a16:creationId xmlns:a16="http://schemas.microsoft.com/office/drawing/2014/main" id="{7B7E9AB2-8300-2CA3-D0BE-467BE2A4809B}"/>
              </a:ext>
            </a:extLst>
          </p:cNvPr>
          <p:cNvSpPr/>
          <p:nvPr/>
        </p:nvSpPr>
        <p:spPr>
          <a:xfrm>
            <a:off x="615259" y="3838043"/>
            <a:ext cx="508000" cy="532020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3</a:t>
            </a:r>
          </a:p>
        </p:txBody>
      </p:sp>
      <p:sp>
        <p:nvSpPr>
          <p:cNvPr id="26" name="Textfeld 21">
            <a:extLst>
              <a:ext uri="{FF2B5EF4-FFF2-40B4-BE49-F238E27FC236}">
                <a16:creationId xmlns:a16="http://schemas.microsoft.com/office/drawing/2014/main" id="{D33D9E64-E765-A171-4611-6E1438311FAA}"/>
              </a:ext>
            </a:extLst>
          </p:cNvPr>
          <p:cNvSpPr txBox="1"/>
          <p:nvPr/>
        </p:nvSpPr>
        <p:spPr>
          <a:xfrm>
            <a:off x="1277250" y="3901317"/>
            <a:ext cx="1208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Challenges</a:t>
            </a:r>
          </a:p>
        </p:txBody>
      </p:sp>
      <p:sp>
        <p:nvSpPr>
          <p:cNvPr id="28" name="Abgerundetes Rechteck 16">
            <a:extLst>
              <a:ext uri="{FF2B5EF4-FFF2-40B4-BE49-F238E27FC236}">
                <a16:creationId xmlns:a16="http://schemas.microsoft.com/office/drawing/2014/main" id="{BAC70CE5-16C2-215F-FDF8-FE6E663D8C91}"/>
              </a:ext>
            </a:extLst>
          </p:cNvPr>
          <p:cNvSpPr/>
          <p:nvPr/>
        </p:nvSpPr>
        <p:spPr>
          <a:xfrm>
            <a:off x="615259" y="4644202"/>
            <a:ext cx="508000" cy="532020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4</a:t>
            </a:r>
          </a:p>
        </p:txBody>
      </p:sp>
      <p:sp>
        <p:nvSpPr>
          <p:cNvPr id="29" name="Textfeld 21">
            <a:extLst>
              <a:ext uri="{FF2B5EF4-FFF2-40B4-BE49-F238E27FC236}">
                <a16:creationId xmlns:a16="http://schemas.microsoft.com/office/drawing/2014/main" id="{E7E971B8-9AF8-FD20-75E3-BCF327A43194}"/>
              </a:ext>
            </a:extLst>
          </p:cNvPr>
          <p:cNvSpPr txBox="1"/>
          <p:nvPr/>
        </p:nvSpPr>
        <p:spPr>
          <a:xfrm>
            <a:off x="1277250" y="4707476"/>
            <a:ext cx="644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Q&amp;A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EFD25D7-0D3C-61FE-50B7-3226C8B68B63}"/>
              </a:ext>
            </a:extLst>
          </p:cNvPr>
          <p:cNvSpPr txBox="1"/>
          <p:nvPr/>
        </p:nvSpPr>
        <p:spPr>
          <a:xfrm>
            <a:off x="11034409" y="126756"/>
            <a:ext cx="846251" cy="2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/>
              <a:t>SBM - 2025</a:t>
            </a:r>
          </a:p>
        </p:txBody>
      </p:sp>
      <p:pic>
        <p:nvPicPr>
          <p:cNvPr id="2050" name="Picture 2" descr="Indian Leather Industry: Leather Manufacturers &amp; Exports in India | IBEF">
            <a:extLst>
              <a:ext uri="{FF2B5EF4-FFF2-40B4-BE49-F238E27FC236}">
                <a16:creationId xmlns:a16="http://schemas.microsoft.com/office/drawing/2014/main" id="{99662D3D-E12A-EAB1-5074-BAC2F77523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6023" y="1939014"/>
            <a:ext cx="4777777" cy="3675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el 1">
            <a:extLst>
              <a:ext uri="{FF2B5EF4-FFF2-40B4-BE49-F238E27FC236}">
                <a16:creationId xmlns:a16="http://schemas.microsoft.com/office/drawing/2014/main" id="{D081FCF9-2A21-937B-01A3-443C173D0681}"/>
              </a:ext>
            </a:extLst>
          </p:cNvPr>
          <p:cNvSpPr txBox="1">
            <a:spLocks/>
          </p:cNvSpPr>
          <p:nvPr/>
        </p:nvSpPr>
        <p:spPr>
          <a:xfrm>
            <a:off x="311289" y="559134"/>
            <a:ext cx="11569320" cy="101811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>
                <a:latin typeface="+mn-lt"/>
              </a:rPr>
              <a:t>Table of Contents</a:t>
            </a:r>
          </a:p>
        </p:txBody>
      </p:sp>
    </p:spTree>
    <p:extLst>
      <p:ext uri="{BB962C8B-B14F-4D97-AF65-F5344CB8AC3E}">
        <p14:creationId xmlns:p14="http://schemas.microsoft.com/office/powerpoint/2010/main" val="585399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898272-421A-7809-BC70-1D39751DDC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406E46-1082-AB57-DA04-F9E7B69ED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289" y="559134"/>
            <a:ext cx="11569320" cy="1018118"/>
          </a:xfrm>
        </p:spPr>
        <p:txBody>
          <a:bodyPr anchor="t">
            <a:normAutofit/>
          </a:bodyPr>
          <a:lstStyle/>
          <a:p>
            <a:r>
              <a:rPr lang="en-US" sz="3200" b="1">
                <a:latin typeface="+mn-lt"/>
              </a:rPr>
              <a:t>Understanding BMs in the Leather Industry</a:t>
            </a:r>
          </a:p>
        </p:txBody>
      </p:sp>
      <p:pic>
        <p:nvPicPr>
          <p:cNvPr id="3" name="Image" descr="Image">
            <a:extLst>
              <a:ext uri="{FF2B5EF4-FFF2-40B4-BE49-F238E27FC236}">
                <a16:creationId xmlns:a16="http://schemas.microsoft.com/office/drawing/2014/main" id="{927BC82B-F3AD-198D-2730-6EC7194377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340" y="6313916"/>
            <a:ext cx="1709282" cy="285276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8759CD6F-4AD5-308B-19C9-2A6167DB4090}"/>
              </a:ext>
            </a:extLst>
          </p:cNvPr>
          <p:cNvSpPr/>
          <p:nvPr/>
        </p:nvSpPr>
        <p:spPr>
          <a:xfrm>
            <a:off x="-2425700" y="595230"/>
            <a:ext cx="2336800" cy="5271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9E7CD905-ACAA-1B3C-5135-6DF36F4E950F}"/>
              </a:ext>
            </a:extLst>
          </p:cNvPr>
          <p:cNvSpPr/>
          <p:nvPr/>
        </p:nvSpPr>
        <p:spPr>
          <a:xfrm>
            <a:off x="-2425700" y="2034073"/>
            <a:ext cx="2336800" cy="5271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BEC9690-D48A-FA8E-654F-E0A978DFF159}"/>
              </a:ext>
            </a:extLst>
          </p:cNvPr>
          <p:cNvSpPr/>
          <p:nvPr/>
        </p:nvSpPr>
        <p:spPr>
          <a:xfrm>
            <a:off x="-2438400" y="2747653"/>
            <a:ext cx="2336800" cy="5271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0AEEE43A-F126-417F-1623-8B4822594D92}"/>
              </a:ext>
            </a:extLst>
          </p:cNvPr>
          <p:cNvSpPr/>
          <p:nvPr/>
        </p:nvSpPr>
        <p:spPr>
          <a:xfrm>
            <a:off x="-2425700" y="4180343"/>
            <a:ext cx="2336800" cy="52713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0794D17F-A2DD-BAEB-F443-6EE676080905}"/>
              </a:ext>
            </a:extLst>
          </p:cNvPr>
          <p:cNvSpPr/>
          <p:nvPr/>
        </p:nvSpPr>
        <p:spPr>
          <a:xfrm>
            <a:off x="-2425700" y="3513055"/>
            <a:ext cx="2336800" cy="527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4922650D-0E54-8C3E-40D3-3D57902CBC63}"/>
              </a:ext>
            </a:extLst>
          </p:cNvPr>
          <p:cNvSpPr/>
          <p:nvPr/>
        </p:nvSpPr>
        <p:spPr>
          <a:xfrm>
            <a:off x="-2425700" y="1308280"/>
            <a:ext cx="2336800" cy="5271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D6DBF7-A2E0-62C7-23A5-DFFF18999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3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D0AF1BD-B5A8-5F7D-DE51-18D99F8A698F}"/>
              </a:ext>
            </a:extLst>
          </p:cNvPr>
          <p:cNvCxnSpPr>
            <a:cxnSpLocks/>
          </p:cNvCxnSpPr>
          <p:nvPr/>
        </p:nvCxnSpPr>
        <p:spPr>
          <a:xfrm>
            <a:off x="311340" y="459582"/>
            <a:ext cx="1156932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8A0A2C28-A450-5369-B413-63E97B12EF8A}"/>
              </a:ext>
            </a:extLst>
          </p:cNvPr>
          <p:cNvSpPr txBox="1"/>
          <p:nvPr/>
        </p:nvSpPr>
        <p:spPr>
          <a:xfrm>
            <a:off x="11034409" y="126756"/>
            <a:ext cx="846251" cy="2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/>
              <a:t>SBM - 2025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6BF6F1-A835-AE23-AF9C-F1CB1CA79211}"/>
              </a:ext>
            </a:extLst>
          </p:cNvPr>
          <p:cNvSpPr txBox="1"/>
          <p:nvPr/>
        </p:nvSpPr>
        <p:spPr>
          <a:xfrm>
            <a:off x="311340" y="126756"/>
            <a:ext cx="1605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/>
              <a:t>1 - </a:t>
            </a:r>
            <a:r>
              <a:rPr lang="pt-PT" sz="1100" err="1"/>
              <a:t>Introduction</a:t>
            </a:r>
            <a:endParaRPr lang="pt-PT" sz="1100"/>
          </a:p>
        </p:txBody>
      </p:sp>
      <p:sp>
        <p:nvSpPr>
          <p:cNvPr id="6" name="Google Shape;99;p17">
            <a:extLst>
              <a:ext uri="{FF2B5EF4-FFF2-40B4-BE49-F238E27FC236}">
                <a16:creationId xmlns:a16="http://schemas.microsoft.com/office/drawing/2014/main" id="{C40E6417-0804-86E4-EE86-1F5C83509868}"/>
              </a:ext>
            </a:extLst>
          </p:cNvPr>
          <p:cNvSpPr/>
          <p:nvPr/>
        </p:nvSpPr>
        <p:spPr>
          <a:xfrm>
            <a:off x="4145192" y="2394388"/>
            <a:ext cx="792400" cy="49200"/>
          </a:xfrm>
          <a:prstGeom prst="roundRect">
            <a:avLst>
              <a:gd name="adj" fmla="val 50000"/>
            </a:avLst>
          </a:prstGeom>
          <a:solidFill>
            <a:srgbClr val="5AA2A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7" name="Google Shape;100;p17">
            <a:extLst>
              <a:ext uri="{FF2B5EF4-FFF2-40B4-BE49-F238E27FC236}">
                <a16:creationId xmlns:a16="http://schemas.microsoft.com/office/drawing/2014/main" id="{19A0121C-ABF7-2D68-8478-5B7BC4B1AFDC}"/>
              </a:ext>
            </a:extLst>
          </p:cNvPr>
          <p:cNvGrpSpPr/>
          <p:nvPr/>
        </p:nvGrpSpPr>
        <p:grpSpPr>
          <a:xfrm>
            <a:off x="2020622" y="2006438"/>
            <a:ext cx="2429174" cy="2845124"/>
            <a:chOff x="571535" y="1957150"/>
            <a:chExt cx="1821880" cy="2133843"/>
          </a:xfrm>
        </p:grpSpPr>
        <p:sp>
          <p:nvSpPr>
            <p:cNvPr id="9" name="Google Shape;101;p17">
              <a:extLst>
                <a:ext uri="{FF2B5EF4-FFF2-40B4-BE49-F238E27FC236}">
                  <a16:creationId xmlns:a16="http://schemas.microsoft.com/office/drawing/2014/main" id="{EE30BBC9-3461-4029-7F21-C960502ACB46}"/>
                </a:ext>
              </a:extLst>
            </p:cNvPr>
            <p:cNvSpPr/>
            <p:nvPr/>
          </p:nvSpPr>
          <p:spPr>
            <a:xfrm>
              <a:off x="1151886" y="1957150"/>
              <a:ext cx="594300" cy="594300"/>
            </a:xfrm>
            <a:prstGeom prst="ellipse">
              <a:avLst/>
            </a:prstGeom>
            <a:noFill/>
            <a:ln w="38100" cap="flat" cmpd="sng">
              <a:solidFill>
                <a:srgbClr val="5AA2A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8" name="Google Shape;102;p17">
              <a:extLst>
                <a:ext uri="{FF2B5EF4-FFF2-40B4-BE49-F238E27FC236}">
                  <a16:creationId xmlns:a16="http://schemas.microsoft.com/office/drawing/2014/main" id="{E62A1D00-9404-C942-A644-85928D81D028}"/>
                </a:ext>
              </a:extLst>
            </p:cNvPr>
            <p:cNvSpPr txBox="1"/>
            <p:nvPr/>
          </p:nvSpPr>
          <p:spPr>
            <a:xfrm>
              <a:off x="1230636" y="2087613"/>
              <a:ext cx="436800" cy="321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2133"/>
                </a:spcAft>
              </a:pPr>
              <a:r>
                <a:rPr lang="en" sz="1067" b="1">
                  <a:solidFill>
                    <a:srgbClr val="1B786F"/>
                  </a:solidFill>
                  <a:latin typeface="Roboto"/>
                  <a:ea typeface="Roboto"/>
                  <a:cs typeface="Roboto"/>
                  <a:sym typeface="Roboto"/>
                </a:rPr>
                <a:t>1</a:t>
              </a:r>
              <a:endParaRPr sz="1067" b="1">
                <a:solidFill>
                  <a:srgbClr val="1B786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0" name="Google Shape;103;p17">
              <a:extLst>
                <a:ext uri="{FF2B5EF4-FFF2-40B4-BE49-F238E27FC236}">
                  <a16:creationId xmlns:a16="http://schemas.microsoft.com/office/drawing/2014/main" id="{B9770639-96E6-A652-8534-B9EACC737C97}"/>
                </a:ext>
              </a:extLst>
            </p:cNvPr>
            <p:cNvSpPr txBox="1"/>
            <p:nvPr/>
          </p:nvSpPr>
          <p:spPr>
            <a:xfrm>
              <a:off x="594488" y="2660925"/>
              <a:ext cx="17091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b" anchorCtr="0">
              <a:noAutofit/>
            </a:bodyPr>
            <a:lstStyle/>
            <a:p>
              <a:pPr algn="ctr">
                <a:lnSpc>
                  <a:spcPct val="115000"/>
                </a:lnSpc>
              </a:pPr>
              <a:r>
                <a:rPr lang="en" b="1">
                  <a:ea typeface="Red Hat Display"/>
                  <a:cs typeface="Red Hat Display"/>
                  <a:sym typeface="Red Hat Display"/>
                </a:rPr>
                <a:t>BM Insights</a:t>
              </a:r>
              <a:endParaRPr b="1"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21" name="Google Shape;104;p17">
              <a:extLst>
                <a:ext uri="{FF2B5EF4-FFF2-40B4-BE49-F238E27FC236}">
                  <a16:creationId xmlns:a16="http://schemas.microsoft.com/office/drawing/2014/main" id="{3152F6AC-EBD5-ED47-740F-94523C68CF2D}"/>
                </a:ext>
              </a:extLst>
            </p:cNvPr>
            <p:cNvSpPr txBox="1"/>
            <p:nvPr/>
          </p:nvSpPr>
          <p:spPr>
            <a:xfrm>
              <a:off x="571535" y="3117727"/>
              <a:ext cx="1821880" cy="9732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285750" indent="-285750">
                <a:lnSpc>
                  <a:spcPct val="1150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pt-PT" sz="1400" b="1">
                  <a:latin typeface="Calibri"/>
                  <a:ea typeface="Calibri"/>
                  <a:cs typeface="Calibri"/>
                  <a:sym typeface="Red Hat Display"/>
                </a:rPr>
                <a:t>What are </a:t>
              </a:r>
              <a:r>
                <a:rPr lang="pt-PT" sz="1400">
                  <a:latin typeface="Calibri"/>
                  <a:ea typeface="Calibri"/>
                  <a:cs typeface="Calibri"/>
                  <a:sym typeface="Red Hat Display"/>
                </a:rPr>
                <a:t>the </a:t>
              </a:r>
              <a:r>
                <a:rPr lang="pt-PT" sz="1400" err="1">
                  <a:latin typeface="Calibri"/>
                  <a:ea typeface="Calibri"/>
                  <a:cs typeface="Calibri"/>
                  <a:sym typeface="Red Hat Display"/>
                </a:rPr>
                <a:t>BMs</a:t>
              </a:r>
              <a:r>
                <a:rPr lang="pt-PT" sz="1400">
                  <a:latin typeface="Calibri"/>
                  <a:ea typeface="Calibri"/>
                  <a:cs typeface="Calibri"/>
                  <a:sym typeface="Red Hat Display"/>
                </a:rPr>
                <a:t>?</a:t>
              </a:r>
            </a:p>
            <a:p>
              <a:pPr marL="285750" indent="-285750">
                <a:lnSpc>
                  <a:spcPct val="1150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pt-PT" sz="1400">
                  <a:latin typeface="Calibri"/>
                  <a:ea typeface="Calibri"/>
                  <a:cs typeface="Calibri"/>
                  <a:sym typeface="Red Hat Display"/>
                </a:rPr>
                <a:t>How do they </a:t>
              </a:r>
              <a:r>
                <a:rPr lang="pt-PT" sz="1400" b="1" err="1">
                  <a:latin typeface="Calibri"/>
                  <a:ea typeface="Calibri"/>
                  <a:cs typeface="Calibri"/>
                  <a:sym typeface="Red Hat Display"/>
                </a:rPr>
                <a:t>differ</a:t>
              </a:r>
              <a:r>
                <a:rPr lang="pt-PT" sz="1400">
                  <a:latin typeface="Calibri"/>
                  <a:ea typeface="Calibri"/>
                  <a:cs typeface="Calibri"/>
                  <a:sym typeface="Red Hat Display"/>
                </a:rPr>
                <a:t>? (</a:t>
              </a:r>
              <a:r>
                <a:rPr lang="pt-PT" sz="1400" err="1">
                  <a:latin typeface="Calibri"/>
                  <a:ea typeface="Calibri"/>
                  <a:cs typeface="Calibri"/>
                  <a:sym typeface="Red Hat Display"/>
                </a:rPr>
                <a:t>Specialized</a:t>
              </a:r>
              <a:r>
                <a:rPr lang="pt-PT" sz="1400">
                  <a:latin typeface="Calibri"/>
                  <a:ea typeface="Calibri"/>
                  <a:cs typeface="Calibri"/>
                  <a:sym typeface="Red Hat Display"/>
                </a:rPr>
                <a:t> </a:t>
              </a:r>
              <a:r>
                <a:rPr lang="pt-PT" sz="1400" err="1">
                  <a:latin typeface="Calibri"/>
                  <a:ea typeface="Calibri"/>
                  <a:cs typeface="Calibri"/>
                  <a:sym typeface="Red Hat Display"/>
                </a:rPr>
                <a:t>vs</a:t>
              </a:r>
              <a:r>
                <a:rPr lang="pt-PT" sz="1400">
                  <a:latin typeface="Calibri"/>
                  <a:ea typeface="Calibri"/>
                  <a:cs typeface="Calibri"/>
                  <a:sym typeface="Red Hat Display"/>
                </a:rPr>
                <a:t> </a:t>
              </a:r>
              <a:r>
                <a:rPr lang="pt-PT" sz="1400" err="1">
                  <a:latin typeface="Calibri"/>
                  <a:ea typeface="Calibri"/>
                  <a:cs typeface="Calibri"/>
                  <a:sym typeface="Red Hat Display"/>
                </a:rPr>
                <a:t>Integrated</a:t>
              </a:r>
              <a:r>
                <a:rPr lang="pt-PT" sz="1400">
                  <a:latin typeface="Calibri"/>
                  <a:ea typeface="Calibri"/>
                  <a:cs typeface="Calibri"/>
                  <a:sym typeface="Red Hat Display"/>
                </a:rPr>
                <a:t>)</a:t>
              </a:r>
            </a:p>
            <a:p>
              <a:pPr marL="285750" indent="-285750">
                <a:lnSpc>
                  <a:spcPct val="1150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pt-PT" sz="1400">
                  <a:latin typeface="Calibri"/>
                  <a:ea typeface="Calibri"/>
                  <a:cs typeface="Calibri"/>
                  <a:sym typeface="Red Hat Display"/>
                </a:rPr>
                <a:t>What makes a </a:t>
              </a:r>
              <a:r>
                <a:rPr lang="pt-PT" sz="1400" b="1" err="1">
                  <a:latin typeface="Calibri"/>
                  <a:ea typeface="Calibri"/>
                  <a:cs typeface="Calibri"/>
                  <a:sym typeface="Red Hat Display"/>
                </a:rPr>
                <a:t>model</a:t>
              </a:r>
              <a:r>
                <a:rPr lang="pt-PT" sz="1400" b="1">
                  <a:latin typeface="Calibri"/>
                  <a:ea typeface="Calibri"/>
                  <a:cs typeface="Calibri"/>
                  <a:sym typeface="Red Hat Display"/>
                </a:rPr>
                <a:t> </a:t>
              </a:r>
              <a:r>
                <a:rPr lang="pt-PT" sz="1400" b="1" err="1">
                  <a:latin typeface="Calibri"/>
                  <a:ea typeface="Calibri"/>
                  <a:cs typeface="Calibri"/>
                  <a:sym typeface="Red Hat Display"/>
                </a:rPr>
                <a:t>succesful</a:t>
              </a:r>
              <a:r>
                <a:rPr lang="pt-PT" sz="1400">
                  <a:latin typeface="Calibri"/>
                  <a:ea typeface="Calibri"/>
                  <a:cs typeface="Calibri"/>
                  <a:sym typeface="Red Hat Display"/>
                </a:rPr>
                <a:t>?</a:t>
              </a:r>
              <a:endParaRPr sz="1400">
                <a:latin typeface="Calibri"/>
                <a:ea typeface="Calibri"/>
                <a:cs typeface="Calibri"/>
                <a:sym typeface="Red Hat Display"/>
              </a:endParaRPr>
            </a:p>
          </p:txBody>
        </p:sp>
      </p:grpSp>
      <p:grpSp>
        <p:nvGrpSpPr>
          <p:cNvPr id="23" name="Google Shape;105;p17">
            <a:extLst>
              <a:ext uri="{FF2B5EF4-FFF2-40B4-BE49-F238E27FC236}">
                <a16:creationId xmlns:a16="http://schemas.microsoft.com/office/drawing/2014/main" id="{0FF46C3E-807C-CA35-6423-D31F3CE53D13}"/>
              </a:ext>
            </a:extLst>
          </p:cNvPr>
          <p:cNvGrpSpPr/>
          <p:nvPr/>
        </p:nvGrpSpPr>
        <p:grpSpPr>
          <a:xfrm>
            <a:off x="4810896" y="2006438"/>
            <a:ext cx="2325800" cy="4219264"/>
            <a:chOff x="2664400" y="1957150"/>
            <a:chExt cx="1779223" cy="3164448"/>
          </a:xfrm>
        </p:grpSpPr>
        <p:sp>
          <p:nvSpPr>
            <p:cNvPr id="25" name="Google Shape;106;p17">
              <a:extLst>
                <a:ext uri="{FF2B5EF4-FFF2-40B4-BE49-F238E27FC236}">
                  <a16:creationId xmlns:a16="http://schemas.microsoft.com/office/drawing/2014/main" id="{CE36E349-1188-FE2C-5D36-4436205D59B6}"/>
                </a:ext>
              </a:extLst>
            </p:cNvPr>
            <p:cNvSpPr/>
            <p:nvPr/>
          </p:nvSpPr>
          <p:spPr>
            <a:xfrm>
              <a:off x="3256823" y="1957150"/>
              <a:ext cx="594300" cy="594300"/>
            </a:xfrm>
            <a:prstGeom prst="ellipse">
              <a:avLst/>
            </a:prstGeom>
            <a:noFill/>
            <a:ln w="38100" cap="flat" cmpd="sng">
              <a:solidFill>
                <a:srgbClr val="5AA2A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" name="Google Shape;107;p17">
              <a:extLst>
                <a:ext uri="{FF2B5EF4-FFF2-40B4-BE49-F238E27FC236}">
                  <a16:creationId xmlns:a16="http://schemas.microsoft.com/office/drawing/2014/main" id="{47C11A07-183B-96EA-123E-93107D2E2DAE}"/>
                </a:ext>
              </a:extLst>
            </p:cNvPr>
            <p:cNvSpPr txBox="1"/>
            <p:nvPr/>
          </p:nvSpPr>
          <p:spPr>
            <a:xfrm>
              <a:off x="2664400" y="2682938"/>
              <a:ext cx="17442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b" anchorCtr="0">
              <a:noAutofit/>
            </a:bodyPr>
            <a:lstStyle/>
            <a:p>
              <a:pPr algn="ctr">
                <a:lnSpc>
                  <a:spcPct val="115000"/>
                </a:lnSpc>
              </a:pPr>
              <a:r>
                <a:rPr lang="en" b="1">
                  <a:ea typeface="Red Hat Display"/>
                  <a:cs typeface="Red Hat Display"/>
                  <a:sym typeface="Red Hat Display"/>
                </a:rPr>
                <a:t>Key Regions</a:t>
              </a:r>
              <a:endParaRPr b="1"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3" name="Google Shape;108;p17">
              <a:extLst>
                <a:ext uri="{FF2B5EF4-FFF2-40B4-BE49-F238E27FC236}">
                  <a16:creationId xmlns:a16="http://schemas.microsoft.com/office/drawing/2014/main" id="{C4F5FF4C-1E4D-7AFB-887F-96E5BA631C4F}"/>
                </a:ext>
              </a:extLst>
            </p:cNvPr>
            <p:cNvSpPr txBox="1"/>
            <p:nvPr/>
          </p:nvSpPr>
          <p:spPr>
            <a:xfrm>
              <a:off x="2699423" y="3117727"/>
              <a:ext cx="1744200" cy="200387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>
              <a:defPPr>
                <a:defRPr lang="de-DE"/>
              </a:defPPr>
              <a:lvl1pPr marL="285750" indent="-285750">
                <a:lnSpc>
                  <a:spcPct val="1150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  <a:defRPr sz="1400">
                  <a:latin typeface="Red Hat Display"/>
                  <a:ea typeface="Red Hat Display"/>
                  <a:cs typeface="Red Hat Display"/>
                </a:defRPr>
              </a:lvl1pPr>
            </a:lstStyle>
            <a:p>
              <a:r>
                <a:rPr lang="pt-PT" b="1">
                  <a:latin typeface="Calibri"/>
                  <a:ea typeface="Calibri"/>
                  <a:cs typeface="Calibri"/>
                  <a:sym typeface="Red Hat Display"/>
                </a:rPr>
                <a:t>Portugal</a:t>
              </a:r>
              <a:r>
                <a:rPr lang="pt-PT">
                  <a:latin typeface="Calibri"/>
                  <a:ea typeface="Calibri"/>
                  <a:cs typeface="Calibri"/>
                  <a:sym typeface="Red Hat Display"/>
                </a:rPr>
                <a:t> - </a:t>
              </a:r>
              <a:r>
                <a:rPr lang="pt-PT" err="1">
                  <a:latin typeface="Calibri"/>
                  <a:ea typeface="Calibri"/>
                  <a:cs typeface="Calibri"/>
                </a:rPr>
                <a:t>Traditional</a:t>
              </a:r>
              <a:r>
                <a:rPr lang="pt-PT">
                  <a:latin typeface="Calibri"/>
                  <a:ea typeface="Calibri"/>
                  <a:cs typeface="Calibri"/>
                </a:rPr>
                <a:t> </a:t>
              </a:r>
              <a:r>
                <a:rPr lang="pt-PT" err="1">
                  <a:latin typeface="Calibri"/>
                  <a:ea typeface="Calibri"/>
                  <a:cs typeface="Calibri"/>
                </a:rPr>
                <a:t>craftsmanship</a:t>
              </a:r>
              <a:r>
                <a:rPr lang="pt-PT">
                  <a:latin typeface="Calibri"/>
                  <a:ea typeface="Calibri"/>
                  <a:cs typeface="Calibri"/>
                </a:rPr>
                <a:t>, SME-</a:t>
              </a:r>
              <a:r>
                <a:rPr lang="pt-PT" err="1">
                  <a:latin typeface="Calibri"/>
                  <a:ea typeface="Calibri"/>
                  <a:cs typeface="Calibri"/>
                </a:rPr>
                <a:t>driven</a:t>
              </a:r>
              <a:r>
                <a:rPr lang="pt-PT">
                  <a:latin typeface="Calibri"/>
                  <a:ea typeface="Calibri"/>
                  <a:cs typeface="Calibri"/>
                </a:rPr>
                <a:t> </a:t>
              </a:r>
              <a:r>
                <a:rPr lang="pt-PT" err="1">
                  <a:latin typeface="Calibri"/>
                  <a:ea typeface="Calibri"/>
                  <a:cs typeface="Calibri"/>
                </a:rPr>
                <a:t>market</a:t>
              </a:r>
              <a:r>
                <a:rPr lang="pt-PT">
                  <a:latin typeface="Calibri"/>
                  <a:ea typeface="Calibri"/>
                  <a:cs typeface="Calibri"/>
                </a:rPr>
                <a:t>.</a:t>
              </a:r>
            </a:p>
            <a:p>
              <a:r>
                <a:rPr lang="en-US" b="1">
                  <a:latin typeface="Calibri"/>
                  <a:ea typeface="Calibri"/>
                  <a:cs typeface="Calibri"/>
                </a:rPr>
                <a:t>Italy</a:t>
              </a:r>
              <a:r>
                <a:rPr lang="en-US">
                  <a:latin typeface="Calibri"/>
                  <a:ea typeface="Calibri"/>
                  <a:cs typeface="Calibri"/>
                </a:rPr>
                <a:t> – Luxury market, finishing &amp; premium leather.</a:t>
              </a:r>
              <a:endParaRPr lang="pt-PT">
                <a:latin typeface="Calibri"/>
                <a:ea typeface="Calibri"/>
                <a:cs typeface="Calibri"/>
              </a:endParaRPr>
            </a:p>
            <a:p>
              <a:r>
                <a:rPr lang="en-US" b="1">
                  <a:latin typeface="Calibri"/>
                  <a:ea typeface="Calibri"/>
                  <a:cs typeface="Calibri"/>
                </a:rPr>
                <a:t>Asia</a:t>
              </a:r>
              <a:r>
                <a:rPr lang="en-US">
                  <a:latin typeface="Calibri"/>
                  <a:ea typeface="Calibri"/>
                  <a:cs typeface="Calibri"/>
                </a:rPr>
                <a:t> – Mass production, export-oriented supply chain.</a:t>
              </a:r>
              <a:endParaRPr>
                <a:latin typeface="Calibri"/>
                <a:ea typeface="Calibri"/>
                <a:cs typeface="Calibri"/>
                <a:sym typeface="Red Hat Display"/>
              </a:endParaRPr>
            </a:p>
          </p:txBody>
        </p:sp>
        <p:sp>
          <p:nvSpPr>
            <p:cNvPr id="34" name="Google Shape;109;p17">
              <a:extLst>
                <a:ext uri="{FF2B5EF4-FFF2-40B4-BE49-F238E27FC236}">
                  <a16:creationId xmlns:a16="http://schemas.microsoft.com/office/drawing/2014/main" id="{B003B13D-6FA3-8596-354B-B0FCA7E50194}"/>
                </a:ext>
              </a:extLst>
            </p:cNvPr>
            <p:cNvSpPr txBox="1"/>
            <p:nvPr/>
          </p:nvSpPr>
          <p:spPr>
            <a:xfrm>
              <a:off x="3335572" y="2089852"/>
              <a:ext cx="436800" cy="321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2133"/>
                </a:spcAft>
              </a:pPr>
              <a:r>
                <a:rPr lang="en" sz="1067" b="1">
                  <a:solidFill>
                    <a:srgbClr val="1B786F"/>
                  </a:solidFill>
                  <a:latin typeface="Roboto"/>
                  <a:ea typeface="Roboto"/>
                  <a:cs typeface="Roboto"/>
                  <a:sym typeface="Roboto"/>
                </a:rPr>
                <a:t>2</a:t>
              </a:r>
              <a:endParaRPr sz="1067" b="1">
                <a:solidFill>
                  <a:srgbClr val="1B786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35" name="Google Shape;110;p17">
            <a:extLst>
              <a:ext uri="{FF2B5EF4-FFF2-40B4-BE49-F238E27FC236}">
                <a16:creationId xmlns:a16="http://schemas.microsoft.com/office/drawing/2014/main" id="{EAF061C5-08DA-C592-6FDC-64228BCAB687}"/>
              </a:ext>
            </a:extLst>
          </p:cNvPr>
          <p:cNvGrpSpPr/>
          <p:nvPr/>
        </p:nvGrpSpPr>
        <p:grpSpPr>
          <a:xfrm>
            <a:off x="7633787" y="2005992"/>
            <a:ext cx="2278807" cy="4392427"/>
            <a:chOff x="4781408" y="2085166"/>
            <a:chExt cx="1709105" cy="3294320"/>
          </a:xfrm>
        </p:grpSpPr>
        <p:sp>
          <p:nvSpPr>
            <p:cNvPr id="36" name="Google Shape;111;p17">
              <a:extLst>
                <a:ext uri="{FF2B5EF4-FFF2-40B4-BE49-F238E27FC236}">
                  <a16:creationId xmlns:a16="http://schemas.microsoft.com/office/drawing/2014/main" id="{291DA6F2-89C3-A48C-C813-E28F05183910}"/>
                </a:ext>
              </a:extLst>
            </p:cNvPr>
            <p:cNvSpPr/>
            <p:nvPr/>
          </p:nvSpPr>
          <p:spPr>
            <a:xfrm>
              <a:off x="5338808" y="2085166"/>
              <a:ext cx="594300" cy="594300"/>
            </a:xfrm>
            <a:prstGeom prst="ellipse">
              <a:avLst/>
            </a:prstGeom>
            <a:noFill/>
            <a:ln w="38100" cap="flat" cmpd="sng">
              <a:solidFill>
                <a:srgbClr val="5AA2A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" name="Google Shape;112;p17">
              <a:extLst>
                <a:ext uri="{FF2B5EF4-FFF2-40B4-BE49-F238E27FC236}">
                  <a16:creationId xmlns:a16="http://schemas.microsoft.com/office/drawing/2014/main" id="{E000FBD4-0939-F1B3-2B98-9EABF039729E}"/>
                </a:ext>
              </a:extLst>
            </p:cNvPr>
            <p:cNvSpPr txBox="1"/>
            <p:nvPr/>
          </p:nvSpPr>
          <p:spPr>
            <a:xfrm>
              <a:off x="4781413" y="2807542"/>
              <a:ext cx="17091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b" anchorCtr="0">
              <a:noAutofit/>
            </a:bodyPr>
            <a:lstStyle/>
            <a:p>
              <a:pPr algn="ctr">
                <a:lnSpc>
                  <a:spcPct val="115000"/>
                </a:lnSpc>
              </a:pPr>
              <a:r>
                <a:rPr lang="en" b="1">
                  <a:ea typeface="Red Hat Display"/>
                  <a:cs typeface="Red Hat Display"/>
                  <a:sym typeface="Red Hat Display"/>
                </a:rPr>
                <a:t>Data importance</a:t>
              </a:r>
              <a:endParaRPr b="1"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8" name="Google Shape;113;p17">
              <a:extLst>
                <a:ext uri="{FF2B5EF4-FFF2-40B4-BE49-F238E27FC236}">
                  <a16:creationId xmlns:a16="http://schemas.microsoft.com/office/drawing/2014/main" id="{1CA2371D-3FCE-49DD-E71C-A28C6D7B0AED}"/>
                </a:ext>
              </a:extLst>
            </p:cNvPr>
            <p:cNvSpPr txBox="1"/>
            <p:nvPr/>
          </p:nvSpPr>
          <p:spPr>
            <a:xfrm>
              <a:off x="4781408" y="3246454"/>
              <a:ext cx="1709100" cy="21330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>
              <a:defPPr>
                <a:defRPr lang="de-DE"/>
              </a:defPPr>
              <a:lvl1pPr marL="285750" indent="-285750">
                <a:lnSpc>
                  <a:spcPct val="1150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  <a:defRPr sz="1400">
                  <a:latin typeface="Red Hat Display"/>
                  <a:ea typeface="Red Hat Display"/>
                  <a:cs typeface="Red Hat Display"/>
                </a:defRPr>
              </a:lvl1pPr>
            </a:lstStyle>
            <a:p>
              <a:r>
                <a:rPr lang="en-US" b="1">
                  <a:latin typeface="Calibri"/>
                  <a:ea typeface="Calibri"/>
                  <a:cs typeface="Calibri"/>
                </a:rPr>
                <a:t>Fact-based comparisons </a:t>
              </a:r>
              <a:r>
                <a:rPr lang="en-US">
                  <a:latin typeface="Calibri"/>
                  <a:ea typeface="Calibri"/>
                  <a:cs typeface="Calibri"/>
                </a:rPr>
                <a:t>across different regions.</a:t>
              </a:r>
            </a:p>
            <a:p>
              <a:r>
                <a:rPr lang="en-US" b="1">
                  <a:latin typeface="Calibri"/>
                  <a:ea typeface="Calibri"/>
                  <a:cs typeface="Calibri"/>
                </a:rPr>
                <a:t>Quantitative &amp; qualitative insights </a:t>
              </a:r>
              <a:r>
                <a:rPr lang="en-US">
                  <a:latin typeface="Calibri"/>
                  <a:ea typeface="Calibri"/>
                  <a:cs typeface="Calibri"/>
                </a:rPr>
                <a:t>into sustainability &amp; supply chains.</a:t>
              </a:r>
            </a:p>
            <a:p>
              <a:r>
                <a:rPr lang="en-US">
                  <a:latin typeface="Calibri"/>
                  <a:ea typeface="Calibri"/>
                  <a:cs typeface="Calibri"/>
                </a:rPr>
                <a:t>Validates market trends with reports, patents, and expert views.</a:t>
              </a:r>
              <a:endParaRPr>
                <a:latin typeface="Calibri"/>
                <a:ea typeface="Calibri"/>
                <a:cs typeface="Calibri"/>
                <a:sym typeface="Red Hat Display"/>
              </a:endParaRPr>
            </a:p>
          </p:txBody>
        </p:sp>
        <p:sp>
          <p:nvSpPr>
            <p:cNvPr id="39" name="Google Shape;114;p17">
              <a:extLst>
                <a:ext uri="{FF2B5EF4-FFF2-40B4-BE49-F238E27FC236}">
                  <a16:creationId xmlns:a16="http://schemas.microsoft.com/office/drawing/2014/main" id="{53483F78-51BF-C6C4-9FFC-C6BDD62B7DD6}"/>
                </a:ext>
              </a:extLst>
            </p:cNvPr>
            <p:cNvSpPr txBox="1"/>
            <p:nvPr/>
          </p:nvSpPr>
          <p:spPr>
            <a:xfrm>
              <a:off x="5417558" y="2221816"/>
              <a:ext cx="436800" cy="321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2133"/>
                </a:spcAft>
              </a:pPr>
              <a:r>
                <a:rPr lang="en" sz="1067" b="1">
                  <a:solidFill>
                    <a:srgbClr val="1B786F"/>
                  </a:solidFill>
                  <a:latin typeface="Roboto"/>
                  <a:ea typeface="Roboto"/>
                  <a:cs typeface="Roboto"/>
                  <a:sym typeface="Roboto"/>
                </a:rPr>
                <a:t>3</a:t>
              </a:r>
              <a:endParaRPr sz="1067" b="1">
                <a:solidFill>
                  <a:srgbClr val="1B786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40" name="Google Shape;115;p17">
            <a:extLst>
              <a:ext uri="{FF2B5EF4-FFF2-40B4-BE49-F238E27FC236}">
                <a16:creationId xmlns:a16="http://schemas.microsoft.com/office/drawing/2014/main" id="{F180B713-0F74-9877-61A3-3EDB55E9B08D}"/>
              </a:ext>
            </a:extLst>
          </p:cNvPr>
          <p:cNvSpPr/>
          <p:nvPr/>
        </p:nvSpPr>
        <p:spPr>
          <a:xfrm>
            <a:off x="7041475" y="2394388"/>
            <a:ext cx="792400" cy="49200"/>
          </a:xfrm>
          <a:prstGeom prst="roundRect">
            <a:avLst>
              <a:gd name="adj" fmla="val 50000"/>
            </a:avLst>
          </a:prstGeom>
          <a:solidFill>
            <a:srgbClr val="5AA2A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1B78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497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9D1565-47B1-22ED-9461-0AB95B15C4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CEF0AC-0FCC-DC40-0B16-C116FB86A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289" y="559134"/>
            <a:ext cx="11569320" cy="1018118"/>
          </a:xfrm>
        </p:spPr>
        <p:txBody>
          <a:bodyPr anchor="t">
            <a:normAutofit/>
          </a:bodyPr>
          <a:lstStyle/>
          <a:p>
            <a:r>
              <a:rPr lang="en-US" sz="3200" b="1">
                <a:latin typeface="+mn-lt"/>
              </a:rPr>
              <a:t>Where We Find the Data: 4 Essential Sources</a:t>
            </a:r>
          </a:p>
        </p:txBody>
      </p:sp>
      <p:pic>
        <p:nvPicPr>
          <p:cNvPr id="3" name="Image" descr="Image">
            <a:extLst>
              <a:ext uri="{FF2B5EF4-FFF2-40B4-BE49-F238E27FC236}">
                <a16:creationId xmlns:a16="http://schemas.microsoft.com/office/drawing/2014/main" id="{9E3843DF-40B6-3BC0-5B6B-B20AB8640B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340" y="6313916"/>
            <a:ext cx="1709282" cy="285276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71B92B22-E554-45E9-20F4-108AB373337C}"/>
              </a:ext>
            </a:extLst>
          </p:cNvPr>
          <p:cNvSpPr/>
          <p:nvPr/>
        </p:nvSpPr>
        <p:spPr>
          <a:xfrm>
            <a:off x="-2425700" y="595230"/>
            <a:ext cx="2336800" cy="5271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EBA60C5-44B3-EA51-7F52-BDF87C6D63B6}"/>
              </a:ext>
            </a:extLst>
          </p:cNvPr>
          <p:cNvSpPr/>
          <p:nvPr/>
        </p:nvSpPr>
        <p:spPr>
          <a:xfrm>
            <a:off x="-2425700" y="2034073"/>
            <a:ext cx="2336800" cy="5271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76D88CC1-F535-735B-081D-34F538E3A533}"/>
              </a:ext>
            </a:extLst>
          </p:cNvPr>
          <p:cNvSpPr/>
          <p:nvPr/>
        </p:nvSpPr>
        <p:spPr>
          <a:xfrm>
            <a:off x="-2438400" y="2747653"/>
            <a:ext cx="2336800" cy="5271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57CD1C27-24ED-E958-CF91-9EACE11A499D}"/>
              </a:ext>
            </a:extLst>
          </p:cNvPr>
          <p:cNvSpPr/>
          <p:nvPr/>
        </p:nvSpPr>
        <p:spPr>
          <a:xfrm>
            <a:off x="-2425700" y="4180343"/>
            <a:ext cx="2336800" cy="52713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B3C368E0-0906-8C6A-B4F3-B131DDD4001C}"/>
              </a:ext>
            </a:extLst>
          </p:cNvPr>
          <p:cNvSpPr/>
          <p:nvPr/>
        </p:nvSpPr>
        <p:spPr>
          <a:xfrm>
            <a:off x="-2425700" y="3513055"/>
            <a:ext cx="2336800" cy="527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8B959C6C-D051-D94B-4187-39967B08D233}"/>
              </a:ext>
            </a:extLst>
          </p:cNvPr>
          <p:cNvSpPr/>
          <p:nvPr/>
        </p:nvSpPr>
        <p:spPr>
          <a:xfrm>
            <a:off x="-2425700" y="1308280"/>
            <a:ext cx="2336800" cy="5271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967D5C-ED05-29EF-45E9-942B7E10B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4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0C120BA-E7D1-DD31-8C59-288A6FA372C0}"/>
              </a:ext>
            </a:extLst>
          </p:cNvPr>
          <p:cNvCxnSpPr>
            <a:cxnSpLocks/>
          </p:cNvCxnSpPr>
          <p:nvPr/>
        </p:nvCxnSpPr>
        <p:spPr>
          <a:xfrm>
            <a:off x="311340" y="459582"/>
            <a:ext cx="1156932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22D7B8C0-DED5-6600-81BB-1D67D4A378AF}"/>
              </a:ext>
            </a:extLst>
          </p:cNvPr>
          <p:cNvSpPr txBox="1"/>
          <p:nvPr/>
        </p:nvSpPr>
        <p:spPr>
          <a:xfrm>
            <a:off x="11034409" y="126756"/>
            <a:ext cx="846251" cy="2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/>
              <a:t>SBM - 2025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ADD640-6E92-D6CA-645A-F1333B4539B8}"/>
              </a:ext>
            </a:extLst>
          </p:cNvPr>
          <p:cNvSpPr txBox="1"/>
          <p:nvPr/>
        </p:nvSpPr>
        <p:spPr>
          <a:xfrm>
            <a:off x="311339" y="126756"/>
            <a:ext cx="20135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/>
              <a:t>2 – Data </a:t>
            </a:r>
            <a:r>
              <a:rPr lang="pt-PT" sz="1100" err="1"/>
              <a:t>Collection</a:t>
            </a:r>
            <a:r>
              <a:rPr lang="pt-PT" sz="1100"/>
              <a:t> </a:t>
            </a:r>
            <a:r>
              <a:rPr lang="pt-PT" sz="1100" err="1"/>
              <a:t>Methods</a:t>
            </a:r>
            <a:endParaRPr lang="pt-PT" sz="1100"/>
          </a:p>
        </p:txBody>
      </p:sp>
      <p:cxnSp>
        <p:nvCxnSpPr>
          <p:cNvPr id="10" name="Google Shape;244;g341624e38fd_1_1735">
            <a:extLst>
              <a:ext uri="{FF2B5EF4-FFF2-40B4-BE49-F238E27FC236}">
                <a16:creationId xmlns:a16="http://schemas.microsoft.com/office/drawing/2014/main" id="{CC7C53BE-17C3-6E14-063B-6DF5A33644CC}"/>
              </a:ext>
            </a:extLst>
          </p:cNvPr>
          <p:cNvCxnSpPr>
            <a:cxnSpLocks/>
          </p:cNvCxnSpPr>
          <p:nvPr/>
        </p:nvCxnSpPr>
        <p:spPr>
          <a:xfrm>
            <a:off x="5908214" y="1461971"/>
            <a:ext cx="11800" cy="4540249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Google Shape;245;g341624e38fd_1_1735">
            <a:extLst>
              <a:ext uri="{FF2B5EF4-FFF2-40B4-BE49-F238E27FC236}">
                <a16:creationId xmlns:a16="http://schemas.microsoft.com/office/drawing/2014/main" id="{CF7CDBCB-720D-6B98-55D8-433E9A5732F2}"/>
              </a:ext>
            </a:extLst>
          </p:cNvPr>
          <p:cNvCxnSpPr>
            <a:cxnSpLocks/>
          </p:cNvCxnSpPr>
          <p:nvPr/>
        </p:nvCxnSpPr>
        <p:spPr>
          <a:xfrm flipH="1">
            <a:off x="1364336" y="3738663"/>
            <a:ext cx="9379864" cy="0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Google Shape;246;g341624e38fd_1_1735">
            <a:extLst>
              <a:ext uri="{FF2B5EF4-FFF2-40B4-BE49-F238E27FC236}">
                <a16:creationId xmlns:a16="http://schemas.microsoft.com/office/drawing/2014/main" id="{3CF586A9-BA7B-5BCF-ED08-B355B6A5F6A9}"/>
              </a:ext>
            </a:extLst>
          </p:cNvPr>
          <p:cNvSpPr txBox="1"/>
          <p:nvPr/>
        </p:nvSpPr>
        <p:spPr>
          <a:xfrm>
            <a:off x="1206106" y="1453654"/>
            <a:ext cx="4269600" cy="129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" b="1">
                <a:solidFill>
                  <a:schemeClr val="dk1"/>
                </a:solidFill>
                <a:ea typeface="Roboto"/>
                <a:cs typeface="Roboto"/>
                <a:sym typeface="Roboto"/>
              </a:rPr>
              <a:t>Archival Documents</a:t>
            </a:r>
          </a:p>
          <a:p>
            <a:pPr algn="ctr"/>
            <a:endParaRPr lang="en" sz="1600" b="1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algn="ctr"/>
            <a:r>
              <a:rPr lang="en-US" sz="1400"/>
              <a:t>Company reports, industry archives, and financial statements.</a:t>
            </a:r>
            <a:endParaRPr sz="1400" b="1">
              <a:solidFill>
                <a:schemeClr val="dk1"/>
              </a:solidFill>
              <a:latin typeface="Red Hat Display"/>
              <a:ea typeface="Roboto"/>
              <a:cs typeface="Roboto"/>
              <a:sym typeface="Roboto"/>
            </a:endParaRPr>
          </a:p>
        </p:txBody>
      </p:sp>
      <p:sp>
        <p:nvSpPr>
          <p:cNvPr id="26" name="Google Shape;246;g341624e38fd_1_1735">
            <a:extLst>
              <a:ext uri="{FF2B5EF4-FFF2-40B4-BE49-F238E27FC236}">
                <a16:creationId xmlns:a16="http://schemas.microsoft.com/office/drawing/2014/main" id="{098061DE-9C87-4888-8420-88373B55E390}"/>
              </a:ext>
            </a:extLst>
          </p:cNvPr>
          <p:cNvSpPr txBox="1"/>
          <p:nvPr/>
        </p:nvSpPr>
        <p:spPr>
          <a:xfrm>
            <a:off x="6096000" y="1450053"/>
            <a:ext cx="4859170" cy="129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" b="1">
                <a:solidFill>
                  <a:schemeClr val="dk1"/>
                </a:solidFill>
                <a:ea typeface="Roboto"/>
                <a:cs typeface="Roboto"/>
                <a:sym typeface="Roboto"/>
              </a:rPr>
              <a:t>Patents &amp; Innovation Research</a:t>
            </a:r>
          </a:p>
          <a:p>
            <a:pPr algn="ctr"/>
            <a:endParaRPr lang="en" sz="1600" b="1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algn="ctr"/>
            <a:r>
              <a:rPr lang="en-US" sz="1400"/>
              <a:t>Tracking innovations in leather processing &amp; sustainability.</a:t>
            </a:r>
            <a:endParaRPr sz="1400" b="1">
              <a:solidFill>
                <a:schemeClr val="dk1"/>
              </a:solidFill>
              <a:latin typeface="Red Hat Display"/>
              <a:ea typeface="Roboto"/>
              <a:cs typeface="Roboto"/>
              <a:sym typeface="Roboto"/>
            </a:endParaRPr>
          </a:p>
        </p:txBody>
      </p:sp>
      <p:sp>
        <p:nvSpPr>
          <p:cNvPr id="28" name="Google Shape;246;g341624e38fd_1_1735">
            <a:extLst>
              <a:ext uri="{FF2B5EF4-FFF2-40B4-BE49-F238E27FC236}">
                <a16:creationId xmlns:a16="http://schemas.microsoft.com/office/drawing/2014/main" id="{6D079A5B-F997-AD89-0742-0BCE4B6845C7}"/>
              </a:ext>
            </a:extLst>
          </p:cNvPr>
          <p:cNvSpPr txBox="1"/>
          <p:nvPr/>
        </p:nvSpPr>
        <p:spPr>
          <a:xfrm>
            <a:off x="1206106" y="3738663"/>
            <a:ext cx="4269600" cy="129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" b="1">
                <a:solidFill>
                  <a:schemeClr val="dk1"/>
                </a:solidFill>
                <a:ea typeface="Roboto"/>
                <a:cs typeface="Roboto"/>
                <a:sym typeface="Roboto"/>
              </a:rPr>
              <a:t>Industry Research Reports</a:t>
            </a:r>
          </a:p>
          <a:p>
            <a:pPr algn="ctr"/>
            <a:endParaRPr lang="en" sz="1600" b="1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algn="ctr"/>
            <a:r>
              <a:rPr lang="en-US" sz="1400"/>
              <a:t>Industry reports on market trends, competition &amp; sustainability.</a:t>
            </a:r>
            <a:endParaRPr sz="1400" b="1">
              <a:solidFill>
                <a:schemeClr val="dk1"/>
              </a:solidFill>
              <a:latin typeface="Red Hat Display"/>
              <a:ea typeface="Roboto"/>
              <a:cs typeface="Roboto"/>
              <a:sym typeface="Roboto"/>
            </a:endParaRPr>
          </a:p>
        </p:txBody>
      </p:sp>
      <p:sp>
        <p:nvSpPr>
          <p:cNvPr id="30" name="Google Shape;246;g341624e38fd_1_1735">
            <a:extLst>
              <a:ext uri="{FF2B5EF4-FFF2-40B4-BE49-F238E27FC236}">
                <a16:creationId xmlns:a16="http://schemas.microsoft.com/office/drawing/2014/main" id="{FA0F125B-673F-2856-5609-5F27870B01FB}"/>
              </a:ext>
            </a:extLst>
          </p:cNvPr>
          <p:cNvSpPr txBox="1"/>
          <p:nvPr/>
        </p:nvSpPr>
        <p:spPr>
          <a:xfrm>
            <a:off x="6190538" y="3806453"/>
            <a:ext cx="4669382" cy="129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" b="1">
                <a:solidFill>
                  <a:schemeClr val="dk1"/>
                </a:solidFill>
                <a:ea typeface="Roboto"/>
                <a:cs typeface="Roboto"/>
                <a:sym typeface="Roboto"/>
              </a:rPr>
              <a:t>Experted Interviews</a:t>
            </a:r>
          </a:p>
          <a:p>
            <a:pPr algn="ctr"/>
            <a:endParaRPr lang="en" sz="1600" b="1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algn="ctr"/>
            <a:r>
              <a:rPr lang="en-US" sz="1400"/>
              <a:t>Insights from company executives, industry consultants, and association leaders.</a:t>
            </a:r>
            <a:endParaRPr sz="1400">
              <a:solidFill>
                <a:schemeClr val="dk1"/>
              </a:solidFill>
              <a:latin typeface="Red Hat Display"/>
              <a:ea typeface="Roboto"/>
              <a:cs typeface="Roboto"/>
              <a:sym typeface="Roboto"/>
            </a:endParaRPr>
          </a:p>
        </p:txBody>
      </p:sp>
      <p:pic>
        <p:nvPicPr>
          <p:cNvPr id="54" name="Graphic 53" descr="Bar graph with upward trend outline">
            <a:extLst>
              <a:ext uri="{FF2B5EF4-FFF2-40B4-BE49-F238E27FC236}">
                <a16:creationId xmlns:a16="http://schemas.microsoft.com/office/drawing/2014/main" id="{637A33CB-92B5-8417-609A-26A85E07B8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923092" y="4990961"/>
            <a:ext cx="835628" cy="835628"/>
          </a:xfrm>
          <a:prstGeom prst="rect">
            <a:avLst/>
          </a:prstGeom>
        </p:spPr>
      </p:pic>
      <p:pic>
        <p:nvPicPr>
          <p:cNvPr id="56" name="Graphic 55" descr="Boardroom outline">
            <a:extLst>
              <a:ext uri="{FF2B5EF4-FFF2-40B4-BE49-F238E27FC236}">
                <a16:creationId xmlns:a16="http://schemas.microsoft.com/office/drawing/2014/main" id="{4E8585E9-4DCA-C0C9-B43B-D37F7E20C79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078558" y="5036263"/>
            <a:ext cx="1060657" cy="914400"/>
          </a:xfrm>
          <a:prstGeom prst="rect">
            <a:avLst/>
          </a:prstGeom>
        </p:spPr>
      </p:pic>
      <p:pic>
        <p:nvPicPr>
          <p:cNvPr id="7" name="Graphic 6" descr="CheckList outline">
            <a:extLst>
              <a:ext uri="{FF2B5EF4-FFF2-40B4-BE49-F238E27FC236}">
                <a16:creationId xmlns:a16="http://schemas.microsoft.com/office/drawing/2014/main" id="{EA27EBB3-D141-0D3D-3C91-97F88D3DD5E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890659" y="2700468"/>
            <a:ext cx="821722" cy="821722"/>
          </a:xfrm>
          <a:prstGeom prst="rect">
            <a:avLst/>
          </a:prstGeom>
        </p:spPr>
      </p:pic>
      <p:pic>
        <p:nvPicPr>
          <p:cNvPr id="18" name="Graphic 17" descr="Head with gears outline">
            <a:extLst>
              <a:ext uri="{FF2B5EF4-FFF2-40B4-BE49-F238E27FC236}">
                <a16:creationId xmlns:a16="http://schemas.microsoft.com/office/drawing/2014/main" id="{27CFE431-163E-7F18-2524-FF46F011E72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115847" y="2694992"/>
            <a:ext cx="827362" cy="82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222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D1FD6A-8FAA-B83B-61C9-B7D3A2553F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B8B746-1C66-FD95-47E6-369D8DCE3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289" y="559134"/>
            <a:ext cx="11569320" cy="1018118"/>
          </a:xfrm>
        </p:spPr>
        <p:txBody>
          <a:bodyPr anchor="t">
            <a:normAutofit/>
          </a:bodyPr>
          <a:lstStyle/>
          <a:p>
            <a:r>
              <a:rPr lang="en-US" sz="3200" b="1">
                <a:latin typeface="+mn-lt"/>
              </a:rPr>
              <a:t>Deep Dive: How We Collect Data for Business Model Analysis</a:t>
            </a:r>
          </a:p>
        </p:txBody>
      </p:sp>
      <p:pic>
        <p:nvPicPr>
          <p:cNvPr id="3" name="Image" descr="Image">
            <a:extLst>
              <a:ext uri="{FF2B5EF4-FFF2-40B4-BE49-F238E27FC236}">
                <a16:creationId xmlns:a16="http://schemas.microsoft.com/office/drawing/2014/main" id="{FCDB0B49-1872-2542-E623-9F03EA2736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340" y="6313916"/>
            <a:ext cx="1709282" cy="285276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E7210C7A-18C5-ACEE-9E05-8A96CCD4A242}"/>
              </a:ext>
            </a:extLst>
          </p:cNvPr>
          <p:cNvSpPr/>
          <p:nvPr/>
        </p:nvSpPr>
        <p:spPr>
          <a:xfrm>
            <a:off x="-2425700" y="595230"/>
            <a:ext cx="2336800" cy="5271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9EF51181-4156-8BA8-CCED-CA6E890FF97B}"/>
              </a:ext>
            </a:extLst>
          </p:cNvPr>
          <p:cNvSpPr/>
          <p:nvPr/>
        </p:nvSpPr>
        <p:spPr>
          <a:xfrm>
            <a:off x="-2425700" y="2034073"/>
            <a:ext cx="2336800" cy="5271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39AB8FF9-70C7-3BE5-BF65-AB0FDC762EA5}"/>
              </a:ext>
            </a:extLst>
          </p:cNvPr>
          <p:cNvSpPr/>
          <p:nvPr/>
        </p:nvSpPr>
        <p:spPr>
          <a:xfrm>
            <a:off x="-2438400" y="2747653"/>
            <a:ext cx="2336800" cy="5271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92484978-A751-264C-738C-3BA4D5BD0FF8}"/>
              </a:ext>
            </a:extLst>
          </p:cNvPr>
          <p:cNvSpPr/>
          <p:nvPr/>
        </p:nvSpPr>
        <p:spPr>
          <a:xfrm>
            <a:off x="-2425700" y="4180343"/>
            <a:ext cx="2336800" cy="52713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126434DE-9559-34E3-8CCA-13687CAED44B}"/>
              </a:ext>
            </a:extLst>
          </p:cNvPr>
          <p:cNvSpPr/>
          <p:nvPr/>
        </p:nvSpPr>
        <p:spPr>
          <a:xfrm>
            <a:off x="-2425700" y="3513055"/>
            <a:ext cx="2336800" cy="527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A4AFCB8C-01C9-1D25-0F1B-AE7D7E916F82}"/>
              </a:ext>
            </a:extLst>
          </p:cNvPr>
          <p:cNvSpPr/>
          <p:nvPr/>
        </p:nvSpPr>
        <p:spPr>
          <a:xfrm>
            <a:off x="-2425700" y="1308280"/>
            <a:ext cx="2336800" cy="5271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B723EC-7ABE-8C3C-3648-6E9DEE157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5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719788F-EE12-0F0F-908B-51DFD68B9623}"/>
              </a:ext>
            </a:extLst>
          </p:cNvPr>
          <p:cNvCxnSpPr>
            <a:cxnSpLocks/>
          </p:cNvCxnSpPr>
          <p:nvPr/>
        </p:nvCxnSpPr>
        <p:spPr>
          <a:xfrm>
            <a:off x="311340" y="459582"/>
            <a:ext cx="1156932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D4A57455-B6BD-A76C-C390-1A0D90E0C0CE}"/>
              </a:ext>
            </a:extLst>
          </p:cNvPr>
          <p:cNvSpPr txBox="1"/>
          <p:nvPr/>
        </p:nvSpPr>
        <p:spPr>
          <a:xfrm>
            <a:off x="11034409" y="126756"/>
            <a:ext cx="846251" cy="2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/>
              <a:t>SBM - 2025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B733C7-06B5-8541-37CD-8DA973BA35D9}"/>
              </a:ext>
            </a:extLst>
          </p:cNvPr>
          <p:cNvSpPr txBox="1"/>
          <p:nvPr/>
        </p:nvSpPr>
        <p:spPr>
          <a:xfrm>
            <a:off x="311339" y="126756"/>
            <a:ext cx="20135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/>
              <a:t>2 – Data </a:t>
            </a:r>
            <a:r>
              <a:rPr lang="pt-PT" sz="1100" err="1"/>
              <a:t>Collection</a:t>
            </a:r>
            <a:r>
              <a:rPr lang="pt-PT" sz="1100"/>
              <a:t> </a:t>
            </a:r>
            <a:r>
              <a:rPr lang="pt-PT" sz="1100" err="1"/>
              <a:t>Methods</a:t>
            </a:r>
            <a:endParaRPr lang="pt-PT" sz="1100"/>
          </a:p>
        </p:txBody>
      </p:sp>
      <p:graphicFrame>
        <p:nvGraphicFramePr>
          <p:cNvPr id="27" name="Diagram 26">
            <a:extLst>
              <a:ext uri="{FF2B5EF4-FFF2-40B4-BE49-F238E27FC236}">
                <a16:creationId xmlns:a16="http://schemas.microsoft.com/office/drawing/2014/main" id="{2381E08A-1417-7D20-6059-5FD3FA9438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6711925"/>
              </p:ext>
            </p:extLst>
          </p:nvPr>
        </p:nvGraphicFramePr>
        <p:xfrm>
          <a:off x="1493444" y="630351"/>
          <a:ext cx="9134795" cy="29211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7EEA26F8-CC2C-4A81-158C-565A05731C53}"/>
              </a:ext>
            </a:extLst>
          </p:cNvPr>
          <p:cNvSpPr/>
          <p:nvPr/>
        </p:nvSpPr>
        <p:spPr>
          <a:xfrm>
            <a:off x="1393314" y="2747653"/>
            <a:ext cx="2236670" cy="3371045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285750" indent="-28575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</a:rPr>
              <a:t>Publicly traded companies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lnSpc>
                <a:spcPts val="2000"/>
              </a:lnSpc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 marL="285750" indent="-28575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Portuguese Leather Association (</a:t>
            </a:r>
            <a:r>
              <a:rPr lang="en-US" sz="1400" b="1" dirty="0">
                <a:solidFill>
                  <a:schemeClr val="tx1"/>
                </a:solidFill>
              </a:rPr>
              <a:t>APICCAPS</a:t>
            </a:r>
            <a:r>
              <a:rPr lang="en-US" sz="1400" dirty="0">
                <a:solidFill>
                  <a:schemeClr val="tx1"/>
                </a:solidFill>
              </a:rPr>
              <a:t>) Reports.</a:t>
            </a:r>
            <a:endParaRPr lang="en-US" sz="1400" dirty="0">
              <a:solidFill>
                <a:schemeClr val="tx1"/>
              </a:solidFill>
              <a:ea typeface="Calibri"/>
              <a:cs typeface="Calibri"/>
            </a:endParaRPr>
          </a:p>
          <a:p>
            <a:pPr marL="285750" indent="-285750">
              <a:lnSpc>
                <a:spcPts val="2000"/>
              </a:lnSpc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 marL="285750" indent="-28575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</a:rPr>
              <a:t>European Commission</a:t>
            </a:r>
            <a:r>
              <a:rPr lang="en-US" sz="1400" dirty="0">
                <a:solidFill>
                  <a:schemeClr val="tx1"/>
                </a:solidFill>
              </a:rPr>
              <a:t> Reports on Leather &amp; Sustainability</a:t>
            </a:r>
            <a:r>
              <a:rPr lang="pt-PT" sz="1400" dirty="0">
                <a:solidFill>
                  <a:schemeClr val="tx1"/>
                </a:solidFill>
              </a:rPr>
              <a:t>.</a:t>
            </a:r>
            <a:endParaRPr lang="pt-PT">
              <a:solidFill>
                <a:schemeClr val="tx1"/>
              </a:solidFill>
              <a:ea typeface="Calibri" panose="020F0502020204030204"/>
              <a:cs typeface="Calibri" panose="020F0502020204030204"/>
            </a:endParaRPr>
          </a:p>
        </p:txBody>
      </p:sp>
      <p:sp>
        <p:nvSpPr>
          <p:cNvPr id="29" name="Rectangle: Rounded Corners 16">
            <a:extLst>
              <a:ext uri="{FF2B5EF4-FFF2-40B4-BE49-F238E27FC236}">
                <a16:creationId xmlns:a16="http://schemas.microsoft.com/office/drawing/2014/main" id="{6DA969CD-A3C0-E53E-37BE-F6D2964128C8}"/>
              </a:ext>
            </a:extLst>
          </p:cNvPr>
          <p:cNvSpPr/>
          <p:nvPr/>
        </p:nvSpPr>
        <p:spPr>
          <a:xfrm>
            <a:off x="3727709" y="2747653"/>
            <a:ext cx="2236670" cy="3371045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285750" indent="-28575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pt-PT" sz="1400" b="1" err="1">
                <a:solidFill>
                  <a:schemeClr val="tx1"/>
                </a:solidFill>
              </a:rPr>
              <a:t>Patent</a:t>
            </a:r>
            <a:r>
              <a:rPr lang="pt-PT" sz="1400" b="1" dirty="0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databases</a:t>
            </a:r>
            <a:r>
              <a:rPr lang="pt-PT" sz="1400" dirty="0">
                <a:solidFill>
                  <a:schemeClr val="tx1"/>
                </a:solidFill>
              </a:rPr>
              <a:t>: WIPO, Google </a:t>
            </a:r>
            <a:r>
              <a:rPr lang="pt-PT" sz="1400" err="1">
                <a:solidFill>
                  <a:schemeClr val="tx1"/>
                </a:solidFill>
              </a:rPr>
              <a:t>Patents</a:t>
            </a:r>
            <a:r>
              <a:rPr lang="pt-PT" sz="1400" dirty="0">
                <a:solidFill>
                  <a:schemeClr val="tx1"/>
                </a:solidFill>
              </a:rPr>
              <a:t>, </a:t>
            </a:r>
            <a:r>
              <a:rPr lang="pt-PT" sz="1400" err="1">
                <a:solidFill>
                  <a:schemeClr val="tx1"/>
                </a:solidFill>
              </a:rPr>
              <a:t>Espacenet</a:t>
            </a:r>
            <a:r>
              <a:rPr lang="pt-PT" sz="1400" dirty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lnSpc>
                <a:spcPts val="2000"/>
              </a:lnSpc>
              <a:buFont typeface="Arial" panose="020B0604020202020204" pitchFamily="34" charset="0"/>
              <a:buChar char="•"/>
            </a:pPr>
            <a:endParaRPr lang="pt-PT" sz="1400">
              <a:solidFill>
                <a:schemeClr val="tx1"/>
              </a:solidFill>
            </a:endParaRPr>
          </a:p>
          <a:p>
            <a:pPr marL="285750" indent="-28575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</a:rPr>
              <a:t>Focus</a:t>
            </a:r>
            <a:r>
              <a:rPr lang="en-US" sz="1400" dirty="0">
                <a:solidFill>
                  <a:schemeClr val="tx1"/>
                </a:solidFill>
              </a:rPr>
              <a:t>: Leather processing innovations, sustainability advancements, and automation trends.</a:t>
            </a:r>
            <a:endParaRPr lang="pt-PT" sz="1400" dirty="0">
              <a:solidFill>
                <a:schemeClr val="tx1"/>
              </a:solidFill>
            </a:endParaRPr>
          </a:p>
        </p:txBody>
      </p:sp>
      <p:sp>
        <p:nvSpPr>
          <p:cNvPr id="30" name="Rectangle: Rounded Corners 16">
            <a:extLst>
              <a:ext uri="{FF2B5EF4-FFF2-40B4-BE49-F238E27FC236}">
                <a16:creationId xmlns:a16="http://schemas.microsoft.com/office/drawing/2014/main" id="{B5832F2E-E57A-CA5B-8A6F-4C9E76590DAF}"/>
              </a:ext>
            </a:extLst>
          </p:cNvPr>
          <p:cNvSpPr/>
          <p:nvPr/>
        </p:nvSpPr>
        <p:spPr>
          <a:xfrm>
            <a:off x="6062104" y="2747654"/>
            <a:ext cx="2236670" cy="3371044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285750" indent="-28575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</a:rPr>
              <a:t>Technavio</a:t>
            </a:r>
            <a:r>
              <a:rPr lang="en-US" sz="1400" dirty="0">
                <a:solidFill>
                  <a:schemeClr val="tx1"/>
                </a:solidFill>
              </a:rPr>
              <a:t>, Research &amp; Markets – Leather Industry Analysis.</a:t>
            </a:r>
          </a:p>
          <a:p>
            <a:pPr marL="285750" indent="-28575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</a:rPr>
              <a:t>McKinsey &amp; Company</a:t>
            </a:r>
            <a:r>
              <a:rPr lang="en-US" sz="1400" dirty="0">
                <a:solidFill>
                  <a:schemeClr val="tx1"/>
                </a:solidFill>
              </a:rPr>
              <a:t> – Leather &amp; Fashion Market Trends.</a:t>
            </a:r>
            <a:endParaRPr lang="en-US" sz="1400" dirty="0">
              <a:solidFill>
                <a:schemeClr val="tx1"/>
              </a:solidFill>
              <a:ea typeface="Calibri"/>
              <a:cs typeface="Calibri"/>
            </a:endParaRPr>
          </a:p>
          <a:p>
            <a:pPr marL="285750" indent="-28575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</a:rPr>
              <a:t>International Council of Tanners</a:t>
            </a:r>
            <a:r>
              <a:rPr lang="en-US" sz="1400" dirty="0">
                <a:solidFill>
                  <a:schemeClr val="tx1"/>
                </a:solidFill>
              </a:rPr>
              <a:t> (ICT) Data</a:t>
            </a:r>
            <a:endParaRPr lang="en-US" sz="1400" dirty="0">
              <a:solidFill>
                <a:schemeClr val="tx1"/>
              </a:solidFill>
              <a:ea typeface="Calibri"/>
              <a:cs typeface="Calibri"/>
            </a:endParaRPr>
          </a:p>
          <a:p>
            <a:pPr marL="285750" indent="-28575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Indian Leather Market Insights (</a:t>
            </a:r>
            <a:r>
              <a:rPr lang="en-US" sz="1400" b="1" dirty="0">
                <a:solidFill>
                  <a:schemeClr val="tx1"/>
                </a:solidFill>
              </a:rPr>
              <a:t>CLE Reports</a:t>
            </a:r>
            <a:r>
              <a:rPr lang="en-US" sz="1400" dirty="0">
                <a:solidFill>
                  <a:schemeClr val="tx1"/>
                </a:solidFill>
              </a:rPr>
              <a:t>).</a:t>
            </a:r>
            <a:endParaRPr lang="en-US" sz="1400" dirty="0">
              <a:solidFill>
                <a:schemeClr val="tx1"/>
              </a:solidFill>
              <a:ea typeface="Calibri"/>
              <a:cs typeface="Calibri"/>
            </a:endParaRPr>
          </a:p>
          <a:p>
            <a:pPr marL="285750" indent="-285750">
              <a:lnSpc>
                <a:spcPts val="2000"/>
              </a:lnSpc>
              <a:buFont typeface="Arial" panose="020B0604020202020204" pitchFamily="34" charset="0"/>
              <a:buChar char="•"/>
            </a:pPr>
            <a:endParaRPr lang="pt-PT" sz="1400">
              <a:solidFill>
                <a:schemeClr val="tx1"/>
              </a:solidFill>
            </a:endParaRPr>
          </a:p>
        </p:txBody>
      </p:sp>
      <p:sp>
        <p:nvSpPr>
          <p:cNvPr id="31" name="Rectangle: Rounded Corners 16">
            <a:extLst>
              <a:ext uri="{FF2B5EF4-FFF2-40B4-BE49-F238E27FC236}">
                <a16:creationId xmlns:a16="http://schemas.microsoft.com/office/drawing/2014/main" id="{137F6F6D-9520-951D-A9D6-2A6D92E272C9}"/>
              </a:ext>
            </a:extLst>
          </p:cNvPr>
          <p:cNvSpPr/>
          <p:nvPr/>
        </p:nvSpPr>
        <p:spPr>
          <a:xfrm>
            <a:off x="8398904" y="2747653"/>
            <a:ext cx="2236671" cy="3371044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285750" indent="-28575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</a:rPr>
              <a:t>Who</a:t>
            </a:r>
            <a:r>
              <a:rPr lang="en-US" sz="1400" dirty="0">
                <a:solidFill>
                  <a:schemeClr val="tx1"/>
                </a:solidFill>
              </a:rPr>
              <a:t>: Executives, consultants, association leaders in Portugal, Italy, and Asia.</a:t>
            </a:r>
          </a:p>
          <a:p>
            <a:pPr marL="285750" indent="-285750">
              <a:lnSpc>
                <a:spcPts val="2000"/>
              </a:lnSpc>
              <a:buFont typeface="Arial" panose="020B0604020202020204" pitchFamily="34" charset="0"/>
              <a:buChar char="•"/>
            </a:pPr>
            <a:endParaRPr lang="pt-PT" sz="1400">
              <a:solidFill>
                <a:schemeClr val="tx1"/>
              </a:solidFill>
            </a:endParaRPr>
          </a:p>
          <a:p>
            <a:pPr marL="285750" indent="-28575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</a:rPr>
              <a:t>Why</a:t>
            </a:r>
            <a:r>
              <a:rPr lang="en-US" sz="1400" dirty="0">
                <a:solidFill>
                  <a:schemeClr val="tx1"/>
                </a:solidFill>
              </a:rPr>
              <a:t>: First-hand insights on business strategies, supply chains, and competitive risks.</a:t>
            </a:r>
            <a:endParaRPr lang="pt-PT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744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F3467A-908F-E97A-F03D-2583CE007C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07FD8F-846C-BE95-10F8-2EBDF6EB4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289" y="559134"/>
            <a:ext cx="11569320" cy="1018118"/>
          </a:xfrm>
        </p:spPr>
        <p:txBody>
          <a:bodyPr anchor="t">
            <a:normAutofit/>
          </a:bodyPr>
          <a:lstStyle/>
          <a:p>
            <a:r>
              <a:rPr lang="en-US" sz="3200" b="1">
                <a:latin typeface="+mn-lt"/>
              </a:rPr>
              <a:t>Expert Insights: Validating Our Data Through Industry Leaders</a:t>
            </a:r>
          </a:p>
        </p:txBody>
      </p:sp>
      <p:pic>
        <p:nvPicPr>
          <p:cNvPr id="3" name="Image" descr="Image">
            <a:extLst>
              <a:ext uri="{FF2B5EF4-FFF2-40B4-BE49-F238E27FC236}">
                <a16:creationId xmlns:a16="http://schemas.microsoft.com/office/drawing/2014/main" id="{3EF0D295-6800-59C7-BB14-7D11190F49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340" y="6313916"/>
            <a:ext cx="1709282" cy="285276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3E9A17CB-770D-976C-DB5E-CF43A523A3CA}"/>
              </a:ext>
            </a:extLst>
          </p:cNvPr>
          <p:cNvSpPr/>
          <p:nvPr/>
        </p:nvSpPr>
        <p:spPr>
          <a:xfrm>
            <a:off x="-2425700" y="595230"/>
            <a:ext cx="2336800" cy="5271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C49F265-70DD-C824-7F65-242A6D0929EB}"/>
              </a:ext>
            </a:extLst>
          </p:cNvPr>
          <p:cNvSpPr/>
          <p:nvPr/>
        </p:nvSpPr>
        <p:spPr>
          <a:xfrm>
            <a:off x="-2425700" y="2034073"/>
            <a:ext cx="2336800" cy="5271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BD6C9798-CCA4-99C0-184F-44FB295F7E8E}"/>
              </a:ext>
            </a:extLst>
          </p:cNvPr>
          <p:cNvSpPr/>
          <p:nvPr/>
        </p:nvSpPr>
        <p:spPr>
          <a:xfrm>
            <a:off x="-2438400" y="2747653"/>
            <a:ext cx="2336800" cy="5271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A692A307-BB60-1143-550A-6E66B3AC9425}"/>
              </a:ext>
            </a:extLst>
          </p:cNvPr>
          <p:cNvSpPr/>
          <p:nvPr/>
        </p:nvSpPr>
        <p:spPr>
          <a:xfrm>
            <a:off x="-2425700" y="4180343"/>
            <a:ext cx="2336800" cy="52713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9403EAD2-6C69-E4C0-156B-B994D783676D}"/>
              </a:ext>
            </a:extLst>
          </p:cNvPr>
          <p:cNvSpPr/>
          <p:nvPr/>
        </p:nvSpPr>
        <p:spPr>
          <a:xfrm>
            <a:off x="-2425700" y="3513055"/>
            <a:ext cx="2336800" cy="527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E8B2BD42-6C45-E8AE-F393-C3C24CEE64E9}"/>
              </a:ext>
            </a:extLst>
          </p:cNvPr>
          <p:cNvSpPr/>
          <p:nvPr/>
        </p:nvSpPr>
        <p:spPr>
          <a:xfrm>
            <a:off x="-2425700" y="1308280"/>
            <a:ext cx="2336800" cy="5271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BA7C60-B42C-EBE7-3D1B-15755E16C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6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005378A-A541-F1E6-A213-6C038DDBE1E3}"/>
              </a:ext>
            </a:extLst>
          </p:cNvPr>
          <p:cNvCxnSpPr>
            <a:cxnSpLocks/>
          </p:cNvCxnSpPr>
          <p:nvPr/>
        </p:nvCxnSpPr>
        <p:spPr>
          <a:xfrm>
            <a:off x="311340" y="459582"/>
            <a:ext cx="1156932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EBD01CDA-F56B-89A6-3884-3A3E1497A5AD}"/>
              </a:ext>
            </a:extLst>
          </p:cNvPr>
          <p:cNvSpPr txBox="1"/>
          <p:nvPr/>
        </p:nvSpPr>
        <p:spPr>
          <a:xfrm>
            <a:off x="11034409" y="126756"/>
            <a:ext cx="846251" cy="2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/>
              <a:t>SBM - 2025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462BA0-91EA-9912-1070-B1AE776C93A7}"/>
              </a:ext>
            </a:extLst>
          </p:cNvPr>
          <p:cNvSpPr txBox="1"/>
          <p:nvPr/>
        </p:nvSpPr>
        <p:spPr>
          <a:xfrm>
            <a:off x="311339" y="126756"/>
            <a:ext cx="20135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/>
              <a:t>2 – Data </a:t>
            </a:r>
            <a:r>
              <a:rPr lang="pt-PT" sz="1100" err="1"/>
              <a:t>Collection</a:t>
            </a:r>
            <a:r>
              <a:rPr lang="pt-PT" sz="1100"/>
              <a:t> </a:t>
            </a:r>
            <a:r>
              <a:rPr lang="pt-PT" sz="1100" err="1"/>
              <a:t>Methods</a:t>
            </a:r>
            <a:endParaRPr lang="pt-PT" sz="1100"/>
          </a:p>
        </p:txBody>
      </p:sp>
      <p:grpSp>
        <p:nvGrpSpPr>
          <p:cNvPr id="6" name="Google Shape;105;g341624e38fd_1_1789">
            <a:extLst>
              <a:ext uri="{FF2B5EF4-FFF2-40B4-BE49-F238E27FC236}">
                <a16:creationId xmlns:a16="http://schemas.microsoft.com/office/drawing/2014/main" id="{38C4ECF6-5FC3-D7BE-B3AF-A977047B6B83}"/>
              </a:ext>
            </a:extLst>
          </p:cNvPr>
          <p:cNvGrpSpPr/>
          <p:nvPr/>
        </p:nvGrpSpPr>
        <p:grpSpPr>
          <a:xfrm>
            <a:off x="459501" y="2938368"/>
            <a:ext cx="3895233" cy="2095067"/>
            <a:chOff x="354213" y="1705201"/>
            <a:chExt cx="2921425" cy="1571300"/>
          </a:xfrm>
        </p:grpSpPr>
        <p:sp>
          <p:nvSpPr>
            <p:cNvPr id="7" name="Google Shape;106;g341624e38fd_1_1789">
              <a:extLst>
                <a:ext uri="{FF2B5EF4-FFF2-40B4-BE49-F238E27FC236}">
                  <a16:creationId xmlns:a16="http://schemas.microsoft.com/office/drawing/2014/main" id="{DF727033-AED0-63B8-50C3-1A995418F381}"/>
                </a:ext>
              </a:extLst>
            </p:cNvPr>
            <p:cNvSpPr txBox="1"/>
            <p:nvPr/>
          </p:nvSpPr>
          <p:spPr>
            <a:xfrm>
              <a:off x="354213" y="1705201"/>
              <a:ext cx="2307900" cy="1571300"/>
            </a:xfrm>
            <a:prstGeom prst="rect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lnSpc>
                  <a:spcPts val="2000"/>
                </a:lnSpc>
              </a:pPr>
              <a:r>
                <a:rPr lang="en" b="1">
                  <a:ea typeface="Roboto"/>
                  <a:cs typeface="Roboto"/>
                  <a:sym typeface="Roboto"/>
                </a:rPr>
                <a:t>Why Expert Interviews?</a:t>
              </a:r>
            </a:p>
            <a:p>
              <a:pPr>
                <a:lnSpc>
                  <a:spcPts val="2000"/>
                </a:lnSpc>
              </a:pPr>
              <a:endParaRPr sz="1400" b="1">
                <a:ea typeface="Roboto"/>
                <a:cs typeface="Roboto"/>
                <a:sym typeface="Roboto"/>
              </a:endParaRPr>
            </a:p>
            <a:p>
              <a:pPr>
                <a:lnSpc>
                  <a:spcPts val="2000"/>
                </a:lnSpc>
              </a:pPr>
              <a:r>
                <a:rPr kumimoji="0" lang="pt-PT" altLang="pt-PT" sz="14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rPr>
                <a:t>Expert </a:t>
              </a:r>
              <a:r>
                <a:rPr kumimoji="0" lang="pt-PT" altLang="pt-PT" sz="1400" i="0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</a:rPr>
                <a:t>interviews</a:t>
              </a:r>
              <a:r>
                <a:rPr kumimoji="0" lang="pt-PT" altLang="pt-PT" sz="14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rPr>
                <a:t> bridge </a:t>
              </a:r>
              <a:r>
                <a:rPr kumimoji="0" lang="pt-PT" altLang="pt-PT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rPr>
                <a:t>data gaps, </a:t>
              </a:r>
              <a:r>
                <a:rPr kumimoji="0" lang="pt-PT" altLang="pt-PT" sz="1400" b="1" i="0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</a:rPr>
                <a:t>validating</a:t>
              </a:r>
              <a:r>
                <a:rPr kumimoji="0" lang="pt-PT" altLang="pt-PT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r>
                <a:rPr kumimoji="0" lang="pt-PT" altLang="pt-PT" sz="1400" b="1" i="0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</a:rPr>
                <a:t>market</a:t>
              </a:r>
              <a:r>
                <a:rPr kumimoji="0" lang="pt-PT" altLang="pt-PT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r>
                <a:rPr kumimoji="0" lang="pt-PT" altLang="pt-PT" sz="1400" b="1" i="0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</a:rPr>
                <a:t>trends</a:t>
              </a:r>
              <a:r>
                <a:rPr kumimoji="0" lang="pt-PT" altLang="pt-PT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rPr>
                <a:t>, business </a:t>
              </a:r>
              <a:r>
                <a:rPr kumimoji="0" lang="pt-PT" altLang="pt-PT" sz="1400" b="1" i="0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</a:rPr>
                <a:t>models</a:t>
              </a:r>
              <a:r>
                <a:rPr kumimoji="0" lang="pt-PT" altLang="pt-PT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rPr>
                <a:t>, </a:t>
              </a:r>
              <a:r>
                <a:rPr kumimoji="0" lang="pt-PT" altLang="pt-PT" sz="1400" b="1" i="0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</a:rPr>
                <a:t>and</a:t>
              </a:r>
              <a:r>
                <a:rPr kumimoji="0" lang="pt-PT" altLang="pt-PT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rPr>
                <a:t> sustainability </a:t>
              </a:r>
              <a:r>
                <a:rPr kumimoji="0" lang="pt-PT" altLang="pt-PT" sz="1400" b="1" i="0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</a:rPr>
                <a:t>challenges</a:t>
              </a:r>
              <a:r>
                <a:rPr kumimoji="0" lang="pt-PT" altLang="pt-PT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r>
                <a:rPr kumimoji="0" lang="pt-PT" altLang="pt-PT" sz="14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rPr>
                <a:t>while </a:t>
              </a:r>
              <a:r>
                <a:rPr kumimoji="0" lang="pt-PT" altLang="pt-PT" sz="1400" i="0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</a:rPr>
                <a:t>providing</a:t>
              </a:r>
              <a:r>
                <a:rPr kumimoji="0" lang="pt-PT" altLang="pt-PT" sz="14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rPr>
                <a:t> insights </a:t>
              </a:r>
              <a:r>
                <a:rPr kumimoji="0" lang="pt-PT" altLang="pt-PT" sz="1400" i="0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</a:rPr>
                <a:t>into</a:t>
              </a:r>
              <a:r>
                <a:rPr kumimoji="0" lang="pt-PT" altLang="pt-PT" sz="14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r>
                <a:rPr kumimoji="0" lang="pt-PT" altLang="pt-PT" sz="1400" i="0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</a:rPr>
                <a:t>decision-making</a:t>
              </a:r>
              <a:r>
                <a:rPr kumimoji="0" lang="pt-PT" altLang="pt-PT" sz="14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rPr>
                <a:t>, </a:t>
              </a:r>
              <a:r>
                <a:rPr kumimoji="0" lang="pt-PT" altLang="pt-PT" sz="1400" i="0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</a:rPr>
                <a:t>supply</a:t>
              </a:r>
              <a:r>
                <a:rPr kumimoji="0" lang="pt-PT" altLang="pt-PT" sz="14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r>
                <a:rPr kumimoji="0" lang="pt-PT" altLang="pt-PT" sz="1400" i="0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</a:rPr>
                <a:t>chains</a:t>
              </a:r>
              <a:r>
                <a:rPr kumimoji="0" lang="pt-PT" altLang="pt-PT" sz="14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rPr>
                <a:t>, </a:t>
              </a:r>
              <a:r>
                <a:rPr kumimoji="0" lang="pt-PT" altLang="pt-PT" sz="1400" i="0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</a:rPr>
                <a:t>and</a:t>
              </a:r>
              <a:r>
                <a:rPr kumimoji="0" lang="pt-PT" altLang="pt-PT" sz="14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r>
                <a:rPr kumimoji="0" lang="pt-PT" altLang="pt-PT" sz="1400" i="0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</a:rPr>
                <a:t>competitiveness</a:t>
              </a:r>
              <a:r>
                <a:rPr kumimoji="0" lang="pt-PT" altLang="pt-PT" sz="14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rPr>
                <a:t>.</a:t>
              </a:r>
            </a:p>
            <a:p>
              <a:pPr>
                <a:lnSpc>
                  <a:spcPts val="2000"/>
                </a:lnSpc>
              </a:pPr>
              <a:endParaRPr sz="1067" b="1"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9" name="Google Shape;107;g341624e38fd_1_1789">
              <a:extLst>
                <a:ext uri="{FF2B5EF4-FFF2-40B4-BE49-F238E27FC236}">
                  <a16:creationId xmlns:a16="http://schemas.microsoft.com/office/drawing/2014/main" id="{A195CEA1-E6FB-1C0C-C34A-0ECF314BAC09}"/>
                </a:ext>
              </a:extLst>
            </p:cNvPr>
            <p:cNvCxnSpPr/>
            <p:nvPr/>
          </p:nvCxnSpPr>
          <p:spPr>
            <a:xfrm rot="10800000">
              <a:off x="2642038" y="2647950"/>
              <a:ext cx="633600" cy="0"/>
            </a:xfrm>
            <a:prstGeom prst="straightConnector1">
              <a:avLst/>
            </a:prstGeom>
            <a:noFill/>
            <a:ln w="9525" cap="flat" cmpd="sng">
              <a:solidFill>
                <a:schemeClr val="accent5">
                  <a:lumMod val="60000"/>
                  <a:lumOff val="40000"/>
                </a:schemeClr>
              </a:solidFill>
              <a:prstDash val="solid"/>
              <a:round/>
              <a:headEnd type="none" w="sm" len="sm"/>
              <a:tailEnd type="oval" w="med" len="med"/>
            </a:ln>
          </p:spPr>
        </p:cxnSp>
      </p:grpSp>
      <p:grpSp>
        <p:nvGrpSpPr>
          <p:cNvPr id="10" name="Google Shape;108;g341624e38fd_1_1789">
            <a:extLst>
              <a:ext uri="{FF2B5EF4-FFF2-40B4-BE49-F238E27FC236}">
                <a16:creationId xmlns:a16="http://schemas.microsoft.com/office/drawing/2014/main" id="{FBFA72EB-B034-859F-F96E-D8BFC7A09C59}"/>
              </a:ext>
            </a:extLst>
          </p:cNvPr>
          <p:cNvGrpSpPr/>
          <p:nvPr/>
        </p:nvGrpSpPr>
        <p:grpSpPr>
          <a:xfrm>
            <a:off x="6933667" y="2078567"/>
            <a:ext cx="4946942" cy="1719600"/>
            <a:chOff x="5209838" y="1060350"/>
            <a:chExt cx="3610650" cy="1289700"/>
          </a:xfrm>
        </p:grpSpPr>
        <p:sp>
          <p:nvSpPr>
            <p:cNvPr id="17" name="Google Shape;109;g341624e38fd_1_1789">
              <a:extLst>
                <a:ext uri="{FF2B5EF4-FFF2-40B4-BE49-F238E27FC236}">
                  <a16:creationId xmlns:a16="http://schemas.microsoft.com/office/drawing/2014/main" id="{828183F3-B580-B33D-E8E7-C3C404BA7169}"/>
                </a:ext>
              </a:extLst>
            </p:cNvPr>
            <p:cNvSpPr txBox="1"/>
            <p:nvPr/>
          </p:nvSpPr>
          <p:spPr>
            <a:xfrm>
              <a:off x="6289168" y="1060350"/>
              <a:ext cx="2531320" cy="1289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r>
                <a:rPr lang="en" b="1">
                  <a:ea typeface="Roboto"/>
                  <a:cs typeface="Roboto"/>
                  <a:sym typeface="Roboto"/>
                </a:rPr>
                <a:t>Who Are We Interviewing? </a:t>
              </a:r>
            </a:p>
            <a:p>
              <a:endParaRPr sz="1400" b="1">
                <a:ea typeface="Roboto"/>
                <a:cs typeface="Roboto"/>
                <a:sym typeface="Roboto"/>
              </a:endParaRPr>
            </a:p>
            <a:p>
              <a:pPr>
                <a:lnSpc>
                  <a:spcPts val="2000"/>
                </a:lnSpc>
              </a:pPr>
              <a:r>
                <a:rPr kumimoji="0" lang="pt-PT" altLang="pt-PT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rPr>
                <a:t>Industry leaders in Portugal </a:t>
              </a:r>
              <a:r>
                <a:rPr kumimoji="0" lang="pt-PT" altLang="pt-PT" sz="14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rPr>
                <a:t>(</a:t>
              </a:r>
              <a:r>
                <a:rPr kumimoji="0" lang="pt-PT" altLang="pt-PT" sz="1400" i="0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</a:rPr>
                <a:t>tanneries</a:t>
              </a:r>
              <a:r>
                <a:rPr kumimoji="0" lang="pt-PT" altLang="pt-PT" sz="14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rPr>
                <a:t>, </a:t>
              </a:r>
              <a:r>
                <a:rPr kumimoji="0" lang="pt-PT" altLang="pt-PT" sz="1400" i="0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</a:rPr>
                <a:t>SMEs</a:t>
              </a:r>
              <a:r>
                <a:rPr kumimoji="0" lang="pt-PT" altLang="pt-PT" sz="14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rPr>
                <a:t>, APICCAPS), </a:t>
              </a:r>
              <a:r>
                <a:rPr kumimoji="0" lang="pt-PT" altLang="pt-PT" sz="1400" b="1" i="0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</a:rPr>
                <a:t>Italy</a:t>
              </a:r>
              <a:r>
                <a:rPr kumimoji="0" lang="pt-PT" altLang="pt-PT" sz="14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rPr>
                <a:t> (</a:t>
              </a:r>
              <a:r>
                <a:rPr kumimoji="0" lang="pt-PT" altLang="pt-PT" sz="1400" i="0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</a:rPr>
                <a:t>luxury</a:t>
              </a:r>
              <a:r>
                <a:rPr kumimoji="0" lang="pt-PT" altLang="pt-PT" sz="14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r>
                <a:rPr kumimoji="0" lang="pt-PT" altLang="pt-PT" sz="1400" i="0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</a:rPr>
                <a:t>firms</a:t>
              </a:r>
              <a:r>
                <a:rPr kumimoji="0" lang="pt-PT" altLang="pt-PT" sz="14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rPr>
                <a:t>, </a:t>
              </a:r>
              <a:r>
                <a:rPr kumimoji="0" lang="pt-PT" altLang="pt-PT" sz="1400" i="0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</a:rPr>
                <a:t>finishing</a:t>
              </a:r>
              <a:r>
                <a:rPr kumimoji="0" lang="pt-PT" altLang="pt-PT" sz="14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r>
                <a:rPr kumimoji="0" lang="pt-PT" altLang="pt-PT" sz="1400" i="0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</a:rPr>
                <a:t>specialists</a:t>
              </a:r>
              <a:r>
                <a:rPr kumimoji="0" lang="pt-PT" altLang="pt-PT" sz="14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rPr>
                <a:t>, </a:t>
              </a:r>
              <a:r>
                <a:rPr kumimoji="0" lang="pt-PT" altLang="pt-PT" sz="1400" i="0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</a:rPr>
                <a:t>supply</a:t>
              </a:r>
              <a:r>
                <a:rPr kumimoji="0" lang="pt-PT" altLang="pt-PT" sz="14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r>
                <a:rPr kumimoji="0" lang="pt-PT" altLang="pt-PT" sz="1400" i="0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</a:rPr>
                <a:t>chain</a:t>
              </a:r>
              <a:r>
                <a:rPr kumimoji="0" lang="pt-PT" altLang="pt-PT" sz="14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rPr>
                <a:t> managers), </a:t>
              </a:r>
              <a:r>
                <a:rPr kumimoji="0" lang="pt-PT" altLang="pt-PT" sz="1400" i="0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</a:rPr>
                <a:t>and</a:t>
              </a:r>
              <a:r>
                <a:rPr kumimoji="0" lang="pt-PT" altLang="pt-PT" sz="14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r>
                <a:rPr lang="pt-PT" altLang="pt-PT" sz="1400" b="1"/>
                <a:t>Asia </a:t>
              </a:r>
              <a:r>
                <a:rPr kumimoji="0" lang="pt-PT" altLang="pt-PT" sz="14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rPr>
                <a:t>(</a:t>
              </a:r>
              <a:r>
                <a:rPr kumimoji="0" lang="pt-PT" altLang="pt-PT" sz="1400" i="0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</a:rPr>
                <a:t>large</a:t>
              </a:r>
              <a:r>
                <a:rPr kumimoji="0" lang="pt-PT" altLang="pt-PT" sz="14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r>
                <a:rPr kumimoji="0" lang="pt-PT" altLang="pt-PT" sz="1400" i="0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</a:rPr>
                <a:t>tanneries</a:t>
              </a:r>
              <a:r>
                <a:rPr kumimoji="0" lang="pt-PT" altLang="pt-PT" sz="14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rPr>
                <a:t>, </a:t>
              </a:r>
              <a:r>
                <a:rPr kumimoji="0" lang="pt-PT" altLang="pt-PT" sz="1400" i="0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</a:rPr>
                <a:t>exporters</a:t>
              </a:r>
              <a:r>
                <a:rPr kumimoji="0" lang="pt-PT" altLang="pt-PT" sz="14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rPr>
                <a:t>, CLE).</a:t>
              </a:r>
              <a:endParaRPr sz="1067" b="1"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18" name="Google Shape;110;g341624e38fd_1_1789">
              <a:extLst>
                <a:ext uri="{FF2B5EF4-FFF2-40B4-BE49-F238E27FC236}">
                  <a16:creationId xmlns:a16="http://schemas.microsoft.com/office/drawing/2014/main" id="{203EE086-D0B0-86BD-F015-94CCB1EE00FF}"/>
                </a:ext>
              </a:extLst>
            </p:cNvPr>
            <p:cNvCxnSpPr>
              <a:cxnSpLocks/>
            </p:cNvCxnSpPr>
            <p:nvPr/>
          </p:nvCxnSpPr>
          <p:spPr>
            <a:xfrm>
              <a:off x="5209838" y="1705200"/>
              <a:ext cx="981369" cy="0"/>
            </a:xfrm>
            <a:prstGeom prst="straightConnector1">
              <a:avLst/>
            </a:prstGeom>
            <a:noFill/>
            <a:ln w="9525" cap="flat" cmpd="sng">
              <a:solidFill>
                <a:schemeClr val="accent5">
                  <a:lumMod val="60000"/>
                  <a:lumOff val="40000"/>
                </a:schemeClr>
              </a:solidFill>
              <a:prstDash val="solid"/>
              <a:round/>
              <a:headEnd type="none" w="sm" len="sm"/>
              <a:tailEnd type="oval" w="med" len="med"/>
            </a:ln>
          </p:spPr>
        </p:cxnSp>
      </p:grpSp>
      <p:grpSp>
        <p:nvGrpSpPr>
          <p:cNvPr id="19" name="Google Shape;111;g341624e38fd_1_1789">
            <a:extLst>
              <a:ext uri="{FF2B5EF4-FFF2-40B4-BE49-F238E27FC236}">
                <a16:creationId xmlns:a16="http://schemas.microsoft.com/office/drawing/2014/main" id="{9E9A085E-6CF1-4058-DBE6-DCA95C82BB33}"/>
              </a:ext>
            </a:extLst>
          </p:cNvPr>
          <p:cNvGrpSpPr/>
          <p:nvPr/>
        </p:nvGrpSpPr>
        <p:grpSpPr>
          <a:xfrm>
            <a:off x="6933667" y="4692033"/>
            <a:ext cx="4814201" cy="1719600"/>
            <a:chOff x="5209838" y="3020450"/>
            <a:chExt cx="3610651" cy="1289700"/>
          </a:xfrm>
        </p:grpSpPr>
        <p:sp>
          <p:nvSpPr>
            <p:cNvPr id="20" name="Google Shape;112;g341624e38fd_1_1789">
              <a:extLst>
                <a:ext uri="{FF2B5EF4-FFF2-40B4-BE49-F238E27FC236}">
                  <a16:creationId xmlns:a16="http://schemas.microsoft.com/office/drawing/2014/main" id="{5EC8AEBB-88AF-DF63-4C1B-AE636D91D1F9}"/>
                </a:ext>
              </a:extLst>
            </p:cNvPr>
            <p:cNvSpPr txBox="1"/>
            <p:nvPr/>
          </p:nvSpPr>
          <p:spPr>
            <a:xfrm>
              <a:off x="6312637" y="3020450"/>
              <a:ext cx="2507852" cy="1289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r>
                <a:rPr lang="en" b="1">
                  <a:ea typeface="Roboto"/>
                  <a:cs typeface="Roboto"/>
                  <a:sym typeface="Roboto"/>
                </a:rPr>
                <a:t>Key Areas Covered</a:t>
              </a:r>
              <a:endParaRPr lang="pt-PT" b="1">
                <a:ea typeface="Roboto"/>
                <a:cs typeface="Roboto"/>
              </a:endParaRPr>
            </a:p>
            <a:p>
              <a:endParaRPr sz="1400" b="1">
                <a:ea typeface="Roboto"/>
                <a:cs typeface="Roboto"/>
              </a:endParaRPr>
            </a:p>
            <a:p>
              <a:pPr>
                <a:spcAft>
                  <a:spcPts val="2133"/>
                </a:spcAft>
              </a:pPr>
              <a:r>
                <a:rPr lang="en" sz="1400">
                  <a:solidFill>
                    <a:schemeClr val="dk1"/>
                  </a:solidFill>
                  <a:ea typeface="Roboto"/>
                  <a:cs typeface="Roboto"/>
                  <a:sym typeface="Roboto"/>
                </a:rPr>
                <a:t>Focus on </a:t>
              </a:r>
              <a:r>
                <a:rPr lang="en" sz="1400" b="1">
                  <a:solidFill>
                    <a:schemeClr val="dk1"/>
                  </a:solidFill>
                  <a:ea typeface="Roboto"/>
                  <a:cs typeface="Roboto"/>
                  <a:sym typeface="Roboto"/>
                </a:rPr>
                <a:t>BM startegies, production models,  market positioning</a:t>
              </a:r>
              <a:r>
                <a:rPr lang="en" sz="1400">
                  <a:solidFill>
                    <a:schemeClr val="dk1"/>
                  </a:solidFill>
                  <a:ea typeface="Roboto"/>
                  <a:cs typeface="Roboto"/>
                  <a:sym typeface="Roboto"/>
                </a:rPr>
                <a:t>, trade staretgies, supply chain management and </a:t>
              </a:r>
              <a:r>
                <a:rPr lang="en" sz="1400" b="1">
                  <a:solidFill>
                    <a:schemeClr val="dk1"/>
                  </a:solidFill>
                  <a:ea typeface="Roboto"/>
                  <a:cs typeface="Roboto"/>
                  <a:sym typeface="Roboto"/>
                </a:rPr>
                <a:t>future trends </a:t>
              </a:r>
              <a:r>
                <a:rPr lang="en" sz="1400">
                  <a:solidFill>
                    <a:schemeClr val="dk1"/>
                  </a:solidFill>
                  <a:ea typeface="Roboto"/>
                  <a:cs typeface="Roboto"/>
                  <a:sym typeface="Roboto"/>
                </a:rPr>
                <a:t>in the industry.</a:t>
              </a:r>
              <a:endParaRPr sz="1400" b="1">
                <a:ea typeface="Roboto"/>
                <a:cs typeface="Roboto"/>
              </a:endParaRPr>
            </a:p>
          </p:txBody>
        </p:sp>
        <p:cxnSp>
          <p:nvCxnSpPr>
            <p:cNvPr id="21" name="Google Shape;113;g341624e38fd_1_1789">
              <a:extLst>
                <a:ext uri="{FF2B5EF4-FFF2-40B4-BE49-F238E27FC236}">
                  <a16:creationId xmlns:a16="http://schemas.microsoft.com/office/drawing/2014/main" id="{36AD1DAC-CFCC-51D8-FB63-4A07F908D459}"/>
                </a:ext>
              </a:extLst>
            </p:cNvPr>
            <p:cNvCxnSpPr>
              <a:cxnSpLocks/>
            </p:cNvCxnSpPr>
            <p:nvPr/>
          </p:nvCxnSpPr>
          <p:spPr>
            <a:xfrm>
              <a:off x="5209838" y="3648300"/>
              <a:ext cx="1008428" cy="0"/>
            </a:xfrm>
            <a:prstGeom prst="straightConnector1">
              <a:avLst/>
            </a:prstGeom>
            <a:noFill/>
            <a:ln w="9525" cap="flat" cmpd="sng">
              <a:solidFill>
                <a:schemeClr val="accent5">
                  <a:lumMod val="60000"/>
                  <a:lumOff val="40000"/>
                </a:schemeClr>
              </a:solidFill>
              <a:prstDash val="solid"/>
              <a:round/>
              <a:headEnd type="none" w="sm" len="sm"/>
              <a:tailEnd type="oval" w="med" len="med"/>
            </a:ln>
          </p:spPr>
        </p:cxnSp>
      </p:grpSp>
      <p:grpSp>
        <p:nvGrpSpPr>
          <p:cNvPr id="22" name="Google Shape;114;g341624e38fd_1_1789">
            <a:extLst>
              <a:ext uri="{FF2B5EF4-FFF2-40B4-BE49-F238E27FC236}">
                <a16:creationId xmlns:a16="http://schemas.microsoft.com/office/drawing/2014/main" id="{30CC5A72-1828-D359-EBAB-5AF92AD8553D}"/>
              </a:ext>
            </a:extLst>
          </p:cNvPr>
          <p:cNvGrpSpPr/>
          <p:nvPr/>
        </p:nvGrpSpPr>
        <p:grpSpPr>
          <a:xfrm>
            <a:off x="3350466" y="1653278"/>
            <a:ext cx="5086447" cy="5054129"/>
            <a:chOff x="2662213" y="676344"/>
            <a:chExt cx="3814835" cy="3790597"/>
          </a:xfrm>
        </p:grpSpPr>
        <p:sp>
          <p:nvSpPr>
            <p:cNvPr id="23" name="Google Shape;115;g341624e38fd_1_1789">
              <a:extLst>
                <a:ext uri="{FF2B5EF4-FFF2-40B4-BE49-F238E27FC236}">
                  <a16:creationId xmlns:a16="http://schemas.microsoft.com/office/drawing/2014/main" id="{8D34611D-1C0D-6666-8653-6C043962A450}"/>
                </a:ext>
              </a:extLst>
            </p:cNvPr>
            <p:cNvSpPr/>
            <p:nvPr/>
          </p:nvSpPr>
          <p:spPr>
            <a:xfrm rot="3600185">
              <a:off x="3169983" y="1184511"/>
              <a:ext cx="2774659" cy="2774659"/>
            </a:xfrm>
            <a:prstGeom prst="blockArc">
              <a:avLst>
                <a:gd name="adj1" fmla="val 12622480"/>
                <a:gd name="adj2" fmla="val 19781569"/>
                <a:gd name="adj3" fmla="val 20773"/>
              </a:avLst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/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" name="Google Shape;116;g341624e38fd_1_1789">
              <a:extLst>
                <a:ext uri="{FF2B5EF4-FFF2-40B4-BE49-F238E27FC236}">
                  <a16:creationId xmlns:a16="http://schemas.microsoft.com/office/drawing/2014/main" id="{3358DB04-2CFC-B064-3E48-0D55B32B54E0}"/>
                </a:ext>
              </a:extLst>
            </p:cNvPr>
            <p:cNvSpPr/>
            <p:nvPr/>
          </p:nvSpPr>
          <p:spPr>
            <a:xfrm rot="10800000">
              <a:off x="3183490" y="1163229"/>
              <a:ext cx="2774700" cy="2774700"/>
            </a:xfrm>
            <a:prstGeom prst="blockArc">
              <a:avLst>
                <a:gd name="adj1" fmla="val 12622480"/>
                <a:gd name="adj2" fmla="val 19662822"/>
                <a:gd name="adj3" fmla="val 20729"/>
              </a:avLst>
            </a:prstGeom>
            <a:solidFill>
              <a:schemeClr val="accent5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" name="Google Shape;117;g341624e38fd_1_1789">
              <a:extLst>
                <a:ext uri="{FF2B5EF4-FFF2-40B4-BE49-F238E27FC236}">
                  <a16:creationId xmlns:a16="http://schemas.microsoft.com/office/drawing/2014/main" id="{9407AEA6-BED0-E337-18CD-AAE64508EE5E}"/>
                </a:ext>
              </a:extLst>
            </p:cNvPr>
            <p:cNvSpPr/>
            <p:nvPr/>
          </p:nvSpPr>
          <p:spPr>
            <a:xfrm rot="-3600185">
              <a:off x="3194618" y="1184114"/>
              <a:ext cx="2774659" cy="2774659"/>
            </a:xfrm>
            <a:prstGeom prst="blockArc">
              <a:avLst>
                <a:gd name="adj1" fmla="val 12622480"/>
                <a:gd name="adj2" fmla="val 19703271"/>
                <a:gd name="adj3" fmla="val 20851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grpSp>
          <p:nvGrpSpPr>
            <p:cNvPr id="26" name="Google Shape;118;g341624e38fd_1_1789">
              <a:extLst>
                <a:ext uri="{FF2B5EF4-FFF2-40B4-BE49-F238E27FC236}">
                  <a16:creationId xmlns:a16="http://schemas.microsoft.com/office/drawing/2014/main" id="{811C43F7-A516-7CBA-7822-FDF9B168F11E}"/>
                </a:ext>
              </a:extLst>
            </p:cNvPr>
            <p:cNvGrpSpPr/>
            <p:nvPr/>
          </p:nvGrpSpPr>
          <p:grpSpPr>
            <a:xfrm rot="-7200165">
              <a:off x="3337679" y="2826785"/>
              <a:ext cx="585011" cy="585536"/>
              <a:chOff x="1967628" y="812211"/>
              <a:chExt cx="588000" cy="588000"/>
            </a:xfrm>
          </p:grpSpPr>
          <p:sp>
            <p:nvSpPr>
              <p:cNvPr id="37" name="Google Shape;119;g341624e38fd_1_1789">
                <a:extLst>
                  <a:ext uri="{FF2B5EF4-FFF2-40B4-BE49-F238E27FC236}">
                    <a16:creationId xmlns:a16="http://schemas.microsoft.com/office/drawing/2014/main" id="{53FDEE70-B80D-19B1-E3B9-E3164D1D8794}"/>
                  </a:ext>
                </a:extLst>
              </p:cNvPr>
              <p:cNvSpPr/>
              <p:nvPr/>
            </p:nvSpPr>
            <p:spPr>
              <a:xfrm rot="39023">
                <a:off x="1970909" y="815492"/>
                <a:ext cx="581437" cy="581437"/>
              </a:xfrm>
              <a:prstGeom prst="pie">
                <a:avLst>
                  <a:gd name="adj1" fmla="val 6190354"/>
                  <a:gd name="adj2" fmla="val 14996165"/>
                </a:avLst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142875" algn="bl" rotWithShape="0">
                  <a:srgbClr val="000000">
                    <a:alpha val="43000"/>
                  </a:srgb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38" name="Google Shape;120;g341624e38fd_1_1789">
                <a:extLst>
                  <a:ext uri="{FF2B5EF4-FFF2-40B4-BE49-F238E27FC236}">
                    <a16:creationId xmlns:a16="http://schemas.microsoft.com/office/drawing/2014/main" id="{B0BCF883-BF15-2E68-2B46-E168FFD8278C}"/>
                  </a:ext>
                </a:extLst>
              </p:cNvPr>
              <p:cNvSpPr/>
              <p:nvPr/>
            </p:nvSpPr>
            <p:spPr>
              <a:xfrm rot="10800000">
                <a:off x="1970875" y="815525"/>
                <a:ext cx="581400" cy="581400"/>
              </a:xfrm>
              <a:prstGeom prst="pie">
                <a:avLst>
                  <a:gd name="adj1" fmla="val 4028252"/>
                  <a:gd name="adj2" fmla="val 17183677"/>
                </a:avLst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27" name="Google Shape;121;g341624e38fd_1_1789">
              <a:extLst>
                <a:ext uri="{FF2B5EF4-FFF2-40B4-BE49-F238E27FC236}">
                  <a16:creationId xmlns:a16="http://schemas.microsoft.com/office/drawing/2014/main" id="{6597DFBD-B159-7B79-64F3-36EAA74B5C48}"/>
                </a:ext>
              </a:extLst>
            </p:cNvPr>
            <p:cNvGrpSpPr/>
            <p:nvPr/>
          </p:nvGrpSpPr>
          <p:grpSpPr>
            <a:xfrm>
              <a:off x="4264097" y="1180331"/>
              <a:ext cx="585001" cy="585530"/>
              <a:chOff x="1970048" y="811613"/>
              <a:chExt cx="588000" cy="588000"/>
            </a:xfrm>
          </p:grpSpPr>
          <p:sp>
            <p:nvSpPr>
              <p:cNvPr id="35" name="Google Shape;122;g341624e38fd_1_1789">
                <a:extLst>
                  <a:ext uri="{FF2B5EF4-FFF2-40B4-BE49-F238E27FC236}">
                    <a16:creationId xmlns:a16="http://schemas.microsoft.com/office/drawing/2014/main" id="{33652F06-9230-1242-FA19-9C2AF666E2FB}"/>
                  </a:ext>
                </a:extLst>
              </p:cNvPr>
              <p:cNvSpPr/>
              <p:nvPr/>
            </p:nvSpPr>
            <p:spPr>
              <a:xfrm rot="39023">
                <a:off x="1973329" y="814894"/>
                <a:ext cx="581437" cy="581437"/>
              </a:xfrm>
              <a:prstGeom prst="pie">
                <a:avLst>
                  <a:gd name="adj1" fmla="val 6190354"/>
                  <a:gd name="adj2" fmla="val 14996165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  <a:effectLst>
                <a:outerShdw blurRad="142875" algn="bl" rotWithShape="0">
                  <a:srgbClr val="000000">
                    <a:alpha val="43000"/>
                  </a:srgb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36" name="Google Shape;123;g341624e38fd_1_1789">
                <a:extLst>
                  <a:ext uri="{FF2B5EF4-FFF2-40B4-BE49-F238E27FC236}">
                    <a16:creationId xmlns:a16="http://schemas.microsoft.com/office/drawing/2014/main" id="{45DE61E4-CE04-E6DD-E05B-7585B366E6CC}"/>
                  </a:ext>
                </a:extLst>
              </p:cNvPr>
              <p:cNvSpPr/>
              <p:nvPr/>
            </p:nvSpPr>
            <p:spPr>
              <a:xfrm rot="10800000">
                <a:off x="1973295" y="814927"/>
                <a:ext cx="581400" cy="581400"/>
              </a:xfrm>
              <a:prstGeom prst="pie">
                <a:avLst>
                  <a:gd name="adj1" fmla="val 4028252"/>
                  <a:gd name="adj2" fmla="val 17183677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28" name="Google Shape;124;g341624e38fd_1_1789">
              <a:extLst>
                <a:ext uri="{FF2B5EF4-FFF2-40B4-BE49-F238E27FC236}">
                  <a16:creationId xmlns:a16="http://schemas.microsoft.com/office/drawing/2014/main" id="{E2150BCE-803A-5EB0-08CA-B1DD1C702EC6}"/>
                </a:ext>
              </a:extLst>
            </p:cNvPr>
            <p:cNvGrpSpPr/>
            <p:nvPr/>
          </p:nvGrpSpPr>
          <p:grpSpPr>
            <a:xfrm rot="7200165">
              <a:off x="5229930" y="2804716"/>
              <a:ext cx="585011" cy="585536"/>
              <a:chOff x="1977085" y="811649"/>
              <a:chExt cx="588000" cy="588000"/>
            </a:xfrm>
          </p:grpSpPr>
          <p:sp>
            <p:nvSpPr>
              <p:cNvPr id="33" name="Google Shape;125;g341624e38fd_1_1789">
                <a:extLst>
                  <a:ext uri="{FF2B5EF4-FFF2-40B4-BE49-F238E27FC236}">
                    <a16:creationId xmlns:a16="http://schemas.microsoft.com/office/drawing/2014/main" id="{5F533708-4035-DD9B-689D-F3B6A062C749}"/>
                  </a:ext>
                </a:extLst>
              </p:cNvPr>
              <p:cNvSpPr/>
              <p:nvPr/>
            </p:nvSpPr>
            <p:spPr>
              <a:xfrm rot="39023">
                <a:off x="1980366" y="814930"/>
                <a:ext cx="581437" cy="581437"/>
              </a:xfrm>
              <a:prstGeom prst="pie">
                <a:avLst>
                  <a:gd name="adj1" fmla="val 6190354"/>
                  <a:gd name="adj2" fmla="val 14996165"/>
                </a:avLst>
              </a:prstGeom>
              <a:solidFill>
                <a:schemeClr val="accent5"/>
              </a:solidFill>
              <a:ln>
                <a:noFill/>
              </a:ln>
              <a:effectLst>
                <a:outerShdw blurRad="142875" algn="bl" rotWithShape="0">
                  <a:srgbClr val="000000">
                    <a:alpha val="43000"/>
                  </a:srgb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34" name="Google Shape;126;g341624e38fd_1_1789">
                <a:extLst>
                  <a:ext uri="{FF2B5EF4-FFF2-40B4-BE49-F238E27FC236}">
                    <a16:creationId xmlns:a16="http://schemas.microsoft.com/office/drawing/2014/main" id="{2C3D0A3E-B277-5C09-C71E-21B7CA73F7EB}"/>
                  </a:ext>
                </a:extLst>
              </p:cNvPr>
              <p:cNvSpPr/>
              <p:nvPr/>
            </p:nvSpPr>
            <p:spPr>
              <a:xfrm rot="10800000">
                <a:off x="1980332" y="814963"/>
                <a:ext cx="581400" cy="581400"/>
              </a:xfrm>
              <a:prstGeom prst="pie">
                <a:avLst>
                  <a:gd name="adj1" fmla="val 4028252"/>
                  <a:gd name="adj2" fmla="val 17183677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sp>
          <p:nvSpPr>
            <p:cNvPr id="29" name="Google Shape;127;g341624e38fd_1_1789">
              <a:extLst>
                <a:ext uri="{FF2B5EF4-FFF2-40B4-BE49-F238E27FC236}">
                  <a16:creationId xmlns:a16="http://schemas.microsoft.com/office/drawing/2014/main" id="{B583ABB2-78E0-A1F9-2461-2526D8B3E2E9}"/>
                </a:ext>
              </a:extLst>
            </p:cNvPr>
            <p:cNvSpPr txBox="1"/>
            <p:nvPr/>
          </p:nvSpPr>
          <p:spPr>
            <a:xfrm>
              <a:off x="4334550" y="1255312"/>
              <a:ext cx="509100" cy="267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/>
              <a:r>
                <a:rPr lang="en" sz="2133" b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03 </a:t>
              </a:r>
              <a:endParaRPr sz="2133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0" name="Google Shape;128;g341624e38fd_1_1789">
              <a:extLst>
                <a:ext uri="{FF2B5EF4-FFF2-40B4-BE49-F238E27FC236}">
                  <a16:creationId xmlns:a16="http://schemas.microsoft.com/office/drawing/2014/main" id="{46A95959-3F54-A1DE-2B58-1687C1563565}"/>
                </a:ext>
              </a:extLst>
            </p:cNvPr>
            <p:cNvSpPr txBox="1"/>
            <p:nvPr/>
          </p:nvSpPr>
          <p:spPr>
            <a:xfrm>
              <a:off x="3375648" y="2887440"/>
              <a:ext cx="509100" cy="267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/>
              <a:r>
                <a:rPr lang="en" sz="2133" b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01 </a:t>
              </a:r>
              <a:endParaRPr sz="2133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1" name="Google Shape;129;g341624e38fd_1_1789">
              <a:extLst>
                <a:ext uri="{FF2B5EF4-FFF2-40B4-BE49-F238E27FC236}">
                  <a16:creationId xmlns:a16="http://schemas.microsoft.com/office/drawing/2014/main" id="{D49EF6D7-FD4D-30F0-30DA-95E8F4DB2DEB}"/>
                </a:ext>
              </a:extLst>
            </p:cNvPr>
            <p:cNvSpPr txBox="1"/>
            <p:nvPr/>
          </p:nvSpPr>
          <p:spPr>
            <a:xfrm>
              <a:off x="5281877" y="2857865"/>
              <a:ext cx="509100" cy="267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/>
              <a:r>
                <a:rPr lang="en" sz="2133" b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02 </a:t>
              </a:r>
              <a:endParaRPr sz="2133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73270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F574FC-DEDC-0285-3A30-F4E0CE09FA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66F7C0-F053-912A-CD1B-9215393A8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289" y="559134"/>
            <a:ext cx="11569320" cy="1018118"/>
          </a:xfrm>
        </p:spPr>
        <p:txBody>
          <a:bodyPr anchor="t">
            <a:normAutofit/>
          </a:bodyPr>
          <a:lstStyle/>
          <a:p>
            <a:r>
              <a:rPr lang="pt-PT" sz="3200" b="1" err="1">
                <a:latin typeface="+mn-lt"/>
              </a:rPr>
              <a:t>Challenges</a:t>
            </a:r>
            <a:r>
              <a:rPr lang="pt-PT" sz="3200" b="1">
                <a:latin typeface="+mn-lt"/>
              </a:rPr>
              <a:t> &amp; </a:t>
            </a:r>
            <a:r>
              <a:rPr lang="pt-PT" sz="3200" b="1" err="1">
                <a:latin typeface="+mn-lt"/>
              </a:rPr>
              <a:t>Mitigation</a:t>
            </a:r>
            <a:r>
              <a:rPr lang="pt-PT" sz="3200" b="1">
                <a:latin typeface="+mn-lt"/>
              </a:rPr>
              <a:t> </a:t>
            </a:r>
            <a:r>
              <a:rPr lang="pt-PT" sz="3200" b="1" err="1">
                <a:latin typeface="+mn-lt"/>
              </a:rPr>
              <a:t>Strategies</a:t>
            </a:r>
            <a:r>
              <a:rPr lang="pt-PT" sz="3200" b="1">
                <a:latin typeface="+mn-lt"/>
              </a:rPr>
              <a:t> </a:t>
            </a:r>
            <a:endParaRPr lang="en-US" sz="3200" b="1">
              <a:latin typeface="+mn-lt"/>
            </a:endParaRPr>
          </a:p>
        </p:txBody>
      </p:sp>
      <p:pic>
        <p:nvPicPr>
          <p:cNvPr id="3" name="Image" descr="Image">
            <a:extLst>
              <a:ext uri="{FF2B5EF4-FFF2-40B4-BE49-F238E27FC236}">
                <a16:creationId xmlns:a16="http://schemas.microsoft.com/office/drawing/2014/main" id="{B3B96300-A106-156B-57F9-594D81CC44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340" y="6313916"/>
            <a:ext cx="1709282" cy="285276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C4EF02CF-8263-1B77-73C3-55642787F56F}"/>
              </a:ext>
            </a:extLst>
          </p:cNvPr>
          <p:cNvSpPr/>
          <p:nvPr/>
        </p:nvSpPr>
        <p:spPr>
          <a:xfrm>
            <a:off x="-2425700" y="595230"/>
            <a:ext cx="2336800" cy="5271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AB1C4FCF-2B2B-B7F3-E808-A9DE6DA56A06}"/>
              </a:ext>
            </a:extLst>
          </p:cNvPr>
          <p:cNvSpPr/>
          <p:nvPr/>
        </p:nvSpPr>
        <p:spPr>
          <a:xfrm>
            <a:off x="-2425700" y="2034073"/>
            <a:ext cx="2336800" cy="5271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C71ABE48-F987-5376-8ED5-4FAC31846F0E}"/>
              </a:ext>
            </a:extLst>
          </p:cNvPr>
          <p:cNvSpPr/>
          <p:nvPr/>
        </p:nvSpPr>
        <p:spPr>
          <a:xfrm>
            <a:off x="-2438400" y="2747653"/>
            <a:ext cx="2336800" cy="5271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142DF527-2BE2-876D-E933-8A2B25F384CD}"/>
              </a:ext>
            </a:extLst>
          </p:cNvPr>
          <p:cNvSpPr/>
          <p:nvPr/>
        </p:nvSpPr>
        <p:spPr>
          <a:xfrm>
            <a:off x="-2425700" y="4180343"/>
            <a:ext cx="2336800" cy="52713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85308BBA-2631-D37D-3B78-9650ABEBED39}"/>
              </a:ext>
            </a:extLst>
          </p:cNvPr>
          <p:cNvSpPr/>
          <p:nvPr/>
        </p:nvSpPr>
        <p:spPr>
          <a:xfrm>
            <a:off x="-2425700" y="3513055"/>
            <a:ext cx="2336800" cy="527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2AA2A6B8-5323-4C8B-0D45-56277A0B2728}"/>
              </a:ext>
            </a:extLst>
          </p:cNvPr>
          <p:cNvSpPr/>
          <p:nvPr/>
        </p:nvSpPr>
        <p:spPr>
          <a:xfrm>
            <a:off x="-2425700" y="1308280"/>
            <a:ext cx="2336800" cy="5271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CCDECF-58CC-2CC2-32DD-5A85EDE6C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7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A182C96-F860-3BDE-463B-4E88E0F6EEB7}"/>
              </a:ext>
            </a:extLst>
          </p:cNvPr>
          <p:cNvCxnSpPr>
            <a:cxnSpLocks/>
          </p:cNvCxnSpPr>
          <p:nvPr/>
        </p:nvCxnSpPr>
        <p:spPr>
          <a:xfrm>
            <a:off x="311340" y="459582"/>
            <a:ext cx="1156932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9D30F75C-38EF-1BFA-A3AB-A20625638424}"/>
              </a:ext>
            </a:extLst>
          </p:cNvPr>
          <p:cNvSpPr txBox="1"/>
          <p:nvPr/>
        </p:nvSpPr>
        <p:spPr>
          <a:xfrm>
            <a:off x="11034409" y="126756"/>
            <a:ext cx="846251" cy="2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/>
              <a:t>SBM - 2025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AA153C-A72C-9D9E-84D2-3EFFDED40B46}"/>
              </a:ext>
            </a:extLst>
          </p:cNvPr>
          <p:cNvSpPr txBox="1"/>
          <p:nvPr/>
        </p:nvSpPr>
        <p:spPr>
          <a:xfrm>
            <a:off x="311339" y="126756"/>
            <a:ext cx="20135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/>
              <a:t>3 - </a:t>
            </a:r>
            <a:r>
              <a:rPr lang="pt-PT" sz="1100" err="1"/>
              <a:t>Challenges</a:t>
            </a:r>
            <a:endParaRPr lang="pt-PT" sz="110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C01909C-86FB-BC9E-E7C3-9768AC6F05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332356"/>
              </p:ext>
            </p:extLst>
          </p:nvPr>
        </p:nvGraphicFramePr>
        <p:xfrm>
          <a:off x="1879008" y="2188368"/>
          <a:ext cx="8433882" cy="317650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216941">
                  <a:extLst>
                    <a:ext uri="{9D8B030D-6E8A-4147-A177-3AD203B41FA5}">
                      <a16:colId xmlns:a16="http://schemas.microsoft.com/office/drawing/2014/main" val="1139537296"/>
                    </a:ext>
                  </a:extLst>
                </a:gridCol>
                <a:gridCol w="4216941">
                  <a:extLst>
                    <a:ext uri="{9D8B030D-6E8A-4147-A177-3AD203B41FA5}">
                      <a16:colId xmlns:a16="http://schemas.microsoft.com/office/drawing/2014/main" val="806258137"/>
                    </a:ext>
                  </a:extLst>
                </a:gridCol>
              </a:tblGrid>
              <a:tr h="558025">
                <a:tc>
                  <a:txBody>
                    <a:bodyPr/>
                    <a:lstStyle/>
                    <a:p>
                      <a:pPr algn="ctr"/>
                      <a:r>
                        <a:rPr lang="pt-PT" err="1"/>
                        <a:t>Challenge</a:t>
                      </a:r>
                      <a:endParaRPr lang="pt-PT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err="1"/>
                        <a:t>Solution</a:t>
                      </a:r>
                      <a:endParaRPr lang="pt-PT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2590856"/>
                  </a:ext>
                </a:extLst>
              </a:tr>
              <a:tr h="872827">
                <a:tc>
                  <a:txBody>
                    <a:bodyPr/>
                    <a:lstStyle/>
                    <a:p>
                      <a:pPr algn="ctr"/>
                      <a:r>
                        <a:rPr lang="pt-PT" sz="1400" b="1" err="1"/>
                        <a:t>Limited</a:t>
                      </a:r>
                      <a:r>
                        <a:rPr lang="pt-PT" sz="1400" b="1"/>
                        <a:t> </a:t>
                      </a:r>
                      <a:r>
                        <a:rPr lang="pt-PT" sz="1400" b="1" err="1"/>
                        <a:t>Acess</a:t>
                      </a:r>
                      <a:r>
                        <a:rPr lang="pt-PT" sz="1400" b="1"/>
                        <a:t> to Financial </a:t>
                      </a:r>
                      <a:r>
                        <a:rPr lang="pt-PT" sz="1400" b="1" err="1"/>
                        <a:t>Reports</a:t>
                      </a:r>
                      <a:endParaRPr lang="pt-PT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industry reports, expert insights, and comparative benchmarks to supplement missing data.</a:t>
                      </a:r>
                      <a:endParaRPr lang="pt-PT" sz="1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49752704"/>
                  </a:ext>
                </a:extLst>
              </a:tr>
              <a:tr h="872827">
                <a:tc>
                  <a:txBody>
                    <a:bodyPr/>
                    <a:lstStyle/>
                    <a:p>
                      <a:pPr algn="ctr"/>
                      <a:r>
                        <a:rPr lang="pt-PT" sz="1400" b="1" kern="120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Scheduling</a:t>
                      </a:r>
                      <a:r>
                        <a:rPr lang="pt-PT" sz="14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&amp; </a:t>
                      </a:r>
                      <a:r>
                        <a:rPr lang="pt-PT" sz="1400" b="1" kern="120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Conducting</a:t>
                      </a:r>
                      <a:r>
                        <a:rPr lang="pt-PT" sz="14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Expert </a:t>
                      </a:r>
                      <a:r>
                        <a:rPr lang="pt-PT" sz="1400" b="1" kern="120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Interviews</a:t>
                      </a:r>
                      <a:endParaRPr lang="pt-PT" sz="14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Leverage LinkedIn, professional associations, and industry events to facilitate outreach and improve response rates.</a:t>
                      </a:r>
                      <a:endParaRPr lang="pt-PT" sz="14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2560039"/>
                  </a:ext>
                </a:extLst>
              </a:tr>
              <a:tr h="872827">
                <a:tc>
                  <a:txBody>
                    <a:bodyPr/>
                    <a:lstStyle/>
                    <a:p>
                      <a:pPr algn="ctr"/>
                      <a:r>
                        <a:rPr lang="pt-PT" sz="1400" b="1" err="1"/>
                        <a:t>Proprietary</a:t>
                      </a:r>
                      <a:r>
                        <a:rPr lang="pt-PT" sz="1400" b="1"/>
                        <a:t> &amp; </a:t>
                      </a:r>
                      <a:r>
                        <a:rPr lang="pt-PT" sz="1400" b="1" err="1"/>
                        <a:t>Paywalled</a:t>
                      </a:r>
                      <a:r>
                        <a:rPr lang="pt-PT" sz="1400" b="1"/>
                        <a:t> </a:t>
                      </a:r>
                      <a:r>
                        <a:rPr lang="pt-PT" sz="1400" b="1" err="1"/>
                        <a:t>Market</a:t>
                      </a:r>
                      <a:r>
                        <a:rPr lang="pt-PT" sz="1400" b="1"/>
                        <a:t> Research</a:t>
                      </a:r>
                      <a:endParaRPr lang="pt-PT" sz="14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Utilize open-access government databases, university resources, and industry whitepapers to obtain relevant data</a:t>
                      </a:r>
                      <a:endParaRPr lang="pt-PT" sz="14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21377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8229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C4D009-E8B8-F066-CB79-6D12218067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1288C2A-E4BB-05D1-B735-43C7C1689E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25689" y="2719199"/>
            <a:ext cx="11540621" cy="709801"/>
          </a:xfrm>
        </p:spPr>
        <p:txBody>
          <a:bodyPr>
            <a:normAutofit/>
          </a:bodyPr>
          <a:lstStyle/>
          <a:p>
            <a:r>
              <a:rPr lang="en-US" sz="4000">
                <a:latin typeface="+mn-lt"/>
              </a:rPr>
              <a:t>Questions &amp; Answers</a:t>
            </a:r>
            <a:endParaRPr lang="en-GB" sz="4000">
              <a:latin typeface="+mn-lt"/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67898EFA-9746-F1D2-17A7-442F346ACBA0}"/>
              </a:ext>
            </a:extLst>
          </p:cNvPr>
          <p:cNvSpPr/>
          <p:nvPr/>
        </p:nvSpPr>
        <p:spPr>
          <a:xfrm>
            <a:off x="-2425700" y="595230"/>
            <a:ext cx="2336800" cy="5271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D58690D8-A92D-896F-D4F8-AD5172773F8C}"/>
              </a:ext>
            </a:extLst>
          </p:cNvPr>
          <p:cNvSpPr/>
          <p:nvPr/>
        </p:nvSpPr>
        <p:spPr>
          <a:xfrm>
            <a:off x="-2425700" y="2034073"/>
            <a:ext cx="2336800" cy="5271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B9E1A644-085D-F75F-F37B-FDAD57F81698}"/>
              </a:ext>
            </a:extLst>
          </p:cNvPr>
          <p:cNvSpPr/>
          <p:nvPr/>
        </p:nvSpPr>
        <p:spPr>
          <a:xfrm>
            <a:off x="-2438400" y="2747653"/>
            <a:ext cx="2336800" cy="5271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C70C9377-4FC8-BE56-F742-B2A8F928539E}"/>
              </a:ext>
            </a:extLst>
          </p:cNvPr>
          <p:cNvSpPr/>
          <p:nvPr/>
        </p:nvSpPr>
        <p:spPr>
          <a:xfrm>
            <a:off x="-2425700" y="4180343"/>
            <a:ext cx="2336800" cy="52713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2914F703-D4E6-344F-A1AC-955134F68A09}"/>
              </a:ext>
            </a:extLst>
          </p:cNvPr>
          <p:cNvSpPr/>
          <p:nvPr/>
        </p:nvSpPr>
        <p:spPr>
          <a:xfrm>
            <a:off x="-2425700" y="3513055"/>
            <a:ext cx="2336800" cy="527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FA41A7EB-4C58-D1DE-7674-5453C457105D}"/>
              </a:ext>
            </a:extLst>
          </p:cNvPr>
          <p:cNvSpPr/>
          <p:nvPr/>
        </p:nvSpPr>
        <p:spPr>
          <a:xfrm>
            <a:off x="-2425700" y="1308280"/>
            <a:ext cx="2336800" cy="5271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27FAD1CA-D286-A94F-511F-4FA926A3EEBE}"/>
              </a:ext>
            </a:extLst>
          </p:cNvPr>
          <p:cNvSpPr txBox="1">
            <a:spLocks/>
          </p:cNvSpPr>
          <p:nvPr/>
        </p:nvSpPr>
        <p:spPr>
          <a:xfrm>
            <a:off x="3133897" y="4126501"/>
            <a:ext cx="5924206" cy="747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1600" b="0" i="0" u="none" strike="noStrike" kern="1200" cap="all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Light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400">
                <a:latin typeface="+mn-lt"/>
              </a:rPr>
              <a:t>Carlos Marques (58420) | Manuel Castro (58741)</a:t>
            </a:r>
          </a:p>
          <a:p>
            <a:endParaRPr lang="pt-PT" sz="1400">
              <a:latin typeface="+mn-lt"/>
            </a:endParaRPr>
          </a:p>
          <a:p>
            <a:r>
              <a:rPr lang="pt-PT" sz="1400" err="1">
                <a:latin typeface="+mn-lt"/>
              </a:rPr>
              <a:t>March</a:t>
            </a:r>
            <a:r>
              <a:rPr lang="pt-PT" sz="1400">
                <a:latin typeface="+mn-lt"/>
              </a:rPr>
              <a:t> 19, 2025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F13CE266-AAE6-859E-76E5-A02ACA1C1078}"/>
              </a:ext>
            </a:extLst>
          </p:cNvPr>
          <p:cNvSpPr txBox="1">
            <a:spLocks/>
          </p:cNvSpPr>
          <p:nvPr/>
        </p:nvSpPr>
        <p:spPr>
          <a:xfrm>
            <a:off x="1768266" y="1835413"/>
            <a:ext cx="8655466" cy="2507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1450" b="0" i="0" u="none" strike="noStrike" kern="1200" cap="all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400" err="1">
                <a:latin typeface="+mn-lt"/>
              </a:rPr>
              <a:t>Strategic</a:t>
            </a:r>
            <a:r>
              <a:rPr lang="pt-PT" sz="1400">
                <a:latin typeface="+mn-lt"/>
              </a:rPr>
              <a:t> Business </a:t>
            </a:r>
            <a:r>
              <a:rPr lang="pt-PT" sz="1400" err="1">
                <a:latin typeface="+mn-lt"/>
              </a:rPr>
              <a:t>Models</a:t>
            </a:r>
            <a:r>
              <a:rPr lang="pt-PT" sz="1400">
                <a:latin typeface="+mn-lt"/>
              </a:rPr>
              <a:t> | </a:t>
            </a:r>
            <a:r>
              <a:rPr lang="pt-PT" sz="1400" err="1">
                <a:solidFill>
                  <a:srgbClr val="242424"/>
                </a:solidFill>
                <a:latin typeface="+mn-lt"/>
              </a:rPr>
              <a:t>Ilya</a:t>
            </a:r>
            <a:r>
              <a:rPr lang="pt-PT" sz="1400">
                <a:solidFill>
                  <a:srgbClr val="242424"/>
                </a:solidFill>
                <a:latin typeface="+mn-lt"/>
              </a:rPr>
              <a:t> </a:t>
            </a:r>
            <a:r>
              <a:rPr lang="pt-PT" sz="1400" err="1">
                <a:solidFill>
                  <a:srgbClr val="242424"/>
                </a:solidFill>
                <a:latin typeface="+mn-lt"/>
              </a:rPr>
              <a:t>Okhmatovskiy</a:t>
            </a:r>
            <a:endParaRPr lang="pt-PT" sz="14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6163401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">
  <a:themeElements>
    <a:clrScheme name="Warmes Blau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C586EBCC494484BAF14E210A0C712F0" ma:contentTypeVersion="4" ma:contentTypeDescription="Criar um novo documento." ma:contentTypeScope="" ma:versionID="5d40f279a25472ddf399967cc9f54d16">
  <xsd:schema xmlns:xsd="http://www.w3.org/2001/XMLSchema" xmlns:xs="http://www.w3.org/2001/XMLSchema" xmlns:p="http://schemas.microsoft.com/office/2006/metadata/properties" xmlns:ns2="56ef7fb9-f998-4e02-b6c3-481cd31dc02c" targetNamespace="http://schemas.microsoft.com/office/2006/metadata/properties" ma:root="true" ma:fieldsID="adc05822ab6d2202e683e45a6d0f56cd" ns2:_="">
    <xsd:import namespace="56ef7fb9-f998-4e02-b6c3-481cd31dc0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ef7fb9-f998-4e02-b6c3-481cd31dc0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E8125BC-917B-4DC3-8D61-DC0BE8C6539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074421C-1877-431E-9674-920634ECFAD0}">
  <ds:schemaRefs>
    <ds:schemaRef ds:uri="56ef7fb9-f998-4e02-b6c3-481cd31dc02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59075948-10E2-4015-BF21-F7BA57639D0C}">
  <ds:schemaRefs>
    <ds:schemaRef ds:uri="56ef7fb9-f998-4e02-b6c3-481cd31dc02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Ecrã Panorâmico</PresentationFormat>
  <Slides>8</Slides>
  <Notes>1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8</vt:i4>
      </vt:variant>
    </vt:vector>
  </HeadingPairs>
  <TitlesOfParts>
    <vt:vector size="9" baseType="lpstr">
      <vt:lpstr>Office</vt:lpstr>
      <vt:lpstr>Apresentação do PowerPoint</vt:lpstr>
      <vt:lpstr>Apresentação do PowerPoint</vt:lpstr>
      <vt:lpstr>Understanding BMs in the Leather Industry</vt:lpstr>
      <vt:lpstr>Where We Find the Data: 4 Essential Sources</vt:lpstr>
      <vt:lpstr>Deep Dive: How We Collect Data for Business Model Analysis</vt:lpstr>
      <vt:lpstr>Expert Insights: Validating Our Data Through Industry Leaders</vt:lpstr>
      <vt:lpstr>Challenges &amp; Mitigation Strategies 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Feedbackloop</dc:title>
  <dc:creator>Louisa Maria Sobottka</dc:creator>
  <cp:revision>41</cp:revision>
  <dcterms:created xsi:type="dcterms:W3CDTF">2024-02-08T12:26:37Z</dcterms:created>
  <dcterms:modified xsi:type="dcterms:W3CDTF">2025-03-19T10:25:43Z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0x010100CC586EBCC494484BAF14E210A0C712F0</vt:lpwstr>
  </property>
</Properties>
</file>