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7A_957BE062.xml" ContentType="application/vnd.ms-powerpoint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omments/modernComment_17F_18A9E7C3.xml" ContentType="application/vnd.ms-powerpoint.comment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omments/modernComment_180_967753.xml" ContentType="application/vnd.ms-powerpoint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0" r:id="rId4"/>
  </p:sldMasterIdLst>
  <p:notesMasterIdLst>
    <p:notesMasterId r:id="rId16"/>
  </p:notesMasterIdLst>
  <p:sldIdLst>
    <p:sldId id="316" r:id="rId5"/>
    <p:sldId id="324" r:id="rId6"/>
    <p:sldId id="385" r:id="rId7"/>
    <p:sldId id="378" r:id="rId8"/>
    <p:sldId id="383" r:id="rId9"/>
    <p:sldId id="384" r:id="rId10"/>
    <p:sldId id="386" r:id="rId11"/>
    <p:sldId id="387" r:id="rId12"/>
    <p:sldId id="388" r:id="rId13"/>
    <p:sldId id="389" r:id="rId14"/>
    <p:sldId id="3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93AF853-DDEA-BEE2-6377-D84523A29FEE}" name="Manuel Duarte Giusti Latino de Castro" initials="MC" userId="S::58741@novasbe.pt::760d66a5-3e23-4085-8366-d83d7117f546" providerId="AD"/>
  <p188:author id="{E5CA2054-3D64-041F-3DD6-48F29B9EC8A7}" name="Carlos Marques" initials="CM" userId="d7302709d36dc028" providerId="Windows Live"/>
  <p188:author id="{1846A6B1-22DE-CC0B-CF89-B0DD7551B5D3}" name="Carlos Rafael Gaivoto Marques" initials="" userId="S::58420@novasbe.pt::161644d8-3e73-4504-80e4-e6c3f8fc11e4" providerId="AD"/>
  <p188:author id="{95E13DBA-BC5B-E3D4-F434-95877AC7407A}" name="Louisa Maria Sobottka" initials="LMS" userId="S::58308@novasbe.pt::83b4090d-9fde-45ea-be73-7263716e385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2AE"/>
    <a:srgbClr val="FFFFFF"/>
    <a:srgbClr val="9CC7CE"/>
    <a:srgbClr val="BDDADF"/>
    <a:srgbClr val="D8D3D9"/>
    <a:srgbClr val="DEEA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F69BE8-4183-4C42-BDF7-7E3D05E1EDFE}" v="60" dt="2025-03-19T08:37:17.388"/>
    <p1510:client id="{977DD94A-AB02-4DEF-8A6D-8A9E0F87E207}" v="1553" dt="2025-03-19T10:20:45.2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omments/modernComment_17A_957BE06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956E7A8-4DD1-8A42-A38D-E72F9AA7096A}" authorId="{E5CA2054-3D64-041F-3DD6-48F29B9EC8A7}" created="2025-03-15T17:00:42.16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507923554" sldId="378"/>
      <ac:spMk id="7" creationId="{04EEB190-9188-1BE3-5EA3-785D96663BFD}"/>
    </ac:deMkLst>
    <p188:txBody>
      <a:bodyPr/>
      <a:lstStyle/>
      <a:p>
        <a:r>
          <a:rPr lang="en-US"/>
          <a:t> based on demographics, behavior, and preferences</a:t>
        </a:r>
      </a:p>
    </p188:txBody>
  </p188:cm>
</p188:cmLst>
</file>

<file path=ppt/comments/modernComment_17F_18A9E7C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C2CE983-7731-4A49-BC1E-E80891AF5FFE}" authorId="{E5CA2054-3D64-041F-3DD6-48F29B9EC8A7}" created="2025-03-15T17:30:43.35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413788099" sldId="383"/>
      <ac:spMk id="19" creationId="{56DFC988-DA0F-85B0-9121-679C9EFAC1CD}"/>
    </ac:deMkLst>
    <p188:txBody>
      <a:bodyPr/>
      <a:lstStyle/>
      <a:p>
        <a:r>
          <a:rPr lang="en-US"/>
          <a:t> (e.g., brand, technology, workforce).</a:t>
        </a:r>
      </a:p>
    </p188:txBody>
  </p188:cm>
</p188:cmLst>
</file>

<file path=ppt/comments/modernComment_180_96775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288EBC7-229A-8B4B-AB64-26DD9F48D7C9}" authorId="{E5CA2054-3D64-041F-3DD6-48F29B9EC8A7}" created="2025-03-15T18:12:10.255">
    <pc:sldMkLst xmlns:pc="http://schemas.microsoft.com/office/powerpoint/2013/main/command">
      <pc:docMk/>
      <pc:sldMk cId="9860947" sldId="384"/>
    </pc:sldMkLst>
    <p188:txBody>
      <a:bodyPr/>
      <a:lstStyle/>
      <a:p>
        <a:r>
          <a:rPr lang="en-GB"/>
          <a:t> VARIM is best for assessing financial viability and long-term sustainability of a business model.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D4D93B-AE9E-4E41-A2F9-CF500094C93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2914CDC-544C-449C-8C53-5A02F07A5D1F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pt-PT" sz="1800" b="1" err="1">
              <a:solidFill>
                <a:schemeClr val="tx1"/>
              </a:solidFill>
            </a:rPr>
            <a:t>Customer</a:t>
          </a:r>
          <a:r>
            <a:rPr lang="pt-PT" sz="1800" b="1">
              <a:solidFill>
                <a:schemeClr val="tx1"/>
              </a:solidFill>
            </a:rPr>
            <a:t> </a:t>
          </a:r>
          <a:r>
            <a:rPr lang="pt-PT" sz="1800" b="1" err="1">
              <a:solidFill>
                <a:schemeClr val="tx1"/>
              </a:solidFill>
            </a:rPr>
            <a:t>Value</a:t>
          </a:r>
          <a:r>
            <a:rPr lang="pt-PT" sz="1800" b="1">
              <a:solidFill>
                <a:schemeClr val="tx1"/>
              </a:solidFill>
            </a:rPr>
            <a:t> </a:t>
          </a:r>
          <a:r>
            <a:rPr lang="pt-PT" sz="1800" b="1" err="1">
              <a:solidFill>
                <a:schemeClr val="tx1"/>
              </a:solidFill>
            </a:rPr>
            <a:t>Proposition</a:t>
          </a:r>
          <a:endParaRPr lang="pt-PT" sz="1800" b="1">
            <a:solidFill>
              <a:schemeClr val="tx1"/>
            </a:solidFill>
          </a:endParaRPr>
        </a:p>
      </dgm:t>
    </dgm:pt>
    <dgm:pt modelId="{D4348543-7E19-4550-8290-D3F72C810091}" type="parTrans" cxnId="{A00301E8-7B78-411E-9CA1-9258B13ADEBA}">
      <dgm:prSet/>
      <dgm:spPr/>
      <dgm:t>
        <a:bodyPr/>
        <a:lstStyle/>
        <a:p>
          <a:endParaRPr lang="pt-PT"/>
        </a:p>
      </dgm:t>
    </dgm:pt>
    <dgm:pt modelId="{72CA7B32-B187-49B6-8EFD-9D0180500321}" type="sibTrans" cxnId="{A00301E8-7B78-411E-9CA1-9258B13ADEBA}">
      <dgm:prSet/>
      <dgm:spPr/>
      <dgm:t>
        <a:bodyPr/>
        <a:lstStyle/>
        <a:p>
          <a:endParaRPr lang="pt-PT"/>
        </a:p>
      </dgm:t>
    </dgm:pt>
    <dgm:pt modelId="{9038DBB9-B75D-7C41-87A8-F1D08D409789}">
      <dgm:prSet custT="1"/>
      <dgm:spPr>
        <a:solidFill>
          <a:schemeClr val="accent2"/>
        </a:solidFill>
      </dgm:spPr>
      <dgm:t>
        <a:bodyPr/>
        <a:lstStyle/>
        <a:p>
          <a:r>
            <a:rPr lang="pt-PT" sz="1800" b="1" err="1">
              <a:solidFill>
                <a:schemeClr val="tx1"/>
              </a:solidFill>
            </a:rPr>
            <a:t>Growth</a:t>
          </a:r>
          <a:r>
            <a:rPr lang="pt-PT" sz="1800" b="1">
              <a:solidFill>
                <a:schemeClr val="tx1"/>
              </a:solidFill>
            </a:rPr>
            <a:t> Model</a:t>
          </a:r>
        </a:p>
      </dgm:t>
    </dgm:pt>
    <dgm:pt modelId="{754C95D0-95D7-9445-AE88-CA3C5126DA10}" type="parTrans" cxnId="{C020AD8E-5434-C84C-9EB4-374BDA2A1A03}">
      <dgm:prSet/>
      <dgm:spPr/>
      <dgm:t>
        <a:bodyPr/>
        <a:lstStyle/>
        <a:p>
          <a:endParaRPr lang="pt-PT"/>
        </a:p>
      </dgm:t>
    </dgm:pt>
    <dgm:pt modelId="{CA7625FE-59AE-DB42-AD69-780BBC317A7F}" type="sibTrans" cxnId="{C020AD8E-5434-C84C-9EB4-374BDA2A1A03}">
      <dgm:prSet/>
      <dgm:spPr/>
      <dgm:t>
        <a:bodyPr/>
        <a:lstStyle/>
        <a:p>
          <a:endParaRPr lang="pt-PT"/>
        </a:p>
      </dgm:t>
    </dgm:pt>
    <dgm:pt modelId="{31113761-A7B9-A446-8CC9-63BFE45B49D8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PT" sz="1800" b="1" err="1">
              <a:solidFill>
                <a:schemeClr val="tx1"/>
              </a:solidFill>
            </a:rPr>
            <a:t>Capabilities</a:t>
          </a:r>
          <a:endParaRPr lang="pt-PT" sz="1800" b="1">
            <a:solidFill>
              <a:schemeClr val="tx1"/>
            </a:solidFill>
          </a:endParaRPr>
        </a:p>
      </dgm:t>
    </dgm:pt>
    <dgm:pt modelId="{BCD41204-014F-C647-8A99-C96911BBBEB8}" type="parTrans" cxnId="{BE0BB6DB-D8AE-834B-993D-7ED6F6A568CA}">
      <dgm:prSet/>
      <dgm:spPr/>
      <dgm:t>
        <a:bodyPr/>
        <a:lstStyle/>
        <a:p>
          <a:endParaRPr lang="pt-PT"/>
        </a:p>
      </dgm:t>
    </dgm:pt>
    <dgm:pt modelId="{7A99141E-8221-D74E-A969-6261FD853C77}" type="sibTrans" cxnId="{BE0BB6DB-D8AE-834B-993D-7ED6F6A568CA}">
      <dgm:prSet/>
      <dgm:spPr/>
      <dgm:t>
        <a:bodyPr/>
        <a:lstStyle/>
        <a:p>
          <a:endParaRPr lang="pt-PT"/>
        </a:p>
      </dgm:t>
    </dgm:pt>
    <dgm:pt modelId="{9E0527A9-051C-4CA1-96DD-CF239AFC4D7D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PT" sz="1800" b="1" err="1">
              <a:solidFill>
                <a:schemeClr val="tx1"/>
              </a:solidFill>
            </a:rPr>
            <a:t>Market</a:t>
          </a:r>
          <a:r>
            <a:rPr lang="pt-PT" sz="1800" b="1">
              <a:solidFill>
                <a:schemeClr val="tx1"/>
              </a:solidFill>
            </a:rPr>
            <a:t> </a:t>
          </a:r>
          <a:r>
            <a:rPr lang="pt-PT" sz="1800" b="1" err="1">
              <a:solidFill>
                <a:schemeClr val="tx1"/>
              </a:solidFill>
            </a:rPr>
            <a:t>Segments</a:t>
          </a:r>
          <a:endParaRPr lang="pt-PT" sz="1800" b="1">
            <a:solidFill>
              <a:schemeClr val="tx1"/>
            </a:solidFill>
          </a:endParaRPr>
        </a:p>
      </dgm:t>
    </dgm:pt>
    <dgm:pt modelId="{D9ED4F51-1B6B-4D3C-ACD6-49E9DEADA708}" type="sibTrans" cxnId="{2B672EC3-48CB-4E21-B2A1-B4B4240D321A}">
      <dgm:prSet/>
      <dgm:spPr/>
      <dgm:t>
        <a:bodyPr/>
        <a:lstStyle/>
        <a:p>
          <a:endParaRPr lang="pt-PT"/>
        </a:p>
      </dgm:t>
    </dgm:pt>
    <dgm:pt modelId="{2654979A-DA1A-4C45-BA69-545D46E2865F}" type="parTrans" cxnId="{2B672EC3-48CB-4E21-B2A1-B4B4240D321A}">
      <dgm:prSet/>
      <dgm:spPr/>
      <dgm:t>
        <a:bodyPr/>
        <a:lstStyle/>
        <a:p>
          <a:endParaRPr lang="pt-PT"/>
        </a:p>
      </dgm:t>
    </dgm:pt>
    <dgm:pt modelId="{DAEEDAEB-5BDF-421A-A1C1-CDD539B27F63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PT" sz="1800" b="1" err="1">
              <a:solidFill>
                <a:schemeClr val="tx1"/>
              </a:solidFill>
            </a:rPr>
            <a:t>Revenue</a:t>
          </a:r>
          <a:r>
            <a:rPr lang="pt-PT" sz="1800" b="1">
              <a:solidFill>
                <a:schemeClr val="tx1"/>
              </a:solidFill>
            </a:rPr>
            <a:t> Model</a:t>
          </a:r>
          <a:endParaRPr lang="pt-PT" sz="1800">
            <a:solidFill>
              <a:schemeClr val="tx1"/>
            </a:solidFill>
          </a:endParaRPr>
        </a:p>
      </dgm:t>
    </dgm:pt>
    <dgm:pt modelId="{07C8D3AD-1819-402E-A30F-F8320FC28C2E}" type="sibTrans" cxnId="{A98AA39E-DDAB-47FC-99DE-4923E6460E56}">
      <dgm:prSet/>
      <dgm:spPr/>
      <dgm:t>
        <a:bodyPr/>
        <a:lstStyle/>
        <a:p>
          <a:endParaRPr lang="pt-PT"/>
        </a:p>
      </dgm:t>
    </dgm:pt>
    <dgm:pt modelId="{E3283FC3-8562-4D6A-9A07-97372863A344}" type="parTrans" cxnId="{A98AA39E-DDAB-47FC-99DE-4923E6460E56}">
      <dgm:prSet/>
      <dgm:spPr/>
      <dgm:t>
        <a:bodyPr/>
        <a:lstStyle/>
        <a:p>
          <a:endParaRPr lang="pt-PT"/>
        </a:p>
      </dgm:t>
    </dgm:pt>
    <dgm:pt modelId="{97C20BA4-64BF-4AC0-A01B-552864F9EE1D}" type="pres">
      <dgm:prSet presAssocID="{A7D4D93B-AE9E-4E41-A2F9-CF500094C932}" presName="Name0" presStyleCnt="0">
        <dgm:presLayoutVars>
          <dgm:dir/>
          <dgm:animLvl val="lvl"/>
          <dgm:resizeHandles val="exact"/>
        </dgm:presLayoutVars>
      </dgm:prSet>
      <dgm:spPr/>
    </dgm:pt>
    <dgm:pt modelId="{7C710A0B-56F4-4E86-A3DB-C01D8930C7C2}" type="pres">
      <dgm:prSet presAssocID="{82914CDC-544C-449C-8C53-5A02F07A5D1F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DAF28C7A-9272-4EE6-A1F7-80B67CE849CE}" type="pres">
      <dgm:prSet presAssocID="{72CA7B32-B187-49B6-8EFD-9D0180500321}" presName="parTxOnlySpace" presStyleCnt="0"/>
      <dgm:spPr/>
    </dgm:pt>
    <dgm:pt modelId="{9D4006F2-7298-4D5D-BB7C-35949711F705}" type="pres">
      <dgm:prSet presAssocID="{9E0527A9-051C-4CA1-96DD-CF239AFC4D7D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18E131B0-D331-4421-90B2-AF08A0E9F37B}" type="pres">
      <dgm:prSet presAssocID="{D9ED4F51-1B6B-4D3C-ACD6-49E9DEADA708}" presName="parTxOnlySpace" presStyleCnt="0"/>
      <dgm:spPr/>
    </dgm:pt>
    <dgm:pt modelId="{04BA3971-5E8F-4BA0-8C1A-FB41EA0B915B}" type="pres">
      <dgm:prSet presAssocID="{DAEEDAEB-5BDF-421A-A1C1-CDD539B27F63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C916E5FF-0326-2144-AE8F-7129C3AF1B1F}" type="pres">
      <dgm:prSet presAssocID="{07C8D3AD-1819-402E-A30F-F8320FC28C2E}" presName="parTxOnlySpace" presStyleCnt="0"/>
      <dgm:spPr/>
    </dgm:pt>
    <dgm:pt modelId="{31F87716-0F47-DA4D-B761-648DAC9FCDFA}" type="pres">
      <dgm:prSet presAssocID="{9038DBB9-B75D-7C41-87A8-F1D08D409789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CA5F897B-517C-5E4D-B477-8B18A708BED8}" type="pres">
      <dgm:prSet presAssocID="{CA7625FE-59AE-DB42-AD69-780BBC317A7F}" presName="parTxOnlySpace" presStyleCnt="0"/>
      <dgm:spPr/>
    </dgm:pt>
    <dgm:pt modelId="{DF445B1F-543F-6448-AF87-22660961022B}" type="pres">
      <dgm:prSet presAssocID="{31113761-A7B9-A446-8CC9-63BFE45B49D8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268C930B-D08E-486E-803E-3E202F404814}" type="presOf" srcId="{A7D4D93B-AE9E-4E41-A2F9-CF500094C932}" destId="{97C20BA4-64BF-4AC0-A01B-552864F9EE1D}" srcOrd="0" destOrd="0" presId="urn:microsoft.com/office/officeart/2005/8/layout/chevron1"/>
    <dgm:cxn modelId="{C4DC2270-9B7B-A74D-B92E-8EF18956F045}" type="presOf" srcId="{9038DBB9-B75D-7C41-87A8-F1D08D409789}" destId="{31F87716-0F47-DA4D-B761-648DAC9FCDFA}" srcOrd="0" destOrd="0" presId="urn:microsoft.com/office/officeart/2005/8/layout/chevron1"/>
    <dgm:cxn modelId="{56020A54-1D82-5A46-B40C-51059621E888}" type="presOf" srcId="{31113761-A7B9-A446-8CC9-63BFE45B49D8}" destId="{DF445B1F-543F-6448-AF87-22660961022B}" srcOrd="0" destOrd="0" presId="urn:microsoft.com/office/officeart/2005/8/layout/chevron1"/>
    <dgm:cxn modelId="{953A075A-2330-4B59-88FC-21B5122F5534}" type="presOf" srcId="{82914CDC-544C-449C-8C53-5A02F07A5D1F}" destId="{7C710A0B-56F4-4E86-A3DB-C01D8930C7C2}" srcOrd="0" destOrd="0" presId="urn:microsoft.com/office/officeart/2005/8/layout/chevron1"/>
    <dgm:cxn modelId="{C020AD8E-5434-C84C-9EB4-374BDA2A1A03}" srcId="{A7D4D93B-AE9E-4E41-A2F9-CF500094C932}" destId="{9038DBB9-B75D-7C41-87A8-F1D08D409789}" srcOrd="3" destOrd="0" parTransId="{754C95D0-95D7-9445-AE88-CA3C5126DA10}" sibTransId="{CA7625FE-59AE-DB42-AD69-780BBC317A7F}"/>
    <dgm:cxn modelId="{A98AA39E-DDAB-47FC-99DE-4923E6460E56}" srcId="{A7D4D93B-AE9E-4E41-A2F9-CF500094C932}" destId="{DAEEDAEB-5BDF-421A-A1C1-CDD539B27F63}" srcOrd="2" destOrd="0" parTransId="{E3283FC3-8562-4D6A-9A07-97372863A344}" sibTransId="{07C8D3AD-1819-402E-A30F-F8320FC28C2E}"/>
    <dgm:cxn modelId="{2B672EC3-48CB-4E21-B2A1-B4B4240D321A}" srcId="{A7D4D93B-AE9E-4E41-A2F9-CF500094C932}" destId="{9E0527A9-051C-4CA1-96DD-CF239AFC4D7D}" srcOrd="1" destOrd="0" parTransId="{2654979A-DA1A-4C45-BA69-545D46E2865F}" sibTransId="{D9ED4F51-1B6B-4D3C-ACD6-49E9DEADA708}"/>
    <dgm:cxn modelId="{BE0BB6DB-D8AE-834B-993D-7ED6F6A568CA}" srcId="{A7D4D93B-AE9E-4E41-A2F9-CF500094C932}" destId="{31113761-A7B9-A446-8CC9-63BFE45B49D8}" srcOrd="4" destOrd="0" parTransId="{BCD41204-014F-C647-8A99-C96911BBBEB8}" sibTransId="{7A99141E-8221-D74E-A969-6261FD853C77}"/>
    <dgm:cxn modelId="{A00301E8-7B78-411E-9CA1-9258B13ADEBA}" srcId="{A7D4D93B-AE9E-4E41-A2F9-CF500094C932}" destId="{82914CDC-544C-449C-8C53-5A02F07A5D1F}" srcOrd="0" destOrd="0" parTransId="{D4348543-7E19-4550-8290-D3F72C810091}" sibTransId="{72CA7B32-B187-49B6-8EFD-9D0180500321}"/>
    <dgm:cxn modelId="{96F15AF2-C23D-44A3-A585-A480E8C10812}" type="presOf" srcId="{DAEEDAEB-5BDF-421A-A1C1-CDD539B27F63}" destId="{04BA3971-5E8F-4BA0-8C1A-FB41EA0B915B}" srcOrd="0" destOrd="0" presId="urn:microsoft.com/office/officeart/2005/8/layout/chevron1"/>
    <dgm:cxn modelId="{4DA1DBFE-9044-48D0-8524-805F00F5C50C}" type="presOf" srcId="{9E0527A9-051C-4CA1-96DD-CF239AFC4D7D}" destId="{9D4006F2-7298-4D5D-BB7C-35949711F705}" srcOrd="0" destOrd="0" presId="urn:microsoft.com/office/officeart/2005/8/layout/chevron1"/>
    <dgm:cxn modelId="{9F909B34-5B06-4EC8-9E93-5277BB8FD47B}" type="presParOf" srcId="{97C20BA4-64BF-4AC0-A01B-552864F9EE1D}" destId="{7C710A0B-56F4-4E86-A3DB-C01D8930C7C2}" srcOrd="0" destOrd="0" presId="urn:microsoft.com/office/officeart/2005/8/layout/chevron1"/>
    <dgm:cxn modelId="{98B8A6EC-4282-496E-B59C-25C0B70A3E6C}" type="presParOf" srcId="{97C20BA4-64BF-4AC0-A01B-552864F9EE1D}" destId="{DAF28C7A-9272-4EE6-A1F7-80B67CE849CE}" srcOrd="1" destOrd="0" presId="urn:microsoft.com/office/officeart/2005/8/layout/chevron1"/>
    <dgm:cxn modelId="{710B74B3-2736-44C2-BCD9-96957018E319}" type="presParOf" srcId="{97C20BA4-64BF-4AC0-A01B-552864F9EE1D}" destId="{9D4006F2-7298-4D5D-BB7C-35949711F705}" srcOrd="2" destOrd="0" presId="urn:microsoft.com/office/officeart/2005/8/layout/chevron1"/>
    <dgm:cxn modelId="{C5577629-D750-4527-93B4-6D64967D824C}" type="presParOf" srcId="{97C20BA4-64BF-4AC0-A01B-552864F9EE1D}" destId="{18E131B0-D331-4421-90B2-AF08A0E9F37B}" srcOrd="3" destOrd="0" presId="urn:microsoft.com/office/officeart/2005/8/layout/chevron1"/>
    <dgm:cxn modelId="{38B872D5-552D-4981-944C-14EED53DB6C9}" type="presParOf" srcId="{97C20BA4-64BF-4AC0-A01B-552864F9EE1D}" destId="{04BA3971-5E8F-4BA0-8C1A-FB41EA0B915B}" srcOrd="4" destOrd="0" presId="urn:microsoft.com/office/officeart/2005/8/layout/chevron1"/>
    <dgm:cxn modelId="{9878D323-6923-7E4E-B3E1-DFD1B7F8E4F6}" type="presParOf" srcId="{97C20BA4-64BF-4AC0-A01B-552864F9EE1D}" destId="{C916E5FF-0326-2144-AE8F-7129C3AF1B1F}" srcOrd="5" destOrd="0" presId="urn:microsoft.com/office/officeart/2005/8/layout/chevron1"/>
    <dgm:cxn modelId="{9EF9571E-A439-A746-A30D-F781FF6EE80E}" type="presParOf" srcId="{97C20BA4-64BF-4AC0-A01B-552864F9EE1D}" destId="{31F87716-0F47-DA4D-B761-648DAC9FCDFA}" srcOrd="6" destOrd="0" presId="urn:microsoft.com/office/officeart/2005/8/layout/chevron1"/>
    <dgm:cxn modelId="{5D15444F-C3D3-324C-BF01-3F6A1E817070}" type="presParOf" srcId="{97C20BA4-64BF-4AC0-A01B-552864F9EE1D}" destId="{CA5F897B-517C-5E4D-B477-8B18A708BED8}" srcOrd="7" destOrd="0" presId="urn:microsoft.com/office/officeart/2005/8/layout/chevron1"/>
    <dgm:cxn modelId="{090F68E5-09C0-4145-94F1-9C66E702D09D}" type="presParOf" srcId="{97C20BA4-64BF-4AC0-A01B-552864F9EE1D}" destId="{DF445B1F-543F-6448-AF87-22660961022B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7D4D93B-AE9E-4E41-A2F9-CF500094C93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2914CDC-544C-449C-8C53-5A02F07A5D1F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pt-PT" sz="1800" b="1" err="1">
              <a:solidFill>
                <a:schemeClr val="tx1"/>
              </a:solidFill>
            </a:rPr>
            <a:t>Value</a:t>
          </a:r>
          <a:r>
            <a:rPr lang="pt-PT" sz="1800" b="1">
              <a:solidFill>
                <a:schemeClr val="tx1"/>
              </a:solidFill>
            </a:rPr>
            <a:t> </a:t>
          </a:r>
          <a:r>
            <a:rPr lang="pt-PT" sz="1800" b="1" err="1">
              <a:solidFill>
                <a:schemeClr val="tx1"/>
              </a:solidFill>
            </a:rPr>
            <a:t>Proposition</a:t>
          </a:r>
          <a:endParaRPr lang="pt-PT" sz="1800" b="1">
            <a:solidFill>
              <a:schemeClr val="tx1"/>
            </a:solidFill>
          </a:endParaRPr>
        </a:p>
      </dgm:t>
    </dgm:pt>
    <dgm:pt modelId="{D4348543-7E19-4550-8290-D3F72C810091}" type="parTrans" cxnId="{A00301E8-7B78-411E-9CA1-9258B13ADEBA}">
      <dgm:prSet/>
      <dgm:spPr/>
      <dgm:t>
        <a:bodyPr/>
        <a:lstStyle/>
        <a:p>
          <a:endParaRPr lang="pt-PT"/>
        </a:p>
      </dgm:t>
    </dgm:pt>
    <dgm:pt modelId="{72CA7B32-B187-49B6-8EFD-9D0180500321}" type="sibTrans" cxnId="{A00301E8-7B78-411E-9CA1-9258B13ADEBA}">
      <dgm:prSet/>
      <dgm:spPr/>
      <dgm:t>
        <a:bodyPr/>
        <a:lstStyle/>
        <a:p>
          <a:endParaRPr lang="pt-PT"/>
        </a:p>
      </dgm:t>
    </dgm:pt>
    <dgm:pt modelId="{9038DBB9-B75D-7C41-87A8-F1D08D409789}">
      <dgm:prSet custT="1"/>
      <dgm:spPr>
        <a:solidFill>
          <a:schemeClr val="accent2"/>
        </a:solidFill>
      </dgm:spPr>
      <dgm:t>
        <a:bodyPr/>
        <a:lstStyle/>
        <a:p>
          <a:r>
            <a:rPr lang="pt-PT" sz="1800" b="1" err="1">
              <a:solidFill>
                <a:schemeClr val="tx1"/>
              </a:solidFill>
            </a:rPr>
            <a:t>Industry</a:t>
          </a:r>
          <a:r>
            <a:rPr lang="pt-PT" sz="1800" b="1">
              <a:solidFill>
                <a:schemeClr val="tx1"/>
              </a:solidFill>
            </a:rPr>
            <a:t> </a:t>
          </a:r>
          <a:r>
            <a:rPr lang="pt-PT" sz="1800" b="1" err="1">
              <a:solidFill>
                <a:schemeClr val="tx1"/>
              </a:solidFill>
            </a:rPr>
            <a:t>and</a:t>
          </a:r>
          <a:r>
            <a:rPr lang="pt-PT" sz="1800" b="1">
              <a:solidFill>
                <a:schemeClr val="tx1"/>
              </a:solidFill>
            </a:rPr>
            <a:t> </a:t>
          </a:r>
          <a:r>
            <a:rPr lang="pt-PT" sz="1800" b="1" err="1">
              <a:solidFill>
                <a:schemeClr val="tx1"/>
              </a:solidFill>
            </a:rPr>
            <a:t>Market</a:t>
          </a:r>
          <a:r>
            <a:rPr lang="pt-PT" sz="1800" b="1">
              <a:solidFill>
                <a:schemeClr val="tx1"/>
              </a:solidFill>
            </a:rPr>
            <a:t> </a:t>
          </a:r>
          <a:r>
            <a:rPr lang="pt-PT" sz="1800" b="1" err="1">
              <a:solidFill>
                <a:schemeClr val="tx1"/>
              </a:solidFill>
            </a:rPr>
            <a:t>Environment</a:t>
          </a:r>
          <a:endParaRPr lang="pt-PT" sz="1800" b="1">
            <a:solidFill>
              <a:schemeClr val="tx1"/>
            </a:solidFill>
          </a:endParaRPr>
        </a:p>
      </dgm:t>
    </dgm:pt>
    <dgm:pt modelId="{754C95D0-95D7-9445-AE88-CA3C5126DA10}" type="parTrans" cxnId="{C020AD8E-5434-C84C-9EB4-374BDA2A1A03}">
      <dgm:prSet/>
      <dgm:spPr/>
      <dgm:t>
        <a:bodyPr/>
        <a:lstStyle/>
        <a:p>
          <a:endParaRPr lang="pt-PT"/>
        </a:p>
      </dgm:t>
    </dgm:pt>
    <dgm:pt modelId="{CA7625FE-59AE-DB42-AD69-780BBC317A7F}" type="sibTrans" cxnId="{C020AD8E-5434-C84C-9EB4-374BDA2A1A03}">
      <dgm:prSet/>
      <dgm:spPr/>
      <dgm:t>
        <a:bodyPr/>
        <a:lstStyle/>
        <a:p>
          <a:endParaRPr lang="pt-PT"/>
        </a:p>
      </dgm:t>
    </dgm:pt>
    <dgm:pt modelId="{31113761-A7B9-A446-8CC9-63BFE45B49D8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pt-PT" sz="1800" b="1" err="1">
              <a:solidFill>
                <a:schemeClr val="tx1"/>
              </a:solidFill>
            </a:rPr>
            <a:t>Monitization</a:t>
          </a:r>
          <a:r>
            <a:rPr lang="pt-PT" sz="1800" b="1">
              <a:solidFill>
                <a:schemeClr val="tx1"/>
              </a:solidFill>
            </a:rPr>
            <a:t> </a:t>
          </a:r>
          <a:r>
            <a:rPr lang="pt-PT" sz="1800" b="1" err="1">
              <a:solidFill>
                <a:schemeClr val="tx1"/>
              </a:solidFill>
            </a:rPr>
            <a:t>Startegy</a:t>
          </a:r>
          <a:endParaRPr lang="pt-PT" sz="1800" b="1">
            <a:solidFill>
              <a:schemeClr val="tx1"/>
            </a:solidFill>
          </a:endParaRPr>
        </a:p>
      </dgm:t>
    </dgm:pt>
    <dgm:pt modelId="{BCD41204-014F-C647-8A99-C96911BBBEB8}" type="parTrans" cxnId="{BE0BB6DB-D8AE-834B-993D-7ED6F6A568CA}">
      <dgm:prSet/>
      <dgm:spPr/>
      <dgm:t>
        <a:bodyPr/>
        <a:lstStyle/>
        <a:p>
          <a:endParaRPr lang="pt-PT"/>
        </a:p>
      </dgm:t>
    </dgm:pt>
    <dgm:pt modelId="{7A99141E-8221-D74E-A969-6261FD853C77}" type="sibTrans" cxnId="{BE0BB6DB-D8AE-834B-993D-7ED6F6A568CA}">
      <dgm:prSet/>
      <dgm:spPr/>
      <dgm:t>
        <a:bodyPr/>
        <a:lstStyle/>
        <a:p>
          <a:endParaRPr lang="pt-PT"/>
        </a:p>
      </dgm:t>
    </dgm:pt>
    <dgm:pt modelId="{9E0527A9-051C-4CA1-96DD-CF239AFC4D7D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PT" sz="1800" b="1" err="1">
              <a:solidFill>
                <a:schemeClr val="tx1"/>
              </a:solidFill>
            </a:rPr>
            <a:t>Activities</a:t>
          </a:r>
          <a:r>
            <a:rPr lang="pt-PT" sz="1800" b="1">
              <a:solidFill>
                <a:schemeClr val="tx1"/>
              </a:solidFill>
            </a:rPr>
            <a:t> </a:t>
          </a:r>
          <a:r>
            <a:rPr lang="pt-PT" sz="1800" b="1" err="1">
              <a:solidFill>
                <a:schemeClr val="tx1"/>
              </a:solidFill>
            </a:rPr>
            <a:t>and</a:t>
          </a:r>
          <a:r>
            <a:rPr lang="pt-PT" sz="1800" b="1">
              <a:solidFill>
                <a:schemeClr val="tx1"/>
              </a:solidFill>
            </a:rPr>
            <a:t> Processes</a:t>
          </a:r>
        </a:p>
      </dgm:t>
    </dgm:pt>
    <dgm:pt modelId="{D9ED4F51-1B6B-4D3C-ACD6-49E9DEADA708}" type="sibTrans" cxnId="{2B672EC3-48CB-4E21-B2A1-B4B4240D321A}">
      <dgm:prSet/>
      <dgm:spPr/>
      <dgm:t>
        <a:bodyPr/>
        <a:lstStyle/>
        <a:p>
          <a:endParaRPr lang="pt-PT"/>
        </a:p>
      </dgm:t>
    </dgm:pt>
    <dgm:pt modelId="{2654979A-DA1A-4C45-BA69-545D46E2865F}" type="parTrans" cxnId="{2B672EC3-48CB-4E21-B2A1-B4B4240D321A}">
      <dgm:prSet/>
      <dgm:spPr/>
      <dgm:t>
        <a:bodyPr/>
        <a:lstStyle/>
        <a:p>
          <a:endParaRPr lang="pt-PT"/>
        </a:p>
      </dgm:t>
    </dgm:pt>
    <dgm:pt modelId="{DAEEDAEB-5BDF-421A-A1C1-CDD539B27F63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PT" sz="1800" b="1" err="1">
              <a:solidFill>
                <a:schemeClr val="tx1"/>
              </a:solidFill>
            </a:rPr>
            <a:t>Resources</a:t>
          </a:r>
          <a:r>
            <a:rPr lang="pt-PT" sz="1800" b="1">
              <a:solidFill>
                <a:schemeClr val="tx1"/>
              </a:solidFill>
            </a:rPr>
            <a:t> </a:t>
          </a:r>
          <a:r>
            <a:rPr lang="pt-PT" sz="1800" b="1" err="1">
              <a:solidFill>
                <a:schemeClr val="tx1"/>
              </a:solidFill>
            </a:rPr>
            <a:t>and</a:t>
          </a:r>
          <a:r>
            <a:rPr lang="pt-PT" sz="1800" b="1">
              <a:solidFill>
                <a:schemeClr val="tx1"/>
              </a:solidFill>
            </a:rPr>
            <a:t> </a:t>
          </a:r>
          <a:r>
            <a:rPr lang="pt-PT" sz="1800" b="1" err="1">
              <a:solidFill>
                <a:schemeClr val="tx1"/>
              </a:solidFill>
            </a:rPr>
            <a:t>Capabilities</a:t>
          </a:r>
          <a:endParaRPr lang="pt-PT" sz="1800" b="1">
            <a:solidFill>
              <a:schemeClr val="tx1"/>
            </a:solidFill>
          </a:endParaRPr>
        </a:p>
      </dgm:t>
    </dgm:pt>
    <dgm:pt modelId="{07C8D3AD-1819-402E-A30F-F8320FC28C2E}" type="sibTrans" cxnId="{A98AA39E-DDAB-47FC-99DE-4923E6460E56}">
      <dgm:prSet/>
      <dgm:spPr/>
      <dgm:t>
        <a:bodyPr/>
        <a:lstStyle/>
        <a:p>
          <a:endParaRPr lang="pt-PT"/>
        </a:p>
      </dgm:t>
    </dgm:pt>
    <dgm:pt modelId="{E3283FC3-8562-4D6A-9A07-97372863A344}" type="parTrans" cxnId="{A98AA39E-DDAB-47FC-99DE-4923E6460E56}">
      <dgm:prSet/>
      <dgm:spPr/>
      <dgm:t>
        <a:bodyPr/>
        <a:lstStyle/>
        <a:p>
          <a:endParaRPr lang="pt-PT"/>
        </a:p>
      </dgm:t>
    </dgm:pt>
    <dgm:pt modelId="{97C20BA4-64BF-4AC0-A01B-552864F9EE1D}" type="pres">
      <dgm:prSet presAssocID="{A7D4D93B-AE9E-4E41-A2F9-CF500094C932}" presName="Name0" presStyleCnt="0">
        <dgm:presLayoutVars>
          <dgm:dir/>
          <dgm:animLvl val="lvl"/>
          <dgm:resizeHandles val="exact"/>
        </dgm:presLayoutVars>
      </dgm:prSet>
      <dgm:spPr/>
    </dgm:pt>
    <dgm:pt modelId="{7C710A0B-56F4-4E86-A3DB-C01D8930C7C2}" type="pres">
      <dgm:prSet presAssocID="{82914CDC-544C-449C-8C53-5A02F07A5D1F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DAF28C7A-9272-4EE6-A1F7-80B67CE849CE}" type="pres">
      <dgm:prSet presAssocID="{72CA7B32-B187-49B6-8EFD-9D0180500321}" presName="parTxOnlySpace" presStyleCnt="0"/>
      <dgm:spPr/>
    </dgm:pt>
    <dgm:pt modelId="{9D4006F2-7298-4D5D-BB7C-35949711F705}" type="pres">
      <dgm:prSet presAssocID="{9E0527A9-051C-4CA1-96DD-CF239AFC4D7D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18E131B0-D331-4421-90B2-AF08A0E9F37B}" type="pres">
      <dgm:prSet presAssocID="{D9ED4F51-1B6B-4D3C-ACD6-49E9DEADA708}" presName="parTxOnlySpace" presStyleCnt="0"/>
      <dgm:spPr/>
    </dgm:pt>
    <dgm:pt modelId="{04BA3971-5E8F-4BA0-8C1A-FB41EA0B915B}" type="pres">
      <dgm:prSet presAssocID="{DAEEDAEB-5BDF-421A-A1C1-CDD539B27F63}" presName="parTxOnly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C916E5FF-0326-2144-AE8F-7129C3AF1B1F}" type="pres">
      <dgm:prSet presAssocID="{07C8D3AD-1819-402E-A30F-F8320FC28C2E}" presName="parTxOnlySpace" presStyleCnt="0"/>
      <dgm:spPr/>
    </dgm:pt>
    <dgm:pt modelId="{31F87716-0F47-DA4D-B761-648DAC9FCDFA}" type="pres">
      <dgm:prSet presAssocID="{9038DBB9-B75D-7C41-87A8-F1D08D409789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CA5F897B-517C-5E4D-B477-8B18A708BED8}" type="pres">
      <dgm:prSet presAssocID="{CA7625FE-59AE-DB42-AD69-780BBC317A7F}" presName="parTxOnlySpace" presStyleCnt="0"/>
      <dgm:spPr/>
    </dgm:pt>
    <dgm:pt modelId="{DF445B1F-543F-6448-AF87-22660961022B}" type="pres">
      <dgm:prSet presAssocID="{31113761-A7B9-A446-8CC9-63BFE45B49D8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268C930B-D08E-486E-803E-3E202F404814}" type="presOf" srcId="{A7D4D93B-AE9E-4E41-A2F9-CF500094C932}" destId="{97C20BA4-64BF-4AC0-A01B-552864F9EE1D}" srcOrd="0" destOrd="0" presId="urn:microsoft.com/office/officeart/2005/8/layout/chevron1"/>
    <dgm:cxn modelId="{C4DC2270-9B7B-A74D-B92E-8EF18956F045}" type="presOf" srcId="{9038DBB9-B75D-7C41-87A8-F1D08D409789}" destId="{31F87716-0F47-DA4D-B761-648DAC9FCDFA}" srcOrd="0" destOrd="0" presId="urn:microsoft.com/office/officeart/2005/8/layout/chevron1"/>
    <dgm:cxn modelId="{56020A54-1D82-5A46-B40C-51059621E888}" type="presOf" srcId="{31113761-A7B9-A446-8CC9-63BFE45B49D8}" destId="{DF445B1F-543F-6448-AF87-22660961022B}" srcOrd="0" destOrd="0" presId="urn:microsoft.com/office/officeart/2005/8/layout/chevron1"/>
    <dgm:cxn modelId="{953A075A-2330-4B59-88FC-21B5122F5534}" type="presOf" srcId="{82914CDC-544C-449C-8C53-5A02F07A5D1F}" destId="{7C710A0B-56F4-4E86-A3DB-C01D8930C7C2}" srcOrd="0" destOrd="0" presId="urn:microsoft.com/office/officeart/2005/8/layout/chevron1"/>
    <dgm:cxn modelId="{C020AD8E-5434-C84C-9EB4-374BDA2A1A03}" srcId="{A7D4D93B-AE9E-4E41-A2F9-CF500094C932}" destId="{9038DBB9-B75D-7C41-87A8-F1D08D409789}" srcOrd="3" destOrd="0" parTransId="{754C95D0-95D7-9445-AE88-CA3C5126DA10}" sibTransId="{CA7625FE-59AE-DB42-AD69-780BBC317A7F}"/>
    <dgm:cxn modelId="{A98AA39E-DDAB-47FC-99DE-4923E6460E56}" srcId="{A7D4D93B-AE9E-4E41-A2F9-CF500094C932}" destId="{DAEEDAEB-5BDF-421A-A1C1-CDD539B27F63}" srcOrd="2" destOrd="0" parTransId="{E3283FC3-8562-4D6A-9A07-97372863A344}" sibTransId="{07C8D3AD-1819-402E-A30F-F8320FC28C2E}"/>
    <dgm:cxn modelId="{2B672EC3-48CB-4E21-B2A1-B4B4240D321A}" srcId="{A7D4D93B-AE9E-4E41-A2F9-CF500094C932}" destId="{9E0527A9-051C-4CA1-96DD-CF239AFC4D7D}" srcOrd="1" destOrd="0" parTransId="{2654979A-DA1A-4C45-BA69-545D46E2865F}" sibTransId="{D9ED4F51-1B6B-4D3C-ACD6-49E9DEADA708}"/>
    <dgm:cxn modelId="{BE0BB6DB-D8AE-834B-993D-7ED6F6A568CA}" srcId="{A7D4D93B-AE9E-4E41-A2F9-CF500094C932}" destId="{31113761-A7B9-A446-8CC9-63BFE45B49D8}" srcOrd="4" destOrd="0" parTransId="{BCD41204-014F-C647-8A99-C96911BBBEB8}" sibTransId="{7A99141E-8221-D74E-A969-6261FD853C77}"/>
    <dgm:cxn modelId="{A00301E8-7B78-411E-9CA1-9258B13ADEBA}" srcId="{A7D4D93B-AE9E-4E41-A2F9-CF500094C932}" destId="{82914CDC-544C-449C-8C53-5A02F07A5D1F}" srcOrd="0" destOrd="0" parTransId="{D4348543-7E19-4550-8290-D3F72C810091}" sibTransId="{72CA7B32-B187-49B6-8EFD-9D0180500321}"/>
    <dgm:cxn modelId="{96F15AF2-C23D-44A3-A585-A480E8C10812}" type="presOf" srcId="{DAEEDAEB-5BDF-421A-A1C1-CDD539B27F63}" destId="{04BA3971-5E8F-4BA0-8C1A-FB41EA0B915B}" srcOrd="0" destOrd="0" presId="urn:microsoft.com/office/officeart/2005/8/layout/chevron1"/>
    <dgm:cxn modelId="{4DA1DBFE-9044-48D0-8524-805F00F5C50C}" type="presOf" srcId="{9E0527A9-051C-4CA1-96DD-CF239AFC4D7D}" destId="{9D4006F2-7298-4D5D-BB7C-35949711F705}" srcOrd="0" destOrd="0" presId="urn:microsoft.com/office/officeart/2005/8/layout/chevron1"/>
    <dgm:cxn modelId="{9F909B34-5B06-4EC8-9E93-5277BB8FD47B}" type="presParOf" srcId="{97C20BA4-64BF-4AC0-A01B-552864F9EE1D}" destId="{7C710A0B-56F4-4E86-A3DB-C01D8930C7C2}" srcOrd="0" destOrd="0" presId="urn:microsoft.com/office/officeart/2005/8/layout/chevron1"/>
    <dgm:cxn modelId="{98B8A6EC-4282-496E-B59C-25C0B70A3E6C}" type="presParOf" srcId="{97C20BA4-64BF-4AC0-A01B-552864F9EE1D}" destId="{DAF28C7A-9272-4EE6-A1F7-80B67CE849CE}" srcOrd="1" destOrd="0" presId="urn:microsoft.com/office/officeart/2005/8/layout/chevron1"/>
    <dgm:cxn modelId="{710B74B3-2736-44C2-BCD9-96957018E319}" type="presParOf" srcId="{97C20BA4-64BF-4AC0-A01B-552864F9EE1D}" destId="{9D4006F2-7298-4D5D-BB7C-35949711F705}" srcOrd="2" destOrd="0" presId="urn:microsoft.com/office/officeart/2005/8/layout/chevron1"/>
    <dgm:cxn modelId="{C5577629-D750-4527-93B4-6D64967D824C}" type="presParOf" srcId="{97C20BA4-64BF-4AC0-A01B-552864F9EE1D}" destId="{18E131B0-D331-4421-90B2-AF08A0E9F37B}" srcOrd="3" destOrd="0" presId="urn:microsoft.com/office/officeart/2005/8/layout/chevron1"/>
    <dgm:cxn modelId="{38B872D5-552D-4981-944C-14EED53DB6C9}" type="presParOf" srcId="{97C20BA4-64BF-4AC0-A01B-552864F9EE1D}" destId="{04BA3971-5E8F-4BA0-8C1A-FB41EA0B915B}" srcOrd="4" destOrd="0" presId="urn:microsoft.com/office/officeart/2005/8/layout/chevron1"/>
    <dgm:cxn modelId="{9878D323-6923-7E4E-B3E1-DFD1B7F8E4F6}" type="presParOf" srcId="{97C20BA4-64BF-4AC0-A01B-552864F9EE1D}" destId="{C916E5FF-0326-2144-AE8F-7129C3AF1B1F}" srcOrd="5" destOrd="0" presId="urn:microsoft.com/office/officeart/2005/8/layout/chevron1"/>
    <dgm:cxn modelId="{9EF9571E-A439-A746-A30D-F781FF6EE80E}" type="presParOf" srcId="{97C20BA4-64BF-4AC0-A01B-552864F9EE1D}" destId="{31F87716-0F47-DA4D-B761-648DAC9FCDFA}" srcOrd="6" destOrd="0" presId="urn:microsoft.com/office/officeart/2005/8/layout/chevron1"/>
    <dgm:cxn modelId="{5D15444F-C3D3-324C-BF01-3F6A1E817070}" type="presParOf" srcId="{97C20BA4-64BF-4AC0-A01B-552864F9EE1D}" destId="{CA5F897B-517C-5E4D-B477-8B18A708BED8}" srcOrd="7" destOrd="0" presId="urn:microsoft.com/office/officeart/2005/8/layout/chevron1"/>
    <dgm:cxn modelId="{090F68E5-09C0-4145-94F1-9C66E702D09D}" type="presParOf" srcId="{97C20BA4-64BF-4AC0-A01B-552864F9EE1D}" destId="{DF445B1F-543F-6448-AF87-22660961022B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D4D93B-AE9E-4E41-A2F9-CF500094C93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038DBB9-B75D-7C41-87A8-F1D08D409789}">
      <dgm:prSet custT="1"/>
      <dgm:spPr>
        <a:solidFill>
          <a:schemeClr val="accent2"/>
        </a:solidFill>
      </dgm:spPr>
      <dgm:t>
        <a:bodyPr/>
        <a:lstStyle/>
        <a:p>
          <a:r>
            <a:rPr lang="pt-PT" sz="1800" b="1">
              <a:solidFill>
                <a:schemeClr val="tx1"/>
              </a:solidFill>
            </a:rPr>
            <a:t>Compare with </a:t>
          </a:r>
          <a:r>
            <a:rPr lang="pt-PT" sz="1800" b="1" err="1">
              <a:solidFill>
                <a:schemeClr val="tx1"/>
              </a:solidFill>
            </a:rPr>
            <a:t>Existing</a:t>
          </a:r>
          <a:r>
            <a:rPr lang="pt-PT" sz="1800" b="1">
              <a:solidFill>
                <a:schemeClr val="tx1"/>
              </a:solidFill>
            </a:rPr>
            <a:t> </a:t>
          </a:r>
          <a:r>
            <a:rPr lang="pt-PT" sz="1800" b="1" err="1">
              <a:solidFill>
                <a:schemeClr val="tx1"/>
              </a:solidFill>
            </a:rPr>
            <a:t>Model</a:t>
          </a:r>
          <a:endParaRPr lang="pt-PT" sz="1800" b="1">
            <a:solidFill>
              <a:schemeClr val="tx1"/>
            </a:solidFill>
          </a:endParaRPr>
        </a:p>
      </dgm:t>
    </dgm:pt>
    <dgm:pt modelId="{754C95D0-95D7-9445-AE88-CA3C5126DA10}" type="parTrans" cxnId="{C020AD8E-5434-C84C-9EB4-374BDA2A1A03}">
      <dgm:prSet/>
      <dgm:spPr/>
      <dgm:t>
        <a:bodyPr/>
        <a:lstStyle/>
        <a:p>
          <a:endParaRPr lang="pt-PT"/>
        </a:p>
      </dgm:t>
    </dgm:pt>
    <dgm:pt modelId="{CA7625FE-59AE-DB42-AD69-780BBC317A7F}" type="sibTrans" cxnId="{C020AD8E-5434-C84C-9EB4-374BDA2A1A03}">
      <dgm:prSet/>
      <dgm:spPr/>
      <dgm:t>
        <a:bodyPr/>
        <a:lstStyle/>
        <a:p>
          <a:endParaRPr lang="pt-PT"/>
        </a:p>
      </dgm:t>
    </dgm:pt>
    <dgm:pt modelId="{9E0527A9-051C-4CA1-96DD-CF239AFC4D7D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t-PT" sz="1800" b="1">
              <a:solidFill>
                <a:schemeClr val="tx1"/>
              </a:solidFill>
            </a:rPr>
            <a:t>What </a:t>
          </a:r>
          <a:r>
            <a:rPr lang="pt-PT" sz="1800" b="1" err="1">
              <a:solidFill>
                <a:schemeClr val="tx1"/>
              </a:solidFill>
            </a:rPr>
            <a:t>is</a:t>
          </a:r>
          <a:r>
            <a:rPr lang="pt-PT" sz="1800" b="1">
              <a:solidFill>
                <a:schemeClr val="tx1"/>
              </a:solidFill>
            </a:rPr>
            <a:t> the “Job to  </a:t>
          </a:r>
          <a:r>
            <a:rPr lang="pt-PT" sz="1800" b="1" err="1">
              <a:solidFill>
                <a:schemeClr val="tx1"/>
              </a:solidFill>
            </a:rPr>
            <a:t>be</a:t>
          </a:r>
          <a:r>
            <a:rPr lang="pt-PT" sz="1800" b="1">
              <a:solidFill>
                <a:schemeClr val="tx1"/>
              </a:solidFill>
            </a:rPr>
            <a:t> Done”?</a:t>
          </a:r>
        </a:p>
      </dgm:t>
    </dgm:pt>
    <dgm:pt modelId="{D9ED4F51-1B6B-4D3C-ACD6-49E9DEADA708}" type="sibTrans" cxnId="{2B672EC3-48CB-4E21-B2A1-B4B4240D321A}">
      <dgm:prSet/>
      <dgm:spPr/>
      <dgm:t>
        <a:bodyPr/>
        <a:lstStyle/>
        <a:p>
          <a:endParaRPr lang="pt-PT"/>
        </a:p>
      </dgm:t>
    </dgm:pt>
    <dgm:pt modelId="{2654979A-DA1A-4C45-BA69-545D46E2865F}" type="parTrans" cxnId="{2B672EC3-48CB-4E21-B2A1-B4B4240D321A}">
      <dgm:prSet/>
      <dgm:spPr/>
      <dgm:t>
        <a:bodyPr/>
        <a:lstStyle/>
        <a:p>
          <a:endParaRPr lang="pt-PT"/>
        </a:p>
      </dgm:t>
    </dgm:pt>
    <dgm:pt modelId="{DAEEDAEB-5BDF-421A-A1C1-CDD539B27F63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t-PT" sz="1800" b="1" err="1">
              <a:solidFill>
                <a:schemeClr val="tx1"/>
              </a:solidFill>
            </a:rPr>
            <a:t>Develop</a:t>
          </a:r>
          <a:r>
            <a:rPr lang="pt-PT" sz="1800" b="1">
              <a:solidFill>
                <a:schemeClr val="tx1"/>
              </a:solidFill>
            </a:rPr>
            <a:t> BM </a:t>
          </a:r>
          <a:r>
            <a:rPr lang="pt-PT" sz="1800" b="1" err="1">
              <a:solidFill>
                <a:schemeClr val="tx1"/>
              </a:solidFill>
            </a:rPr>
            <a:t>Blueprint</a:t>
          </a:r>
          <a:endParaRPr lang="pt-PT" sz="1800">
            <a:solidFill>
              <a:schemeClr val="tx1"/>
            </a:solidFill>
          </a:endParaRPr>
        </a:p>
      </dgm:t>
    </dgm:pt>
    <dgm:pt modelId="{07C8D3AD-1819-402E-A30F-F8320FC28C2E}" type="sibTrans" cxnId="{A98AA39E-DDAB-47FC-99DE-4923E6460E56}">
      <dgm:prSet/>
      <dgm:spPr/>
      <dgm:t>
        <a:bodyPr/>
        <a:lstStyle/>
        <a:p>
          <a:endParaRPr lang="pt-PT"/>
        </a:p>
      </dgm:t>
    </dgm:pt>
    <dgm:pt modelId="{E3283FC3-8562-4D6A-9A07-97372863A344}" type="parTrans" cxnId="{A98AA39E-DDAB-47FC-99DE-4923E6460E56}">
      <dgm:prSet/>
      <dgm:spPr/>
      <dgm:t>
        <a:bodyPr/>
        <a:lstStyle/>
        <a:p>
          <a:endParaRPr lang="pt-PT"/>
        </a:p>
      </dgm:t>
    </dgm:pt>
    <dgm:pt modelId="{97C20BA4-64BF-4AC0-A01B-552864F9EE1D}" type="pres">
      <dgm:prSet presAssocID="{A7D4D93B-AE9E-4E41-A2F9-CF500094C932}" presName="Name0" presStyleCnt="0">
        <dgm:presLayoutVars>
          <dgm:dir/>
          <dgm:animLvl val="lvl"/>
          <dgm:resizeHandles val="exact"/>
        </dgm:presLayoutVars>
      </dgm:prSet>
      <dgm:spPr/>
    </dgm:pt>
    <dgm:pt modelId="{9D4006F2-7298-4D5D-BB7C-35949711F705}" type="pres">
      <dgm:prSet presAssocID="{9E0527A9-051C-4CA1-96DD-CF239AFC4D7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18E131B0-D331-4421-90B2-AF08A0E9F37B}" type="pres">
      <dgm:prSet presAssocID="{D9ED4F51-1B6B-4D3C-ACD6-49E9DEADA708}" presName="parTxOnlySpace" presStyleCnt="0"/>
      <dgm:spPr/>
    </dgm:pt>
    <dgm:pt modelId="{04BA3971-5E8F-4BA0-8C1A-FB41EA0B915B}" type="pres">
      <dgm:prSet presAssocID="{DAEEDAEB-5BDF-421A-A1C1-CDD539B27F6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C916E5FF-0326-2144-AE8F-7129C3AF1B1F}" type="pres">
      <dgm:prSet presAssocID="{07C8D3AD-1819-402E-A30F-F8320FC28C2E}" presName="parTxOnlySpace" presStyleCnt="0"/>
      <dgm:spPr/>
    </dgm:pt>
    <dgm:pt modelId="{31F87716-0F47-DA4D-B761-648DAC9FCDFA}" type="pres">
      <dgm:prSet presAssocID="{9038DBB9-B75D-7C41-87A8-F1D08D409789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268C930B-D08E-486E-803E-3E202F404814}" type="presOf" srcId="{A7D4D93B-AE9E-4E41-A2F9-CF500094C932}" destId="{97C20BA4-64BF-4AC0-A01B-552864F9EE1D}" srcOrd="0" destOrd="0" presId="urn:microsoft.com/office/officeart/2005/8/layout/chevron1"/>
    <dgm:cxn modelId="{C4DC2270-9B7B-A74D-B92E-8EF18956F045}" type="presOf" srcId="{9038DBB9-B75D-7C41-87A8-F1D08D409789}" destId="{31F87716-0F47-DA4D-B761-648DAC9FCDFA}" srcOrd="0" destOrd="0" presId="urn:microsoft.com/office/officeart/2005/8/layout/chevron1"/>
    <dgm:cxn modelId="{C020AD8E-5434-C84C-9EB4-374BDA2A1A03}" srcId="{A7D4D93B-AE9E-4E41-A2F9-CF500094C932}" destId="{9038DBB9-B75D-7C41-87A8-F1D08D409789}" srcOrd="2" destOrd="0" parTransId="{754C95D0-95D7-9445-AE88-CA3C5126DA10}" sibTransId="{CA7625FE-59AE-DB42-AD69-780BBC317A7F}"/>
    <dgm:cxn modelId="{A98AA39E-DDAB-47FC-99DE-4923E6460E56}" srcId="{A7D4D93B-AE9E-4E41-A2F9-CF500094C932}" destId="{DAEEDAEB-5BDF-421A-A1C1-CDD539B27F63}" srcOrd="1" destOrd="0" parTransId="{E3283FC3-8562-4D6A-9A07-97372863A344}" sibTransId="{07C8D3AD-1819-402E-A30F-F8320FC28C2E}"/>
    <dgm:cxn modelId="{2B672EC3-48CB-4E21-B2A1-B4B4240D321A}" srcId="{A7D4D93B-AE9E-4E41-A2F9-CF500094C932}" destId="{9E0527A9-051C-4CA1-96DD-CF239AFC4D7D}" srcOrd="0" destOrd="0" parTransId="{2654979A-DA1A-4C45-BA69-545D46E2865F}" sibTransId="{D9ED4F51-1B6B-4D3C-ACD6-49E9DEADA708}"/>
    <dgm:cxn modelId="{96F15AF2-C23D-44A3-A585-A480E8C10812}" type="presOf" srcId="{DAEEDAEB-5BDF-421A-A1C1-CDD539B27F63}" destId="{04BA3971-5E8F-4BA0-8C1A-FB41EA0B915B}" srcOrd="0" destOrd="0" presId="urn:microsoft.com/office/officeart/2005/8/layout/chevron1"/>
    <dgm:cxn modelId="{4DA1DBFE-9044-48D0-8524-805F00F5C50C}" type="presOf" srcId="{9E0527A9-051C-4CA1-96DD-CF239AFC4D7D}" destId="{9D4006F2-7298-4D5D-BB7C-35949711F705}" srcOrd="0" destOrd="0" presId="urn:microsoft.com/office/officeart/2005/8/layout/chevron1"/>
    <dgm:cxn modelId="{710B74B3-2736-44C2-BCD9-96957018E319}" type="presParOf" srcId="{97C20BA4-64BF-4AC0-A01B-552864F9EE1D}" destId="{9D4006F2-7298-4D5D-BB7C-35949711F705}" srcOrd="0" destOrd="0" presId="urn:microsoft.com/office/officeart/2005/8/layout/chevron1"/>
    <dgm:cxn modelId="{C5577629-D750-4527-93B4-6D64967D824C}" type="presParOf" srcId="{97C20BA4-64BF-4AC0-A01B-552864F9EE1D}" destId="{18E131B0-D331-4421-90B2-AF08A0E9F37B}" srcOrd="1" destOrd="0" presId="urn:microsoft.com/office/officeart/2005/8/layout/chevron1"/>
    <dgm:cxn modelId="{38B872D5-552D-4981-944C-14EED53DB6C9}" type="presParOf" srcId="{97C20BA4-64BF-4AC0-A01B-552864F9EE1D}" destId="{04BA3971-5E8F-4BA0-8C1A-FB41EA0B915B}" srcOrd="2" destOrd="0" presId="urn:microsoft.com/office/officeart/2005/8/layout/chevron1"/>
    <dgm:cxn modelId="{9878D323-6923-7E4E-B3E1-DFD1B7F8E4F6}" type="presParOf" srcId="{97C20BA4-64BF-4AC0-A01B-552864F9EE1D}" destId="{C916E5FF-0326-2144-AE8F-7129C3AF1B1F}" srcOrd="3" destOrd="0" presId="urn:microsoft.com/office/officeart/2005/8/layout/chevron1"/>
    <dgm:cxn modelId="{9EF9571E-A439-A746-A30D-F781FF6EE80E}" type="presParOf" srcId="{97C20BA4-64BF-4AC0-A01B-552864F9EE1D}" destId="{31F87716-0F47-DA4D-B761-648DAC9FCDFA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10A0B-56F4-4E86-A3DB-C01D8930C7C2}">
      <dsp:nvSpPr>
        <dsp:cNvPr id="0" name=""/>
        <dsp:cNvSpPr/>
      </dsp:nvSpPr>
      <dsp:spPr>
        <a:xfrm>
          <a:off x="2800" y="962165"/>
          <a:ext cx="2492084" cy="996833"/>
        </a:xfrm>
        <a:prstGeom prst="chevron">
          <a:avLst/>
        </a:prstGeom>
        <a:solidFill>
          <a:schemeClr val="accent2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err="1">
              <a:solidFill>
                <a:schemeClr val="tx1"/>
              </a:solidFill>
            </a:rPr>
            <a:t>Customer</a:t>
          </a:r>
          <a:r>
            <a:rPr lang="pt-PT" sz="1800" b="1" kern="1200">
              <a:solidFill>
                <a:schemeClr val="tx1"/>
              </a:solidFill>
            </a:rPr>
            <a:t> </a:t>
          </a:r>
          <a:r>
            <a:rPr lang="pt-PT" sz="1800" b="1" kern="1200" err="1">
              <a:solidFill>
                <a:schemeClr val="tx1"/>
              </a:solidFill>
            </a:rPr>
            <a:t>Value</a:t>
          </a:r>
          <a:r>
            <a:rPr lang="pt-PT" sz="1800" b="1" kern="1200">
              <a:solidFill>
                <a:schemeClr val="tx1"/>
              </a:solidFill>
            </a:rPr>
            <a:t> </a:t>
          </a:r>
          <a:r>
            <a:rPr lang="pt-PT" sz="1800" b="1" kern="1200" err="1">
              <a:solidFill>
                <a:schemeClr val="tx1"/>
              </a:solidFill>
            </a:rPr>
            <a:t>Proposition</a:t>
          </a:r>
          <a:endParaRPr lang="pt-PT" sz="1800" b="1" kern="1200">
            <a:solidFill>
              <a:schemeClr val="tx1"/>
            </a:solidFill>
          </a:endParaRPr>
        </a:p>
      </dsp:txBody>
      <dsp:txXfrm>
        <a:off x="501217" y="962165"/>
        <a:ext cx="1495251" cy="996833"/>
      </dsp:txXfrm>
    </dsp:sp>
    <dsp:sp modelId="{9D4006F2-7298-4D5D-BB7C-35949711F705}">
      <dsp:nvSpPr>
        <dsp:cNvPr id="0" name=""/>
        <dsp:cNvSpPr/>
      </dsp:nvSpPr>
      <dsp:spPr>
        <a:xfrm>
          <a:off x="2245676" y="962165"/>
          <a:ext cx="2492084" cy="996833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err="1">
              <a:solidFill>
                <a:schemeClr val="tx1"/>
              </a:solidFill>
            </a:rPr>
            <a:t>Market</a:t>
          </a:r>
          <a:r>
            <a:rPr lang="pt-PT" sz="1800" b="1" kern="1200">
              <a:solidFill>
                <a:schemeClr val="tx1"/>
              </a:solidFill>
            </a:rPr>
            <a:t> </a:t>
          </a:r>
          <a:r>
            <a:rPr lang="pt-PT" sz="1800" b="1" kern="1200" err="1">
              <a:solidFill>
                <a:schemeClr val="tx1"/>
              </a:solidFill>
            </a:rPr>
            <a:t>Segments</a:t>
          </a:r>
          <a:endParaRPr lang="pt-PT" sz="1800" b="1" kern="1200">
            <a:solidFill>
              <a:schemeClr val="tx1"/>
            </a:solidFill>
          </a:endParaRPr>
        </a:p>
      </dsp:txBody>
      <dsp:txXfrm>
        <a:off x="2744093" y="962165"/>
        <a:ext cx="1495251" cy="996833"/>
      </dsp:txXfrm>
    </dsp:sp>
    <dsp:sp modelId="{04BA3971-5E8F-4BA0-8C1A-FB41EA0B915B}">
      <dsp:nvSpPr>
        <dsp:cNvPr id="0" name=""/>
        <dsp:cNvSpPr/>
      </dsp:nvSpPr>
      <dsp:spPr>
        <a:xfrm>
          <a:off x="4488552" y="962165"/>
          <a:ext cx="2492084" cy="996833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err="1">
              <a:solidFill>
                <a:schemeClr val="tx1"/>
              </a:solidFill>
            </a:rPr>
            <a:t>Revenue</a:t>
          </a:r>
          <a:r>
            <a:rPr lang="pt-PT" sz="1800" b="1" kern="1200">
              <a:solidFill>
                <a:schemeClr val="tx1"/>
              </a:solidFill>
            </a:rPr>
            <a:t> Model</a:t>
          </a:r>
          <a:endParaRPr lang="pt-PT" sz="1800" kern="1200">
            <a:solidFill>
              <a:schemeClr val="tx1"/>
            </a:solidFill>
          </a:endParaRPr>
        </a:p>
      </dsp:txBody>
      <dsp:txXfrm>
        <a:off x="4986969" y="962165"/>
        <a:ext cx="1495251" cy="996833"/>
      </dsp:txXfrm>
    </dsp:sp>
    <dsp:sp modelId="{31F87716-0F47-DA4D-B761-648DAC9FCDFA}">
      <dsp:nvSpPr>
        <dsp:cNvPr id="0" name=""/>
        <dsp:cNvSpPr/>
      </dsp:nvSpPr>
      <dsp:spPr>
        <a:xfrm>
          <a:off x="6731428" y="962165"/>
          <a:ext cx="2492084" cy="996833"/>
        </a:xfrm>
        <a:prstGeom prst="chevron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err="1">
              <a:solidFill>
                <a:schemeClr val="tx1"/>
              </a:solidFill>
            </a:rPr>
            <a:t>Growth</a:t>
          </a:r>
          <a:r>
            <a:rPr lang="pt-PT" sz="1800" b="1" kern="1200">
              <a:solidFill>
                <a:schemeClr val="tx1"/>
              </a:solidFill>
            </a:rPr>
            <a:t> Model</a:t>
          </a:r>
        </a:p>
      </dsp:txBody>
      <dsp:txXfrm>
        <a:off x="7229845" y="962165"/>
        <a:ext cx="1495251" cy="996833"/>
      </dsp:txXfrm>
    </dsp:sp>
    <dsp:sp modelId="{DF445B1F-543F-6448-AF87-22660961022B}">
      <dsp:nvSpPr>
        <dsp:cNvPr id="0" name=""/>
        <dsp:cNvSpPr/>
      </dsp:nvSpPr>
      <dsp:spPr>
        <a:xfrm>
          <a:off x="8974305" y="962165"/>
          <a:ext cx="2492084" cy="996833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err="1">
              <a:solidFill>
                <a:schemeClr val="tx1"/>
              </a:solidFill>
            </a:rPr>
            <a:t>Capabilities</a:t>
          </a:r>
          <a:endParaRPr lang="pt-PT" sz="1800" b="1" kern="1200">
            <a:solidFill>
              <a:schemeClr val="tx1"/>
            </a:solidFill>
          </a:endParaRPr>
        </a:p>
      </dsp:txBody>
      <dsp:txXfrm>
        <a:off x="9472722" y="962165"/>
        <a:ext cx="1495251" cy="9968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10A0B-56F4-4E86-A3DB-C01D8930C7C2}">
      <dsp:nvSpPr>
        <dsp:cNvPr id="0" name=""/>
        <dsp:cNvSpPr/>
      </dsp:nvSpPr>
      <dsp:spPr>
        <a:xfrm>
          <a:off x="2800" y="948373"/>
          <a:ext cx="2492084" cy="996833"/>
        </a:xfrm>
        <a:prstGeom prst="chevron">
          <a:avLst/>
        </a:prstGeom>
        <a:solidFill>
          <a:schemeClr val="accent2">
            <a:lumMod val="20000"/>
            <a:lumOff val="8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err="1">
              <a:solidFill>
                <a:schemeClr val="tx1"/>
              </a:solidFill>
            </a:rPr>
            <a:t>Value</a:t>
          </a:r>
          <a:r>
            <a:rPr lang="pt-PT" sz="1800" b="1" kern="1200">
              <a:solidFill>
                <a:schemeClr val="tx1"/>
              </a:solidFill>
            </a:rPr>
            <a:t> </a:t>
          </a:r>
          <a:r>
            <a:rPr lang="pt-PT" sz="1800" b="1" kern="1200" err="1">
              <a:solidFill>
                <a:schemeClr val="tx1"/>
              </a:solidFill>
            </a:rPr>
            <a:t>Proposition</a:t>
          </a:r>
          <a:endParaRPr lang="pt-PT" sz="1800" b="1" kern="1200">
            <a:solidFill>
              <a:schemeClr val="tx1"/>
            </a:solidFill>
          </a:endParaRPr>
        </a:p>
      </dsp:txBody>
      <dsp:txXfrm>
        <a:off x="501217" y="948373"/>
        <a:ext cx="1495251" cy="996833"/>
      </dsp:txXfrm>
    </dsp:sp>
    <dsp:sp modelId="{9D4006F2-7298-4D5D-BB7C-35949711F705}">
      <dsp:nvSpPr>
        <dsp:cNvPr id="0" name=""/>
        <dsp:cNvSpPr/>
      </dsp:nvSpPr>
      <dsp:spPr>
        <a:xfrm>
          <a:off x="2245676" y="948373"/>
          <a:ext cx="2492084" cy="996833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err="1">
              <a:solidFill>
                <a:schemeClr val="tx1"/>
              </a:solidFill>
            </a:rPr>
            <a:t>Activities</a:t>
          </a:r>
          <a:r>
            <a:rPr lang="pt-PT" sz="1800" b="1" kern="1200">
              <a:solidFill>
                <a:schemeClr val="tx1"/>
              </a:solidFill>
            </a:rPr>
            <a:t> </a:t>
          </a:r>
          <a:r>
            <a:rPr lang="pt-PT" sz="1800" b="1" kern="1200" err="1">
              <a:solidFill>
                <a:schemeClr val="tx1"/>
              </a:solidFill>
            </a:rPr>
            <a:t>and</a:t>
          </a:r>
          <a:r>
            <a:rPr lang="pt-PT" sz="1800" b="1" kern="1200">
              <a:solidFill>
                <a:schemeClr val="tx1"/>
              </a:solidFill>
            </a:rPr>
            <a:t> Processes</a:t>
          </a:r>
        </a:p>
      </dsp:txBody>
      <dsp:txXfrm>
        <a:off x="2744093" y="948373"/>
        <a:ext cx="1495251" cy="996833"/>
      </dsp:txXfrm>
    </dsp:sp>
    <dsp:sp modelId="{04BA3971-5E8F-4BA0-8C1A-FB41EA0B915B}">
      <dsp:nvSpPr>
        <dsp:cNvPr id="0" name=""/>
        <dsp:cNvSpPr/>
      </dsp:nvSpPr>
      <dsp:spPr>
        <a:xfrm>
          <a:off x="4488552" y="948373"/>
          <a:ext cx="2492084" cy="996833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err="1">
              <a:solidFill>
                <a:schemeClr val="tx1"/>
              </a:solidFill>
            </a:rPr>
            <a:t>Resources</a:t>
          </a:r>
          <a:r>
            <a:rPr lang="pt-PT" sz="1800" b="1" kern="1200">
              <a:solidFill>
                <a:schemeClr val="tx1"/>
              </a:solidFill>
            </a:rPr>
            <a:t> </a:t>
          </a:r>
          <a:r>
            <a:rPr lang="pt-PT" sz="1800" b="1" kern="1200" err="1">
              <a:solidFill>
                <a:schemeClr val="tx1"/>
              </a:solidFill>
            </a:rPr>
            <a:t>and</a:t>
          </a:r>
          <a:r>
            <a:rPr lang="pt-PT" sz="1800" b="1" kern="1200">
              <a:solidFill>
                <a:schemeClr val="tx1"/>
              </a:solidFill>
            </a:rPr>
            <a:t> </a:t>
          </a:r>
          <a:r>
            <a:rPr lang="pt-PT" sz="1800" b="1" kern="1200" err="1">
              <a:solidFill>
                <a:schemeClr val="tx1"/>
              </a:solidFill>
            </a:rPr>
            <a:t>Capabilities</a:t>
          </a:r>
          <a:endParaRPr lang="pt-PT" sz="1800" b="1" kern="1200">
            <a:solidFill>
              <a:schemeClr val="tx1"/>
            </a:solidFill>
          </a:endParaRPr>
        </a:p>
      </dsp:txBody>
      <dsp:txXfrm>
        <a:off x="4986969" y="948373"/>
        <a:ext cx="1495251" cy="996833"/>
      </dsp:txXfrm>
    </dsp:sp>
    <dsp:sp modelId="{31F87716-0F47-DA4D-B761-648DAC9FCDFA}">
      <dsp:nvSpPr>
        <dsp:cNvPr id="0" name=""/>
        <dsp:cNvSpPr/>
      </dsp:nvSpPr>
      <dsp:spPr>
        <a:xfrm>
          <a:off x="6731428" y="948373"/>
          <a:ext cx="2492084" cy="996833"/>
        </a:xfrm>
        <a:prstGeom prst="chevron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err="1">
              <a:solidFill>
                <a:schemeClr val="tx1"/>
              </a:solidFill>
            </a:rPr>
            <a:t>Industry</a:t>
          </a:r>
          <a:r>
            <a:rPr lang="pt-PT" sz="1800" b="1" kern="1200">
              <a:solidFill>
                <a:schemeClr val="tx1"/>
              </a:solidFill>
            </a:rPr>
            <a:t> </a:t>
          </a:r>
          <a:r>
            <a:rPr lang="pt-PT" sz="1800" b="1" kern="1200" err="1">
              <a:solidFill>
                <a:schemeClr val="tx1"/>
              </a:solidFill>
            </a:rPr>
            <a:t>and</a:t>
          </a:r>
          <a:r>
            <a:rPr lang="pt-PT" sz="1800" b="1" kern="1200">
              <a:solidFill>
                <a:schemeClr val="tx1"/>
              </a:solidFill>
            </a:rPr>
            <a:t> </a:t>
          </a:r>
          <a:r>
            <a:rPr lang="pt-PT" sz="1800" b="1" kern="1200" err="1">
              <a:solidFill>
                <a:schemeClr val="tx1"/>
              </a:solidFill>
            </a:rPr>
            <a:t>Market</a:t>
          </a:r>
          <a:r>
            <a:rPr lang="pt-PT" sz="1800" b="1" kern="1200">
              <a:solidFill>
                <a:schemeClr val="tx1"/>
              </a:solidFill>
            </a:rPr>
            <a:t> </a:t>
          </a:r>
          <a:r>
            <a:rPr lang="pt-PT" sz="1800" b="1" kern="1200" err="1">
              <a:solidFill>
                <a:schemeClr val="tx1"/>
              </a:solidFill>
            </a:rPr>
            <a:t>Environment</a:t>
          </a:r>
          <a:endParaRPr lang="pt-PT" sz="1800" b="1" kern="1200">
            <a:solidFill>
              <a:schemeClr val="tx1"/>
            </a:solidFill>
          </a:endParaRPr>
        </a:p>
      </dsp:txBody>
      <dsp:txXfrm>
        <a:off x="7229845" y="948373"/>
        <a:ext cx="1495251" cy="996833"/>
      </dsp:txXfrm>
    </dsp:sp>
    <dsp:sp modelId="{DF445B1F-543F-6448-AF87-22660961022B}">
      <dsp:nvSpPr>
        <dsp:cNvPr id="0" name=""/>
        <dsp:cNvSpPr/>
      </dsp:nvSpPr>
      <dsp:spPr>
        <a:xfrm>
          <a:off x="8974305" y="948373"/>
          <a:ext cx="2492084" cy="996833"/>
        </a:xfrm>
        <a:prstGeom prst="chevron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err="1">
              <a:solidFill>
                <a:schemeClr val="tx1"/>
              </a:solidFill>
            </a:rPr>
            <a:t>Monitization</a:t>
          </a:r>
          <a:r>
            <a:rPr lang="pt-PT" sz="1800" b="1" kern="1200">
              <a:solidFill>
                <a:schemeClr val="tx1"/>
              </a:solidFill>
            </a:rPr>
            <a:t> </a:t>
          </a:r>
          <a:r>
            <a:rPr lang="pt-PT" sz="1800" b="1" kern="1200" err="1">
              <a:solidFill>
                <a:schemeClr val="tx1"/>
              </a:solidFill>
            </a:rPr>
            <a:t>Startegy</a:t>
          </a:r>
          <a:endParaRPr lang="pt-PT" sz="1800" b="1" kern="1200">
            <a:solidFill>
              <a:schemeClr val="tx1"/>
            </a:solidFill>
          </a:endParaRPr>
        </a:p>
      </dsp:txBody>
      <dsp:txXfrm>
        <a:off x="9472722" y="948373"/>
        <a:ext cx="1495251" cy="9968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4006F2-7298-4D5D-BB7C-35949711F705}">
      <dsp:nvSpPr>
        <dsp:cNvPr id="0" name=""/>
        <dsp:cNvSpPr/>
      </dsp:nvSpPr>
      <dsp:spPr>
        <a:xfrm>
          <a:off x="2023" y="514590"/>
          <a:ext cx="2465649" cy="986259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>
              <a:solidFill>
                <a:schemeClr val="tx1"/>
              </a:solidFill>
            </a:rPr>
            <a:t>What </a:t>
          </a:r>
          <a:r>
            <a:rPr lang="pt-PT" sz="1800" b="1" kern="1200" err="1">
              <a:solidFill>
                <a:schemeClr val="tx1"/>
              </a:solidFill>
            </a:rPr>
            <a:t>is</a:t>
          </a:r>
          <a:r>
            <a:rPr lang="pt-PT" sz="1800" b="1" kern="1200">
              <a:solidFill>
                <a:schemeClr val="tx1"/>
              </a:solidFill>
            </a:rPr>
            <a:t> the “Job to  </a:t>
          </a:r>
          <a:r>
            <a:rPr lang="pt-PT" sz="1800" b="1" kern="1200" err="1">
              <a:solidFill>
                <a:schemeClr val="tx1"/>
              </a:solidFill>
            </a:rPr>
            <a:t>be</a:t>
          </a:r>
          <a:r>
            <a:rPr lang="pt-PT" sz="1800" b="1" kern="1200">
              <a:solidFill>
                <a:schemeClr val="tx1"/>
              </a:solidFill>
            </a:rPr>
            <a:t> Done”?</a:t>
          </a:r>
        </a:p>
      </dsp:txBody>
      <dsp:txXfrm>
        <a:off x="495153" y="514590"/>
        <a:ext cx="1479390" cy="986259"/>
      </dsp:txXfrm>
    </dsp:sp>
    <dsp:sp modelId="{04BA3971-5E8F-4BA0-8C1A-FB41EA0B915B}">
      <dsp:nvSpPr>
        <dsp:cNvPr id="0" name=""/>
        <dsp:cNvSpPr/>
      </dsp:nvSpPr>
      <dsp:spPr>
        <a:xfrm>
          <a:off x="2221108" y="514590"/>
          <a:ext cx="2465649" cy="986259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 err="1">
              <a:solidFill>
                <a:schemeClr val="tx1"/>
              </a:solidFill>
            </a:rPr>
            <a:t>Develop</a:t>
          </a:r>
          <a:r>
            <a:rPr lang="pt-PT" sz="1800" b="1" kern="1200">
              <a:solidFill>
                <a:schemeClr val="tx1"/>
              </a:solidFill>
            </a:rPr>
            <a:t> BM </a:t>
          </a:r>
          <a:r>
            <a:rPr lang="pt-PT" sz="1800" b="1" kern="1200" err="1">
              <a:solidFill>
                <a:schemeClr val="tx1"/>
              </a:solidFill>
            </a:rPr>
            <a:t>Blueprint</a:t>
          </a:r>
          <a:endParaRPr lang="pt-PT" sz="1800" kern="1200">
            <a:solidFill>
              <a:schemeClr val="tx1"/>
            </a:solidFill>
          </a:endParaRPr>
        </a:p>
      </dsp:txBody>
      <dsp:txXfrm>
        <a:off x="2714238" y="514590"/>
        <a:ext cx="1479390" cy="986259"/>
      </dsp:txXfrm>
    </dsp:sp>
    <dsp:sp modelId="{31F87716-0F47-DA4D-B761-648DAC9FCDFA}">
      <dsp:nvSpPr>
        <dsp:cNvPr id="0" name=""/>
        <dsp:cNvSpPr/>
      </dsp:nvSpPr>
      <dsp:spPr>
        <a:xfrm>
          <a:off x="4440192" y="514590"/>
          <a:ext cx="2465649" cy="986259"/>
        </a:xfrm>
        <a:prstGeom prst="chevron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800" b="1" kern="1200">
              <a:solidFill>
                <a:schemeClr val="tx1"/>
              </a:solidFill>
            </a:rPr>
            <a:t>Compare with </a:t>
          </a:r>
          <a:r>
            <a:rPr lang="pt-PT" sz="1800" b="1" kern="1200" err="1">
              <a:solidFill>
                <a:schemeClr val="tx1"/>
              </a:solidFill>
            </a:rPr>
            <a:t>Existing</a:t>
          </a:r>
          <a:r>
            <a:rPr lang="pt-PT" sz="1800" b="1" kern="1200">
              <a:solidFill>
                <a:schemeClr val="tx1"/>
              </a:solidFill>
            </a:rPr>
            <a:t> </a:t>
          </a:r>
          <a:r>
            <a:rPr lang="pt-PT" sz="1800" b="1" kern="1200" err="1">
              <a:solidFill>
                <a:schemeClr val="tx1"/>
              </a:solidFill>
            </a:rPr>
            <a:t>Model</a:t>
          </a:r>
          <a:endParaRPr lang="pt-PT" sz="1800" b="1" kern="1200">
            <a:solidFill>
              <a:schemeClr val="tx1"/>
            </a:solidFill>
          </a:endParaRPr>
        </a:p>
      </dsp:txBody>
      <dsp:txXfrm>
        <a:off x="4933322" y="514590"/>
        <a:ext cx="1479390" cy="986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AD61F-40AB-594F-87AC-09E1E48445EB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A70B5-BA85-2C43-BA31-C191FD15011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33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70B5-BA85-2C43-BA31-C191FD1501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49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990986-2CD9-80A2-19AF-F2DC65C189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>
            <a:extLst>
              <a:ext uri="{FF2B5EF4-FFF2-40B4-BE49-F238E27FC236}">
                <a16:creationId xmlns:a16="http://schemas.microsoft.com/office/drawing/2014/main" id="{79273FD3-63C5-728F-3AC0-7A2422664C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>
            <a:extLst>
              <a:ext uri="{FF2B5EF4-FFF2-40B4-BE49-F238E27FC236}">
                <a16:creationId xmlns:a16="http://schemas.microsoft.com/office/drawing/2014/main" id="{D89194ED-09FB-CECB-9DB4-87D1AC2BAC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9E13467-EBA0-2D17-1FB2-6ECE833B4E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70B5-BA85-2C43-BA31-C191FD1501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01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9312D5-33C2-AAC7-A34F-3518BBC40D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>
            <a:extLst>
              <a:ext uri="{FF2B5EF4-FFF2-40B4-BE49-F238E27FC236}">
                <a16:creationId xmlns:a16="http://schemas.microsoft.com/office/drawing/2014/main" id="{31F259DE-096B-5B8F-04DB-77EBE99252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>
            <a:extLst>
              <a:ext uri="{FF2B5EF4-FFF2-40B4-BE49-F238E27FC236}">
                <a16:creationId xmlns:a16="http://schemas.microsoft.com/office/drawing/2014/main" id="{FD1DD8A3-E046-C749-ABB4-ED13C8C8AD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1AE83112-763C-244E-F3B2-9833003140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70B5-BA85-2C43-BA31-C191FD1501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77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60658D-5FE0-4F3E-6B16-239F133060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>
            <a:extLst>
              <a:ext uri="{FF2B5EF4-FFF2-40B4-BE49-F238E27FC236}">
                <a16:creationId xmlns:a16="http://schemas.microsoft.com/office/drawing/2014/main" id="{6D7813FE-855E-FDB7-E9BF-7AF1374638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>
            <a:extLst>
              <a:ext uri="{FF2B5EF4-FFF2-40B4-BE49-F238E27FC236}">
                <a16:creationId xmlns:a16="http://schemas.microsoft.com/office/drawing/2014/main" id="{116923ED-BD1E-7F85-A409-79CD454685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DD44347-7C78-CD9E-72A9-9B474AED2E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70B5-BA85-2C43-BA31-C191FD1501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68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E89A9B-8920-788F-C513-70D31E8B53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>
            <a:extLst>
              <a:ext uri="{FF2B5EF4-FFF2-40B4-BE49-F238E27FC236}">
                <a16:creationId xmlns:a16="http://schemas.microsoft.com/office/drawing/2014/main" id="{FAE68B7E-2A62-2E51-137D-9278F4098C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>
            <a:extLst>
              <a:ext uri="{FF2B5EF4-FFF2-40B4-BE49-F238E27FC236}">
                <a16:creationId xmlns:a16="http://schemas.microsoft.com/office/drawing/2014/main" id="{46DF9071-E948-9C30-AA86-30CEC8E84F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A8B6F0EB-D041-CE78-EAB4-A7091B95EE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3A70B5-BA85-2C43-BA31-C191FD1501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32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5DB2-0ED2-4A37-BBF2-69DFA9A13490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9563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5DB2-0ED2-4A37-BBF2-69DFA9A13490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7701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5DB2-0ED2-4A37-BBF2-69DFA9A13490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0696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09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05890"/>
            <a:ext cx="12192000" cy="246221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69430" y="2688509"/>
            <a:ext cx="11540621" cy="788671"/>
          </a:xfrm>
          <a:prstGeom prst="rect">
            <a:avLst/>
          </a:prstGeom>
        </p:spPr>
        <p:txBody>
          <a:bodyPr/>
          <a:lstStyle>
            <a:lvl1pPr marL="0" marR="0" indent="0" algn="ctr" defTabSz="41275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5600" b="1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Playfair Display"/>
                <a:ea typeface="Playfair Display"/>
                <a:cs typeface="Playfair Display"/>
                <a:sym typeface="Helvetica Neue"/>
              </a:defRPr>
            </a:lvl1pPr>
          </a:lstStyle>
          <a:p>
            <a:pPr lvl="0"/>
            <a:r>
              <a:rPr lang="en-US"/>
              <a:t>Cover title </a:t>
            </a:r>
            <a:br>
              <a:rPr lang="en-US"/>
            </a:br>
            <a:r>
              <a:rPr lang="en-US"/>
              <a:t>goes here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69430" y="4248468"/>
            <a:ext cx="11540621" cy="392113"/>
          </a:xfrm>
          <a:prstGeom prst="rect">
            <a:avLst/>
          </a:prstGeom>
        </p:spPr>
        <p:txBody>
          <a:bodyPr/>
          <a:lstStyle>
            <a:lvl1pPr marL="0" marR="0" indent="0" algn="ct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600" b="0" i="0" u="none" strike="noStrike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Light"/>
              </a:defRPr>
            </a:lvl1pPr>
            <a:lvl5pPr>
              <a:defRPr/>
            </a:lvl5pPr>
          </a:lstStyle>
          <a:p>
            <a:pPr lvl="0"/>
            <a:r>
              <a:rPr lang="en-US"/>
              <a:t>Subtitle goes here</a:t>
            </a:r>
            <a:endParaRPr lang="en-GB"/>
          </a:p>
        </p:txBody>
      </p:sp>
      <p:sp>
        <p:nvSpPr>
          <p:cNvPr id="7" name="Line"/>
          <p:cNvSpPr/>
          <p:nvPr userDrawn="1"/>
        </p:nvSpPr>
        <p:spPr>
          <a:xfrm>
            <a:off x="5810152" y="2401091"/>
            <a:ext cx="571697" cy="1"/>
          </a:xfrm>
          <a:prstGeom prst="line">
            <a:avLst/>
          </a:prstGeom>
          <a:ln w="50800">
            <a:solidFill>
              <a:schemeClr val="tx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69430" y="1988321"/>
            <a:ext cx="11540621" cy="250705"/>
          </a:xfrm>
          <a:prstGeom prst="rect">
            <a:avLst/>
          </a:prstGeom>
        </p:spPr>
        <p:txBody>
          <a:bodyPr/>
          <a:lstStyle>
            <a:lvl1pPr marL="0" marR="0" indent="0" algn="ct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450" b="0" i="0" u="none" strike="noStrike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5pPr>
              <a:defRPr/>
            </a:lvl5pPr>
          </a:lstStyle>
          <a:p>
            <a:pPr lvl="0"/>
            <a:r>
              <a:rPr lang="en-US"/>
              <a:t>Subtitle goes here</a:t>
            </a:r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0" y="5886794"/>
            <a:ext cx="12192000" cy="246221"/>
          </a:xfrm>
          <a:prstGeom prst="rect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41275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11" name="Image" descr="Image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1943363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5DB2-0ED2-4A37-BBF2-69DFA9A13490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8707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5DB2-0ED2-4A37-BBF2-69DFA9A13490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75115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5DB2-0ED2-4A37-BBF2-69DFA9A13490}" type="datetime1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7816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5DB2-0ED2-4A37-BBF2-69DFA9A13490}" type="datetime1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1651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5DB2-0ED2-4A37-BBF2-69DFA9A13490}" type="datetime1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11261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5DB2-0ED2-4A37-BBF2-69DFA9A13490}" type="datetime1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5608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5DB2-0ED2-4A37-BBF2-69DFA9A13490}" type="datetime1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8025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65DB2-0ED2-4A37-BBF2-69DFA9A13490}" type="datetime1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6409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765DB2-0ED2-4A37-BBF2-69DFA9A13490}" type="datetime1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7390AD-559A-704E-BC81-0A31281010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282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18/10/relationships/comments" Target="../comments/modernComment_17A_957BE062.xml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microsoft.com/office/2018/10/relationships/comments" Target="../comments/modernComment_17F_18A9E7C3.xml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1.png"/><Relationship Id="rId9" Type="http://schemas.microsoft.com/office/2007/relationships/diagramDrawing" Target="../diagrams/drawing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svg"/><Relationship Id="rId2" Type="http://schemas.microsoft.com/office/2018/10/relationships/comments" Target="../comments/modernComment_180_96775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5689" y="2719199"/>
            <a:ext cx="11540621" cy="1188954"/>
          </a:xfrm>
        </p:spPr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Business Model Innovation by Allan </a:t>
            </a:r>
            <a:r>
              <a:rPr lang="en-US" sz="4000" err="1">
                <a:latin typeface="+mn-lt"/>
              </a:rPr>
              <a:t>Afuah</a:t>
            </a:r>
            <a:endParaRPr lang="en-GB" sz="4000">
              <a:latin typeface="+mn-lt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9F052FF-5950-FD41-0373-4C3488C1D521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C43EDE71-B802-FED6-1782-F891BCA5C873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427B064C-8A4C-D4D8-294F-CE18710BE8D7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96EA4B70-D613-F483-CF01-0226137B7F71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F3459C4-AB3A-0060-06A2-046271DFE1C9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C8A454E-9EC3-7265-9DE9-2048D9107608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5453F03-25AC-4A0C-3888-3C8061835DBC}"/>
              </a:ext>
            </a:extLst>
          </p:cNvPr>
          <p:cNvSpPr txBox="1">
            <a:spLocks/>
          </p:cNvSpPr>
          <p:nvPr/>
        </p:nvSpPr>
        <p:spPr>
          <a:xfrm>
            <a:off x="3133897" y="4126501"/>
            <a:ext cx="5924206" cy="747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600" b="0" i="0" u="none" strike="noStrike" kern="1200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Light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400">
                <a:latin typeface="+mn-lt"/>
              </a:rPr>
              <a:t>Carlos Marques (58420)</a:t>
            </a:r>
          </a:p>
          <a:p>
            <a:endParaRPr lang="pt-PT" sz="1400">
              <a:latin typeface="+mn-lt"/>
            </a:endParaRPr>
          </a:p>
          <a:p>
            <a:r>
              <a:rPr lang="pt-PT" sz="1400" err="1">
                <a:latin typeface="+mn-lt"/>
              </a:rPr>
              <a:t>March</a:t>
            </a:r>
            <a:r>
              <a:rPr lang="pt-PT" sz="1400">
                <a:latin typeface="+mn-lt"/>
              </a:rPr>
              <a:t> 15, 2025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7B61BE5-62C6-0142-2114-C6CB4596BC84}"/>
              </a:ext>
            </a:extLst>
          </p:cNvPr>
          <p:cNvSpPr txBox="1">
            <a:spLocks/>
          </p:cNvSpPr>
          <p:nvPr/>
        </p:nvSpPr>
        <p:spPr>
          <a:xfrm>
            <a:off x="1768266" y="1835413"/>
            <a:ext cx="8655466" cy="2507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450" b="0" i="0" u="none" strike="noStrike" kern="1200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400" err="1">
                <a:latin typeface="+mn-lt"/>
              </a:rPr>
              <a:t>Strategic</a:t>
            </a:r>
            <a:r>
              <a:rPr lang="pt-PT" sz="1400">
                <a:latin typeface="+mn-lt"/>
              </a:rPr>
              <a:t> Business </a:t>
            </a:r>
            <a:r>
              <a:rPr lang="pt-PT" sz="1400" err="1">
                <a:latin typeface="+mn-lt"/>
              </a:rPr>
              <a:t>Models</a:t>
            </a:r>
            <a:r>
              <a:rPr lang="pt-PT" sz="1400">
                <a:latin typeface="+mn-lt"/>
              </a:rPr>
              <a:t> | </a:t>
            </a:r>
            <a:r>
              <a:rPr lang="pt-PT" sz="1400" err="1">
                <a:solidFill>
                  <a:srgbClr val="242424"/>
                </a:solidFill>
                <a:latin typeface="+mn-lt"/>
              </a:rPr>
              <a:t>Ilya</a:t>
            </a:r>
            <a:r>
              <a:rPr lang="pt-PT" sz="1400">
                <a:solidFill>
                  <a:srgbClr val="242424"/>
                </a:solidFill>
                <a:latin typeface="+mn-lt"/>
              </a:rPr>
              <a:t> </a:t>
            </a:r>
            <a:r>
              <a:rPr lang="pt-PT" sz="1400" err="1">
                <a:solidFill>
                  <a:srgbClr val="242424"/>
                </a:solidFill>
                <a:latin typeface="+mn-lt"/>
              </a:rPr>
              <a:t>Okhmatovskiy</a:t>
            </a:r>
            <a:endParaRPr lang="pt-PT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820546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32D6BC-A84A-E4AE-B913-AD8C8C6FDE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62D238-8D03-9C48-9337-66A246A1C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40" y="459582"/>
            <a:ext cx="10515600" cy="1018118"/>
          </a:xfrm>
        </p:spPr>
        <p:txBody>
          <a:bodyPr>
            <a:normAutofit/>
          </a:bodyPr>
          <a:lstStyle/>
          <a:p>
            <a:r>
              <a:rPr lang="en-US" sz="3200" b="1">
                <a:latin typeface="+mn-lt"/>
              </a:rPr>
              <a:t>When Should Business Reinvent Themselves?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BF5F8-B77F-F6C0-1DC9-6679394C6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10</a:t>
            </a:fld>
            <a:endParaRPr lang="en-US"/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CE49A735-369B-CA8F-2F39-023406F228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EA8EFB95-F190-590E-4842-52EC73474139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8499910-4329-8A68-BAAD-B744CFE579BA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8D8855F-6629-3B0B-A65E-F4705C0C4588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940CB2C-41F6-A23C-4E10-FBB4D7210C47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3EAD7DD-1E48-4BD6-EEEE-40792E37190D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5DD84D6-AC4A-45E4-273A-08B43FA89146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F6E091E-334A-255B-B393-CCD30DB82755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BDE0661-8DC6-CB98-A164-B92ADFECDD21}"/>
              </a:ext>
            </a:extLst>
          </p:cNvPr>
          <p:cNvSpPr txBox="1"/>
          <p:nvPr/>
        </p:nvSpPr>
        <p:spPr>
          <a:xfrm>
            <a:off x="311340" y="126756"/>
            <a:ext cx="29474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6) Business </a:t>
            </a:r>
            <a:r>
              <a:rPr lang="pt-PT" sz="1100" err="1"/>
              <a:t>Model</a:t>
            </a:r>
            <a:r>
              <a:rPr lang="pt-PT" sz="1100"/>
              <a:t> </a:t>
            </a:r>
            <a:r>
              <a:rPr lang="pt-PT" sz="1100" err="1"/>
              <a:t>Innovations</a:t>
            </a:r>
            <a:r>
              <a:rPr lang="pt-PT" sz="1100"/>
              <a:t> </a:t>
            </a:r>
            <a:r>
              <a:rPr lang="pt-PT" sz="1100" err="1"/>
              <a:t>Triggers</a:t>
            </a:r>
            <a:endParaRPr lang="pt-PT" sz="11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0F409D-5840-079C-B1D8-468C70ED9384}"/>
              </a:ext>
            </a:extLst>
          </p:cNvPr>
          <p:cNvSpPr txBox="1"/>
          <p:nvPr/>
        </p:nvSpPr>
        <p:spPr>
          <a:xfrm>
            <a:off x="10992255" y="126757"/>
            <a:ext cx="888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sp>
        <p:nvSpPr>
          <p:cNvPr id="17" name="Google Shape;103;p17">
            <a:extLst>
              <a:ext uri="{FF2B5EF4-FFF2-40B4-BE49-F238E27FC236}">
                <a16:creationId xmlns:a16="http://schemas.microsoft.com/office/drawing/2014/main" id="{4E3F8023-D4A4-E804-BFA3-CDC32C4D395B}"/>
              </a:ext>
            </a:extLst>
          </p:cNvPr>
          <p:cNvSpPr/>
          <p:nvPr/>
        </p:nvSpPr>
        <p:spPr>
          <a:xfrm>
            <a:off x="2828251" y="3135604"/>
            <a:ext cx="792400" cy="492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18" name="Google Shape;104;p17">
            <a:extLst>
              <a:ext uri="{FF2B5EF4-FFF2-40B4-BE49-F238E27FC236}">
                <a16:creationId xmlns:a16="http://schemas.microsoft.com/office/drawing/2014/main" id="{48B62FA4-BC44-13DC-17A6-106E2B187EBC}"/>
              </a:ext>
            </a:extLst>
          </p:cNvPr>
          <p:cNvGrpSpPr/>
          <p:nvPr/>
        </p:nvGrpSpPr>
        <p:grpSpPr>
          <a:xfrm>
            <a:off x="734282" y="2747654"/>
            <a:ext cx="2278800" cy="1860516"/>
            <a:chOff x="594486" y="1957150"/>
            <a:chExt cx="1709100" cy="1395387"/>
          </a:xfrm>
        </p:grpSpPr>
        <p:sp>
          <p:nvSpPr>
            <p:cNvPr id="19" name="Google Shape;105;p17">
              <a:extLst>
                <a:ext uri="{FF2B5EF4-FFF2-40B4-BE49-F238E27FC236}">
                  <a16:creationId xmlns:a16="http://schemas.microsoft.com/office/drawing/2014/main" id="{65C446B5-E65F-96A7-9E06-1D5026739E5F}"/>
                </a:ext>
              </a:extLst>
            </p:cNvPr>
            <p:cNvSpPr/>
            <p:nvPr/>
          </p:nvSpPr>
          <p:spPr>
            <a:xfrm>
              <a:off x="1151886" y="1957150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" name="Google Shape;107;p17">
              <a:extLst>
                <a:ext uri="{FF2B5EF4-FFF2-40B4-BE49-F238E27FC236}">
                  <a16:creationId xmlns:a16="http://schemas.microsoft.com/office/drawing/2014/main" id="{13587830-85BD-BC13-DF5C-B5111FC2850A}"/>
                </a:ext>
              </a:extLst>
            </p:cNvPr>
            <p:cNvSpPr txBox="1"/>
            <p:nvPr/>
          </p:nvSpPr>
          <p:spPr>
            <a:xfrm>
              <a:off x="594486" y="2906137"/>
              <a:ext cx="17091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" b="1">
                  <a:ea typeface="Red Hat Display"/>
                  <a:cs typeface="Red Hat Display"/>
                  <a:sym typeface="Red Hat Display"/>
                </a:rPr>
                <a:t>Entering a New Market</a:t>
              </a:r>
              <a:endParaRPr b="1">
                <a:ea typeface="Red Hat Display"/>
                <a:cs typeface="Red Hat Display"/>
                <a:sym typeface="Red Hat Display"/>
              </a:endParaRPr>
            </a:p>
          </p:txBody>
        </p:sp>
      </p:grpSp>
      <p:grpSp>
        <p:nvGrpSpPr>
          <p:cNvPr id="23" name="Google Shape;109;p17">
            <a:extLst>
              <a:ext uri="{FF2B5EF4-FFF2-40B4-BE49-F238E27FC236}">
                <a16:creationId xmlns:a16="http://schemas.microsoft.com/office/drawing/2014/main" id="{58E64C05-47A3-66D8-02F4-5C6E8E23D1C7}"/>
              </a:ext>
            </a:extLst>
          </p:cNvPr>
          <p:cNvGrpSpPr/>
          <p:nvPr/>
        </p:nvGrpSpPr>
        <p:grpSpPr>
          <a:xfrm>
            <a:off x="3433665" y="2747653"/>
            <a:ext cx="2493200" cy="1868613"/>
            <a:chOff x="2619023" y="1957150"/>
            <a:chExt cx="1869900" cy="1401460"/>
          </a:xfrm>
        </p:grpSpPr>
        <p:sp>
          <p:nvSpPr>
            <p:cNvPr id="24" name="Google Shape;110;p17">
              <a:extLst>
                <a:ext uri="{FF2B5EF4-FFF2-40B4-BE49-F238E27FC236}">
                  <a16:creationId xmlns:a16="http://schemas.microsoft.com/office/drawing/2014/main" id="{E90A0995-B2A5-4F83-1DCA-5235B259406C}"/>
                </a:ext>
              </a:extLst>
            </p:cNvPr>
            <p:cNvSpPr/>
            <p:nvPr/>
          </p:nvSpPr>
          <p:spPr>
            <a:xfrm>
              <a:off x="3256823" y="1957150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111;p17">
              <a:extLst>
                <a:ext uri="{FF2B5EF4-FFF2-40B4-BE49-F238E27FC236}">
                  <a16:creationId xmlns:a16="http://schemas.microsoft.com/office/drawing/2014/main" id="{47207DCB-6DA7-6E8C-EA6A-C212FFCA32B7}"/>
                </a:ext>
              </a:extLst>
            </p:cNvPr>
            <p:cNvSpPr txBox="1"/>
            <p:nvPr/>
          </p:nvSpPr>
          <p:spPr>
            <a:xfrm>
              <a:off x="2619023" y="2912210"/>
              <a:ext cx="18699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" sz="2000" b="1">
                  <a:ea typeface="Red Hat Display"/>
                  <a:cs typeface="Red Hat Display"/>
                  <a:sym typeface="Red Hat Display"/>
                </a:rPr>
                <a:t>Leveraging a New Technology</a:t>
              </a:r>
              <a:endParaRPr sz="2000" b="1">
                <a:ea typeface="Red Hat Display"/>
                <a:cs typeface="Red Hat Display"/>
                <a:sym typeface="Red Hat Display"/>
              </a:endParaRPr>
            </a:p>
          </p:txBody>
        </p:sp>
      </p:grpSp>
      <p:sp>
        <p:nvSpPr>
          <p:cNvPr id="38" name="Google Shape;124;p17">
            <a:extLst>
              <a:ext uri="{FF2B5EF4-FFF2-40B4-BE49-F238E27FC236}">
                <a16:creationId xmlns:a16="http://schemas.microsoft.com/office/drawing/2014/main" id="{182B622D-73D2-0CB9-063B-C3BCF05AACF3}"/>
              </a:ext>
            </a:extLst>
          </p:cNvPr>
          <p:cNvSpPr/>
          <p:nvPr/>
        </p:nvSpPr>
        <p:spPr>
          <a:xfrm>
            <a:off x="5724534" y="3135604"/>
            <a:ext cx="792400" cy="492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0" name="Google Shape;103;p17">
            <a:extLst>
              <a:ext uri="{FF2B5EF4-FFF2-40B4-BE49-F238E27FC236}">
                <a16:creationId xmlns:a16="http://schemas.microsoft.com/office/drawing/2014/main" id="{18D6339A-6B37-AA3C-8FF3-952D6142B6F4}"/>
              </a:ext>
            </a:extLst>
          </p:cNvPr>
          <p:cNvSpPr/>
          <p:nvPr/>
        </p:nvSpPr>
        <p:spPr>
          <a:xfrm>
            <a:off x="8504453" y="3135604"/>
            <a:ext cx="792400" cy="492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41" name="Google Shape;104;p17">
            <a:extLst>
              <a:ext uri="{FF2B5EF4-FFF2-40B4-BE49-F238E27FC236}">
                <a16:creationId xmlns:a16="http://schemas.microsoft.com/office/drawing/2014/main" id="{226FA0E2-2818-04A9-C276-95FEBEF40C22}"/>
              </a:ext>
            </a:extLst>
          </p:cNvPr>
          <p:cNvGrpSpPr/>
          <p:nvPr/>
        </p:nvGrpSpPr>
        <p:grpSpPr>
          <a:xfrm>
            <a:off x="6410484" y="2747654"/>
            <a:ext cx="2278800" cy="1860516"/>
            <a:chOff x="594486" y="1957150"/>
            <a:chExt cx="1709100" cy="1395387"/>
          </a:xfrm>
        </p:grpSpPr>
        <p:sp>
          <p:nvSpPr>
            <p:cNvPr id="42" name="Google Shape;105;p17">
              <a:extLst>
                <a:ext uri="{FF2B5EF4-FFF2-40B4-BE49-F238E27FC236}">
                  <a16:creationId xmlns:a16="http://schemas.microsoft.com/office/drawing/2014/main" id="{5C9D6D4F-FE1B-7A52-FE92-0944F33ED78B}"/>
                </a:ext>
              </a:extLst>
            </p:cNvPr>
            <p:cNvSpPr/>
            <p:nvPr/>
          </p:nvSpPr>
          <p:spPr>
            <a:xfrm>
              <a:off x="1151886" y="1957150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" name="Google Shape;107;p17">
              <a:extLst>
                <a:ext uri="{FF2B5EF4-FFF2-40B4-BE49-F238E27FC236}">
                  <a16:creationId xmlns:a16="http://schemas.microsoft.com/office/drawing/2014/main" id="{D7FEBD12-4B2B-69D5-B816-7685B85AFE7C}"/>
                </a:ext>
              </a:extLst>
            </p:cNvPr>
            <p:cNvSpPr txBox="1"/>
            <p:nvPr/>
          </p:nvSpPr>
          <p:spPr>
            <a:xfrm>
              <a:off x="594486" y="2906137"/>
              <a:ext cx="17091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" b="1">
                  <a:ea typeface="Red Hat Display"/>
                  <a:cs typeface="Red Hat Display"/>
                  <a:sym typeface="Red Hat Display"/>
                </a:rPr>
                <a:t>Responding to a Industry Disruption</a:t>
              </a:r>
              <a:endParaRPr b="1">
                <a:ea typeface="Red Hat Display"/>
                <a:cs typeface="Red Hat Display"/>
                <a:sym typeface="Red Hat Display"/>
              </a:endParaRPr>
            </a:p>
          </p:txBody>
        </p:sp>
      </p:grpSp>
      <p:grpSp>
        <p:nvGrpSpPr>
          <p:cNvPr id="45" name="Google Shape;109;p17">
            <a:extLst>
              <a:ext uri="{FF2B5EF4-FFF2-40B4-BE49-F238E27FC236}">
                <a16:creationId xmlns:a16="http://schemas.microsoft.com/office/drawing/2014/main" id="{10BF4317-EC73-5AA6-E155-9D7774E74D61}"/>
              </a:ext>
            </a:extLst>
          </p:cNvPr>
          <p:cNvGrpSpPr/>
          <p:nvPr/>
        </p:nvGrpSpPr>
        <p:grpSpPr>
          <a:xfrm>
            <a:off x="9109867" y="2747653"/>
            <a:ext cx="2493200" cy="2091984"/>
            <a:chOff x="2619023" y="1957150"/>
            <a:chExt cx="1869900" cy="1568988"/>
          </a:xfrm>
        </p:grpSpPr>
        <p:sp>
          <p:nvSpPr>
            <p:cNvPr id="46" name="Google Shape;110;p17">
              <a:extLst>
                <a:ext uri="{FF2B5EF4-FFF2-40B4-BE49-F238E27FC236}">
                  <a16:creationId xmlns:a16="http://schemas.microsoft.com/office/drawing/2014/main" id="{E6E995DF-C00C-80CC-4E41-6AF916C98FC9}"/>
                </a:ext>
              </a:extLst>
            </p:cNvPr>
            <p:cNvSpPr/>
            <p:nvPr/>
          </p:nvSpPr>
          <p:spPr>
            <a:xfrm>
              <a:off x="3256823" y="1957150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" name="Google Shape;111;p17">
              <a:extLst>
                <a:ext uri="{FF2B5EF4-FFF2-40B4-BE49-F238E27FC236}">
                  <a16:creationId xmlns:a16="http://schemas.microsoft.com/office/drawing/2014/main" id="{401A4AB2-ED91-9EE6-95FB-72922EEB30AF}"/>
                </a:ext>
              </a:extLst>
            </p:cNvPr>
            <p:cNvSpPr txBox="1"/>
            <p:nvPr/>
          </p:nvSpPr>
          <p:spPr>
            <a:xfrm>
              <a:off x="2619023" y="3079738"/>
              <a:ext cx="1869900" cy="446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" sz="2000" b="1">
                  <a:ea typeface="Red Hat Display"/>
                  <a:cs typeface="Red Hat Display"/>
                  <a:sym typeface="Red Hat Display"/>
                </a:rPr>
                <a:t>Shifting Competitive Landscape</a:t>
              </a:r>
              <a:endParaRPr sz="2000" b="1">
                <a:ea typeface="Red Hat Display"/>
                <a:cs typeface="Red Hat Display"/>
                <a:sym typeface="Red Hat Display"/>
              </a:endParaRPr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9145A080-6C08-D713-6836-889C9DB1B2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0416" y="2747653"/>
            <a:ext cx="792400" cy="79240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FEC60391-5BC7-72BD-AF53-E2384A9D1A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5196" y="2899446"/>
            <a:ext cx="529554" cy="529554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0C5C346F-BF11-E063-F0A3-74C0982242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6185" y="2821603"/>
            <a:ext cx="607397" cy="607397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E141FEEC-4A75-BC41-5C71-A40415E1A2F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33559" y="2861371"/>
            <a:ext cx="645816" cy="64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689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4D009-E8B8-F066-CB79-6D12218067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288C2A-E4BB-05D1-B735-43C7C1689E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5689" y="2719199"/>
            <a:ext cx="11540621" cy="709801"/>
          </a:xfrm>
        </p:spPr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Questions &amp; Answers</a:t>
            </a:r>
            <a:endParaRPr lang="en-GB" sz="4000">
              <a:latin typeface="+mn-lt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67898EFA-9746-F1D2-17A7-442F346ACBA0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58690D8-A92D-896F-D4F8-AD5172773F8C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B9E1A644-085D-F75F-F37B-FDAD57F81698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C70C9377-4FC8-BE56-F742-B2A8F928539E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914F703-D4E6-344F-A1AC-955134F68A09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FA41A7EB-4C58-D1DE-7674-5453C457105D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F13CE266-AAE6-859E-76E5-A02ACA1C1078}"/>
              </a:ext>
            </a:extLst>
          </p:cNvPr>
          <p:cNvSpPr txBox="1">
            <a:spLocks/>
          </p:cNvSpPr>
          <p:nvPr/>
        </p:nvSpPr>
        <p:spPr>
          <a:xfrm>
            <a:off x="1768266" y="1835413"/>
            <a:ext cx="8655466" cy="2507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450" b="0" i="0" u="none" strike="noStrike" kern="1200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400" err="1">
                <a:latin typeface="+mn-lt"/>
              </a:rPr>
              <a:t>Strategic</a:t>
            </a:r>
            <a:r>
              <a:rPr lang="pt-PT" sz="1400">
                <a:latin typeface="+mn-lt"/>
              </a:rPr>
              <a:t> Business </a:t>
            </a:r>
            <a:r>
              <a:rPr lang="pt-PT" sz="1400" err="1">
                <a:latin typeface="+mn-lt"/>
              </a:rPr>
              <a:t>Models</a:t>
            </a:r>
            <a:r>
              <a:rPr lang="pt-PT" sz="1400">
                <a:latin typeface="+mn-lt"/>
              </a:rPr>
              <a:t> | </a:t>
            </a:r>
            <a:r>
              <a:rPr lang="pt-PT" sz="1400" err="1">
                <a:solidFill>
                  <a:srgbClr val="242424"/>
                </a:solidFill>
                <a:latin typeface="+mn-lt"/>
              </a:rPr>
              <a:t>Ilya</a:t>
            </a:r>
            <a:r>
              <a:rPr lang="pt-PT" sz="1400">
                <a:solidFill>
                  <a:srgbClr val="242424"/>
                </a:solidFill>
                <a:latin typeface="+mn-lt"/>
              </a:rPr>
              <a:t> </a:t>
            </a:r>
            <a:r>
              <a:rPr lang="pt-PT" sz="1400" err="1">
                <a:solidFill>
                  <a:srgbClr val="242424"/>
                </a:solidFill>
                <a:latin typeface="+mn-lt"/>
              </a:rPr>
              <a:t>Okhmatovskiy</a:t>
            </a:r>
            <a:endParaRPr lang="pt-PT" sz="140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31880-563B-2426-6DAB-E7E85EADBFF8}"/>
              </a:ext>
            </a:extLst>
          </p:cNvPr>
          <p:cNvSpPr txBox="1">
            <a:spLocks/>
          </p:cNvSpPr>
          <p:nvPr/>
        </p:nvSpPr>
        <p:spPr>
          <a:xfrm>
            <a:off x="3133897" y="4126501"/>
            <a:ext cx="5924206" cy="747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600" b="0" i="0" u="none" strike="noStrike" kern="1200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Light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400">
                <a:latin typeface="+mn-lt"/>
              </a:rPr>
              <a:t>Carlos Marques (58420) | Manuel Castro (58741)</a:t>
            </a:r>
          </a:p>
          <a:p>
            <a:endParaRPr lang="pt-PT" sz="1400">
              <a:latin typeface="+mn-lt"/>
            </a:endParaRPr>
          </a:p>
          <a:p>
            <a:r>
              <a:rPr lang="pt-PT" sz="1400" err="1">
                <a:latin typeface="+mn-lt"/>
              </a:rPr>
              <a:t>March</a:t>
            </a:r>
            <a:r>
              <a:rPr lang="pt-PT" sz="1400">
                <a:latin typeface="+mn-lt"/>
              </a:rPr>
              <a:t> 15, 2025</a:t>
            </a:r>
          </a:p>
        </p:txBody>
      </p:sp>
    </p:spTree>
    <p:extLst>
      <p:ext uri="{BB962C8B-B14F-4D97-AF65-F5344CB8AC3E}">
        <p14:creationId xmlns:p14="http://schemas.microsoft.com/office/powerpoint/2010/main" val="196163401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893B7-2070-7F33-B346-C59090787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40" y="459582"/>
            <a:ext cx="10515600" cy="1018118"/>
          </a:xfrm>
        </p:spPr>
        <p:txBody>
          <a:bodyPr>
            <a:normAutofit/>
          </a:bodyPr>
          <a:lstStyle/>
          <a:p>
            <a:r>
              <a:rPr lang="en-US" sz="3200" b="1">
                <a:latin typeface="+mn-lt"/>
              </a:rPr>
              <a:t>Table of Contents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47725-9FD6-B00D-ABD8-8A9ED51D9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2</a:t>
            </a:fld>
            <a:endParaRPr lang="en-US"/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DE16FB39-BAD2-B3BB-50B3-0C014D88C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56464D11-A9A3-DAA2-D67B-374284A62A67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AFBC52C4-2962-184A-F46D-C7C12A6BEF59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693FBC6-1044-F523-0498-913AFBD59928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AA58FFC2-AA5E-791C-377C-918C88EFCB9C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589D776-2A5C-8696-8624-4EB4AC6703E6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08A76298-5D26-118A-F389-DA9E9F0EE386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94C1413-805D-5DCE-B769-32D24EA9D83A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Indian Leather Industry: Leather Manufacturers &amp; Exports in India | IBEF">
            <a:extLst>
              <a:ext uri="{FF2B5EF4-FFF2-40B4-BE49-F238E27FC236}">
                <a16:creationId xmlns:a16="http://schemas.microsoft.com/office/drawing/2014/main" id="{99662D3D-E12A-EAB1-5074-BAC2F77523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8504" y="1857267"/>
            <a:ext cx="4535905" cy="3489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F6BDFD5-B36E-0ABB-1326-B4CD0C651F9A}"/>
              </a:ext>
            </a:extLst>
          </p:cNvPr>
          <p:cNvSpPr txBox="1"/>
          <p:nvPr/>
        </p:nvSpPr>
        <p:spPr>
          <a:xfrm>
            <a:off x="311340" y="2024251"/>
            <a:ext cx="453590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pt-PT" sz="1600" b="1"/>
              <a:t>Business </a:t>
            </a:r>
            <a:r>
              <a:rPr lang="pt-PT" sz="1600" b="1" err="1"/>
              <a:t>Model</a:t>
            </a:r>
            <a:r>
              <a:rPr lang="pt-PT" sz="1600" b="1"/>
              <a:t> </a:t>
            </a:r>
            <a:r>
              <a:rPr lang="pt-PT" sz="1600" b="1" err="1"/>
              <a:t>Definition</a:t>
            </a:r>
            <a:r>
              <a:rPr lang="pt-PT" sz="1600" b="1"/>
              <a:t> 1</a:t>
            </a:r>
          </a:p>
          <a:p>
            <a:pPr marL="342900" indent="-342900">
              <a:buAutoNum type="arabicParenR"/>
            </a:pPr>
            <a:endParaRPr lang="pt-PT" sz="1600" b="1"/>
          </a:p>
          <a:p>
            <a:pPr marL="342900" indent="-342900">
              <a:buAutoNum type="arabicParenR"/>
            </a:pPr>
            <a:r>
              <a:rPr lang="pt-PT" sz="1600" b="1"/>
              <a:t>Business </a:t>
            </a:r>
            <a:r>
              <a:rPr lang="pt-PT" sz="1600" b="1" err="1"/>
              <a:t>Model</a:t>
            </a:r>
            <a:r>
              <a:rPr lang="pt-PT" sz="1600" b="1"/>
              <a:t>: </a:t>
            </a:r>
            <a:r>
              <a:rPr lang="pt-PT" sz="1600" b="1" err="1"/>
              <a:t>Components</a:t>
            </a:r>
            <a:endParaRPr lang="pt-PT" sz="1600" b="1"/>
          </a:p>
          <a:p>
            <a:pPr marL="342900" indent="-342900">
              <a:buAutoNum type="arabicParenR"/>
            </a:pPr>
            <a:endParaRPr lang="pt-PT" sz="1600" b="1"/>
          </a:p>
          <a:p>
            <a:pPr marL="342900" indent="-342900">
              <a:buAutoNum type="arabicParenR"/>
            </a:pPr>
            <a:r>
              <a:rPr lang="pt-PT" sz="1600" b="1"/>
              <a:t> The VARIM Framework for BM Analysis</a:t>
            </a:r>
          </a:p>
          <a:p>
            <a:pPr marL="342900" indent="-342900">
              <a:buAutoNum type="arabicParenR"/>
            </a:pPr>
            <a:endParaRPr lang="pt-PT" sz="1600" b="1"/>
          </a:p>
          <a:p>
            <a:pPr marL="342900" indent="-342900">
              <a:buAutoNum type="arabicParenR"/>
            </a:pPr>
            <a:r>
              <a:rPr lang="pt-PT" sz="1600" b="1"/>
              <a:t>Business </a:t>
            </a:r>
            <a:r>
              <a:rPr lang="pt-PT" sz="1600" b="1" err="1"/>
              <a:t>Model</a:t>
            </a:r>
            <a:r>
              <a:rPr lang="pt-PT" sz="1600" b="1"/>
              <a:t> </a:t>
            </a:r>
            <a:r>
              <a:rPr lang="pt-PT" sz="1600" b="1" err="1"/>
              <a:t>Definition</a:t>
            </a:r>
            <a:r>
              <a:rPr lang="pt-PT" sz="1600" b="1"/>
              <a:t> 2</a:t>
            </a:r>
          </a:p>
          <a:p>
            <a:pPr marL="342900" indent="-342900">
              <a:buAutoNum type="arabicParenR"/>
            </a:pPr>
            <a:endParaRPr lang="pt-PT" sz="1600" b="1"/>
          </a:p>
          <a:p>
            <a:pPr marL="342900" indent="-342900">
              <a:buAutoNum type="arabicParenR"/>
            </a:pPr>
            <a:r>
              <a:rPr lang="pt-PT" sz="1600" b="1"/>
              <a:t>The </a:t>
            </a:r>
            <a:r>
              <a:rPr lang="pt-PT" sz="1600" b="1" err="1"/>
              <a:t>Analytical</a:t>
            </a:r>
            <a:r>
              <a:rPr lang="pt-PT" sz="1600" b="1"/>
              <a:t> Framework</a:t>
            </a:r>
          </a:p>
          <a:p>
            <a:pPr marL="342900" indent="-342900">
              <a:buAutoNum type="arabicParenR"/>
            </a:pPr>
            <a:endParaRPr lang="pt-PT" sz="1600" b="1"/>
          </a:p>
          <a:p>
            <a:pPr marL="342900" indent="-342900">
              <a:buAutoNum type="arabicParenR"/>
            </a:pPr>
            <a:r>
              <a:rPr lang="pt-PT" sz="1600" b="1"/>
              <a:t>Business </a:t>
            </a:r>
            <a:r>
              <a:rPr lang="pt-PT" sz="1600" b="1" err="1"/>
              <a:t>Model</a:t>
            </a:r>
            <a:r>
              <a:rPr lang="pt-PT" sz="1600" b="1"/>
              <a:t> </a:t>
            </a:r>
            <a:r>
              <a:rPr lang="pt-PT" sz="1600" b="1" err="1"/>
              <a:t>Innovations</a:t>
            </a:r>
            <a:r>
              <a:rPr lang="pt-PT" sz="1600" b="1"/>
              <a:t> </a:t>
            </a:r>
            <a:r>
              <a:rPr lang="pt-PT" sz="1600" b="1" err="1"/>
              <a:t>Triggres</a:t>
            </a:r>
            <a:endParaRPr lang="pt-PT" sz="1600" b="1"/>
          </a:p>
          <a:p>
            <a:pPr marL="342900" indent="-342900">
              <a:buAutoNum type="arabicParenR"/>
            </a:pPr>
            <a:endParaRPr lang="pt-PT" sz="1600" b="1"/>
          </a:p>
          <a:p>
            <a:pPr marL="342900" indent="-342900">
              <a:buAutoNum type="arabicParenR"/>
            </a:pPr>
            <a:r>
              <a:rPr lang="pt-PT" sz="1600" b="1"/>
              <a:t>Q&amp;A</a:t>
            </a:r>
          </a:p>
          <a:p>
            <a:endParaRPr lang="pt-PT" sz="1600" b="1"/>
          </a:p>
          <a:p>
            <a:endParaRPr lang="pt-PT" sz="1600" b="1"/>
          </a:p>
          <a:p>
            <a:endParaRPr lang="pt-PT" sz="1600" b="1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1384A51-BB4F-FB13-92A0-84C5C6ABA910}"/>
              </a:ext>
            </a:extLst>
          </p:cNvPr>
          <p:cNvSpPr txBox="1"/>
          <p:nvPr/>
        </p:nvSpPr>
        <p:spPr>
          <a:xfrm>
            <a:off x="10992255" y="126757"/>
            <a:ext cx="888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</p:spTree>
    <p:extLst>
      <p:ext uri="{BB962C8B-B14F-4D97-AF65-F5344CB8AC3E}">
        <p14:creationId xmlns:p14="http://schemas.microsoft.com/office/powerpoint/2010/main" val="585399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086173-248C-6336-B0A1-500025B1A1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AF9B44-8778-1EDB-4045-C98354CC7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40" y="459582"/>
            <a:ext cx="10515600" cy="1018118"/>
          </a:xfrm>
        </p:spPr>
        <p:txBody>
          <a:bodyPr>
            <a:normAutofit/>
          </a:bodyPr>
          <a:lstStyle/>
          <a:p>
            <a:r>
              <a:rPr lang="en-US" sz="3200" b="1">
                <a:latin typeface="+mn-lt"/>
              </a:rPr>
              <a:t>Business Model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F6F67-0A3F-110E-F3AD-BBE7C3958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3</a:t>
            </a:fld>
            <a:endParaRPr lang="en-US"/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AD8CA02F-EF4E-4671-C81B-A87F0AD007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E9E89B0B-5D0E-860B-A1B6-22F6CD64AAC4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5CA5EAD-E26B-4650-E6EE-B41197D11D66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1B0C53F-F838-3863-A72B-46FD21E69472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47850DC7-DBD5-36D2-942B-DAD897C2C990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51DA56ED-5812-9300-E9BF-A696C2EC0949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88C6F5F9-B193-29EE-8E3C-6353CA851EC1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297C19-51D7-50C1-AD89-0DCB824A0716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A1D4E11-5B55-6D39-1EC0-8CF432EC58F2}"/>
              </a:ext>
            </a:extLst>
          </p:cNvPr>
          <p:cNvSpPr txBox="1"/>
          <p:nvPr/>
        </p:nvSpPr>
        <p:spPr>
          <a:xfrm>
            <a:off x="10992255" y="126757"/>
            <a:ext cx="888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E5E74B-5632-DC79-A587-B38F3E2DD629}"/>
              </a:ext>
            </a:extLst>
          </p:cNvPr>
          <p:cNvSpPr txBox="1"/>
          <p:nvPr/>
        </p:nvSpPr>
        <p:spPr>
          <a:xfrm>
            <a:off x="311339" y="126756"/>
            <a:ext cx="26052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1 – Business </a:t>
            </a:r>
            <a:r>
              <a:rPr lang="pt-PT" sz="1100" err="1"/>
              <a:t>Model</a:t>
            </a:r>
            <a:r>
              <a:rPr lang="pt-PT" sz="1100"/>
              <a:t> </a:t>
            </a:r>
            <a:r>
              <a:rPr lang="pt-PT" sz="1100" err="1"/>
              <a:t>Definition</a:t>
            </a:r>
            <a:r>
              <a:rPr lang="pt-PT" sz="1100"/>
              <a:t> 1</a:t>
            </a:r>
          </a:p>
          <a:p>
            <a:endParaRPr lang="pt-PT" sz="1100"/>
          </a:p>
        </p:txBody>
      </p:sp>
      <p:grpSp>
        <p:nvGrpSpPr>
          <p:cNvPr id="23" name="Google Shape;105;p17">
            <a:extLst>
              <a:ext uri="{FF2B5EF4-FFF2-40B4-BE49-F238E27FC236}">
                <a16:creationId xmlns:a16="http://schemas.microsoft.com/office/drawing/2014/main" id="{A433A6E1-DA9F-B62A-0808-9BC00BD10EF8}"/>
              </a:ext>
            </a:extLst>
          </p:cNvPr>
          <p:cNvGrpSpPr/>
          <p:nvPr/>
        </p:nvGrpSpPr>
        <p:grpSpPr>
          <a:xfrm>
            <a:off x="1260571" y="1801700"/>
            <a:ext cx="4835421" cy="3494099"/>
            <a:chOff x="-363495" y="1924726"/>
            <a:chExt cx="3699068" cy="2620574"/>
          </a:xfrm>
        </p:grpSpPr>
        <p:sp>
          <p:nvSpPr>
            <p:cNvPr id="25" name="Google Shape;106;p17">
              <a:extLst>
                <a:ext uri="{FF2B5EF4-FFF2-40B4-BE49-F238E27FC236}">
                  <a16:creationId xmlns:a16="http://schemas.microsoft.com/office/drawing/2014/main" id="{C698093E-1FBA-96AA-C4F0-57A5A72F9B4C}"/>
                </a:ext>
              </a:extLst>
            </p:cNvPr>
            <p:cNvSpPr/>
            <p:nvPr/>
          </p:nvSpPr>
          <p:spPr>
            <a:xfrm>
              <a:off x="1188888" y="1924726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107;p17">
              <a:extLst>
                <a:ext uri="{FF2B5EF4-FFF2-40B4-BE49-F238E27FC236}">
                  <a16:creationId xmlns:a16="http://schemas.microsoft.com/office/drawing/2014/main" id="{41E7153D-EFC1-36F0-E697-AC78B94FF579}"/>
                </a:ext>
              </a:extLst>
            </p:cNvPr>
            <p:cNvSpPr txBox="1"/>
            <p:nvPr/>
          </p:nvSpPr>
          <p:spPr>
            <a:xfrm>
              <a:off x="-363495" y="2937890"/>
              <a:ext cx="3699068" cy="16074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>
                <a:lnSpc>
                  <a:spcPct val="115000"/>
                </a:lnSpc>
              </a:pPr>
              <a:endParaRPr lang="en" b="1">
                <a:ea typeface="Red Hat Display"/>
                <a:cs typeface="Red Hat Display"/>
                <a:sym typeface="Red Hat Display"/>
              </a:endParaRPr>
            </a:p>
            <a:p>
              <a:pPr algn="ctr">
                <a:lnSpc>
                  <a:spcPct val="115000"/>
                </a:lnSpc>
              </a:pPr>
              <a:endParaRPr lang="en" b="1">
                <a:ea typeface="Red Hat Display"/>
                <a:cs typeface="Red Hat Display"/>
                <a:sym typeface="Red Hat Display"/>
              </a:endParaRPr>
            </a:p>
            <a:p>
              <a:pPr algn="ctr">
                <a:lnSpc>
                  <a:spcPct val="115000"/>
                </a:lnSpc>
              </a:pPr>
              <a:r>
                <a:rPr lang="en" b="1">
                  <a:ea typeface="Red Hat Display"/>
                  <a:cs typeface="Red Hat Display"/>
                  <a:sym typeface="Red Hat Display"/>
                </a:rPr>
                <a:t>Business Model Definition according to Allan </a:t>
              </a:r>
              <a:r>
                <a:rPr lang="en" b="1" err="1">
                  <a:ea typeface="Red Hat Display"/>
                  <a:cs typeface="Red Hat Display"/>
                  <a:sym typeface="Red Hat Display"/>
                </a:rPr>
                <a:t>Afuah</a:t>
              </a:r>
              <a:endParaRPr lang="en" b="1">
                <a:ea typeface="Red Hat Display"/>
                <a:cs typeface="Red Hat Display"/>
                <a:sym typeface="Red Hat Display"/>
              </a:endParaRPr>
            </a:p>
            <a:p>
              <a:pPr algn="ctr">
                <a:lnSpc>
                  <a:spcPct val="115000"/>
                </a:lnSpc>
              </a:pPr>
              <a:r>
                <a:rPr lang="pt-PT" sz="1400">
                  <a:solidFill>
                    <a:srgbClr val="000000"/>
                  </a:solidFill>
                </a:rPr>
                <a:t>F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ramework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or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recipe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for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creating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and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capturing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value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.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It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explains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how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a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firm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 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makes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money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 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by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structuring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its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operations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,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resources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,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and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relationships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in a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way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that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allows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it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to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deliver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value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to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customers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and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generate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kumimoji="0" lang="pt-PT" sz="1400" i="0" u="none" strike="noStrike" kern="1200" cap="none" spc="0" normalizeH="0" baseline="0" noProof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revenue</a:t>
              </a:r>
              <a:r>
                <a:rPr kumimoji="0" lang="pt-PT" sz="140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+mn-ea"/>
                  <a:cs typeface="+mn-cs"/>
                </a:rPr>
                <a:t>.</a:t>
              </a:r>
              <a:endParaRPr lang="en" sz="1600" b="1"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4" name="Google Shape;109;p17">
              <a:extLst>
                <a:ext uri="{FF2B5EF4-FFF2-40B4-BE49-F238E27FC236}">
                  <a16:creationId xmlns:a16="http://schemas.microsoft.com/office/drawing/2014/main" id="{C99E3810-D745-AF02-73FE-7983B5992542}"/>
                </a:ext>
              </a:extLst>
            </p:cNvPr>
            <p:cNvSpPr txBox="1"/>
            <p:nvPr/>
          </p:nvSpPr>
          <p:spPr>
            <a:xfrm>
              <a:off x="1267637" y="2061376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2133"/>
                </a:spcAft>
              </a:pPr>
              <a:r>
                <a:rPr lang="en" sz="1067" b="1">
                  <a:solidFill>
                    <a:schemeClr val="accent2"/>
                  </a:solidFill>
                  <a:latin typeface="Roboto"/>
                  <a:ea typeface="Roboto"/>
                  <a:cs typeface="Roboto"/>
                  <a:sym typeface="Roboto"/>
                </a:rPr>
                <a:t>1</a:t>
              </a:r>
              <a:endParaRPr sz="1067" b="1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5" name="Google Shape;110;p17">
            <a:extLst>
              <a:ext uri="{FF2B5EF4-FFF2-40B4-BE49-F238E27FC236}">
                <a16:creationId xmlns:a16="http://schemas.microsoft.com/office/drawing/2014/main" id="{162BA385-B904-2ADF-2214-C103CEC3DA96}"/>
              </a:ext>
            </a:extLst>
          </p:cNvPr>
          <p:cNvGrpSpPr/>
          <p:nvPr/>
        </p:nvGrpSpPr>
        <p:grpSpPr>
          <a:xfrm>
            <a:off x="7633785" y="1703566"/>
            <a:ext cx="2278800" cy="4610349"/>
            <a:chOff x="4781408" y="2085166"/>
            <a:chExt cx="1709100" cy="3457762"/>
          </a:xfrm>
        </p:grpSpPr>
        <p:sp>
          <p:nvSpPr>
            <p:cNvPr id="36" name="Google Shape;111;p17">
              <a:extLst>
                <a:ext uri="{FF2B5EF4-FFF2-40B4-BE49-F238E27FC236}">
                  <a16:creationId xmlns:a16="http://schemas.microsoft.com/office/drawing/2014/main" id="{D19ACE86-6742-C93C-061A-99FBAC2A51FC}"/>
                </a:ext>
              </a:extLst>
            </p:cNvPr>
            <p:cNvSpPr/>
            <p:nvPr/>
          </p:nvSpPr>
          <p:spPr>
            <a:xfrm>
              <a:off x="5338808" y="2085166"/>
              <a:ext cx="594300" cy="594300"/>
            </a:xfrm>
            <a:prstGeom prst="ellipse">
              <a:avLst/>
            </a:prstGeom>
            <a:noFill/>
            <a:ln w="381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" name="Google Shape;112;p17">
              <a:extLst>
                <a:ext uri="{FF2B5EF4-FFF2-40B4-BE49-F238E27FC236}">
                  <a16:creationId xmlns:a16="http://schemas.microsoft.com/office/drawing/2014/main" id="{FD96F6D8-5E24-0118-3284-933DBFF9C820}"/>
                </a:ext>
              </a:extLst>
            </p:cNvPr>
            <p:cNvSpPr txBox="1"/>
            <p:nvPr/>
          </p:nvSpPr>
          <p:spPr>
            <a:xfrm>
              <a:off x="4781408" y="3073572"/>
              <a:ext cx="1709100" cy="24693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en" b="1">
                  <a:ea typeface="Red Hat Display"/>
                  <a:cs typeface="Red Hat Display"/>
                  <a:sym typeface="Red Hat Display"/>
                </a:rPr>
                <a:t>Business Model Innovation</a:t>
              </a:r>
            </a:p>
            <a:p>
              <a:pPr algn="ctr">
                <a:lnSpc>
                  <a:spcPct val="115000"/>
                </a:lnSpc>
              </a:pP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Business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model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innovation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refers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to </a:t>
              </a:r>
              <a:r>
                <a:rPr lang="pt-PT" sz="1400" b="1" i="0" u="none" strike="noStrike" err="1">
                  <a:solidFill>
                    <a:srgbClr val="000000"/>
                  </a:solidFill>
                  <a:effectLst/>
                </a:rPr>
                <a:t>changing</a:t>
              </a:r>
              <a:r>
                <a:rPr lang="pt-PT" sz="1400" b="1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1" i="0" u="none" strike="noStrike" err="1">
                  <a:solidFill>
                    <a:srgbClr val="000000"/>
                  </a:solidFill>
                  <a:effectLst/>
                </a:rPr>
                <a:t>the</a:t>
              </a:r>
              <a:r>
                <a:rPr lang="pt-PT" sz="1400" b="1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1" i="0" u="none" strike="noStrike" err="1">
                  <a:solidFill>
                    <a:srgbClr val="000000"/>
                  </a:solidFill>
                  <a:effectLst/>
                </a:rPr>
                <a:t>way</a:t>
              </a:r>
              <a:r>
                <a:rPr lang="pt-PT" sz="1400" b="1" i="0" u="none" strike="noStrike">
                  <a:solidFill>
                    <a:srgbClr val="000000"/>
                  </a:solidFill>
                  <a:effectLst/>
                </a:rPr>
                <a:t> a </a:t>
              </a:r>
              <a:r>
                <a:rPr lang="pt-PT" sz="1400" b="1" i="0" u="none" strike="noStrike" err="1">
                  <a:solidFill>
                    <a:srgbClr val="000000"/>
                  </a:solidFill>
                  <a:effectLst/>
                </a:rPr>
                <a:t>company</a:t>
              </a:r>
              <a:r>
                <a:rPr lang="pt-PT" sz="1400" b="1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1" i="0" u="none" strike="noStrike" err="1">
                  <a:solidFill>
                    <a:srgbClr val="000000"/>
                  </a:solidFill>
                  <a:effectLst/>
                </a:rPr>
                <a:t>operates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 to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create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value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in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new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or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improved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ways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.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This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often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involves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altering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industry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norms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or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leveraging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new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technologies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.</a:t>
              </a:r>
            </a:p>
            <a:p>
              <a:pPr algn="ctr">
                <a:lnSpc>
                  <a:spcPct val="115000"/>
                </a:lnSpc>
              </a:pPr>
              <a:endParaRPr b="1">
                <a:ea typeface="Red Hat Display"/>
                <a:cs typeface="Red Hat Display"/>
                <a:sym typeface="Red Hat Display"/>
              </a:endParaRPr>
            </a:p>
          </p:txBody>
        </p:sp>
        <p:sp>
          <p:nvSpPr>
            <p:cNvPr id="39" name="Google Shape;114;p17">
              <a:extLst>
                <a:ext uri="{FF2B5EF4-FFF2-40B4-BE49-F238E27FC236}">
                  <a16:creationId xmlns:a16="http://schemas.microsoft.com/office/drawing/2014/main" id="{02D3EA52-3287-4CD8-1058-FA0817EBEF1C}"/>
                </a:ext>
              </a:extLst>
            </p:cNvPr>
            <p:cNvSpPr txBox="1"/>
            <p:nvPr/>
          </p:nvSpPr>
          <p:spPr>
            <a:xfrm>
              <a:off x="5417558" y="2235717"/>
              <a:ext cx="436800" cy="321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2133"/>
                </a:spcAft>
              </a:pPr>
              <a:r>
                <a:rPr lang="en" sz="1067" b="1">
                  <a:solidFill>
                    <a:schemeClr val="accent2"/>
                  </a:solidFill>
                  <a:latin typeface="Roboto"/>
                  <a:ea typeface="Roboto"/>
                  <a:cs typeface="Roboto"/>
                  <a:sym typeface="Roboto"/>
                </a:rPr>
                <a:t>2</a:t>
              </a:r>
              <a:endParaRPr sz="1067" b="1">
                <a:solidFill>
                  <a:schemeClr val="accent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40" name="Google Shape;115;p17">
            <a:extLst>
              <a:ext uri="{FF2B5EF4-FFF2-40B4-BE49-F238E27FC236}">
                <a16:creationId xmlns:a16="http://schemas.microsoft.com/office/drawing/2014/main" id="{69D5ACD5-27BF-A162-E669-925650C48D31}"/>
              </a:ext>
            </a:extLst>
          </p:cNvPr>
          <p:cNvSpPr>
            <a:spLocks/>
          </p:cNvSpPr>
          <p:nvPr/>
        </p:nvSpPr>
        <p:spPr>
          <a:xfrm>
            <a:off x="4609070" y="2095442"/>
            <a:ext cx="3224804" cy="4571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1B78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498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F5A967-CE46-55D0-F67D-F761E88587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CAF5B8-9D36-D542-F4D9-1F9C24C82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40" y="459582"/>
            <a:ext cx="10515600" cy="1018118"/>
          </a:xfrm>
        </p:spPr>
        <p:txBody>
          <a:bodyPr>
            <a:normAutofit/>
          </a:bodyPr>
          <a:lstStyle/>
          <a:p>
            <a:r>
              <a:rPr lang="en-US" sz="3200" b="1">
                <a:latin typeface="+mn-lt"/>
              </a:rPr>
              <a:t>Business Model: Components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EF12D-85D9-C0C2-417A-0DF26B957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4</a:t>
            </a:fld>
            <a:endParaRPr lang="en-US"/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7517254C-A8AD-80C9-F02A-D63DBE64AE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E739330C-6396-CD1B-3C78-E14830F3E2D9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ADC951FD-BD0F-A3B9-C707-2CF7F1271DC1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383E838-6AC5-5B94-0290-00BB45E3C8C8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530D631B-6B06-F172-64CF-9B9D3B65034B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A844A06-534E-F16D-7B12-FDFC1725DD1F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EF3E079B-A4D6-16C7-51EA-341782708AEC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4D04AD0-8618-3373-51D2-D8375439D651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6BB925F-F67C-37BA-E729-253411FAB9A6}"/>
              </a:ext>
            </a:extLst>
          </p:cNvPr>
          <p:cNvSpPr txBox="1"/>
          <p:nvPr/>
        </p:nvSpPr>
        <p:spPr>
          <a:xfrm>
            <a:off x="311340" y="126756"/>
            <a:ext cx="29474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2 – Business </a:t>
            </a:r>
            <a:r>
              <a:rPr lang="pt-PT" sz="1100" err="1"/>
              <a:t>Model</a:t>
            </a:r>
            <a:r>
              <a:rPr lang="pt-PT" sz="1100"/>
              <a:t>: </a:t>
            </a:r>
            <a:r>
              <a:rPr lang="pt-PT" sz="1100" err="1"/>
              <a:t>Components</a:t>
            </a:r>
            <a:endParaRPr lang="pt-PT" sz="110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072AA8C-C3CA-7BD6-3901-6B2C5FAED3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787145"/>
              </p:ext>
            </p:extLst>
          </p:nvPr>
        </p:nvGraphicFramePr>
        <p:xfrm>
          <a:off x="411470" y="733424"/>
          <a:ext cx="11469190" cy="2921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89486E79-11E3-5C28-98C9-1ADA611F9AC1}"/>
              </a:ext>
            </a:extLst>
          </p:cNvPr>
          <p:cNvSpPr/>
          <p:nvPr/>
        </p:nvSpPr>
        <p:spPr>
          <a:xfrm>
            <a:off x="311340" y="3142705"/>
            <a:ext cx="2236670" cy="288005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 err="1">
                <a:solidFill>
                  <a:schemeClr val="tx1"/>
                </a:solidFill>
              </a:rPr>
              <a:t>The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unique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benefits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and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solutions</a:t>
            </a:r>
            <a:r>
              <a:rPr lang="pt-PT" sz="1400">
                <a:solidFill>
                  <a:schemeClr val="tx1"/>
                </a:solidFill>
              </a:rPr>
              <a:t> a </a:t>
            </a:r>
            <a:r>
              <a:rPr lang="pt-PT" sz="1400" err="1">
                <a:solidFill>
                  <a:schemeClr val="tx1"/>
                </a:solidFill>
              </a:rPr>
              <a:t>company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offers</a:t>
            </a:r>
            <a:r>
              <a:rPr lang="pt-PT" sz="1400">
                <a:solidFill>
                  <a:schemeClr val="tx1"/>
                </a:solidFill>
              </a:rPr>
              <a:t> to </a:t>
            </a:r>
            <a:r>
              <a:rPr lang="pt-PT" sz="1400" err="1">
                <a:solidFill>
                  <a:schemeClr val="tx1"/>
                </a:solidFill>
              </a:rPr>
              <a:t>its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customers</a:t>
            </a:r>
            <a:r>
              <a:rPr lang="pt-PT" sz="1400">
                <a:solidFill>
                  <a:schemeClr val="tx1"/>
                </a:solidFill>
              </a:rPr>
              <a:t>.</a:t>
            </a:r>
          </a:p>
          <a:p>
            <a:endParaRPr lang="pt-PT" sz="140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>
                <a:solidFill>
                  <a:schemeClr val="tx1"/>
                </a:solidFill>
              </a:rPr>
              <a:t>Defines </a:t>
            </a:r>
            <a:r>
              <a:rPr lang="pt-PT" sz="1400" b="1" err="1">
                <a:solidFill>
                  <a:schemeClr val="tx1"/>
                </a:solidFill>
              </a:rPr>
              <a:t>why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customers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choose</a:t>
            </a:r>
            <a:r>
              <a:rPr lang="pt-PT" sz="1400" b="1">
                <a:solidFill>
                  <a:schemeClr val="tx1"/>
                </a:solidFill>
              </a:rPr>
              <a:t> a </a:t>
            </a:r>
            <a:r>
              <a:rPr lang="pt-PT" sz="1400" b="1" err="1">
                <a:solidFill>
                  <a:schemeClr val="tx1"/>
                </a:solidFill>
              </a:rPr>
              <a:t>product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or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service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over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competitors</a:t>
            </a:r>
            <a:r>
              <a:rPr lang="pt-PT" sz="14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Rectangle: Rounded Corners 16">
            <a:extLst>
              <a:ext uri="{FF2B5EF4-FFF2-40B4-BE49-F238E27FC236}">
                <a16:creationId xmlns:a16="http://schemas.microsoft.com/office/drawing/2014/main" id="{04EEB190-9188-1BE3-5EA3-785D96663BFD}"/>
              </a:ext>
            </a:extLst>
          </p:cNvPr>
          <p:cNvSpPr/>
          <p:nvPr/>
        </p:nvSpPr>
        <p:spPr>
          <a:xfrm>
            <a:off x="2645735" y="3142705"/>
            <a:ext cx="2236670" cy="288005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 err="1">
                <a:solidFill>
                  <a:schemeClr val="tx1"/>
                </a:solidFill>
              </a:rPr>
              <a:t>The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specific</a:t>
            </a:r>
            <a:r>
              <a:rPr lang="pt-PT" sz="1400">
                <a:solidFill>
                  <a:schemeClr val="tx1"/>
                </a:solidFill>
              </a:rPr>
              <a:t> </a:t>
            </a:r>
            <a:r>
              <a:rPr lang="pt-PT" sz="1400" b="1" err="1">
                <a:solidFill>
                  <a:schemeClr val="tx1"/>
                </a:solidFill>
              </a:rPr>
              <a:t>customer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groups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targeted</a:t>
            </a:r>
            <a:r>
              <a:rPr lang="pt-PT" sz="1400" b="1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sz="1400" b="1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>
                <a:solidFill>
                  <a:schemeClr val="tx1"/>
                </a:solidFill>
              </a:rPr>
              <a:t>A </a:t>
            </a:r>
            <a:r>
              <a:rPr lang="pt-PT" sz="1400" err="1">
                <a:solidFill>
                  <a:schemeClr val="tx1"/>
                </a:solidFill>
              </a:rPr>
              <a:t>well-defined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market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segment</a:t>
            </a:r>
            <a:r>
              <a:rPr lang="pt-PT" sz="1400">
                <a:solidFill>
                  <a:schemeClr val="tx1"/>
                </a:solidFill>
              </a:rPr>
              <a:t> </a:t>
            </a:r>
            <a:r>
              <a:rPr lang="pt-PT" sz="1400" b="1" err="1">
                <a:solidFill>
                  <a:schemeClr val="tx1"/>
                </a:solidFill>
              </a:rPr>
              <a:t>enhances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profitability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and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strategic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focus</a:t>
            </a:r>
            <a:r>
              <a:rPr lang="pt-PT" sz="14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9" name="Rectangle: Rounded Corners 16">
            <a:extLst>
              <a:ext uri="{FF2B5EF4-FFF2-40B4-BE49-F238E27FC236}">
                <a16:creationId xmlns:a16="http://schemas.microsoft.com/office/drawing/2014/main" id="{602990D8-F1F1-B495-459E-0DD0678F93C6}"/>
              </a:ext>
            </a:extLst>
          </p:cNvPr>
          <p:cNvSpPr/>
          <p:nvPr/>
        </p:nvSpPr>
        <p:spPr>
          <a:xfrm>
            <a:off x="4980130" y="3131232"/>
            <a:ext cx="2236670" cy="288005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 err="1">
                <a:solidFill>
                  <a:schemeClr val="tx1"/>
                </a:solidFill>
              </a:rPr>
              <a:t>The</a:t>
            </a:r>
            <a:r>
              <a:rPr lang="pt-PT" sz="1400">
                <a:solidFill>
                  <a:schemeClr val="tx1"/>
                </a:solidFill>
              </a:rPr>
              <a:t> </a:t>
            </a:r>
            <a:r>
              <a:rPr lang="pt-PT" sz="1400" b="1" err="1">
                <a:solidFill>
                  <a:schemeClr val="tx1"/>
                </a:solidFill>
              </a:rPr>
              <a:t>monetization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strategy</a:t>
            </a:r>
            <a:r>
              <a:rPr lang="pt-PT" sz="1400" b="1">
                <a:solidFill>
                  <a:schemeClr val="tx1"/>
                </a:solidFill>
              </a:rPr>
              <a:t> </a:t>
            </a:r>
            <a:r>
              <a:rPr lang="pt-PT" sz="1400" err="1">
                <a:solidFill>
                  <a:schemeClr val="tx1"/>
                </a:solidFill>
              </a:rPr>
              <a:t>of</a:t>
            </a:r>
            <a:r>
              <a:rPr lang="pt-PT" sz="1400">
                <a:solidFill>
                  <a:schemeClr val="tx1"/>
                </a:solidFill>
              </a:rPr>
              <a:t> a business—</a:t>
            </a:r>
            <a:r>
              <a:rPr lang="pt-PT" sz="1400" err="1">
                <a:solidFill>
                  <a:schemeClr val="tx1"/>
                </a:solidFill>
              </a:rPr>
              <a:t>how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it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earns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money</a:t>
            </a:r>
            <a:r>
              <a:rPr lang="pt-PT" sz="140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sz="140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 err="1">
                <a:solidFill>
                  <a:schemeClr val="tx1"/>
                </a:solidFill>
              </a:rPr>
              <a:t>Includes</a:t>
            </a:r>
            <a:r>
              <a:rPr lang="pt-PT" sz="1400">
                <a:solidFill>
                  <a:schemeClr val="tx1"/>
                </a:solidFill>
              </a:rPr>
              <a:t> </a:t>
            </a:r>
            <a:r>
              <a:rPr lang="pt-PT" sz="1400" b="1" err="1">
                <a:solidFill>
                  <a:schemeClr val="tx1"/>
                </a:solidFill>
              </a:rPr>
              <a:t>pricing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models</a:t>
            </a:r>
            <a:r>
              <a:rPr lang="pt-PT" sz="1400">
                <a:solidFill>
                  <a:schemeClr val="tx1"/>
                </a:solidFill>
              </a:rPr>
              <a:t>, </a:t>
            </a:r>
            <a:r>
              <a:rPr lang="pt-PT" sz="1400" b="1" err="1">
                <a:solidFill>
                  <a:schemeClr val="tx1"/>
                </a:solidFill>
              </a:rPr>
              <a:t>revenue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streams</a:t>
            </a:r>
            <a:r>
              <a:rPr lang="pt-PT" sz="1400">
                <a:solidFill>
                  <a:schemeClr val="tx1"/>
                </a:solidFill>
              </a:rPr>
              <a:t>, </a:t>
            </a:r>
            <a:r>
              <a:rPr lang="pt-PT" sz="1400" err="1">
                <a:solidFill>
                  <a:schemeClr val="tx1"/>
                </a:solidFill>
              </a:rPr>
              <a:t>and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b="1">
                <a:solidFill>
                  <a:schemeClr val="tx1"/>
                </a:solidFill>
              </a:rPr>
              <a:t>financial </a:t>
            </a:r>
            <a:r>
              <a:rPr lang="pt-PT" sz="1400" b="1" err="1">
                <a:solidFill>
                  <a:schemeClr val="tx1"/>
                </a:solidFill>
              </a:rPr>
              <a:t>sustainability</a:t>
            </a:r>
            <a:r>
              <a:rPr lang="pt-PT" sz="14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0" name="Rectangle: Rounded Corners 16">
            <a:extLst>
              <a:ext uri="{FF2B5EF4-FFF2-40B4-BE49-F238E27FC236}">
                <a16:creationId xmlns:a16="http://schemas.microsoft.com/office/drawing/2014/main" id="{E7F91943-D08C-9B75-DBC9-C1C487FE042A}"/>
              </a:ext>
            </a:extLst>
          </p:cNvPr>
          <p:cNvSpPr/>
          <p:nvPr/>
        </p:nvSpPr>
        <p:spPr>
          <a:xfrm>
            <a:off x="9643988" y="3103648"/>
            <a:ext cx="2236672" cy="288005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 err="1">
                <a:solidFill>
                  <a:schemeClr val="tx1"/>
                </a:solidFill>
              </a:rPr>
              <a:t>The</a:t>
            </a:r>
            <a:r>
              <a:rPr lang="pt-PT" sz="1400" b="1">
                <a:solidFill>
                  <a:schemeClr val="tx1"/>
                </a:solidFill>
              </a:rPr>
              <a:t> </a:t>
            </a:r>
            <a:r>
              <a:rPr lang="pt-PT" sz="1400" b="1" err="1">
                <a:solidFill>
                  <a:schemeClr val="tx1"/>
                </a:solidFill>
              </a:rPr>
              <a:t>resources</a:t>
            </a:r>
            <a:r>
              <a:rPr lang="pt-PT" sz="1400" b="1">
                <a:solidFill>
                  <a:schemeClr val="tx1"/>
                </a:solidFill>
              </a:rPr>
              <a:t>, </a:t>
            </a:r>
            <a:r>
              <a:rPr lang="pt-PT" sz="1400" b="1" err="1">
                <a:solidFill>
                  <a:schemeClr val="tx1"/>
                </a:solidFill>
              </a:rPr>
              <a:t>skills</a:t>
            </a:r>
            <a:r>
              <a:rPr lang="pt-PT" sz="1400" b="1">
                <a:solidFill>
                  <a:schemeClr val="tx1"/>
                </a:solidFill>
              </a:rPr>
              <a:t>, </a:t>
            </a:r>
            <a:r>
              <a:rPr lang="pt-PT" sz="1400" b="1" err="1">
                <a:solidFill>
                  <a:schemeClr val="tx1"/>
                </a:solidFill>
              </a:rPr>
              <a:t>and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activities</a:t>
            </a:r>
            <a:r>
              <a:rPr lang="pt-PT" sz="1400" b="1">
                <a:solidFill>
                  <a:schemeClr val="tx1"/>
                </a:solidFill>
              </a:rPr>
              <a:t> </a:t>
            </a:r>
            <a:r>
              <a:rPr lang="pt-PT" sz="1400" b="1" err="1">
                <a:solidFill>
                  <a:schemeClr val="tx1"/>
                </a:solidFill>
              </a:rPr>
              <a:t>that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enable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value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creation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and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delivery</a:t>
            </a:r>
            <a:r>
              <a:rPr lang="pt-PT" sz="140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sz="140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 err="1">
                <a:solidFill>
                  <a:schemeClr val="tx1"/>
                </a:solidFill>
              </a:rPr>
              <a:t>Includes</a:t>
            </a:r>
            <a:r>
              <a:rPr lang="pt-PT" sz="1400">
                <a:solidFill>
                  <a:schemeClr val="tx1"/>
                </a:solidFill>
              </a:rPr>
              <a:t> </a:t>
            </a:r>
            <a:r>
              <a:rPr lang="pt-PT" sz="1400" err="1">
                <a:solidFill>
                  <a:schemeClr val="tx1"/>
                </a:solidFill>
              </a:rPr>
              <a:t>human</a:t>
            </a:r>
            <a:r>
              <a:rPr lang="pt-PT" sz="1400">
                <a:solidFill>
                  <a:schemeClr val="tx1"/>
                </a:solidFill>
              </a:rPr>
              <a:t> capital, </a:t>
            </a:r>
            <a:r>
              <a:rPr lang="pt-PT" sz="1400" err="1">
                <a:solidFill>
                  <a:schemeClr val="tx1"/>
                </a:solidFill>
              </a:rPr>
              <a:t>technology</a:t>
            </a:r>
            <a:r>
              <a:rPr lang="pt-PT" sz="1400">
                <a:solidFill>
                  <a:schemeClr val="tx1"/>
                </a:solidFill>
              </a:rPr>
              <a:t>, </a:t>
            </a:r>
            <a:r>
              <a:rPr lang="pt-PT" sz="1400" err="1">
                <a:solidFill>
                  <a:schemeClr val="tx1"/>
                </a:solidFill>
              </a:rPr>
              <a:t>supply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chain</a:t>
            </a:r>
            <a:r>
              <a:rPr lang="pt-PT" sz="1400">
                <a:solidFill>
                  <a:schemeClr val="tx1"/>
                </a:solidFill>
              </a:rPr>
              <a:t>, </a:t>
            </a:r>
            <a:r>
              <a:rPr lang="pt-PT" sz="1400" err="1">
                <a:solidFill>
                  <a:schemeClr val="tx1"/>
                </a:solidFill>
              </a:rPr>
              <a:t>and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operational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efficiency</a:t>
            </a:r>
            <a:endParaRPr lang="pt-PT" sz="1400">
              <a:solidFill>
                <a:schemeClr val="tx1"/>
              </a:solidFill>
            </a:endParaRPr>
          </a:p>
        </p:txBody>
      </p:sp>
      <p:sp>
        <p:nvSpPr>
          <p:cNvPr id="21" name="Rectangle: Rounded Corners 16">
            <a:extLst>
              <a:ext uri="{FF2B5EF4-FFF2-40B4-BE49-F238E27FC236}">
                <a16:creationId xmlns:a16="http://schemas.microsoft.com/office/drawing/2014/main" id="{F5B424C1-67C7-8054-4E50-98B58949E412}"/>
              </a:ext>
            </a:extLst>
          </p:cNvPr>
          <p:cNvSpPr/>
          <p:nvPr/>
        </p:nvSpPr>
        <p:spPr>
          <a:xfrm>
            <a:off x="7316930" y="3131232"/>
            <a:ext cx="2236671" cy="288005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buFont typeface="Arial" panose="020B0604020202020204" pitchFamily="34" charset="0"/>
              <a:buChar char="•"/>
            </a:pPr>
            <a:r>
              <a:rPr lang="pt-PT" sz="1400" b="0" i="0" u="none" strike="noStrike" err="1">
                <a:solidFill>
                  <a:srgbClr val="000000"/>
                </a:solidFill>
                <a:effectLst/>
              </a:rPr>
              <a:t>The</a:t>
            </a:r>
            <a:r>
              <a:rPr lang="pt-PT" sz="1400" b="0" i="0" u="none" strike="noStrike">
                <a:solidFill>
                  <a:srgbClr val="000000"/>
                </a:solidFill>
                <a:effectLst/>
              </a:rPr>
              <a:t> </a:t>
            </a:r>
            <a:r>
              <a:rPr lang="pt-PT" sz="1400" b="1" i="0" u="none" strike="noStrike" err="1">
                <a:solidFill>
                  <a:srgbClr val="000000"/>
                </a:solidFill>
                <a:effectLst/>
              </a:rPr>
              <a:t>strategy</a:t>
            </a:r>
            <a:r>
              <a:rPr lang="pt-PT" sz="1400" b="1" i="0" u="none" strike="noStrike">
                <a:solidFill>
                  <a:srgbClr val="000000"/>
                </a:solidFill>
                <a:effectLst/>
              </a:rPr>
              <a:t> for </a:t>
            </a:r>
            <a:r>
              <a:rPr lang="pt-PT" sz="1400" b="1" i="0" u="none" strike="noStrike" err="1">
                <a:solidFill>
                  <a:srgbClr val="000000"/>
                </a:solidFill>
                <a:effectLst/>
              </a:rPr>
              <a:t>scaling</a:t>
            </a:r>
            <a:r>
              <a:rPr lang="pt-PT" sz="1400" b="1" i="0" u="none" strike="noStrike">
                <a:solidFill>
                  <a:srgbClr val="000000"/>
                </a:solidFill>
                <a:effectLst/>
              </a:rPr>
              <a:t> </a:t>
            </a:r>
            <a:r>
              <a:rPr lang="pt-PT" sz="1400" b="1" i="0" u="none" strike="noStrike" err="1">
                <a:solidFill>
                  <a:srgbClr val="000000"/>
                </a:solidFill>
                <a:effectLst/>
              </a:rPr>
              <a:t>operations</a:t>
            </a:r>
            <a:r>
              <a:rPr lang="pt-PT" sz="1400" b="1" i="0" u="none" strike="noStrike">
                <a:solidFill>
                  <a:srgbClr val="000000"/>
                </a:solidFill>
                <a:effectLst/>
              </a:rPr>
              <a:t> </a:t>
            </a:r>
            <a:r>
              <a:rPr lang="pt-PT" sz="1400" b="1" i="0" u="none" strike="noStrike" err="1">
                <a:solidFill>
                  <a:srgbClr val="000000"/>
                </a:solidFill>
                <a:effectLst/>
              </a:rPr>
              <a:t>and</a:t>
            </a:r>
            <a:r>
              <a:rPr lang="pt-PT" sz="1400" b="1" i="0" u="none" strike="noStrike">
                <a:solidFill>
                  <a:srgbClr val="000000"/>
                </a:solidFill>
                <a:effectLst/>
              </a:rPr>
              <a:t> </a:t>
            </a:r>
            <a:r>
              <a:rPr lang="pt-PT" sz="1400" b="1" i="0" u="none" strike="noStrike" err="1">
                <a:solidFill>
                  <a:srgbClr val="000000"/>
                </a:solidFill>
                <a:effectLst/>
              </a:rPr>
              <a:t>expanding</a:t>
            </a:r>
            <a:r>
              <a:rPr lang="pt-PT" sz="1400" b="1" i="0" u="none" strike="noStrike">
                <a:solidFill>
                  <a:srgbClr val="000000"/>
                </a:solidFill>
                <a:effectLst/>
              </a:rPr>
              <a:t> </a:t>
            </a:r>
            <a:r>
              <a:rPr lang="pt-PT" sz="1400" b="1" i="0" u="none" strike="noStrike" err="1">
                <a:solidFill>
                  <a:srgbClr val="000000"/>
                </a:solidFill>
                <a:effectLst/>
              </a:rPr>
              <a:t>market</a:t>
            </a:r>
            <a:r>
              <a:rPr lang="pt-PT" sz="1400" b="1" i="0" u="none" strike="noStrike">
                <a:solidFill>
                  <a:srgbClr val="000000"/>
                </a:solidFill>
                <a:effectLst/>
              </a:rPr>
              <a:t> </a:t>
            </a:r>
            <a:r>
              <a:rPr lang="pt-PT" sz="1400" b="1" i="0" u="none" strike="noStrike" err="1">
                <a:solidFill>
                  <a:srgbClr val="000000"/>
                </a:solidFill>
                <a:effectLst/>
              </a:rPr>
              <a:t>presence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pt-PT" sz="1400" b="0" i="0" u="none" strike="noStrike">
              <a:solidFill>
                <a:srgbClr val="000000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Involves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 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innovation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, 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partnerships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, 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market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 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penetration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, 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and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 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diversification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7DF1EA-D9E4-8815-F7F9-DD31C818E7D5}"/>
              </a:ext>
            </a:extLst>
          </p:cNvPr>
          <p:cNvSpPr txBox="1"/>
          <p:nvPr/>
        </p:nvSpPr>
        <p:spPr>
          <a:xfrm>
            <a:off x="10992255" y="126757"/>
            <a:ext cx="888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</p:spTree>
    <p:extLst>
      <p:ext uri="{BB962C8B-B14F-4D97-AF65-F5344CB8AC3E}">
        <p14:creationId xmlns:p14="http://schemas.microsoft.com/office/powerpoint/2010/main" val="250792355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A0D152-5E37-6FDB-3E57-D1EC2B229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DC909D-6784-E541-748D-51141D8D1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40" y="459582"/>
            <a:ext cx="10515600" cy="1018118"/>
          </a:xfrm>
        </p:spPr>
        <p:txBody>
          <a:bodyPr>
            <a:normAutofit/>
          </a:bodyPr>
          <a:lstStyle/>
          <a:p>
            <a:r>
              <a:rPr lang="en-US" sz="3200" b="1">
                <a:latin typeface="+mn-lt"/>
              </a:rPr>
              <a:t>VARIM framework for Business Model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5DDC1C-6C46-983B-8577-411322E1F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5</a:t>
            </a:fld>
            <a:endParaRPr lang="en-US"/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25A99E86-5ECE-445B-EF4E-76F687A4DC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A77480BF-D099-F2FF-4BCB-608F40453505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7B36E5D-4449-AD57-93E9-8126D5B2CF73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D055A8B-FAF0-55E9-399D-0934419247B5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EFA6E205-F790-71F9-F3D4-1A7F5867404C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072B0FD-EFB9-CA7D-B366-993800060CB2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A8E2CFAD-077E-71F8-2314-6C1BCECC7012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F8BF265-A306-0981-474F-633936718475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2E4B62B-502D-2D0B-F2E0-97C67B810CDF}"/>
              </a:ext>
            </a:extLst>
          </p:cNvPr>
          <p:cNvSpPr txBox="1"/>
          <p:nvPr/>
        </p:nvSpPr>
        <p:spPr>
          <a:xfrm>
            <a:off x="311340" y="126756"/>
            <a:ext cx="35430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3 – </a:t>
            </a:r>
            <a:r>
              <a:rPr lang="pt-PT" sz="1100" err="1"/>
              <a:t>The</a:t>
            </a:r>
            <a:r>
              <a:rPr lang="pt-PT" sz="1100"/>
              <a:t> VARIM Framework for Business Model </a:t>
            </a:r>
            <a:r>
              <a:rPr lang="pt-PT" sz="1100" err="1"/>
              <a:t>Analysis</a:t>
            </a:r>
            <a:endParaRPr lang="pt-PT" sz="1100"/>
          </a:p>
          <a:p>
            <a:endParaRPr lang="pt-PT" sz="110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0F45B42-5CF7-6C66-04B9-2587C2AF62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6218054"/>
              </p:ext>
            </p:extLst>
          </p:nvPr>
        </p:nvGraphicFramePr>
        <p:xfrm>
          <a:off x="411470" y="761010"/>
          <a:ext cx="11469190" cy="2893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2E9E791-7DA1-AD9F-FDF2-199939620621}"/>
              </a:ext>
            </a:extLst>
          </p:cNvPr>
          <p:cNvSpPr/>
          <p:nvPr/>
        </p:nvSpPr>
        <p:spPr>
          <a:xfrm>
            <a:off x="311340" y="3142705"/>
            <a:ext cx="2236670" cy="288005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 err="1">
                <a:solidFill>
                  <a:schemeClr val="tx1"/>
                </a:solidFill>
              </a:rPr>
              <a:t>Assesses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how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well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the</a:t>
            </a:r>
            <a:r>
              <a:rPr lang="pt-PT" sz="1400" b="1">
                <a:solidFill>
                  <a:schemeClr val="tx1"/>
                </a:solidFill>
              </a:rPr>
              <a:t> business </a:t>
            </a:r>
            <a:r>
              <a:rPr lang="pt-PT" sz="1400" b="1" err="1">
                <a:solidFill>
                  <a:schemeClr val="tx1"/>
                </a:solidFill>
              </a:rPr>
              <a:t>meets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customer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needs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and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expectations</a:t>
            </a:r>
            <a:r>
              <a:rPr lang="pt-PT" sz="140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sz="140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>
                <a:solidFill>
                  <a:schemeClr val="tx1"/>
                </a:solidFill>
              </a:rPr>
              <a:t>Determines </a:t>
            </a:r>
            <a:r>
              <a:rPr lang="pt-PT" sz="1400" err="1">
                <a:solidFill>
                  <a:schemeClr val="tx1"/>
                </a:solidFill>
              </a:rPr>
              <a:t>if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the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product</a:t>
            </a:r>
            <a:r>
              <a:rPr lang="pt-PT" sz="1400">
                <a:solidFill>
                  <a:schemeClr val="tx1"/>
                </a:solidFill>
              </a:rPr>
              <a:t>/</a:t>
            </a:r>
            <a:r>
              <a:rPr lang="pt-PT" sz="1400" err="1">
                <a:solidFill>
                  <a:schemeClr val="tx1"/>
                </a:solidFill>
              </a:rPr>
              <a:t>service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offers</a:t>
            </a:r>
            <a:r>
              <a:rPr lang="pt-PT" sz="1400">
                <a:solidFill>
                  <a:schemeClr val="tx1"/>
                </a:solidFill>
              </a:rPr>
              <a:t> a </a:t>
            </a:r>
            <a:r>
              <a:rPr lang="pt-PT" sz="1400" b="1" err="1">
                <a:solidFill>
                  <a:schemeClr val="tx1"/>
                </a:solidFill>
              </a:rPr>
              <a:t>competitive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advantage</a:t>
            </a:r>
            <a:r>
              <a:rPr lang="pt-PT" sz="1400" b="1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Rectangle: Rounded Corners 16">
            <a:extLst>
              <a:ext uri="{FF2B5EF4-FFF2-40B4-BE49-F238E27FC236}">
                <a16:creationId xmlns:a16="http://schemas.microsoft.com/office/drawing/2014/main" id="{B99BD94B-0A6C-6EDB-E869-E9BDB04BE489}"/>
              </a:ext>
            </a:extLst>
          </p:cNvPr>
          <p:cNvSpPr/>
          <p:nvPr/>
        </p:nvSpPr>
        <p:spPr>
          <a:xfrm>
            <a:off x="2645735" y="3142705"/>
            <a:ext cx="2236670" cy="288005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 b="1" err="1">
                <a:solidFill>
                  <a:schemeClr val="tx1"/>
                </a:solidFill>
              </a:rPr>
              <a:t>Evaluates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the</a:t>
            </a:r>
            <a:r>
              <a:rPr lang="pt-PT" sz="1400" b="1">
                <a:solidFill>
                  <a:schemeClr val="tx1"/>
                </a:solidFill>
              </a:rPr>
              <a:t> </a:t>
            </a:r>
            <a:r>
              <a:rPr lang="pt-PT" sz="1400" b="1" err="1">
                <a:solidFill>
                  <a:schemeClr val="tx1"/>
                </a:solidFill>
              </a:rPr>
              <a:t>efficiency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and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effectiveness</a:t>
            </a:r>
            <a:r>
              <a:rPr lang="pt-PT" sz="1400">
                <a:solidFill>
                  <a:schemeClr val="tx1"/>
                </a:solidFill>
              </a:rPr>
              <a:t> </a:t>
            </a:r>
            <a:r>
              <a:rPr lang="pt-PT" sz="1400" err="1">
                <a:solidFill>
                  <a:schemeClr val="tx1"/>
                </a:solidFill>
              </a:rPr>
              <a:t>of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the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firm’s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operations</a:t>
            </a:r>
            <a:r>
              <a:rPr lang="pt-PT" sz="140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sz="140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>
                <a:solidFill>
                  <a:schemeClr val="tx1"/>
                </a:solidFill>
              </a:rPr>
              <a:t>Examines </a:t>
            </a:r>
            <a:r>
              <a:rPr lang="pt-PT" sz="1400" err="1">
                <a:solidFill>
                  <a:schemeClr val="tx1"/>
                </a:solidFill>
              </a:rPr>
              <a:t>how</a:t>
            </a:r>
            <a:r>
              <a:rPr lang="pt-PT" sz="1400">
                <a:solidFill>
                  <a:schemeClr val="tx1"/>
                </a:solidFill>
              </a:rPr>
              <a:t> </a:t>
            </a:r>
            <a:r>
              <a:rPr lang="pt-PT" sz="1400" err="1">
                <a:solidFill>
                  <a:schemeClr val="tx1"/>
                </a:solidFill>
              </a:rPr>
              <a:t>internal</a:t>
            </a:r>
            <a:r>
              <a:rPr lang="pt-PT" sz="1400">
                <a:solidFill>
                  <a:schemeClr val="tx1"/>
                </a:solidFill>
              </a:rPr>
              <a:t> processes </a:t>
            </a:r>
            <a:r>
              <a:rPr lang="pt-PT" sz="1400" err="1">
                <a:solidFill>
                  <a:schemeClr val="tx1"/>
                </a:solidFill>
              </a:rPr>
              <a:t>contribute</a:t>
            </a:r>
            <a:r>
              <a:rPr lang="pt-PT" sz="1400">
                <a:solidFill>
                  <a:schemeClr val="tx1"/>
                </a:solidFill>
              </a:rPr>
              <a:t> to </a:t>
            </a:r>
            <a:r>
              <a:rPr lang="pt-PT" sz="1400" err="1">
                <a:solidFill>
                  <a:schemeClr val="tx1"/>
                </a:solidFill>
              </a:rPr>
              <a:t>value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creation</a:t>
            </a:r>
            <a:r>
              <a:rPr lang="pt-PT" sz="14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9" name="Rectangle: Rounded Corners 16">
            <a:extLst>
              <a:ext uri="{FF2B5EF4-FFF2-40B4-BE49-F238E27FC236}">
                <a16:creationId xmlns:a16="http://schemas.microsoft.com/office/drawing/2014/main" id="{56DFC988-DA0F-85B0-9121-679C9EFAC1CD}"/>
              </a:ext>
            </a:extLst>
          </p:cNvPr>
          <p:cNvSpPr/>
          <p:nvPr/>
        </p:nvSpPr>
        <p:spPr>
          <a:xfrm>
            <a:off x="4980130" y="3131232"/>
            <a:ext cx="2236670" cy="288005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 err="1">
                <a:solidFill>
                  <a:schemeClr val="tx1"/>
                </a:solidFill>
              </a:rPr>
              <a:t>Analyzes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the</a:t>
            </a:r>
            <a:r>
              <a:rPr lang="pt-PT" sz="1400">
                <a:solidFill>
                  <a:schemeClr val="tx1"/>
                </a:solidFill>
              </a:rPr>
              <a:t> </a:t>
            </a:r>
            <a:r>
              <a:rPr lang="pt-PT" sz="1400" b="1" err="1">
                <a:solidFill>
                  <a:schemeClr val="tx1"/>
                </a:solidFill>
              </a:rPr>
              <a:t>company’s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tangible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and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intangible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assets</a:t>
            </a:r>
            <a:r>
              <a:rPr lang="pt-PT" sz="1400">
                <a:solidFill>
                  <a:schemeClr val="tx1"/>
                </a:solidFill>
              </a:rPr>
              <a:t>.</a:t>
            </a:r>
          </a:p>
          <a:p>
            <a:endParaRPr lang="pt-PT" sz="140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 err="1">
                <a:solidFill>
                  <a:schemeClr val="tx1"/>
                </a:solidFill>
              </a:rPr>
              <a:t>Focuses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on</a:t>
            </a:r>
            <a:r>
              <a:rPr lang="pt-PT" sz="1400">
                <a:solidFill>
                  <a:schemeClr val="tx1"/>
                </a:solidFill>
              </a:rPr>
              <a:t> </a:t>
            </a:r>
            <a:r>
              <a:rPr lang="pt-PT" sz="1400" err="1">
                <a:solidFill>
                  <a:schemeClr val="tx1"/>
                </a:solidFill>
              </a:rPr>
              <a:t>how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well</a:t>
            </a:r>
            <a:r>
              <a:rPr lang="pt-PT" sz="1400">
                <a:solidFill>
                  <a:schemeClr val="tx1"/>
                </a:solidFill>
              </a:rPr>
              <a:t> a </a:t>
            </a:r>
            <a:r>
              <a:rPr lang="pt-PT" sz="1400" err="1">
                <a:solidFill>
                  <a:schemeClr val="tx1"/>
                </a:solidFill>
              </a:rPr>
              <a:t>firm</a:t>
            </a:r>
            <a:r>
              <a:rPr lang="pt-PT" sz="1400">
                <a:solidFill>
                  <a:schemeClr val="tx1"/>
                </a:solidFill>
              </a:rPr>
              <a:t> can </a:t>
            </a:r>
            <a:r>
              <a:rPr lang="pt-PT" sz="1400" b="1" err="1">
                <a:solidFill>
                  <a:schemeClr val="tx1"/>
                </a:solidFill>
              </a:rPr>
              <a:t>leverage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its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strengths</a:t>
            </a:r>
            <a:r>
              <a:rPr lang="pt-PT" sz="1400" b="1">
                <a:solidFill>
                  <a:schemeClr val="tx1"/>
                </a:solidFill>
              </a:rPr>
              <a:t> for </a:t>
            </a:r>
            <a:r>
              <a:rPr lang="pt-PT" sz="1400" b="1" err="1">
                <a:solidFill>
                  <a:schemeClr val="tx1"/>
                </a:solidFill>
              </a:rPr>
              <a:t>sustained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profitability</a:t>
            </a:r>
            <a:r>
              <a:rPr lang="pt-PT" sz="14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0" name="Rectangle: Rounded Corners 16">
            <a:extLst>
              <a:ext uri="{FF2B5EF4-FFF2-40B4-BE49-F238E27FC236}">
                <a16:creationId xmlns:a16="http://schemas.microsoft.com/office/drawing/2014/main" id="{215DA5C8-B4DF-664B-7850-CCCBC8326BAB}"/>
              </a:ext>
            </a:extLst>
          </p:cNvPr>
          <p:cNvSpPr/>
          <p:nvPr/>
        </p:nvSpPr>
        <p:spPr>
          <a:xfrm>
            <a:off x="9643988" y="3103648"/>
            <a:ext cx="2236672" cy="288005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 err="1">
                <a:solidFill>
                  <a:schemeClr val="tx1"/>
                </a:solidFill>
              </a:rPr>
              <a:t>Assesses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how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the</a:t>
            </a:r>
            <a:r>
              <a:rPr lang="pt-PT" sz="1400" b="1">
                <a:solidFill>
                  <a:schemeClr val="tx1"/>
                </a:solidFill>
              </a:rPr>
              <a:t> business </a:t>
            </a:r>
            <a:r>
              <a:rPr lang="pt-PT" sz="1400" b="1" err="1">
                <a:solidFill>
                  <a:schemeClr val="tx1"/>
                </a:solidFill>
              </a:rPr>
              <a:t>generates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revenue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and</a:t>
            </a:r>
            <a:r>
              <a:rPr lang="pt-PT" sz="1400" b="1">
                <a:solidFill>
                  <a:schemeClr val="tx1"/>
                </a:solidFill>
              </a:rPr>
              <a:t> </a:t>
            </a:r>
            <a:r>
              <a:rPr lang="pt-PT" sz="1400" b="1" err="1">
                <a:solidFill>
                  <a:schemeClr val="tx1"/>
                </a:solidFill>
              </a:rPr>
              <a:t>maintains</a:t>
            </a:r>
            <a:r>
              <a:rPr lang="pt-PT" sz="1400" b="1">
                <a:solidFill>
                  <a:schemeClr val="tx1"/>
                </a:solidFill>
              </a:rPr>
              <a:t> financial </a:t>
            </a:r>
            <a:r>
              <a:rPr lang="pt-PT" sz="1400" b="1" err="1">
                <a:solidFill>
                  <a:schemeClr val="tx1"/>
                </a:solidFill>
              </a:rPr>
              <a:t>health</a:t>
            </a:r>
            <a:r>
              <a:rPr lang="pt-PT" sz="140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sz="140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 err="1">
                <a:solidFill>
                  <a:schemeClr val="tx1"/>
                </a:solidFill>
              </a:rPr>
              <a:t>Evaluates</a:t>
            </a:r>
            <a:r>
              <a:rPr lang="pt-PT" sz="1400">
                <a:solidFill>
                  <a:schemeClr val="tx1"/>
                </a:solidFill>
              </a:rPr>
              <a:t> </a:t>
            </a:r>
            <a:r>
              <a:rPr lang="pt-PT" sz="1400" err="1">
                <a:solidFill>
                  <a:schemeClr val="tx1"/>
                </a:solidFill>
              </a:rPr>
              <a:t>pricing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strategies</a:t>
            </a:r>
            <a:r>
              <a:rPr lang="pt-PT" sz="1400">
                <a:solidFill>
                  <a:schemeClr val="tx1"/>
                </a:solidFill>
              </a:rPr>
              <a:t>, </a:t>
            </a:r>
            <a:r>
              <a:rPr lang="pt-PT" sz="1400" err="1">
                <a:solidFill>
                  <a:schemeClr val="tx1"/>
                </a:solidFill>
              </a:rPr>
              <a:t>revenue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streams</a:t>
            </a:r>
            <a:r>
              <a:rPr lang="pt-PT" sz="1400">
                <a:solidFill>
                  <a:schemeClr val="tx1"/>
                </a:solidFill>
              </a:rPr>
              <a:t>, </a:t>
            </a:r>
            <a:r>
              <a:rPr lang="pt-PT" sz="1400" err="1">
                <a:solidFill>
                  <a:schemeClr val="tx1"/>
                </a:solidFill>
              </a:rPr>
              <a:t>and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profitability</a:t>
            </a:r>
            <a:r>
              <a:rPr lang="pt-PT" sz="1400">
                <a:solidFill>
                  <a:schemeClr val="tx1"/>
                </a:solidFill>
              </a:rPr>
              <a:t> </a:t>
            </a:r>
            <a:r>
              <a:rPr lang="pt-PT" sz="1400" err="1">
                <a:solidFill>
                  <a:schemeClr val="tx1"/>
                </a:solidFill>
              </a:rPr>
              <a:t>models</a:t>
            </a:r>
            <a:r>
              <a:rPr lang="pt-PT" sz="140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1" name="Rectangle: Rounded Corners 16">
            <a:extLst>
              <a:ext uri="{FF2B5EF4-FFF2-40B4-BE49-F238E27FC236}">
                <a16:creationId xmlns:a16="http://schemas.microsoft.com/office/drawing/2014/main" id="{3D27E3C9-16AE-652C-0CBE-219E591BD001}"/>
              </a:ext>
            </a:extLst>
          </p:cNvPr>
          <p:cNvSpPr/>
          <p:nvPr/>
        </p:nvSpPr>
        <p:spPr>
          <a:xfrm>
            <a:off x="7316930" y="3131232"/>
            <a:ext cx="2236671" cy="288005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 i="0" u="none" strike="noStrike">
                <a:solidFill>
                  <a:srgbClr val="000000"/>
                </a:solidFill>
                <a:effectLst/>
              </a:rPr>
              <a:t>Examines 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external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 forces 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such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 as 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competition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, 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regulations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, 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technological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 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changes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, 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and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 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customer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 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trends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sz="1400" b="1" i="0" u="none" strike="noStrike">
              <a:solidFill>
                <a:srgbClr val="000000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1400" b="1" i="0" u="none" strike="noStrike" err="1">
                <a:solidFill>
                  <a:srgbClr val="000000"/>
                </a:solidFill>
                <a:effectLst/>
              </a:rPr>
              <a:t>Identifies</a:t>
            </a:r>
            <a:r>
              <a:rPr lang="pt-PT" sz="1400" b="1" i="0" u="none" strike="noStrike">
                <a:solidFill>
                  <a:srgbClr val="000000"/>
                </a:solidFill>
                <a:effectLst/>
              </a:rPr>
              <a:t> </a:t>
            </a:r>
            <a:r>
              <a:rPr lang="pt-PT" sz="1400" b="1" i="0" u="none" strike="noStrike" err="1">
                <a:solidFill>
                  <a:srgbClr val="000000"/>
                </a:solidFill>
                <a:effectLst/>
              </a:rPr>
              <a:t>threats</a:t>
            </a:r>
            <a:r>
              <a:rPr lang="pt-PT" sz="1400" b="1" i="0" u="none" strike="noStrike">
                <a:solidFill>
                  <a:srgbClr val="000000"/>
                </a:solidFill>
                <a:effectLst/>
              </a:rPr>
              <a:t> </a:t>
            </a:r>
            <a:r>
              <a:rPr lang="pt-PT" sz="1400" b="1" i="0" u="none" strike="noStrike" err="1">
                <a:solidFill>
                  <a:srgbClr val="000000"/>
                </a:solidFill>
                <a:effectLst/>
              </a:rPr>
              <a:t>and</a:t>
            </a:r>
            <a:r>
              <a:rPr lang="pt-PT" sz="1400" b="1" i="0" u="none" strike="noStrike">
                <a:solidFill>
                  <a:srgbClr val="000000"/>
                </a:solidFill>
                <a:effectLst/>
              </a:rPr>
              <a:t> </a:t>
            </a:r>
            <a:r>
              <a:rPr lang="pt-PT" sz="1400" b="1" i="0" u="none" strike="noStrike" err="1">
                <a:solidFill>
                  <a:srgbClr val="000000"/>
                </a:solidFill>
                <a:effectLst/>
              </a:rPr>
              <a:t>opportunities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  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that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 </a:t>
            </a:r>
            <a:r>
              <a:rPr lang="pt-PT" sz="1400" i="0" u="none" strike="noStrike" err="1">
                <a:solidFill>
                  <a:srgbClr val="000000"/>
                </a:solidFill>
                <a:effectLst/>
              </a:rPr>
              <a:t>influence</a:t>
            </a:r>
            <a:r>
              <a:rPr lang="pt-PT" sz="1400" i="0" u="none" strike="noStrike">
                <a:solidFill>
                  <a:srgbClr val="000000"/>
                </a:solidFill>
                <a:effectLst/>
              </a:rPr>
              <a:t> business performance.</a:t>
            </a:r>
          </a:p>
          <a:p>
            <a:endParaRPr lang="pt-PT" sz="1400" i="0" u="none" strike="noStrike">
              <a:solidFill>
                <a:srgbClr val="000000"/>
              </a:solidFill>
              <a:effectLst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A378F8-E662-710C-875E-D14CC0BAF8E7}"/>
              </a:ext>
            </a:extLst>
          </p:cNvPr>
          <p:cNvSpPr txBox="1"/>
          <p:nvPr/>
        </p:nvSpPr>
        <p:spPr>
          <a:xfrm>
            <a:off x="10992255" y="126757"/>
            <a:ext cx="888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</p:spTree>
    <p:extLst>
      <p:ext uri="{BB962C8B-B14F-4D97-AF65-F5344CB8AC3E}">
        <p14:creationId xmlns:p14="http://schemas.microsoft.com/office/powerpoint/2010/main" val="41378809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6490E8-A2FD-1276-2075-CB99631886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CDD978-2E18-EB3F-C52E-2B3DE91C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40" y="459582"/>
            <a:ext cx="10515600" cy="1018118"/>
          </a:xfrm>
        </p:spPr>
        <p:txBody>
          <a:bodyPr>
            <a:normAutofit/>
          </a:bodyPr>
          <a:lstStyle/>
          <a:p>
            <a:r>
              <a:rPr lang="en-US" sz="3200" b="1">
                <a:latin typeface="+mn-lt"/>
              </a:rPr>
              <a:t>VARIM framework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B64370-4446-5FB7-ACED-FA86183AA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6</a:t>
            </a:fld>
            <a:endParaRPr lang="en-US"/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F84A77D7-E75D-F07F-5857-DD69D4B1E7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DDE8864D-9596-BADC-CE9A-DFD3E8EC90F8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B6E2A46-9D06-E61B-E904-62E256078E45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FABEEEF-B07B-19B9-0A61-6A701264378D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74DAB79-3325-A344-0796-182D581EF1F2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231AB93-5014-C684-4C59-C49EAFA2553F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A0C2C5FF-84EC-7598-8652-BDA4216CBE0E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A0CB9AD-4DE9-A90B-0C1D-ED136E1A8283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5386BB0-8021-5842-FAC8-F6C042235EB6}"/>
              </a:ext>
            </a:extLst>
          </p:cNvPr>
          <p:cNvSpPr txBox="1"/>
          <p:nvPr/>
        </p:nvSpPr>
        <p:spPr>
          <a:xfrm>
            <a:off x="311340" y="126756"/>
            <a:ext cx="35430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3 – </a:t>
            </a:r>
            <a:r>
              <a:rPr lang="pt-PT" sz="1100" err="1"/>
              <a:t>The</a:t>
            </a:r>
            <a:r>
              <a:rPr lang="pt-PT" sz="1100"/>
              <a:t> VARIM Framework for Business Model </a:t>
            </a:r>
            <a:r>
              <a:rPr lang="pt-PT" sz="1100" err="1"/>
              <a:t>Analysis</a:t>
            </a:r>
            <a:endParaRPr lang="pt-PT" sz="1100"/>
          </a:p>
          <a:p>
            <a:endParaRPr lang="pt-PT" sz="110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9347A5E-3961-50AC-B42D-FC6E725D5412}"/>
              </a:ext>
            </a:extLst>
          </p:cNvPr>
          <p:cNvGrpSpPr/>
          <p:nvPr/>
        </p:nvGrpSpPr>
        <p:grpSpPr>
          <a:xfrm>
            <a:off x="-2503494" y="814034"/>
            <a:ext cx="13079420" cy="5697332"/>
            <a:chOff x="-2503494" y="814034"/>
            <a:chExt cx="13079420" cy="5697332"/>
          </a:xfrm>
        </p:grpSpPr>
        <p:sp>
          <p:nvSpPr>
            <p:cNvPr id="27" name="Block Arc 26">
              <a:extLst>
                <a:ext uri="{FF2B5EF4-FFF2-40B4-BE49-F238E27FC236}">
                  <a16:creationId xmlns:a16="http://schemas.microsoft.com/office/drawing/2014/main" id="{0652E079-E03F-C481-3ACF-44287C8E5625}"/>
                </a:ext>
              </a:extLst>
            </p:cNvPr>
            <p:cNvSpPr/>
            <p:nvPr/>
          </p:nvSpPr>
          <p:spPr>
            <a:xfrm>
              <a:off x="-2503494" y="814034"/>
              <a:ext cx="5697332" cy="5697332"/>
            </a:xfrm>
            <a:prstGeom prst="blockArc">
              <a:avLst>
                <a:gd name="adj1" fmla="val 18900000"/>
                <a:gd name="adj2" fmla="val 2700000"/>
                <a:gd name="adj3" fmla="val 379"/>
              </a:avLst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28" name="Free-form: Shape 27">
              <a:extLst>
                <a:ext uri="{FF2B5EF4-FFF2-40B4-BE49-F238E27FC236}">
                  <a16:creationId xmlns:a16="http://schemas.microsoft.com/office/drawing/2014/main" id="{C1637638-D96F-20FB-DD1D-FBFE940D09F6}"/>
                </a:ext>
              </a:extLst>
            </p:cNvPr>
            <p:cNvSpPr/>
            <p:nvPr/>
          </p:nvSpPr>
          <p:spPr>
            <a:xfrm>
              <a:off x="2770418" y="1836739"/>
              <a:ext cx="7805508" cy="710434"/>
            </a:xfrm>
            <a:custGeom>
              <a:avLst/>
              <a:gdLst>
                <a:gd name="connsiteX0" fmla="*/ 0 w 8341288"/>
                <a:gd name="connsiteY0" fmla="*/ 0 h 650904"/>
                <a:gd name="connsiteX1" fmla="*/ 8341288 w 8341288"/>
                <a:gd name="connsiteY1" fmla="*/ 0 h 650904"/>
                <a:gd name="connsiteX2" fmla="*/ 8341288 w 8341288"/>
                <a:gd name="connsiteY2" fmla="*/ 650904 h 650904"/>
                <a:gd name="connsiteX3" fmla="*/ 0 w 8341288"/>
                <a:gd name="connsiteY3" fmla="*/ 650904 h 650904"/>
                <a:gd name="connsiteX4" fmla="*/ 0 w 8341288"/>
                <a:gd name="connsiteY4" fmla="*/ 0 h 6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41288" h="650904">
                  <a:moveTo>
                    <a:pt x="0" y="0"/>
                  </a:moveTo>
                  <a:lnTo>
                    <a:pt x="8341288" y="0"/>
                  </a:lnTo>
                  <a:lnTo>
                    <a:pt x="8341288" y="650904"/>
                  </a:lnTo>
                  <a:lnTo>
                    <a:pt x="0" y="650904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16656" tIns="86360" rIns="86360" bIns="86360" numCol="1" spcCol="1270" anchor="ctr" anchorCtr="0">
              <a:noAutofit/>
            </a:bodyPr>
            <a:lstStyle/>
            <a:p>
              <a:pPr marL="0" lvl="0" indent="0" algn="l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1600" b="1" err="1">
                  <a:solidFill>
                    <a:schemeClr val="tx1"/>
                  </a:solidFill>
                  <a:ea typeface="Calibri"/>
                  <a:cs typeface="Calibri"/>
                </a:rPr>
                <a:t>Focus</a:t>
              </a:r>
              <a:r>
                <a:rPr lang="pt-PT" sz="1600" b="1">
                  <a:solidFill>
                    <a:schemeClr val="tx1"/>
                  </a:solidFill>
                  <a:ea typeface="Calibri"/>
                  <a:cs typeface="Calibri"/>
                </a:rPr>
                <a:t>: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Profitability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&amp;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sustainability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of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 business </a:t>
              </a:r>
              <a:r>
                <a:rPr lang="pt-PT" sz="1400" b="0" i="0" u="none" strike="noStrike" err="1">
                  <a:solidFill>
                    <a:srgbClr val="000000"/>
                  </a:solidFill>
                  <a:effectLst/>
                </a:rPr>
                <a:t>models</a:t>
              </a:r>
              <a:r>
                <a:rPr lang="pt-PT" sz="1400" b="1" i="0" u="none" strike="noStrike">
                  <a:solidFill>
                    <a:schemeClr val="tx1"/>
                  </a:solidFill>
                  <a:effectLst/>
                </a:rPr>
                <a:t>.</a:t>
              </a:r>
              <a:endParaRPr lang="pt-PT" sz="1600" kern="1200">
                <a:solidFill>
                  <a:schemeClr val="tx1"/>
                </a:solidFill>
                <a:ea typeface="Calibri"/>
                <a:cs typeface="Calibri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93B5677-5124-4180-986B-B111E9C6E6F9}"/>
                </a:ext>
              </a:extLst>
            </p:cNvPr>
            <p:cNvSpPr/>
            <p:nvPr/>
          </p:nvSpPr>
          <p:spPr>
            <a:xfrm>
              <a:off x="2351696" y="1791094"/>
              <a:ext cx="813631" cy="813631"/>
            </a:xfrm>
            <a:prstGeom prst="ellips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30" name="Free-form: Shape 29">
              <a:extLst>
                <a:ext uri="{FF2B5EF4-FFF2-40B4-BE49-F238E27FC236}">
                  <a16:creationId xmlns:a16="http://schemas.microsoft.com/office/drawing/2014/main" id="{E98FE4E6-3318-5BFA-1B71-8BB71133E7A3}"/>
                </a:ext>
              </a:extLst>
            </p:cNvPr>
            <p:cNvSpPr/>
            <p:nvPr/>
          </p:nvSpPr>
          <p:spPr>
            <a:xfrm>
              <a:off x="3131691" y="2872795"/>
              <a:ext cx="7432330" cy="603280"/>
            </a:xfrm>
            <a:custGeom>
              <a:avLst/>
              <a:gdLst>
                <a:gd name="connsiteX0" fmla="*/ 0 w 7968110"/>
                <a:gd name="connsiteY0" fmla="*/ 0 h 650904"/>
                <a:gd name="connsiteX1" fmla="*/ 7968110 w 7968110"/>
                <a:gd name="connsiteY1" fmla="*/ 0 h 650904"/>
                <a:gd name="connsiteX2" fmla="*/ 7968110 w 7968110"/>
                <a:gd name="connsiteY2" fmla="*/ 650904 h 650904"/>
                <a:gd name="connsiteX3" fmla="*/ 0 w 7968110"/>
                <a:gd name="connsiteY3" fmla="*/ 650904 h 650904"/>
                <a:gd name="connsiteX4" fmla="*/ 0 w 7968110"/>
                <a:gd name="connsiteY4" fmla="*/ 0 h 6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68110" h="650904">
                  <a:moveTo>
                    <a:pt x="0" y="0"/>
                  </a:moveTo>
                  <a:lnTo>
                    <a:pt x="7968110" y="0"/>
                  </a:lnTo>
                  <a:lnTo>
                    <a:pt x="7968110" y="650904"/>
                  </a:lnTo>
                  <a:lnTo>
                    <a:pt x="0" y="650904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16656" tIns="86360" rIns="86360" bIns="86360" numCol="1" spcCol="1270" anchor="ctr" anchorCtr="0">
              <a:noAutofit/>
            </a:bodyPr>
            <a:lstStyle/>
            <a:p>
              <a:pPr lvl="0" algn="l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1600" b="1" i="0" u="none" strike="noStrike" err="1">
                  <a:solidFill>
                    <a:srgbClr val="000000"/>
                  </a:solidFill>
                  <a:effectLst/>
                </a:rPr>
                <a:t>Key</a:t>
              </a:r>
              <a:r>
                <a:rPr lang="pt-PT" sz="1600" b="1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600" b="1" i="0" u="none" strike="noStrike" err="1">
                  <a:solidFill>
                    <a:srgbClr val="000000"/>
                  </a:solidFill>
                  <a:effectLst/>
                </a:rPr>
                <a:t>Strengths</a:t>
              </a:r>
              <a:r>
                <a:rPr lang="pt-PT" sz="1600" b="1" i="0" u="none" strike="noStrike">
                  <a:solidFill>
                    <a:schemeClr val="tx1"/>
                  </a:solidFill>
                  <a:effectLst/>
                </a:rPr>
                <a:t>: </a:t>
              </a:r>
              <a:r>
                <a:rPr lang="pt-PT" sz="1400" b="0" i="0" u="none" strike="noStrike">
                  <a:solidFill>
                    <a:srgbClr val="000000"/>
                  </a:solidFill>
                  <a:effectLst/>
                </a:rPr>
                <a:t>-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Holistic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assessment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(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value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creation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+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revenue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generation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)  </a:t>
              </a:r>
              <a:br>
                <a:rPr lang="pt-PT" sz="1400"/>
              </a:b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-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Integrates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 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internal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(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capabilities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) &amp;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external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(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market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)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factors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 </a:t>
              </a:r>
              <a:br>
                <a:rPr lang="pt-PT" sz="1400"/>
              </a:b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-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Emphasizes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 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innovation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&amp;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monetization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strategies</a:t>
              </a:r>
              <a:endParaRPr lang="pt-PT" sz="1600" kern="1200">
                <a:solidFill>
                  <a:schemeClr val="tx1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BC1E19FB-3725-B0A3-1317-166E9CE5AAF5}"/>
                </a:ext>
              </a:extLst>
            </p:cNvPr>
            <p:cNvSpPr/>
            <p:nvPr/>
          </p:nvSpPr>
          <p:spPr>
            <a:xfrm>
              <a:off x="2724875" y="2767620"/>
              <a:ext cx="813631" cy="813631"/>
            </a:xfrm>
            <a:prstGeom prst="ellips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33" name="Free-form: Shape 32">
              <a:extLst>
                <a:ext uri="{FF2B5EF4-FFF2-40B4-BE49-F238E27FC236}">
                  <a16:creationId xmlns:a16="http://schemas.microsoft.com/office/drawing/2014/main" id="{74B398EA-B7CB-F3BC-1424-D8DBA3095751}"/>
                </a:ext>
              </a:extLst>
            </p:cNvPr>
            <p:cNvSpPr/>
            <p:nvPr/>
          </p:nvSpPr>
          <p:spPr>
            <a:xfrm>
              <a:off x="3131691" y="3837416"/>
              <a:ext cx="7432329" cy="650904"/>
            </a:xfrm>
            <a:custGeom>
              <a:avLst/>
              <a:gdLst>
                <a:gd name="connsiteX0" fmla="*/ 0 w 7968110"/>
                <a:gd name="connsiteY0" fmla="*/ 0 h 650904"/>
                <a:gd name="connsiteX1" fmla="*/ 7968110 w 7968110"/>
                <a:gd name="connsiteY1" fmla="*/ 0 h 650904"/>
                <a:gd name="connsiteX2" fmla="*/ 7968110 w 7968110"/>
                <a:gd name="connsiteY2" fmla="*/ 650904 h 650904"/>
                <a:gd name="connsiteX3" fmla="*/ 0 w 7968110"/>
                <a:gd name="connsiteY3" fmla="*/ 650904 h 650904"/>
                <a:gd name="connsiteX4" fmla="*/ 0 w 7968110"/>
                <a:gd name="connsiteY4" fmla="*/ 0 h 6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68110" h="650904">
                  <a:moveTo>
                    <a:pt x="0" y="0"/>
                  </a:moveTo>
                  <a:lnTo>
                    <a:pt x="7968110" y="0"/>
                  </a:lnTo>
                  <a:lnTo>
                    <a:pt x="7968110" y="650904"/>
                  </a:lnTo>
                  <a:lnTo>
                    <a:pt x="0" y="650904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16656" tIns="86360" rIns="86360" bIns="86360" numCol="1" spcCol="1270" anchor="ctr" anchorCtr="0">
              <a:noAutofit/>
            </a:bodyPr>
            <a:lstStyle/>
            <a:p>
              <a:pPr marL="0" lvl="0" indent="0" algn="l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1600" b="1" i="0" u="none" strike="noStrike" err="1">
                  <a:solidFill>
                    <a:srgbClr val="000000"/>
                  </a:solidFill>
                  <a:effectLst/>
                </a:rPr>
                <a:t>Key</a:t>
              </a:r>
              <a:r>
                <a:rPr lang="pt-PT" sz="1600" b="1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600" b="1" i="0" u="none" strike="noStrike" err="1">
                  <a:solidFill>
                    <a:srgbClr val="000000"/>
                  </a:solidFill>
                  <a:effectLst/>
                </a:rPr>
                <a:t>Weaknesses</a:t>
              </a:r>
              <a:r>
                <a:rPr lang="pt-PT" sz="1600" b="1" i="0" u="none" strike="noStrike">
                  <a:solidFill>
                    <a:srgbClr val="000000"/>
                  </a:solidFill>
                  <a:effectLst/>
                </a:rPr>
                <a:t>: 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- Less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focused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on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 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competition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&amp;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industry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forces </a:t>
              </a:r>
              <a:br>
                <a:rPr lang="pt-PT" sz="1400"/>
              </a:b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-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Requires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 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detailed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financial data for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proper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analysis</a:t>
              </a:r>
              <a:endParaRPr lang="pt-PT" sz="1600" kern="1200">
                <a:solidFill>
                  <a:schemeClr val="tx1"/>
                </a:solidFill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96E2B24-BBB6-8426-51D8-312F37B1FE68}"/>
                </a:ext>
              </a:extLst>
            </p:cNvPr>
            <p:cNvSpPr/>
            <p:nvPr/>
          </p:nvSpPr>
          <p:spPr>
            <a:xfrm>
              <a:off x="2724875" y="3744147"/>
              <a:ext cx="813631" cy="813631"/>
            </a:xfrm>
            <a:prstGeom prst="ellips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t-PT"/>
            </a:p>
          </p:txBody>
        </p:sp>
        <p:sp>
          <p:nvSpPr>
            <p:cNvPr id="35" name="Free-form: Shape 34">
              <a:extLst>
                <a:ext uri="{FF2B5EF4-FFF2-40B4-BE49-F238E27FC236}">
                  <a16:creationId xmlns:a16="http://schemas.microsoft.com/office/drawing/2014/main" id="{C3557330-C0D3-2F3A-0E87-2B2C0E051990}"/>
                </a:ext>
              </a:extLst>
            </p:cNvPr>
            <p:cNvSpPr/>
            <p:nvPr/>
          </p:nvSpPr>
          <p:spPr>
            <a:xfrm>
              <a:off x="2770418" y="4742505"/>
              <a:ext cx="7793601" cy="781872"/>
            </a:xfrm>
            <a:custGeom>
              <a:avLst/>
              <a:gdLst>
                <a:gd name="connsiteX0" fmla="*/ 0 w 8341288"/>
                <a:gd name="connsiteY0" fmla="*/ 0 h 650904"/>
                <a:gd name="connsiteX1" fmla="*/ 8341288 w 8341288"/>
                <a:gd name="connsiteY1" fmla="*/ 0 h 650904"/>
                <a:gd name="connsiteX2" fmla="*/ 8341288 w 8341288"/>
                <a:gd name="connsiteY2" fmla="*/ 650904 h 650904"/>
                <a:gd name="connsiteX3" fmla="*/ 0 w 8341288"/>
                <a:gd name="connsiteY3" fmla="*/ 650904 h 650904"/>
                <a:gd name="connsiteX4" fmla="*/ 0 w 8341288"/>
                <a:gd name="connsiteY4" fmla="*/ 0 h 650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41288" h="650904">
                  <a:moveTo>
                    <a:pt x="0" y="0"/>
                  </a:moveTo>
                  <a:lnTo>
                    <a:pt x="8341288" y="0"/>
                  </a:lnTo>
                  <a:lnTo>
                    <a:pt x="8341288" y="650904"/>
                  </a:lnTo>
                  <a:lnTo>
                    <a:pt x="0" y="650904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16656" tIns="86360" rIns="86360" bIns="86360" numCol="1" spcCol="1270" anchor="ctr" anchorCtr="0">
              <a:noAutofit/>
            </a:bodyPr>
            <a:lstStyle/>
            <a:p>
              <a:pPr marL="0" lvl="0" indent="0" algn="l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1600" b="1" i="0" u="none" strike="noStrike" err="1">
                  <a:solidFill>
                    <a:srgbClr val="000000"/>
                  </a:solidFill>
                  <a:effectLst/>
                </a:rPr>
                <a:t>Best</a:t>
              </a:r>
              <a:r>
                <a:rPr lang="pt-PT" sz="1600" b="1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600" b="1" i="0" u="none" strike="noStrike" err="1">
                  <a:solidFill>
                    <a:srgbClr val="000000"/>
                  </a:solidFill>
                  <a:effectLst/>
                </a:rPr>
                <a:t>Used</a:t>
              </a:r>
              <a:r>
                <a:rPr lang="pt-PT" sz="1600" b="1" i="0" u="none" strike="noStrike">
                  <a:solidFill>
                    <a:srgbClr val="000000"/>
                  </a:solidFill>
                  <a:effectLst/>
                </a:rPr>
                <a:t> For</a:t>
              </a:r>
              <a:r>
                <a:rPr lang="pt-PT" sz="1400" i="0" u="none" strike="noStrike">
                  <a:solidFill>
                    <a:schemeClr val="tx1"/>
                  </a:solidFill>
                  <a:effectLst/>
                </a:rPr>
                <a:t>: 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-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Evaluating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business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model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 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profitability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&amp;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long-term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viability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 </a:t>
              </a:r>
              <a:br>
                <a:rPr lang="pt-PT" sz="1400"/>
              </a:b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-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Assessing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potential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for business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model</a:t>
              </a:r>
              <a:r>
                <a:rPr lang="pt-PT" sz="1400" i="0" u="none" strike="noStrike">
                  <a:solidFill>
                    <a:srgbClr val="000000"/>
                  </a:solidFill>
                  <a:effectLst/>
                </a:rPr>
                <a:t> </a:t>
              </a:r>
              <a:r>
                <a:rPr lang="pt-PT" sz="1400" i="0" u="none" strike="noStrike" err="1">
                  <a:solidFill>
                    <a:srgbClr val="000000"/>
                  </a:solidFill>
                  <a:effectLst/>
                </a:rPr>
                <a:t>innovation</a:t>
              </a:r>
              <a:endParaRPr lang="pt-PT" sz="1400" kern="1200">
                <a:solidFill>
                  <a:schemeClr val="tx1"/>
                </a:solidFill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B960276-8191-B4FD-CBE9-7E3BD31E1D45}"/>
                </a:ext>
              </a:extLst>
            </p:cNvPr>
            <p:cNvSpPr/>
            <p:nvPr/>
          </p:nvSpPr>
          <p:spPr>
            <a:xfrm>
              <a:off x="2351696" y="4720673"/>
              <a:ext cx="813631" cy="813631"/>
            </a:xfrm>
            <a:prstGeom prst="ellips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t-PT"/>
            </a:p>
          </p:txBody>
        </p:sp>
      </p:grpSp>
      <p:pic>
        <p:nvPicPr>
          <p:cNvPr id="42" name="Graphic 41" descr="Presentation with pie chart with solid fill">
            <a:extLst>
              <a:ext uri="{FF2B5EF4-FFF2-40B4-BE49-F238E27FC236}">
                <a16:creationId xmlns:a16="http://schemas.microsoft.com/office/drawing/2014/main" id="{50D69AA2-EA20-26EA-9B1C-5E38DA123D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26792" y="4784425"/>
            <a:ext cx="650904" cy="650904"/>
          </a:xfrm>
          <a:prstGeom prst="rect">
            <a:avLst/>
          </a:prstGeom>
        </p:spPr>
      </p:pic>
      <p:pic>
        <p:nvPicPr>
          <p:cNvPr id="6" name="Gráfico 5" descr="Lupa com preenchimento sólido">
            <a:extLst>
              <a:ext uri="{FF2B5EF4-FFF2-40B4-BE49-F238E27FC236}">
                <a16:creationId xmlns:a16="http://schemas.microsoft.com/office/drawing/2014/main" id="{6DAE95DE-859C-43FF-94CA-EE3E0AC1CF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74244" y="1777378"/>
            <a:ext cx="756000" cy="756000"/>
          </a:xfrm>
          <a:prstGeom prst="rect">
            <a:avLst/>
          </a:prstGeom>
        </p:spPr>
      </p:pic>
      <p:pic>
        <p:nvPicPr>
          <p:cNvPr id="9" name="Gráfico 8" descr="Sinal com preenchimento sólido">
            <a:extLst>
              <a:ext uri="{FF2B5EF4-FFF2-40B4-BE49-F238E27FC236}">
                <a16:creationId xmlns:a16="http://schemas.microsoft.com/office/drawing/2014/main" id="{C657AF52-42CB-BF9C-1014-9D6AB30B499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24875" y="2761499"/>
            <a:ext cx="756000" cy="756000"/>
          </a:xfrm>
          <a:prstGeom prst="rect">
            <a:avLst/>
          </a:prstGeom>
        </p:spPr>
      </p:pic>
      <p:pic>
        <p:nvPicPr>
          <p:cNvPr id="20" name="Gráfico 19" descr="Copo de leite derramado com preenchimento sólido">
            <a:extLst>
              <a:ext uri="{FF2B5EF4-FFF2-40B4-BE49-F238E27FC236}">
                <a16:creationId xmlns:a16="http://schemas.microsoft.com/office/drawing/2014/main" id="{323E4591-AC86-FEBC-7F79-17481BFE298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02527" y="3775022"/>
            <a:ext cx="720000" cy="72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F33AD0A-129C-3D04-099B-7BE29A951A74}"/>
              </a:ext>
            </a:extLst>
          </p:cNvPr>
          <p:cNvSpPr txBox="1"/>
          <p:nvPr/>
        </p:nvSpPr>
        <p:spPr>
          <a:xfrm>
            <a:off x="10992255" y="126757"/>
            <a:ext cx="888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</p:spTree>
    <p:extLst>
      <p:ext uri="{BB962C8B-B14F-4D97-AF65-F5344CB8AC3E}">
        <p14:creationId xmlns:p14="http://schemas.microsoft.com/office/powerpoint/2010/main" val="986094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6159B4-7758-E8FB-7861-70C88C63B3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207840B-52AE-7034-35DC-FC457AA5FB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5689" y="2719199"/>
            <a:ext cx="11540621" cy="1188954"/>
          </a:xfrm>
        </p:spPr>
        <p:txBody>
          <a:bodyPr>
            <a:normAutofit/>
          </a:bodyPr>
          <a:lstStyle/>
          <a:p>
            <a:r>
              <a:rPr lang="en-US" sz="4000">
                <a:latin typeface="+mn-lt"/>
              </a:rPr>
              <a:t>Reinventing Your Business Model</a:t>
            </a:r>
            <a:endParaRPr lang="en-GB" sz="4000">
              <a:latin typeface="+mn-lt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2190FA6-DAAC-D93B-CBDE-36972DFC7723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8CD59D74-3D7F-BCD6-9B82-5F7BF887C8FE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5BC5DF26-A118-AB72-5261-3F1A308D4C2F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20C1CCF0-A608-6E49-6268-996E5A56154C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E03E938F-42D6-6084-760E-0729E44DF74D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E4536AE6-CF79-091D-6A90-5A6E46D6EFDA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3BDF6BF-D30D-B59F-F563-DCB8F122B7C6}"/>
              </a:ext>
            </a:extLst>
          </p:cNvPr>
          <p:cNvSpPr txBox="1">
            <a:spLocks/>
          </p:cNvSpPr>
          <p:nvPr/>
        </p:nvSpPr>
        <p:spPr>
          <a:xfrm>
            <a:off x="3133897" y="4126501"/>
            <a:ext cx="5924206" cy="747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600" b="0" i="0" u="none" strike="noStrike" kern="1200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 Light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400">
                <a:latin typeface="+mn-lt"/>
              </a:rPr>
              <a:t>Manuel Castro (58741)</a:t>
            </a:r>
          </a:p>
          <a:p>
            <a:endParaRPr lang="pt-PT" sz="1400">
              <a:latin typeface="+mn-lt"/>
            </a:endParaRPr>
          </a:p>
          <a:p>
            <a:r>
              <a:rPr lang="pt-PT" sz="1400" err="1">
                <a:latin typeface="+mn-lt"/>
              </a:rPr>
              <a:t>March</a:t>
            </a:r>
            <a:r>
              <a:rPr lang="pt-PT" sz="1400">
                <a:latin typeface="+mn-lt"/>
              </a:rPr>
              <a:t> 15, 2025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D38D7E9-42CF-6014-A2E8-AD763CF7129B}"/>
              </a:ext>
            </a:extLst>
          </p:cNvPr>
          <p:cNvSpPr txBox="1">
            <a:spLocks/>
          </p:cNvSpPr>
          <p:nvPr/>
        </p:nvSpPr>
        <p:spPr>
          <a:xfrm>
            <a:off x="1768266" y="1835413"/>
            <a:ext cx="8655466" cy="2507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GB" sz="1450" b="0" i="0" u="none" strike="noStrike" kern="1200" cap="all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400" err="1">
                <a:latin typeface="+mn-lt"/>
              </a:rPr>
              <a:t>Strategic</a:t>
            </a:r>
            <a:r>
              <a:rPr lang="pt-PT" sz="1400">
                <a:latin typeface="+mn-lt"/>
              </a:rPr>
              <a:t> Business </a:t>
            </a:r>
            <a:r>
              <a:rPr lang="pt-PT" sz="1400" err="1">
                <a:latin typeface="+mn-lt"/>
              </a:rPr>
              <a:t>Models</a:t>
            </a:r>
            <a:r>
              <a:rPr lang="pt-PT" sz="1400">
                <a:latin typeface="+mn-lt"/>
              </a:rPr>
              <a:t> | </a:t>
            </a:r>
            <a:r>
              <a:rPr lang="pt-PT" sz="1400" err="1">
                <a:solidFill>
                  <a:srgbClr val="242424"/>
                </a:solidFill>
                <a:latin typeface="+mn-lt"/>
              </a:rPr>
              <a:t>Ilya</a:t>
            </a:r>
            <a:r>
              <a:rPr lang="pt-PT" sz="1400">
                <a:solidFill>
                  <a:srgbClr val="242424"/>
                </a:solidFill>
                <a:latin typeface="+mn-lt"/>
              </a:rPr>
              <a:t> </a:t>
            </a:r>
            <a:r>
              <a:rPr lang="pt-PT" sz="1400" err="1">
                <a:solidFill>
                  <a:srgbClr val="242424"/>
                </a:solidFill>
                <a:latin typeface="+mn-lt"/>
              </a:rPr>
              <a:t>Okhmatovskiy</a:t>
            </a:r>
            <a:endParaRPr lang="pt-PT" sz="14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7275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3A13AB-5B53-51D5-FF83-773CD2B12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A7E5B7-6C0C-090C-E54C-E47F3D974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40" y="459582"/>
            <a:ext cx="10515600" cy="1018118"/>
          </a:xfrm>
        </p:spPr>
        <p:txBody>
          <a:bodyPr>
            <a:normAutofit/>
          </a:bodyPr>
          <a:lstStyle/>
          <a:p>
            <a:r>
              <a:rPr lang="en-US" sz="3200" b="1">
                <a:latin typeface="+mn-lt"/>
              </a:rPr>
              <a:t>How Do Businesses Create &amp; Capture Value?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8F63B-2BE4-1C38-E452-E3580E015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8</a:t>
            </a:fld>
            <a:endParaRPr lang="en-US"/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72CBF3A7-6523-AFE4-AB9B-62584FF78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427611AE-E8CF-5551-59C4-072BFF5ED787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FCC8A8F-E9EE-9244-036B-B50E9C5542FD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56A36E9-EE74-D0E1-C812-1863DB30EF24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792FD68-2B72-9C02-56D4-3336CA7F92A0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863704E-9341-772A-D60B-CAE11DE52A26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2DD601C8-02E7-E3AA-6544-1EDD19C5CD26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95FED69-ADD0-B4A7-E24C-62FC97D8D9EB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1D75D07-CEFE-B8F0-1957-6450D4EBEFAD}"/>
              </a:ext>
            </a:extLst>
          </p:cNvPr>
          <p:cNvSpPr txBox="1"/>
          <p:nvPr/>
        </p:nvSpPr>
        <p:spPr>
          <a:xfrm>
            <a:off x="311340" y="126756"/>
            <a:ext cx="29474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4 – Business </a:t>
            </a:r>
            <a:r>
              <a:rPr lang="pt-PT" sz="1100" err="1"/>
              <a:t>Model</a:t>
            </a:r>
            <a:r>
              <a:rPr lang="pt-PT" sz="1100"/>
              <a:t> </a:t>
            </a:r>
            <a:r>
              <a:rPr lang="pt-PT" sz="1100" err="1"/>
              <a:t>Definition</a:t>
            </a:r>
            <a:r>
              <a:rPr lang="pt-PT" sz="1100"/>
              <a:t>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B717C6-948C-EE1D-B201-824DA21932E4}"/>
              </a:ext>
            </a:extLst>
          </p:cNvPr>
          <p:cNvSpPr txBox="1"/>
          <p:nvPr/>
        </p:nvSpPr>
        <p:spPr>
          <a:xfrm>
            <a:off x="10992255" y="126757"/>
            <a:ext cx="888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  <p:grpSp>
        <p:nvGrpSpPr>
          <p:cNvPr id="23" name="Google Shape;131;p18">
            <a:extLst>
              <a:ext uri="{FF2B5EF4-FFF2-40B4-BE49-F238E27FC236}">
                <a16:creationId xmlns:a16="http://schemas.microsoft.com/office/drawing/2014/main" id="{1E8199B3-D1B6-4255-339B-DF4AEA05064A}"/>
              </a:ext>
            </a:extLst>
          </p:cNvPr>
          <p:cNvGrpSpPr/>
          <p:nvPr/>
        </p:nvGrpSpPr>
        <p:grpSpPr>
          <a:xfrm>
            <a:off x="3258766" y="1246143"/>
            <a:ext cx="5024696" cy="5032545"/>
            <a:chOff x="2675582" y="676586"/>
            <a:chExt cx="3793942" cy="3790328"/>
          </a:xfrm>
        </p:grpSpPr>
        <p:sp>
          <p:nvSpPr>
            <p:cNvPr id="24" name="Google Shape;132;p18">
              <a:extLst>
                <a:ext uri="{FF2B5EF4-FFF2-40B4-BE49-F238E27FC236}">
                  <a16:creationId xmlns:a16="http://schemas.microsoft.com/office/drawing/2014/main" id="{6C00046A-4985-58F9-13A5-27E74A071987}"/>
                </a:ext>
              </a:extLst>
            </p:cNvPr>
            <p:cNvSpPr/>
            <p:nvPr/>
          </p:nvSpPr>
          <p:spPr>
            <a:xfrm rot="-7199815">
              <a:off x="3183352" y="1184485"/>
              <a:ext cx="2774659" cy="2774659"/>
            </a:xfrm>
            <a:prstGeom prst="blockArc">
              <a:avLst>
                <a:gd name="adj1" fmla="val 12622480"/>
                <a:gd name="adj2" fmla="val 18176457"/>
                <a:gd name="adj3" fmla="val 20786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133;p18">
              <a:extLst>
                <a:ext uri="{FF2B5EF4-FFF2-40B4-BE49-F238E27FC236}">
                  <a16:creationId xmlns:a16="http://schemas.microsoft.com/office/drawing/2014/main" id="{332C0ADC-679A-A446-D223-2279D51401B3}"/>
                </a:ext>
              </a:extLst>
            </p:cNvPr>
            <p:cNvSpPr/>
            <p:nvPr/>
          </p:nvSpPr>
          <p:spPr>
            <a:xfrm rot="-1799815">
              <a:off x="3183352" y="1184357"/>
              <a:ext cx="2774659" cy="2774659"/>
            </a:xfrm>
            <a:prstGeom prst="blockArc">
              <a:avLst>
                <a:gd name="adj1" fmla="val 12622480"/>
                <a:gd name="adj2" fmla="val 18176457"/>
                <a:gd name="adj3" fmla="val 20786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" name="Google Shape;134;p18">
              <a:extLst>
                <a:ext uri="{FF2B5EF4-FFF2-40B4-BE49-F238E27FC236}">
                  <a16:creationId xmlns:a16="http://schemas.microsoft.com/office/drawing/2014/main" id="{2C7EE508-B7F2-D50C-931B-7058581790C0}"/>
                </a:ext>
              </a:extLst>
            </p:cNvPr>
            <p:cNvSpPr/>
            <p:nvPr/>
          </p:nvSpPr>
          <p:spPr>
            <a:xfrm rot="3600185">
              <a:off x="3187094" y="1184439"/>
              <a:ext cx="2774659" cy="2774659"/>
            </a:xfrm>
            <a:prstGeom prst="blockArc">
              <a:avLst>
                <a:gd name="adj1" fmla="val 12564381"/>
                <a:gd name="adj2" fmla="val 18346131"/>
                <a:gd name="adj3" fmla="val 20844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" name="Google Shape;135;p18">
              <a:extLst>
                <a:ext uri="{FF2B5EF4-FFF2-40B4-BE49-F238E27FC236}">
                  <a16:creationId xmlns:a16="http://schemas.microsoft.com/office/drawing/2014/main" id="{2AE8B22D-00D3-8A2F-372D-F7AFA674E530}"/>
                </a:ext>
              </a:extLst>
            </p:cNvPr>
            <p:cNvSpPr/>
            <p:nvPr/>
          </p:nvSpPr>
          <p:spPr>
            <a:xfrm rot="9000185">
              <a:off x="3185977" y="1184485"/>
              <a:ext cx="2774659" cy="2774659"/>
            </a:xfrm>
            <a:prstGeom prst="blockArc">
              <a:avLst>
                <a:gd name="adj1" fmla="val 12622480"/>
                <a:gd name="adj2" fmla="val 18081133"/>
                <a:gd name="adj3" fmla="val 20809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8" name="Google Shape;136;p18">
              <a:extLst>
                <a:ext uri="{FF2B5EF4-FFF2-40B4-BE49-F238E27FC236}">
                  <a16:creationId xmlns:a16="http://schemas.microsoft.com/office/drawing/2014/main" id="{F66569FC-02F8-2381-B96B-D052AE943252}"/>
                </a:ext>
              </a:extLst>
            </p:cNvPr>
            <p:cNvGrpSpPr/>
            <p:nvPr/>
          </p:nvGrpSpPr>
          <p:grpSpPr>
            <a:xfrm rot="5400000">
              <a:off x="5379663" y="2278951"/>
              <a:ext cx="585001" cy="585472"/>
              <a:chOff x="1967628" y="812211"/>
              <a:chExt cx="588000" cy="588000"/>
            </a:xfrm>
          </p:grpSpPr>
          <p:sp>
            <p:nvSpPr>
              <p:cNvPr id="43" name="Google Shape;137;p18">
                <a:extLst>
                  <a:ext uri="{FF2B5EF4-FFF2-40B4-BE49-F238E27FC236}">
                    <a16:creationId xmlns:a16="http://schemas.microsoft.com/office/drawing/2014/main" id="{0FC497DC-3581-6B77-5B16-F929EAE81B58}"/>
                  </a:ext>
                </a:extLst>
              </p:cNvPr>
              <p:cNvSpPr/>
              <p:nvPr/>
            </p:nvSpPr>
            <p:spPr>
              <a:xfrm rot="39023">
                <a:off x="1970909" y="815492"/>
                <a:ext cx="581437" cy="581437"/>
              </a:xfrm>
              <a:prstGeom prst="pie">
                <a:avLst>
                  <a:gd name="adj1" fmla="val 6190354"/>
                  <a:gd name="adj2" fmla="val 14996165"/>
                </a:avLst>
              </a:prstGeom>
              <a:solidFill>
                <a:schemeClr val="accent1"/>
              </a:solidFill>
              <a:ln>
                <a:noFill/>
              </a:ln>
              <a:effectLst>
                <a:outerShdw blurRad="142875" algn="bl" rotWithShape="0">
                  <a:srgbClr val="000000">
                    <a:alpha val="43000"/>
                  </a:srgb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4" name="Google Shape;138;p18">
                <a:extLst>
                  <a:ext uri="{FF2B5EF4-FFF2-40B4-BE49-F238E27FC236}">
                    <a16:creationId xmlns:a16="http://schemas.microsoft.com/office/drawing/2014/main" id="{0680F757-0057-7C70-E803-BD9E99ED5105}"/>
                  </a:ext>
                </a:extLst>
              </p:cNvPr>
              <p:cNvSpPr/>
              <p:nvPr/>
            </p:nvSpPr>
            <p:spPr>
              <a:xfrm rot="10800000">
                <a:off x="1970875" y="815525"/>
                <a:ext cx="581400" cy="581400"/>
              </a:xfrm>
              <a:prstGeom prst="pie">
                <a:avLst>
                  <a:gd name="adj1" fmla="val 4028252"/>
                  <a:gd name="adj2" fmla="val 17183677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29" name="Google Shape;139;p18">
              <a:extLst>
                <a:ext uri="{FF2B5EF4-FFF2-40B4-BE49-F238E27FC236}">
                  <a16:creationId xmlns:a16="http://schemas.microsoft.com/office/drawing/2014/main" id="{1537D5F7-0E77-A755-1EC7-A89C97F3BF2A}"/>
                </a:ext>
              </a:extLst>
            </p:cNvPr>
            <p:cNvGrpSpPr/>
            <p:nvPr/>
          </p:nvGrpSpPr>
          <p:grpSpPr>
            <a:xfrm rot="10800000">
              <a:off x="4280709" y="3378529"/>
              <a:ext cx="585001" cy="585472"/>
              <a:chOff x="1967628" y="812211"/>
              <a:chExt cx="588000" cy="588000"/>
            </a:xfrm>
          </p:grpSpPr>
          <p:sp>
            <p:nvSpPr>
              <p:cNvPr id="41" name="Google Shape;140;p18">
                <a:extLst>
                  <a:ext uri="{FF2B5EF4-FFF2-40B4-BE49-F238E27FC236}">
                    <a16:creationId xmlns:a16="http://schemas.microsoft.com/office/drawing/2014/main" id="{9CE9E618-BD1D-EF52-C53E-19D1BC583591}"/>
                  </a:ext>
                </a:extLst>
              </p:cNvPr>
              <p:cNvSpPr/>
              <p:nvPr/>
            </p:nvSpPr>
            <p:spPr>
              <a:xfrm rot="39023">
                <a:off x="1970909" y="815492"/>
                <a:ext cx="581437" cy="581437"/>
              </a:xfrm>
              <a:prstGeom prst="pie">
                <a:avLst>
                  <a:gd name="adj1" fmla="val 6190354"/>
                  <a:gd name="adj2" fmla="val 14996165"/>
                </a:avLst>
              </a:prstGeom>
              <a:solidFill>
                <a:schemeClr val="accent2"/>
              </a:solidFill>
              <a:ln>
                <a:noFill/>
              </a:ln>
              <a:effectLst>
                <a:outerShdw blurRad="142875" algn="bl" rotWithShape="0">
                  <a:srgbClr val="000000">
                    <a:alpha val="43000"/>
                  </a:srgb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2" name="Google Shape;141;p18">
                <a:extLst>
                  <a:ext uri="{FF2B5EF4-FFF2-40B4-BE49-F238E27FC236}">
                    <a16:creationId xmlns:a16="http://schemas.microsoft.com/office/drawing/2014/main" id="{C38773A0-BD46-A173-819E-692F6D678D52}"/>
                  </a:ext>
                </a:extLst>
              </p:cNvPr>
              <p:cNvSpPr/>
              <p:nvPr/>
            </p:nvSpPr>
            <p:spPr>
              <a:xfrm rot="10800000">
                <a:off x="1970875" y="815525"/>
                <a:ext cx="581400" cy="581400"/>
              </a:xfrm>
              <a:prstGeom prst="pie">
                <a:avLst>
                  <a:gd name="adj1" fmla="val 4028252"/>
                  <a:gd name="adj2" fmla="val 17183677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30" name="Google Shape;142;p18">
              <a:extLst>
                <a:ext uri="{FF2B5EF4-FFF2-40B4-BE49-F238E27FC236}">
                  <a16:creationId xmlns:a16="http://schemas.microsoft.com/office/drawing/2014/main" id="{812AE60D-7DDC-A708-D886-DE3A5CA675EB}"/>
                </a:ext>
              </a:extLst>
            </p:cNvPr>
            <p:cNvGrpSpPr/>
            <p:nvPr/>
          </p:nvGrpSpPr>
          <p:grpSpPr>
            <a:xfrm rot="-5400000">
              <a:off x="3179922" y="2281478"/>
              <a:ext cx="585001" cy="585472"/>
              <a:chOff x="1967628" y="812211"/>
              <a:chExt cx="588000" cy="588000"/>
            </a:xfrm>
          </p:grpSpPr>
          <p:sp>
            <p:nvSpPr>
              <p:cNvPr id="39" name="Google Shape;143;p18">
                <a:extLst>
                  <a:ext uri="{FF2B5EF4-FFF2-40B4-BE49-F238E27FC236}">
                    <a16:creationId xmlns:a16="http://schemas.microsoft.com/office/drawing/2014/main" id="{5201B56C-1CC9-26D7-8BC6-1D66D83A75E0}"/>
                  </a:ext>
                </a:extLst>
              </p:cNvPr>
              <p:cNvSpPr/>
              <p:nvPr/>
            </p:nvSpPr>
            <p:spPr>
              <a:xfrm rot="39023">
                <a:off x="1970909" y="815492"/>
                <a:ext cx="581437" cy="581437"/>
              </a:xfrm>
              <a:prstGeom prst="pie">
                <a:avLst>
                  <a:gd name="adj1" fmla="val 6190354"/>
                  <a:gd name="adj2" fmla="val 14996165"/>
                </a:avLst>
              </a:prstGeom>
              <a:solidFill>
                <a:schemeClr val="accent3"/>
              </a:solidFill>
              <a:ln>
                <a:noFill/>
              </a:ln>
              <a:effectLst>
                <a:outerShdw blurRad="142875" algn="bl" rotWithShape="0">
                  <a:srgbClr val="000000">
                    <a:alpha val="43000"/>
                  </a:srgb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40" name="Google Shape;144;p18">
                <a:extLst>
                  <a:ext uri="{FF2B5EF4-FFF2-40B4-BE49-F238E27FC236}">
                    <a16:creationId xmlns:a16="http://schemas.microsoft.com/office/drawing/2014/main" id="{B68DEF18-613B-8706-CF60-2865A9D53EA3}"/>
                  </a:ext>
                </a:extLst>
              </p:cNvPr>
              <p:cNvSpPr/>
              <p:nvPr/>
            </p:nvSpPr>
            <p:spPr>
              <a:xfrm rot="10800000">
                <a:off x="1970875" y="815525"/>
                <a:ext cx="581400" cy="581400"/>
              </a:xfrm>
              <a:prstGeom prst="pie">
                <a:avLst>
                  <a:gd name="adj1" fmla="val 4028252"/>
                  <a:gd name="adj2" fmla="val 17183677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31" name="Google Shape;145;p18">
              <a:extLst>
                <a:ext uri="{FF2B5EF4-FFF2-40B4-BE49-F238E27FC236}">
                  <a16:creationId xmlns:a16="http://schemas.microsoft.com/office/drawing/2014/main" id="{00B5FE9F-164E-595D-EF46-66548FD4BF58}"/>
                </a:ext>
              </a:extLst>
            </p:cNvPr>
            <p:cNvSpPr txBox="1"/>
            <p:nvPr/>
          </p:nvSpPr>
          <p:spPr>
            <a:xfrm>
              <a:off x="3214513" y="2360618"/>
              <a:ext cx="507900" cy="26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133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01</a:t>
              </a:r>
              <a:endParaRPr sz="2133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3" name="Google Shape;146;p18">
              <a:extLst>
                <a:ext uri="{FF2B5EF4-FFF2-40B4-BE49-F238E27FC236}">
                  <a16:creationId xmlns:a16="http://schemas.microsoft.com/office/drawing/2014/main" id="{40C3D488-66EA-7EB8-7F77-297735996C8B}"/>
                </a:ext>
              </a:extLst>
            </p:cNvPr>
            <p:cNvSpPr txBox="1"/>
            <p:nvPr/>
          </p:nvSpPr>
          <p:spPr>
            <a:xfrm>
              <a:off x="4335750" y="3460301"/>
              <a:ext cx="507900" cy="26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133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02</a:t>
              </a:r>
              <a:endParaRPr sz="2133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4" name="Google Shape;147;p18">
              <a:extLst>
                <a:ext uri="{FF2B5EF4-FFF2-40B4-BE49-F238E27FC236}">
                  <a16:creationId xmlns:a16="http://schemas.microsoft.com/office/drawing/2014/main" id="{F0507324-34D6-9CDC-55BD-360EC6695F90}"/>
                </a:ext>
              </a:extLst>
            </p:cNvPr>
            <p:cNvSpPr txBox="1"/>
            <p:nvPr/>
          </p:nvSpPr>
          <p:spPr>
            <a:xfrm>
              <a:off x="5419402" y="2360618"/>
              <a:ext cx="507900" cy="26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133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03</a:t>
              </a:r>
              <a:endParaRPr sz="2133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grpSp>
          <p:nvGrpSpPr>
            <p:cNvPr id="35" name="Google Shape;148;p18">
              <a:extLst>
                <a:ext uri="{FF2B5EF4-FFF2-40B4-BE49-F238E27FC236}">
                  <a16:creationId xmlns:a16="http://schemas.microsoft.com/office/drawing/2014/main" id="{3E924BB8-AFA0-52BC-A308-742BB5F5046E}"/>
                </a:ext>
              </a:extLst>
            </p:cNvPr>
            <p:cNvGrpSpPr/>
            <p:nvPr/>
          </p:nvGrpSpPr>
          <p:grpSpPr>
            <a:xfrm>
              <a:off x="4261689" y="1180926"/>
              <a:ext cx="585001" cy="585530"/>
              <a:chOff x="1967628" y="812211"/>
              <a:chExt cx="588000" cy="588000"/>
            </a:xfrm>
          </p:grpSpPr>
          <p:sp>
            <p:nvSpPr>
              <p:cNvPr id="37" name="Google Shape;149;p18">
                <a:extLst>
                  <a:ext uri="{FF2B5EF4-FFF2-40B4-BE49-F238E27FC236}">
                    <a16:creationId xmlns:a16="http://schemas.microsoft.com/office/drawing/2014/main" id="{99051830-0D10-C4E9-DD2C-0D49D2990B9C}"/>
                  </a:ext>
                </a:extLst>
              </p:cNvPr>
              <p:cNvSpPr/>
              <p:nvPr/>
            </p:nvSpPr>
            <p:spPr>
              <a:xfrm rot="39023">
                <a:off x="1970909" y="815492"/>
                <a:ext cx="581437" cy="581437"/>
              </a:xfrm>
              <a:prstGeom prst="pie">
                <a:avLst>
                  <a:gd name="adj1" fmla="val 6190354"/>
                  <a:gd name="adj2" fmla="val 14996165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142875" algn="bl" rotWithShape="0">
                  <a:srgbClr val="000000">
                    <a:alpha val="43000"/>
                  </a:srgb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38" name="Google Shape;150;p18">
                <a:extLst>
                  <a:ext uri="{FF2B5EF4-FFF2-40B4-BE49-F238E27FC236}">
                    <a16:creationId xmlns:a16="http://schemas.microsoft.com/office/drawing/2014/main" id="{4CF005BA-1D63-51AF-5830-97481331EF07}"/>
                  </a:ext>
                </a:extLst>
              </p:cNvPr>
              <p:cNvSpPr/>
              <p:nvPr/>
            </p:nvSpPr>
            <p:spPr>
              <a:xfrm rot="10800000">
                <a:off x="1970875" y="815525"/>
                <a:ext cx="581400" cy="581400"/>
              </a:xfrm>
              <a:prstGeom prst="pie">
                <a:avLst>
                  <a:gd name="adj1" fmla="val 4028252"/>
                  <a:gd name="adj2" fmla="val 17183677"/>
                </a:avLst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36" name="Google Shape;151;p18">
              <a:extLst>
                <a:ext uri="{FF2B5EF4-FFF2-40B4-BE49-F238E27FC236}">
                  <a16:creationId xmlns:a16="http://schemas.microsoft.com/office/drawing/2014/main" id="{71A31967-78D0-3F55-B318-D4B0FBD3085F}"/>
                </a:ext>
              </a:extLst>
            </p:cNvPr>
            <p:cNvSpPr txBox="1"/>
            <p:nvPr/>
          </p:nvSpPr>
          <p:spPr>
            <a:xfrm>
              <a:off x="4335750" y="1254446"/>
              <a:ext cx="507900" cy="266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133" b="1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04</a:t>
              </a:r>
              <a:endParaRPr sz="2133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45" name="Google Shape;152;p18">
            <a:extLst>
              <a:ext uri="{FF2B5EF4-FFF2-40B4-BE49-F238E27FC236}">
                <a16:creationId xmlns:a16="http://schemas.microsoft.com/office/drawing/2014/main" id="{F4C9528A-BD65-C133-EC43-78591060006E}"/>
              </a:ext>
            </a:extLst>
          </p:cNvPr>
          <p:cNvGrpSpPr/>
          <p:nvPr/>
        </p:nvGrpSpPr>
        <p:grpSpPr>
          <a:xfrm>
            <a:off x="429993" y="4047595"/>
            <a:ext cx="4025276" cy="1719600"/>
            <a:chOff x="323500" y="2828275"/>
            <a:chExt cx="3018957" cy="1289700"/>
          </a:xfrm>
        </p:grpSpPr>
        <p:sp>
          <p:nvSpPr>
            <p:cNvPr id="46" name="Google Shape;153;p18">
              <a:extLst>
                <a:ext uri="{FF2B5EF4-FFF2-40B4-BE49-F238E27FC236}">
                  <a16:creationId xmlns:a16="http://schemas.microsoft.com/office/drawing/2014/main" id="{BD703431-ECF1-33D9-C4B2-E26907B1A8A9}"/>
                </a:ext>
              </a:extLst>
            </p:cNvPr>
            <p:cNvSpPr txBox="1"/>
            <p:nvPr/>
          </p:nvSpPr>
          <p:spPr>
            <a:xfrm>
              <a:off x="323500" y="2828275"/>
              <a:ext cx="2124000" cy="128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r>
                <a:rPr lang="pt-PT" b="1" err="1">
                  <a:ea typeface="Roboto"/>
                  <a:cs typeface="Roboto"/>
                  <a:sym typeface="Roboto"/>
                </a:rPr>
                <a:t>Profit</a:t>
              </a:r>
              <a:r>
                <a:rPr lang="pt-PT" b="1">
                  <a:ea typeface="Roboto"/>
                  <a:cs typeface="Roboto"/>
                  <a:sym typeface="Roboto"/>
                </a:rPr>
                <a:t> Formula</a:t>
              </a:r>
              <a:endParaRPr b="1">
                <a:ea typeface="Roboto"/>
                <a:cs typeface="Roboto"/>
                <a:sym typeface="Roboto"/>
              </a:endParaRPr>
            </a:p>
            <a:p>
              <a:endParaRPr sz="1067" b="1">
                <a:latin typeface="Roboto"/>
                <a:ea typeface="Roboto"/>
                <a:cs typeface="Roboto"/>
                <a:sym typeface="Roboto"/>
              </a:endParaRPr>
            </a:p>
            <a:p>
              <a:pPr>
                <a:spcAft>
                  <a:spcPts val="2133"/>
                </a:spcAft>
              </a:pPr>
              <a:r>
                <a:rPr lang="en" sz="1400" b="1">
                  <a:ea typeface="Roboto"/>
                  <a:cs typeface="Roboto"/>
                  <a:sym typeface="Roboto"/>
                </a:rPr>
                <a:t>How does a business make money</a:t>
              </a:r>
              <a:r>
                <a:rPr lang="en" sz="1400">
                  <a:ea typeface="Roboto"/>
                  <a:cs typeface="Roboto"/>
                  <a:sym typeface="Roboto"/>
                </a:rPr>
                <a:t>? What is its revenue model, cost structure, margins and asset utilization?</a:t>
              </a:r>
              <a:endParaRPr sz="1400" b="1"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47" name="Google Shape;154;p18">
              <a:extLst>
                <a:ext uri="{FF2B5EF4-FFF2-40B4-BE49-F238E27FC236}">
                  <a16:creationId xmlns:a16="http://schemas.microsoft.com/office/drawing/2014/main" id="{F166692C-92EC-74EA-A3B3-73AC879074D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641913" y="3489425"/>
              <a:ext cx="700544" cy="7130"/>
            </a:xfrm>
            <a:prstGeom prst="straightConnector1">
              <a:avLst/>
            </a:prstGeom>
            <a:noFill/>
            <a:ln w="9525" cap="flat" cmpd="sng">
              <a:solidFill>
                <a:srgbClr val="1D7E75"/>
              </a:solidFill>
              <a:prstDash val="solid"/>
              <a:round/>
              <a:headEnd type="none" w="sm" len="sm"/>
              <a:tailEnd type="oval" w="med" len="med"/>
            </a:ln>
          </p:spPr>
        </p:cxnSp>
      </p:grpSp>
      <p:grpSp>
        <p:nvGrpSpPr>
          <p:cNvPr id="48" name="Google Shape;155;p18">
            <a:extLst>
              <a:ext uri="{FF2B5EF4-FFF2-40B4-BE49-F238E27FC236}">
                <a16:creationId xmlns:a16="http://schemas.microsoft.com/office/drawing/2014/main" id="{F4DFA9B1-2D57-C4AA-D64A-4F29A645C9A0}"/>
              </a:ext>
            </a:extLst>
          </p:cNvPr>
          <p:cNvGrpSpPr/>
          <p:nvPr/>
        </p:nvGrpSpPr>
        <p:grpSpPr>
          <a:xfrm>
            <a:off x="6945092" y="1690362"/>
            <a:ext cx="4814200" cy="1719600"/>
            <a:chOff x="5209825" y="1060350"/>
            <a:chExt cx="3610650" cy="1289700"/>
          </a:xfrm>
        </p:grpSpPr>
        <p:sp>
          <p:nvSpPr>
            <p:cNvPr id="49" name="Google Shape;156;p18">
              <a:extLst>
                <a:ext uri="{FF2B5EF4-FFF2-40B4-BE49-F238E27FC236}">
                  <a16:creationId xmlns:a16="http://schemas.microsoft.com/office/drawing/2014/main" id="{48CF9B10-F3B8-AC85-3D95-8F8F1764E8D7}"/>
                </a:ext>
              </a:extLst>
            </p:cNvPr>
            <p:cNvSpPr txBox="1"/>
            <p:nvPr/>
          </p:nvSpPr>
          <p:spPr>
            <a:xfrm>
              <a:off x="6696475" y="1060350"/>
              <a:ext cx="2124000" cy="128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r>
                <a:rPr lang="pt-PT" b="1">
                  <a:ea typeface="Roboto"/>
                  <a:cs typeface="Roboto"/>
                  <a:sym typeface="Roboto"/>
                </a:rPr>
                <a:t>Key Processes</a:t>
              </a:r>
              <a:endParaRPr b="1">
                <a:ea typeface="Roboto"/>
                <a:cs typeface="Roboto"/>
                <a:sym typeface="Roboto"/>
              </a:endParaRPr>
            </a:p>
            <a:p>
              <a:endParaRPr sz="1067" b="1">
                <a:latin typeface="Roboto"/>
                <a:ea typeface="Roboto"/>
                <a:cs typeface="Roboto"/>
                <a:sym typeface="Roboto"/>
              </a:endParaRPr>
            </a:p>
            <a:p>
              <a:pPr>
                <a:spcAft>
                  <a:spcPts val="2133"/>
                </a:spcAft>
              </a:pPr>
              <a:r>
                <a:rPr lang="en" sz="1400">
                  <a:ea typeface="Roboto"/>
                  <a:cs typeface="Roboto"/>
                  <a:sym typeface="Roboto"/>
                </a:rPr>
                <a:t>Activities ensuring </a:t>
              </a:r>
              <a:r>
                <a:rPr lang="en" sz="1400" b="1">
                  <a:ea typeface="Roboto"/>
                  <a:cs typeface="Roboto"/>
                  <a:sym typeface="Roboto"/>
                </a:rPr>
                <a:t>operational efficiency</a:t>
              </a:r>
              <a:r>
                <a:rPr lang="en" sz="1400">
                  <a:ea typeface="Roboto"/>
                  <a:cs typeface="Roboto"/>
                  <a:sym typeface="Roboto"/>
                </a:rPr>
                <a:t> (manufacturing, marketing, distribution, etc.).</a:t>
              </a:r>
              <a:endParaRPr sz="1400" b="1"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50" name="Google Shape;157;p18">
              <a:extLst>
                <a:ext uri="{FF2B5EF4-FFF2-40B4-BE49-F238E27FC236}">
                  <a16:creationId xmlns:a16="http://schemas.microsoft.com/office/drawing/2014/main" id="{6A71A471-517F-FB89-33F7-609925389DCC}"/>
                </a:ext>
              </a:extLst>
            </p:cNvPr>
            <p:cNvCxnSpPr/>
            <p:nvPr/>
          </p:nvCxnSpPr>
          <p:spPr>
            <a:xfrm>
              <a:off x="5209825" y="1705200"/>
              <a:ext cx="1286700" cy="0"/>
            </a:xfrm>
            <a:prstGeom prst="straightConnector1">
              <a:avLst/>
            </a:prstGeom>
            <a:noFill/>
            <a:ln w="9525" cap="flat" cmpd="sng">
              <a:solidFill>
                <a:srgbClr val="155B55"/>
              </a:solidFill>
              <a:prstDash val="solid"/>
              <a:round/>
              <a:headEnd type="none" w="sm" len="sm"/>
              <a:tailEnd type="oval" w="med" len="med"/>
            </a:ln>
          </p:spPr>
        </p:cxnSp>
      </p:grpSp>
      <p:grpSp>
        <p:nvGrpSpPr>
          <p:cNvPr id="51" name="Google Shape;158;p18">
            <a:extLst>
              <a:ext uri="{FF2B5EF4-FFF2-40B4-BE49-F238E27FC236}">
                <a16:creationId xmlns:a16="http://schemas.microsoft.com/office/drawing/2014/main" id="{A0DEBEE0-8C83-9983-529E-30A8CD693598}"/>
              </a:ext>
            </a:extLst>
          </p:cNvPr>
          <p:cNvGrpSpPr/>
          <p:nvPr/>
        </p:nvGrpSpPr>
        <p:grpSpPr>
          <a:xfrm>
            <a:off x="429993" y="1837195"/>
            <a:ext cx="4483617" cy="1719600"/>
            <a:chOff x="323500" y="1170475"/>
            <a:chExt cx="3362713" cy="1289700"/>
          </a:xfrm>
        </p:grpSpPr>
        <p:sp>
          <p:nvSpPr>
            <p:cNvPr id="52" name="Google Shape;159;p18">
              <a:extLst>
                <a:ext uri="{FF2B5EF4-FFF2-40B4-BE49-F238E27FC236}">
                  <a16:creationId xmlns:a16="http://schemas.microsoft.com/office/drawing/2014/main" id="{847B1C9C-1EEC-F55C-0F47-393A581D1B9A}"/>
                </a:ext>
              </a:extLst>
            </p:cNvPr>
            <p:cNvSpPr txBox="1"/>
            <p:nvPr/>
          </p:nvSpPr>
          <p:spPr>
            <a:xfrm>
              <a:off x="323500" y="1170475"/>
              <a:ext cx="2124000" cy="128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r>
                <a:rPr lang="pt-PT" b="1" err="1">
                  <a:ea typeface="Roboto"/>
                  <a:cs typeface="Roboto"/>
                  <a:sym typeface="Roboto"/>
                </a:rPr>
                <a:t>Customer</a:t>
              </a:r>
              <a:r>
                <a:rPr lang="pt-PT" b="1">
                  <a:ea typeface="Roboto"/>
                  <a:cs typeface="Roboto"/>
                  <a:sym typeface="Roboto"/>
                </a:rPr>
                <a:t> Value </a:t>
              </a:r>
              <a:r>
                <a:rPr lang="pt-PT" b="1" err="1">
                  <a:ea typeface="Roboto"/>
                  <a:cs typeface="Roboto"/>
                  <a:sym typeface="Roboto"/>
                </a:rPr>
                <a:t>Proposition</a:t>
              </a:r>
              <a:r>
                <a:rPr lang="pt-PT" b="1">
                  <a:ea typeface="Roboto"/>
                  <a:cs typeface="Roboto"/>
                  <a:sym typeface="Roboto"/>
                </a:rPr>
                <a:t> (CVP)</a:t>
              </a:r>
              <a:endParaRPr b="1">
                <a:ea typeface="Roboto"/>
                <a:cs typeface="Roboto"/>
                <a:sym typeface="Roboto"/>
              </a:endParaRPr>
            </a:p>
            <a:p>
              <a:endParaRPr sz="1067" b="1">
                <a:latin typeface="Roboto"/>
                <a:ea typeface="Roboto"/>
                <a:cs typeface="Roboto"/>
                <a:sym typeface="Roboto"/>
              </a:endParaRPr>
            </a:p>
            <a:p>
              <a:pPr>
                <a:spcAft>
                  <a:spcPts val="2133"/>
                </a:spcAft>
              </a:pPr>
              <a:r>
                <a:rPr lang="en" sz="1400">
                  <a:ea typeface="Roboto"/>
                  <a:cs typeface="Roboto"/>
                  <a:sym typeface="Roboto"/>
                </a:rPr>
                <a:t>Solving </a:t>
              </a:r>
              <a:r>
                <a:rPr lang="en" sz="1400" b="1">
                  <a:ea typeface="Roboto"/>
                  <a:cs typeface="Roboto"/>
                  <a:sym typeface="Roboto"/>
                </a:rPr>
                <a:t>problems</a:t>
              </a:r>
              <a:r>
                <a:rPr lang="en" sz="1400">
                  <a:ea typeface="Roboto"/>
                  <a:cs typeface="Roboto"/>
                  <a:sym typeface="Roboto"/>
                </a:rPr>
                <a:t> for customers in a better way.</a:t>
              </a:r>
              <a:endParaRPr sz="1400" b="1"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53" name="Google Shape;160;p18">
              <a:extLst>
                <a:ext uri="{FF2B5EF4-FFF2-40B4-BE49-F238E27FC236}">
                  <a16:creationId xmlns:a16="http://schemas.microsoft.com/office/drawing/2014/main" id="{C235331E-B25B-2755-A87C-42F1BED9D88A}"/>
                </a:ext>
              </a:extLst>
            </p:cNvPr>
            <p:cNvCxnSpPr/>
            <p:nvPr/>
          </p:nvCxnSpPr>
          <p:spPr>
            <a:xfrm rot="10800000">
              <a:off x="2641913" y="1831625"/>
              <a:ext cx="1044300" cy="0"/>
            </a:xfrm>
            <a:prstGeom prst="straightConnector1">
              <a:avLst/>
            </a:prstGeom>
            <a:noFill/>
            <a:ln w="9525" cap="flat" cmpd="sng">
              <a:solidFill>
                <a:srgbClr val="1F887E"/>
              </a:solidFill>
              <a:prstDash val="solid"/>
              <a:round/>
              <a:headEnd type="none" w="sm" len="sm"/>
              <a:tailEnd type="oval" w="med" len="med"/>
            </a:ln>
          </p:spPr>
        </p:cxnSp>
      </p:grpSp>
      <p:grpSp>
        <p:nvGrpSpPr>
          <p:cNvPr id="54" name="Google Shape;161;p18">
            <a:extLst>
              <a:ext uri="{FF2B5EF4-FFF2-40B4-BE49-F238E27FC236}">
                <a16:creationId xmlns:a16="http://schemas.microsoft.com/office/drawing/2014/main" id="{62AE5E71-E48D-6A91-5A19-7D5E511A1581}"/>
              </a:ext>
            </a:extLst>
          </p:cNvPr>
          <p:cNvGrpSpPr/>
          <p:nvPr/>
        </p:nvGrpSpPr>
        <p:grpSpPr>
          <a:xfrm>
            <a:off x="6839730" y="4303829"/>
            <a:ext cx="4919561" cy="1719600"/>
            <a:chOff x="5130804" y="3020450"/>
            <a:chExt cx="3689671" cy="1289700"/>
          </a:xfrm>
        </p:grpSpPr>
        <p:sp>
          <p:nvSpPr>
            <p:cNvPr id="55" name="Google Shape;162;p18">
              <a:extLst>
                <a:ext uri="{FF2B5EF4-FFF2-40B4-BE49-F238E27FC236}">
                  <a16:creationId xmlns:a16="http://schemas.microsoft.com/office/drawing/2014/main" id="{CA88236A-AE55-B1BB-2D0D-009703FC767B}"/>
                </a:ext>
              </a:extLst>
            </p:cNvPr>
            <p:cNvSpPr txBox="1"/>
            <p:nvPr/>
          </p:nvSpPr>
          <p:spPr>
            <a:xfrm>
              <a:off x="6696475" y="3020450"/>
              <a:ext cx="2124000" cy="1289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r>
                <a:rPr lang="pt-PT" b="1">
                  <a:ea typeface="Roboto"/>
                  <a:cs typeface="Roboto"/>
                  <a:sym typeface="Roboto"/>
                </a:rPr>
                <a:t>Key </a:t>
              </a:r>
              <a:r>
                <a:rPr lang="pt-PT" b="1" err="1">
                  <a:ea typeface="Roboto"/>
                  <a:cs typeface="Roboto"/>
                  <a:sym typeface="Roboto"/>
                </a:rPr>
                <a:t>Resources</a:t>
              </a:r>
              <a:endParaRPr b="1">
                <a:ea typeface="Roboto"/>
                <a:cs typeface="Roboto"/>
                <a:sym typeface="Roboto"/>
              </a:endParaRPr>
            </a:p>
            <a:p>
              <a:endParaRPr sz="1067" b="1">
                <a:latin typeface="Roboto"/>
                <a:ea typeface="Roboto"/>
                <a:cs typeface="Roboto"/>
                <a:sym typeface="Roboto"/>
              </a:endParaRPr>
            </a:p>
            <a:p>
              <a:pPr>
                <a:spcAft>
                  <a:spcPts val="2133"/>
                </a:spcAft>
              </a:pPr>
              <a:r>
                <a:rPr lang="en-US" sz="1400" b="1">
                  <a:ea typeface="Roboto"/>
                  <a:cs typeface="Roboto"/>
                  <a:sym typeface="Roboto"/>
                </a:rPr>
                <a:t>Assets</a:t>
              </a:r>
              <a:r>
                <a:rPr lang="en-US" sz="1400">
                  <a:ea typeface="Roboto"/>
                  <a:cs typeface="Roboto"/>
                  <a:sym typeface="Roboto"/>
                </a:rPr>
                <a:t> such as people, technology, brand name that are needed to </a:t>
              </a:r>
              <a:r>
                <a:rPr lang="en-US" sz="1400" b="1">
                  <a:ea typeface="Roboto"/>
                  <a:cs typeface="Roboto"/>
                  <a:sym typeface="Roboto"/>
                </a:rPr>
                <a:t>deliver value</a:t>
              </a:r>
              <a:r>
                <a:rPr lang="en-US" sz="1400">
                  <a:ea typeface="Roboto"/>
                  <a:cs typeface="Roboto"/>
                  <a:sym typeface="Roboto"/>
                </a:rPr>
                <a:t>.</a:t>
              </a:r>
              <a:endParaRPr lang="en-US" sz="1400" b="1"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56" name="Google Shape;163;p18">
              <a:extLst>
                <a:ext uri="{FF2B5EF4-FFF2-40B4-BE49-F238E27FC236}">
                  <a16:creationId xmlns:a16="http://schemas.microsoft.com/office/drawing/2014/main" id="{437F597C-2861-8AE7-F841-C312E4877773}"/>
                </a:ext>
              </a:extLst>
            </p:cNvPr>
            <p:cNvCxnSpPr>
              <a:cxnSpLocks/>
            </p:cNvCxnSpPr>
            <p:nvPr/>
          </p:nvCxnSpPr>
          <p:spPr>
            <a:xfrm>
              <a:off x="5130804" y="3648300"/>
              <a:ext cx="1365721" cy="0"/>
            </a:xfrm>
            <a:prstGeom prst="straightConnector1">
              <a:avLst/>
            </a:prstGeom>
            <a:noFill/>
            <a:ln w="9525" cap="flat" cmpd="sng">
              <a:solidFill>
                <a:srgbClr val="1B786F"/>
              </a:solidFill>
              <a:prstDash val="solid"/>
              <a:round/>
              <a:headEnd type="none" w="sm" len="sm"/>
              <a:tailEnd type="oval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372753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D2A900-97B1-8A4A-2FB6-65FC6A3599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788F50-1EF6-FFB3-6319-11491B8EF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40" y="459582"/>
            <a:ext cx="10515600" cy="1018118"/>
          </a:xfrm>
        </p:spPr>
        <p:txBody>
          <a:bodyPr>
            <a:normAutofit/>
          </a:bodyPr>
          <a:lstStyle/>
          <a:p>
            <a:r>
              <a:rPr lang="en-US" sz="3200" b="1">
                <a:latin typeface="+mn-lt"/>
              </a:rPr>
              <a:t>How Do We Analyze a Business Model?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63F48-C55F-33E4-E9A6-9FF593CA4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390AD-559A-704E-BC81-0A312810101A}" type="slidenum">
              <a:rPr lang="en-US" smtClean="0"/>
              <a:t>9</a:t>
            </a:fld>
            <a:endParaRPr lang="en-US"/>
          </a:p>
        </p:txBody>
      </p:sp>
      <p:pic>
        <p:nvPicPr>
          <p:cNvPr id="3" name="Image" descr="Image">
            <a:extLst>
              <a:ext uri="{FF2B5EF4-FFF2-40B4-BE49-F238E27FC236}">
                <a16:creationId xmlns:a16="http://schemas.microsoft.com/office/drawing/2014/main" id="{96DFDFF3-8750-1056-39FD-B93C2183F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40" y="6313916"/>
            <a:ext cx="1709282" cy="28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F5EB215E-271A-295C-A4BD-E19FD70DB28A}"/>
              </a:ext>
            </a:extLst>
          </p:cNvPr>
          <p:cNvSpPr/>
          <p:nvPr/>
        </p:nvSpPr>
        <p:spPr>
          <a:xfrm>
            <a:off x="-2425700" y="595230"/>
            <a:ext cx="2336800" cy="5271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A0B42190-6378-A741-BE45-AEAE6BA3167C}"/>
              </a:ext>
            </a:extLst>
          </p:cNvPr>
          <p:cNvSpPr/>
          <p:nvPr/>
        </p:nvSpPr>
        <p:spPr>
          <a:xfrm>
            <a:off x="-2425700" y="2034073"/>
            <a:ext cx="2336800" cy="5271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109E857-34CF-9AD2-8510-A917A879C6C5}"/>
              </a:ext>
            </a:extLst>
          </p:cNvPr>
          <p:cNvSpPr/>
          <p:nvPr/>
        </p:nvSpPr>
        <p:spPr>
          <a:xfrm>
            <a:off x="-2438400" y="2747653"/>
            <a:ext cx="2336800" cy="5271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F707F6A-B362-1F17-6844-6DBFC40F0C00}"/>
              </a:ext>
            </a:extLst>
          </p:cNvPr>
          <p:cNvSpPr/>
          <p:nvPr/>
        </p:nvSpPr>
        <p:spPr>
          <a:xfrm>
            <a:off x="-2425700" y="4180343"/>
            <a:ext cx="2336800" cy="5271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C9817FF2-FA97-8413-198B-F5F4F25D4E09}"/>
              </a:ext>
            </a:extLst>
          </p:cNvPr>
          <p:cNvSpPr/>
          <p:nvPr/>
        </p:nvSpPr>
        <p:spPr>
          <a:xfrm>
            <a:off x="-2425700" y="3513055"/>
            <a:ext cx="2336800" cy="527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1F37FD9-EEED-9214-8A5F-9FFC87F61838}"/>
              </a:ext>
            </a:extLst>
          </p:cNvPr>
          <p:cNvSpPr/>
          <p:nvPr/>
        </p:nvSpPr>
        <p:spPr>
          <a:xfrm>
            <a:off x="-2425700" y="1308280"/>
            <a:ext cx="2336800" cy="52713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BD8DC73-DEFD-C5AD-5509-953615B1FA93}"/>
              </a:ext>
            </a:extLst>
          </p:cNvPr>
          <p:cNvCxnSpPr>
            <a:cxnSpLocks/>
          </p:cNvCxnSpPr>
          <p:nvPr/>
        </p:nvCxnSpPr>
        <p:spPr>
          <a:xfrm>
            <a:off x="311340" y="459582"/>
            <a:ext cx="1156932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7605253-9BF9-6462-52F7-AFFE1C8E488B}"/>
              </a:ext>
            </a:extLst>
          </p:cNvPr>
          <p:cNvSpPr txBox="1"/>
          <p:nvPr/>
        </p:nvSpPr>
        <p:spPr>
          <a:xfrm>
            <a:off x="311340" y="126756"/>
            <a:ext cx="29474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5 – The </a:t>
            </a:r>
            <a:r>
              <a:rPr lang="pt-PT" sz="1100" err="1"/>
              <a:t>Analytical</a:t>
            </a:r>
            <a:r>
              <a:rPr lang="pt-PT" sz="1100"/>
              <a:t> Framework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6D47C7C-D38B-F02C-1634-A365A2C50C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2807342"/>
              </p:ext>
            </p:extLst>
          </p:nvPr>
        </p:nvGraphicFramePr>
        <p:xfrm>
          <a:off x="2655970" y="1321309"/>
          <a:ext cx="6907866" cy="2015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Rectangle: Rounded Corners 16">
            <a:extLst>
              <a:ext uri="{FF2B5EF4-FFF2-40B4-BE49-F238E27FC236}">
                <a16:creationId xmlns:a16="http://schemas.microsoft.com/office/drawing/2014/main" id="{D0412144-F989-12F5-659D-0C4B0806EFB9}"/>
              </a:ext>
            </a:extLst>
          </p:cNvPr>
          <p:cNvSpPr/>
          <p:nvPr/>
        </p:nvSpPr>
        <p:spPr>
          <a:xfrm>
            <a:off x="2643270" y="3146563"/>
            <a:ext cx="2236670" cy="288005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What </a:t>
            </a:r>
            <a:r>
              <a:rPr lang="en-US" sz="1400" b="1">
                <a:solidFill>
                  <a:schemeClr val="tx1"/>
                </a:solidFill>
              </a:rPr>
              <a:t>problem</a:t>
            </a:r>
            <a:r>
              <a:rPr lang="en-US" sz="1400">
                <a:solidFill>
                  <a:schemeClr val="tx1"/>
                </a:solidFill>
              </a:rPr>
              <a:t> does the </a:t>
            </a:r>
            <a:r>
              <a:rPr lang="en-US" sz="1400" b="1">
                <a:solidFill>
                  <a:schemeClr val="tx1"/>
                </a:solidFill>
              </a:rPr>
              <a:t>customer</a:t>
            </a:r>
            <a:r>
              <a:rPr lang="en-US" sz="1400">
                <a:solidFill>
                  <a:schemeClr val="tx1"/>
                </a:solidFill>
              </a:rPr>
              <a:t> need solved?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sz="1400" b="1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tx1"/>
                </a:solidFill>
              </a:rPr>
              <a:t>Identify barriers </a:t>
            </a:r>
            <a:r>
              <a:rPr lang="en-US" sz="1400">
                <a:solidFill>
                  <a:schemeClr val="tx1"/>
                </a:solidFill>
              </a:rPr>
              <a:t>preventing customers from solving this problem (cost, time, access, skill).</a:t>
            </a:r>
            <a:endParaRPr lang="pt-PT" sz="1400">
              <a:solidFill>
                <a:schemeClr val="tx1"/>
              </a:solidFill>
            </a:endParaRPr>
          </a:p>
        </p:txBody>
      </p:sp>
      <p:sp>
        <p:nvSpPr>
          <p:cNvPr id="19" name="Rectangle: Rounded Corners 16">
            <a:extLst>
              <a:ext uri="{FF2B5EF4-FFF2-40B4-BE49-F238E27FC236}">
                <a16:creationId xmlns:a16="http://schemas.microsoft.com/office/drawing/2014/main" id="{7C396B52-1978-4245-5B45-56291E5AD54C}"/>
              </a:ext>
            </a:extLst>
          </p:cNvPr>
          <p:cNvSpPr/>
          <p:nvPr/>
        </p:nvSpPr>
        <p:spPr>
          <a:xfrm>
            <a:off x="4977665" y="3135090"/>
            <a:ext cx="2236670" cy="288005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tx1"/>
                </a:solidFill>
              </a:rPr>
              <a:t>Align the four key elements</a:t>
            </a:r>
            <a:r>
              <a:rPr lang="en-US" sz="1400">
                <a:solidFill>
                  <a:schemeClr val="tx1"/>
                </a:solidFill>
              </a:rPr>
              <a:t> (CVP, Profit Formula, Key Resources, Key Processes).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sz="140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Ensure all components </a:t>
            </a:r>
            <a:r>
              <a:rPr lang="en-US" sz="1400" b="1">
                <a:solidFill>
                  <a:schemeClr val="tx1"/>
                </a:solidFill>
              </a:rPr>
              <a:t>work together efficiently</a:t>
            </a:r>
            <a:r>
              <a:rPr lang="en-US" sz="1400">
                <a:solidFill>
                  <a:schemeClr val="tx1"/>
                </a:solidFill>
              </a:rPr>
              <a:t> to deliver customer value.</a:t>
            </a:r>
            <a:endParaRPr lang="pt-PT" sz="1400">
              <a:solidFill>
                <a:schemeClr val="tx1"/>
              </a:solidFill>
            </a:endParaRPr>
          </a:p>
        </p:txBody>
      </p:sp>
      <p:sp>
        <p:nvSpPr>
          <p:cNvPr id="21" name="Rectangle: Rounded Corners 16">
            <a:extLst>
              <a:ext uri="{FF2B5EF4-FFF2-40B4-BE49-F238E27FC236}">
                <a16:creationId xmlns:a16="http://schemas.microsoft.com/office/drawing/2014/main" id="{67D761D9-19DA-2181-792D-667C42E8CAD2}"/>
              </a:ext>
            </a:extLst>
          </p:cNvPr>
          <p:cNvSpPr/>
          <p:nvPr/>
        </p:nvSpPr>
        <p:spPr>
          <a:xfrm>
            <a:off x="7314465" y="3135090"/>
            <a:ext cx="2236671" cy="2880059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Can the existing business model be </a:t>
            </a:r>
            <a:r>
              <a:rPr lang="en-US" sz="1400" b="1">
                <a:solidFill>
                  <a:schemeClr val="tx1"/>
                </a:solidFill>
              </a:rPr>
              <a:t>modified</a:t>
            </a:r>
            <a:r>
              <a:rPr lang="en-US" sz="1400">
                <a:solidFill>
                  <a:schemeClr val="tx1"/>
                </a:solidFill>
              </a:rPr>
              <a:t> to capture the opportunity?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40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If not, does it require </a:t>
            </a:r>
            <a:r>
              <a:rPr lang="en-US" sz="1400" b="1">
                <a:solidFill>
                  <a:schemeClr val="tx1"/>
                </a:solidFill>
              </a:rPr>
              <a:t>a completely new model</a:t>
            </a:r>
            <a:r>
              <a:rPr lang="en-US" sz="1400">
                <a:solidFill>
                  <a:schemeClr val="tx1"/>
                </a:solidFill>
              </a:rPr>
              <a:t> (often in a separate business unit)?</a:t>
            </a:r>
            <a:endParaRPr lang="pt-PT" sz="1400" b="0" i="0" u="none" strike="noStrike">
              <a:solidFill>
                <a:schemeClr val="tx1"/>
              </a:solidFill>
              <a:effectLst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ABFCB5-34F6-6398-3762-2C97B513A3C1}"/>
              </a:ext>
            </a:extLst>
          </p:cNvPr>
          <p:cNvSpPr txBox="1"/>
          <p:nvPr/>
        </p:nvSpPr>
        <p:spPr>
          <a:xfrm>
            <a:off x="10992255" y="126757"/>
            <a:ext cx="8884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/>
              <a:t>SBM - 2025</a:t>
            </a:r>
          </a:p>
        </p:txBody>
      </p:sp>
    </p:spTree>
    <p:extLst>
      <p:ext uri="{BB962C8B-B14F-4D97-AF65-F5344CB8AC3E}">
        <p14:creationId xmlns:p14="http://schemas.microsoft.com/office/powerpoint/2010/main" val="7036384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C586EBCC494484BAF14E210A0C712F0" ma:contentTypeVersion="4" ma:contentTypeDescription="Criar um novo documento." ma:contentTypeScope="" ma:versionID="5d40f279a25472ddf399967cc9f54d16">
  <xsd:schema xmlns:xsd="http://www.w3.org/2001/XMLSchema" xmlns:xs="http://www.w3.org/2001/XMLSchema" xmlns:p="http://schemas.microsoft.com/office/2006/metadata/properties" xmlns:ns2="56ef7fb9-f998-4e02-b6c3-481cd31dc02c" targetNamespace="http://schemas.microsoft.com/office/2006/metadata/properties" ma:root="true" ma:fieldsID="adc05822ab6d2202e683e45a6d0f56cd" ns2:_="">
    <xsd:import namespace="56ef7fb9-f998-4e02-b6c3-481cd31dc0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ef7fb9-f998-4e02-b6c3-481cd31dc0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8125BC-917B-4DC3-8D61-DC0BE8C653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74421C-1877-431E-9674-920634ECFAD0}">
  <ds:schemaRefs>
    <ds:schemaRef ds:uri="56ef7fb9-f998-4e02-b6c3-481cd31dc02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9075948-10E2-4015-BF21-F7BA57639D0C}">
  <ds:schemaRefs>
    <ds:schemaRef ds:uri="56ef7fb9-f998-4e02-b6c3-481cd31dc02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Ecrã Panorâmico</PresentationFormat>
  <Slides>11</Slides>
  <Notes>5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2" baseType="lpstr">
      <vt:lpstr>Tema do Office</vt:lpstr>
      <vt:lpstr>Apresentação do PowerPoint</vt:lpstr>
      <vt:lpstr>Table of Contents </vt:lpstr>
      <vt:lpstr>Business Model Definition</vt:lpstr>
      <vt:lpstr>Business Model: Components</vt:lpstr>
      <vt:lpstr>VARIM framework for Business Model Analysis</vt:lpstr>
      <vt:lpstr>VARIM framework</vt:lpstr>
      <vt:lpstr>Apresentação do PowerPoint</vt:lpstr>
      <vt:lpstr>How Do Businesses Create &amp; Capture Value?</vt:lpstr>
      <vt:lpstr>How Do We Analyze a Business Model? </vt:lpstr>
      <vt:lpstr>When Should Business Reinvent Themselves?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Feedbackloop</dc:title>
  <dc:creator>Louisa Maria Sobottka</dc:creator>
  <cp:revision>2</cp:revision>
  <dcterms:created xsi:type="dcterms:W3CDTF">2024-02-08T12:26:37Z</dcterms:created>
  <dcterms:modified xsi:type="dcterms:W3CDTF">2025-03-19T10:26:31Z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0x010100CC586EBCC494484BAF14E210A0C712F0</vt:lpwstr>
  </property>
</Properties>
</file>