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comments/modernComment_17E_AB43AB69.xml" ContentType="application/vnd.ms-powerpoint.comments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6"/>
  </p:notesMasterIdLst>
  <p:sldIdLst>
    <p:sldId id="316" r:id="rId5"/>
    <p:sldId id="324" r:id="rId6"/>
    <p:sldId id="370" r:id="rId7"/>
    <p:sldId id="371" r:id="rId8"/>
    <p:sldId id="378" r:id="rId9"/>
    <p:sldId id="381" r:id="rId10"/>
    <p:sldId id="380" r:id="rId11"/>
    <p:sldId id="377" r:id="rId12"/>
    <p:sldId id="376" r:id="rId13"/>
    <p:sldId id="382" r:id="rId14"/>
    <p:sldId id="373" r:id="rId1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93AF853-DDEA-BEE2-6377-D84523A29FEE}" name="Manuel Duarte Giusti Latino de Castro" initials="MC" userId="S::58741@novasbe.pt::760d66a5-3e23-4085-8366-d83d7117f546" providerId="AD"/>
  <p188:author id="{1846A6B1-22DE-CC0B-CF89-B0DD7551B5D3}" name="Carlos Rafael Gaivoto Marques" initials="" userId="S::58420@novasbe.pt::161644d8-3e73-4504-80e4-e6c3f8fc11e4" providerId="AD"/>
  <p188:author id="{95E13DBA-BC5B-E3D4-F434-95877AC7407A}" name="Louisa Maria Sobottka" initials="LMS" userId="S::58308@novasbe.pt::83b4090d-9fde-45ea-be73-7263716e385a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AA2AE"/>
    <a:srgbClr val="FFFFFF"/>
    <a:srgbClr val="9CC7CE"/>
    <a:srgbClr val="BDDADF"/>
    <a:srgbClr val="D8D3D9"/>
    <a:srgbClr val="DEEA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C099FF8-8FD4-43EE-9D25-4FD46DA82527}" v="10" dt="2025-02-26T15:39:31.00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384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nuel Duarte Giusti Latino de Castro" userId="S::58741@novasbe.pt::760d66a5-3e23-4085-8366-d83d7117f546" providerId="AD" clId="Web-{2C099FF8-8FD4-43EE-9D25-4FD46DA82527}"/>
    <pc:docChg chg="mod modSld">
      <pc:chgData name="Manuel Duarte Giusti Latino de Castro" userId="S::58741@novasbe.pt::760d66a5-3e23-4085-8366-d83d7117f546" providerId="AD" clId="Web-{2C099FF8-8FD4-43EE-9D25-4FD46DA82527}" dt="2025-02-26T15:39:26.930" v="9"/>
      <pc:docMkLst>
        <pc:docMk/>
      </pc:docMkLst>
      <pc:sldChg chg="modSp modCm">
        <pc:chgData name="Manuel Duarte Giusti Latino de Castro" userId="S::58741@novasbe.pt::760d66a5-3e23-4085-8366-d83d7117f546" providerId="AD" clId="Web-{2C099FF8-8FD4-43EE-9D25-4FD46DA82527}" dt="2025-02-26T09:02:18.510" v="8" actId="14100"/>
        <pc:sldMkLst>
          <pc:docMk/>
          <pc:sldMk cId="2873338729" sldId="382"/>
        </pc:sldMkLst>
        <pc:spChg chg="mod">
          <ac:chgData name="Manuel Duarte Giusti Latino de Castro" userId="S::58741@novasbe.pt::760d66a5-3e23-4085-8366-d83d7117f546" providerId="AD" clId="Web-{2C099FF8-8FD4-43EE-9D25-4FD46DA82527}" dt="2025-02-26T09:01:53.712" v="4" actId="14100"/>
          <ac:spMkLst>
            <pc:docMk/>
            <pc:sldMk cId="2873338729" sldId="382"/>
            <ac:spMk id="28" creationId="{E8D39700-9F7F-4B16-2D37-DCBB93051E03}"/>
          </ac:spMkLst>
        </pc:spChg>
        <pc:spChg chg="mod">
          <ac:chgData name="Manuel Duarte Giusti Latino de Castro" userId="S::58741@novasbe.pt::760d66a5-3e23-4085-8366-d83d7117f546" providerId="AD" clId="Web-{2C099FF8-8FD4-43EE-9D25-4FD46DA82527}" dt="2025-02-26T09:02:06.260" v="6" actId="14100"/>
          <ac:spMkLst>
            <pc:docMk/>
            <pc:sldMk cId="2873338729" sldId="382"/>
            <ac:spMk id="30" creationId="{D7E4A18C-66EE-9B0F-3A57-C4E18750ECDC}"/>
          </ac:spMkLst>
        </pc:spChg>
        <pc:spChg chg="mod">
          <ac:chgData name="Manuel Duarte Giusti Latino de Castro" userId="S::58741@novasbe.pt::760d66a5-3e23-4085-8366-d83d7117f546" providerId="AD" clId="Web-{2C099FF8-8FD4-43EE-9D25-4FD46DA82527}" dt="2025-02-26T09:02:11.635" v="7" actId="14100"/>
          <ac:spMkLst>
            <pc:docMk/>
            <pc:sldMk cId="2873338729" sldId="382"/>
            <ac:spMk id="33" creationId="{72BCC35D-8DC2-2436-D4BB-DDD39F408BB3}"/>
          </ac:spMkLst>
        </pc:spChg>
        <pc:spChg chg="mod">
          <ac:chgData name="Manuel Duarte Giusti Latino de Castro" userId="S::58741@novasbe.pt::760d66a5-3e23-4085-8366-d83d7117f546" providerId="AD" clId="Web-{2C099FF8-8FD4-43EE-9D25-4FD46DA82527}" dt="2025-02-26T09:02:18.510" v="8" actId="14100"/>
          <ac:spMkLst>
            <pc:docMk/>
            <pc:sldMk cId="2873338729" sldId="382"/>
            <ac:spMk id="35" creationId="{EEEA07F3-38EE-0EE6-AFDF-D72A0DA7BEC8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anuel Duarte Giusti Latino de Castro" userId="S::58741@novasbe.pt::760d66a5-3e23-4085-8366-d83d7117f546" providerId="AD" clId="Web-{2C099FF8-8FD4-43EE-9D25-4FD46DA82527}" dt="2025-02-26T09:01:42.931" v="2" actId="20577"/>
              <pc2:cmMkLst xmlns:pc2="http://schemas.microsoft.com/office/powerpoint/2019/9/main/command">
                <pc:docMk/>
                <pc:sldMk cId="2873338729" sldId="382"/>
                <pc2:cmMk id="{A9C74EE3-EE42-F64E-8FAC-734540D3063B}"/>
              </pc2:cmMkLst>
            </pc226:cmChg>
          </p:ext>
        </pc:extLst>
      </pc:sldChg>
    </pc:docChg>
  </pc:docChgLst>
  <pc:docChgLst>
    <pc:chgData name="Carlos Rafael Gaivoto Marques" userId="161644d8-3e73-4504-80e4-e6c3f8fc11e4" providerId="ADAL" clId="{9684C6DE-324C-4F4A-8B06-F295866BE200}"/>
    <pc:docChg chg="custSel modSld sldOrd">
      <pc:chgData name="Carlos Rafael Gaivoto Marques" userId="161644d8-3e73-4504-80e4-e6c3f8fc11e4" providerId="ADAL" clId="{9684C6DE-324C-4F4A-8B06-F295866BE200}" dt="2025-02-25T20:32:20.779" v="40" actId="20577"/>
      <pc:docMkLst>
        <pc:docMk/>
      </pc:docMkLst>
      <pc:sldChg chg="modSp mod">
        <pc:chgData name="Carlos Rafael Gaivoto Marques" userId="161644d8-3e73-4504-80e4-e6c3f8fc11e4" providerId="ADAL" clId="{9684C6DE-324C-4F4A-8B06-F295866BE200}" dt="2025-02-25T20:32:20.779" v="40" actId="20577"/>
        <pc:sldMkLst>
          <pc:docMk/>
          <pc:sldMk cId="2408181642" sldId="376"/>
        </pc:sldMkLst>
        <pc:spChg chg="mod">
          <ac:chgData name="Carlos Rafael Gaivoto Marques" userId="161644d8-3e73-4504-80e4-e6c3f8fc11e4" providerId="ADAL" clId="{9684C6DE-324C-4F4A-8B06-F295866BE200}" dt="2025-02-25T20:32:20.779" v="40" actId="20577"/>
          <ac:spMkLst>
            <pc:docMk/>
            <pc:sldMk cId="2408181642" sldId="376"/>
            <ac:spMk id="5" creationId="{8542C5C1-577B-8101-4DBA-330D12106DDA}"/>
          </ac:spMkLst>
        </pc:spChg>
      </pc:sldChg>
      <pc:sldChg chg="modSp mod ord">
        <pc:chgData name="Carlos Rafael Gaivoto Marques" userId="161644d8-3e73-4504-80e4-e6c3f8fc11e4" providerId="ADAL" clId="{9684C6DE-324C-4F4A-8B06-F295866BE200}" dt="2025-02-25T20:31:40.055" v="25" actId="313"/>
        <pc:sldMkLst>
          <pc:docMk/>
          <pc:sldMk cId="1668885899" sldId="377"/>
        </pc:sldMkLst>
        <pc:spChg chg="mod">
          <ac:chgData name="Carlos Rafael Gaivoto Marques" userId="161644d8-3e73-4504-80e4-e6c3f8fc11e4" providerId="ADAL" clId="{9684C6DE-324C-4F4A-8B06-F295866BE200}" dt="2025-02-25T20:31:40.055" v="25" actId="313"/>
          <ac:spMkLst>
            <pc:docMk/>
            <pc:sldMk cId="1668885899" sldId="377"/>
            <ac:spMk id="5" creationId="{DC5F1BFB-4255-6497-9CCD-0180DDED974A}"/>
          </ac:spMkLst>
        </pc:spChg>
      </pc:sldChg>
      <pc:sldChg chg="modSp mod">
        <pc:chgData name="Carlos Rafael Gaivoto Marques" userId="161644d8-3e73-4504-80e4-e6c3f8fc11e4" providerId="ADAL" clId="{9684C6DE-324C-4F4A-8B06-F295866BE200}" dt="2025-02-25T20:26:04.622" v="3" actId="20577"/>
        <pc:sldMkLst>
          <pc:docMk/>
          <pc:sldMk cId="2507923554" sldId="378"/>
        </pc:sldMkLst>
        <pc:spChg chg="mod">
          <ac:chgData name="Carlos Rafael Gaivoto Marques" userId="161644d8-3e73-4504-80e4-e6c3f8fc11e4" providerId="ADAL" clId="{9684C6DE-324C-4F4A-8B06-F295866BE200}" dt="2025-02-25T20:26:04.622" v="3" actId="20577"/>
          <ac:spMkLst>
            <pc:docMk/>
            <pc:sldMk cId="2507923554" sldId="378"/>
            <ac:spMk id="18" creationId="{F0E02270-9AA3-8C3D-C26A-9314BA122236}"/>
          </ac:spMkLst>
        </pc:spChg>
      </pc:sldChg>
    </pc:docChg>
  </pc:docChgLst>
</pc:chgInfo>
</file>

<file path=ppt/comments/modernComment_17E_AB43AB69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A9C74EE3-EE42-F64E-8FAC-734540D3063B}" authorId="{1846A6B1-22DE-CC0B-CF89-B0DD7551B5D3}" status="resolved" created="2025-02-25T20:33:49.331" complete="100000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2873338729" sldId="382"/>
      <ac:spMk id="28" creationId="{E8D39700-9F7F-4B16-2D37-DCBB93051E03}"/>
      <ac:txMk cp="42">
        <ac:context len="43" hash="1489809442"/>
      </ac:txMk>
    </ac:txMkLst>
    <p188:pos x="6828401" y="727868"/>
    <p188:txBody>
      <a:bodyPr/>
      <a:lstStyle/>
      <a:p>
        <a:r>
          <a:rPr lang="en-US"/>
          <a:t>A interdependência é em todas
</a:t>
        </a:r>
      </a:p>
    </p188:txBody>
  </p188:cm>
</p188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7D4D93B-AE9E-4E41-A2F9-CF500094C932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82914CDC-544C-449C-8C53-5A02F07A5D1F}">
      <dgm:prSet phldrT="[Text]" custT="1"/>
      <dgm:spPr>
        <a:solidFill>
          <a:srgbClr val="BDDADF"/>
        </a:solidFill>
      </dgm:spPr>
      <dgm:t>
        <a:bodyPr/>
        <a:lstStyle/>
        <a:p>
          <a:r>
            <a:rPr lang="pt-PT" sz="1800" b="1">
              <a:solidFill>
                <a:schemeClr val="tx1"/>
              </a:solidFill>
            </a:rPr>
            <a:t>Industrial </a:t>
          </a:r>
          <a:r>
            <a:rPr lang="pt-PT" sz="1800" b="1" err="1">
              <a:solidFill>
                <a:schemeClr val="tx1"/>
              </a:solidFill>
            </a:rPr>
            <a:t>Revolution</a:t>
          </a:r>
          <a:endParaRPr lang="pt-PT" sz="1800" b="1">
            <a:solidFill>
              <a:schemeClr val="tx1"/>
            </a:solidFill>
          </a:endParaRPr>
        </a:p>
      </dgm:t>
    </dgm:pt>
    <dgm:pt modelId="{D4348543-7E19-4550-8290-D3F72C810091}" type="parTrans" cxnId="{A00301E8-7B78-411E-9CA1-9258B13ADEBA}">
      <dgm:prSet/>
      <dgm:spPr/>
      <dgm:t>
        <a:bodyPr/>
        <a:lstStyle/>
        <a:p>
          <a:endParaRPr lang="pt-PT"/>
        </a:p>
      </dgm:t>
    </dgm:pt>
    <dgm:pt modelId="{72CA7B32-B187-49B6-8EFD-9D0180500321}" type="sibTrans" cxnId="{A00301E8-7B78-411E-9CA1-9258B13ADEBA}">
      <dgm:prSet/>
      <dgm:spPr/>
      <dgm:t>
        <a:bodyPr/>
        <a:lstStyle/>
        <a:p>
          <a:endParaRPr lang="pt-PT"/>
        </a:p>
      </dgm:t>
    </dgm:pt>
    <dgm:pt modelId="{9E0527A9-051C-4CA1-96DD-CF239AFC4D7D}">
      <dgm:prSet phldrT="[Text]" custT="1"/>
      <dgm:spPr>
        <a:solidFill>
          <a:srgbClr val="9CC7CE"/>
        </a:solidFill>
      </dgm:spPr>
      <dgm:t>
        <a:bodyPr/>
        <a:lstStyle/>
        <a:p>
          <a:r>
            <a:rPr lang="pt-PT" sz="1800" b="1" err="1">
              <a:solidFill>
                <a:schemeClr val="tx1"/>
              </a:solidFill>
            </a:rPr>
            <a:t>Mid</a:t>
          </a:r>
          <a:r>
            <a:rPr lang="pt-PT" sz="1800" b="1">
              <a:solidFill>
                <a:schemeClr val="tx1"/>
              </a:solidFill>
            </a:rPr>
            <a:t> – 20th </a:t>
          </a:r>
          <a:r>
            <a:rPr lang="pt-PT" sz="1800" b="1" err="1">
              <a:solidFill>
                <a:schemeClr val="tx1"/>
              </a:solidFill>
            </a:rPr>
            <a:t>Century</a:t>
          </a:r>
          <a:endParaRPr lang="pt-PT" sz="1800" b="1">
            <a:solidFill>
              <a:schemeClr val="tx1"/>
            </a:solidFill>
          </a:endParaRPr>
        </a:p>
      </dgm:t>
    </dgm:pt>
    <dgm:pt modelId="{2654979A-DA1A-4C45-BA69-545D46E2865F}" type="parTrans" cxnId="{2B672EC3-48CB-4E21-B2A1-B4B4240D321A}">
      <dgm:prSet/>
      <dgm:spPr/>
      <dgm:t>
        <a:bodyPr/>
        <a:lstStyle/>
        <a:p>
          <a:endParaRPr lang="pt-PT"/>
        </a:p>
      </dgm:t>
    </dgm:pt>
    <dgm:pt modelId="{D9ED4F51-1B6B-4D3C-ACD6-49E9DEADA708}" type="sibTrans" cxnId="{2B672EC3-48CB-4E21-B2A1-B4B4240D321A}">
      <dgm:prSet/>
      <dgm:spPr/>
      <dgm:t>
        <a:bodyPr/>
        <a:lstStyle/>
        <a:p>
          <a:endParaRPr lang="pt-PT"/>
        </a:p>
      </dgm:t>
    </dgm:pt>
    <dgm:pt modelId="{DAEEDAEB-5BDF-421A-A1C1-CDD539B27F63}">
      <dgm:prSet phldrT="[Text]" custT="1"/>
      <dgm:spPr>
        <a:solidFill>
          <a:srgbClr val="5AA2AE"/>
        </a:solidFill>
      </dgm:spPr>
      <dgm:t>
        <a:bodyPr/>
        <a:lstStyle/>
        <a:p>
          <a:r>
            <a:rPr lang="pt-PT" sz="1800" b="1" err="1">
              <a:solidFill>
                <a:schemeClr val="tx1"/>
              </a:solidFill>
            </a:rPr>
            <a:t>End</a:t>
          </a:r>
          <a:r>
            <a:rPr lang="pt-PT" sz="1800" b="1">
              <a:solidFill>
                <a:schemeClr val="tx1"/>
              </a:solidFill>
            </a:rPr>
            <a:t> </a:t>
          </a:r>
          <a:r>
            <a:rPr lang="pt-PT" sz="1800" b="1" err="1">
              <a:solidFill>
                <a:schemeClr val="tx1"/>
              </a:solidFill>
            </a:rPr>
            <a:t>of</a:t>
          </a:r>
          <a:r>
            <a:rPr lang="pt-PT" sz="1800" b="1">
              <a:solidFill>
                <a:schemeClr val="tx1"/>
              </a:solidFill>
            </a:rPr>
            <a:t> the 20th </a:t>
          </a:r>
          <a:r>
            <a:rPr lang="pt-PT" sz="1800" b="1" err="1">
              <a:solidFill>
                <a:schemeClr val="tx1"/>
              </a:solidFill>
            </a:rPr>
            <a:t>Century</a:t>
          </a:r>
          <a:r>
            <a:rPr lang="pt-PT" sz="1800" b="1">
              <a:solidFill>
                <a:schemeClr val="tx1"/>
              </a:solidFill>
            </a:rPr>
            <a:t> – </a:t>
          </a:r>
          <a:r>
            <a:rPr lang="pt-PT" sz="1800" b="1" err="1">
              <a:solidFill>
                <a:schemeClr val="tx1"/>
              </a:solidFill>
            </a:rPr>
            <a:t>Early</a:t>
          </a:r>
          <a:r>
            <a:rPr lang="pt-PT" sz="1800" b="1">
              <a:solidFill>
                <a:schemeClr val="tx1"/>
              </a:solidFill>
            </a:rPr>
            <a:t> 21st </a:t>
          </a:r>
          <a:r>
            <a:rPr lang="pt-PT" sz="1800" b="1" err="1">
              <a:solidFill>
                <a:schemeClr val="tx1"/>
              </a:solidFill>
            </a:rPr>
            <a:t>Century</a:t>
          </a:r>
          <a:endParaRPr lang="pt-PT" sz="1800">
            <a:solidFill>
              <a:schemeClr val="tx1"/>
            </a:solidFill>
          </a:endParaRPr>
        </a:p>
      </dgm:t>
    </dgm:pt>
    <dgm:pt modelId="{E3283FC3-8562-4D6A-9A07-97372863A344}" type="parTrans" cxnId="{A98AA39E-DDAB-47FC-99DE-4923E6460E56}">
      <dgm:prSet/>
      <dgm:spPr/>
      <dgm:t>
        <a:bodyPr/>
        <a:lstStyle/>
        <a:p>
          <a:endParaRPr lang="pt-PT"/>
        </a:p>
      </dgm:t>
    </dgm:pt>
    <dgm:pt modelId="{07C8D3AD-1819-402E-A30F-F8320FC28C2E}" type="sibTrans" cxnId="{A98AA39E-DDAB-47FC-99DE-4923E6460E56}">
      <dgm:prSet/>
      <dgm:spPr/>
      <dgm:t>
        <a:bodyPr/>
        <a:lstStyle/>
        <a:p>
          <a:endParaRPr lang="pt-PT"/>
        </a:p>
      </dgm:t>
    </dgm:pt>
    <dgm:pt modelId="{97C20BA4-64BF-4AC0-A01B-552864F9EE1D}" type="pres">
      <dgm:prSet presAssocID="{A7D4D93B-AE9E-4E41-A2F9-CF500094C932}" presName="Name0" presStyleCnt="0">
        <dgm:presLayoutVars>
          <dgm:dir/>
          <dgm:animLvl val="lvl"/>
          <dgm:resizeHandles val="exact"/>
        </dgm:presLayoutVars>
      </dgm:prSet>
      <dgm:spPr/>
    </dgm:pt>
    <dgm:pt modelId="{7C710A0B-56F4-4E86-A3DB-C01D8930C7C2}" type="pres">
      <dgm:prSet presAssocID="{82914CDC-544C-449C-8C53-5A02F07A5D1F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DAF28C7A-9272-4EE6-A1F7-80B67CE849CE}" type="pres">
      <dgm:prSet presAssocID="{72CA7B32-B187-49B6-8EFD-9D0180500321}" presName="parTxOnlySpace" presStyleCnt="0"/>
      <dgm:spPr/>
    </dgm:pt>
    <dgm:pt modelId="{9D4006F2-7298-4D5D-BB7C-35949711F705}" type="pres">
      <dgm:prSet presAssocID="{9E0527A9-051C-4CA1-96DD-CF239AFC4D7D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18E131B0-D331-4421-90B2-AF08A0E9F37B}" type="pres">
      <dgm:prSet presAssocID="{D9ED4F51-1B6B-4D3C-ACD6-49E9DEADA708}" presName="parTxOnlySpace" presStyleCnt="0"/>
      <dgm:spPr/>
    </dgm:pt>
    <dgm:pt modelId="{04BA3971-5E8F-4BA0-8C1A-FB41EA0B915B}" type="pres">
      <dgm:prSet presAssocID="{DAEEDAEB-5BDF-421A-A1C1-CDD539B27F63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268C930B-D08E-486E-803E-3E202F404814}" type="presOf" srcId="{A7D4D93B-AE9E-4E41-A2F9-CF500094C932}" destId="{97C20BA4-64BF-4AC0-A01B-552864F9EE1D}" srcOrd="0" destOrd="0" presId="urn:microsoft.com/office/officeart/2005/8/layout/chevron1"/>
    <dgm:cxn modelId="{953A075A-2330-4B59-88FC-21B5122F5534}" type="presOf" srcId="{82914CDC-544C-449C-8C53-5A02F07A5D1F}" destId="{7C710A0B-56F4-4E86-A3DB-C01D8930C7C2}" srcOrd="0" destOrd="0" presId="urn:microsoft.com/office/officeart/2005/8/layout/chevron1"/>
    <dgm:cxn modelId="{A98AA39E-DDAB-47FC-99DE-4923E6460E56}" srcId="{A7D4D93B-AE9E-4E41-A2F9-CF500094C932}" destId="{DAEEDAEB-5BDF-421A-A1C1-CDD539B27F63}" srcOrd="2" destOrd="0" parTransId="{E3283FC3-8562-4D6A-9A07-97372863A344}" sibTransId="{07C8D3AD-1819-402E-A30F-F8320FC28C2E}"/>
    <dgm:cxn modelId="{2B672EC3-48CB-4E21-B2A1-B4B4240D321A}" srcId="{A7D4D93B-AE9E-4E41-A2F9-CF500094C932}" destId="{9E0527A9-051C-4CA1-96DD-CF239AFC4D7D}" srcOrd="1" destOrd="0" parTransId="{2654979A-DA1A-4C45-BA69-545D46E2865F}" sibTransId="{D9ED4F51-1B6B-4D3C-ACD6-49E9DEADA708}"/>
    <dgm:cxn modelId="{A00301E8-7B78-411E-9CA1-9258B13ADEBA}" srcId="{A7D4D93B-AE9E-4E41-A2F9-CF500094C932}" destId="{82914CDC-544C-449C-8C53-5A02F07A5D1F}" srcOrd="0" destOrd="0" parTransId="{D4348543-7E19-4550-8290-D3F72C810091}" sibTransId="{72CA7B32-B187-49B6-8EFD-9D0180500321}"/>
    <dgm:cxn modelId="{96F15AF2-C23D-44A3-A585-A480E8C10812}" type="presOf" srcId="{DAEEDAEB-5BDF-421A-A1C1-CDD539B27F63}" destId="{04BA3971-5E8F-4BA0-8C1A-FB41EA0B915B}" srcOrd="0" destOrd="0" presId="urn:microsoft.com/office/officeart/2005/8/layout/chevron1"/>
    <dgm:cxn modelId="{4DA1DBFE-9044-48D0-8524-805F00F5C50C}" type="presOf" srcId="{9E0527A9-051C-4CA1-96DD-CF239AFC4D7D}" destId="{9D4006F2-7298-4D5D-BB7C-35949711F705}" srcOrd="0" destOrd="0" presId="urn:microsoft.com/office/officeart/2005/8/layout/chevron1"/>
    <dgm:cxn modelId="{9F909B34-5B06-4EC8-9E93-5277BB8FD47B}" type="presParOf" srcId="{97C20BA4-64BF-4AC0-A01B-552864F9EE1D}" destId="{7C710A0B-56F4-4E86-A3DB-C01D8930C7C2}" srcOrd="0" destOrd="0" presId="urn:microsoft.com/office/officeart/2005/8/layout/chevron1"/>
    <dgm:cxn modelId="{98B8A6EC-4282-496E-B59C-25C0B70A3E6C}" type="presParOf" srcId="{97C20BA4-64BF-4AC0-A01B-552864F9EE1D}" destId="{DAF28C7A-9272-4EE6-A1F7-80B67CE849CE}" srcOrd="1" destOrd="0" presId="urn:microsoft.com/office/officeart/2005/8/layout/chevron1"/>
    <dgm:cxn modelId="{710B74B3-2736-44C2-BCD9-96957018E319}" type="presParOf" srcId="{97C20BA4-64BF-4AC0-A01B-552864F9EE1D}" destId="{9D4006F2-7298-4D5D-BB7C-35949711F705}" srcOrd="2" destOrd="0" presId="urn:microsoft.com/office/officeart/2005/8/layout/chevron1"/>
    <dgm:cxn modelId="{C5577629-D750-4527-93B4-6D64967D824C}" type="presParOf" srcId="{97C20BA4-64BF-4AC0-A01B-552864F9EE1D}" destId="{18E131B0-D331-4421-90B2-AF08A0E9F37B}" srcOrd="3" destOrd="0" presId="urn:microsoft.com/office/officeart/2005/8/layout/chevron1"/>
    <dgm:cxn modelId="{38B872D5-552D-4981-944C-14EED53DB6C9}" type="presParOf" srcId="{97C20BA4-64BF-4AC0-A01B-552864F9EE1D}" destId="{04BA3971-5E8F-4BA0-8C1A-FB41EA0B915B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710A0B-56F4-4E86-A3DB-C01D8930C7C2}">
      <dsp:nvSpPr>
        <dsp:cNvPr id="0" name=""/>
        <dsp:cNvSpPr/>
      </dsp:nvSpPr>
      <dsp:spPr>
        <a:xfrm>
          <a:off x="2381" y="859798"/>
          <a:ext cx="2901156" cy="1160462"/>
        </a:xfrm>
        <a:prstGeom prst="chevron">
          <a:avLst/>
        </a:prstGeom>
        <a:solidFill>
          <a:srgbClr val="BDDAD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800" b="1" kern="1200">
              <a:solidFill>
                <a:schemeClr val="tx1"/>
              </a:solidFill>
            </a:rPr>
            <a:t>Industrial </a:t>
          </a:r>
          <a:r>
            <a:rPr lang="pt-PT" sz="1800" b="1" kern="1200" err="1">
              <a:solidFill>
                <a:schemeClr val="tx1"/>
              </a:solidFill>
            </a:rPr>
            <a:t>Revolution</a:t>
          </a:r>
          <a:endParaRPr lang="pt-PT" sz="1800" b="1" kern="1200">
            <a:solidFill>
              <a:schemeClr val="tx1"/>
            </a:solidFill>
          </a:endParaRPr>
        </a:p>
      </dsp:txBody>
      <dsp:txXfrm>
        <a:off x="582612" y="859798"/>
        <a:ext cx="1740694" cy="1160462"/>
      </dsp:txXfrm>
    </dsp:sp>
    <dsp:sp modelId="{9D4006F2-7298-4D5D-BB7C-35949711F705}">
      <dsp:nvSpPr>
        <dsp:cNvPr id="0" name=""/>
        <dsp:cNvSpPr/>
      </dsp:nvSpPr>
      <dsp:spPr>
        <a:xfrm>
          <a:off x="2613421" y="859798"/>
          <a:ext cx="2901156" cy="1160462"/>
        </a:xfrm>
        <a:prstGeom prst="chevron">
          <a:avLst/>
        </a:prstGeom>
        <a:solidFill>
          <a:srgbClr val="9CC7CE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800" b="1" kern="1200" err="1">
              <a:solidFill>
                <a:schemeClr val="tx1"/>
              </a:solidFill>
            </a:rPr>
            <a:t>Mid</a:t>
          </a:r>
          <a:r>
            <a:rPr lang="pt-PT" sz="1800" b="1" kern="1200">
              <a:solidFill>
                <a:schemeClr val="tx1"/>
              </a:solidFill>
            </a:rPr>
            <a:t> – 20th </a:t>
          </a:r>
          <a:r>
            <a:rPr lang="pt-PT" sz="1800" b="1" kern="1200" err="1">
              <a:solidFill>
                <a:schemeClr val="tx1"/>
              </a:solidFill>
            </a:rPr>
            <a:t>Century</a:t>
          </a:r>
          <a:endParaRPr lang="pt-PT" sz="1800" b="1" kern="1200">
            <a:solidFill>
              <a:schemeClr val="tx1"/>
            </a:solidFill>
          </a:endParaRPr>
        </a:p>
      </dsp:txBody>
      <dsp:txXfrm>
        <a:off x="3193652" y="859798"/>
        <a:ext cx="1740694" cy="1160462"/>
      </dsp:txXfrm>
    </dsp:sp>
    <dsp:sp modelId="{04BA3971-5E8F-4BA0-8C1A-FB41EA0B915B}">
      <dsp:nvSpPr>
        <dsp:cNvPr id="0" name=""/>
        <dsp:cNvSpPr/>
      </dsp:nvSpPr>
      <dsp:spPr>
        <a:xfrm>
          <a:off x="5224462" y="859798"/>
          <a:ext cx="2901156" cy="1160462"/>
        </a:xfrm>
        <a:prstGeom prst="chevron">
          <a:avLst/>
        </a:prstGeom>
        <a:solidFill>
          <a:srgbClr val="5AA2AE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800" b="1" kern="1200" err="1">
              <a:solidFill>
                <a:schemeClr val="tx1"/>
              </a:solidFill>
            </a:rPr>
            <a:t>End</a:t>
          </a:r>
          <a:r>
            <a:rPr lang="pt-PT" sz="1800" b="1" kern="1200">
              <a:solidFill>
                <a:schemeClr val="tx1"/>
              </a:solidFill>
            </a:rPr>
            <a:t> </a:t>
          </a:r>
          <a:r>
            <a:rPr lang="pt-PT" sz="1800" b="1" kern="1200" err="1">
              <a:solidFill>
                <a:schemeClr val="tx1"/>
              </a:solidFill>
            </a:rPr>
            <a:t>of</a:t>
          </a:r>
          <a:r>
            <a:rPr lang="pt-PT" sz="1800" b="1" kern="1200">
              <a:solidFill>
                <a:schemeClr val="tx1"/>
              </a:solidFill>
            </a:rPr>
            <a:t> the 20th </a:t>
          </a:r>
          <a:r>
            <a:rPr lang="pt-PT" sz="1800" b="1" kern="1200" err="1">
              <a:solidFill>
                <a:schemeClr val="tx1"/>
              </a:solidFill>
            </a:rPr>
            <a:t>Century</a:t>
          </a:r>
          <a:r>
            <a:rPr lang="pt-PT" sz="1800" b="1" kern="1200">
              <a:solidFill>
                <a:schemeClr val="tx1"/>
              </a:solidFill>
            </a:rPr>
            <a:t> – </a:t>
          </a:r>
          <a:r>
            <a:rPr lang="pt-PT" sz="1800" b="1" kern="1200" err="1">
              <a:solidFill>
                <a:schemeClr val="tx1"/>
              </a:solidFill>
            </a:rPr>
            <a:t>Early</a:t>
          </a:r>
          <a:r>
            <a:rPr lang="pt-PT" sz="1800" b="1" kern="1200">
              <a:solidFill>
                <a:schemeClr val="tx1"/>
              </a:solidFill>
            </a:rPr>
            <a:t> 21st </a:t>
          </a:r>
          <a:r>
            <a:rPr lang="pt-PT" sz="1800" b="1" kern="1200" err="1">
              <a:solidFill>
                <a:schemeClr val="tx1"/>
              </a:solidFill>
            </a:rPr>
            <a:t>Century</a:t>
          </a:r>
          <a:endParaRPr lang="pt-PT" sz="1800" kern="1200">
            <a:solidFill>
              <a:schemeClr val="tx1"/>
            </a:solidFill>
          </a:endParaRPr>
        </a:p>
      </dsp:txBody>
      <dsp:txXfrm>
        <a:off x="5804693" y="859798"/>
        <a:ext cx="1740694" cy="11604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9AD61F-40AB-594F-87AC-09E1E48445EB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3A70B5-BA85-2C43-BA31-C191FD150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3332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3A70B5-BA85-2C43-BA31-C191FD15011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6601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DACF37-B653-9E0C-46DD-405F98D800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977ECF3-53CD-7236-B12C-69C1FAC98F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E04DCD7-565C-EC4D-A638-6B9B8F855D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76F8F-D3AE-4FF6-8B22-0A0A1DB0F87B}" type="datetime1">
              <a:rPr lang="en-US" smtClean="0"/>
              <a:t>2/26/2025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E7CE8B6-C1DF-92B3-FDA7-12ADD433C5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63EC7B5-BF81-E14B-80BE-B440DAB029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390AD-559A-704E-BC81-0A31281010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076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E8F25A-B9DA-CCBC-583B-23E7042E5F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6D068B5-FB1D-1B1A-C0BF-098A68BF8A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4E5E238-D8DC-A407-2B46-73AC8A645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A8AEB-BE46-4A4F-8A8F-CA3323F3018A}" type="datetime1">
              <a:rPr lang="en-US" smtClean="0"/>
              <a:t>2/26/2025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B56E48E-F489-D75A-996D-A1B169516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97C5AF4-A501-EA12-4367-88B30ACD9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390AD-559A-704E-BC81-0A31281010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691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A79B1302-6816-4E68-46DC-20CD0B917D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55216BD-E70C-9185-C27B-433208D15D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F8EC421-59B4-E6AD-6122-129F7C35B5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25CD9-AA61-46A7-942F-8FFC2452C711}" type="datetime1">
              <a:rPr lang="en-US" smtClean="0"/>
              <a:t>2/26/2025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C230051-52FF-CBB5-F04D-6AB0745ACB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2F56AD6-A612-13AC-CA2F-748B4D7AB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390AD-559A-704E-BC81-0A31281010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5153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09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3305890"/>
            <a:ext cx="12192000" cy="246221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41275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5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269430" y="2688509"/>
            <a:ext cx="11540621" cy="788671"/>
          </a:xfrm>
          <a:prstGeom prst="rect">
            <a:avLst/>
          </a:prstGeom>
        </p:spPr>
        <p:txBody>
          <a:bodyPr/>
          <a:lstStyle>
            <a:lvl1pPr marL="0" marR="0" indent="0" algn="ctr" defTabSz="41275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5600" b="1" i="0" u="none" strike="noStrike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Playfair Display"/>
                <a:ea typeface="Playfair Display"/>
                <a:cs typeface="Playfair Display"/>
                <a:sym typeface="Helvetica Neue"/>
              </a:defRPr>
            </a:lvl1pPr>
          </a:lstStyle>
          <a:p>
            <a:pPr lvl="0"/>
            <a:r>
              <a:rPr lang="en-US"/>
              <a:t>Cover title </a:t>
            </a:r>
            <a:br>
              <a:rPr lang="en-US"/>
            </a:br>
            <a:r>
              <a:rPr lang="en-US"/>
              <a:t>goes here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269430" y="4248468"/>
            <a:ext cx="11540621" cy="392113"/>
          </a:xfrm>
          <a:prstGeom prst="rect">
            <a:avLst/>
          </a:prstGeom>
        </p:spPr>
        <p:txBody>
          <a:bodyPr/>
          <a:lstStyle>
            <a:lvl1pPr marL="0" marR="0" indent="0" algn="ctr" defTabSz="41275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1600" b="0" i="0" u="none" strike="noStrike" cap="all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Open Sans Light"/>
              </a:defRPr>
            </a:lvl1pPr>
            <a:lvl5pPr>
              <a:defRPr/>
            </a:lvl5pPr>
          </a:lstStyle>
          <a:p>
            <a:pPr lvl="0"/>
            <a:r>
              <a:rPr lang="en-US"/>
              <a:t>Subtitle goes here</a:t>
            </a:r>
            <a:endParaRPr lang="en-GB"/>
          </a:p>
        </p:txBody>
      </p:sp>
      <p:sp>
        <p:nvSpPr>
          <p:cNvPr id="7" name="Line"/>
          <p:cNvSpPr/>
          <p:nvPr userDrawn="1"/>
        </p:nvSpPr>
        <p:spPr>
          <a:xfrm>
            <a:off x="5810152" y="2401091"/>
            <a:ext cx="571697" cy="1"/>
          </a:xfrm>
          <a:prstGeom prst="line">
            <a:avLst/>
          </a:prstGeom>
          <a:ln w="50800">
            <a:solidFill>
              <a:schemeClr val="tx1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/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269430" y="1988321"/>
            <a:ext cx="11540621" cy="250705"/>
          </a:xfrm>
          <a:prstGeom prst="rect">
            <a:avLst/>
          </a:prstGeom>
        </p:spPr>
        <p:txBody>
          <a:bodyPr/>
          <a:lstStyle>
            <a:lvl1pPr marL="0" marR="0" indent="0" algn="ctr" defTabSz="41275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1450" b="0" i="0" u="none" strike="noStrike" cap="all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5pPr>
              <a:defRPr/>
            </a:lvl5pPr>
          </a:lstStyle>
          <a:p>
            <a:pPr lvl="0"/>
            <a:r>
              <a:rPr lang="en-US"/>
              <a:t>Subtitle goes here</a:t>
            </a:r>
            <a:endParaRPr lang="en-GB"/>
          </a:p>
        </p:txBody>
      </p:sp>
      <p:sp>
        <p:nvSpPr>
          <p:cNvPr id="10" name="Rectangle 9"/>
          <p:cNvSpPr/>
          <p:nvPr userDrawn="1"/>
        </p:nvSpPr>
        <p:spPr>
          <a:xfrm>
            <a:off x="0" y="5886794"/>
            <a:ext cx="12192000" cy="246221"/>
          </a:xfrm>
          <a:prstGeom prst="rect">
            <a:avLst/>
          </a:prstGeom>
          <a:solidFill>
            <a:schemeClr val="tx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41275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pic>
        <p:nvPicPr>
          <p:cNvPr id="11" name="Image" descr="Image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11340" y="6313916"/>
            <a:ext cx="1709282" cy="285276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411365451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8A3B60-44A3-A245-4EEE-B9721E3EC0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BBB2167-B571-D14D-0435-1128C79B1C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D24AA55-185A-EF52-DFF7-88E1ECDE8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A18FF-431F-4D3E-9847-23A60EF2BF84}" type="datetime1">
              <a:rPr lang="en-US" smtClean="0"/>
              <a:t>2/26/2025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9B0C22A-E8BB-389E-0949-0BF134743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316A86E-C683-EF3E-D5AF-359C8F626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390AD-559A-704E-BC81-0A31281010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971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08B2577-8243-C600-FB62-88C4541B89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2FC97FC-BA16-6777-0E67-19C21C334B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673558B-01A8-A729-AB96-A17A69D237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2155B-4B8D-4F97-ABDB-B20D68E937D5}" type="datetime1">
              <a:rPr lang="en-US" smtClean="0"/>
              <a:t>2/26/2025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FF02948-EB86-6EDA-701C-8989432E60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AD0AE89-419C-0C65-3267-FB7393DBE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390AD-559A-704E-BC81-0A31281010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77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6D3FE0-187B-44DE-C021-56C67CB892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5E545B1-8807-039F-80DF-7A67E7CE20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A9120D4-925B-F263-6F18-3B50DDA568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E19B231-E0CE-2933-D097-DC07D917E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259BC-BB6C-4B3C-955B-3FE173755A1C}" type="datetime1">
              <a:rPr lang="en-US" smtClean="0"/>
              <a:t>2/26/2025</a:t>
            </a:fld>
            <a:endParaRPr lang="en-US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A32E70B-1251-35C2-4673-E59BD111A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9B04485-C2C7-9966-AE9E-E2493AD453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390AD-559A-704E-BC81-0A31281010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451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133DCA-6F46-A819-C28A-D295E3B417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A3A2EF6-EFB0-86C7-FE50-8A2184C466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AAAB971-A8CC-6A23-1C4F-0B0DB6BCFA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CD6BFE3-8F84-9A69-8AAD-8434EA341C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A56F232A-4EE4-0F2E-8285-9060695DB3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A62021FC-BBB6-5F94-64C3-5DD2C3D4D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B9545-4DD3-492F-821C-8D80AA43E097}" type="datetime1">
              <a:rPr lang="en-US" smtClean="0"/>
              <a:t>2/26/2025</a:t>
            </a:fld>
            <a:endParaRPr lang="en-US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BA1833D4-CEC6-6614-5039-B6B48A5DB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F477A0C7-C858-FB40-BC50-54847A143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390AD-559A-704E-BC81-0A31281010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034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863111-B2D0-5BBA-2613-EEFE941AAF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9725"/>
            <a:ext cx="10515600" cy="1325563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9FF6B14-0130-A28F-35D3-25A7650A9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F6DFD-67A4-4554-A74D-E3EE5E256DF4}" type="datetime1">
              <a:rPr lang="en-US" smtClean="0"/>
              <a:t>2/26/2025</a:t>
            </a:fld>
            <a:endParaRPr lang="en-US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3F69B106-13EE-A45C-8996-E07206C5E2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0AC0CFD-4469-9906-421C-3040C461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390AD-559A-704E-BC81-0A31281010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800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625CF887-2BEF-9ADC-3528-588B333AA6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4C92C-30AB-4EE3-A0A9-CF1AAE8EAA34}" type="datetime1">
              <a:rPr lang="en-US" smtClean="0"/>
              <a:t>2/26/2025</a:t>
            </a:fld>
            <a:endParaRPr lang="en-US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289B65D4-B973-B0EC-43E7-F2DC4E7D82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D5D3696-633B-0CE8-CD9B-0A59E1235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390AD-559A-704E-BC81-0A31281010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7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E57035-18BA-6B70-CB71-4F218E14A0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0475CBF-FECB-F631-BFCE-544360ED61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C1F2117-E4FF-8ABE-64A9-4432B161EF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AF4B96C-7D2A-7F18-5703-2E4FF9775C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7A243-92FC-4FD2-B62E-BD5C994D4F55}" type="datetime1">
              <a:rPr lang="en-US" smtClean="0"/>
              <a:t>2/26/2025</a:t>
            </a:fld>
            <a:endParaRPr lang="en-US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BCD7CC7-ED23-4434-C913-6DB4B4CC5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630649C-3C74-5047-9CD1-D79004502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390AD-559A-704E-BC81-0A31281010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374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E95311-041D-464D-0D53-AE8927EB1E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0D36A269-317B-657F-3C57-D9F0081DC4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4823ECC-5E1A-055E-D316-63405ACDB8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AA2E9BC-0414-394C-B678-6C760CD81C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2AE70-0837-4C05-9036-C6472E1BD84C}" type="datetime1">
              <a:rPr lang="en-US" smtClean="0"/>
              <a:t>2/26/2025</a:t>
            </a:fld>
            <a:endParaRPr lang="en-US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D69424F-24ED-3E9D-32A1-1FAAA2646E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FE455A0-BCBD-6BF7-4126-07F088217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390AD-559A-704E-BC81-0A31281010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330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4FD32DBE-059C-7B5A-B111-88C7460808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DAD7D89-8A00-85C6-3871-0F0149BE86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1702B05-093E-6E1A-DF79-C4F948C884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765DB2-0ED2-4A37-BBF2-69DFA9A13490}" type="datetime1">
              <a:rPr lang="en-US" smtClean="0"/>
              <a:t>2/26/2025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1D7890C-32FD-90F2-B7E0-03AC97F2B1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6E2EBA0-073C-41A3-3FD0-6ECC16E4CF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7390AD-559A-704E-BC81-0A31281010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296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.png"/><Relationship Id="rId7" Type="http://schemas.openxmlformats.org/officeDocument/2006/relationships/image" Target="../media/image6.svg"/><Relationship Id="rId2" Type="http://schemas.microsoft.com/office/2018/10/relationships/comments" Target="../comments/modernComment_17E_AB43AB69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325689" y="2719199"/>
            <a:ext cx="11540621" cy="1188954"/>
          </a:xfrm>
        </p:spPr>
        <p:txBody>
          <a:bodyPr>
            <a:normAutofit/>
          </a:bodyPr>
          <a:lstStyle/>
          <a:p>
            <a:r>
              <a:rPr lang="en-US" sz="4000">
                <a:latin typeface="+mn-lt"/>
              </a:rPr>
              <a:t>Evolution and Variation of Business Models</a:t>
            </a:r>
          </a:p>
          <a:p>
            <a:r>
              <a:rPr lang="en-US" sz="4000">
                <a:latin typeface="+mn-lt"/>
              </a:rPr>
              <a:t>in the Leather Industry</a:t>
            </a:r>
            <a:endParaRPr lang="en-GB" sz="4000">
              <a:latin typeface="+mn-lt"/>
            </a:endParaRP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89F052FF-5950-FD41-0373-4C3488C1D521}"/>
              </a:ext>
            </a:extLst>
          </p:cNvPr>
          <p:cNvSpPr/>
          <p:nvPr/>
        </p:nvSpPr>
        <p:spPr>
          <a:xfrm>
            <a:off x="-2425700" y="595230"/>
            <a:ext cx="2336800" cy="52713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C43EDE71-B802-FED6-1782-F891BCA5C873}"/>
              </a:ext>
            </a:extLst>
          </p:cNvPr>
          <p:cNvSpPr/>
          <p:nvPr/>
        </p:nvSpPr>
        <p:spPr>
          <a:xfrm>
            <a:off x="-2425700" y="2034073"/>
            <a:ext cx="2336800" cy="52713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427B064C-8A4C-D4D8-294F-CE18710BE8D7}"/>
              </a:ext>
            </a:extLst>
          </p:cNvPr>
          <p:cNvSpPr/>
          <p:nvPr/>
        </p:nvSpPr>
        <p:spPr>
          <a:xfrm>
            <a:off x="-2438400" y="2747653"/>
            <a:ext cx="2336800" cy="52713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96EA4B70-D613-F483-CF01-0226137B7F71}"/>
              </a:ext>
            </a:extLst>
          </p:cNvPr>
          <p:cNvSpPr/>
          <p:nvPr/>
        </p:nvSpPr>
        <p:spPr>
          <a:xfrm>
            <a:off x="-2425700" y="4180343"/>
            <a:ext cx="2336800" cy="527133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2F3459C4-AB3A-0060-06A2-046271DFE1C9}"/>
              </a:ext>
            </a:extLst>
          </p:cNvPr>
          <p:cNvSpPr/>
          <p:nvPr/>
        </p:nvSpPr>
        <p:spPr>
          <a:xfrm>
            <a:off x="-2425700" y="3513055"/>
            <a:ext cx="2336800" cy="527133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1C8A454E-9EC3-7265-9DE9-2048D9107608}"/>
              </a:ext>
            </a:extLst>
          </p:cNvPr>
          <p:cNvSpPr/>
          <p:nvPr/>
        </p:nvSpPr>
        <p:spPr>
          <a:xfrm>
            <a:off x="-2425700" y="1308280"/>
            <a:ext cx="2336800" cy="52713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E5453F03-25AC-4A0C-3888-3C8061835DBC}"/>
              </a:ext>
            </a:extLst>
          </p:cNvPr>
          <p:cNvSpPr txBox="1">
            <a:spLocks/>
          </p:cNvSpPr>
          <p:nvPr/>
        </p:nvSpPr>
        <p:spPr>
          <a:xfrm>
            <a:off x="3133897" y="4126501"/>
            <a:ext cx="5924206" cy="747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ctr" defTabSz="41275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1600" b="0" i="0" u="none" strike="noStrike" kern="1200" cap="all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Open Sans Light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PT" sz="1400">
                <a:latin typeface="+mn-lt"/>
              </a:rPr>
              <a:t>Carlos Marques (58420) | Manuel Castro (58741)</a:t>
            </a:r>
          </a:p>
          <a:p>
            <a:endParaRPr lang="pt-PT" sz="1400">
              <a:latin typeface="+mn-lt"/>
            </a:endParaRPr>
          </a:p>
          <a:p>
            <a:r>
              <a:rPr lang="pt-PT" sz="1400" err="1">
                <a:latin typeface="+mn-lt"/>
              </a:rPr>
              <a:t>February</a:t>
            </a:r>
            <a:r>
              <a:rPr lang="pt-PT" sz="1400">
                <a:latin typeface="+mn-lt"/>
              </a:rPr>
              <a:t> 27, 2025</a:t>
            </a:r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17B61BE5-62C6-0142-2114-C6CB4596BC84}"/>
              </a:ext>
            </a:extLst>
          </p:cNvPr>
          <p:cNvSpPr txBox="1">
            <a:spLocks/>
          </p:cNvSpPr>
          <p:nvPr/>
        </p:nvSpPr>
        <p:spPr>
          <a:xfrm>
            <a:off x="1768266" y="1835413"/>
            <a:ext cx="8655466" cy="25070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marR="0" indent="0" algn="ctr" defTabSz="41275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1450" b="0" i="0" u="none" strike="noStrike" kern="1200" cap="all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PT" sz="1400" err="1">
                <a:latin typeface="+mn-lt"/>
              </a:rPr>
              <a:t>Strategic</a:t>
            </a:r>
            <a:r>
              <a:rPr lang="pt-PT" sz="1400">
                <a:latin typeface="+mn-lt"/>
              </a:rPr>
              <a:t> Business </a:t>
            </a:r>
            <a:r>
              <a:rPr lang="pt-PT" sz="1400" err="1">
                <a:latin typeface="+mn-lt"/>
              </a:rPr>
              <a:t>Models</a:t>
            </a:r>
            <a:r>
              <a:rPr lang="pt-PT" sz="1400">
                <a:latin typeface="+mn-lt"/>
              </a:rPr>
              <a:t> | </a:t>
            </a:r>
            <a:r>
              <a:rPr lang="pt-PT" sz="1400" err="1">
                <a:solidFill>
                  <a:srgbClr val="242424"/>
                </a:solidFill>
                <a:latin typeface="+mn-lt"/>
              </a:rPr>
              <a:t>Ilya</a:t>
            </a:r>
            <a:r>
              <a:rPr lang="pt-PT" sz="1400">
                <a:solidFill>
                  <a:srgbClr val="242424"/>
                </a:solidFill>
                <a:latin typeface="+mn-lt"/>
              </a:rPr>
              <a:t> </a:t>
            </a:r>
            <a:r>
              <a:rPr lang="pt-PT" sz="1400" err="1">
                <a:solidFill>
                  <a:srgbClr val="242424"/>
                </a:solidFill>
                <a:latin typeface="+mn-lt"/>
              </a:rPr>
              <a:t>Okhmatovskiy</a:t>
            </a:r>
            <a:endParaRPr lang="pt-PT" sz="140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38205468"/>
      </p:ext>
    </p:extLst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51499E-4534-D485-81AC-4F4B5FB3BE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82694E-A54A-621B-F17D-7C7C36F742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340" y="459582"/>
            <a:ext cx="10515600" cy="1018118"/>
          </a:xfrm>
        </p:spPr>
        <p:txBody>
          <a:bodyPr>
            <a:normAutofit/>
          </a:bodyPr>
          <a:lstStyle/>
          <a:p>
            <a:r>
              <a:rPr lang="en-US" sz="3200" b="1">
                <a:latin typeface="+mn-lt"/>
              </a:rPr>
              <a:t>Synergies and Competitive Dynamics</a:t>
            </a:r>
          </a:p>
        </p:txBody>
      </p:sp>
      <p:pic>
        <p:nvPicPr>
          <p:cNvPr id="3" name="Image" descr="Image">
            <a:extLst>
              <a:ext uri="{FF2B5EF4-FFF2-40B4-BE49-F238E27FC236}">
                <a16:creationId xmlns:a16="http://schemas.microsoft.com/office/drawing/2014/main" id="{421987FE-465C-356C-ED19-9F30B11111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1340" y="6313916"/>
            <a:ext cx="1709282" cy="285276"/>
          </a:xfrm>
          <a:prstGeom prst="rect">
            <a:avLst/>
          </a:prstGeom>
          <a:ln w="12700">
            <a:miter lim="400000"/>
          </a:ln>
        </p:spPr>
      </p:pic>
      <p:sp>
        <p:nvSpPr>
          <p:cNvPr id="11" name="Rechteck 10">
            <a:extLst>
              <a:ext uri="{FF2B5EF4-FFF2-40B4-BE49-F238E27FC236}">
                <a16:creationId xmlns:a16="http://schemas.microsoft.com/office/drawing/2014/main" id="{7EC9EE60-3F6C-4C3D-8D03-D3D64753947C}"/>
              </a:ext>
            </a:extLst>
          </p:cNvPr>
          <p:cNvSpPr/>
          <p:nvPr/>
        </p:nvSpPr>
        <p:spPr>
          <a:xfrm>
            <a:off x="-2425700" y="595230"/>
            <a:ext cx="2336800" cy="52713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843E00B8-12AA-D883-DD0D-C1BF75D54DA8}"/>
              </a:ext>
            </a:extLst>
          </p:cNvPr>
          <p:cNvSpPr/>
          <p:nvPr/>
        </p:nvSpPr>
        <p:spPr>
          <a:xfrm>
            <a:off x="-2425700" y="2034073"/>
            <a:ext cx="2336800" cy="52713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E4A81533-D711-61E0-C029-12F163F2DF26}"/>
              </a:ext>
            </a:extLst>
          </p:cNvPr>
          <p:cNvSpPr/>
          <p:nvPr/>
        </p:nvSpPr>
        <p:spPr>
          <a:xfrm>
            <a:off x="-2438400" y="2747653"/>
            <a:ext cx="2336800" cy="52713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F4209EC3-8DA0-7211-6C6D-446FB992CAAC}"/>
              </a:ext>
            </a:extLst>
          </p:cNvPr>
          <p:cNvSpPr/>
          <p:nvPr/>
        </p:nvSpPr>
        <p:spPr>
          <a:xfrm>
            <a:off x="-2425700" y="4180343"/>
            <a:ext cx="2336800" cy="527133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B88DD287-DAFB-4501-134F-0AB25D98E691}"/>
              </a:ext>
            </a:extLst>
          </p:cNvPr>
          <p:cNvSpPr/>
          <p:nvPr/>
        </p:nvSpPr>
        <p:spPr>
          <a:xfrm>
            <a:off x="-2425700" y="3513055"/>
            <a:ext cx="2336800" cy="527133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8D4B8038-D300-22AD-E333-DB6190AAFA85}"/>
              </a:ext>
            </a:extLst>
          </p:cNvPr>
          <p:cNvSpPr/>
          <p:nvPr/>
        </p:nvSpPr>
        <p:spPr>
          <a:xfrm>
            <a:off x="-2425700" y="1308280"/>
            <a:ext cx="2336800" cy="52713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413805-3A7D-698A-E7AE-4E2729A6A3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390AD-559A-704E-BC81-0A312810101A}" type="slidenum">
              <a:rPr lang="en-US" smtClean="0"/>
              <a:t>10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AF85CAD-D895-0D78-4936-D587FF68E8C3}"/>
              </a:ext>
            </a:extLst>
          </p:cNvPr>
          <p:cNvCxnSpPr>
            <a:cxnSpLocks/>
          </p:cNvCxnSpPr>
          <p:nvPr/>
        </p:nvCxnSpPr>
        <p:spPr>
          <a:xfrm>
            <a:off x="311340" y="459582"/>
            <a:ext cx="1156932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5580CD79-875F-C2A0-48C8-7FAADB7015F1}"/>
              </a:ext>
            </a:extLst>
          </p:cNvPr>
          <p:cNvSpPr txBox="1"/>
          <p:nvPr/>
        </p:nvSpPr>
        <p:spPr>
          <a:xfrm>
            <a:off x="11034409" y="126756"/>
            <a:ext cx="846251" cy="2633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100"/>
              <a:t>SBM - 2025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75E516D-EAFF-2E4B-235B-CEC22289E8C9}"/>
              </a:ext>
            </a:extLst>
          </p:cNvPr>
          <p:cNvSpPr txBox="1"/>
          <p:nvPr/>
        </p:nvSpPr>
        <p:spPr>
          <a:xfrm>
            <a:off x="311340" y="126756"/>
            <a:ext cx="294742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100"/>
              <a:t>4 – </a:t>
            </a:r>
            <a:r>
              <a:rPr lang="pt-PT" sz="1100" err="1"/>
              <a:t>Market</a:t>
            </a:r>
            <a:r>
              <a:rPr lang="pt-PT" sz="1100"/>
              <a:t> Dynamics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61D16EEA-5574-22C0-1256-24214E1D1861}"/>
              </a:ext>
            </a:extLst>
          </p:cNvPr>
          <p:cNvGrpSpPr/>
          <p:nvPr/>
        </p:nvGrpSpPr>
        <p:grpSpPr>
          <a:xfrm>
            <a:off x="-2503494" y="814034"/>
            <a:ext cx="13079420" cy="5697332"/>
            <a:chOff x="-2503494" y="814034"/>
            <a:chExt cx="13079420" cy="5697332"/>
          </a:xfrm>
        </p:grpSpPr>
        <p:sp>
          <p:nvSpPr>
            <p:cNvPr id="27" name="Block Arc 26">
              <a:extLst>
                <a:ext uri="{FF2B5EF4-FFF2-40B4-BE49-F238E27FC236}">
                  <a16:creationId xmlns:a16="http://schemas.microsoft.com/office/drawing/2014/main" id="{C89D525D-FD2A-F628-6BD1-C1BE35C25586}"/>
                </a:ext>
              </a:extLst>
            </p:cNvPr>
            <p:cNvSpPr/>
            <p:nvPr/>
          </p:nvSpPr>
          <p:spPr>
            <a:xfrm>
              <a:off x="-2503494" y="814034"/>
              <a:ext cx="5697332" cy="5697332"/>
            </a:xfrm>
            <a:prstGeom prst="blockArc">
              <a:avLst>
                <a:gd name="adj1" fmla="val 18900000"/>
                <a:gd name="adj2" fmla="val 2700000"/>
                <a:gd name="adj3" fmla="val 379"/>
              </a:avLst>
            </a:prstGeom>
            <a:solidFill>
              <a:schemeClr val="bg1"/>
            </a:solidFill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pt-PT"/>
            </a:p>
          </p:txBody>
        </p:sp>
        <p:sp>
          <p:nvSpPr>
            <p:cNvPr id="28" name="Free-form: Shape 27">
              <a:extLst>
                <a:ext uri="{FF2B5EF4-FFF2-40B4-BE49-F238E27FC236}">
                  <a16:creationId xmlns:a16="http://schemas.microsoft.com/office/drawing/2014/main" id="{E8D39700-9F7F-4B16-2D37-DCBB93051E03}"/>
                </a:ext>
              </a:extLst>
            </p:cNvPr>
            <p:cNvSpPr/>
            <p:nvPr/>
          </p:nvSpPr>
          <p:spPr>
            <a:xfrm>
              <a:off x="2770418" y="1836739"/>
              <a:ext cx="7805508" cy="710434"/>
            </a:xfrm>
            <a:custGeom>
              <a:avLst/>
              <a:gdLst>
                <a:gd name="connsiteX0" fmla="*/ 0 w 8341288"/>
                <a:gd name="connsiteY0" fmla="*/ 0 h 650904"/>
                <a:gd name="connsiteX1" fmla="*/ 8341288 w 8341288"/>
                <a:gd name="connsiteY1" fmla="*/ 0 h 650904"/>
                <a:gd name="connsiteX2" fmla="*/ 8341288 w 8341288"/>
                <a:gd name="connsiteY2" fmla="*/ 650904 h 650904"/>
                <a:gd name="connsiteX3" fmla="*/ 0 w 8341288"/>
                <a:gd name="connsiteY3" fmla="*/ 650904 h 650904"/>
                <a:gd name="connsiteX4" fmla="*/ 0 w 8341288"/>
                <a:gd name="connsiteY4" fmla="*/ 0 h 6509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341288" h="650904">
                  <a:moveTo>
                    <a:pt x="0" y="0"/>
                  </a:moveTo>
                  <a:lnTo>
                    <a:pt x="8341288" y="0"/>
                  </a:lnTo>
                  <a:lnTo>
                    <a:pt x="8341288" y="650904"/>
                  </a:lnTo>
                  <a:lnTo>
                    <a:pt x="0" y="650904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solidFill>
                <a:srgbClr val="5AA2AE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16656" tIns="86360" rIns="86360" bIns="86360" numCol="1" spcCol="1270" anchor="ctr" anchorCtr="0">
              <a:noAutofit/>
            </a:bodyPr>
            <a:lstStyle/>
            <a:p>
              <a:pPr marL="0" lvl="0" indent="0" algn="l" defTabSz="1511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PT" sz="1600" b="1" kern="1200">
                  <a:solidFill>
                    <a:schemeClr val="tx1"/>
                  </a:solidFill>
                </a:rPr>
                <a:t>Vertical </a:t>
              </a:r>
              <a:r>
                <a:rPr lang="pt-PT" sz="1600" b="1" kern="1200" err="1">
                  <a:solidFill>
                    <a:schemeClr val="tx1"/>
                  </a:solidFill>
                </a:rPr>
                <a:t>integration</a:t>
              </a:r>
              <a:r>
                <a:rPr lang="pt-PT" sz="1600" b="1" kern="1200">
                  <a:solidFill>
                    <a:schemeClr val="tx1"/>
                  </a:solidFill>
                </a:rPr>
                <a:t> </a:t>
              </a:r>
              <a:r>
                <a:rPr lang="pt-PT" sz="1600" b="1" kern="1200" err="1">
                  <a:solidFill>
                    <a:schemeClr val="tx1"/>
                  </a:solidFill>
                </a:rPr>
                <a:t>and</a:t>
              </a:r>
              <a:r>
                <a:rPr lang="pt-PT" sz="1600" b="1" kern="1200">
                  <a:solidFill>
                    <a:schemeClr val="tx1"/>
                  </a:solidFill>
                </a:rPr>
                <a:t> </a:t>
              </a:r>
              <a:r>
                <a:rPr lang="pt-PT" sz="1600" b="1" kern="1200" err="1">
                  <a:solidFill>
                    <a:schemeClr val="tx1"/>
                  </a:solidFill>
                </a:rPr>
                <a:t>interdependencie</a:t>
              </a:r>
              <a:r>
                <a:rPr lang="pt-PT" sz="1600" b="1">
                  <a:solidFill>
                    <a:schemeClr val="tx1"/>
                  </a:solidFill>
                </a:rPr>
                <a:t>.</a:t>
              </a:r>
              <a:endParaRPr lang="pt-PT" sz="1600" kern="1200">
                <a:solidFill>
                  <a:schemeClr val="tx1"/>
                </a:solidFill>
                <a:ea typeface="Calibri"/>
                <a:cs typeface="Calibri"/>
              </a:endParaRPr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8F250475-679E-DBF9-5A3B-C32133694712}"/>
                </a:ext>
              </a:extLst>
            </p:cNvPr>
            <p:cNvSpPr/>
            <p:nvPr/>
          </p:nvSpPr>
          <p:spPr>
            <a:xfrm>
              <a:off x="2351696" y="1791094"/>
              <a:ext cx="813631" cy="813631"/>
            </a:xfrm>
            <a:prstGeom prst="ellipse">
              <a:avLst/>
            </a:prstGeom>
            <a:ln>
              <a:solidFill>
                <a:srgbClr val="5AA2AE"/>
              </a:solidFill>
            </a:ln>
          </p:spPr>
          <p:style>
            <a:lnRef idx="2">
              <a:scrgbClr r="0" g="0" b="0"/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pt-PT"/>
            </a:p>
          </p:txBody>
        </p:sp>
        <p:sp>
          <p:nvSpPr>
            <p:cNvPr id="30" name="Free-form: Shape 29">
              <a:extLst>
                <a:ext uri="{FF2B5EF4-FFF2-40B4-BE49-F238E27FC236}">
                  <a16:creationId xmlns:a16="http://schemas.microsoft.com/office/drawing/2014/main" id="{D7E4A18C-66EE-9B0F-3A57-C4E18750ECDC}"/>
                </a:ext>
              </a:extLst>
            </p:cNvPr>
            <p:cNvSpPr/>
            <p:nvPr/>
          </p:nvSpPr>
          <p:spPr>
            <a:xfrm>
              <a:off x="3131691" y="2872795"/>
              <a:ext cx="7432330" cy="603280"/>
            </a:xfrm>
            <a:custGeom>
              <a:avLst/>
              <a:gdLst>
                <a:gd name="connsiteX0" fmla="*/ 0 w 7968110"/>
                <a:gd name="connsiteY0" fmla="*/ 0 h 650904"/>
                <a:gd name="connsiteX1" fmla="*/ 7968110 w 7968110"/>
                <a:gd name="connsiteY1" fmla="*/ 0 h 650904"/>
                <a:gd name="connsiteX2" fmla="*/ 7968110 w 7968110"/>
                <a:gd name="connsiteY2" fmla="*/ 650904 h 650904"/>
                <a:gd name="connsiteX3" fmla="*/ 0 w 7968110"/>
                <a:gd name="connsiteY3" fmla="*/ 650904 h 650904"/>
                <a:gd name="connsiteX4" fmla="*/ 0 w 7968110"/>
                <a:gd name="connsiteY4" fmla="*/ 0 h 6509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968110" h="650904">
                  <a:moveTo>
                    <a:pt x="0" y="0"/>
                  </a:moveTo>
                  <a:lnTo>
                    <a:pt x="7968110" y="0"/>
                  </a:lnTo>
                  <a:lnTo>
                    <a:pt x="7968110" y="650904"/>
                  </a:lnTo>
                  <a:lnTo>
                    <a:pt x="0" y="650904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solidFill>
                <a:srgbClr val="5AA2AE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16656" tIns="86360" rIns="86360" bIns="86360" numCol="1" spcCol="1270" anchor="ctr" anchorCtr="0">
              <a:noAutofit/>
            </a:bodyPr>
            <a:lstStyle/>
            <a:p>
              <a:pPr marL="0" lvl="0" indent="0" algn="l" defTabSz="1511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PT" sz="1600" b="1" kern="1200" err="1">
                  <a:solidFill>
                    <a:schemeClr val="tx1"/>
                  </a:solidFill>
                </a:rPr>
                <a:t>Shared</a:t>
              </a:r>
              <a:r>
                <a:rPr lang="pt-PT" sz="1600" b="1" kern="1200">
                  <a:solidFill>
                    <a:schemeClr val="tx1"/>
                  </a:solidFill>
                </a:rPr>
                <a:t> </a:t>
              </a:r>
              <a:r>
                <a:rPr lang="pt-PT" sz="1600" b="1" kern="1200" err="1">
                  <a:solidFill>
                    <a:schemeClr val="tx1"/>
                  </a:solidFill>
                </a:rPr>
                <a:t>technology</a:t>
              </a:r>
              <a:r>
                <a:rPr lang="pt-PT" sz="1600" b="1" kern="1200">
                  <a:solidFill>
                    <a:schemeClr val="tx1"/>
                  </a:solidFill>
                </a:rPr>
                <a:t> </a:t>
              </a:r>
              <a:r>
                <a:rPr lang="pt-PT" sz="1600" b="1" kern="1200" err="1">
                  <a:solidFill>
                    <a:schemeClr val="tx1"/>
                  </a:solidFill>
                </a:rPr>
                <a:t>advancements</a:t>
              </a:r>
              <a:r>
                <a:rPr lang="pt-PT" sz="1600" b="1" kern="1200">
                  <a:solidFill>
                    <a:schemeClr val="tx1"/>
                  </a:solidFill>
                </a:rPr>
                <a:t> </a:t>
              </a:r>
              <a:r>
                <a:rPr lang="pt-PT" sz="1600" b="1" kern="1200" err="1">
                  <a:solidFill>
                    <a:schemeClr val="tx1"/>
                  </a:solidFill>
                </a:rPr>
                <a:t>and</a:t>
              </a:r>
              <a:r>
                <a:rPr lang="pt-PT" sz="1600" b="1" kern="1200">
                  <a:solidFill>
                    <a:schemeClr val="tx1"/>
                  </a:solidFill>
                </a:rPr>
                <a:t> standards.</a:t>
              </a:r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ACC464CE-8E5E-A902-374B-302875ACA4DB}"/>
                </a:ext>
              </a:extLst>
            </p:cNvPr>
            <p:cNvSpPr/>
            <p:nvPr/>
          </p:nvSpPr>
          <p:spPr>
            <a:xfrm>
              <a:off x="2724875" y="2767620"/>
              <a:ext cx="813631" cy="813631"/>
            </a:xfrm>
            <a:prstGeom prst="ellipse">
              <a:avLst/>
            </a:prstGeom>
            <a:ln>
              <a:solidFill>
                <a:srgbClr val="5AA2AE"/>
              </a:solidFill>
            </a:ln>
          </p:spPr>
          <p:style>
            <a:lnRef idx="2">
              <a:scrgbClr r="0" g="0" b="0"/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pt-PT"/>
            </a:p>
          </p:txBody>
        </p:sp>
        <p:sp>
          <p:nvSpPr>
            <p:cNvPr id="33" name="Free-form: Shape 32">
              <a:extLst>
                <a:ext uri="{FF2B5EF4-FFF2-40B4-BE49-F238E27FC236}">
                  <a16:creationId xmlns:a16="http://schemas.microsoft.com/office/drawing/2014/main" id="{72BCC35D-8DC2-2436-D4BB-DDD39F408BB3}"/>
                </a:ext>
              </a:extLst>
            </p:cNvPr>
            <p:cNvSpPr/>
            <p:nvPr/>
          </p:nvSpPr>
          <p:spPr>
            <a:xfrm>
              <a:off x="3131691" y="3837416"/>
              <a:ext cx="7432329" cy="650904"/>
            </a:xfrm>
            <a:custGeom>
              <a:avLst/>
              <a:gdLst>
                <a:gd name="connsiteX0" fmla="*/ 0 w 7968110"/>
                <a:gd name="connsiteY0" fmla="*/ 0 h 650904"/>
                <a:gd name="connsiteX1" fmla="*/ 7968110 w 7968110"/>
                <a:gd name="connsiteY1" fmla="*/ 0 h 650904"/>
                <a:gd name="connsiteX2" fmla="*/ 7968110 w 7968110"/>
                <a:gd name="connsiteY2" fmla="*/ 650904 h 650904"/>
                <a:gd name="connsiteX3" fmla="*/ 0 w 7968110"/>
                <a:gd name="connsiteY3" fmla="*/ 650904 h 650904"/>
                <a:gd name="connsiteX4" fmla="*/ 0 w 7968110"/>
                <a:gd name="connsiteY4" fmla="*/ 0 h 6509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968110" h="650904">
                  <a:moveTo>
                    <a:pt x="0" y="0"/>
                  </a:moveTo>
                  <a:lnTo>
                    <a:pt x="7968110" y="0"/>
                  </a:lnTo>
                  <a:lnTo>
                    <a:pt x="7968110" y="650904"/>
                  </a:lnTo>
                  <a:lnTo>
                    <a:pt x="0" y="650904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solidFill>
                <a:srgbClr val="5AA2AE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16656" tIns="86360" rIns="86360" bIns="86360" numCol="1" spcCol="1270" anchor="ctr" anchorCtr="0">
              <a:noAutofit/>
            </a:bodyPr>
            <a:lstStyle/>
            <a:p>
              <a:pPr marL="0" lvl="0" indent="0" algn="l" defTabSz="1511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PT" sz="1600" b="1" kern="1200" err="1">
                  <a:solidFill>
                    <a:schemeClr val="tx1"/>
                  </a:solidFill>
                </a:rPr>
                <a:t>Competition</a:t>
              </a:r>
              <a:r>
                <a:rPr lang="pt-PT" sz="1600" b="1" kern="1200">
                  <a:solidFill>
                    <a:schemeClr val="tx1"/>
                  </a:solidFill>
                </a:rPr>
                <a:t> in </a:t>
              </a:r>
              <a:r>
                <a:rPr lang="pt-PT" sz="1600" b="1" kern="1200" err="1">
                  <a:solidFill>
                    <a:schemeClr val="tx1"/>
                  </a:solidFill>
                </a:rPr>
                <a:t>market</a:t>
              </a:r>
              <a:r>
                <a:rPr lang="pt-PT" sz="1600" b="1" kern="1200">
                  <a:solidFill>
                    <a:schemeClr val="tx1"/>
                  </a:solidFill>
                </a:rPr>
                <a:t> </a:t>
              </a:r>
              <a:r>
                <a:rPr lang="pt-PT" sz="1600" b="1" kern="1200" err="1">
                  <a:solidFill>
                    <a:schemeClr val="tx1"/>
                  </a:solidFill>
                </a:rPr>
                <a:t>segments</a:t>
              </a:r>
              <a:r>
                <a:rPr lang="pt-PT" sz="1600" b="1" kern="1200">
                  <a:solidFill>
                    <a:schemeClr val="tx1"/>
                  </a:solidFill>
                </a:rPr>
                <a:t> </a:t>
              </a:r>
              <a:r>
                <a:rPr lang="pt-PT" sz="1600" kern="1200">
                  <a:solidFill>
                    <a:schemeClr val="tx1"/>
                  </a:solidFill>
                </a:rPr>
                <a:t>– </a:t>
              </a:r>
              <a:r>
                <a:rPr lang="pt-PT" sz="1600" kern="1200" err="1">
                  <a:solidFill>
                    <a:schemeClr val="tx1"/>
                  </a:solidFill>
                </a:rPr>
                <a:t>Integrated</a:t>
              </a:r>
              <a:r>
                <a:rPr lang="pt-PT" sz="1600" kern="1200">
                  <a:solidFill>
                    <a:schemeClr val="tx1"/>
                  </a:solidFill>
                </a:rPr>
                <a:t> </a:t>
              </a:r>
              <a:r>
                <a:rPr lang="pt-PT" sz="1600" kern="1200" err="1">
                  <a:solidFill>
                    <a:schemeClr val="tx1"/>
                  </a:solidFill>
                </a:rPr>
                <a:t>vs</a:t>
              </a:r>
              <a:r>
                <a:rPr lang="pt-PT" sz="1600" kern="1200">
                  <a:solidFill>
                    <a:schemeClr val="tx1"/>
                  </a:solidFill>
                </a:rPr>
                <a:t> </a:t>
              </a:r>
              <a:r>
                <a:rPr lang="pt-PT" sz="1600" err="1">
                  <a:solidFill>
                    <a:schemeClr val="tx1"/>
                  </a:solidFill>
                </a:rPr>
                <a:t>S</a:t>
              </a:r>
              <a:r>
                <a:rPr lang="pt-PT" sz="1600" kern="1200" err="1">
                  <a:solidFill>
                    <a:schemeClr val="tx1"/>
                  </a:solidFill>
                </a:rPr>
                <a:t>pecialized</a:t>
              </a:r>
              <a:r>
                <a:rPr lang="pt-PT" sz="1600" kern="1200">
                  <a:solidFill>
                    <a:schemeClr val="tx1"/>
                  </a:solidFill>
                </a:rPr>
                <a:t> &amp; </a:t>
              </a:r>
              <a:r>
                <a:rPr lang="pt-PT" sz="1600" kern="1200" err="1">
                  <a:solidFill>
                    <a:schemeClr val="tx1"/>
                  </a:solidFill>
                </a:rPr>
                <a:t>Scale</a:t>
              </a:r>
              <a:r>
                <a:rPr lang="pt-PT" sz="1600" kern="1200">
                  <a:solidFill>
                    <a:schemeClr val="tx1"/>
                  </a:solidFill>
                </a:rPr>
                <a:t> </a:t>
              </a:r>
              <a:r>
                <a:rPr lang="pt-PT" sz="1600" kern="1200" err="1">
                  <a:solidFill>
                    <a:schemeClr val="tx1"/>
                  </a:solidFill>
                </a:rPr>
                <a:t>vs</a:t>
              </a:r>
              <a:r>
                <a:rPr lang="pt-PT" sz="1600" kern="1200">
                  <a:solidFill>
                    <a:schemeClr val="tx1"/>
                  </a:solidFill>
                </a:rPr>
                <a:t> </a:t>
              </a:r>
              <a:r>
                <a:rPr lang="pt-PT" sz="1600" err="1">
                  <a:solidFill>
                    <a:schemeClr val="tx1"/>
                  </a:solidFill>
                </a:rPr>
                <a:t>F</a:t>
              </a:r>
              <a:r>
                <a:rPr lang="pt-PT" sz="1600" kern="1200" err="1">
                  <a:solidFill>
                    <a:schemeClr val="tx1"/>
                  </a:solidFill>
                </a:rPr>
                <a:t>lexibility</a:t>
              </a:r>
              <a:r>
                <a:rPr lang="pt-PT" sz="1600" kern="1200">
                  <a:solidFill>
                    <a:schemeClr val="tx1"/>
                  </a:solidFill>
                </a:rPr>
                <a:t>.</a:t>
              </a:r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37CFC2F0-6BBD-471D-9000-8D5F78E3187B}"/>
                </a:ext>
              </a:extLst>
            </p:cNvPr>
            <p:cNvSpPr/>
            <p:nvPr/>
          </p:nvSpPr>
          <p:spPr>
            <a:xfrm>
              <a:off x="2724875" y="3744147"/>
              <a:ext cx="813631" cy="813631"/>
            </a:xfrm>
            <a:prstGeom prst="ellipse">
              <a:avLst/>
            </a:prstGeom>
            <a:ln>
              <a:solidFill>
                <a:srgbClr val="5AA2AE"/>
              </a:solidFill>
            </a:ln>
          </p:spPr>
          <p:style>
            <a:lnRef idx="2">
              <a:scrgbClr r="0" g="0" b="0"/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pt-PT"/>
            </a:p>
          </p:txBody>
        </p:sp>
        <p:sp>
          <p:nvSpPr>
            <p:cNvPr id="35" name="Free-form: Shape 34">
              <a:extLst>
                <a:ext uri="{FF2B5EF4-FFF2-40B4-BE49-F238E27FC236}">
                  <a16:creationId xmlns:a16="http://schemas.microsoft.com/office/drawing/2014/main" id="{EEEA07F3-38EE-0EE6-AFDF-D72A0DA7BEC8}"/>
                </a:ext>
              </a:extLst>
            </p:cNvPr>
            <p:cNvSpPr/>
            <p:nvPr/>
          </p:nvSpPr>
          <p:spPr>
            <a:xfrm>
              <a:off x="2770418" y="4742505"/>
              <a:ext cx="7793601" cy="781872"/>
            </a:xfrm>
            <a:custGeom>
              <a:avLst/>
              <a:gdLst>
                <a:gd name="connsiteX0" fmla="*/ 0 w 8341288"/>
                <a:gd name="connsiteY0" fmla="*/ 0 h 650904"/>
                <a:gd name="connsiteX1" fmla="*/ 8341288 w 8341288"/>
                <a:gd name="connsiteY1" fmla="*/ 0 h 650904"/>
                <a:gd name="connsiteX2" fmla="*/ 8341288 w 8341288"/>
                <a:gd name="connsiteY2" fmla="*/ 650904 h 650904"/>
                <a:gd name="connsiteX3" fmla="*/ 0 w 8341288"/>
                <a:gd name="connsiteY3" fmla="*/ 650904 h 650904"/>
                <a:gd name="connsiteX4" fmla="*/ 0 w 8341288"/>
                <a:gd name="connsiteY4" fmla="*/ 0 h 6509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341288" h="650904">
                  <a:moveTo>
                    <a:pt x="0" y="0"/>
                  </a:moveTo>
                  <a:lnTo>
                    <a:pt x="8341288" y="0"/>
                  </a:lnTo>
                  <a:lnTo>
                    <a:pt x="8341288" y="650904"/>
                  </a:lnTo>
                  <a:lnTo>
                    <a:pt x="0" y="650904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solidFill>
                <a:srgbClr val="5AA2AE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16656" tIns="86360" rIns="86360" bIns="86360" numCol="1" spcCol="1270" anchor="ctr" anchorCtr="0">
              <a:noAutofit/>
            </a:bodyPr>
            <a:lstStyle/>
            <a:p>
              <a:pPr marL="0" lvl="0" indent="0" algn="l" defTabSz="1511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PT" sz="1600" b="1" kern="1200" err="1">
                  <a:solidFill>
                    <a:schemeClr val="tx1"/>
                  </a:solidFill>
                </a:rPr>
                <a:t>Supply</a:t>
              </a:r>
              <a:r>
                <a:rPr lang="pt-PT" sz="1600" b="1" kern="1200">
                  <a:solidFill>
                    <a:schemeClr val="tx1"/>
                  </a:solidFill>
                </a:rPr>
                <a:t> </a:t>
              </a:r>
              <a:r>
                <a:rPr lang="pt-PT" sz="1600" b="1" kern="1200" err="1">
                  <a:solidFill>
                    <a:schemeClr val="tx1"/>
                  </a:solidFill>
                </a:rPr>
                <a:t>Chain</a:t>
              </a:r>
              <a:r>
                <a:rPr lang="pt-PT" sz="1600" b="1" kern="1200">
                  <a:solidFill>
                    <a:schemeClr val="tx1"/>
                  </a:solidFill>
                </a:rPr>
                <a:t> </a:t>
              </a:r>
              <a:r>
                <a:rPr lang="pt-PT" sz="1600" b="1" kern="1200" err="1">
                  <a:solidFill>
                    <a:schemeClr val="tx1"/>
                  </a:solidFill>
                </a:rPr>
                <a:t>Coordination</a:t>
              </a:r>
              <a:r>
                <a:rPr lang="pt-PT" sz="1600" b="1" kern="1200">
                  <a:solidFill>
                    <a:schemeClr val="tx1"/>
                  </a:solidFill>
                </a:rPr>
                <a:t> – </a:t>
              </a:r>
              <a:r>
                <a:rPr lang="pt-PT" sz="1600" kern="1200">
                  <a:solidFill>
                    <a:schemeClr val="tx1"/>
                  </a:solidFill>
                </a:rPr>
                <a:t>Long </a:t>
              </a:r>
              <a:r>
                <a:rPr lang="pt-PT" sz="1600" kern="1200" err="1">
                  <a:solidFill>
                    <a:schemeClr val="tx1"/>
                  </a:solidFill>
                </a:rPr>
                <a:t>term</a:t>
              </a:r>
              <a:r>
                <a:rPr lang="pt-PT" sz="1600" kern="1200">
                  <a:solidFill>
                    <a:schemeClr val="tx1"/>
                  </a:solidFill>
                </a:rPr>
                <a:t> </a:t>
              </a:r>
              <a:r>
                <a:rPr lang="pt-PT" sz="1600" kern="1200" err="1">
                  <a:solidFill>
                    <a:schemeClr val="tx1"/>
                  </a:solidFill>
                </a:rPr>
                <a:t>contracts</a:t>
              </a:r>
              <a:r>
                <a:rPr lang="pt-PT" sz="1600" kern="1200">
                  <a:solidFill>
                    <a:schemeClr val="tx1"/>
                  </a:solidFill>
                </a:rPr>
                <a:t> </a:t>
              </a:r>
              <a:r>
                <a:rPr lang="pt-PT" sz="1600" kern="1200" err="1">
                  <a:solidFill>
                    <a:schemeClr val="tx1"/>
                  </a:solidFill>
                </a:rPr>
                <a:t>and</a:t>
              </a:r>
              <a:r>
                <a:rPr lang="pt-PT" sz="1600" kern="1200">
                  <a:solidFill>
                    <a:schemeClr val="tx1"/>
                  </a:solidFill>
                </a:rPr>
                <a:t> </a:t>
              </a:r>
              <a:r>
                <a:rPr lang="pt-PT" sz="1600" kern="1200" err="1">
                  <a:solidFill>
                    <a:schemeClr val="tx1"/>
                  </a:solidFill>
                </a:rPr>
                <a:t>collaborative</a:t>
              </a:r>
              <a:r>
                <a:rPr lang="pt-PT" sz="1600" kern="1200">
                  <a:solidFill>
                    <a:schemeClr val="tx1"/>
                  </a:solidFill>
                </a:rPr>
                <a:t> </a:t>
              </a:r>
              <a:r>
                <a:rPr lang="pt-PT" sz="1600" kern="1200" err="1">
                  <a:solidFill>
                    <a:schemeClr val="tx1"/>
                  </a:solidFill>
                </a:rPr>
                <a:t>partnerships</a:t>
              </a:r>
              <a:r>
                <a:rPr lang="pt-PT" sz="1600" kern="1200">
                  <a:solidFill>
                    <a:schemeClr val="tx1"/>
                  </a:solidFill>
                </a:rPr>
                <a:t>.</a:t>
              </a:r>
              <a:endParaRPr lang="pt-PT" sz="1600" b="1" kern="1200">
                <a:solidFill>
                  <a:schemeClr val="tx1"/>
                </a:solidFill>
              </a:endParaRPr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C72DF656-D9C1-D389-19F8-5989C7A12440}"/>
                </a:ext>
              </a:extLst>
            </p:cNvPr>
            <p:cNvSpPr/>
            <p:nvPr/>
          </p:nvSpPr>
          <p:spPr>
            <a:xfrm>
              <a:off x="2351696" y="4720673"/>
              <a:ext cx="813631" cy="813631"/>
            </a:xfrm>
            <a:prstGeom prst="ellipse">
              <a:avLst/>
            </a:prstGeom>
            <a:ln>
              <a:solidFill>
                <a:srgbClr val="5AA2AE"/>
              </a:solidFill>
            </a:ln>
          </p:spPr>
          <p:style>
            <a:lnRef idx="2">
              <a:scrgbClr r="0" g="0" b="0"/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pt-PT"/>
            </a:p>
          </p:txBody>
        </p:sp>
      </p:grpSp>
      <p:pic>
        <p:nvPicPr>
          <p:cNvPr id="38" name="Graphic 37" descr="Clipboard Ticked with solid fill">
            <a:extLst>
              <a:ext uri="{FF2B5EF4-FFF2-40B4-BE49-F238E27FC236}">
                <a16:creationId xmlns:a16="http://schemas.microsoft.com/office/drawing/2014/main" id="{BFCA3890-D9CB-8CAA-7DBB-EB85EEF6586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826965" y="2869710"/>
            <a:ext cx="609450" cy="609450"/>
          </a:xfrm>
          <a:prstGeom prst="rect">
            <a:avLst/>
          </a:prstGeom>
        </p:spPr>
      </p:pic>
      <p:pic>
        <p:nvPicPr>
          <p:cNvPr id="40" name="Graphic 39" descr="Cycle with people with solid fill">
            <a:extLst>
              <a:ext uri="{FF2B5EF4-FFF2-40B4-BE49-F238E27FC236}">
                <a16:creationId xmlns:a16="http://schemas.microsoft.com/office/drawing/2014/main" id="{49F7EADC-7AA7-1DCE-326B-B376EAAF176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365953" y="1754210"/>
            <a:ext cx="813630" cy="813630"/>
          </a:xfrm>
          <a:prstGeom prst="rect">
            <a:avLst/>
          </a:prstGeom>
        </p:spPr>
      </p:pic>
      <p:pic>
        <p:nvPicPr>
          <p:cNvPr id="42" name="Graphic 41" descr="Presentation with pie chart with solid fill">
            <a:extLst>
              <a:ext uri="{FF2B5EF4-FFF2-40B4-BE49-F238E27FC236}">
                <a16:creationId xmlns:a16="http://schemas.microsoft.com/office/drawing/2014/main" id="{4E0306C7-0575-9A40-948F-A9A5D6ECB47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806238" y="3847513"/>
            <a:ext cx="650904" cy="650904"/>
          </a:xfrm>
          <a:prstGeom prst="rect">
            <a:avLst/>
          </a:prstGeom>
        </p:spPr>
      </p:pic>
      <p:pic>
        <p:nvPicPr>
          <p:cNvPr id="44" name="Graphic 43" descr="Connected with solid fill">
            <a:extLst>
              <a:ext uri="{FF2B5EF4-FFF2-40B4-BE49-F238E27FC236}">
                <a16:creationId xmlns:a16="http://schemas.microsoft.com/office/drawing/2014/main" id="{5903C294-0A17-8D0E-165D-AE084EA8E27D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348896" y="4720673"/>
            <a:ext cx="813631" cy="813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3338729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C4D009-E8B8-F066-CB79-6D12218067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1288C2A-E4BB-05D1-B735-43C7C1689E4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25689" y="2719199"/>
            <a:ext cx="11540621" cy="709801"/>
          </a:xfrm>
        </p:spPr>
        <p:txBody>
          <a:bodyPr>
            <a:normAutofit/>
          </a:bodyPr>
          <a:lstStyle/>
          <a:p>
            <a:r>
              <a:rPr lang="en-US" sz="4000">
                <a:latin typeface="+mn-lt"/>
              </a:rPr>
              <a:t>Questions &amp; Answers</a:t>
            </a:r>
            <a:endParaRPr lang="en-GB" sz="4000">
              <a:latin typeface="+mn-lt"/>
            </a:endParaRP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67898EFA-9746-F1D2-17A7-442F346ACBA0}"/>
              </a:ext>
            </a:extLst>
          </p:cNvPr>
          <p:cNvSpPr/>
          <p:nvPr/>
        </p:nvSpPr>
        <p:spPr>
          <a:xfrm>
            <a:off x="-2425700" y="595230"/>
            <a:ext cx="2336800" cy="52713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D58690D8-A92D-896F-D4F8-AD5172773F8C}"/>
              </a:ext>
            </a:extLst>
          </p:cNvPr>
          <p:cNvSpPr/>
          <p:nvPr/>
        </p:nvSpPr>
        <p:spPr>
          <a:xfrm>
            <a:off x="-2425700" y="2034073"/>
            <a:ext cx="2336800" cy="52713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B9E1A644-085D-F75F-F37B-FDAD57F81698}"/>
              </a:ext>
            </a:extLst>
          </p:cNvPr>
          <p:cNvSpPr/>
          <p:nvPr/>
        </p:nvSpPr>
        <p:spPr>
          <a:xfrm>
            <a:off x="-2438400" y="2747653"/>
            <a:ext cx="2336800" cy="52713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C70C9377-4FC8-BE56-F742-B2A8F928539E}"/>
              </a:ext>
            </a:extLst>
          </p:cNvPr>
          <p:cNvSpPr/>
          <p:nvPr/>
        </p:nvSpPr>
        <p:spPr>
          <a:xfrm>
            <a:off x="-2425700" y="4180343"/>
            <a:ext cx="2336800" cy="527133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2914F703-D4E6-344F-A1AC-955134F68A09}"/>
              </a:ext>
            </a:extLst>
          </p:cNvPr>
          <p:cNvSpPr/>
          <p:nvPr/>
        </p:nvSpPr>
        <p:spPr>
          <a:xfrm>
            <a:off x="-2425700" y="3513055"/>
            <a:ext cx="2336800" cy="527133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FA41A7EB-4C58-D1DE-7674-5453C457105D}"/>
              </a:ext>
            </a:extLst>
          </p:cNvPr>
          <p:cNvSpPr/>
          <p:nvPr/>
        </p:nvSpPr>
        <p:spPr>
          <a:xfrm>
            <a:off x="-2425700" y="1308280"/>
            <a:ext cx="2336800" cy="52713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27FAD1CA-D286-A94F-511F-4FA926A3EEBE}"/>
              </a:ext>
            </a:extLst>
          </p:cNvPr>
          <p:cNvSpPr txBox="1">
            <a:spLocks/>
          </p:cNvSpPr>
          <p:nvPr/>
        </p:nvSpPr>
        <p:spPr>
          <a:xfrm>
            <a:off x="3133897" y="4126501"/>
            <a:ext cx="5924206" cy="747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ctr" defTabSz="41275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1600" b="0" i="0" u="none" strike="noStrike" kern="1200" cap="all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Open Sans Light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PT" sz="1400">
                <a:latin typeface="+mn-lt"/>
              </a:rPr>
              <a:t>Carlos Marques (58420) | Manuel Castro (58741)</a:t>
            </a:r>
          </a:p>
          <a:p>
            <a:endParaRPr lang="pt-PT" sz="1400">
              <a:latin typeface="+mn-lt"/>
            </a:endParaRPr>
          </a:p>
          <a:p>
            <a:r>
              <a:rPr lang="pt-PT" sz="1400" err="1">
                <a:latin typeface="+mn-lt"/>
              </a:rPr>
              <a:t>February</a:t>
            </a:r>
            <a:r>
              <a:rPr lang="pt-PT" sz="1400">
                <a:latin typeface="+mn-lt"/>
              </a:rPr>
              <a:t> 27, 2025</a:t>
            </a:r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F13CE266-AAE6-859E-76E5-A02ACA1C1078}"/>
              </a:ext>
            </a:extLst>
          </p:cNvPr>
          <p:cNvSpPr txBox="1">
            <a:spLocks/>
          </p:cNvSpPr>
          <p:nvPr/>
        </p:nvSpPr>
        <p:spPr>
          <a:xfrm>
            <a:off x="1768266" y="1835413"/>
            <a:ext cx="8655466" cy="25070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marR="0" indent="0" algn="ctr" defTabSz="41275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1450" b="0" i="0" u="none" strike="noStrike" kern="1200" cap="all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PT" sz="1400" err="1">
                <a:latin typeface="+mn-lt"/>
              </a:rPr>
              <a:t>Strategic</a:t>
            </a:r>
            <a:r>
              <a:rPr lang="pt-PT" sz="1400">
                <a:latin typeface="+mn-lt"/>
              </a:rPr>
              <a:t> Business </a:t>
            </a:r>
            <a:r>
              <a:rPr lang="pt-PT" sz="1400" err="1">
                <a:latin typeface="+mn-lt"/>
              </a:rPr>
              <a:t>Models</a:t>
            </a:r>
            <a:r>
              <a:rPr lang="pt-PT" sz="1400">
                <a:latin typeface="+mn-lt"/>
              </a:rPr>
              <a:t> | </a:t>
            </a:r>
            <a:r>
              <a:rPr lang="pt-PT" sz="1400" err="1">
                <a:solidFill>
                  <a:srgbClr val="242424"/>
                </a:solidFill>
                <a:latin typeface="+mn-lt"/>
              </a:rPr>
              <a:t>Ilya</a:t>
            </a:r>
            <a:r>
              <a:rPr lang="pt-PT" sz="1400">
                <a:solidFill>
                  <a:srgbClr val="242424"/>
                </a:solidFill>
                <a:latin typeface="+mn-lt"/>
              </a:rPr>
              <a:t> </a:t>
            </a:r>
            <a:r>
              <a:rPr lang="pt-PT" sz="1400" err="1">
                <a:solidFill>
                  <a:srgbClr val="242424"/>
                </a:solidFill>
                <a:latin typeface="+mn-lt"/>
              </a:rPr>
              <a:t>Okhmatovskiy</a:t>
            </a:r>
            <a:endParaRPr lang="pt-PT" sz="140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61634018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8893B7-2070-7F33-B346-C590907875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340" y="459582"/>
            <a:ext cx="10515600" cy="1018118"/>
          </a:xfrm>
        </p:spPr>
        <p:txBody>
          <a:bodyPr>
            <a:normAutofit/>
          </a:bodyPr>
          <a:lstStyle/>
          <a:p>
            <a:r>
              <a:rPr lang="en-US" sz="3200" b="1">
                <a:latin typeface="+mn-lt"/>
              </a:rPr>
              <a:t>Table of Contents </a:t>
            </a:r>
          </a:p>
        </p:txBody>
      </p:sp>
      <p:pic>
        <p:nvPicPr>
          <p:cNvPr id="3" name="Image" descr="Image">
            <a:extLst>
              <a:ext uri="{FF2B5EF4-FFF2-40B4-BE49-F238E27FC236}">
                <a16:creationId xmlns:a16="http://schemas.microsoft.com/office/drawing/2014/main" id="{DE16FB39-BAD2-B3BB-50B3-0C014D88C0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340" y="6313916"/>
            <a:ext cx="1709282" cy="285276"/>
          </a:xfrm>
          <a:prstGeom prst="rect">
            <a:avLst/>
          </a:prstGeom>
          <a:ln w="12700">
            <a:miter lim="400000"/>
          </a:ln>
        </p:spPr>
      </p:pic>
      <p:sp>
        <p:nvSpPr>
          <p:cNvPr id="11" name="Rechteck 10">
            <a:extLst>
              <a:ext uri="{FF2B5EF4-FFF2-40B4-BE49-F238E27FC236}">
                <a16:creationId xmlns:a16="http://schemas.microsoft.com/office/drawing/2014/main" id="{56464D11-A9A3-DAA2-D67B-374284A62A67}"/>
              </a:ext>
            </a:extLst>
          </p:cNvPr>
          <p:cNvSpPr/>
          <p:nvPr/>
        </p:nvSpPr>
        <p:spPr>
          <a:xfrm>
            <a:off x="-2425700" y="595230"/>
            <a:ext cx="2336800" cy="52713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AFBC52C4-2962-184A-F46D-C7C12A6BEF59}"/>
              </a:ext>
            </a:extLst>
          </p:cNvPr>
          <p:cNvSpPr/>
          <p:nvPr/>
        </p:nvSpPr>
        <p:spPr>
          <a:xfrm>
            <a:off x="-2425700" y="2034073"/>
            <a:ext cx="2336800" cy="52713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D693FBC6-1044-F523-0498-913AFBD59928}"/>
              </a:ext>
            </a:extLst>
          </p:cNvPr>
          <p:cNvSpPr/>
          <p:nvPr/>
        </p:nvSpPr>
        <p:spPr>
          <a:xfrm>
            <a:off x="-2438400" y="2747653"/>
            <a:ext cx="2336800" cy="52713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AA58FFC2-AA5E-791C-377C-918C88EFCB9C}"/>
              </a:ext>
            </a:extLst>
          </p:cNvPr>
          <p:cNvSpPr/>
          <p:nvPr/>
        </p:nvSpPr>
        <p:spPr>
          <a:xfrm>
            <a:off x="-2425700" y="4180343"/>
            <a:ext cx="2336800" cy="527133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3589D776-2A5C-8696-8624-4EB4AC6703E6}"/>
              </a:ext>
            </a:extLst>
          </p:cNvPr>
          <p:cNvSpPr/>
          <p:nvPr/>
        </p:nvSpPr>
        <p:spPr>
          <a:xfrm>
            <a:off x="-2425700" y="3513055"/>
            <a:ext cx="2336800" cy="527133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08A76298-5D26-118A-F389-DA9E9F0EE386}"/>
              </a:ext>
            </a:extLst>
          </p:cNvPr>
          <p:cNvSpPr/>
          <p:nvPr/>
        </p:nvSpPr>
        <p:spPr>
          <a:xfrm>
            <a:off x="-2425700" y="1308280"/>
            <a:ext cx="2336800" cy="52713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Abgerundetes Rechteck 16">
            <a:extLst>
              <a:ext uri="{FF2B5EF4-FFF2-40B4-BE49-F238E27FC236}">
                <a16:creationId xmlns:a16="http://schemas.microsoft.com/office/drawing/2014/main" id="{8F9A75AF-F517-6677-681B-08039320BC69}"/>
              </a:ext>
            </a:extLst>
          </p:cNvPr>
          <p:cNvSpPr/>
          <p:nvPr/>
        </p:nvSpPr>
        <p:spPr>
          <a:xfrm>
            <a:off x="759331" y="1841087"/>
            <a:ext cx="508000" cy="504061"/>
          </a:xfrm>
          <a:prstGeom prst="roundRect">
            <a:avLst/>
          </a:prstGeom>
          <a:solidFill>
            <a:srgbClr val="5AA2A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/>
              <a:t>1</a:t>
            </a: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FDE4DA4B-C0F2-98ED-3F22-A77A872D4AA6}"/>
              </a:ext>
            </a:extLst>
          </p:cNvPr>
          <p:cNvSpPr txBox="1"/>
          <p:nvPr/>
        </p:nvSpPr>
        <p:spPr>
          <a:xfrm>
            <a:off x="1421322" y="1904361"/>
            <a:ext cx="1375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Introduction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247725-9FD6-B00D-ABD8-8A9ED51D9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390AD-559A-704E-BC81-0A312810101A}" type="slidenum">
              <a:rPr lang="en-US" smtClean="0"/>
              <a:t>2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94C1413-805D-5DCE-B769-32D24EA9D83A}"/>
              </a:ext>
            </a:extLst>
          </p:cNvPr>
          <p:cNvCxnSpPr>
            <a:cxnSpLocks/>
          </p:cNvCxnSpPr>
          <p:nvPr/>
        </p:nvCxnSpPr>
        <p:spPr>
          <a:xfrm>
            <a:off x="311340" y="459582"/>
            <a:ext cx="1156932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Abgerundetes Rechteck 16">
            <a:extLst>
              <a:ext uri="{FF2B5EF4-FFF2-40B4-BE49-F238E27FC236}">
                <a16:creationId xmlns:a16="http://schemas.microsoft.com/office/drawing/2014/main" id="{E29F240F-190C-66B0-5A5F-1192ED8DF406}"/>
              </a:ext>
            </a:extLst>
          </p:cNvPr>
          <p:cNvSpPr/>
          <p:nvPr/>
        </p:nvSpPr>
        <p:spPr>
          <a:xfrm>
            <a:off x="759331" y="2588089"/>
            <a:ext cx="508000" cy="504061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/>
              <a:t>2</a:t>
            </a:r>
          </a:p>
        </p:txBody>
      </p:sp>
      <p:sp>
        <p:nvSpPr>
          <p:cNvPr id="19" name="Textfeld 21">
            <a:extLst>
              <a:ext uri="{FF2B5EF4-FFF2-40B4-BE49-F238E27FC236}">
                <a16:creationId xmlns:a16="http://schemas.microsoft.com/office/drawing/2014/main" id="{69BCC3F6-E606-ED0B-4F10-72D56FC46DA4}"/>
              </a:ext>
            </a:extLst>
          </p:cNvPr>
          <p:cNvSpPr txBox="1"/>
          <p:nvPr/>
        </p:nvSpPr>
        <p:spPr>
          <a:xfrm>
            <a:off x="1421322" y="2651363"/>
            <a:ext cx="4310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Evolution and Variation of Business Models</a:t>
            </a:r>
          </a:p>
        </p:txBody>
      </p:sp>
      <p:sp>
        <p:nvSpPr>
          <p:cNvPr id="24" name="Abgerundetes Rechteck 16">
            <a:extLst>
              <a:ext uri="{FF2B5EF4-FFF2-40B4-BE49-F238E27FC236}">
                <a16:creationId xmlns:a16="http://schemas.microsoft.com/office/drawing/2014/main" id="{7B7E9AB2-8300-2CA3-D0BE-467BE2A4809B}"/>
              </a:ext>
            </a:extLst>
          </p:cNvPr>
          <p:cNvSpPr/>
          <p:nvPr/>
        </p:nvSpPr>
        <p:spPr>
          <a:xfrm>
            <a:off x="759331" y="3394248"/>
            <a:ext cx="508000" cy="504061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/>
              <a:t>3</a:t>
            </a:r>
          </a:p>
        </p:txBody>
      </p:sp>
      <p:sp>
        <p:nvSpPr>
          <p:cNvPr id="26" name="Textfeld 21">
            <a:extLst>
              <a:ext uri="{FF2B5EF4-FFF2-40B4-BE49-F238E27FC236}">
                <a16:creationId xmlns:a16="http://schemas.microsoft.com/office/drawing/2014/main" id="{D33D9E64-E765-A171-4611-6E1438311FAA}"/>
              </a:ext>
            </a:extLst>
          </p:cNvPr>
          <p:cNvSpPr txBox="1"/>
          <p:nvPr/>
        </p:nvSpPr>
        <p:spPr>
          <a:xfrm>
            <a:off x="1421322" y="3457522"/>
            <a:ext cx="31388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Differences in Business Models</a:t>
            </a:r>
          </a:p>
        </p:txBody>
      </p:sp>
      <p:sp>
        <p:nvSpPr>
          <p:cNvPr id="28" name="Abgerundetes Rechteck 16">
            <a:extLst>
              <a:ext uri="{FF2B5EF4-FFF2-40B4-BE49-F238E27FC236}">
                <a16:creationId xmlns:a16="http://schemas.microsoft.com/office/drawing/2014/main" id="{BAC70CE5-16C2-215F-FDF8-FE6E663D8C91}"/>
              </a:ext>
            </a:extLst>
          </p:cNvPr>
          <p:cNvSpPr/>
          <p:nvPr/>
        </p:nvSpPr>
        <p:spPr>
          <a:xfrm>
            <a:off x="759331" y="4200407"/>
            <a:ext cx="508000" cy="504061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/>
              <a:t>4</a:t>
            </a:r>
          </a:p>
        </p:txBody>
      </p:sp>
      <p:sp>
        <p:nvSpPr>
          <p:cNvPr id="29" name="Textfeld 21">
            <a:extLst>
              <a:ext uri="{FF2B5EF4-FFF2-40B4-BE49-F238E27FC236}">
                <a16:creationId xmlns:a16="http://schemas.microsoft.com/office/drawing/2014/main" id="{E7E971B8-9AF8-FD20-75E3-BCF327A43194}"/>
              </a:ext>
            </a:extLst>
          </p:cNvPr>
          <p:cNvSpPr txBox="1"/>
          <p:nvPr/>
        </p:nvSpPr>
        <p:spPr>
          <a:xfrm>
            <a:off x="1421322" y="4263681"/>
            <a:ext cx="1856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Market Dynamics</a:t>
            </a:r>
          </a:p>
        </p:txBody>
      </p:sp>
      <p:sp>
        <p:nvSpPr>
          <p:cNvPr id="30" name="Abgerundetes Rechteck 16">
            <a:extLst>
              <a:ext uri="{FF2B5EF4-FFF2-40B4-BE49-F238E27FC236}">
                <a16:creationId xmlns:a16="http://schemas.microsoft.com/office/drawing/2014/main" id="{7C540783-2552-5483-ACD4-9BAD7D52DC07}"/>
              </a:ext>
            </a:extLst>
          </p:cNvPr>
          <p:cNvSpPr/>
          <p:nvPr/>
        </p:nvSpPr>
        <p:spPr>
          <a:xfrm>
            <a:off x="759331" y="5006566"/>
            <a:ext cx="508000" cy="504061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/>
              <a:t>5</a:t>
            </a:r>
          </a:p>
        </p:txBody>
      </p:sp>
      <p:sp>
        <p:nvSpPr>
          <p:cNvPr id="31" name="Textfeld 21">
            <a:extLst>
              <a:ext uri="{FF2B5EF4-FFF2-40B4-BE49-F238E27FC236}">
                <a16:creationId xmlns:a16="http://schemas.microsoft.com/office/drawing/2014/main" id="{71755215-238A-0A50-B730-18829EF96DBB}"/>
              </a:ext>
            </a:extLst>
          </p:cNvPr>
          <p:cNvSpPr txBox="1"/>
          <p:nvPr/>
        </p:nvSpPr>
        <p:spPr>
          <a:xfrm>
            <a:off x="1421322" y="5069840"/>
            <a:ext cx="6447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Q&amp;A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EFD25D7-0D3C-61FE-50B7-3226C8B68B63}"/>
              </a:ext>
            </a:extLst>
          </p:cNvPr>
          <p:cNvSpPr txBox="1"/>
          <p:nvPr/>
        </p:nvSpPr>
        <p:spPr>
          <a:xfrm>
            <a:off x="11034409" y="126756"/>
            <a:ext cx="846251" cy="2633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100"/>
              <a:t>SBM - 2025</a:t>
            </a:r>
          </a:p>
        </p:txBody>
      </p:sp>
      <p:pic>
        <p:nvPicPr>
          <p:cNvPr id="2050" name="Picture 2" descr="Indian Leather Industry: Leather Manufacturers &amp; Exports in India | IBEF">
            <a:extLst>
              <a:ext uri="{FF2B5EF4-FFF2-40B4-BE49-F238E27FC236}">
                <a16:creationId xmlns:a16="http://schemas.microsoft.com/office/drawing/2014/main" id="{99662D3D-E12A-EAB1-5074-BAC2F77523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5064" y="1848018"/>
            <a:ext cx="4777777" cy="3675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53996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898272-421A-7809-BC70-1D39751DDC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406E46-1082-AB57-DA04-F9E7B69ED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340" y="459582"/>
            <a:ext cx="10515600" cy="1018118"/>
          </a:xfrm>
        </p:spPr>
        <p:txBody>
          <a:bodyPr>
            <a:normAutofit/>
          </a:bodyPr>
          <a:lstStyle/>
          <a:p>
            <a:r>
              <a:rPr lang="en-US" sz="3200" b="1">
                <a:latin typeface="+mn-lt"/>
              </a:rPr>
              <a:t>Leather Industry</a:t>
            </a:r>
          </a:p>
        </p:txBody>
      </p:sp>
      <p:pic>
        <p:nvPicPr>
          <p:cNvPr id="3" name="Image" descr="Image">
            <a:extLst>
              <a:ext uri="{FF2B5EF4-FFF2-40B4-BE49-F238E27FC236}">
                <a16:creationId xmlns:a16="http://schemas.microsoft.com/office/drawing/2014/main" id="{927BC82B-F3AD-198D-2730-6EC7194377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340" y="6313916"/>
            <a:ext cx="1709282" cy="285276"/>
          </a:xfrm>
          <a:prstGeom prst="rect">
            <a:avLst/>
          </a:prstGeom>
          <a:ln w="12700">
            <a:miter lim="400000"/>
          </a:ln>
        </p:spPr>
      </p:pic>
      <p:sp>
        <p:nvSpPr>
          <p:cNvPr id="11" name="Rechteck 10">
            <a:extLst>
              <a:ext uri="{FF2B5EF4-FFF2-40B4-BE49-F238E27FC236}">
                <a16:creationId xmlns:a16="http://schemas.microsoft.com/office/drawing/2014/main" id="{8759CD6F-4AD5-308B-19C9-2A6167DB4090}"/>
              </a:ext>
            </a:extLst>
          </p:cNvPr>
          <p:cNvSpPr/>
          <p:nvPr/>
        </p:nvSpPr>
        <p:spPr>
          <a:xfrm>
            <a:off x="-2425700" y="595230"/>
            <a:ext cx="2336800" cy="52713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9E7CD905-ACAA-1B3C-5135-6DF36F4E950F}"/>
              </a:ext>
            </a:extLst>
          </p:cNvPr>
          <p:cNvSpPr/>
          <p:nvPr/>
        </p:nvSpPr>
        <p:spPr>
          <a:xfrm>
            <a:off x="-2425700" y="2034073"/>
            <a:ext cx="2336800" cy="52713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8BEC9690-D48A-FA8E-654F-E0A978DFF159}"/>
              </a:ext>
            </a:extLst>
          </p:cNvPr>
          <p:cNvSpPr/>
          <p:nvPr/>
        </p:nvSpPr>
        <p:spPr>
          <a:xfrm>
            <a:off x="-2438400" y="2747653"/>
            <a:ext cx="2336800" cy="52713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0AEEE43A-F126-417F-1623-8B4822594D92}"/>
              </a:ext>
            </a:extLst>
          </p:cNvPr>
          <p:cNvSpPr/>
          <p:nvPr/>
        </p:nvSpPr>
        <p:spPr>
          <a:xfrm>
            <a:off x="-2425700" y="4180343"/>
            <a:ext cx="2336800" cy="527133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0794D17F-A2DD-BAEB-F443-6EE676080905}"/>
              </a:ext>
            </a:extLst>
          </p:cNvPr>
          <p:cNvSpPr/>
          <p:nvPr/>
        </p:nvSpPr>
        <p:spPr>
          <a:xfrm>
            <a:off x="-2425700" y="3513055"/>
            <a:ext cx="2336800" cy="527133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4922650D-0E54-8C3E-40D3-3D57902CBC63}"/>
              </a:ext>
            </a:extLst>
          </p:cNvPr>
          <p:cNvSpPr/>
          <p:nvPr/>
        </p:nvSpPr>
        <p:spPr>
          <a:xfrm>
            <a:off x="-2425700" y="1308280"/>
            <a:ext cx="2336800" cy="52713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D6DBF7-A2E0-62C7-23A5-DFFF189991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390AD-559A-704E-BC81-0A312810101A}" type="slidenum">
              <a:rPr lang="en-US" smtClean="0"/>
              <a:t>3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D0AF1BD-B5A8-5F7D-DE51-18D99F8A698F}"/>
              </a:ext>
            </a:extLst>
          </p:cNvPr>
          <p:cNvCxnSpPr>
            <a:cxnSpLocks/>
          </p:cNvCxnSpPr>
          <p:nvPr/>
        </p:nvCxnSpPr>
        <p:spPr>
          <a:xfrm>
            <a:off x="311340" y="459582"/>
            <a:ext cx="1156932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8A0A2C28-A450-5369-B413-63E97B12EF8A}"/>
              </a:ext>
            </a:extLst>
          </p:cNvPr>
          <p:cNvSpPr txBox="1"/>
          <p:nvPr/>
        </p:nvSpPr>
        <p:spPr>
          <a:xfrm>
            <a:off x="11034409" y="126756"/>
            <a:ext cx="846251" cy="2633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100"/>
              <a:t>SBM - 2025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96BF6F1-A835-AE23-AF9C-F1CB1CA79211}"/>
              </a:ext>
            </a:extLst>
          </p:cNvPr>
          <p:cNvSpPr txBox="1"/>
          <p:nvPr/>
        </p:nvSpPr>
        <p:spPr>
          <a:xfrm>
            <a:off x="311340" y="126756"/>
            <a:ext cx="1605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100"/>
              <a:t>1 - </a:t>
            </a:r>
            <a:r>
              <a:rPr lang="pt-PT" sz="1100" err="1"/>
              <a:t>Introduction</a:t>
            </a:r>
            <a:endParaRPr lang="pt-PT" sz="1100"/>
          </a:p>
        </p:txBody>
      </p:sp>
      <p:sp>
        <p:nvSpPr>
          <p:cNvPr id="6" name="Google Shape;99;p17">
            <a:extLst>
              <a:ext uri="{FF2B5EF4-FFF2-40B4-BE49-F238E27FC236}">
                <a16:creationId xmlns:a16="http://schemas.microsoft.com/office/drawing/2014/main" id="{C40E6417-0804-86E4-EE86-1F5C83509868}"/>
              </a:ext>
            </a:extLst>
          </p:cNvPr>
          <p:cNvSpPr/>
          <p:nvPr/>
        </p:nvSpPr>
        <p:spPr>
          <a:xfrm>
            <a:off x="4267396" y="2635687"/>
            <a:ext cx="792400" cy="49200"/>
          </a:xfrm>
          <a:prstGeom prst="roundRect">
            <a:avLst>
              <a:gd name="adj" fmla="val 50000"/>
            </a:avLst>
          </a:prstGeom>
          <a:solidFill>
            <a:srgbClr val="5AA2AE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grpSp>
        <p:nvGrpSpPr>
          <p:cNvPr id="7" name="Google Shape;100;p17">
            <a:extLst>
              <a:ext uri="{FF2B5EF4-FFF2-40B4-BE49-F238E27FC236}">
                <a16:creationId xmlns:a16="http://schemas.microsoft.com/office/drawing/2014/main" id="{19A0121C-ABF7-2D68-8478-5B7BC4B1AFDC}"/>
              </a:ext>
            </a:extLst>
          </p:cNvPr>
          <p:cNvGrpSpPr/>
          <p:nvPr/>
        </p:nvGrpSpPr>
        <p:grpSpPr>
          <a:xfrm>
            <a:off x="2142827" y="2247737"/>
            <a:ext cx="2309403" cy="2845124"/>
            <a:chOff x="571536" y="1957150"/>
            <a:chExt cx="1732052" cy="2133843"/>
          </a:xfrm>
        </p:grpSpPr>
        <p:sp>
          <p:nvSpPr>
            <p:cNvPr id="9" name="Google Shape;101;p17">
              <a:extLst>
                <a:ext uri="{FF2B5EF4-FFF2-40B4-BE49-F238E27FC236}">
                  <a16:creationId xmlns:a16="http://schemas.microsoft.com/office/drawing/2014/main" id="{EE30BBC9-3461-4029-7F21-C960502ACB46}"/>
                </a:ext>
              </a:extLst>
            </p:cNvPr>
            <p:cNvSpPr/>
            <p:nvPr/>
          </p:nvSpPr>
          <p:spPr>
            <a:xfrm>
              <a:off x="1151886" y="1957150"/>
              <a:ext cx="594300" cy="594300"/>
            </a:xfrm>
            <a:prstGeom prst="ellipse">
              <a:avLst/>
            </a:prstGeom>
            <a:noFill/>
            <a:ln w="38100" cap="flat" cmpd="sng">
              <a:solidFill>
                <a:srgbClr val="5AA2AE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8" name="Google Shape;102;p17">
              <a:extLst>
                <a:ext uri="{FF2B5EF4-FFF2-40B4-BE49-F238E27FC236}">
                  <a16:creationId xmlns:a16="http://schemas.microsoft.com/office/drawing/2014/main" id="{E62A1D00-9404-C942-A644-85928D81D028}"/>
                </a:ext>
              </a:extLst>
            </p:cNvPr>
            <p:cNvSpPr txBox="1"/>
            <p:nvPr/>
          </p:nvSpPr>
          <p:spPr>
            <a:xfrm>
              <a:off x="1230636" y="2118324"/>
              <a:ext cx="436800" cy="321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2133"/>
                </a:spcAft>
              </a:pPr>
              <a:r>
                <a:rPr lang="en" sz="1067" b="1">
                  <a:solidFill>
                    <a:srgbClr val="1B786F"/>
                  </a:solidFill>
                  <a:latin typeface="Roboto"/>
                  <a:ea typeface="Roboto"/>
                  <a:cs typeface="Roboto"/>
                  <a:sym typeface="Roboto"/>
                </a:rPr>
                <a:t>1</a:t>
              </a:r>
              <a:endParaRPr sz="1067" b="1">
                <a:solidFill>
                  <a:srgbClr val="1B786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0" name="Google Shape;103;p17">
              <a:extLst>
                <a:ext uri="{FF2B5EF4-FFF2-40B4-BE49-F238E27FC236}">
                  <a16:creationId xmlns:a16="http://schemas.microsoft.com/office/drawing/2014/main" id="{B9770639-96E6-A652-8534-B9EACC737C97}"/>
                </a:ext>
              </a:extLst>
            </p:cNvPr>
            <p:cNvSpPr txBox="1"/>
            <p:nvPr/>
          </p:nvSpPr>
          <p:spPr>
            <a:xfrm>
              <a:off x="594488" y="2660925"/>
              <a:ext cx="1709100" cy="446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b" anchorCtr="0">
              <a:noAutofit/>
            </a:bodyPr>
            <a:lstStyle/>
            <a:p>
              <a:pPr algn="ctr">
                <a:lnSpc>
                  <a:spcPct val="115000"/>
                </a:lnSpc>
              </a:pPr>
              <a:r>
                <a:rPr lang="en" b="1">
                  <a:ea typeface="Red Hat Display"/>
                  <a:cs typeface="Red Hat Display"/>
                  <a:sym typeface="Red Hat Display"/>
                </a:rPr>
                <a:t>Global Scope</a:t>
              </a:r>
              <a:endParaRPr b="1"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21" name="Google Shape;104;p17">
              <a:extLst>
                <a:ext uri="{FF2B5EF4-FFF2-40B4-BE49-F238E27FC236}">
                  <a16:creationId xmlns:a16="http://schemas.microsoft.com/office/drawing/2014/main" id="{3152F6AC-EBD5-ED47-740F-94523C68CF2D}"/>
                </a:ext>
              </a:extLst>
            </p:cNvPr>
            <p:cNvSpPr txBox="1"/>
            <p:nvPr/>
          </p:nvSpPr>
          <p:spPr>
            <a:xfrm>
              <a:off x="571536" y="3117727"/>
              <a:ext cx="1710000" cy="97326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2133"/>
                </a:spcAft>
              </a:pPr>
              <a:r>
                <a:rPr lang="en-US" sz="1400"/>
                <a:t>Global sector that repurposes animal hides into high-quality materials used across various sectors.</a:t>
              </a:r>
              <a:endParaRPr sz="1400">
                <a:solidFill>
                  <a:srgbClr val="1B786F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</p:grpSp>
      <p:grpSp>
        <p:nvGrpSpPr>
          <p:cNvPr id="23" name="Google Shape;105;p17">
            <a:extLst>
              <a:ext uri="{FF2B5EF4-FFF2-40B4-BE49-F238E27FC236}">
                <a16:creationId xmlns:a16="http://schemas.microsoft.com/office/drawing/2014/main" id="{0FF46C3E-807C-CA35-6423-D31F3CE53D13}"/>
              </a:ext>
            </a:extLst>
          </p:cNvPr>
          <p:cNvGrpSpPr/>
          <p:nvPr/>
        </p:nvGrpSpPr>
        <p:grpSpPr>
          <a:xfrm>
            <a:off x="4933100" y="2247737"/>
            <a:ext cx="2325800" cy="2530636"/>
            <a:chOff x="2664400" y="1957150"/>
            <a:chExt cx="1779223" cy="1897977"/>
          </a:xfrm>
        </p:grpSpPr>
        <p:sp>
          <p:nvSpPr>
            <p:cNvPr id="25" name="Google Shape;106;p17">
              <a:extLst>
                <a:ext uri="{FF2B5EF4-FFF2-40B4-BE49-F238E27FC236}">
                  <a16:creationId xmlns:a16="http://schemas.microsoft.com/office/drawing/2014/main" id="{CE36E349-1188-FE2C-5D36-4436205D59B6}"/>
                </a:ext>
              </a:extLst>
            </p:cNvPr>
            <p:cNvSpPr/>
            <p:nvPr/>
          </p:nvSpPr>
          <p:spPr>
            <a:xfrm>
              <a:off x="3256823" y="1957150"/>
              <a:ext cx="594300" cy="594300"/>
            </a:xfrm>
            <a:prstGeom prst="ellipse">
              <a:avLst/>
            </a:prstGeom>
            <a:noFill/>
            <a:ln w="38100" cap="flat" cmpd="sng">
              <a:solidFill>
                <a:srgbClr val="5AA2AE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" name="Google Shape;107;p17">
              <a:extLst>
                <a:ext uri="{FF2B5EF4-FFF2-40B4-BE49-F238E27FC236}">
                  <a16:creationId xmlns:a16="http://schemas.microsoft.com/office/drawing/2014/main" id="{47C11A07-183B-96EA-123E-93107D2E2DAE}"/>
                </a:ext>
              </a:extLst>
            </p:cNvPr>
            <p:cNvSpPr txBox="1"/>
            <p:nvPr/>
          </p:nvSpPr>
          <p:spPr>
            <a:xfrm>
              <a:off x="2664400" y="2682938"/>
              <a:ext cx="1744200" cy="446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b" anchorCtr="0">
              <a:noAutofit/>
            </a:bodyPr>
            <a:lstStyle/>
            <a:p>
              <a:pPr algn="ctr">
                <a:lnSpc>
                  <a:spcPct val="115000"/>
                </a:lnSpc>
              </a:pPr>
              <a:r>
                <a:rPr lang="en" b="1">
                  <a:ea typeface="Red Hat Display"/>
                  <a:cs typeface="Red Hat Display"/>
                  <a:sym typeface="Red Hat Display"/>
                </a:rPr>
                <a:t>Sustainabilty Focus</a:t>
              </a:r>
              <a:endParaRPr b="1"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33" name="Google Shape;108;p17">
              <a:extLst>
                <a:ext uri="{FF2B5EF4-FFF2-40B4-BE49-F238E27FC236}">
                  <a16:creationId xmlns:a16="http://schemas.microsoft.com/office/drawing/2014/main" id="{C4F5FF4C-1E4D-7AFB-887F-96E5BA631C4F}"/>
                </a:ext>
              </a:extLst>
            </p:cNvPr>
            <p:cNvSpPr txBox="1"/>
            <p:nvPr/>
          </p:nvSpPr>
          <p:spPr>
            <a:xfrm>
              <a:off x="2699423" y="3117727"/>
              <a:ext cx="1744200" cy="737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2133"/>
                </a:spcAft>
              </a:pPr>
              <a:r>
                <a:rPr lang="en-US" sz="1400"/>
                <a:t>By recycling hides that would otherwise be discarded, the industry significantly reduces waste while adding economic value.</a:t>
              </a:r>
              <a:endParaRPr sz="1400">
                <a:solidFill>
                  <a:srgbClr val="1B786F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34" name="Google Shape;109;p17">
              <a:extLst>
                <a:ext uri="{FF2B5EF4-FFF2-40B4-BE49-F238E27FC236}">
                  <a16:creationId xmlns:a16="http://schemas.microsoft.com/office/drawing/2014/main" id="{B003B13D-6FA3-8596-354B-B0FCA7E50194}"/>
                </a:ext>
              </a:extLst>
            </p:cNvPr>
            <p:cNvSpPr txBox="1"/>
            <p:nvPr/>
          </p:nvSpPr>
          <p:spPr>
            <a:xfrm>
              <a:off x="3335573" y="2118324"/>
              <a:ext cx="436800" cy="321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2133"/>
                </a:spcAft>
              </a:pPr>
              <a:r>
                <a:rPr lang="en" sz="1067" b="1">
                  <a:solidFill>
                    <a:srgbClr val="1B786F"/>
                  </a:solidFill>
                  <a:latin typeface="Roboto"/>
                  <a:ea typeface="Roboto"/>
                  <a:cs typeface="Roboto"/>
                  <a:sym typeface="Roboto"/>
                </a:rPr>
                <a:t>2</a:t>
              </a:r>
              <a:endParaRPr sz="1067" b="1">
                <a:solidFill>
                  <a:srgbClr val="1B786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35" name="Google Shape;110;p17">
            <a:extLst>
              <a:ext uri="{FF2B5EF4-FFF2-40B4-BE49-F238E27FC236}">
                <a16:creationId xmlns:a16="http://schemas.microsoft.com/office/drawing/2014/main" id="{EAF061C5-08DA-C592-6FDC-64228BCAB687}"/>
              </a:ext>
            </a:extLst>
          </p:cNvPr>
          <p:cNvGrpSpPr/>
          <p:nvPr/>
        </p:nvGrpSpPr>
        <p:grpSpPr>
          <a:xfrm>
            <a:off x="7755990" y="2247291"/>
            <a:ext cx="2278808" cy="2531584"/>
            <a:chOff x="4781408" y="2085166"/>
            <a:chExt cx="1709106" cy="1898688"/>
          </a:xfrm>
        </p:grpSpPr>
        <p:sp>
          <p:nvSpPr>
            <p:cNvPr id="36" name="Google Shape;111;p17">
              <a:extLst>
                <a:ext uri="{FF2B5EF4-FFF2-40B4-BE49-F238E27FC236}">
                  <a16:creationId xmlns:a16="http://schemas.microsoft.com/office/drawing/2014/main" id="{291DA6F2-89C3-A48C-C813-E28F05183910}"/>
                </a:ext>
              </a:extLst>
            </p:cNvPr>
            <p:cNvSpPr/>
            <p:nvPr/>
          </p:nvSpPr>
          <p:spPr>
            <a:xfrm>
              <a:off x="5338808" y="2085166"/>
              <a:ext cx="594300" cy="594300"/>
            </a:xfrm>
            <a:prstGeom prst="ellipse">
              <a:avLst/>
            </a:prstGeom>
            <a:noFill/>
            <a:ln w="38100" cap="flat" cmpd="sng">
              <a:solidFill>
                <a:srgbClr val="5AA2AE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7" name="Google Shape;112;p17">
              <a:extLst>
                <a:ext uri="{FF2B5EF4-FFF2-40B4-BE49-F238E27FC236}">
                  <a16:creationId xmlns:a16="http://schemas.microsoft.com/office/drawing/2014/main" id="{E000FBD4-0939-F1B3-2B98-9EABF039729E}"/>
                </a:ext>
              </a:extLst>
            </p:cNvPr>
            <p:cNvSpPr txBox="1"/>
            <p:nvPr/>
          </p:nvSpPr>
          <p:spPr>
            <a:xfrm>
              <a:off x="4781413" y="2807542"/>
              <a:ext cx="1709100" cy="446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b" anchorCtr="0">
              <a:noAutofit/>
            </a:bodyPr>
            <a:lstStyle/>
            <a:p>
              <a:pPr algn="ctr">
                <a:lnSpc>
                  <a:spcPct val="115000"/>
                </a:lnSpc>
              </a:pPr>
              <a:r>
                <a:rPr lang="en" b="1">
                  <a:ea typeface="Red Hat Display"/>
                  <a:cs typeface="Red Hat Display"/>
                  <a:sym typeface="Red Hat Display"/>
                </a:rPr>
                <a:t>Core Processes</a:t>
              </a:r>
              <a:endParaRPr b="1"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38" name="Google Shape;113;p17">
              <a:extLst>
                <a:ext uri="{FF2B5EF4-FFF2-40B4-BE49-F238E27FC236}">
                  <a16:creationId xmlns:a16="http://schemas.microsoft.com/office/drawing/2014/main" id="{1CA2371D-3FCE-49DD-E71C-A28C6D7B0AED}"/>
                </a:ext>
              </a:extLst>
            </p:cNvPr>
            <p:cNvSpPr txBox="1"/>
            <p:nvPr/>
          </p:nvSpPr>
          <p:spPr>
            <a:xfrm>
              <a:off x="4781408" y="3246454"/>
              <a:ext cx="1709100" cy="737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2133"/>
                </a:spcAft>
              </a:pPr>
              <a:r>
                <a:rPr lang="en-US" sz="1400"/>
                <a:t>There are several technical steps such as tanning, </a:t>
              </a:r>
              <a:r>
                <a:rPr lang="en-US" sz="1400" err="1"/>
                <a:t>retanning</a:t>
              </a:r>
              <a:r>
                <a:rPr lang="en-US" sz="1400"/>
                <a:t>, crust preparation  and finishing.</a:t>
              </a:r>
              <a:endParaRPr sz="1400">
                <a:solidFill>
                  <a:srgbClr val="1B786F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39" name="Google Shape;114;p17">
              <a:extLst>
                <a:ext uri="{FF2B5EF4-FFF2-40B4-BE49-F238E27FC236}">
                  <a16:creationId xmlns:a16="http://schemas.microsoft.com/office/drawing/2014/main" id="{53483F78-51BF-C6C4-9FFC-C6BDD62B7DD6}"/>
                </a:ext>
              </a:extLst>
            </p:cNvPr>
            <p:cNvSpPr txBox="1"/>
            <p:nvPr/>
          </p:nvSpPr>
          <p:spPr>
            <a:xfrm>
              <a:off x="5417558" y="2246340"/>
              <a:ext cx="436800" cy="321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2133"/>
                </a:spcAft>
              </a:pPr>
              <a:r>
                <a:rPr lang="en" sz="1067" b="1">
                  <a:solidFill>
                    <a:srgbClr val="1B786F"/>
                  </a:solidFill>
                  <a:latin typeface="Roboto"/>
                  <a:ea typeface="Roboto"/>
                  <a:cs typeface="Roboto"/>
                  <a:sym typeface="Roboto"/>
                </a:rPr>
                <a:t>3</a:t>
              </a:r>
              <a:endParaRPr sz="1067" b="1">
                <a:solidFill>
                  <a:srgbClr val="1B786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sp>
        <p:nvSpPr>
          <p:cNvPr id="40" name="Google Shape;115;p17">
            <a:extLst>
              <a:ext uri="{FF2B5EF4-FFF2-40B4-BE49-F238E27FC236}">
                <a16:creationId xmlns:a16="http://schemas.microsoft.com/office/drawing/2014/main" id="{F180B713-0F74-9877-61A3-3EDB55E9B08D}"/>
              </a:ext>
            </a:extLst>
          </p:cNvPr>
          <p:cNvSpPr/>
          <p:nvPr/>
        </p:nvSpPr>
        <p:spPr>
          <a:xfrm>
            <a:off x="7163679" y="2635687"/>
            <a:ext cx="792400" cy="49200"/>
          </a:xfrm>
          <a:prstGeom prst="roundRect">
            <a:avLst>
              <a:gd name="adj" fmla="val 50000"/>
            </a:avLst>
          </a:prstGeom>
          <a:solidFill>
            <a:srgbClr val="5AA2AE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>
              <a:solidFill>
                <a:srgbClr val="1B786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94975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DDDC8AD-417E-3C06-A0DC-9854149E4B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AE6B74-5C20-5FC1-6A66-211E325B0F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340" y="459582"/>
            <a:ext cx="10515600" cy="1018118"/>
          </a:xfrm>
        </p:spPr>
        <p:txBody>
          <a:bodyPr>
            <a:normAutofit/>
          </a:bodyPr>
          <a:lstStyle/>
          <a:p>
            <a:r>
              <a:rPr lang="en-US" sz="3200" b="1">
                <a:latin typeface="+mn-lt"/>
              </a:rPr>
              <a:t>Industry Timeline</a:t>
            </a:r>
          </a:p>
        </p:txBody>
      </p:sp>
      <p:pic>
        <p:nvPicPr>
          <p:cNvPr id="3" name="Image" descr="Image">
            <a:extLst>
              <a:ext uri="{FF2B5EF4-FFF2-40B4-BE49-F238E27FC236}">
                <a16:creationId xmlns:a16="http://schemas.microsoft.com/office/drawing/2014/main" id="{263E10D0-EB41-4062-6489-E953EAAA71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340" y="6313916"/>
            <a:ext cx="1709282" cy="285276"/>
          </a:xfrm>
          <a:prstGeom prst="rect">
            <a:avLst/>
          </a:prstGeom>
          <a:ln w="12700">
            <a:miter lim="400000"/>
          </a:ln>
        </p:spPr>
      </p:pic>
      <p:sp>
        <p:nvSpPr>
          <p:cNvPr id="11" name="Rechteck 10">
            <a:extLst>
              <a:ext uri="{FF2B5EF4-FFF2-40B4-BE49-F238E27FC236}">
                <a16:creationId xmlns:a16="http://schemas.microsoft.com/office/drawing/2014/main" id="{ABBB2233-8516-4932-5D5D-B55ECD97007F}"/>
              </a:ext>
            </a:extLst>
          </p:cNvPr>
          <p:cNvSpPr/>
          <p:nvPr/>
        </p:nvSpPr>
        <p:spPr>
          <a:xfrm>
            <a:off x="-2425700" y="595230"/>
            <a:ext cx="2336800" cy="52713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2CD9BA96-32D2-E7D2-B35E-364C8B40AC58}"/>
              </a:ext>
            </a:extLst>
          </p:cNvPr>
          <p:cNvSpPr/>
          <p:nvPr/>
        </p:nvSpPr>
        <p:spPr>
          <a:xfrm>
            <a:off x="-2425700" y="2034073"/>
            <a:ext cx="2336800" cy="52713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6B94002F-298E-D005-E987-5897203B32AA}"/>
              </a:ext>
            </a:extLst>
          </p:cNvPr>
          <p:cNvSpPr/>
          <p:nvPr/>
        </p:nvSpPr>
        <p:spPr>
          <a:xfrm>
            <a:off x="-2438400" y="2747653"/>
            <a:ext cx="2336800" cy="52713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939E1745-B5B6-10C7-EBB4-0CF176C617F7}"/>
              </a:ext>
            </a:extLst>
          </p:cNvPr>
          <p:cNvSpPr/>
          <p:nvPr/>
        </p:nvSpPr>
        <p:spPr>
          <a:xfrm>
            <a:off x="-2425700" y="4180343"/>
            <a:ext cx="2336800" cy="527133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2F555B57-3258-36AC-6EAD-60A20C457758}"/>
              </a:ext>
            </a:extLst>
          </p:cNvPr>
          <p:cNvSpPr/>
          <p:nvPr/>
        </p:nvSpPr>
        <p:spPr>
          <a:xfrm>
            <a:off x="-2425700" y="3513055"/>
            <a:ext cx="2336800" cy="527133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19BFEC72-E570-E655-26CE-558E893A10BC}"/>
              </a:ext>
            </a:extLst>
          </p:cNvPr>
          <p:cNvSpPr/>
          <p:nvPr/>
        </p:nvSpPr>
        <p:spPr>
          <a:xfrm>
            <a:off x="-2425700" y="1308280"/>
            <a:ext cx="2336800" cy="52713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5CC720-E852-9CD7-7F90-7ED6C1713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390AD-559A-704E-BC81-0A312810101A}" type="slidenum">
              <a:rPr lang="en-US" smtClean="0"/>
              <a:t>4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17E5BCC-0838-494C-9D93-8CC8EF5F7D9B}"/>
              </a:ext>
            </a:extLst>
          </p:cNvPr>
          <p:cNvCxnSpPr>
            <a:cxnSpLocks/>
          </p:cNvCxnSpPr>
          <p:nvPr/>
        </p:nvCxnSpPr>
        <p:spPr>
          <a:xfrm>
            <a:off x="311340" y="459582"/>
            <a:ext cx="1156932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8E3A85A2-8BC5-7410-8AF8-00ACAA1A66CF}"/>
              </a:ext>
            </a:extLst>
          </p:cNvPr>
          <p:cNvSpPr txBox="1"/>
          <p:nvPr/>
        </p:nvSpPr>
        <p:spPr>
          <a:xfrm>
            <a:off x="11034409" y="126756"/>
            <a:ext cx="846251" cy="2633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100"/>
              <a:t>SBM - 2025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586CBD7-22AB-42A1-8B7B-D1EF509629A9}"/>
              </a:ext>
            </a:extLst>
          </p:cNvPr>
          <p:cNvSpPr txBox="1"/>
          <p:nvPr/>
        </p:nvSpPr>
        <p:spPr>
          <a:xfrm>
            <a:off x="311340" y="126756"/>
            <a:ext cx="294742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100"/>
              <a:t>2 – </a:t>
            </a:r>
            <a:r>
              <a:rPr lang="pt-PT" sz="1100" err="1"/>
              <a:t>Evolution</a:t>
            </a:r>
            <a:r>
              <a:rPr lang="pt-PT" sz="1100"/>
              <a:t> </a:t>
            </a:r>
            <a:r>
              <a:rPr lang="pt-PT" sz="1100" err="1"/>
              <a:t>and</a:t>
            </a:r>
            <a:r>
              <a:rPr lang="pt-PT" sz="1100"/>
              <a:t> </a:t>
            </a:r>
            <a:r>
              <a:rPr lang="pt-PT" sz="1100" err="1"/>
              <a:t>Variation</a:t>
            </a:r>
            <a:r>
              <a:rPr lang="pt-PT" sz="1100"/>
              <a:t> </a:t>
            </a:r>
            <a:r>
              <a:rPr lang="pt-PT" sz="1100" err="1"/>
              <a:t>of</a:t>
            </a:r>
            <a:r>
              <a:rPr lang="pt-PT" sz="1100"/>
              <a:t> Business </a:t>
            </a:r>
            <a:r>
              <a:rPr lang="pt-PT" sz="1100" err="1"/>
              <a:t>Models</a:t>
            </a:r>
            <a:endParaRPr lang="pt-PT" sz="1100"/>
          </a:p>
        </p:txBody>
      </p:sp>
      <p:grpSp>
        <p:nvGrpSpPr>
          <p:cNvPr id="10" name="Google Shape;218;p22">
            <a:extLst>
              <a:ext uri="{FF2B5EF4-FFF2-40B4-BE49-F238E27FC236}">
                <a16:creationId xmlns:a16="http://schemas.microsoft.com/office/drawing/2014/main" id="{1CDBC839-E8B5-B933-FC93-8618C71BEF46}"/>
              </a:ext>
            </a:extLst>
          </p:cNvPr>
          <p:cNvGrpSpPr/>
          <p:nvPr/>
        </p:nvGrpSpPr>
        <p:grpSpPr>
          <a:xfrm>
            <a:off x="927376" y="1721949"/>
            <a:ext cx="2375600" cy="2234848"/>
            <a:chOff x="779181" y="1537629"/>
            <a:chExt cx="1781700" cy="1676136"/>
          </a:xfrm>
        </p:grpSpPr>
        <p:sp>
          <p:nvSpPr>
            <p:cNvPr id="17" name="Google Shape;219;p22">
              <a:extLst>
                <a:ext uri="{FF2B5EF4-FFF2-40B4-BE49-F238E27FC236}">
                  <a16:creationId xmlns:a16="http://schemas.microsoft.com/office/drawing/2014/main" id="{DB66A483-37DA-AED6-4992-5B2642EE0EC4}"/>
                </a:ext>
              </a:extLst>
            </p:cNvPr>
            <p:cNvSpPr/>
            <p:nvPr/>
          </p:nvSpPr>
          <p:spPr>
            <a:xfrm>
              <a:off x="902781" y="3080265"/>
              <a:ext cx="1534500" cy="133500"/>
            </a:xfrm>
            <a:prstGeom prst="rect">
              <a:avLst/>
            </a:prstGeom>
            <a:solidFill>
              <a:srgbClr val="5AA2A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grpSp>
          <p:nvGrpSpPr>
            <p:cNvPr id="19" name="Google Shape;220;p22">
              <a:extLst>
                <a:ext uri="{FF2B5EF4-FFF2-40B4-BE49-F238E27FC236}">
                  <a16:creationId xmlns:a16="http://schemas.microsoft.com/office/drawing/2014/main" id="{66879455-628A-7D04-E94D-CDE6F473713C}"/>
                </a:ext>
              </a:extLst>
            </p:cNvPr>
            <p:cNvGrpSpPr/>
            <p:nvPr/>
          </p:nvGrpSpPr>
          <p:grpSpPr>
            <a:xfrm>
              <a:off x="851208" y="2800855"/>
              <a:ext cx="92400" cy="411825"/>
              <a:chOff x="845575" y="2563700"/>
              <a:chExt cx="92400" cy="411825"/>
            </a:xfrm>
          </p:grpSpPr>
          <p:cxnSp>
            <p:nvCxnSpPr>
              <p:cNvPr id="24" name="Google Shape;221;p22">
                <a:extLst>
                  <a:ext uri="{FF2B5EF4-FFF2-40B4-BE49-F238E27FC236}">
                    <a16:creationId xmlns:a16="http://schemas.microsoft.com/office/drawing/2014/main" id="{F1B18CAD-EBE5-D6CB-2336-E763E23FB59B}"/>
                  </a:ext>
                </a:extLst>
              </p:cNvPr>
              <p:cNvCxnSpPr/>
              <p:nvPr/>
            </p:nvCxnSpPr>
            <p:spPr>
              <a:xfrm>
                <a:off x="891775" y="2616125"/>
                <a:ext cx="0" cy="359400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  <p:sp>
            <p:nvSpPr>
              <p:cNvPr id="26" name="Google Shape;222;p22">
                <a:extLst>
                  <a:ext uri="{FF2B5EF4-FFF2-40B4-BE49-F238E27FC236}">
                    <a16:creationId xmlns:a16="http://schemas.microsoft.com/office/drawing/2014/main" id="{0B462526-C927-4204-CB36-DC3F8F6ACC39}"/>
                  </a:ext>
                </a:extLst>
              </p:cNvPr>
              <p:cNvSpPr/>
              <p:nvPr/>
            </p:nvSpPr>
            <p:spPr>
              <a:xfrm>
                <a:off x="845575" y="2563700"/>
                <a:ext cx="92400" cy="924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sp>
          <p:nvSpPr>
            <p:cNvPr id="22" name="Google Shape;223;p22">
              <a:extLst>
                <a:ext uri="{FF2B5EF4-FFF2-40B4-BE49-F238E27FC236}">
                  <a16:creationId xmlns:a16="http://schemas.microsoft.com/office/drawing/2014/main" id="{42061241-9DCD-0859-AE03-237CF293237B}"/>
                </a:ext>
              </a:extLst>
            </p:cNvPr>
            <p:cNvSpPr txBox="1"/>
            <p:nvPr/>
          </p:nvSpPr>
          <p:spPr>
            <a:xfrm>
              <a:off x="779181" y="1537629"/>
              <a:ext cx="1781700" cy="943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noAutofit/>
            </a:bodyPr>
            <a:lstStyle/>
            <a:p>
              <a:r>
                <a:rPr lang="pt-PT" sz="1400" b="1" err="1">
                  <a:ea typeface="Roboto"/>
                  <a:cs typeface="Roboto"/>
                  <a:sym typeface="Roboto"/>
                </a:rPr>
                <a:t>Ancient</a:t>
              </a:r>
              <a:r>
                <a:rPr lang="pt-PT" sz="1400" b="1">
                  <a:ea typeface="Roboto"/>
                  <a:cs typeface="Roboto"/>
                  <a:sym typeface="Roboto"/>
                </a:rPr>
                <a:t> </a:t>
              </a:r>
              <a:r>
                <a:rPr lang="pt-PT" sz="1400" b="1" err="1">
                  <a:ea typeface="Roboto"/>
                  <a:cs typeface="Roboto"/>
                  <a:sym typeface="Roboto"/>
                </a:rPr>
                <a:t>Beginnings</a:t>
              </a:r>
              <a:r>
                <a:rPr lang="pt-PT" sz="1400" b="1">
                  <a:ea typeface="Roboto"/>
                  <a:cs typeface="Roboto"/>
                  <a:sym typeface="Roboto"/>
                </a:rPr>
                <a:t> (5000 BCE – 400 BCE)</a:t>
              </a:r>
              <a:endParaRPr sz="1400" b="1">
                <a:ea typeface="Roboto"/>
                <a:cs typeface="Roboto"/>
                <a:sym typeface="Roboto"/>
              </a:endParaRPr>
            </a:p>
            <a:p>
              <a:endParaRPr lang="pt-PT" sz="1400" b="1">
                <a:ea typeface="Roboto"/>
                <a:cs typeface="Roboto"/>
                <a:sym typeface="Roboto"/>
              </a:endParaRPr>
            </a:p>
            <a:p>
              <a:r>
                <a:rPr lang="en-US" sz="1400"/>
                <a:t>Transition from ancestral methods to the first innovation - vegetable tanning</a:t>
              </a:r>
              <a:endParaRPr sz="1400" b="1"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28" name="Google Shape;236;p22">
            <a:extLst>
              <a:ext uri="{FF2B5EF4-FFF2-40B4-BE49-F238E27FC236}">
                <a16:creationId xmlns:a16="http://schemas.microsoft.com/office/drawing/2014/main" id="{2E52FA20-8A99-0CEB-0709-AE7B92C9C259}"/>
              </a:ext>
            </a:extLst>
          </p:cNvPr>
          <p:cNvGrpSpPr/>
          <p:nvPr/>
        </p:nvGrpSpPr>
        <p:grpSpPr>
          <a:xfrm>
            <a:off x="9111367" y="1678851"/>
            <a:ext cx="2242433" cy="2277945"/>
            <a:chOff x="6909733" y="1505306"/>
            <a:chExt cx="2236750" cy="1708459"/>
          </a:xfrm>
        </p:grpSpPr>
        <p:sp>
          <p:nvSpPr>
            <p:cNvPr id="29" name="Google Shape;237;p22">
              <a:extLst>
                <a:ext uri="{FF2B5EF4-FFF2-40B4-BE49-F238E27FC236}">
                  <a16:creationId xmlns:a16="http://schemas.microsoft.com/office/drawing/2014/main" id="{4E74EE0F-5F68-E8EE-1990-40924128956E}"/>
                </a:ext>
              </a:extLst>
            </p:cNvPr>
            <p:cNvSpPr/>
            <p:nvPr/>
          </p:nvSpPr>
          <p:spPr>
            <a:xfrm>
              <a:off x="7040783" y="3080265"/>
              <a:ext cx="2105700" cy="133500"/>
            </a:xfrm>
            <a:prstGeom prst="rect">
              <a:avLst/>
            </a:prstGeom>
            <a:solidFill>
              <a:srgbClr val="5AA2A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1" name="Google Shape;241;p22">
              <a:extLst>
                <a:ext uri="{FF2B5EF4-FFF2-40B4-BE49-F238E27FC236}">
                  <a16:creationId xmlns:a16="http://schemas.microsoft.com/office/drawing/2014/main" id="{2EECB459-B868-8D7A-1225-A77830048102}"/>
                </a:ext>
              </a:extLst>
            </p:cNvPr>
            <p:cNvSpPr txBox="1"/>
            <p:nvPr/>
          </p:nvSpPr>
          <p:spPr>
            <a:xfrm>
              <a:off x="6909733" y="1505306"/>
              <a:ext cx="2206759" cy="943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noAutofit/>
            </a:bodyPr>
            <a:lstStyle/>
            <a:p>
              <a:r>
                <a:rPr lang="en" sz="1400" b="1">
                  <a:ea typeface="Roboto"/>
                  <a:cs typeface="Roboto"/>
                  <a:sym typeface="Roboto"/>
                </a:rPr>
                <a:t>Modern Era</a:t>
              </a:r>
              <a:endParaRPr sz="1400" b="1">
                <a:ea typeface="Roboto"/>
                <a:cs typeface="Roboto"/>
                <a:sym typeface="Roboto"/>
              </a:endParaRPr>
            </a:p>
            <a:p>
              <a:endParaRPr sz="1400" b="1">
                <a:ea typeface="Roboto"/>
                <a:cs typeface="Roboto"/>
                <a:sym typeface="Roboto"/>
              </a:endParaRPr>
            </a:p>
            <a:p>
              <a:pPr>
                <a:spcAft>
                  <a:spcPts val="2133"/>
                </a:spcAft>
              </a:pPr>
              <a:r>
                <a:rPr lang="en" sz="1400">
                  <a:ea typeface="Roboto"/>
                  <a:cs typeface="Roboto"/>
                  <a:sym typeface="Roboto"/>
                </a:rPr>
                <a:t>Advances in technology that allow for a better focus on sustainabiity and industrial efficiency.</a:t>
              </a:r>
              <a:endParaRPr sz="1400" b="1"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43" name="Google Shape;242;p22">
            <a:extLst>
              <a:ext uri="{FF2B5EF4-FFF2-40B4-BE49-F238E27FC236}">
                <a16:creationId xmlns:a16="http://schemas.microsoft.com/office/drawing/2014/main" id="{6D5262EE-CE7B-FC3F-36E2-11BD97588644}"/>
              </a:ext>
            </a:extLst>
          </p:cNvPr>
          <p:cNvGrpSpPr/>
          <p:nvPr/>
        </p:nvGrpSpPr>
        <p:grpSpPr>
          <a:xfrm>
            <a:off x="5019372" y="1678851"/>
            <a:ext cx="2375600" cy="2277947"/>
            <a:chOff x="3848178" y="1505305"/>
            <a:chExt cx="1781700" cy="1708460"/>
          </a:xfrm>
        </p:grpSpPr>
        <p:sp>
          <p:nvSpPr>
            <p:cNvPr id="44" name="Google Shape;243;p22">
              <a:extLst>
                <a:ext uri="{FF2B5EF4-FFF2-40B4-BE49-F238E27FC236}">
                  <a16:creationId xmlns:a16="http://schemas.microsoft.com/office/drawing/2014/main" id="{584B33B9-7F67-8B19-8B16-DD51FD0E86AC}"/>
                </a:ext>
              </a:extLst>
            </p:cNvPr>
            <p:cNvSpPr/>
            <p:nvPr/>
          </p:nvSpPr>
          <p:spPr>
            <a:xfrm>
              <a:off x="3971778" y="3080265"/>
              <a:ext cx="1534500" cy="133500"/>
            </a:xfrm>
            <a:prstGeom prst="rect">
              <a:avLst/>
            </a:prstGeom>
            <a:solidFill>
              <a:srgbClr val="5AA2A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grpSp>
          <p:nvGrpSpPr>
            <p:cNvPr id="45" name="Google Shape;244;p22">
              <a:extLst>
                <a:ext uri="{FF2B5EF4-FFF2-40B4-BE49-F238E27FC236}">
                  <a16:creationId xmlns:a16="http://schemas.microsoft.com/office/drawing/2014/main" id="{1912BC6F-B0A1-99D0-46AC-AC138F38185B}"/>
                </a:ext>
              </a:extLst>
            </p:cNvPr>
            <p:cNvGrpSpPr/>
            <p:nvPr/>
          </p:nvGrpSpPr>
          <p:grpSpPr>
            <a:xfrm>
              <a:off x="3924544" y="2800855"/>
              <a:ext cx="92400" cy="411825"/>
              <a:chOff x="845575" y="2563700"/>
              <a:chExt cx="92400" cy="411825"/>
            </a:xfrm>
          </p:grpSpPr>
          <p:cxnSp>
            <p:nvCxnSpPr>
              <p:cNvPr id="47" name="Google Shape;245;p22">
                <a:extLst>
                  <a:ext uri="{FF2B5EF4-FFF2-40B4-BE49-F238E27FC236}">
                    <a16:creationId xmlns:a16="http://schemas.microsoft.com/office/drawing/2014/main" id="{A09095D4-AB94-DB6F-1D38-70B2F6EFF553}"/>
                  </a:ext>
                </a:extLst>
              </p:cNvPr>
              <p:cNvCxnSpPr/>
              <p:nvPr/>
            </p:nvCxnSpPr>
            <p:spPr>
              <a:xfrm>
                <a:off x="891775" y="2616125"/>
                <a:ext cx="0" cy="359400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  <p:sp>
            <p:nvSpPr>
              <p:cNvPr id="48" name="Google Shape;246;p22">
                <a:extLst>
                  <a:ext uri="{FF2B5EF4-FFF2-40B4-BE49-F238E27FC236}">
                    <a16:creationId xmlns:a16="http://schemas.microsoft.com/office/drawing/2014/main" id="{5B043DF1-F1BF-A282-F7EB-CA11C2D384BF}"/>
                  </a:ext>
                </a:extLst>
              </p:cNvPr>
              <p:cNvSpPr/>
              <p:nvPr/>
            </p:nvSpPr>
            <p:spPr>
              <a:xfrm>
                <a:off x="845575" y="2563700"/>
                <a:ext cx="92400" cy="924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sp>
          <p:nvSpPr>
            <p:cNvPr id="46" name="Google Shape;247;p22">
              <a:extLst>
                <a:ext uri="{FF2B5EF4-FFF2-40B4-BE49-F238E27FC236}">
                  <a16:creationId xmlns:a16="http://schemas.microsoft.com/office/drawing/2014/main" id="{7F1F3B5F-DE84-5F73-43AD-E0DD7E789234}"/>
                </a:ext>
              </a:extLst>
            </p:cNvPr>
            <p:cNvSpPr txBox="1"/>
            <p:nvPr/>
          </p:nvSpPr>
          <p:spPr>
            <a:xfrm>
              <a:off x="3848178" y="1505305"/>
              <a:ext cx="1781700" cy="943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noAutofit/>
            </a:bodyPr>
            <a:lstStyle/>
            <a:p>
              <a:r>
                <a:rPr lang="en" sz="1400" b="1">
                  <a:ea typeface="Roboto"/>
                  <a:cs typeface="Roboto"/>
                  <a:sym typeface="Roboto"/>
                </a:rPr>
                <a:t>Industrial Revolution (19th century)</a:t>
              </a:r>
              <a:endParaRPr sz="1400" b="1">
                <a:ea typeface="Roboto"/>
                <a:cs typeface="Roboto"/>
                <a:sym typeface="Roboto"/>
              </a:endParaRPr>
            </a:p>
            <a:p>
              <a:endParaRPr sz="1400" b="1">
                <a:ea typeface="Roboto"/>
                <a:cs typeface="Roboto"/>
                <a:sym typeface="Roboto"/>
              </a:endParaRPr>
            </a:p>
            <a:p>
              <a:pPr>
                <a:spcAft>
                  <a:spcPts val="2133"/>
                </a:spcAft>
              </a:pPr>
              <a:r>
                <a:rPr lang="en" sz="1400">
                  <a:ea typeface="Roboto"/>
                  <a:cs typeface="Roboto"/>
                  <a:sym typeface="Roboto"/>
                </a:rPr>
                <a:t>Introduction of power driven machines that revolutionized the process and enabled mass production.</a:t>
              </a:r>
              <a:endParaRPr sz="1400" b="1"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54" name="Google Shape;224;p22">
            <a:extLst>
              <a:ext uri="{FF2B5EF4-FFF2-40B4-BE49-F238E27FC236}">
                <a16:creationId xmlns:a16="http://schemas.microsoft.com/office/drawing/2014/main" id="{5A862616-4E13-5CC6-3553-17266B0647C5}"/>
              </a:ext>
            </a:extLst>
          </p:cNvPr>
          <p:cNvGrpSpPr/>
          <p:nvPr/>
        </p:nvGrpSpPr>
        <p:grpSpPr>
          <a:xfrm>
            <a:off x="2987071" y="3778789"/>
            <a:ext cx="2375600" cy="1808337"/>
            <a:chOff x="2323952" y="3080258"/>
            <a:chExt cx="1781700" cy="1356253"/>
          </a:xfrm>
        </p:grpSpPr>
        <p:sp>
          <p:nvSpPr>
            <p:cNvPr id="55" name="Google Shape;225;p22">
              <a:extLst>
                <a:ext uri="{FF2B5EF4-FFF2-40B4-BE49-F238E27FC236}">
                  <a16:creationId xmlns:a16="http://schemas.microsoft.com/office/drawing/2014/main" id="{E438ED4F-E9DF-32BA-28D9-09C2C0DCB2CF}"/>
                </a:ext>
              </a:extLst>
            </p:cNvPr>
            <p:cNvSpPr/>
            <p:nvPr/>
          </p:nvSpPr>
          <p:spPr>
            <a:xfrm>
              <a:off x="2437281" y="3080265"/>
              <a:ext cx="1534500" cy="133500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6" name="Google Shape;226;p22">
              <a:extLst>
                <a:ext uri="{FF2B5EF4-FFF2-40B4-BE49-F238E27FC236}">
                  <a16:creationId xmlns:a16="http://schemas.microsoft.com/office/drawing/2014/main" id="{97489BFF-B483-4801-974E-3CD9490D2B33}"/>
                </a:ext>
              </a:extLst>
            </p:cNvPr>
            <p:cNvSpPr txBox="1"/>
            <p:nvPr/>
          </p:nvSpPr>
          <p:spPr>
            <a:xfrm>
              <a:off x="2323952" y="3492711"/>
              <a:ext cx="1781700" cy="943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noAutofit/>
            </a:bodyPr>
            <a:lstStyle/>
            <a:p>
              <a:r>
                <a:rPr lang="en" sz="1400" b="1">
                  <a:ea typeface="Roboto"/>
                  <a:cs typeface="Roboto"/>
                  <a:sym typeface="Roboto"/>
                </a:rPr>
                <a:t>Middle Ages</a:t>
              </a:r>
              <a:endParaRPr sz="1400" b="1">
                <a:ea typeface="Roboto"/>
                <a:cs typeface="Roboto"/>
                <a:sym typeface="Roboto"/>
              </a:endParaRPr>
            </a:p>
            <a:p>
              <a:endParaRPr sz="1400" b="1">
                <a:ea typeface="Roboto"/>
                <a:cs typeface="Roboto"/>
                <a:sym typeface="Roboto"/>
              </a:endParaRPr>
            </a:p>
            <a:p>
              <a:pPr>
                <a:spcAft>
                  <a:spcPts val="2133"/>
                </a:spcAft>
              </a:pPr>
              <a:r>
                <a:rPr lang="en" sz="1400">
                  <a:ea typeface="Roboto"/>
                  <a:cs typeface="Roboto"/>
                  <a:sym typeface="Roboto"/>
                </a:rPr>
                <a:t>Preservation and gradual improvements in traditional methods, remaining an artisanal craft.</a:t>
              </a:r>
            </a:p>
            <a:p>
              <a:pPr>
                <a:spcAft>
                  <a:spcPts val="2133"/>
                </a:spcAft>
              </a:pPr>
              <a:endParaRPr lang="en" sz="1400">
                <a:ea typeface="Roboto"/>
                <a:cs typeface="Roboto"/>
                <a:sym typeface="Roboto"/>
              </a:endParaRPr>
            </a:p>
            <a:p>
              <a:pPr>
                <a:spcAft>
                  <a:spcPts val="2133"/>
                </a:spcAft>
              </a:pPr>
              <a:endParaRPr sz="1400" b="1">
                <a:ea typeface="Roboto"/>
                <a:cs typeface="Roboto"/>
                <a:sym typeface="Roboto"/>
              </a:endParaRPr>
            </a:p>
          </p:txBody>
        </p:sp>
        <p:grpSp>
          <p:nvGrpSpPr>
            <p:cNvPr id="57" name="Google Shape;227;p22">
              <a:extLst>
                <a:ext uri="{FF2B5EF4-FFF2-40B4-BE49-F238E27FC236}">
                  <a16:creationId xmlns:a16="http://schemas.microsoft.com/office/drawing/2014/main" id="{BD2F4AF8-1494-9461-CC4E-76353D4EC3A6}"/>
                </a:ext>
              </a:extLst>
            </p:cNvPr>
            <p:cNvGrpSpPr/>
            <p:nvPr/>
          </p:nvGrpSpPr>
          <p:grpSpPr>
            <a:xfrm rot="10800000">
              <a:off x="2395183" y="3080258"/>
              <a:ext cx="92400" cy="411825"/>
              <a:chOff x="2070100" y="2563700"/>
              <a:chExt cx="92400" cy="411825"/>
            </a:xfrm>
          </p:grpSpPr>
          <p:cxnSp>
            <p:nvCxnSpPr>
              <p:cNvPr id="58" name="Google Shape;228;p22">
                <a:extLst>
                  <a:ext uri="{FF2B5EF4-FFF2-40B4-BE49-F238E27FC236}">
                    <a16:creationId xmlns:a16="http://schemas.microsoft.com/office/drawing/2014/main" id="{5D47E39B-C698-4DEB-06F7-A1CB1D38BE95}"/>
                  </a:ext>
                </a:extLst>
              </p:cNvPr>
              <p:cNvCxnSpPr/>
              <p:nvPr/>
            </p:nvCxnSpPr>
            <p:spPr>
              <a:xfrm>
                <a:off x="2116300" y="2616125"/>
                <a:ext cx="0" cy="359400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  <p:sp>
            <p:nvSpPr>
              <p:cNvPr id="59" name="Google Shape;229;p22">
                <a:extLst>
                  <a:ext uri="{FF2B5EF4-FFF2-40B4-BE49-F238E27FC236}">
                    <a16:creationId xmlns:a16="http://schemas.microsoft.com/office/drawing/2014/main" id="{64BB0519-274D-36E6-9EED-87770A39187E}"/>
                  </a:ext>
                </a:extLst>
              </p:cNvPr>
              <p:cNvSpPr/>
              <p:nvPr/>
            </p:nvSpPr>
            <p:spPr>
              <a:xfrm>
                <a:off x="2070100" y="2563700"/>
                <a:ext cx="92400" cy="924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  <p:grpSp>
        <p:nvGrpSpPr>
          <p:cNvPr id="60" name="Google Shape;230;p22">
            <a:extLst>
              <a:ext uri="{FF2B5EF4-FFF2-40B4-BE49-F238E27FC236}">
                <a16:creationId xmlns:a16="http://schemas.microsoft.com/office/drawing/2014/main" id="{8F33D025-E532-5874-3063-37F4923DC98B}"/>
              </a:ext>
            </a:extLst>
          </p:cNvPr>
          <p:cNvGrpSpPr/>
          <p:nvPr/>
        </p:nvGrpSpPr>
        <p:grpSpPr>
          <a:xfrm>
            <a:off x="7049065" y="3778789"/>
            <a:ext cx="2375600" cy="1808337"/>
            <a:chOff x="5370448" y="3080258"/>
            <a:chExt cx="1781700" cy="1356253"/>
          </a:xfrm>
        </p:grpSpPr>
        <p:sp>
          <p:nvSpPr>
            <p:cNvPr id="61" name="Google Shape;231;p22">
              <a:extLst>
                <a:ext uri="{FF2B5EF4-FFF2-40B4-BE49-F238E27FC236}">
                  <a16:creationId xmlns:a16="http://schemas.microsoft.com/office/drawing/2014/main" id="{C799FD8D-2996-1616-EB6D-1BAE8137A8AA}"/>
                </a:ext>
              </a:extLst>
            </p:cNvPr>
            <p:cNvSpPr/>
            <p:nvPr/>
          </p:nvSpPr>
          <p:spPr>
            <a:xfrm>
              <a:off x="5506276" y="3080265"/>
              <a:ext cx="1534500" cy="133500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grpSp>
          <p:nvGrpSpPr>
            <p:cNvPr id="62" name="Google Shape;232;p22">
              <a:extLst>
                <a:ext uri="{FF2B5EF4-FFF2-40B4-BE49-F238E27FC236}">
                  <a16:creationId xmlns:a16="http://schemas.microsoft.com/office/drawing/2014/main" id="{F9C76266-A407-861D-7BB7-61DE879B319B}"/>
                </a:ext>
              </a:extLst>
            </p:cNvPr>
            <p:cNvGrpSpPr/>
            <p:nvPr/>
          </p:nvGrpSpPr>
          <p:grpSpPr>
            <a:xfrm rot="10800000">
              <a:off x="5455515" y="3080258"/>
              <a:ext cx="92400" cy="411825"/>
              <a:chOff x="2070100" y="2563700"/>
              <a:chExt cx="92400" cy="411825"/>
            </a:xfrm>
          </p:grpSpPr>
          <p:cxnSp>
            <p:nvCxnSpPr>
              <p:cNvPr id="64" name="Google Shape;233;p22">
                <a:extLst>
                  <a:ext uri="{FF2B5EF4-FFF2-40B4-BE49-F238E27FC236}">
                    <a16:creationId xmlns:a16="http://schemas.microsoft.com/office/drawing/2014/main" id="{1FA573AA-980E-BB7A-ABC9-FD50C7B5F2CA}"/>
                  </a:ext>
                </a:extLst>
              </p:cNvPr>
              <p:cNvCxnSpPr/>
              <p:nvPr/>
            </p:nvCxnSpPr>
            <p:spPr>
              <a:xfrm>
                <a:off x="2116300" y="2616125"/>
                <a:ext cx="0" cy="359400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  <p:sp>
            <p:nvSpPr>
              <p:cNvPr id="65" name="Google Shape;234;p22">
                <a:extLst>
                  <a:ext uri="{FF2B5EF4-FFF2-40B4-BE49-F238E27FC236}">
                    <a16:creationId xmlns:a16="http://schemas.microsoft.com/office/drawing/2014/main" id="{A47829B0-27F1-77A8-B92E-0C7A4D692011}"/>
                  </a:ext>
                </a:extLst>
              </p:cNvPr>
              <p:cNvSpPr/>
              <p:nvPr/>
            </p:nvSpPr>
            <p:spPr>
              <a:xfrm>
                <a:off x="2070100" y="2563700"/>
                <a:ext cx="92400" cy="924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sp>
          <p:nvSpPr>
            <p:cNvPr id="63" name="Google Shape;235;p22">
              <a:extLst>
                <a:ext uri="{FF2B5EF4-FFF2-40B4-BE49-F238E27FC236}">
                  <a16:creationId xmlns:a16="http://schemas.microsoft.com/office/drawing/2014/main" id="{91687284-B895-D5C4-88FA-F81881CA2452}"/>
                </a:ext>
              </a:extLst>
            </p:cNvPr>
            <p:cNvSpPr txBox="1"/>
            <p:nvPr/>
          </p:nvSpPr>
          <p:spPr>
            <a:xfrm>
              <a:off x="5370448" y="3492711"/>
              <a:ext cx="1781700" cy="943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noAutofit/>
            </a:bodyPr>
            <a:lstStyle/>
            <a:p>
              <a:r>
                <a:rPr lang="en" sz="1400" b="1">
                  <a:ea typeface="Roboto"/>
                  <a:cs typeface="Roboto"/>
                  <a:sym typeface="Roboto"/>
                </a:rPr>
                <a:t>Late 19th Century</a:t>
              </a:r>
              <a:endParaRPr sz="1400" b="1">
                <a:ea typeface="Roboto"/>
                <a:cs typeface="Roboto"/>
                <a:sym typeface="Roboto"/>
              </a:endParaRPr>
            </a:p>
            <a:p>
              <a:endParaRPr sz="1400" b="1">
                <a:ea typeface="Roboto"/>
                <a:cs typeface="Roboto"/>
                <a:sym typeface="Roboto"/>
              </a:endParaRPr>
            </a:p>
            <a:p>
              <a:pPr>
                <a:spcAft>
                  <a:spcPts val="2133"/>
                </a:spcAft>
              </a:pPr>
              <a:r>
                <a:rPr lang="en" sz="1400">
                  <a:ea typeface="Roboto"/>
                  <a:cs typeface="Roboto"/>
                  <a:sym typeface="Roboto"/>
                </a:rPr>
                <a:t>Discovery of chrome tanning with chemical salts, which became the most widely used tanning method.</a:t>
              </a:r>
              <a:endParaRPr sz="1400" b="1">
                <a:ea typeface="Roboto"/>
                <a:cs typeface="Roboto"/>
                <a:sym typeface="Roboto"/>
              </a:endParaRPr>
            </a:p>
          </p:txBody>
        </p:sp>
      </p:grpSp>
      <p:cxnSp>
        <p:nvCxnSpPr>
          <p:cNvPr id="66" name="Google Shape;233;p22">
            <a:extLst>
              <a:ext uri="{FF2B5EF4-FFF2-40B4-BE49-F238E27FC236}">
                <a16:creationId xmlns:a16="http://schemas.microsoft.com/office/drawing/2014/main" id="{C2376DFD-27DF-BBA1-0854-30CB6A70D4FB}"/>
              </a:ext>
            </a:extLst>
          </p:cNvPr>
          <p:cNvCxnSpPr/>
          <p:nvPr/>
        </p:nvCxnSpPr>
        <p:spPr>
          <a:xfrm rot="10800000">
            <a:off x="9276058" y="3476150"/>
            <a:ext cx="0" cy="47920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68" name="Google Shape;234;p22">
            <a:extLst>
              <a:ext uri="{FF2B5EF4-FFF2-40B4-BE49-F238E27FC236}">
                <a16:creationId xmlns:a16="http://schemas.microsoft.com/office/drawing/2014/main" id="{E2780493-C140-A389-1FF0-8D4D323ADBB1}"/>
              </a:ext>
            </a:extLst>
          </p:cNvPr>
          <p:cNvSpPr/>
          <p:nvPr/>
        </p:nvSpPr>
        <p:spPr>
          <a:xfrm rot="6007579">
            <a:off x="9214458" y="3413102"/>
            <a:ext cx="123200" cy="123200"/>
          </a:xfrm>
          <a:prstGeom prst="ellipse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</p:spTree>
    <p:extLst>
      <p:ext uri="{BB962C8B-B14F-4D97-AF65-F5344CB8AC3E}">
        <p14:creationId xmlns:p14="http://schemas.microsoft.com/office/powerpoint/2010/main" val="12328197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F5A967-CE46-55D0-F67D-F761E88587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CCAF5B8-9D36-D542-F4D9-1F9C24C82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340" y="459582"/>
            <a:ext cx="10515600" cy="1018118"/>
          </a:xfrm>
        </p:spPr>
        <p:txBody>
          <a:bodyPr>
            <a:normAutofit/>
          </a:bodyPr>
          <a:lstStyle/>
          <a:p>
            <a:r>
              <a:rPr lang="en-US" sz="3200" b="1">
                <a:latin typeface="+mn-lt"/>
              </a:rPr>
              <a:t>Evolution of BMs</a:t>
            </a:r>
          </a:p>
        </p:txBody>
      </p:sp>
      <p:pic>
        <p:nvPicPr>
          <p:cNvPr id="3" name="Image" descr="Image">
            <a:extLst>
              <a:ext uri="{FF2B5EF4-FFF2-40B4-BE49-F238E27FC236}">
                <a16:creationId xmlns:a16="http://schemas.microsoft.com/office/drawing/2014/main" id="{7517254C-A8AD-80C9-F02A-D63DBE64AE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340" y="6313916"/>
            <a:ext cx="1709282" cy="285276"/>
          </a:xfrm>
          <a:prstGeom prst="rect">
            <a:avLst/>
          </a:prstGeom>
          <a:ln w="12700">
            <a:miter lim="400000"/>
          </a:ln>
        </p:spPr>
      </p:pic>
      <p:sp>
        <p:nvSpPr>
          <p:cNvPr id="11" name="Rechteck 10">
            <a:extLst>
              <a:ext uri="{FF2B5EF4-FFF2-40B4-BE49-F238E27FC236}">
                <a16:creationId xmlns:a16="http://schemas.microsoft.com/office/drawing/2014/main" id="{E739330C-6396-CD1B-3C78-E14830F3E2D9}"/>
              </a:ext>
            </a:extLst>
          </p:cNvPr>
          <p:cNvSpPr/>
          <p:nvPr/>
        </p:nvSpPr>
        <p:spPr>
          <a:xfrm>
            <a:off x="-2425700" y="595230"/>
            <a:ext cx="2336800" cy="52713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ADC951FD-BD0F-A3B9-C707-2CF7F1271DC1}"/>
              </a:ext>
            </a:extLst>
          </p:cNvPr>
          <p:cNvSpPr/>
          <p:nvPr/>
        </p:nvSpPr>
        <p:spPr>
          <a:xfrm>
            <a:off x="-2425700" y="2034073"/>
            <a:ext cx="2336800" cy="52713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8383E838-6AC5-5B94-0290-00BB45E3C8C8}"/>
              </a:ext>
            </a:extLst>
          </p:cNvPr>
          <p:cNvSpPr/>
          <p:nvPr/>
        </p:nvSpPr>
        <p:spPr>
          <a:xfrm>
            <a:off x="-2438400" y="2747653"/>
            <a:ext cx="2336800" cy="52713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530D631B-6B06-F172-64CF-9B9D3B65034B}"/>
              </a:ext>
            </a:extLst>
          </p:cNvPr>
          <p:cNvSpPr/>
          <p:nvPr/>
        </p:nvSpPr>
        <p:spPr>
          <a:xfrm>
            <a:off x="-2425700" y="4180343"/>
            <a:ext cx="2336800" cy="527133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1A844A06-534E-F16D-7B12-FDFC1725DD1F}"/>
              </a:ext>
            </a:extLst>
          </p:cNvPr>
          <p:cNvSpPr/>
          <p:nvPr/>
        </p:nvSpPr>
        <p:spPr>
          <a:xfrm>
            <a:off x="-2425700" y="3513055"/>
            <a:ext cx="2336800" cy="527133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EF3E079B-A4D6-16C7-51EA-341782708AEC}"/>
              </a:ext>
            </a:extLst>
          </p:cNvPr>
          <p:cNvSpPr/>
          <p:nvPr/>
        </p:nvSpPr>
        <p:spPr>
          <a:xfrm>
            <a:off x="-2425700" y="1308280"/>
            <a:ext cx="2336800" cy="52713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4EF12D-85D9-C0C2-417A-0DF26B957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390AD-559A-704E-BC81-0A312810101A}" type="slidenum">
              <a:rPr lang="en-US" smtClean="0"/>
              <a:t>5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4D04AD0-8618-3373-51D2-D8375439D651}"/>
              </a:ext>
            </a:extLst>
          </p:cNvPr>
          <p:cNvCxnSpPr>
            <a:cxnSpLocks/>
          </p:cNvCxnSpPr>
          <p:nvPr/>
        </p:nvCxnSpPr>
        <p:spPr>
          <a:xfrm>
            <a:off x="311340" y="459582"/>
            <a:ext cx="1156932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1F5EE35C-9229-6A84-B8A9-43F6BCDC0402}"/>
              </a:ext>
            </a:extLst>
          </p:cNvPr>
          <p:cNvSpPr txBox="1"/>
          <p:nvPr/>
        </p:nvSpPr>
        <p:spPr>
          <a:xfrm>
            <a:off x="11034409" y="126756"/>
            <a:ext cx="846251" cy="2633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100"/>
              <a:t>SBM - 2025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6BB925F-F67C-37BA-E729-253411FAB9A6}"/>
              </a:ext>
            </a:extLst>
          </p:cNvPr>
          <p:cNvSpPr txBox="1"/>
          <p:nvPr/>
        </p:nvSpPr>
        <p:spPr>
          <a:xfrm>
            <a:off x="311340" y="126756"/>
            <a:ext cx="294742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100"/>
              <a:t>2 – </a:t>
            </a:r>
            <a:r>
              <a:rPr lang="pt-PT" sz="1100" err="1"/>
              <a:t>Evolution</a:t>
            </a:r>
            <a:r>
              <a:rPr lang="pt-PT" sz="1100"/>
              <a:t> </a:t>
            </a:r>
            <a:r>
              <a:rPr lang="pt-PT" sz="1100" err="1"/>
              <a:t>and</a:t>
            </a:r>
            <a:r>
              <a:rPr lang="pt-PT" sz="1100"/>
              <a:t> </a:t>
            </a:r>
            <a:r>
              <a:rPr lang="pt-PT" sz="1100" err="1"/>
              <a:t>Variation</a:t>
            </a:r>
            <a:r>
              <a:rPr lang="pt-PT" sz="1100"/>
              <a:t> </a:t>
            </a:r>
            <a:r>
              <a:rPr lang="pt-PT" sz="1100" err="1"/>
              <a:t>of</a:t>
            </a:r>
            <a:r>
              <a:rPr lang="pt-PT" sz="1100"/>
              <a:t> Business </a:t>
            </a:r>
            <a:r>
              <a:rPr lang="pt-PT" sz="1100" err="1"/>
              <a:t>Models</a:t>
            </a:r>
            <a:endParaRPr lang="pt-PT" sz="110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E072AA8C-C3CA-7BD6-3901-6B2C5FAED32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11361324"/>
              </p:ext>
            </p:extLst>
          </p:nvPr>
        </p:nvGraphicFramePr>
        <p:xfrm>
          <a:off x="2020622" y="1185315"/>
          <a:ext cx="8128000" cy="28800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3931E628-DA7C-B139-C410-36C11B403C77}"/>
              </a:ext>
            </a:extLst>
          </p:cNvPr>
          <p:cNvSpPr/>
          <p:nvPr/>
        </p:nvSpPr>
        <p:spPr>
          <a:xfrm>
            <a:off x="4775002" y="3429000"/>
            <a:ext cx="2417824" cy="2575229"/>
          </a:xfrm>
          <a:prstGeom prst="roundRect">
            <a:avLst/>
          </a:prstGeom>
          <a:noFill/>
          <a:ln w="25400">
            <a:solidFill>
              <a:srgbClr val="9CC7C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tx1"/>
                </a:solidFill>
              </a:rPr>
              <a:t>Greater control over the supply chain through </a:t>
            </a:r>
            <a:r>
              <a:rPr lang="en-US" sz="1400" b="1">
                <a:solidFill>
                  <a:schemeClr val="tx1"/>
                </a:solidFill>
              </a:rPr>
              <a:t>vertical integration.</a:t>
            </a:r>
          </a:p>
          <a:p>
            <a:endParaRPr lang="en-US" sz="1400" b="1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tx1"/>
                </a:solidFill>
              </a:rPr>
              <a:t>Formation of </a:t>
            </a:r>
            <a:r>
              <a:rPr lang="en-US" sz="1400" b="1">
                <a:solidFill>
                  <a:schemeClr val="tx1"/>
                </a:solidFill>
              </a:rPr>
              <a:t>major players</a:t>
            </a:r>
            <a:r>
              <a:rPr lang="en-US" sz="1400">
                <a:solidFill>
                  <a:schemeClr val="tx1"/>
                </a:solidFill>
              </a:rPr>
              <a:t> in the industry who could capture more value.</a:t>
            </a:r>
            <a:endParaRPr lang="pt-PT">
              <a:solidFill>
                <a:schemeClr val="tx1"/>
              </a:solidFill>
            </a:endParaRP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89486E79-11E3-5C28-98C9-1ADA611F9AC1}"/>
              </a:ext>
            </a:extLst>
          </p:cNvPr>
          <p:cNvSpPr/>
          <p:nvPr/>
        </p:nvSpPr>
        <p:spPr>
          <a:xfrm>
            <a:off x="2188900" y="3429000"/>
            <a:ext cx="2417824" cy="2575229"/>
          </a:xfrm>
          <a:prstGeom prst="roundRect">
            <a:avLst/>
          </a:prstGeom>
          <a:solidFill>
            <a:srgbClr val="FFFFFF"/>
          </a:solidFill>
          <a:ln w="25400">
            <a:solidFill>
              <a:srgbClr val="BDDAD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pt-PT" sz="1400" b="0">
                <a:solidFill>
                  <a:schemeClr val="tx1"/>
                </a:solidFill>
              </a:rPr>
              <a:t>Shift from small workshops to </a:t>
            </a:r>
            <a:r>
              <a:rPr lang="pt-PT" sz="1400" b="1" err="1">
                <a:solidFill>
                  <a:schemeClr val="tx1"/>
                </a:solidFill>
              </a:rPr>
              <a:t>large</a:t>
            </a:r>
            <a:r>
              <a:rPr lang="pt-PT" sz="1400" b="1">
                <a:solidFill>
                  <a:schemeClr val="tx1"/>
                </a:solidFill>
              </a:rPr>
              <a:t> </a:t>
            </a:r>
            <a:r>
              <a:rPr lang="pt-PT" sz="1400" b="1" err="1">
                <a:solidFill>
                  <a:schemeClr val="tx1"/>
                </a:solidFill>
              </a:rPr>
              <a:t>factories</a:t>
            </a:r>
            <a:r>
              <a:rPr lang="pt-PT" sz="1400" b="1">
                <a:solidFill>
                  <a:schemeClr val="tx1"/>
                </a:solidFill>
              </a:rPr>
              <a:t>.</a:t>
            </a:r>
          </a:p>
          <a:p>
            <a:pPr lvl="0" algn="l"/>
            <a:endParaRPr lang="pt-PT" sz="1400" b="1">
              <a:solidFill>
                <a:schemeClr val="tx1"/>
              </a:solidFill>
            </a:endParaRPr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pt-PT" sz="1400" err="1">
                <a:solidFill>
                  <a:schemeClr val="tx1"/>
                </a:solidFill>
              </a:rPr>
              <a:t>I</a:t>
            </a:r>
            <a:r>
              <a:rPr lang="pt-PT" sz="1400" b="0" err="1">
                <a:solidFill>
                  <a:schemeClr val="tx1"/>
                </a:solidFill>
              </a:rPr>
              <a:t>ntroduction</a:t>
            </a:r>
            <a:r>
              <a:rPr lang="pt-PT" sz="1400" b="0">
                <a:solidFill>
                  <a:schemeClr val="tx1"/>
                </a:solidFill>
              </a:rPr>
              <a:t> </a:t>
            </a:r>
            <a:r>
              <a:rPr lang="pt-PT" sz="1400" b="0" err="1">
                <a:solidFill>
                  <a:schemeClr val="tx1"/>
                </a:solidFill>
              </a:rPr>
              <a:t>of</a:t>
            </a:r>
            <a:r>
              <a:rPr lang="pt-PT" sz="1400" b="0">
                <a:solidFill>
                  <a:schemeClr val="tx1"/>
                </a:solidFill>
              </a:rPr>
              <a:t> </a:t>
            </a:r>
            <a:r>
              <a:rPr lang="pt-PT" sz="1400" b="1" err="1">
                <a:solidFill>
                  <a:schemeClr val="tx1"/>
                </a:solidFill>
              </a:rPr>
              <a:t>mass</a:t>
            </a:r>
            <a:r>
              <a:rPr lang="pt-PT" sz="1400" b="1">
                <a:solidFill>
                  <a:schemeClr val="tx1"/>
                </a:solidFill>
              </a:rPr>
              <a:t> </a:t>
            </a:r>
            <a:r>
              <a:rPr lang="pt-PT" sz="1400" b="1" err="1">
                <a:solidFill>
                  <a:schemeClr val="tx1"/>
                </a:solidFill>
              </a:rPr>
              <a:t>production</a:t>
            </a:r>
            <a:r>
              <a:rPr lang="pt-PT" sz="1400" b="0">
                <a:solidFill>
                  <a:schemeClr val="tx1"/>
                </a:solidFill>
              </a:rPr>
              <a:t> </a:t>
            </a:r>
            <a:r>
              <a:rPr lang="pt-PT" sz="1400" b="0" err="1">
                <a:solidFill>
                  <a:schemeClr val="tx1"/>
                </a:solidFill>
              </a:rPr>
              <a:t>and</a:t>
            </a:r>
            <a:r>
              <a:rPr lang="pt-PT" sz="1400" b="0">
                <a:solidFill>
                  <a:schemeClr val="tx1"/>
                </a:solidFill>
              </a:rPr>
              <a:t> </a:t>
            </a:r>
            <a:r>
              <a:rPr lang="pt-PT" sz="1400" b="1" err="1">
                <a:solidFill>
                  <a:schemeClr val="tx1"/>
                </a:solidFill>
              </a:rPr>
              <a:t>economies</a:t>
            </a:r>
            <a:r>
              <a:rPr lang="pt-PT" sz="1400" b="1">
                <a:solidFill>
                  <a:schemeClr val="tx1"/>
                </a:solidFill>
              </a:rPr>
              <a:t> </a:t>
            </a:r>
            <a:r>
              <a:rPr lang="pt-PT" sz="1400" b="1" err="1">
                <a:solidFill>
                  <a:schemeClr val="tx1"/>
                </a:solidFill>
              </a:rPr>
              <a:t>of</a:t>
            </a:r>
            <a:r>
              <a:rPr lang="pt-PT" sz="1400" b="1">
                <a:solidFill>
                  <a:schemeClr val="tx1"/>
                </a:solidFill>
              </a:rPr>
              <a:t> </a:t>
            </a:r>
            <a:r>
              <a:rPr lang="pt-PT" sz="1400" b="1" err="1">
                <a:solidFill>
                  <a:schemeClr val="tx1"/>
                </a:solidFill>
              </a:rPr>
              <a:t>scale</a:t>
            </a:r>
            <a:r>
              <a:rPr lang="pt-PT" sz="1400" b="1">
                <a:solidFill>
                  <a:schemeClr val="tx1"/>
                </a:solidFill>
              </a:rPr>
              <a:t>.</a:t>
            </a:r>
          </a:p>
          <a:p>
            <a:pPr algn="ctr"/>
            <a:endParaRPr lang="pt-PT">
              <a:solidFill>
                <a:schemeClr val="tx1"/>
              </a:solidFill>
            </a:endParaRP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F0E02270-9AA3-8C3D-C26A-9314BA122236}"/>
              </a:ext>
            </a:extLst>
          </p:cNvPr>
          <p:cNvSpPr/>
          <p:nvPr/>
        </p:nvSpPr>
        <p:spPr>
          <a:xfrm>
            <a:off x="7361104" y="3429000"/>
            <a:ext cx="2417824" cy="2575229"/>
          </a:xfrm>
          <a:prstGeom prst="roundRect">
            <a:avLst/>
          </a:prstGeom>
          <a:noFill/>
          <a:ln w="25400">
            <a:solidFill>
              <a:srgbClr val="5AA2A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sz="1400" err="1">
                <a:solidFill>
                  <a:schemeClr val="tx1"/>
                </a:solidFill>
              </a:rPr>
              <a:t>Emergence</a:t>
            </a:r>
            <a:r>
              <a:rPr lang="pt-PT" sz="1400">
                <a:solidFill>
                  <a:schemeClr val="tx1"/>
                </a:solidFill>
              </a:rPr>
              <a:t> </a:t>
            </a:r>
            <a:r>
              <a:rPr lang="pt-PT" sz="1400" err="1">
                <a:solidFill>
                  <a:schemeClr val="tx1"/>
                </a:solidFill>
              </a:rPr>
              <a:t>of</a:t>
            </a:r>
            <a:r>
              <a:rPr lang="pt-PT" sz="1400">
                <a:solidFill>
                  <a:schemeClr val="tx1"/>
                </a:solidFill>
              </a:rPr>
              <a:t> </a:t>
            </a:r>
            <a:r>
              <a:rPr lang="pt-PT" sz="1400" b="1" err="1">
                <a:solidFill>
                  <a:schemeClr val="tx1"/>
                </a:solidFill>
              </a:rPr>
              <a:t>specialized</a:t>
            </a:r>
            <a:r>
              <a:rPr lang="pt-PT" sz="1400" b="1">
                <a:solidFill>
                  <a:schemeClr val="tx1"/>
                </a:solidFill>
              </a:rPr>
              <a:t> </a:t>
            </a:r>
            <a:r>
              <a:rPr lang="pt-PT" sz="1400" b="1" err="1">
                <a:solidFill>
                  <a:schemeClr val="tx1"/>
                </a:solidFill>
              </a:rPr>
              <a:t>players</a:t>
            </a:r>
            <a:r>
              <a:rPr lang="pt-PT" sz="1400" b="1">
                <a:solidFill>
                  <a:schemeClr val="tx1"/>
                </a:solidFill>
              </a:rPr>
              <a:t> </a:t>
            </a:r>
            <a:r>
              <a:rPr lang="pt-PT" sz="1400" err="1">
                <a:solidFill>
                  <a:schemeClr val="tx1"/>
                </a:solidFill>
              </a:rPr>
              <a:t>focusing</a:t>
            </a:r>
            <a:r>
              <a:rPr lang="pt-PT" sz="1400">
                <a:solidFill>
                  <a:schemeClr val="tx1"/>
                </a:solidFill>
              </a:rPr>
              <a:t> </a:t>
            </a:r>
            <a:r>
              <a:rPr lang="pt-PT" sz="1400" err="1">
                <a:solidFill>
                  <a:schemeClr val="tx1"/>
                </a:solidFill>
              </a:rPr>
              <a:t>on</a:t>
            </a:r>
            <a:r>
              <a:rPr lang="pt-PT" sz="1400">
                <a:solidFill>
                  <a:schemeClr val="tx1"/>
                </a:solidFill>
              </a:rPr>
              <a:t> </a:t>
            </a:r>
            <a:r>
              <a:rPr lang="pt-PT" sz="1400" b="1" err="1">
                <a:solidFill>
                  <a:schemeClr val="tx1"/>
                </a:solidFill>
              </a:rPr>
              <a:t>specific</a:t>
            </a:r>
            <a:r>
              <a:rPr lang="pt-PT" sz="1400" b="1">
                <a:solidFill>
                  <a:schemeClr val="tx1"/>
                </a:solidFill>
              </a:rPr>
              <a:t> </a:t>
            </a:r>
            <a:r>
              <a:rPr lang="pt-PT" sz="1400" b="1" err="1">
                <a:solidFill>
                  <a:schemeClr val="tx1"/>
                </a:solidFill>
              </a:rPr>
              <a:t>segments</a:t>
            </a:r>
            <a:r>
              <a:rPr lang="pt-PT" sz="1400">
                <a:solidFill>
                  <a:schemeClr val="tx1"/>
                </a:solidFill>
              </a:rPr>
              <a:t> </a:t>
            </a:r>
            <a:r>
              <a:rPr lang="pt-PT" sz="1400" err="1">
                <a:solidFill>
                  <a:schemeClr val="tx1"/>
                </a:solidFill>
              </a:rPr>
              <a:t>of</a:t>
            </a:r>
            <a:r>
              <a:rPr lang="pt-PT" sz="1400">
                <a:solidFill>
                  <a:schemeClr val="tx1"/>
                </a:solidFill>
              </a:rPr>
              <a:t> the value </a:t>
            </a:r>
            <a:r>
              <a:rPr lang="pt-PT" sz="1400" err="1">
                <a:solidFill>
                  <a:schemeClr val="tx1"/>
                </a:solidFill>
              </a:rPr>
              <a:t>chain</a:t>
            </a:r>
            <a:r>
              <a:rPr lang="pt-PT" sz="1400">
                <a:solidFill>
                  <a:schemeClr val="tx1"/>
                </a:solidFill>
              </a:rPr>
              <a:t>.</a:t>
            </a:r>
          </a:p>
          <a:p>
            <a:endParaRPr lang="pt-PT" sz="140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sz="1400" b="1" err="1">
                <a:solidFill>
                  <a:schemeClr val="tx1"/>
                </a:solidFill>
              </a:rPr>
              <a:t>Leverage</a:t>
            </a:r>
            <a:r>
              <a:rPr lang="pt-PT" sz="1400" b="1">
                <a:solidFill>
                  <a:schemeClr val="tx1"/>
                </a:solidFill>
              </a:rPr>
              <a:t> </a:t>
            </a:r>
            <a:r>
              <a:rPr lang="pt-PT" sz="1400" b="1" err="1">
                <a:solidFill>
                  <a:schemeClr val="tx1"/>
                </a:solidFill>
              </a:rPr>
              <a:t>economies</a:t>
            </a:r>
            <a:r>
              <a:rPr lang="pt-PT" sz="1400" b="1">
                <a:solidFill>
                  <a:schemeClr val="tx1"/>
                </a:solidFill>
              </a:rPr>
              <a:t> </a:t>
            </a:r>
            <a:r>
              <a:rPr lang="pt-PT" sz="1400" b="1" err="1">
                <a:solidFill>
                  <a:schemeClr val="tx1"/>
                </a:solidFill>
              </a:rPr>
              <a:t>of</a:t>
            </a:r>
            <a:r>
              <a:rPr lang="pt-PT" sz="1400" b="1">
                <a:solidFill>
                  <a:schemeClr val="tx1"/>
                </a:solidFill>
              </a:rPr>
              <a:t> </a:t>
            </a:r>
            <a:r>
              <a:rPr lang="pt-PT" sz="1400" b="1" err="1">
                <a:solidFill>
                  <a:schemeClr val="tx1"/>
                </a:solidFill>
              </a:rPr>
              <a:t>scale</a:t>
            </a:r>
            <a:r>
              <a:rPr lang="pt-PT" sz="1400" b="1">
                <a:solidFill>
                  <a:schemeClr val="tx1"/>
                </a:solidFill>
              </a:rPr>
              <a:t> </a:t>
            </a:r>
            <a:r>
              <a:rPr lang="pt-PT" sz="1400" b="1" err="1">
                <a:solidFill>
                  <a:schemeClr val="tx1"/>
                </a:solidFill>
              </a:rPr>
              <a:t>and</a:t>
            </a:r>
            <a:r>
              <a:rPr lang="pt-PT" sz="1400" b="1">
                <a:solidFill>
                  <a:schemeClr val="tx1"/>
                </a:solidFill>
              </a:rPr>
              <a:t>/</a:t>
            </a:r>
            <a:r>
              <a:rPr lang="pt-PT" sz="1400" b="1" err="1">
                <a:solidFill>
                  <a:schemeClr val="tx1"/>
                </a:solidFill>
              </a:rPr>
              <a:t>or</a:t>
            </a:r>
            <a:r>
              <a:rPr lang="pt-PT" sz="1400" b="1">
                <a:solidFill>
                  <a:schemeClr val="tx1"/>
                </a:solidFill>
              </a:rPr>
              <a:t> scope </a:t>
            </a:r>
            <a:r>
              <a:rPr lang="pt-PT" sz="1400">
                <a:solidFill>
                  <a:schemeClr val="tx1"/>
                </a:solidFill>
              </a:rPr>
              <a:t>for competitive </a:t>
            </a:r>
            <a:r>
              <a:rPr lang="pt-PT" sz="1400" err="1">
                <a:solidFill>
                  <a:schemeClr val="tx1"/>
                </a:solidFill>
              </a:rPr>
              <a:t>advantage</a:t>
            </a:r>
            <a:r>
              <a:rPr lang="pt-PT" sz="140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079235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774E26-D140-FF1A-F8E9-91C9E519A5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" descr="Image">
            <a:extLst>
              <a:ext uri="{FF2B5EF4-FFF2-40B4-BE49-F238E27FC236}">
                <a16:creationId xmlns:a16="http://schemas.microsoft.com/office/drawing/2014/main" id="{1B85E775-826D-ADA6-C794-6DF549B87F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340" y="6313916"/>
            <a:ext cx="1709282" cy="285276"/>
          </a:xfrm>
          <a:prstGeom prst="rect">
            <a:avLst/>
          </a:prstGeom>
          <a:ln w="12700">
            <a:miter lim="400000"/>
          </a:ln>
        </p:spPr>
      </p:pic>
      <p:sp>
        <p:nvSpPr>
          <p:cNvPr id="11" name="Rechteck 10">
            <a:extLst>
              <a:ext uri="{FF2B5EF4-FFF2-40B4-BE49-F238E27FC236}">
                <a16:creationId xmlns:a16="http://schemas.microsoft.com/office/drawing/2014/main" id="{D200C338-59E0-1AE9-D19E-2916DBC5F0F7}"/>
              </a:ext>
            </a:extLst>
          </p:cNvPr>
          <p:cNvSpPr/>
          <p:nvPr/>
        </p:nvSpPr>
        <p:spPr>
          <a:xfrm>
            <a:off x="-2425700" y="595230"/>
            <a:ext cx="2336800" cy="52713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005942E8-92A4-1459-3ED7-97B7B28ACA9F}"/>
              </a:ext>
            </a:extLst>
          </p:cNvPr>
          <p:cNvSpPr/>
          <p:nvPr/>
        </p:nvSpPr>
        <p:spPr>
          <a:xfrm>
            <a:off x="-2425700" y="2034073"/>
            <a:ext cx="2336800" cy="52713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CB57E1EE-3C29-A880-5D6B-1B0B71566B97}"/>
              </a:ext>
            </a:extLst>
          </p:cNvPr>
          <p:cNvSpPr/>
          <p:nvPr/>
        </p:nvSpPr>
        <p:spPr>
          <a:xfrm>
            <a:off x="-2438400" y="2747653"/>
            <a:ext cx="2336800" cy="52713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1F309275-AAF0-A01D-E8E9-0220F5519222}"/>
              </a:ext>
            </a:extLst>
          </p:cNvPr>
          <p:cNvSpPr/>
          <p:nvPr/>
        </p:nvSpPr>
        <p:spPr>
          <a:xfrm>
            <a:off x="-2425700" y="4180343"/>
            <a:ext cx="2336800" cy="527133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DAB10E8E-5233-A803-45E4-BBB54C9B2A4A}"/>
              </a:ext>
            </a:extLst>
          </p:cNvPr>
          <p:cNvSpPr/>
          <p:nvPr/>
        </p:nvSpPr>
        <p:spPr>
          <a:xfrm>
            <a:off x="-2425700" y="3513055"/>
            <a:ext cx="2336800" cy="527133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8C2E405C-1656-468C-3BAD-0A3894335D03}"/>
              </a:ext>
            </a:extLst>
          </p:cNvPr>
          <p:cNvSpPr/>
          <p:nvPr/>
        </p:nvSpPr>
        <p:spPr>
          <a:xfrm>
            <a:off x="-2425700" y="1308280"/>
            <a:ext cx="2336800" cy="52713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99E397-6F30-5D2F-03B5-5CABB341A8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390AD-559A-704E-BC81-0A312810101A}" type="slidenum">
              <a:rPr lang="en-US" smtClean="0"/>
              <a:t>6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6AB74D5-D53A-FD88-4E3E-9EEC0E9FB5FE}"/>
              </a:ext>
            </a:extLst>
          </p:cNvPr>
          <p:cNvCxnSpPr>
            <a:cxnSpLocks/>
          </p:cNvCxnSpPr>
          <p:nvPr/>
        </p:nvCxnSpPr>
        <p:spPr>
          <a:xfrm>
            <a:off x="311340" y="459582"/>
            <a:ext cx="1156932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7FE52969-3941-B45B-7713-229FD908320E}"/>
              </a:ext>
            </a:extLst>
          </p:cNvPr>
          <p:cNvSpPr txBox="1"/>
          <p:nvPr/>
        </p:nvSpPr>
        <p:spPr>
          <a:xfrm>
            <a:off x="11034409" y="126756"/>
            <a:ext cx="846251" cy="2633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100"/>
              <a:t>SBM - 2025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9D9D6E8-C4F7-B5A7-0524-0D3751079E26}"/>
              </a:ext>
            </a:extLst>
          </p:cNvPr>
          <p:cNvSpPr txBox="1"/>
          <p:nvPr/>
        </p:nvSpPr>
        <p:spPr>
          <a:xfrm>
            <a:off x="311340" y="126756"/>
            <a:ext cx="294742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100"/>
              <a:t>3- </a:t>
            </a:r>
            <a:r>
              <a:rPr lang="pt-PT" sz="1100" err="1"/>
              <a:t>Differences</a:t>
            </a:r>
            <a:r>
              <a:rPr lang="pt-PT" sz="1100"/>
              <a:t> in Business </a:t>
            </a:r>
            <a:r>
              <a:rPr lang="pt-PT" sz="1100" err="1"/>
              <a:t>Models</a:t>
            </a:r>
            <a:endParaRPr lang="pt-PT" sz="110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CC19E00-AC09-10A9-323B-00F05310ACFF}"/>
              </a:ext>
            </a:extLst>
          </p:cNvPr>
          <p:cNvSpPr/>
          <p:nvPr/>
        </p:nvSpPr>
        <p:spPr>
          <a:xfrm>
            <a:off x="839821" y="2034073"/>
            <a:ext cx="5330758" cy="3336588"/>
          </a:xfrm>
          <a:prstGeom prst="rect">
            <a:avLst/>
          </a:prstGeom>
          <a:solidFill>
            <a:srgbClr val="FFFFFF"/>
          </a:solidFill>
          <a:ln w="19050">
            <a:solidFill>
              <a:srgbClr val="5AA2A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04792" indent="-304792" algn="ctr"/>
            <a:r>
              <a:rPr lang="en-US" sz="1600" b="1">
                <a:solidFill>
                  <a:schemeClr val="tx1"/>
                </a:solidFill>
                <a:ea typeface="Red Hat Display"/>
                <a:cs typeface="Red Hat Display"/>
                <a:sym typeface="Red Hat Display"/>
              </a:rPr>
              <a:t>Process &amp; Focus</a:t>
            </a:r>
          </a:p>
          <a:p>
            <a:pPr marL="304792" indent="-304792" algn="ctr"/>
            <a:endParaRPr lang="en-US" sz="1400" b="1">
              <a:solidFill>
                <a:schemeClr val="tx1"/>
              </a:solidFill>
              <a:ea typeface="Red Hat Display"/>
              <a:cs typeface="Red Hat Display"/>
              <a:sym typeface="Red Hat Display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dk1"/>
                </a:solidFill>
                <a:ea typeface="Red Hat Display"/>
                <a:cs typeface="Red Hat Display"/>
                <a:sym typeface="Red Hat Display"/>
              </a:rPr>
              <a:t>Companies </a:t>
            </a:r>
            <a:r>
              <a:rPr lang="en-US" sz="1400" b="1">
                <a:solidFill>
                  <a:schemeClr val="dk1"/>
                </a:solidFill>
                <a:ea typeface="Red Hat Display"/>
                <a:cs typeface="Red Hat Display"/>
                <a:sym typeface="Red Hat Display"/>
              </a:rPr>
              <a:t>manage the full value chain</a:t>
            </a:r>
            <a:r>
              <a:rPr lang="en-US" sz="1400">
                <a:solidFill>
                  <a:schemeClr val="dk1"/>
                </a:solidFill>
                <a:ea typeface="Red Hat Display"/>
                <a:cs typeface="Red Hat Display"/>
                <a:sym typeface="Red Hat Display"/>
              </a:rPr>
              <a:t> – from acquisition of raw hides into finished leather.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dk1"/>
                </a:solidFill>
                <a:ea typeface="Red Hat Display"/>
                <a:cs typeface="Red Hat Display"/>
                <a:sym typeface="Red Hat Display"/>
              </a:rPr>
              <a:t>Control of every industrial process to </a:t>
            </a:r>
            <a:r>
              <a:rPr lang="en-US" sz="1400" b="1">
                <a:solidFill>
                  <a:schemeClr val="dk1"/>
                </a:solidFill>
                <a:ea typeface="Red Hat Display"/>
                <a:cs typeface="Red Hat Display"/>
                <a:sym typeface="Red Hat Display"/>
              </a:rPr>
              <a:t>ensure quality and consistency</a:t>
            </a:r>
            <a:r>
              <a:rPr lang="en-US" sz="1400">
                <a:solidFill>
                  <a:schemeClr val="dk1"/>
                </a:solidFill>
                <a:ea typeface="Red Hat Display"/>
                <a:cs typeface="Red Hat Display"/>
                <a:sym typeface="Red Hat Display"/>
              </a:rPr>
              <a:t> across the product line.</a:t>
            </a:r>
          </a:p>
          <a:p>
            <a:endParaRPr lang="en-US" sz="1400">
              <a:solidFill>
                <a:schemeClr val="tx1"/>
              </a:solidFill>
              <a:ea typeface="Red Hat Display"/>
              <a:cs typeface="Red Hat Display"/>
              <a:sym typeface="Red Hat Display"/>
            </a:endParaRPr>
          </a:p>
          <a:p>
            <a:pPr marL="304792" indent="-304792"/>
            <a:endParaRPr lang="en-US" sz="2000" b="1">
              <a:ea typeface="Red Hat Display"/>
              <a:cs typeface="Red Hat Display"/>
              <a:sym typeface="Red Hat Display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86200D8-5EDB-B467-7F31-2F68220161BD}"/>
              </a:ext>
            </a:extLst>
          </p:cNvPr>
          <p:cNvSpPr/>
          <p:nvPr/>
        </p:nvSpPr>
        <p:spPr>
          <a:xfrm>
            <a:off x="6170579" y="2034074"/>
            <a:ext cx="5330758" cy="1800984"/>
          </a:xfrm>
          <a:prstGeom prst="rect">
            <a:avLst/>
          </a:prstGeom>
          <a:solidFill>
            <a:srgbClr val="FFFFFF"/>
          </a:solidFill>
          <a:ln w="19050">
            <a:solidFill>
              <a:srgbClr val="5AA2A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04792" indent="-304792" algn="ctr"/>
            <a:r>
              <a:rPr lang="en-US" sz="1600" b="1">
                <a:solidFill>
                  <a:schemeClr val="tx1"/>
                </a:solidFill>
                <a:ea typeface="Red Hat Display"/>
                <a:cs typeface="Red Hat Display"/>
                <a:sym typeface="Red Hat Display"/>
              </a:rPr>
              <a:t>Economies at Play</a:t>
            </a:r>
          </a:p>
          <a:p>
            <a:pPr marL="304792" indent="-304792" algn="ctr"/>
            <a:endParaRPr lang="en-US" sz="1400" b="1">
              <a:ea typeface="Red Hat Display"/>
              <a:cs typeface="Red Hat Display"/>
              <a:sym typeface="Red Hat Display"/>
            </a:endParaRPr>
          </a:p>
          <a:p>
            <a:pPr marL="609585" indent="-397923">
              <a:lnSpc>
                <a:spcPct val="150000"/>
              </a:lnSpc>
              <a:buSzPts val="1100"/>
              <a:buFont typeface="Red Hat Display"/>
              <a:buChar char="●"/>
            </a:pPr>
            <a:r>
              <a:rPr lang="en-US" sz="1400" b="1">
                <a:solidFill>
                  <a:schemeClr val="dk1"/>
                </a:solidFill>
                <a:ea typeface="Red Hat Display"/>
                <a:cs typeface="Red Hat Display"/>
                <a:sym typeface="Red Hat Display"/>
              </a:rPr>
              <a:t>Scale </a:t>
            </a:r>
            <a:r>
              <a:rPr lang="en-US" sz="1400">
                <a:solidFill>
                  <a:schemeClr val="dk1"/>
                </a:solidFill>
                <a:ea typeface="Red Hat Display"/>
                <a:cs typeface="Red Hat Display"/>
                <a:sym typeface="Red Hat Display"/>
              </a:rPr>
              <a:t>–  High investment in capital equipment to drive down per-unit costs.</a:t>
            </a:r>
          </a:p>
          <a:p>
            <a:pPr marL="609585" indent="-397923">
              <a:lnSpc>
                <a:spcPct val="150000"/>
              </a:lnSpc>
              <a:buSzPts val="1100"/>
              <a:buFont typeface="Red Hat Display"/>
              <a:buChar char="●"/>
            </a:pPr>
            <a:r>
              <a:rPr lang="en-US" sz="1400" b="1">
                <a:solidFill>
                  <a:schemeClr val="dk1"/>
                </a:solidFill>
                <a:ea typeface="Red Hat Display"/>
                <a:cs typeface="Red Hat Display"/>
                <a:sym typeface="Red Hat Display"/>
              </a:rPr>
              <a:t>Scope</a:t>
            </a:r>
            <a:r>
              <a:rPr lang="en-US" sz="1400">
                <a:solidFill>
                  <a:schemeClr val="dk1"/>
                </a:solidFill>
                <a:ea typeface="Red Hat Display"/>
                <a:cs typeface="Red Hat Display"/>
                <a:sym typeface="Red Hat Display"/>
              </a:rPr>
              <a:t> – Diverse output by offering a range of leather grades with different finishings, to cater different market segments.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4A4ED0F-F5D2-526E-D616-15F897DAC4ED}"/>
              </a:ext>
            </a:extLst>
          </p:cNvPr>
          <p:cNvSpPr/>
          <p:nvPr/>
        </p:nvSpPr>
        <p:spPr>
          <a:xfrm>
            <a:off x="6170579" y="3835059"/>
            <a:ext cx="5330758" cy="1535602"/>
          </a:xfrm>
          <a:prstGeom prst="rect">
            <a:avLst/>
          </a:prstGeom>
          <a:solidFill>
            <a:srgbClr val="FFFFFF"/>
          </a:solidFill>
          <a:ln w="19050">
            <a:solidFill>
              <a:srgbClr val="5AA2A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04792" indent="-304792" algn="ctr"/>
            <a:r>
              <a:rPr lang="en-US" sz="1600" b="1">
                <a:solidFill>
                  <a:schemeClr val="tx1"/>
                </a:solidFill>
                <a:ea typeface="Red Hat Display"/>
                <a:cs typeface="Red Hat Display"/>
                <a:sym typeface="Red Hat Display"/>
              </a:rPr>
              <a:t>Risks &amp; Considerations</a:t>
            </a:r>
          </a:p>
          <a:p>
            <a:pPr marL="304792" indent="-304792" algn="ctr"/>
            <a:endParaRPr lang="en-US" sz="1400" b="1">
              <a:solidFill>
                <a:schemeClr val="tx1"/>
              </a:solidFill>
              <a:ea typeface="Red Hat Display"/>
              <a:cs typeface="Red Hat Display"/>
              <a:sym typeface="Red Hat Display"/>
            </a:endParaRPr>
          </a:p>
          <a:p>
            <a:pPr marL="609585" indent="-397923">
              <a:lnSpc>
                <a:spcPct val="150000"/>
              </a:lnSpc>
              <a:buSzPts val="1100"/>
              <a:buFont typeface="Red Hat Display"/>
              <a:buChar char="●"/>
            </a:pPr>
            <a:r>
              <a:rPr lang="en-US" sz="1400">
                <a:solidFill>
                  <a:schemeClr val="dk1"/>
                </a:solidFill>
                <a:ea typeface="Red Hat Display"/>
                <a:cs typeface="Red Hat Display"/>
                <a:sym typeface="Red Hat Display"/>
              </a:rPr>
              <a:t>Their </a:t>
            </a:r>
            <a:r>
              <a:rPr lang="en-US" sz="1400" b="1">
                <a:solidFill>
                  <a:schemeClr val="dk1"/>
                </a:solidFill>
                <a:ea typeface="Red Hat Display"/>
                <a:cs typeface="Red Hat Display"/>
                <a:sym typeface="Red Hat Display"/>
              </a:rPr>
              <a:t>complexity and capital intensity expose them to risks</a:t>
            </a:r>
            <a:r>
              <a:rPr lang="en-US" sz="1400">
                <a:solidFill>
                  <a:schemeClr val="dk1"/>
                </a:solidFill>
                <a:ea typeface="Red Hat Display"/>
                <a:cs typeface="Red Hat Display"/>
                <a:sym typeface="Red Hat Display"/>
              </a:rPr>
              <a:t>, with any variations in the industrial product or in the quality of raw material.</a:t>
            </a:r>
          </a:p>
        </p:txBody>
      </p:sp>
      <p:sp>
        <p:nvSpPr>
          <p:cNvPr id="20" name="Titel 1">
            <a:extLst>
              <a:ext uri="{FF2B5EF4-FFF2-40B4-BE49-F238E27FC236}">
                <a16:creationId xmlns:a16="http://schemas.microsoft.com/office/drawing/2014/main" id="{FD0B3495-8FD5-0B47-14AB-0EBE0498D002}"/>
              </a:ext>
            </a:extLst>
          </p:cNvPr>
          <p:cNvSpPr txBox="1">
            <a:spLocks/>
          </p:cNvSpPr>
          <p:nvPr/>
        </p:nvSpPr>
        <p:spPr>
          <a:xfrm>
            <a:off x="311340" y="459582"/>
            <a:ext cx="10515600" cy="10181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>
                <a:latin typeface="+mn-lt"/>
              </a:rPr>
              <a:t>Integrated Tanneries</a:t>
            </a:r>
          </a:p>
        </p:txBody>
      </p:sp>
    </p:spTree>
    <p:extLst>
      <p:ext uri="{BB962C8B-B14F-4D97-AF65-F5344CB8AC3E}">
        <p14:creationId xmlns:p14="http://schemas.microsoft.com/office/powerpoint/2010/main" val="30574051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1C752A-2E13-A943-F982-8042BAC036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3C21861-85B4-C74E-9291-037940892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340" y="459582"/>
            <a:ext cx="10515600" cy="1018118"/>
          </a:xfrm>
        </p:spPr>
        <p:txBody>
          <a:bodyPr>
            <a:normAutofit/>
          </a:bodyPr>
          <a:lstStyle/>
          <a:p>
            <a:r>
              <a:rPr lang="en-US" sz="3200" b="1">
                <a:latin typeface="+mn-lt"/>
              </a:rPr>
              <a:t>Wet-Blue Tanneries</a:t>
            </a:r>
          </a:p>
        </p:txBody>
      </p:sp>
      <p:pic>
        <p:nvPicPr>
          <p:cNvPr id="3" name="Image" descr="Image">
            <a:extLst>
              <a:ext uri="{FF2B5EF4-FFF2-40B4-BE49-F238E27FC236}">
                <a16:creationId xmlns:a16="http://schemas.microsoft.com/office/drawing/2014/main" id="{D5742700-BDCB-2555-8818-3F95C204F8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1340" y="6313916"/>
            <a:ext cx="1709282" cy="285276"/>
          </a:xfrm>
          <a:prstGeom prst="rect">
            <a:avLst/>
          </a:prstGeom>
          <a:ln w="12700">
            <a:miter lim="400000"/>
          </a:ln>
        </p:spPr>
      </p:pic>
      <p:sp>
        <p:nvSpPr>
          <p:cNvPr id="11" name="Rechteck 10">
            <a:extLst>
              <a:ext uri="{FF2B5EF4-FFF2-40B4-BE49-F238E27FC236}">
                <a16:creationId xmlns:a16="http://schemas.microsoft.com/office/drawing/2014/main" id="{26ED26FF-9FFA-F42D-878F-D6915B855370}"/>
              </a:ext>
            </a:extLst>
          </p:cNvPr>
          <p:cNvSpPr/>
          <p:nvPr/>
        </p:nvSpPr>
        <p:spPr>
          <a:xfrm>
            <a:off x="-2425700" y="595230"/>
            <a:ext cx="2336800" cy="52713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19269448-3991-5B28-DA57-A26FC0F3AD66}"/>
              </a:ext>
            </a:extLst>
          </p:cNvPr>
          <p:cNvSpPr/>
          <p:nvPr/>
        </p:nvSpPr>
        <p:spPr>
          <a:xfrm>
            <a:off x="-2425700" y="2034073"/>
            <a:ext cx="2336800" cy="52713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D7CB2671-CBBE-F520-8636-B236DF19EA1D}"/>
              </a:ext>
            </a:extLst>
          </p:cNvPr>
          <p:cNvSpPr/>
          <p:nvPr/>
        </p:nvSpPr>
        <p:spPr>
          <a:xfrm>
            <a:off x="-2438400" y="2747653"/>
            <a:ext cx="2336800" cy="52713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EAC6BF11-3495-5788-AF6C-6F121765A807}"/>
              </a:ext>
            </a:extLst>
          </p:cNvPr>
          <p:cNvSpPr/>
          <p:nvPr/>
        </p:nvSpPr>
        <p:spPr>
          <a:xfrm>
            <a:off x="-2425700" y="4180343"/>
            <a:ext cx="2336800" cy="527133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D041FB61-E171-88D2-6186-D8094D200E2A}"/>
              </a:ext>
            </a:extLst>
          </p:cNvPr>
          <p:cNvSpPr/>
          <p:nvPr/>
        </p:nvSpPr>
        <p:spPr>
          <a:xfrm>
            <a:off x="-2425700" y="3513055"/>
            <a:ext cx="2336800" cy="527133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6D8F9AD4-6B8E-B8AF-CADF-78773EDA5637}"/>
              </a:ext>
            </a:extLst>
          </p:cNvPr>
          <p:cNvSpPr/>
          <p:nvPr/>
        </p:nvSpPr>
        <p:spPr>
          <a:xfrm>
            <a:off x="-2425700" y="1308280"/>
            <a:ext cx="2336800" cy="52713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A6005F-D4DE-A137-A741-179175BCE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390AD-559A-704E-BC81-0A312810101A}" type="slidenum">
              <a:rPr lang="en-US" smtClean="0"/>
              <a:t>7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FE23C9B-44A6-EDBB-D0A4-CCF7CF15285C}"/>
              </a:ext>
            </a:extLst>
          </p:cNvPr>
          <p:cNvCxnSpPr>
            <a:cxnSpLocks/>
          </p:cNvCxnSpPr>
          <p:nvPr/>
        </p:nvCxnSpPr>
        <p:spPr>
          <a:xfrm>
            <a:off x="311340" y="459582"/>
            <a:ext cx="1156932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B32F958F-4D8A-2BA5-9651-F8B917B6E5CF}"/>
              </a:ext>
            </a:extLst>
          </p:cNvPr>
          <p:cNvSpPr txBox="1"/>
          <p:nvPr/>
        </p:nvSpPr>
        <p:spPr>
          <a:xfrm>
            <a:off x="11034409" y="126756"/>
            <a:ext cx="846251" cy="2633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100"/>
              <a:t>SBM - 2025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1C49A3C-C401-0871-9DFB-75DB246FACF6}"/>
              </a:ext>
            </a:extLst>
          </p:cNvPr>
          <p:cNvSpPr txBox="1"/>
          <p:nvPr/>
        </p:nvSpPr>
        <p:spPr>
          <a:xfrm>
            <a:off x="311340" y="126756"/>
            <a:ext cx="294742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100"/>
              <a:t>3- </a:t>
            </a:r>
            <a:r>
              <a:rPr lang="pt-PT" sz="1100" err="1"/>
              <a:t>Differences</a:t>
            </a:r>
            <a:r>
              <a:rPr lang="pt-PT" sz="1100"/>
              <a:t> in Business </a:t>
            </a:r>
            <a:r>
              <a:rPr lang="pt-PT" sz="1100" err="1"/>
              <a:t>Models</a:t>
            </a:r>
            <a:endParaRPr lang="pt-PT" sz="110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09C595C-10D5-CE9E-BB6F-64777C4551B3}"/>
              </a:ext>
            </a:extLst>
          </p:cNvPr>
          <p:cNvSpPr/>
          <p:nvPr/>
        </p:nvSpPr>
        <p:spPr>
          <a:xfrm>
            <a:off x="839821" y="2034073"/>
            <a:ext cx="5330758" cy="3336588"/>
          </a:xfrm>
          <a:prstGeom prst="rect">
            <a:avLst/>
          </a:prstGeom>
          <a:solidFill>
            <a:srgbClr val="FFFFFF"/>
          </a:solidFill>
          <a:ln w="19050">
            <a:solidFill>
              <a:srgbClr val="5AA2A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04792" indent="-304792" algn="ctr"/>
            <a:r>
              <a:rPr lang="en-US" sz="1600" b="1">
                <a:solidFill>
                  <a:schemeClr val="tx1"/>
                </a:solidFill>
                <a:ea typeface="Red Hat Display"/>
                <a:cs typeface="Red Hat Display"/>
                <a:sym typeface="Red Hat Display"/>
              </a:rPr>
              <a:t>Process &amp; Focus</a:t>
            </a:r>
          </a:p>
          <a:p>
            <a:pPr marL="304792" indent="-304792" algn="ctr"/>
            <a:endParaRPr lang="en-US" sz="1400" b="1">
              <a:solidFill>
                <a:schemeClr val="tx1"/>
              </a:solidFill>
              <a:ea typeface="Red Hat Display"/>
              <a:cs typeface="Red Hat Display"/>
              <a:sym typeface="Red Hat Display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dk1"/>
                </a:solidFill>
                <a:ea typeface="Red Hat Display"/>
                <a:cs typeface="Red Hat Display"/>
                <a:sym typeface="Red Hat Display"/>
              </a:rPr>
              <a:t>Companies </a:t>
            </a:r>
            <a:r>
              <a:rPr lang="en-US" sz="1400" b="1">
                <a:solidFill>
                  <a:schemeClr val="dk1"/>
                </a:solidFill>
                <a:ea typeface="Red Hat Display"/>
                <a:cs typeface="Red Hat Display"/>
                <a:sym typeface="Red Hat Display"/>
              </a:rPr>
              <a:t>specialized solely in chrome tanning</a:t>
            </a:r>
            <a:r>
              <a:rPr lang="en-US" sz="1400">
                <a:solidFill>
                  <a:schemeClr val="dk1"/>
                </a:solidFill>
                <a:ea typeface="Red Hat Display"/>
                <a:cs typeface="Red Hat Display"/>
                <a:sym typeface="Red Hat Display"/>
              </a:rPr>
              <a:t>, producing and intermediate product known a</a:t>
            </a:r>
            <a:r>
              <a:rPr lang="en-US" sz="1400" b="1">
                <a:solidFill>
                  <a:schemeClr val="dk1"/>
                </a:solidFill>
                <a:ea typeface="Red Hat Display"/>
                <a:cs typeface="Red Hat Display"/>
                <a:sym typeface="Red Hat Display"/>
              </a:rPr>
              <a:t>s wet-blue</a:t>
            </a:r>
            <a:endParaRPr lang="en-US" sz="1400">
              <a:solidFill>
                <a:schemeClr val="dk1"/>
              </a:solidFill>
              <a:ea typeface="Red Hat Display"/>
              <a:cs typeface="Red Hat Display"/>
              <a:sym typeface="Red Hat Display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dk1"/>
                </a:solidFill>
                <a:ea typeface="Red Hat Display"/>
                <a:cs typeface="Red Hat Display"/>
                <a:sym typeface="Red Hat Display"/>
              </a:rPr>
              <a:t>This stage </a:t>
            </a:r>
            <a:r>
              <a:rPr lang="en-US" sz="1400" b="1">
                <a:solidFill>
                  <a:schemeClr val="dk1"/>
                </a:solidFill>
                <a:ea typeface="Red Hat Display"/>
                <a:cs typeface="Red Hat Display"/>
                <a:sym typeface="Red Hat Display"/>
              </a:rPr>
              <a:t>stabilizes the raw hide </a:t>
            </a:r>
            <a:r>
              <a:rPr lang="en-US" sz="1400">
                <a:solidFill>
                  <a:schemeClr val="dk1"/>
                </a:solidFill>
                <a:ea typeface="Red Hat Display"/>
                <a:cs typeface="Red Hat Display"/>
                <a:sym typeface="Red Hat Display"/>
              </a:rPr>
              <a:t>and prepares it for further processing.</a:t>
            </a:r>
          </a:p>
          <a:p>
            <a:endParaRPr lang="en-US" sz="1400">
              <a:solidFill>
                <a:schemeClr val="tx1"/>
              </a:solidFill>
              <a:ea typeface="Red Hat Display"/>
              <a:cs typeface="Red Hat Display"/>
              <a:sym typeface="Red Hat Display"/>
            </a:endParaRPr>
          </a:p>
          <a:p>
            <a:pPr marL="304792" indent="-304792"/>
            <a:endParaRPr lang="en-US" sz="2000" b="1">
              <a:ea typeface="Red Hat Display"/>
              <a:cs typeface="Red Hat Display"/>
              <a:sym typeface="Red Hat Display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7AD7244-8E83-293D-4F53-C5FDF57FEAB8}"/>
              </a:ext>
            </a:extLst>
          </p:cNvPr>
          <p:cNvSpPr/>
          <p:nvPr/>
        </p:nvSpPr>
        <p:spPr>
          <a:xfrm>
            <a:off x="6170579" y="2034074"/>
            <a:ext cx="5330758" cy="1800984"/>
          </a:xfrm>
          <a:prstGeom prst="rect">
            <a:avLst/>
          </a:prstGeom>
          <a:solidFill>
            <a:srgbClr val="FFFFFF"/>
          </a:solidFill>
          <a:ln w="19050">
            <a:solidFill>
              <a:srgbClr val="5AA2A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04792" indent="-304792" algn="ctr"/>
            <a:r>
              <a:rPr lang="en-US" sz="1600" b="1">
                <a:solidFill>
                  <a:schemeClr val="tx1"/>
                </a:solidFill>
                <a:ea typeface="Red Hat Display"/>
                <a:cs typeface="Red Hat Display"/>
                <a:sym typeface="Red Hat Display"/>
              </a:rPr>
              <a:t>Economies at Play</a:t>
            </a:r>
          </a:p>
          <a:p>
            <a:pPr marL="304792" indent="-304792" algn="ctr"/>
            <a:endParaRPr lang="en-US" sz="1400" b="1">
              <a:ea typeface="Red Hat Display"/>
              <a:cs typeface="Red Hat Display"/>
              <a:sym typeface="Red Hat Display"/>
            </a:endParaRPr>
          </a:p>
          <a:p>
            <a:pPr marL="609585" indent="-397923">
              <a:lnSpc>
                <a:spcPct val="150000"/>
              </a:lnSpc>
              <a:buSzPts val="1100"/>
              <a:buFont typeface="Red Hat Display"/>
              <a:buChar char="●"/>
            </a:pPr>
            <a:r>
              <a:rPr lang="en-US" sz="1400" b="1">
                <a:solidFill>
                  <a:schemeClr val="dk1"/>
                </a:solidFill>
                <a:ea typeface="Red Hat Display"/>
                <a:cs typeface="Red Hat Display"/>
                <a:sym typeface="Red Hat Display"/>
              </a:rPr>
              <a:t>Large Scale Efficiency </a:t>
            </a:r>
            <a:r>
              <a:rPr lang="en-US" sz="1400">
                <a:solidFill>
                  <a:schemeClr val="dk1"/>
                </a:solidFill>
                <a:ea typeface="Red Hat Display"/>
                <a:cs typeface="Red Hat Display"/>
                <a:sym typeface="Red Hat Display"/>
              </a:rPr>
              <a:t>–  High-volume production facilities enable significant cost reductions through economies of scale..</a:t>
            </a:r>
          </a:p>
          <a:p>
            <a:pPr marL="609585" indent="-397923">
              <a:lnSpc>
                <a:spcPct val="150000"/>
              </a:lnSpc>
              <a:buSzPts val="1100"/>
              <a:buFont typeface="Red Hat Display"/>
              <a:buChar char="●"/>
            </a:pPr>
            <a:r>
              <a:rPr lang="en-US" sz="1400" b="1">
                <a:solidFill>
                  <a:schemeClr val="dk1"/>
                </a:solidFill>
                <a:ea typeface="Red Hat Display"/>
                <a:cs typeface="Red Hat Display"/>
                <a:sym typeface="Red Hat Display"/>
              </a:rPr>
              <a:t>Standardization</a:t>
            </a:r>
            <a:r>
              <a:rPr lang="en-US" sz="1400">
                <a:solidFill>
                  <a:schemeClr val="dk1"/>
                </a:solidFill>
                <a:ea typeface="Red Hat Display"/>
                <a:cs typeface="Red Hat Display"/>
                <a:sym typeface="Red Hat Display"/>
              </a:rPr>
              <a:t> – Wet-blue leather is a commodity product, with less room for differentiation.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B60484B-BBD6-557F-238F-D6B455DDDACB}"/>
              </a:ext>
            </a:extLst>
          </p:cNvPr>
          <p:cNvSpPr/>
          <p:nvPr/>
        </p:nvSpPr>
        <p:spPr>
          <a:xfrm>
            <a:off x="6170579" y="3835059"/>
            <a:ext cx="5330758" cy="1535602"/>
          </a:xfrm>
          <a:prstGeom prst="rect">
            <a:avLst/>
          </a:prstGeom>
          <a:solidFill>
            <a:srgbClr val="FFFFFF"/>
          </a:solidFill>
          <a:ln w="19050">
            <a:solidFill>
              <a:srgbClr val="5AA2A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04792" indent="-304792" algn="ctr"/>
            <a:r>
              <a:rPr lang="en-US" sz="1600" b="1">
                <a:solidFill>
                  <a:schemeClr val="tx1"/>
                </a:solidFill>
                <a:ea typeface="Red Hat Display"/>
                <a:cs typeface="Red Hat Display"/>
                <a:sym typeface="Red Hat Display"/>
              </a:rPr>
              <a:t>Risks &amp; Considerations</a:t>
            </a:r>
          </a:p>
          <a:p>
            <a:pPr marL="304792" indent="-304792" algn="ctr"/>
            <a:endParaRPr lang="en-US" sz="1400" b="1">
              <a:solidFill>
                <a:schemeClr val="tx1"/>
              </a:solidFill>
              <a:ea typeface="Red Hat Display"/>
              <a:cs typeface="Red Hat Display"/>
              <a:sym typeface="Red Hat Display"/>
            </a:endParaRPr>
          </a:p>
          <a:p>
            <a:pPr marL="609585" indent="-397923">
              <a:lnSpc>
                <a:spcPct val="150000"/>
              </a:lnSpc>
              <a:buSzPts val="1100"/>
              <a:buFont typeface="Red Hat Display"/>
              <a:buChar char="●"/>
            </a:pPr>
            <a:r>
              <a:rPr lang="en-US" sz="1400">
                <a:solidFill>
                  <a:schemeClr val="dk1"/>
                </a:solidFill>
                <a:ea typeface="Red Hat Display"/>
                <a:cs typeface="Red Hat Display"/>
                <a:sym typeface="Red Hat Display"/>
              </a:rPr>
              <a:t>Their </a:t>
            </a:r>
            <a:r>
              <a:rPr lang="en-US" sz="1400" b="1">
                <a:solidFill>
                  <a:schemeClr val="dk1"/>
                </a:solidFill>
                <a:ea typeface="Red Hat Display"/>
                <a:cs typeface="Red Hat Display"/>
                <a:sym typeface="Red Hat Display"/>
              </a:rPr>
              <a:t>success </a:t>
            </a:r>
            <a:r>
              <a:rPr lang="en-US" sz="1400">
                <a:solidFill>
                  <a:schemeClr val="dk1"/>
                </a:solidFill>
                <a:ea typeface="Red Hat Display"/>
                <a:cs typeface="Red Hat Display"/>
                <a:sym typeface="Red Hat Display"/>
              </a:rPr>
              <a:t>depends on maintaining a</a:t>
            </a:r>
            <a:r>
              <a:rPr lang="en-US" sz="1400" b="1">
                <a:solidFill>
                  <a:schemeClr val="dk1"/>
                </a:solidFill>
                <a:ea typeface="Red Hat Display"/>
                <a:cs typeface="Red Hat Display"/>
                <a:sym typeface="Red Hat Display"/>
              </a:rPr>
              <a:t> consistent supply of quality raw hides</a:t>
            </a:r>
            <a:r>
              <a:rPr lang="en-US" sz="1400">
                <a:solidFill>
                  <a:schemeClr val="dk1"/>
                </a:solidFill>
                <a:ea typeface="Red Hat Display"/>
                <a:cs typeface="Red Hat Display"/>
                <a:sym typeface="Red Hat Display"/>
              </a:rPr>
              <a:t>, and a </a:t>
            </a:r>
            <a:r>
              <a:rPr lang="en-US" sz="1400" b="1">
                <a:solidFill>
                  <a:schemeClr val="dk1"/>
                </a:solidFill>
                <a:ea typeface="Red Hat Display"/>
                <a:cs typeface="Red Hat Display"/>
                <a:sym typeface="Red Hat Display"/>
              </a:rPr>
              <a:t>steady downstream demand </a:t>
            </a:r>
            <a:r>
              <a:rPr lang="en-US" sz="1400">
                <a:solidFill>
                  <a:schemeClr val="dk1"/>
                </a:solidFill>
                <a:ea typeface="Red Hat Display"/>
                <a:cs typeface="Red Hat Display"/>
                <a:sym typeface="Red Hat Display"/>
              </a:rPr>
              <a:t>from </a:t>
            </a:r>
            <a:r>
              <a:rPr lang="en-US" sz="1400" err="1">
                <a:solidFill>
                  <a:schemeClr val="dk1"/>
                </a:solidFill>
                <a:ea typeface="Red Hat Display"/>
                <a:cs typeface="Red Hat Display"/>
                <a:sym typeface="Red Hat Display"/>
              </a:rPr>
              <a:t>retanning</a:t>
            </a:r>
            <a:r>
              <a:rPr lang="en-US" sz="1400">
                <a:solidFill>
                  <a:schemeClr val="dk1"/>
                </a:solidFill>
                <a:ea typeface="Red Hat Display"/>
                <a:cs typeface="Red Hat Display"/>
                <a:sym typeface="Red Hat Display"/>
              </a:rPr>
              <a:t> or finishing specialists.</a:t>
            </a:r>
          </a:p>
        </p:txBody>
      </p:sp>
    </p:spTree>
    <p:extLst>
      <p:ext uri="{BB962C8B-B14F-4D97-AF65-F5344CB8AC3E}">
        <p14:creationId xmlns:p14="http://schemas.microsoft.com/office/powerpoint/2010/main" val="13001205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2BA054-E638-C89C-F4F8-5C5C6D4E08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3762DF-029F-EFBA-0A14-B3E13A80B0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340" y="459582"/>
            <a:ext cx="10515600" cy="1018118"/>
          </a:xfrm>
        </p:spPr>
        <p:txBody>
          <a:bodyPr>
            <a:normAutofit/>
          </a:bodyPr>
          <a:lstStyle/>
          <a:p>
            <a:r>
              <a:rPr lang="en-US" sz="3200" b="1">
                <a:latin typeface="+mn-lt"/>
              </a:rPr>
              <a:t>Crust Tanneries</a:t>
            </a:r>
          </a:p>
        </p:txBody>
      </p:sp>
      <p:pic>
        <p:nvPicPr>
          <p:cNvPr id="3" name="Image" descr="Image">
            <a:extLst>
              <a:ext uri="{FF2B5EF4-FFF2-40B4-BE49-F238E27FC236}">
                <a16:creationId xmlns:a16="http://schemas.microsoft.com/office/drawing/2014/main" id="{C5737B1F-3186-6FF8-3728-EB9ED94CDC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340" y="6313916"/>
            <a:ext cx="1709282" cy="285276"/>
          </a:xfrm>
          <a:prstGeom prst="rect">
            <a:avLst/>
          </a:prstGeom>
          <a:ln w="12700">
            <a:miter lim="400000"/>
          </a:ln>
        </p:spPr>
      </p:pic>
      <p:sp>
        <p:nvSpPr>
          <p:cNvPr id="11" name="Rechteck 10">
            <a:extLst>
              <a:ext uri="{FF2B5EF4-FFF2-40B4-BE49-F238E27FC236}">
                <a16:creationId xmlns:a16="http://schemas.microsoft.com/office/drawing/2014/main" id="{37EC811C-C7AD-D5E3-8D11-BFB919846368}"/>
              </a:ext>
            </a:extLst>
          </p:cNvPr>
          <p:cNvSpPr/>
          <p:nvPr/>
        </p:nvSpPr>
        <p:spPr>
          <a:xfrm>
            <a:off x="-2425700" y="595230"/>
            <a:ext cx="2336800" cy="52713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99D80D8D-7D67-5A28-4045-90F4EEC501E6}"/>
              </a:ext>
            </a:extLst>
          </p:cNvPr>
          <p:cNvSpPr/>
          <p:nvPr/>
        </p:nvSpPr>
        <p:spPr>
          <a:xfrm>
            <a:off x="-2425700" y="2034073"/>
            <a:ext cx="2336800" cy="52713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490EEF3B-6719-E572-FC2C-FC60F55D9086}"/>
              </a:ext>
            </a:extLst>
          </p:cNvPr>
          <p:cNvSpPr/>
          <p:nvPr/>
        </p:nvSpPr>
        <p:spPr>
          <a:xfrm>
            <a:off x="-2438400" y="2747653"/>
            <a:ext cx="2336800" cy="52713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BF55C268-124F-A46A-597D-7B02C8F5DBDD}"/>
              </a:ext>
            </a:extLst>
          </p:cNvPr>
          <p:cNvSpPr/>
          <p:nvPr/>
        </p:nvSpPr>
        <p:spPr>
          <a:xfrm>
            <a:off x="-2425700" y="4180343"/>
            <a:ext cx="2336800" cy="527133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49C5A00A-742F-F14E-897B-DA6A581C1515}"/>
              </a:ext>
            </a:extLst>
          </p:cNvPr>
          <p:cNvSpPr/>
          <p:nvPr/>
        </p:nvSpPr>
        <p:spPr>
          <a:xfrm>
            <a:off x="-2425700" y="3513055"/>
            <a:ext cx="2336800" cy="527133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1B63B02F-35E4-08DB-4441-BD8A6CA53139}"/>
              </a:ext>
            </a:extLst>
          </p:cNvPr>
          <p:cNvSpPr/>
          <p:nvPr/>
        </p:nvSpPr>
        <p:spPr>
          <a:xfrm>
            <a:off x="-2425700" y="1308280"/>
            <a:ext cx="2336800" cy="52713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D75FC-AF5B-E808-A049-545124EB1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390AD-559A-704E-BC81-0A312810101A}" type="slidenum">
              <a:rPr lang="en-US" smtClean="0"/>
              <a:t>8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AE43376-CAA1-4FC4-C6D1-0042A481DB13}"/>
              </a:ext>
            </a:extLst>
          </p:cNvPr>
          <p:cNvCxnSpPr>
            <a:cxnSpLocks/>
          </p:cNvCxnSpPr>
          <p:nvPr/>
        </p:nvCxnSpPr>
        <p:spPr>
          <a:xfrm>
            <a:off x="311340" y="459582"/>
            <a:ext cx="1156932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B7C561C2-0F06-2D03-3ACC-219B33E30400}"/>
              </a:ext>
            </a:extLst>
          </p:cNvPr>
          <p:cNvSpPr txBox="1"/>
          <p:nvPr/>
        </p:nvSpPr>
        <p:spPr>
          <a:xfrm>
            <a:off x="11034409" y="126756"/>
            <a:ext cx="846251" cy="2633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100"/>
              <a:t>SBM - 2025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AD64F3A-80E2-6CC3-9107-9EE54AD5388F}"/>
              </a:ext>
            </a:extLst>
          </p:cNvPr>
          <p:cNvSpPr txBox="1"/>
          <p:nvPr/>
        </p:nvSpPr>
        <p:spPr>
          <a:xfrm>
            <a:off x="311340" y="126756"/>
            <a:ext cx="294742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100"/>
              <a:t>3- </a:t>
            </a:r>
            <a:r>
              <a:rPr lang="pt-PT" sz="1100" err="1"/>
              <a:t>Differences</a:t>
            </a:r>
            <a:r>
              <a:rPr lang="pt-PT" sz="1100"/>
              <a:t> in Business </a:t>
            </a:r>
            <a:r>
              <a:rPr lang="pt-PT" sz="1100" err="1"/>
              <a:t>Models</a:t>
            </a:r>
            <a:endParaRPr lang="pt-PT" sz="110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C5F1BFB-4255-6497-9CCD-0180DDED974A}"/>
              </a:ext>
            </a:extLst>
          </p:cNvPr>
          <p:cNvSpPr/>
          <p:nvPr/>
        </p:nvSpPr>
        <p:spPr>
          <a:xfrm>
            <a:off x="839821" y="2034073"/>
            <a:ext cx="5330758" cy="3336588"/>
          </a:xfrm>
          <a:prstGeom prst="rect">
            <a:avLst/>
          </a:prstGeom>
          <a:solidFill>
            <a:srgbClr val="FFFFFF"/>
          </a:solidFill>
          <a:ln w="19050">
            <a:solidFill>
              <a:srgbClr val="5AA2A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04792" indent="-304792" algn="ctr"/>
            <a:r>
              <a:rPr lang="en-US" sz="1600" b="1">
                <a:solidFill>
                  <a:schemeClr val="tx1"/>
                </a:solidFill>
                <a:ea typeface="Red Hat Display"/>
                <a:cs typeface="Red Hat Display"/>
                <a:sym typeface="Red Hat Display"/>
              </a:rPr>
              <a:t>Process &amp; Focus</a:t>
            </a:r>
          </a:p>
          <a:p>
            <a:pPr marL="304792" indent="-304792" algn="ctr"/>
            <a:endParaRPr lang="en-US" sz="1400" b="1">
              <a:solidFill>
                <a:schemeClr val="tx1"/>
              </a:solidFill>
              <a:ea typeface="Red Hat Display"/>
              <a:cs typeface="Red Hat Display"/>
              <a:sym typeface="Red Hat Display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tx1"/>
                </a:solidFill>
              </a:rPr>
              <a:t>Specialize in producing </a:t>
            </a:r>
            <a:r>
              <a:rPr lang="en-US" sz="1400" b="1">
                <a:solidFill>
                  <a:schemeClr val="tx1"/>
                </a:solidFill>
              </a:rPr>
              <a:t>crust leather</a:t>
            </a:r>
            <a:r>
              <a:rPr lang="en-US" sz="1400">
                <a:solidFill>
                  <a:schemeClr val="tx1"/>
                </a:solidFill>
              </a:rPr>
              <a:t>—an intermediate, partially finished product that has undergone </a:t>
            </a:r>
            <a:r>
              <a:rPr lang="en-US" sz="1400" b="1">
                <a:solidFill>
                  <a:schemeClr val="tx1"/>
                </a:solidFill>
              </a:rPr>
              <a:t>chrome tanning</a:t>
            </a:r>
            <a:r>
              <a:rPr lang="en-US" sz="1400">
                <a:solidFill>
                  <a:schemeClr val="tx1"/>
                </a:solidFill>
              </a:rPr>
              <a:t> and </a:t>
            </a:r>
            <a:r>
              <a:rPr lang="en-US" sz="1400" b="1" err="1">
                <a:solidFill>
                  <a:schemeClr val="tx1"/>
                </a:solidFill>
              </a:rPr>
              <a:t>retanning</a:t>
            </a:r>
            <a:r>
              <a:rPr lang="en-US" sz="1400">
                <a:solidFill>
                  <a:schemeClr val="tx1"/>
                </a:solidFill>
              </a:rPr>
              <a:t>.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tx1"/>
                </a:solidFill>
              </a:rPr>
              <a:t>This includes steps like </a:t>
            </a:r>
            <a:r>
              <a:rPr lang="en-US" sz="1400" b="1" err="1">
                <a:solidFill>
                  <a:schemeClr val="tx1"/>
                </a:solidFill>
              </a:rPr>
              <a:t>fatliquoring</a:t>
            </a:r>
            <a:r>
              <a:rPr lang="en-US" sz="1400">
                <a:solidFill>
                  <a:schemeClr val="tx1"/>
                </a:solidFill>
              </a:rPr>
              <a:t>, </a:t>
            </a:r>
            <a:r>
              <a:rPr lang="en-US" sz="1400" b="1">
                <a:solidFill>
                  <a:schemeClr val="tx1"/>
                </a:solidFill>
              </a:rPr>
              <a:t>dyeing,</a:t>
            </a:r>
            <a:r>
              <a:rPr lang="en-US" sz="1400">
                <a:solidFill>
                  <a:schemeClr val="tx1"/>
                </a:solidFill>
              </a:rPr>
              <a:t> </a:t>
            </a:r>
            <a:r>
              <a:rPr lang="en-US" sz="1400" b="1">
                <a:solidFill>
                  <a:schemeClr val="tx1"/>
                </a:solidFill>
              </a:rPr>
              <a:t>drying</a:t>
            </a:r>
            <a:r>
              <a:rPr lang="en-US" sz="1400">
                <a:solidFill>
                  <a:schemeClr val="tx1"/>
                </a:solidFill>
              </a:rPr>
              <a:t>, and </a:t>
            </a:r>
            <a:r>
              <a:rPr lang="en-US" sz="1400" b="1">
                <a:solidFill>
                  <a:schemeClr val="tx1"/>
                </a:solidFill>
              </a:rPr>
              <a:t>conditioning</a:t>
            </a:r>
            <a:r>
              <a:rPr lang="en-US" sz="1400">
                <a:solidFill>
                  <a:schemeClr val="tx1"/>
                </a:solidFill>
              </a:rPr>
              <a:t>, but the leather hasn’t received the final finishing touches.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b="1">
                <a:solidFill>
                  <a:schemeClr val="tx1"/>
                </a:solidFill>
              </a:rPr>
              <a:t>Important role in the Supply Chain</a:t>
            </a:r>
            <a:r>
              <a:rPr lang="en-US" sz="1400">
                <a:solidFill>
                  <a:schemeClr val="tx1"/>
                </a:solidFill>
              </a:rPr>
              <a:t>, with their output serving as a robust base for final finishing operations, either conducted </a:t>
            </a:r>
            <a:r>
              <a:rPr lang="en-US" sz="1400" b="1">
                <a:solidFill>
                  <a:schemeClr val="tx1"/>
                </a:solidFill>
              </a:rPr>
              <a:t>in-house</a:t>
            </a:r>
            <a:r>
              <a:rPr lang="en-US" sz="1400">
                <a:solidFill>
                  <a:schemeClr val="tx1"/>
                </a:solidFill>
              </a:rPr>
              <a:t> or by </a:t>
            </a:r>
            <a:r>
              <a:rPr lang="en-US" sz="1400" b="1">
                <a:solidFill>
                  <a:schemeClr val="tx1"/>
                </a:solidFill>
              </a:rPr>
              <a:t>downstream finishing specialists</a:t>
            </a:r>
            <a:r>
              <a:rPr lang="en-US" sz="1400">
                <a:solidFill>
                  <a:schemeClr val="tx1"/>
                </a:solidFill>
              </a:rPr>
              <a:t>.</a:t>
            </a:r>
            <a:endParaRPr lang="en-US" sz="2000" b="1">
              <a:solidFill>
                <a:schemeClr val="tx1"/>
              </a:solidFill>
              <a:ea typeface="Red Hat Display"/>
              <a:cs typeface="Red Hat Display"/>
              <a:sym typeface="Red Hat Display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CEB4124-4048-BEEE-40B9-EC99BA4E94F1}"/>
              </a:ext>
            </a:extLst>
          </p:cNvPr>
          <p:cNvSpPr/>
          <p:nvPr/>
        </p:nvSpPr>
        <p:spPr>
          <a:xfrm>
            <a:off x="6170579" y="2034074"/>
            <a:ext cx="5330758" cy="1800984"/>
          </a:xfrm>
          <a:prstGeom prst="rect">
            <a:avLst/>
          </a:prstGeom>
          <a:solidFill>
            <a:srgbClr val="FFFFFF"/>
          </a:solidFill>
          <a:ln w="19050">
            <a:solidFill>
              <a:srgbClr val="5AA2A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04792" indent="-304792" algn="ctr"/>
            <a:r>
              <a:rPr lang="en-US" sz="1600" b="1">
                <a:solidFill>
                  <a:schemeClr val="tx1"/>
                </a:solidFill>
                <a:ea typeface="Red Hat Display"/>
                <a:cs typeface="Red Hat Display"/>
                <a:sym typeface="Red Hat Display"/>
              </a:rPr>
              <a:t>Economies at Play</a:t>
            </a:r>
          </a:p>
          <a:p>
            <a:pPr marL="304792" indent="-304792" algn="ctr"/>
            <a:endParaRPr lang="en-US" sz="1400" b="1">
              <a:solidFill>
                <a:schemeClr val="tx1"/>
              </a:solidFill>
              <a:ea typeface="Red Hat Display"/>
              <a:cs typeface="Red Hat Display"/>
              <a:sym typeface="Red Hat Display"/>
            </a:endParaRPr>
          </a:p>
          <a:p>
            <a:pPr marL="609585" indent="-397923">
              <a:lnSpc>
                <a:spcPct val="150000"/>
              </a:lnSpc>
              <a:buSzPts val="1100"/>
              <a:buFont typeface="Red Hat Display"/>
              <a:buChar char="●"/>
            </a:pPr>
            <a:r>
              <a:rPr lang="en-US" sz="1400" b="1">
                <a:solidFill>
                  <a:schemeClr val="tx1"/>
                </a:solidFill>
              </a:rPr>
              <a:t>Scale:</a:t>
            </a:r>
            <a:r>
              <a:rPr lang="en-US" sz="1400">
                <a:solidFill>
                  <a:schemeClr val="tx1"/>
                </a:solidFill>
              </a:rPr>
              <a:t> Capable of operating large facilities to produce standard crust leather in high volumes, which drives down costs.</a:t>
            </a:r>
          </a:p>
          <a:p>
            <a:pPr marL="609585" indent="-397923">
              <a:lnSpc>
                <a:spcPct val="150000"/>
              </a:lnSpc>
              <a:buSzPts val="1100"/>
              <a:buFont typeface="Red Hat Display"/>
              <a:buChar char="●"/>
            </a:pPr>
            <a:r>
              <a:rPr lang="en-US" sz="1400" b="1">
                <a:solidFill>
                  <a:schemeClr val="tx1"/>
                </a:solidFill>
              </a:rPr>
              <a:t>Scope:</a:t>
            </a:r>
            <a:r>
              <a:rPr lang="en-US" sz="1400">
                <a:solidFill>
                  <a:schemeClr val="tx1"/>
                </a:solidFill>
              </a:rPr>
              <a:t> They produce various types of crust leather optimized for different applications, such as </a:t>
            </a:r>
            <a:r>
              <a:rPr lang="en-US" sz="1400" b="1">
                <a:solidFill>
                  <a:schemeClr val="tx1"/>
                </a:solidFill>
              </a:rPr>
              <a:t>footwear</a:t>
            </a:r>
            <a:r>
              <a:rPr lang="en-US" sz="1400">
                <a:solidFill>
                  <a:schemeClr val="tx1"/>
                </a:solidFill>
              </a:rPr>
              <a:t> or </a:t>
            </a:r>
            <a:r>
              <a:rPr lang="en-US" sz="1400" b="1">
                <a:solidFill>
                  <a:schemeClr val="tx1"/>
                </a:solidFill>
              </a:rPr>
              <a:t>upholstery.</a:t>
            </a:r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B26A221-6E75-47F7-C0DE-5C00E4D6F156}"/>
              </a:ext>
            </a:extLst>
          </p:cNvPr>
          <p:cNvSpPr/>
          <p:nvPr/>
        </p:nvSpPr>
        <p:spPr>
          <a:xfrm>
            <a:off x="6170579" y="3835059"/>
            <a:ext cx="5330758" cy="1535602"/>
          </a:xfrm>
          <a:prstGeom prst="rect">
            <a:avLst/>
          </a:prstGeom>
          <a:solidFill>
            <a:srgbClr val="FFFFFF"/>
          </a:solidFill>
          <a:ln w="19050">
            <a:solidFill>
              <a:srgbClr val="5AA2A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04792" indent="-304792" algn="ctr"/>
            <a:r>
              <a:rPr lang="en-US" sz="1600" b="1">
                <a:solidFill>
                  <a:schemeClr val="tx1"/>
                </a:solidFill>
                <a:ea typeface="Red Hat Display"/>
                <a:cs typeface="Red Hat Display"/>
                <a:sym typeface="Red Hat Display"/>
              </a:rPr>
              <a:t>Risks &amp; Considerations</a:t>
            </a:r>
          </a:p>
          <a:p>
            <a:pPr marL="304792" indent="-304792" algn="ctr"/>
            <a:endParaRPr lang="en-US" sz="1400" b="1">
              <a:solidFill>
                <a:schemeClr val="tx1"/>
              </a:solidFill>
              <a:ea typeface="Red Hat Display"/>
              <a:cs typeface="Red Hat Display"/>
              <a:sym typeface="Red Hat Display"/>
            </a:endParaRPr>
          </a:p>
          <a:p>
            <a:pPr marL="609585" indent="-397923">
              <a:lnSpc>
                <a:spcPct val="150000"/>
              </a:lnSpc>
              <a:buSzPts val="1100"/>
              <a:buFont typeface="Red Hat Display"/>
              <a:buChar char="●"/>
            </a:pPr>
            <a:r>
              <a:rPr lang="en-US" sz="1400">
                <a:solidFill>
                  <a:schemeClr val="tx1"/>
                </a:solidFill>
              </a:rPr>
              <a:t>Their competitive position relies on both </a:t>
            </a:r>
            <a:r>
              <a:rPr lang="en-US" sz="1400" b="1">
                <a:solidFill>
                  <a:schemeClr val="tx1"/>
                </a:solidFill>
              </a:rPr>
              <a:t>efficient production</a:t>
            </a:r>
            <a:r>
              <a:rPr lang="en-US" sz="1400">
                <a:solidFill>
                  <a:schemeClr val="tx1"/>
                </a:solidFill>
              </a:rPr>
              <a:t> and </a:t>
            </a:r>
            <a:r>
              <a:rPr lang="en-US" sz="1400" b="1">
                <a:solidFill>
                  <a:schemeClr val="tx1"/>
                </a:solidFill>
              </a:rPr>
              <a:t>coordination with finishing operations</a:t>
            </a:r>
            <a:r>
              <a:rPr lang="en-US" sz="1400">
                <a:solidFill>
                  <a:schemeClr val="tx1"/>
                </a:solidFill>
              </a:rPr>
              <a:t> to ensure quality and market readiness.</a:t>
            </a:r>
            <a:endParaRPr lang="en-US" sz="1400">
              <a:solidFill>
                <a:schemeClr val="tx1"/>
              </a:solidFill>
              <a:ea typeface="Red Hat Display"/>
              <a:cs typeface="Red Hat Display"/>
              <a:sym typeface="Red Hat Display"/>
            </a:endParaRPr>
          </a:p>
        </p:txBody>
      </p:sp>
    </p:spTree>
    <p:extLst>
      <p:ext uri="{BB962C8B-B14F-4D97-AF65-F5344CB8AC3E}">
        <p14:creationId xmlns:p14="http://schemas.microsoft.com/office/powerpoint/2010/main" val="16688858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664EAD-FCB8-BF52-91D4-3F74B5A9EC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788F647-5112-9CEB-F99D-408CB4CC45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340" y="459582"/>
            <a:ext cx="10515600" cy="1018118"/>
          </a:xfrm>
        </p:spPr>
        <p:txBody>
          <a:bodyPr>
            <a:normAutofit/>
          </a:bodyPr>
          <a:lstStyle/>
          <a:p>
            <a:r>
              <a:rPr lang="en-US" sz="3200" b="1" err="1">
                <a:latin typeface="+mn-lt"/>
              </a:rPr>
              <a:t>Retanning</a:t>
            </a:r>
            <a:r>
              <a:rPr lang="en-US" sz="3200" b="1">
                <a:latin typeface="+mn-lt"/>
              </a:rPr>
              <a:t> and Finishing Tanneries</a:t>
            </a:r>
          </a:p>
        </p:txBody>
      </p:sp>
      <p:pic>
        <p:nvPicPr>
          <p:cNvPr id="3" name="Image" descr="Image">
            <a:extLst>
              <a:ext uri="{FF2B5EF4-FFF2-40B4-BE49-F238E27FC236}">
                <a16:creationId xmlns:a16="http://schemas.microsoft.com/office/drawing/2014/main" id="{F4426377-085E-23D8-1044-4BC75F3AB4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340" y="6313916"/>
            <a:ext cx="1709282" cy="285276"/>
          </a:xfrm>
          <a:prstGeom prst="rect">
            <a:avLst/>
          </a:prstGeom>
          <a:ln w="12700">
            <a:miter lim="400000"/>
          </a:ln>
        </p:spPr>
      </p:pic>
      <p:sp>
        <p:nvSpPr>
          <p:cNvPr id="11" name="Rechteck 10">
            <a:extLst>
              <a:ext uri="{FF2B5EF4-FFF2-40B4-BE49-F238E27FC236}">
                <a16:creationId xmlns:a16="http://schemas.microsoft.com/office/drawing/2014/main" id="{08707A0C-C145-CDF3-BCD6-47C19845AEF1}"/>
              </a:ext>
            </a:extLst>
          </p:cNvPr>
          <p:cNvSpPr/>
          <p:nvPr/>
        </p:nvSpPr>
        <p:spPr>
          <a:xfrm>
            <a:off x="-2425700" y="595230"/>
            <a:ext cx="2336800" cy="52713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E6667C21-AA71-F375-DE10-B00B5E712779}"/>
              </a:ext>
            </a:extLst>
          </p:cNvPr>
          <p:cNvSpPr/>
          <p:nvPr/>
        </p:nvSpPr>
        <p:spPr>
          <a:xfrm>
            <a:off x="-2425700" y="2034073"/>
            <a:ext cx="2336800" cy="52713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7489592C-2AAB-4030-286A-006BFBD96E26}"/>
              </a:ext>
            </a:extLst>
          </p:cNvPr>
          <p:cNvSpPr/>
          <p:nvPr/>
        </p:nvSpPr>
        <p:spPr>
          <a:xfrm>
            <a:off x="-2438400" y="2747653"/>
            <a:ext cx="2336800" cy="52713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CECE8580-4453-B492-62D8-549A52C588D0}"/>
              </a:ext>
            </a:extLst>
          </p:cNvPr>
          <p:cNvSpPr/>
          <p:nvPr/>
        </p:nvSpPr>
        <p:spPr>
          <a:xfrm>
            <a:off x="-2425700" y="4180343"/>
            <a:ext cx="2336800" cy="527133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A6279B8-7CE5-4332-36F0-26C466735B9C}"/>
              </a:ext>
            </a:extLst>
          </p:cNvPr>
          <p:cNvSpPr/>
          <p:nvPr/>
        </p:nvSpPr>
        <p:spPr>
          <a:xfrm>
            <a:off x="-2425700" y="3513055"/>
            <a:ext cx="2336800" cy="527133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90E87F12-185D-C448-09E0-7DEFD6A85CCF}"/>
              </a:ext>
            </a:extLst>
          </p:cNvPr>
          <p:cNvSpPr/>
          <p:nvPr/>
        </p:nvSpPr>
        <p:spPr>
          <a:xfrm>
            <a:off x="-2425700" y="1308280"/>
            <a:ext cx="2336800" cy="52713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DA7CD2-EE46-286D-C2DC-658E5FBFA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390AD-559A-704E-BC81-0A312810101A}" type="slidenum">
              <a:rPr lang="en-US" smtClean="0"/>
              <a:t>9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CBC9DC1-6EC0-AA23-691A-552927F9D680}"/>
              </a:ext>
            </a:extLst>
          </p:cNvPr>
          <p:cNvCxnSpPr>
            <a:cxnSpLocks/>
          </p:cNvCxnSpPr>
          <p:nvPr/>
        </p:nvCxnSpPr>
        <p:spPr>
          <a:xfrm>
            <a:off x="311340" y="459582"/>
            <a:ext cx="1156932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3A95B16C-06D4-7518-66A8-A35258B6A5CF}"/>
              </a:ext>
            </a:extLst>
          </p:cNvPr>
          <p:cNvSpPr txBox="1"/>
          <p:nvPr/>
        </p:nvSpPr>
        <p:spPr>
          <a:xfrm>
            <a:off x="11034409" y="126756"/>
            <a:ext cx="846251" cy="2633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100"/>
              <a:t>SBM - 2025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302CEF2-BF30-B1C6-C384-4762EB1860F4}"/>
              </a:ext>
            </a:extLst>
          </p:cNvPr>
          <p:cNvSpPr txBox="1"/>
          <p:nvPr/>
        </p:nvSpPr>
        <p:spPr>
          <a:xfrm>
            <a:off x="311340" y="126756"/>
            <a:ext cx="294742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100"/>
              <a:t>3- </a:t>
            </a:r>
            <a:r>
              <a:rPr lang="pt-PT" sz="1100" err="1"/>
              <a:t>Differences</a:t>
            </a:r>
            <a:r>
              <a:rPr lang="pt-PT" sz="1100"/>
              <a:t> in Business </a:t>
            </a:r>
            <a:r>
              <a:rPr lang="pt-PT" sz="1100" err="1"/>
              <a:t>Models</a:t>
            </a:r>
            <a:endParaRPr lang="pt-PT" sz="110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542C5C1-577B-8101-4DBA-330D12106DDA}"/>
              </a:ext>
            </a:extLst>
          </p:cNvPr>
          <p:cNvSpPr/>
          <p:nvPr/>
        </p:nvSpPr>
        <p:spPr>
          <a:xfrm>
            <a:off x="839821" y="2034073"/>
            <a:ext cx="5330758" cy="3336588"/>
          </a:xfrm>
          <a:prstGeom prst="rect">
            <a:avLst/>
          </a:prstGeom>
          <a:solidFill>
            <a:srgbClr val="FFFFFF"/>
          </a:solidFill>
          <a:ln w="19050">
            <a:solidFill>
              <a:srgbClr val="5AA2A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04792" indent="-304792" algn="ctr"/>
            <a:r>
              <a:rPr lang="en-US" sz="1600" b="1">
                <a:solidFill>
                  <a:schemeClr val="tx1"/>
                </a:solidFill>
                <a:ea typeface="Red Hat Display"/>
                <a:cs typeface="Red Hat Display"/>
                <a:sym typeface="Red Hat Display"/>
              </a:rPr>
              <a:t>Process &amp; Focus</a:t>
            </a:r>
          </a:p>
          <a:p>
            <a:pPr marL="304792" indent="-304792" algn="ctr"/>
            <a:endParaRPr lang="en-US" sz="1400" b="1">
              <a:solidFill>
                <a:schemeClr val="tx1"/>
              </a:solidFill>
              <a:ea typeface="Red Hat Display"/>
              <a:cs typeface="Red Hat Display"/>
              <a:sym typeface="Red Hat Display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tx1"/>
                </a:solidFill>
              </a:rPr>
              <a:t>These tanneries </a:t>
            </a:r>
            <a:r>
              <a:rPr lang="en-US" sz="1400" b="1">
                <a:solidFill>
                  <a:schemeClr val="tx1"/>
                </a:solidFill>
              </a:rPr>
              <a:t>purchase wet-blue leather and/or crust </a:t>
            </a:r>
            <a:r>
              <a:rPr lang="en-US" sz="1400">
                <a:solidFill>
                  <a:schemeClr val="tx1"/>
                </a:solidFill>
              </a:rPr>
              <a:t>and transform it into a finished product.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tx1"/>
                </a:solidFill>
              </a:rPr>
              <a:t>Processes includes </a:t>
            </a:r>
            <a:r>
              <a:rPr lang="en-US" sz="1400" b="1" err="1">
                <a:solidFill>
                  <a:schemeClr val="tx1"/>
                </a:solidFill>
              </a:rPr>
              <a:t>retanning</a:t>
            </a:r>
            <a:r>
              <a:rPr lang="en-US" sz="1400">
                <a:solidFill>
                  <a:schemeClr val="tx1"/>
                </a:solidFill>
              </a:rPr>
              <a:t>, </a:t>
            </a:r>
            <a:r>
              <a:rPr lang="en-US" sz="1400" b="1">
                <a:solidFill>
                  <a:schemeClr val="tx1"/>
                </a:solidFill>
              </a:rPr>
              <a:t>dyeing</a:t>
            </a:r>
            <a:r>
              <a:rPr lang="en-US" sz="1400">
                <a:solidFill>
                  <a:schemeClr val="tx1"/>
                </a:solidFill>
              </a:rPr>
              <a:t>, </a:t>
            </a:r>
            <a:r>
              <a:rPr lang="en-US" sz="1400" b="1" err="1">
                <a:solidFill>
                  <a:schemeClr val="tx1"/>
                </a:solidFill>
              </a:rPr>
              <a:t>fatliquoring</a:t>
            </a:r>
            <a:r>
              <a:rPr lang="en-US" sz="1400">
                <a:solidFill>
                  <a:schemeClr val="tx1"/>
                </a:solidFill>
              </a:rPr>
              <a:t>, and applying various finishing techniques.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tx1"/>
                </a:solidFill>
              </a:rPr>
              <a:t>With a</a:t>
            </a:r>
            <a:r>
              <a:rPr lang="en-US" sz="1400" b="1">
                <a:solidFill>
                  <a:schemeClr val="tx1"/>
                </a:solidFill>
              </a:rPr>
              <a:t> high customization</a:t>
            </a:r>
            <a:r>
              <a:rPr lang="en-US" sz="1400">
                <a:solidFill>
                  <a:schemeClr val="tx1"/>
                </a:solidFill>
              </a:rPr>
              <a:t>, it’s possible to tailor the leather’s properties to </a:t>
            </a:r>
            <a:r>
              <a:rPr lang="en-US" sz="1400" b="1">
                <a:solidFill>
                  <a:schemeClr val="tx1"/>
                </a:solidFill>
              </a:rPr>
              <a:t>meet the specific needs</a:t>
            </a:r>
            <a:r>
              <a:rPr lang="en-US" sz="1400">
                <a:solidFill>
                  <a:schemeClr val="tx1"/>
                </a:solidFill>
              </a:rPr>
              <a:t> of fashion brands and accessory manufacturers.</a:t>
            </a:r>
            <a:endParaRPr lang="en-US" sz="1400">
              <a:solidFill>
                <a:schemeClr val="tx1"/>
              </a:solidFill>
              <a:ea typeface="Red Hat Display"/>
              <a:cs typeface="Red Hat Display"/>
              <a:sym typeface="Red Hat Display"/>
            </a:endParaRPr>
          </a:p>
          <a:p>
            <a:pPr marL="304792" indent="-304792"/>
            <a:endParaRPr lang="en-US" sz="2000" b="1">
              <a:ea typeface="Red Hat Display"/>
              <a:cs typeface="Red Hat Display"/>
              <a:sym typeface="Red Hat Display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EFB6446-81C5-31BC-B50B-0245C3B06C1F}"/>
              </a:ext>
            </a:extLst>
          </p:cNvPr>
          <p:cNvSpPr/>
          <p:nvPr/>
        </p:nvSpPr>
        <p:spPr>
          <a:xfrm>
            <a:off x="6170579" y="2034074"/>
            <a:ext cx="5330758" cy="1800984"/>
          </a:xfrm>
          <a:prstGeom prst="rect">
            <a:avLst/>
          </a:prstGeom>
          <a:solidFill>
            <a:srgbClr val="FFFFFF"/>
          </a:solidFill>
          <a:ln w="19050">
            <a:solidFill>
              <a:srgbClr val="5AA2A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04792" indent="-304792" algn="ctr"/>
            <a:r>
              <a:rPr lang="en-US" sz="1600" b="1">
                <a:solidFill>
                  <a:schemeClr val="tx1"/>
                </a:solidFill>
                <a:ea typeface="Red Hat Display"/>
                <a:cs typeface="Red Hat Display"/>
                <a:sym typeface="Red Hat Display"/>
              </a:rPr>
              <a:t>Economies at Play</a:t>
            </a:r>
          </a:p>
          <a:p>
            <a:pPr marL="304792" indent="-304792" algn="ctr"/>
            <a:endParaRPr lang="en-US" sz="1400" b="1">
              <a:ea typeface="Red Hat Display"/>
              <a:cs typeface="Red Hat Display"/>
              <a:sym typeface="Red Hat Display"/>
            </a:endParaRPr>
          </a:p>
          <a:p>
            <a:pPr marL="609585" indent="-397923">
              <a:lnSpc>
                <a:spcPct val="150000"/>
              </a:lnSpc>
              <a:buSzPts val="1100"/>
              <a:buFont typeface="Red Hat Display"/>
              <a:buChar char="●"/>
            </a:pPr>
            <a:r>
              <a:rPr lang="en-US" sz="1400" b="1">
                <a:solidFill>
                  <a:schemeClr val="tx1"/>
                </a:solidFill>
              </a:rPr>
              <a:t>Scope:</a:t>
            </a:r>
            <a:r>
              <a:rPr lang="en-US" sz="1400">
                <a:solidFill>
                  <a:schemeClr val="tx1"/>
                </a:solidFill>
              </a:rPr>
              <a:t> Offer a variety of finished leather types, capitalizing on product differentiation to serve different segments.</a:t>
            </a:r>
          </a:p>
          <a:p>
            <a:pPr marL="609585" indent="-397923">
              <a:lnSpc>
                <a:spcPct val="150000"/>
              </a:lnSpc>
              <a:buSzPts val="1100"/>
              <a:buFont typeface="Red Hat Display"/>
              <a:buChar char="●"/>
            </a:pPr>
            <a:r>
              <a:rPr lang="en-US" sz="1400" b="1">
                <a:solidFill>
                  <a:schemeClr val="tx1"/>
                </a:solidFill>
              </a:rPr>
              <a:t>Flexibility:</a:t>
            </a:r>
            <a:r>
              <a:rPr lang="en-US" sz="1400">
                <a:solidFill>
                  <a:schemeClr val="tx1"/>
                </a:solidFill>
              </a:rPr>
              <a:t> Smaller-scale, agile operations allow rapid adaptation to market trends</a:t>
            </a:r>
            <a:r>
              <a:rPr lang="en-US" sz="1400">
                <a:solidFill>
                  <a:schemeClr val="dk1"/>
                </a:solidFill>
                <a:ea typeface="Red Hat Display"/>
                <a:cs typeface="Red Hat Display"/>
                <a:sym typeface="Red Hat Display"/>
              </a:rPr>
              <a:t>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2CB7C51-90F2-C830-5885-B3DAFF7E35B4}"/>
              </a:ext>
            </a:extLst>
          </p:cNvPr>
          <p:cNvSpPr/>
          <p:nvPr/>
        </p:nvSpPr>
        <p:spPr>
          <a:xfrm>
            <a:off x="6170579" y="3835059"/>
            <a:ext cx="5330758" cy="1535602"/>
          </a:xfrm>
          <a:prstGeom prst="rect">
            <a:avLst/>
          </a:prstGeom>
          <a:solidFill>
            <a:srgbClr val="FFFFFF"/>
          </a:solidFill>
          <a:ln w="19050">
            <a:solidFill>
              <a:srgbClr val="5AA2A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04792" indent="-304792" algn="ctr"/>
            <a:r>
              <a:rPr lang="en-US" sz="1600" b="1">
                <a:solidFill>
                  <a:schemeClr val="tx1"/>
                </a:solidFill>
                <a:ea typeface="Red Hat Display"/>
                <a:cs typeface="Red Hat Display"/>
                <a:sym typeface="Red Hat Display"/>
              </a:rPr>
              <a:t>Risks &amp; Considerations</a:t>
            </a:r>
          </a:p>
          <a:p>
            <a:pPr marL="304792" indent="-304792" algn="ctr"/>
            <a:endParaRPr lang="en-US" sz="1400" b="1">
              <a:solidFill>
                <a:schemeClr val="tx1"/>
              </a:solidFill>
              <a:ea typeface="Red Hat Display"/>
              <a:cs typeface="Red Hat Display"/>
              <a:sym typeface="Red Hat Display"/>
            </a:endParaRPr>
          </a:p>
          <a:p>
            <a:pPr marL="609585" indent="-397923">
              <a:lnSpc>
                <a:spcPct val="150000"/>
              </a:lnSpc>
              <a:buSzPts val="1100"/>
              <a:buFont typeface="Red Hat Display"/>
              <a:buChar char="●"/>
            </a:pPr>
            <a:r>
              <a:rPr lang="en-US" sz="1400">
                <a:solidFill>
                  <a:schemeClr val="tx1"/>
                </a:solidFill>
              </a:rPr>
              <a:t>High dependance on the </a:t>
            </a:r>
            <a:r>
              <a:rPr lang="en-US" sz="1400" b="1">
                <a:solidFill>
                  <a:schemeClr val="tx1"/>
                </a:solidFill>
              </a:rPr>
              <a:t>quality</a:t>
            </a:r>
            <a:r>
              <a:rPr lang="en-US" sz="1400">
                <a:solidFill>
                  <a:schemeClr val="tx1"/>
                </a:solidFill>
              </a:rPr>
              <a:t> and </a:t>
            </a:r>
            <a:r>
              <a:rPr lang="en-US" sz="1400" b="1">
                <a:solidFill>
                  <a:schemeClr val="tx1"/>
                </a:solidFill>
              </a:rPr>
              <a:t>timely delivery</a:t>
            </a:r>
            <a:r>
              <a:rPr lang="en-US" sz="1400">
                <a:solidFill>
                  <a:schemeClr val="tx1"/>
                </a:solidFill>
              </a:rPr>
              <a:t> of wet-blue from upstream suppliers, and their margins are tied to the value they add during finishing.</a:t>
            </a:r>
            <a:endParaRPr lang="en-US" sz="1400">
              <a:solidFill>
                <a:schemeClr val="tx1"/>
              </a:solidFill>
              <a:ea typeface="Red Hat Display"/>
              <a:cs typeface="Red Hat Display"/>
              <a:sym typeface="Red Hat Display"/>
            </a:endParaRPr>
          </a:p>
        </p:txBody>
      </p:sp>
    </p:spTree>
    <p:extLst>
      <p:ext uri="{BB962C8B-B14F-4D97-AF65-F5344CB8AC3E}">
        <p14:creationId xmlns:p14="http://schemas.microsoft.com/office/powerpoint/2010/main" val="24081816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Warmes Blau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CC586EBCC494484BAF14E210A0C712F0" ma:contentTypeVersion="4" ma:contentTypeDescription="Criar um novo documento." ma:contentTypeScope="" ma:versionID="5d40f279a25472ddf399967cc9f54d16">
  <xsd:schema xmlns:xsd="http://www.w3.org/2001/XMLSchema" xmlns:xs="http://www.w3.org/2001/XMLSchema" xmlns:p="http://schemas.microsoft.com/office/2006/metadata/properties" xmlns:ns2="56ef7fb9-f998-4e02-b6c3-481cd31dc02c" targetNamespace="http://schemas.microsoft.com/office/2006/metadata/properties" ma:root="true" ma:fieldsID="adc05822ab6d2202e683e45a6d0f56cd" ns2:_="">
    <xsd:import namespace="56ef7fb9-f998-4e02-b6c3-481cd31dc02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ef7fb9-f998-4e02-b6c3-481cd31dc02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074421C-1877-431E-9674-920634ECFAD0}">
  <ds:schemaRefs>
    <ds:schemaRef ds:uri="56ef7fb9-f998-4e02-b6c3-481cd31dc02c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6E8125BC-917B-4DC3-8D61-DC0BE8C6539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9075948-10E2-4015-BF21-F7BA57639D0C}">
  <ds:schemaRefs>
    <ds:schemaRef ds:uri="56ef7fb9-f998-4e02-b6c3-481cd31dc02c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11</Slides>
  <Notes>1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</vt:lpstr>
      <vt:lpstr>PowerPoint Presentation</vt:lpstr>
      <vt:lpstr>Table of Contents </vt:lpstr>
      <vt:lpstr>Leather Industry</vt:lpstr>
      <vt:lpstr>Industry Timeline</vt:lpstr>
      <vt:lpstr>Evolution of BMs</vt:lpstr>
      <vt:lpstr>PowerPoint Presentation</vt:lpstr>
      <vt:lpstr>Wet-Blue Tanneries</vt:lpstr>
      <vt:lpstr>Crust Tanneries</vt:lpstr>
      <vt:lpstr>Retanning and Finishing Tanneries</vt:lpstr>
      <vt:lpstr>Synergies and Competitive Dynamics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Feedbackloop</dc:title>
  <dc:creator>Louisa Maria Sobottka</dc:creator>
  <cp:revision>1</cp:revision>
  <dcterms:created xsi:type="dcterms:W3CDTF">2024-02-08T12:26:37Z</dcterms:created>
  <dcterms:modified xsi:type="dcterms:W3CDTF">2025-02-26T15:40:05Z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0x010100CC586EBCC494484BAF14E210A0C712F0</vt:lpwstr>
  </property>
</Properties>
</file>