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74" r:id="rId5"/>
    <p:sldId id="272" r:id="rId6"/>
    <p:sldId id="275" r:id="rId7"/>
    <p:sldId id="265" r:id="rId8"/>
    <p:sldId id="273" r:id="rId9"/>
    <p:sldId id="277" r:id="rId10"/>
    <p:sldId id="278" r:id="rId11"/>
    <p:sldId id="279" r:id="rId12"/>
    <p:sldId id="281" r:id="rId13"/>
    <p:sldId id="282" r:id="rId14"/>
    <p:sldId id="280" r:id="rId15"/>
    <p:sldId id="283" r:id="rId16"/>
    <p:sldId id="276" r:id="rId17"/>
    <p:sldId id="284" r:id="rId18"/>
    <p:sldId id="285" r:id="rId19"/>
    <p:sldId id="287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7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8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0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9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8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2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0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5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3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1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R-XRSKsuR4" TargetMode="External"/><Relationship Id="rId2" Type="http://schemas.openxmlformats.org/officeDocument/2006/relationships/hyperlink" Target="https://www.youtube.com/watch?v=yZ0bV2Afkj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P1zCz_tMA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B5B7232-85BB-4414-A179-E092BB02CA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yes on a candy">
            <a:extLst>
              <a:ext uri="{FF2B5EF4-FFF2-40B4-BE49-F238E27FC236}">
                <a16:creationId xmlns:a16="http://schemas.microsoft.com/office/drawing/2014/main" id="{BBA4AE71-BE77-1F2B-BF36-1A71AF85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5410"/>
          <a:stretch/>
        </p:blipFill>
        <p:spPr>
          <a:xfrm>
            <a:off x="-5035" y="10"/>
            <a:ext cx="10177735" cy="50672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C663A3-BDD7-4AF9-E31F-58F2C6C24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1" y="914399"/>
            <a:ext cx="5448300" cy="3117553"/>
          </a:xfrm>
        </p:spPr>
        <p:txBody>
          <a:bodyPr anchor="t">
            <a:normAutofit/>
          </a:bodyPr>
          <a:lstStyle/>
          <a:p>
            <a:pPr algn="r"/>
            <a:r>
              <a:rPr lang="en-GB" dirty="0"/>
              <a:t>How To: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6432C-52E7-46E6-CB70-36A1F90DC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0" y="5560042"/>
            <a:ext cx="8271879" cy="542343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Thoughts on Reading and Writing</a:t>
            </a:r>
          </a:p>
        </p:txBody>
      </p:sp>
    </p:spTree>
    <p:extLst>
      <p:ext uri="{BB962C8B-B14F-4D97-AF65-F5344CB8AC3E}">
        <p14:creationId xmlns:p14="http://schemas.microsoft.com/office/powerpoint/2010/main" val="2402805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60A4D-3B8A-D2CA-F77D-ADDA5CBE4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3AAB6-9F7D-F83E-1915-406C293D8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Almost all computational </a:t>
            </a:r>
            <a:r>
              <a:rPr lang="en-GB" dirty="0" err="1"/>
              <a:t>softwares</a:t>
            </a:r>
            <a:r>
              <a:rPr lang="en-GB" dirty="0"/>
              <a:t> can generate .</a:t>
            </a:r>
            <a:r>
              <a:rPr lang="en-GB" dirty="0" err="1"/>
              <a:t>tex</a:t>
            </a:r>
            <a:r>
              <a:rPr lang="en-GB" dirty="0"/>
              <a:t> compatible tables.</a:t>
            </a:r>
          </a:p>
          <a:p>
            <a:pPr lvl="1"/>
            <a:r>
              <a:rPr lang="en-GB" dirty="0"/>
              <a:t>R - stargazer. </a:t>
            </a:r>
          </a:p>
          <a:p>
            <a:pPr lvl="1"/>
            <a:r>
              <a:rPr lang="en-GB" dirty="0"/>
              <a:t>STATA – </a:t>
            </a:r>
            <a:r>
              <a:rPr lang="en-GB" dirty="0" err="1"/>
              <a:t>esttab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Python, notepad++, you name it.  </a:t>
            </a:r>
          </a:p>
          <a:p>
            <a:r>
              <a:rPr lang="en-GB" dirty="0"/>
              <a:t>The format is very economical (except for figures of course). </a:t>
            </a:r>
          </a:p>
          <a:p>
            <a:r>
              <a:rPr lang="en-GB" b="1" dirty="0"/>
              <a:t>Overleaf</a:t>
            </a:r>
            <a:r>
              <a:rPr lang="en-GB" dirty="0"/>
              <a:t> is the state-of-the-art for co-editing with co-authors. </a:t>
            </a:r>
          </a:p>
          <a:p>
            <a:r>
              <a:rPr lang="en-GB" dirty="0"/>
              <a:t>Editors for local editing are also widely available..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44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2553-6850-75C6-035B-41D8298B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B11DF-117D-9775-C147-BA67D8E39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Broadly speaking there are 2 concepts.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SPIRAL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PRESENT</a:t>
            </a:r>
          </a:p>
          <a:p>
            <a:r>
              <a:rPr lang="en-GB" dirty="0"/>
              <a:t>And ONE CORE PRINCIPLE</a:t>
            </a:r>
          </a:p>
          <a:p>
            <a:pPr lvl="1"/>
            <a:r>
              <a:rPr lang="en-GB" sz="2800" b="1" dirty="0"/>
              <a:t>ONE SANE QUESTION!</a:t>
            </a:r>
          </a:p>
        </p:txBody>
      </p:sp>
    </p:spTree>
    <p:extLst>
      <p:ext uri="{BB962C8B-B14F-4D97-AF65-F5344CB8AC3E}">
        <p14:creationId xmlns:p14="http://schemas.microsoft.com/office/powerpoint/2010/main" val="1270803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04E6-1D7B-A6C8-5ACC-11C1D2468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THINK of papers as (nonfiction)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B716-B432-95BA-67CE-F8803A697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First you see the cover and read who gave it and for whom it is. (title and abstract)</a:t>
            </a:r>
          </a:p>
          <a:p>
            <a:pPr lvl="1"/>
            <a:r>
              <a:rPr lang="en-GB" dirty="0"/>
              <a:t>Is it for you? Is it form anybody you know/care about?</a:t>
            </a:r>
          </a:p>
          <a:p>
            <a:r>
              <a:rPr lang="en-GB" dirty="0"/>
              <a:t>Then you read the synopsis (intro, [perhaps literature] and conclusion). </a:t>
            </a:r>
          </a:p>
          <a:p>
            <a:pPr lvl="1"/>
            <a:r>
              <a:rPr lang="en-GB" dirty="0"/>
              <a:t>Do you want/need it?</a:t>
            </a:r>
          </a:p>
          <a:p>
            <a:r>
              <a:rPr lang="en-GB" dirty="0"/>
              <a:t>Then you open it and look what’s inside.  (Data, Empirical specification, Results )</a:t>
            </a:r>
          </a:p>
          <a:p>
            <a:pPr lvl="1"/>
            <a:r>
              <a:rPr lang="en-GB" dirty="0"/>
              <a:t>Like reading the book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527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728D-DB16-26B2-8383-C113C306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WRITE YOUR PAPER LIKE that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32FF4-979D-1768-A53B-9A3E1B12C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Wrapper/Cover. </a:t>
            </a:r>
          </a:p>
          <a:p>
            <a:pPr lvl="1"/>
            <a:r>
              <a:rPr lang="en-GB" dirty="0"/>
              <a:t>Abstract, Intro, Conclusion</a:t>
            </a:r>
          </a:p>
          <a:p>
            <a:r>
              <a:rPr lang="en-GB" dirty="0"/>
              <a:t>Core</a:t>
            </a:r>
          </a:p>
          <a:p>
            <a:pPr lvl="1"/>
            <a:r>
              <a:rPr lang="en-GB" dirty="0"/>
              <a:t>Lit, Data, Methods, Results, Robustness, Discussion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SPIRAL: Say the same over and over, but each time it gets more extensive. </a:t>
            </a:r>
          </a:p>
          <a:p>
            <a:pPr lvl="1"/>
            <a:r>
              <a:rPr lang="en-GB" dirty="0"/>
              <a:t>Abstract (smallest) – Intro (bigger) – Core (big) – Online Appendix (exhaustive)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105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C5BC9-152E-0F64-A923-A21108549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WRAPPER – ANSWER 4 questions.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01756-F213-2356-31DD-9334A5A29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800" dirty="0"/>
              <a:t>WHAT</a:t>
            </a:r>
          </a:p>
          <a:p>
            <a:r>
              <a:rPr lang="en-GB" sz="2800" dirty="0"/>
              <a:t>WHY</a:t>
            </a:r>
          </a:p>
          <a:p>
            <a:r>
              <a:rPr lang="en-GB" sz="2800" dirty="0"/>
              <a:t>HOW </a:t>
            </a:r>
          </a:p>
          <a:p>
            <a:r>
              <a:rPr lang="en-GB" sz="2800" dirty="0"/>
              <a:t>So, WHAT?</a:t>
            </a:r>
          </a:p>
          <a:p>
            <a:endParaRPr lang="en-GB" sz="2800" dirty="0"/>
          </a:p>
          <a:p>
            <a:r>
              <a:rPr lang="en-GB" sz="2800" dirty="0"/>
              <a:t>Answer all of these briefly in the Abstract and longer in the intro. </a:t>
            </a:r>
          </a:p>
          <a:p>
            <a:r>
              <a:rPr lang="en-GB" sz="2800" dirty="0"/>
              <a:t>After reading the intro I should have a very clear idea of the entire paper.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610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91FB0-35B5-050A-9D3C-75AA40D4C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Core - contains the same as the Intro, just with the details.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F8C86-8B01-2A5A-2110-3642EF35D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LITERATURE:</a:t>
            </a:r>
          </a:p>
          <a:p>
            <a:pPr lvl="1"/>
            <a:r>
              <a:rPr lang="en-GB" dirty="0"/>
              <a:t>1 question: What does the paper </a:t>
            </a:r>
            <a:r>
              <a:rPr lang="en-GB" i="1" dirty="0"/>
              <a:t>ADD</a:t>
            </a:r>
            <a:r>
              <a:rPr lang="en-GB" dirty="0"/>
              <a:t>?</a:t>
            </a:r>
          </a:p>
          <a:p>
            <a:r>
              <a:rPr lang="en-GB" dirty="0"/>
              <a:t>DATA/METHODS</a:t>
            </a:r>
          </a:p>
          <a:p>
            <a:pPr lvl="1"/>
            <a:r>
              <a:rPr lang="en-GB" dirty="0"/>
              <a:t>Just explain, how you did thinks, so that the reader knows what you did. </a:t>
            </a:r>
          </a:p>
          <a:p>
            <a:pPr lvl="1"/>
            <a:r>
              <a:rPr lang="en-GB" dirty="0"/>
              <a:t>Sounds easy – is not. </a:t>
            </a:r>
          </a:p>
          <a:p>
            <a:r>
              <a:rPr lang="en-GB" dirty="0"/>
              <a:t>RESULTS:</a:t>
            </a:r>
          </a:p>
          <a:p>
            <a:pPr lvl="1"/>
            <a:r>
              <a:rPr lang="en-GB" dirty="0"/>
              <a:t>Just the results that matter for your main point. – 1 sane question and answer!</a:t>
            </a:r>
          </a:p>
          <a:p>
            <a:r>
              <a:rPr lang="en-GB" dirty="0"/>
              <a:t>ROBUSTNESS:</a:t>
            </a:r>
          </a:p>
          <a:p>
            <a:pPr lvl="1"/>
            <a:r>
              <a:rPr lang="en-GB" dirty="0"/>
              <a:t>This is where all the rubble goes that you need to check to be sure or proven even though nobody cares. </a:t>
            </a:r>
          </a:p>
          <a:p>
            <a:pPr lvl="1"/>
            <a:r>
              <a:rPr lang="en-GB" dirty="0"/>
              <a:t>Most of it will end up in an online appendix. </a:t>
            </a:r>
          </a:p>
        </p:txBody>
      </p:sp>
    </p:spTree>
    <p:extLst>
      <p:ext uri="{BB962C8B-B14F-4D97-AF65-F5344CB8AC3E}">
        <p14:creationId xmlns:p14="http://schemas.microsoft.com/office/powerpoint/2010/main" val="1369696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82581-AD57-D2AC-2791-19BE8139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280" y="2362200"/>
            <a:ext cx="7975600" cy="2400300"/>
          </a:xfrm>
        </p:spPr>
        <p:txBody>
          <a:bodyPr/>
          <a:lstStyle/>
          <a:p>
            <a:r>
              <a:rPr lang="en-GB" dirty="0"/>
              <a:t>ONE SANE QUESTION!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03FB8-52B3-FB36-90EB-0198CEE23C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Decide upfront what that question is. </a:t>
            </a:r>
          </a:p>
          <a:p>
            <a:r>
              <a:rPr lang="en-GB" dirty="0"/>
              <a:t>Add nothing that does not relate to that question.</a:t>
            </a:r>
          </a:p>
        </p:txBody>
      </p:sp>
    </p:spTree>
    <p:extLst>
      <p:ext uri="{BB962C8B-B14F-4D97-AF65-F5344CB8AC3E}">
        <p14:creationId xmlns:p14="http://schemas.microsoft.com/office/powerpoint/2010/main" val="3535403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90CE9-D840-F405-1926-ACDDE8F85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6AA5-2D8C-FE68-F4C0-E41CF0C8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280" y="2362200"/>
            <a:ext cx="7975600" cy="2400300"/>
          </a:xfrm>
        </p:spPr>
        <p:txBody>
          <a:bodyPr/>
          <a:lstStyle/>
          <a:p>
            <a:pPr algn="ctr"/>
            <a:r>
              <a:rPr lang="en-GB" dirty="0"/>
              <a:t>ONE !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8D22F-A968-65F1-6945-EED2DB370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Decide upfront what that question is. </a:t>
            </a:r>
          </a:p>
          <a:p>
            <a:r>
              <a:rPr lang="en-GB" dirty="0"/>
              <a:t>Add nothing that does not relate to that question.</a:t>
            </a:r>
          </a:p>
        </p:txBody>
      </p:sp>
    </p:spTree>
    <p:extLst>
      <p:ext uri="{BB962C8B-B14F-4D97-AF65-F5344CB8AC3E}">
        <p14:creationId xmlns:p14="http://schemas.microsoft.com/office/powerpoint/2010/main" val="3412948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B808A-8E60-5ACC-A10F-E0C9C796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BaCK</a:t>
            </a:r>
            <a:r>
              <a:rPr lang="en-GB" dirty="0"/>
              <a:t> TO READING: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074AF-929B-32C2-5F1F-2C8416A373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principles matter for Reading as well. </a:t>
            </a:r>
          </a:p>
        </p:txBody>
      </p:sp>
    </p:spTree>
    <p:extLst>
      <p:ext uri="{BB962C8B-B14F-4D97-AF65-F5344CB8AC3E}">
        <p14:creationId xmlns:p14="http://schemas.microsoft.com/office/powerpoint/2010/main" val="3197316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16DBC-7F54-4C67-4D57-616C3B8F7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 for </a:t>
            </a:r>
            <a:r>
              <a:rPr lang="en-GB" i="1" dirty="0"/>
              <a:t>the QUESTION</a:t>
            </a:r>
            <a:r>
              <a:rPr lang="en-GB" dirty="0"/>
              <a:t>.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27986-29CE-7E08-2EE5-1397A5748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the question (the WHAT?) is clear, you know whether you care.</a:t>
            </a:r>
          </a:p>
          <a:p>
            <a:r>
              <a:rPr lang="en-GB" dirty="0"/>
              <a:t>If you do:</a:t>
            </a:r>
          </a:p>
          <a:p>
            <a:pPr lvl="1"/>
            <a:r>
              <a:rPr lang="en-GB" dirty="0"/>
              <a:t>Figure out their answer. (the So, WHAT?) </a:t>
            </a:r>
          </a:p>
          <a:p>
            <a:pPr lvl="1"/>
            <a:r>
              <a:rPr lang="en-GB" dirty="0"/>
              <a:t>Figure out whether you believe their approach (the HOW).</a:t>
            </a:r>
          </a:p>
          <a:p>
            <a:r>
              <a:rPr lang="en-GB" dirty="0"/>
              <a:t>Once that is clear, you will know enough about the paper in 85% of the cases. </a:t>
            </a:r>
          </a:p>
          <a:p>
            <a:pPr lvl="1"/>
            <a:r>
              <a:rPr lang="en-GB" dirty="0"/>
              <a:t>This means that 6 out of 7 – you don’t need the rest. HENCE, PUT THEM DOWN!</a:t>
            </a:r>
          </a:p>
          <a:p>
            <a:pPr lvl="1"/>
            <a:r>
              <a:rPr lang="en-GB" dirty="0"/>
              <a:t>But 1 out of 7 you will need to read carefully and learn. </a:t>
            </a:r>
          </a:p>
        </p:txBody>
      </p:sp>
    </p:spTree>
    <p:extLst>
      <p:ext uri="{BB962C8B-B14F-4D97-AF65-F5344CB8AC3E}">
        <p14:creationId xmlns:p14="http://schemas.microsoft.com/office/powerpoint/2010/main" val="279348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5ED5-E278-E81C-8D00-ED483C5BAB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R-Resources.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A1C1E-EB11-DF36-9320-2CE214FD3D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Use at your own risk. There may be better ones. </a:t>
            </a:r>
          </a:p>
        </p:txBody>
      </p:sp>
    </p:spTree>
    <p:extLst>
      <p:ext uri="{BB962C8B-B14F-4D97-AF65-F5344CB8AC3E}">
        <p14:creationId xmlns:p14="http://schemas.microsoft.com/office/powerpoint/2010/main" val="705989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046B9-1F2C-B156-A44F-964AEA03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640" y="2362200"/>
            <a:ext cx="8056880" cy="2400300"/>
          </a:xfrm>
        </p:spPr>
        <p:txBody>
          <a:bodyPr/>
          <a:lstStyle/>
          <a:p>
            <a:pPr algn="ctr"/>
            <a:r>
              <a:rPr lang="en-GB" dirty="0"/>
              <a:t>ONE SANE Question!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EBF30-0FC5-9E41-C889-C61AEDFD14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24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B581A-4F33-0EA5-D445-0D030C02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Superquick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E5A-CD20-C00F-5757-CAFE1B67E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less than 40 minutes tutorials. </a:t>
            </a:r>
          </a:p>
          <a:p>
            <a:pPr lvl="1"/>
            <a:r>
              <a:rPr lang="en-GB" dirty="0">
                <a:hlinkClick r:id="rId2"/>
              </a:rPr>
              <a:t>https://www.youtube.com/watch?v=yZ0bV2Afkjc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And links there. </a:t>
            </a:r>
          </a:p>
          <a:p>
            <a:pPr lvl="1"/>
            <a:r>
              <a:rPr lang="en-GB" dirty="0"/>
              <a:t>And the other stuff from equitable computing. </a:t>
            </a:r>
          </a:p>
          <a:p>
            <a:r>
              <a:rPr lang="en-GB" dirty="0"/>
              <a:t>If you like more flashy in 60 minutes:</a:t>
            </a:r>
          </a:p>
          <a:p>
            <a:pPr lvl="1"/>
            <a:r>
              <a:rPr lang="en-GB" dirty="0">
                <a:hlinkClick r:id="rId3"/>
              </a:rPr>
              <a:t>https://www.youtube.com/watch?v=eR-XRSKsuR4</a:t>
            </a:r>
            <a:r>
              <a:rPr lang="en-GB" dirty="0"/>
              <a:t> </a:t>
            </a:r>
          </a:p>
          <a:p>
            <a:r>
              <a:rPr lang="en-GB" dirty="0"/>
              <a:t>And one for 80 minutes</a:t>
            </a:r>
          </a:p>
          <a:p>
            <a:pPr lvl="1"/>
            <a:r>
              <a:rPr lang="en-GB" dirty="0"/>
              <a:t>From Cornell: </a:t>
            </a:r>
          </a:p>
          <a:p>
            <a:pPr lvl="1"/>
            <a:r>
              <a:rPr lang="en-GB" dirty="0">
                <a:hlinkClick r:id="rId4"/>
              </a:rPr>
              <a:t>https://www.youtube.com/watch?v=IP1zCz_tMAQ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915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0C1D-802C-A6AE-7EE4-EFF591AB5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Actually </a:t>
            </a:r>
            <a:r>
              <a:rPr lang="en-GB" i="1" dirty="0"/>
              <a:t>Read </a:t>
            </a:r>
            <a:r>
              <a:rPr lang="en-GB" dirty="0"/>
              <a:t>a </a:t>
            </a:r>
            <a:r>
              <a:rPr lang="en-GB" dirty="0" err="1"/>
              <a:t>pAper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149D9-700E-7B6E-3FDC-EB7EDB54DC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Once you actually decided to read it.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B904BB-440B-BD49-B6D1-9F40F55F5518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How to Actually </a:t>
            </a:r>
            <a:r>
              <a:rPr lang="en-GB" i="1" dirty="0"/>
              <a:t>Read </a:t>
            </a:r>
            <a:r>
              <a:rPr lang="en-GB" dirty="0"/>
              <a:t>a </a:t>
            </a:r>
            <a:r>
              <a:rPr lang="en-GB" dirty="0" err="1"/>
              <a:t>pAper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54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661C9-1EE3-EF57-8505-CDAD2C37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Deciding Early how important/relevant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A6564-BB3D-95E7-F6A2-C4638150F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Read the title, read the abstract. (5min)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Look for the WHAT, WHY, HOW and SO WHAT? - What is the main claim?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What will be the research method (model?, empirical?, etc.)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Browse over the paper. . (15-20 min)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Quickly read the introduction. What is the main claim?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How good is the main method going to be? For empirical papers: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/>
              <a:t>Good data?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/>
              <a:t>Good/credible </a:t>
            </a:r>
            <a:r>
              <a:rPr lang="en-GB" dirty="0" err="1"/>
              <a:t>IDentification</a:t>
            </a:r>
            <a:r>
              <a:rPr lang="en-GB" dirty="0"/>
              <a:t> or just a correlation?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Scan over to the main body – look for indicators of careful work.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Stop. …And write down 4 bullets. 2 what the paper does/finds; 2 what you think(+/- etc.)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08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4B3A-E146-0E41-6D3D-F3517FBE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Decision Point: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C49E9-8A93-AF81-4D61-A7B600233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Have you seen enough about this paper?</a:t>
            </a:r>
          </a:p>
          <a:p>
            <a:pPr lvl="1"/>
            <a:r>
              <a:rPr lang="en-GB" dirty="0"/>
              <a:t>Archive. Enter in your </a:t>
            </a:r>
            <a:r>
              <a:rPr lang="en-GB" dirty="0" err="1"/>
              <a:t>bibtex</a:t>
            </a:r>
            <a:r>
              <a:rPr lang="en-GB" dirty="0"/>
              <a:t>. </a:t>
            </a:r>
          </a:p>
          <a:p>
            <a:r>
              <a:rPr lang="en-GB" dirty="0"/>
              <a:t>Or is this a core reading for your question?</a:t>
            </a:r>
          </a:p>
          <a:p>
            <a:pPr lvl="1"/>
            <a:r>
              <a:rPr lang="en-GB" dirty="0"/>
              <a:t>Archive. Enter in your </a:t>
            </a:r>
            <a:r>
              <a:rPr lang="en-GB" dirty="0" err="1"/>
              <a:t>bibtex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Come back to a full reading another day. </a:t>
            </a:r>
          </a:p>
          <a:p>
            <a:r>
              <a:rPr lang="en-GB" dirty="0"/>
              <a:t> When is something a core reading?:</a:t>
            </a:r>
          </a:p>
          <a:p>
            <a:pPr lvl="1"/>
            <a:r>
              <a:rPr lang="en-GB" dirty="0"/>
              <a:t>If it does something super close to your question -learn from what they did or from their lit review. .</a:t>
            </a:r>
          </a:p>
          <a:p>
            <a:pPr lvl="1"/>
            <a:r>
              <a:rPr lang="en-GB" dirty="0"/>
              <a:t>If there is a method that you need to apply and need to learn. </a:t>
            </a:r>
          </a:p>
          <a:p>
            <a:pPr lvl="1"/>
            <a:r>
              <a:rPr lang="en-GB" dirty="0"/>
              <a:t>When it is so widely cited that everybody knows it and will ask you about it. </a:t>
            </a:r>
          </a:p>
          <a:p>
            <a:r>
              <a:rPr lang="en-GB" dirty="0"/>
              <a:t>Consider quality for this decision.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54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F2F13-12CB-816F-05D8-F770F70D6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2E252-D711-652D-007D-2CB64258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IF you Don’t know how to Judge Quality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61081-A809-9442-FF55-C765EF3EE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the paper published, it’s easy. </a:t>
            </a:r>
          </a:p>
          <a:p>
            <a:pPr lvl="1"/>
            <a:r>
              <a:rPr lang="en-GB" dirty="0"/>
              <a:t>Look at the journal. Is it FT50 or UTD24?</a:t>
            </a:r>
          </a:p>
          <a:p>
            <a:pPr lvl="1"/>
            <a:r>
              <a:rPr lang="en-GB" dirty="0"/>
              <a:t>Is the outlet otherwise famous? (Top 20 Econ, Nature, Science, PNAS, etc.) </a:t>
            </a:r>
          </a:p>
          <a:p>
            <a:r>
              <a:rPr lang="en-GB" dirty="0"/>
              <a:t>Is the paper recent or a working paper it’s harder. Check:</a:t>
            </a:r>
          </a:p>
          <a:p>
            <a:pPr lvl="1"/>
            <a:r>
              <a:rPr lang="en-GB" dirty="0"/>
              <a:t>Citations (but think citations/month online)</a:t>
            </a:r>
          </a:p>
          <a:p>
            <a:pPr lvl="1"/>
            <a:r>
              <a:rPr lang="en-GB" dirty="0"/>
              <a:t>NBER WP?</a:t>
            </a:r>
          </a:p>
          <a:p>
            <a:pPr lvl="1"/>
            <a:r>
              <a:rPr lang="en-GB" dirty="0"/>
              <a:t>Author Quality (do they previously publish in good journals and receive citations?)</a:t>
            </a:r>
          </a:p>
          <a:p>
            <a:pPr lvl="1"/>
            <a:r>
              <a:rPr lang="en-GB" dirty="0"/>
              <a:t>PhD Students – check the school, but it’s hard.</a:t>
            </a:r>
          </a:p>
          <a:p>
            <a:pPr lvl="2"/>
            <a:r>
              <a:rPr lang="en-GB" dirty="0"/>
              <a:t>+&gt; get your own website.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04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5C9B8-A88F-4E46-FBA0-663007A3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WRITE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A8BA5-724A-C8F0-2920-DE08EA00AA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9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E539-F850-7107-ABD2-73AE96D2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5D748-79EA-AF41-9716-06FE1096A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 is a reference point, but it becomes less important these days. </a:t>
            </a:r>
          </a:p>
          <a:p>
            <a:r>
              <a:rPr lang="en-GB" dirty="0"/>
              <a:t>Word ?!?</a:t>
            </a:r>
          </a:p>
          <a:p>
            <a:r>
              <a:rPr lang="en-GB" dirty="0"/>
              <a:t>Fancy ways of writing (compilation out of the notebook etc.)</a:t>
            </a:r>
          </a:p>
        </p:txBody>
      </p:sp>
    </p:spTree>
    <p:extLst>
      <p:ext uri="{BB962C8B-B14F-4D97-AF65-F5344CB8AC3E}">
        <p14:creationId xmlns:p14="http://schemas.microsoft.com/office/powerpoint/2010/main" val="3197161739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RegularSeed_2SEEDS">
      <a:dk1>
        <a:srgbClr val="000000"/>
      </a:dk1>
      <a:lt1>
        <a:srgbClr val="FFFFFF"/>
      </a:lt1>
      <a:dk2>
        <a:srgbClr val="351E22"/>
      </a:dk2>
      <a:lt2>
        <a:srgbClr val="E8E2E3"/>
      </a:lt2>
      <a:accent1>
        <a:srgbClr val="3BB195"/>
      </a:accent1>
      <a:accent2>
        <a:srgbClr val="47B56D"/>
      </a:accent2>
      <a:accent3>
        <a:srgbClr val="4BACC0"/>
      </a:accent3>
      <a:accent4>
        <a:srgbClr val="B13B81"/>
      </a:accent4>
      <a:accent5>
        <a:srgbClr val="C34D61"/>
      </a:accent5>
      <a:accent6>
        <a:srgbClr val="B1583B"/>
      </a:accent6>
      <a:hlink>
        <a:srgbClr val="BF3F5E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1037</Words>
  <Application>Microsoft Office PowerPoint</Application>
  <PresentationFormat>Widescreen</PresentationFormat>
  <Paragraphs>120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Grandview</vt:lpstr>
      <vt:lpstr>Grandview Display</vt:lpstr>
      <vt:lpstr>CitationVTI</vt:lpstr>
      <vt:lpstr>How To: 2</vt:lpstr>
      <vt:lpstr>R-Resources. </vt:lpstr>
      <vt:lpstr>Superquick</vt:lpstr>
      <vt:lpstr>How to Actually Read a pAper</vt:lpstr>
      <vt:lpstr>Deciding Early how important/relevant </vt:lpstr>
      <vt:lpstr>Decision Point: </vt:lpstr>
      <vt:lpstr>IF you Don’t know how to Judge Quality </vt:lpstr>
      <vt:lpstr>HOW TO WRITE</vt:lpstr>
      <vt:lpstr>Technology</vt:lpstr>
      <vt:lpstr>Tex</vt:lpstr>
      <vt:lpstr>Content</vt:lpstr>
      <vt:lpstr>THINK of papers as (nonfiction) Books</vt:lpstr>
      <vt:lpstr>WRITE YOUR PAPER LIKE that </vt:lpstr>
      <vt:lpstr>WRAPPER – ANSWER 4 questions. </vt:lpstr>
      <vt:lpstr>Core - contains the same as the Intro, just with the details. </vt:lpstr>
      <vt:lpstr>ONE SANE QUESTION! </vt:lpstr>
      <vt:lpstr>ONE ! </vt:lpstr>
      <vt:lpstr>BaCK TO READING:</vt:lpstr>
      <vt:lpstr>Look for the QUESTION. </vt:lpstr>
      <vt:lpstr>ONE SANE Question!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To: 1</dc:title>
  <dc:creator>Michael Kummer</dc:creator>
  <cp:lastModifiedBy>Michael Kummer</cp:lastModifiedBy>
  <cp:revision>3</cp:revision>
  <dcterms:created xsi:type="dcterms:W3CDTF">2024-02-11T09:55:39Z</dcterms:created>
  <dcterms:modified xsi:type="dcterms:W3CDTF">2024-02-17T21:32:55Z</dcterms:modified>
</cp:coreProperties>
</file>