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72" r:id="rId5"/>
    <p:sldId id="270" r:id="rId6"/>
    <p:sldId id="257" r:id="rId7"/>
    <p:sldId id="261" r:id="rId8"/>
    <p:sldId id="262" r:id="rId9"/>
    <p:sldId id="260" r:id="rId10"/>
    <p:sldId id="259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7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8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0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9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8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2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0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5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3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1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R-XRSKsuR4" TargetMode="External"/><Relationship Id="rId2" Type="http://schemas.openxmlformats.org/officeDocument/2006/relationships/hyperlink" Target="https://www.youtube.com/watch?v=yZ0bV2Afkj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P1zCz_tMAQ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cademy.com/learn/learn-r" TargetMode="External"/><Relationship Id="rId2" Type="http://schemas.openxmlformats.org/officeDocument/2006/relationships/hyperlink" Target="https://education.rstudio.com/learn/beginne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B5B7232-85BB-4414-A179-E092BB02CA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yes on a candy">
            <a:extLst>
              <a:ext uri="{FF2B5EF4-FFF2-40B4-BE49-F238E27FC236}">
                <a16:creationId xmlns:a16="http://schemas.microsoft.com/office/drawing/2014/main" id="{BBA4AE71-BE77-1F2B-BF36-1A71AF8508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25410"/>
          <a:stretch/>
        </p:blipFill>
        <p:spPr>
          <a:xfrm>
            <a:off x="-5035" y="10"/>
            <a:ext cx="10177735" cy="50672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C663A3-BDD7-4AF9-E31F-58F2C6C24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1" y="914399"/>
            <a:ext cx="5448300" cy="3117553"/>
          </a:xfrm>
        </p:spPr>
        <p:txBody>
          <a:bodyPr anchor="t">
            <a:normAutofit/>
          </a:bodyPr>
          <a:lstStyle/>
          <a:p>
            <a:pPr algn="r"/>
            <a:r>
              <a:rPr lang="en-GB" dirty="0"/>
              <a:t>How To: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6432C-52E7-46E6-CB70-36A1F90DC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0" y="5560042"/>
            <a:ext cx="8271879" cy="542343"/>
          </a:xfrm>
        </p:spPr>
        <p:txBody>
          <a:bodyPr>
            <a:normAutofit/>
          </a:bodyPr>
          <a:lstStyle/>
          <a:p>
            <a:pPr algn="r"/>
            <a:r>
              <a:rPr lang="en-GB" dirty="0"/>
              <a:t>Thoughts on Self-Organization.</a:t>
            </a:r>
          </a:p>
        </p:txBody>
      </p:sp>
    </p:spTree>
    <p:extLst>
      <p:ext uri="{BB962C8B-B14F-4D97-AF65-F5344CB8AC3E}">
        <p14:creationId xmlns:p14="http://schemas.microsoft.com/office/powerpoint/2010/main" val="2402805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279D43-AA10-5E09-45D5-571120CAA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0DE0C-42A8-0BD7-F936-78C22BEDF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Literature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BB272-0184-12C6-A126-F3EB107BC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three types of literature review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First exploration.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Deeper Scan.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Paper Literature Review. </a:t>
            </a:r>
          </a:p>
          <a:p>
            <a:r>
              <a:rPr lang="en-GB" dirty="0"/>
              <a:t>=&gt; What I am saying now applies to 1 (and a little also to 2)</a:t>
            </a:r>
          </a:p>
        </p:txBody>
      </p:sp>
    </p:spTree>
    <p:extLst>
      <p:ext uri="{BB962C8B-B14F-4D97-AF65-F5344CB8AC3E}">
        <p14:creationId xmlns:p14="http://schemas.microsoft.com/office/powerpoint/2010/main" val="194168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CE360-2E5F-C474-CBD4-D93240D5E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 of the First </a:t>
            </a:r>
            <a:r>
              <a:rPr lang="en-GB" dirty="0" err="1"/>
              <a:t>ScAN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9E07D-7A36-00F2-3402-92FAAA497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Assumes that you have a precise question:</a:t>
            </a:r>
          </a:p>
          <a:p>
            <a:pPr lvl="1"/>
            <a:r>
              <a:rPr lang="en-GB" dirty="0"/>
              <a:t>such as: “do people use online health reviews when choosing a doctor?”</a:t>
            </a:r>
          </a:p>
          <a:p>
            <a:r>
              <a:rPr lang="en-GB" dirty="0"/>
              <a:t>Step 1: search the general internet. </a:t>
            </a:r>
          </a:p>
          <a:p>
            <a:pPr lvl="1"/>
            <a:r>
              <a:rPr lang="en-GB" dirty="0"/>
              <a:t>Google</a:t>
            </a:r>
          </a:p>
          <a:p>
            <a:pPr lvl="1"/>
            <a:r>
              <a:rPr lang="en-GB" dirty="0"/>
              <a:t>ChatGPT etc.</a:t>
            </a:r>
          </a:p>
          <a:p>
            <a:r>
              <a:rPr lang="en-GB" dirty="0"/>
              <a:t>Step 2: search google scholar. </a:t>
            </a:r>
          </a:p>
          <a:p>
            <a:pPr lvl="1"/>
            <a:r>
              <a:rPr lang="en-GB" dirty="0"/>
              <a:t>Identify the papers (up to 5) that:</a:t>
            </a:r>
          </a:p>
          <a:p>
            <a:pPr lvl="2"/>
            <a:r>
              <a:rPr lang="en-GB" dirty="0"/>
              <a:t>A.: is widely cited and </a:t>
            </a:r>
          </a:p>
          <a:p>
            <a:pPr lvl="2"/>
            <a:r>
              <a:rPr lang="en-GB" dirty="0"/>
              <a:t>B.: comes closest to answering your question. </a:t>
            </a:r>
          </a:p>
        </p:txBody>
      </p:sp>
    </p:spTree>
    <p:extLst>
      <p:ext uri="{BB962C8B-B14F-4D97-AF65-F5344CB8AC3E}">
        <p14:creationId xmlns:p14="http://schemas.microsoft.com/office/powerpoint/2010/main" val="2675996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1AFEF-F964-604D-A8F7-08CB572F7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 if YOU FOUND THE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82E8D-AF24-56B4-CE39-34D0725CD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Check 1: did you find the answer. </a:t>
            </a:r>
          </a:p>
          <a:p>
            <a:pPr lvl="1"/>
            <a:r>
              <a:rPr lang="en-GB" dirty="0"/>
              <a:t>Ok, done. </a:t>
            </a:r>
          </a:p>
          <a:p>
            <a:r>
              <a:rPr lang="en-GB" dirty="0"/>
              <a:t>Check 2: did you not find an answer, or found one, but it’s not done the right way?</a:t>
            </a:r>
          </a:p>
          <a:p>
            <a:pPr lvl="1"/>
            <a:r>
              <a:rPr lang="en-GB" dirty="0"/>
              <a:t>Keep going.</a:t>
            </a:r>
          </a:p>
          <a:p>
            <a:r>
              <a:rPr lang="en-GB" dirty="0"/>
              <a:t>Start from the “AB” papers you identified. </a:t>
            </a:r>
          </a:p>
          <a:p>
            <a:pPr lvl="1"/>
            <a:r>
              <a:rPr lang="en-GB" dirty="0"/>
              <a:t>Summarize them briefly (4 bullets: 2 on what it does 2 on thoughts/comments)</a:t>
            </a:r>
          </a:p>
          <a:p>
            <a:pPr lvl="1"/>
            <a:r>
              <a:rPr lang="en-GB" dirty="0"/>
              <a:t>Use a </a:t>
            </a:r>
            <a:r>
              <a:rPr lang="en-GB" dirty="0" err="1"/>
              <a:t>bibtex</a:t>
            </a:r>
            <a:r>
              <a:rPr lang="en-GB" dirty="0"/>
              <a:t> (or Mendeley or </a:t>
            </a:r>
            <a:r>
              <a:rPr lang="en-GB" dirty="0" err="1"/>
              <a:t>etc.etc</a:t>
            </a:r>
            <a:r>
              <a:rPr lang="en-GB" dirty="0"/>
              <a:t>.) to record the reference and your notes. </a:t>
            </a:r>
          </a:p>
          <a:p>
            <a:pPr lvl="1"/>
            <a:r>
              <a:rPr lang="en-GB" dirty="0"/>
              <a:t>Look for more papers, by checking papers that cite the ones you identified first.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73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24157-C79F-B584-522C-B8E7FF95E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IF you Don’t know how to Judge Quality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7513F-71E2-1C06-B781-1FD736899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the paper published, it’s easy. </a:t>
            </a:r>
          </a:p>
          <a:p>
            <a:pPr lvl="1"/>
            <a:r>
              <a:rPr lang="en-GB" dirty="0"/>
              <a:t>Look at the journal. Is it FT50 or UTD24?</a:t>
            </a:r>
          </a:p>
          <a:p>
            <a:pPr lvl="1"/>
            <a:r>
              <a:rPr lang="en-GB" dirty="0"/>
              <a:t>Is the outlet otherwise famous? (Top 20 Econ, Nature, Science, PNAS, etc.) </a:t>
            </a:r>
          </a:p>
          <a:p>
            <a:r>
              <a:rPr lang="en-GB" dirty="0"/>
              <a:t>Is the paper recent or a working paper it’s harder. Check:</a:t>
            </a:r>
          </a:p>
          <a:p>
            <a:pPr lvl="1"/>
            <a:r>
              <a:rPr lang="en-GB" dirty="0"/>
              <a:t>Citations (but think citations/month online)</a:t>
            </a:r>
          </a:p>
          <a:p>
            <a:pPr lvl="1"/>
            <a:r>
              <a:rPr lang="en-GB" dirty="0"/>
              <a:t>NBER WP?</a:t>
            </a:r>
          </a:p>
          <a:p>
            <a:pPr lvl="1"/>
            <a:r>
              <a:rPr lang="en-GB" dirty="0"/>
              <a:t>Author Quality (do they previously publish in good journals and receive citations?)</a:t>
            </a:r>
          </a:p>
          <a:p>
            <a:pPr lvl="1"/>
            <a:r>
              <a:rPr lang="en-GB" dirty="0"/>
              <a:t>PhD Students – check the school, but it’s hard.</a:t>
            </a:r>
          </a:p>
          <a:p>
            <a:pPr lvl="2"/>
            <a:r>
              <a:rPr lang="en-GB" dirty="0"/>
              <a:t>+&gt; get your own website.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518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E80894-F020-1D62-0B85-429347EC89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81E7F-F953-B84E-017C-08390D5A7B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Get your Own Website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2E73B4-665F-9597-AF02-77EC48F94B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Start right away</a:t>
            </a:r>
          </a:p>
        </p:txBody>
      </p:sp>
    </p:spTree>
    <p:extLst>
      <p:ext uri="{BB962C8B-B14F-4D97-AF65-F5344CB8AC3E}">
        <p14:creationId xmlns:p14="http://schemas.microsoft.com/office/powerpoint/2010/main" val="432976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5D0D5-BB5F-113D-BC21-DA201AF93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to use your Website for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C5919-F3FF-67DD-D385-DA6281C38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It’s your digital Card. </a:t>
            </a:r>
          </a:p>
          <a:p>
            <a:r>
              <a:rPr lang="en-GB" dirty="0"/>
              <a:t>You can publish code or cool stuff you do. </a:t>
            </a:r>
          </a:p>
          <a:p>
            <a:pPr lvl="1"/>
            <a:r>
              <a:rPr lang="en-GB" dirty="0"/>
              <a:t>Research</a:t>
            </a:r>
          </a:p>
          <a:p>
            <a:pPr lvl="1"/>
            <a:r>
              <a:rPr lang="en-GB" dirty="0"/>
              <a:t>Conferences you visit. </a:t>
            </a:r>
          </a:p>
          <a:p>
            <a:r>
              <a:rPr lang="en-GB" dirty="0"/>
              <a:t>You can publish working papers or ongoing work slides, and make it easy to get feedback. </a:t>
            </a:r>
          </a:p>
          <a:p>
            <a:r>
              <a:rPr lang="en-GB" dirty="0"/>
              <a:t>You can update it once a month or quarter (together/instead of your monthly log)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/>
              <a:t>YOU WILL NEED ONE TO FIND A JOB </a:t>
            </a:r>
            <a:r>
              <a:rPr lang="en-GB" dirty="0"/>
              <a:t>–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THE BETTER IT LOOKS NOW, THE BETTER IT LOOKS THEN.</a:t>
            </a:r>
          </a:p>
        </p:txBody>
      </p:sp>
    </p:spTree>
    <p:extLst>
      <p:ext uri="{BB962C8B-B14F-4D97-AF65-F5344CB8AC3E}">
        <p14:creationId xmlns:p14="http://schemas.microsoft.com/office/powerpoint/2010/main" val="289390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EBF66-EBD2-DEE8-9A9B-2419D24F1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AAEB0-8AC5-3057-1211-0B1D94143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Github</a:t>
            </a:r>
            <a:endParaRPr lang="en-GB" dirty="0"/>
          </a:p>
          <a:p>
            <a:r>
              <a:rPr lang="en-GB" dirty="0" err="1"/>
              <a:t>Wordpress</a:t>
            </a:r>
            <a:endParaRPr lang="en-GB" dirty="0"/>
          </a:p>
          <a:p>
            <a:r>
              <a:rPr lang="en-GB" dirty="0"/>
              <a:t>Google Pages. </a:t>
            </a:r>
          </a:p>
          <a:p>
            <a:endParaRPr lang="en-GB" dirty="0"/>
          </a:p>
          <a:p>
            <a:r>
              <a:rPr lang="en-GB" dirty="0"/>
              <a:t>But I am sure you know better than me.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417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814CB-19E2-0422-2E77-8E16974E2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C133A-20E0-9D9D-A750-B8A61BF43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Start one.</a:t>
            </a:r>
          </a:p>
          <a:p>
            <a:r>
              <a:rPr lang="en-GB" dirty="0"/>
              <a:t>We will use it in this course.  </a:t>
            </a:r>
          </a:p>
        </p:txBody>
      </p:sp>
    </p:spTree>
    <p:extLst>
      <p:ext uri="{BB962C8B-B14F-4D97-AF65-F5344CB8AC3E}">
        <p14:creationId xmlns:p14="http://schemas.microsoft.com/office/powerpoint/2010/main" val="394722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45ED5-E278-E81C-8D00-ED483C5BAB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R-Resources.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A1C1E-EB11-DF36-9320-2CE214FD3D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Use at your own risk. There may be better ones. </a:t>
            </a:r>
          </a:p>
        </p:txBody>
      </p:sp>
    </p:spTree>
    <p:extLst>
      <p:ext uri="{BB962C8B-B14F-4D97-AF65-F5344CB8AC3E}">
        <p14:creationId xmlns:p14="http://schemas.microsoft.com/office/powerpoint/2010/main" val="70598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B581A-4F33-0EA5-D445-0D030C029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Superquick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3E5A-CD20-C00F-5757-CAFE1B67E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less than 40 minutes tutorials. </a:t>
            </a:r>
          </a:p>
          <a:p>
            <a:pPr lvl="1"/>
            <a:r>
              <a:rPr lang="en-GB" dirty="0">
                <a:hlinkClick r:id="rId2"/>
              </a:rPr>
              <a:t>https://www.youtube.com/watch?v=yZ0bV2Afkjc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And links there. </a:t>
            </a:r>
          </a:p>
          <a:p>
            <a:pPr lvl="1"/>
            <a:r>
              <a:rPr lang="en-GB" dirty="0"/>
              <a:t>And the other stuff from equitable computing. </a:t>
            </a:r>
          </a:p>
          <a:p>
            <a:r>
              <a:rPr lang="en-GB" dirty="0"/>
              <a:t>If you like more flashy in 60 minutes:</a:t>
            </a:r>
          </a:p>
          <a:p>
            <a:pPr lvl="1"/>
            <a:r>
              <a:rPr lang="en-GB" dirty="0">
                <a:hlinkClick r:id="rId3"/>
              </a:rPr>
              <a:t>https://www.youtube.com/watch?v=eR-XRSKsuR4</a:t>
            </a:r>
            <a:r>
              <a:rPr lang="en-GB" dirty="0"/>
              <a:t> </a:t>
            </a:r>
          </a:p>
          <a:p>
            <a:r>
              <a:rPr lang="en-GB" dirty="0"/>
              <a:t>And one for 80 minutes</a:t>
            </a:r>
          </a:p>
          <a:p>
            <a:pPr lvl="1"/>
            <a:r>
              <a:rPr lang="en-GB" dirty="0"/>
              <a:t>From Cornell: </a:t>
            </a:r>
          </a:p>
          <a:p>
            <a:pPr lvl="1"/>
            <a:r>
              <a:rPr lang="en-GB" dirty="0">
                <a:hlinkClick r:id="rId4"/>
              </a:rPr>
              <a:t>https://www.youtube.com/watch?v=IP1zCz_tMAQ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915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5DBD-BDD3-97E4-1DBD-B549700B8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Substantial -  more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09036-CBA4-0DD9-C860-83EEE1082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R itself: </a:t>
            </a:r>
          </a:p>
          <a:p>
            <a:pPr lvl="1"/>
            <a:r>
              <a:rPr lang="en-GB" dirty="0">
                <a:hlinkClick r:id="rId2"/>
              </a:rPr>
              <a:t>https://education.rstudio.com/learn/beginner/</a:t>
            </a:r>
            <a:r>
              <a:rPr lang="en-GB" dirty="0"/>
              <a:t> </a:t>
            </a:r>
          </a:p>
          <a:p>
            <a:r>
              <a:rPr lang="en-GB" dirty="0" err="1"/>
              <a:t>Codecademy</a:t>
            </a:r>
            <a:endParaRPr lang="en-GB" dirty="0"/>
          </a:p>
          <a:p>
            <a:pPr lvl="1"/>
            <a:r>
              <a:rPr lang="en-GB" dirty="0">
                <a:hlinkClick r:id="rId3"/>
              </a:rPr>
              <a:t>https://www.codecademy.com/learn/learn-r</a:t>
            </a:r>
            <a:r>
              <a:rPr lang="en-GB" dirty="0"/>
              <a:t> </a:t>
            </a:r>
          </a:p>
          <a:p>
            <a:pPr lvl="1"/>
            <a:endParaRPr lang="en-GB" dirty="0"/>
          </a:p>
          <a:p>
            <a:r>
              <a:rPr lang="en-GB" dirty="0"/>
              <a:t>My advice: </a:t>
            </a:r>
          </a:p>
          <a:p>
            <a:pPr lvl="1"/>
            <a:r>
              <a:rPr lang="en-GB" dirty="0"/>
              <a:t>Start with one or two </a:t>
            </a:r>
            <a:r>
              <a:rPr lang="en-GB" dirty="0" err="1"/>
              <a:t>youtube</a:t>
            </a:r>
            <a:r>
              <a:rPr lang="en-GB" dirty="0"/>
              <a:t> tutorials, </a:t>
            </a:r>
          </a:p>
          <a:p>
            <a:pPr lvl="1"/>
            <a:r>
              <a:rPr lang="en-GB" dirty="0"/>
              <a:t>Dig deeper as you like.</a:t>
            </a:r>
          </a:p>
        </p:txBody>
      </p:sp>
    </p:spTree>
    <p:extLst>
      <p:ext uri="{BB962C8B-B14F-4D97-AF65-F5344CB8AC3E}">
        <p14:creationId xmlns:p14="http://schemas.microsoft.com/office/powerpoint/2010/main" val="107144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EFCEB7-E554-CDDF-BFCE-21BB003C7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96387-CC80-A39E-13EE-5236BCC94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Keep A DAY Log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B6F10D-3A4F-064D-FB5E-5D7E7B1E06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44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ADA1A-BBCD-BE1B-8E1E-ADCDF312B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Keep A Day Log?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D68B6-9436-1E9B-C6B8-0DE22E814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Keep track of Progress</a:t>
            </a:r>
          </a:p>
          <a:p>
            <a:pPr lvl="1"/>
            <a:r>
              <a:rPr lang="en-GB" dirty="0"/>
              <a:t>(rather than feeling lost in the Sahara of Science)</a:t>
            </a:r>
          </a:p>
          <a:p>
            <a:r>
              <a:rPr lang="en-GB" dirty="0"/>
              <a:t>Catch yourself before you procrastinate</a:t>
            </a:r>
          </a:p>
          <a:p>
            <a:pPr lvl="1"/>
            <a:r>
              <a:rPr lang="en-GB" dirty="0"/>
              <a:t>(rather than after)</a:t>
            </a:r>
          </a:p>
          <a:p>
            <a:r>
              <a:rPr lang="en-GB" dirty="0"/>
              <a:t>Know when you have done </a:t>
            </a:r>
            <a:r>
              <a:rPr lang="en-GB" b="1" i="1" dirty="0"/>
              <a:t>enough </a:t>
            </a:r>
            <a:r>
              <a:rPr lang="en-GB" dirty="0"/>
              <a:t>for one day.</a:t>
            </a:r>
          </a:p>
          <a:p>
            <a:pPr lvl="1"/>
            <a:r>
              <a:rPr lang="en-GB" dirty="0"/>
              <a:t>(rather than feeling caught in a rabbit hole)</a:t>
            </a:r>
          </a:p>
          <a:p>
            <a:r>
              <a:rPr lang="en-GB" b="1" dirty="0"/>
              <a:t>Defend what’s important </a:t>
            </a:r>
          </a:p>
          <a:p>
            <a:pPr lvl="1"/>
            <a:r>
              <a:rPr lang="en-GB" dirty="0"/>
              <a:t>“Important” is usually not “urgent.” </a:t>
            </a:r>
          </a:p>
          <a:p>
            <a:pPr lvl="1"/>
            <a:r>
              <a:rPr lang="en-GB" dirty="0"/>
              <a:t>But the urgent tends to crowd out the </a:t>
            </a:r>
            <a:r>
              <a:rPr lang="en-GB" i="1" dirty="0"/>
              <a:t>important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8901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3FC56-8933-C264-2C94-68FA34624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keep A Day 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E4808-18D1-433C-261D-42D10EFAA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Morning. </a:t>
            </a:r>
          </a:p>
          <a:p>
            <a:pPr lvl="1"/>
            <a:r>
              <a:rPr lang="en-GB" dirty="0"/>
              <a:t>Start with the 3 biggest tasks for today. </a:t>
            </a:r>
          </a:p>
          <a:p>
            <a:pPr lvl="1"/>
            <a:r>
              <a:rPr lang="en-GB" dirty="0"/>
              <a:t>Think when you will do them. </a:t>
            </a:r>
          </a:p>
          <a:p>
            <a:r>
              <a:rPr lang="en-GB" dirty="0"/>
              <a:t>Lunch</a:t>
            </a:r>
          </a:p>
          <a:p>
            <a:pPr lvl="1"/>
            <a:r>
              <a:rPr lang="en-GB" dirty="0"/>
              <a:t>Tick off what’s done, underscore what’s missing. </a:t>
            </a:r>
          </a:p>
          <a:p>
            <a:r>
              <a:rPr lang="en-GB" dirty="0"/>
              <a:t>Last 10 minutes before shutting down. </a:t>
            </a:r>
          </a:p>
          <a:p>
            <a:pPr lvl="1"/>
            <a:r>
              <a:rPr lang="en-GB" dirty="0"/>
              <a:t>Take note of the 3 most important things you did today. </a:t>
            </a:r>
          </a:p>
          <a:p>
            <a:pPr lvl="1"/>
            <a:r>
              <a:rPr lang="en-GB" dirty="0"/>
              <a:t>Tick off the “biggest tasks” that you did. </a:t>
            </a:r>
          </a:p>
          <a:p>
            <a:pPr lvl="1"/>
            <a:r>
              <a:rPr lang="en-GB" dirty="0"/>
              <a:t>Take note of Problems that emerged and require further work. </a:t>
            </a:r>
          </a:p>
          <a:p>
            <a:r>
              <a:rPr lang="en-GB" dirty="0"/>
              <a:t>Write down the 3 biggest tasks for tomorrow (and leave them on your desk)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6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916AA-05A2-A9CB-3497-698398170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compatible with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95AB3-A6CB-EADA-26A2-70406D43B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 week’s log</a:t>
            </a:r>
          </a:p>
          <a:p>
            <a:pPr lvl="1"/>
            <a:r>
              <a:rPr lang="en-GB" dirty="0"/>
              <a:t>(choose a fixed day of the week)</a:t>
            </a:r>
          </a:p>
          <a:p>
            <a:r>
              <a:rPr lang="en-GB" dirty="0"/>
              <a:t>A months log</a:t>
            </a:r>
          </a:p>
          <a:p>
            <a:pPr lvl="1"/>
            <a:r>
              <a:rPr lang="en-GB" dirty="0"/>
              <a:t>(choose a fixed day of the month – e.g. salary day or the fourth Friday)</a:t>
            </a:r>
          </a:p>
          <a:p>
            <a:pPr lvl="1"/>
            <a:r>
              <a:rPr lang="en-GB" dirty="0"/>
              <a:t>Block time in your calendar. </a:t>
            </a:r>
          </a:p>
          <a:p>
            <a:r>
              <a:rPr lang="en-GB" dirty="0"/>
              <a:t>A semester (or quarter log.) </a:t>
            </a:r>
          </a:p>
          <a:p>
            <a:pPr lvl="1"/>
            <a:r>
              <a:rPr lang="en-GB" dirty="0"/>
              <a:t>BLOCK TIME IN YOUR CALENDAR. </a:t>
            </a:r>
          </a:p>
          <a:p>
            <a:r>
              <a:rPr lang="en-GB" dirty="0"/>
              <a:t>IMPORTANT: </a:t>
            </a:r>
          </a:p>
          <a:p>
            <a:pPr lvl="1"/>
            <a:r>
              <a:rPr lang="en-GB" dirty="0"/>
              <a:t>Three is a good number. </a:t>
            </a:r>
          </a:p>
        </p:txBody>
      </p:sp>
    </p:spTree>
    <p:extLst>
      <p:ext uri="{BB962C8B-B14F-4D97-AF65-F5344CB8AC3E}">
        <p14:creationId xmlns:p14="http://schemas.microsoft.com/office/powerpoint/2010/main" val="3850069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0B4E1-55C1-C43E-1783-0DFD89C632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88D5D-4BD9-C26B-B066-3AAEDCAD6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to do a First Literature Review.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EF3685-2F8A-9F76-3E80-DE6886403A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How to Read Papers for the first time</a:t>
            </a:r>
          </a:p>
        </p:txBody>
      </p:sp>
    </p:spTree>
    <p:extLst>
      <p:ext uri="{BB962C8B-B14F-4D97-AF65-F5344CB8AC3E}">
        <p14:creationId xmlns:p14="http://schemas.microsoft.com/office/powerpoint/2010/main" val="388353599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AnalogousFromRegularSeed_2SEEDS">
      <a:dk1>
        <a:srgbClr val="000000"/>
      </a:dk1>
      <a:lt1>
        <a:srgbClr val="FFFFFF"/>
      </a:lt1>
      <a:dk2>
        <a:srgbClr val="351E22"/>
      </a:dk2>
      <a:lt2>
        <a:srgbClr val="E8E2E3"/>
      </a:lt2>
      <a:accent1>
        <a:srgbClr val="3BB195"/>
      </a:accent1>
      <a:accent2>
        <a:srgbClr val="47B56D"/>
      </a:accent2>
      <a:accent3>
        <a:srgbClr val="4BACC0"/>
      </a:accent3>
      <a:accent4>
        <a:srgbClr val="B13B81"/>
      </a:accent4>
      <a:accent5>
        <a:srgbClr val="C34D61"/>
      </a:accent5>
      <a:accent6>
        <a:srgbClr val="B1583B"/>
      </a:accent6>
      <a:hlink>
        <a:srgbClr val="BF3F5E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839</Words>
  <Application>Microsoft Office PowerPoint</Application>
  <PresentationFormat>Widescreen</PresentationFormat>
  <Paragraphs>113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Grandview</vt:lpstr>
      <vt:lpstr>Grandview Display</vt:lpstr>
      <vt:lpstr>Wingdings</vt:lpstr>
      <vt:lpstr>CitationVTI</vt:lpstr>
      <vt:lpstr>How To: 1</vt:lpstr>
      <vt:lpstr>R-Resources. </vt:lpstr>
      <vt:lpstr>Superquick</vt:lpstr>
      <vt:lpstr>More Substantial -  more Reading</vt:lpstr>
      <vt:lpstr>Keep A DAY Log </vt:lpstr>
      <vt:lpstr>WHY Keep A Day Log?</vt:lpstr>
      <vt:lpstr>How to keep A Day Log</vt:lpstr>
      <vt:lpstr>This is compatible with </vt:lpstr>
      <vt:lpstr>How to do a First Literature Review. </vt:lpstr>
      <vt:lpstr>Literature Reviews</vt:lpstr>
      <vt:lpstr>Goal of the First ScAN</vt:lpstr>
      <vt:lpstr>Check if YOU FOUND THE ANSWER</vt:lpstr>
      <vt:lpstr>IF you Don’t know how to Judge Quality </vt:lpstr>
      <vt:lpstr>Get your Own Website</vt:lpstr>
      <vt:lpstr>What to use your Website for </vt:lpstr>
      <vt:lpstr>SUGGESTIONS 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To: 1</dc:title>
  <dc:creator>Michael Kummer</dc:creator>
  <cp:lastModifiedBy>Michael Kummer</cp:lastModifiedBy>
  <cp:revision>1</cp:revision>
  <dcterms:created xsi:type="dcterms:W3CDTF">2024-02-11T09:55:39Z</dcterms:created>
  <dcterms:modified xsi:type="dcterms:W3CDTF">2024-02-11T12:13:46Z</dcterms:modified>
</cp:coreProperties>
</file>