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24" r:id="rId3"/>
    <p:sldId id="394" r:id="rId4"/>
    <p:sldId id="38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28"/>
  </p:normalViewPr>
  <p:slideViewPr>
    <p:cSldViewPr>
      <p:cViewPr varScale="1">
        <p:scale>
          <a:sx n="102" d="100"/>
          <a:sy n="102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2E625-0BD3-F642-BCE8-486D27CC8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22A99-1507-6849-94DD-BC80D95778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B1E2E-C62A-D84C-AF44-8947CED27513}" type="datetime1">
              <a:rPr lang="en-US" altLang="en-PT"/>
              <a:pPr/>
              <a:t>4/19/21</a:t>
            </a:fld>
            <a:endParaRPr lang="en-US" alt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91BF-09B1-0A42-BFB4-E624A0251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60E3B-E658-3B4B-9330-4FC05C158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1EFA50-1294-6E46-8FFA-4EF8577C9CDE}" type="slidenum">
              <a:rPr lang="en-US" altLang="en-PT"/>
              <a:pPr/>
              <a:t>‹#›</a:t>
            </a:fld>
            <a:endParaRPr lang="en-US" altLang="en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0DFE93-3580-6448-A6ED-4F11B6C515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43DFE0B-6B24-804D-8D2F-2BCCD5D38A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CF5DF3-84C3-104A-B16B-3D4F40CEE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F3629A8-8B5E-FB4D-8B8E-B03C0E2E11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FD579C1-9D90-FF47-9B2B-9D8BDAC071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B82BDE0-51B5-C141-ADBA-3927B986A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27323B-6F60-6B40-9618-ABB2F4FA66C8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ＭＳ Ｐゴシック" pitchFamily="-1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F06764-49AD-3741-B300-EDE5E36E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2BA4F0-D338-E843-83C0-ABA387187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6D675-7BC9-B441-AC0E-E08699938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550BE-371F-0143-B833-42B6FBC5E3C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9442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C9E25-012D-EB41-853D-0D4AC2DCC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D7CCD-FDEB-3948-A13B-05DCCEEE6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7FAF85-4B8E-0F4B-98BE-891D2DF98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76F03-17D5-E14F-B218-D52FC55A9285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7260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C395F-C31C-AE40-B3A0-9AE9CD63F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36048-438C-6345-8333-1DE7960A1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5024AD-600C-7547-BA7C-B78CC21E5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6C83-34ED-D04E-B5C4-AA088F228C6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1895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63D65-5145-FE41-8490-644030F7E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A7562-FCD2-254A-A689-D2ACDC0E2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DD1BE-1CDC-A34C-9204-9EE810A33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41B90-9CB2-1E47-AB90-7A7B73B9D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61646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65F90-085D-704B-861C-C373B0151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561D6-B37E-AA47-9799-A0A7B6EE6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0CE26-54F3-524E-89B1-8C0AB03E5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2B48-CA8E-DA4F-8C58-1A6CC19D1147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7088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53491-9AA5-D244-ADE7-598C463F6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AB49C-5276-F142-8EAC-CD1336BF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6659D-45EB-1D43-B0C7-4494A6529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ECC-8DCF-D642-8EEF-CDF805055D0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937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04DEEA-3FB0-A04F-9FEA-55B3041A5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F49021-73E6-C641-85B9-84C832304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00FE62-FE79-6946-8BF7-9A76C007A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93A9-1820-9C4C-B23D-3C5916B09A40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3277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696720-2052-8546-B398-76892A98B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132B8-E5FF-A04A-80D8-EB448E64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B1697-E7B8-7940-9017-E83EAC0F1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9C9D1-59A6-6F43-BBB3-31A4422EEF7F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2562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6DCF86-8C3A-4C4D-A9F0-D989E04DF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396838-6D44-5C46-8F4E-A47573CC0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545965-25E4-D045-96F8-D4021C85D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CB534-1E63-B642-ADFF-38E909762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0626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62A9C-E9F7-FB4B-85BF-ABD8C7824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6BA9D-24B8-E646-A3B6-F755C0A39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54238-E392-B340-ADD3-90544A669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DF6E5-FC4B-3F4A-B443-D92253CDEC5B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1494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7809C-DE92-4241-B9B3-43924D71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3E8CF-B6A6-844C-8CD7-C2DF46651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8AAB0-787D-5F4C-90E1-7117BFB11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67DDC-F95F-B444-904E-A63F38D5718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612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6A8505-1EA7-2141-9E33-49B8B960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1C659D-31F0-EF4F-87A0-E5D4195B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text styles</a:t>
            </a:r>
          </a:p>
          <a:p>
            <a:pPr lvl="1"/>
            <a:r>
              <a:rPr lang="pt-PT" altLang="en-PT"/>
              <a:t>Second level</a:t>
            </a:r>
          </a:p>
          <a:p>
            <a:pPr lvl="2"/>
            <a:r>
              <a:rPr lang="pt-PT" altLang="en-PT"/>
              <a:t>Third level</a:t>
            </a:r>
          </a:p>
          <a:p>
            <a:pPr lvl="3"/>
            <a:r>
              <a:rPr lang="pt-PT" altLang="en-PT"/>
              <a:t>Fourth level</a:t>
            </a:r>
          </a:p>
          <a:p>
            <a:pPr lvl="4"/>
            <a:r>
              <a:rPr lang="pt-PT" altLang="en-P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D949A3-5A80-1640-82B9-65758A215E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544045-A931-AD4B-B2E2-2EC193F60C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9087D3-7A3E-CB4A-9615-62D0FB433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ABA96-C2AF-AA41-AEA2-42423EB97F66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4" charset="-128"/>
          <a:cs typeface="ＭＳ Ｐゴシック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13329"/>
              </p:ext>
            </p:extLst>
          </p:nvPr>
        </p:nvGraphicFramePr>
        <p:xfrm>
          <a:off x="395288" y="1989138"/>
          <a:ext cx="8064500" cy="3931884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revelation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principle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one-agent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case: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optimal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mechanism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multi-agent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case: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Groves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-Clarke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and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AGV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mechanisms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Bilateral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trade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Auctions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mechanism</a:t>
            </a:r>
            <a:r>
              <a:rPr lang="pt-PT" altLang="en-PT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bg1"/>
                </a:solidFill>
              </a:rPr>
              <a:t>several-agent</a:t>
            </a:r>
            <a:r>
              <a:rPr lang="pt-PT" altLang="en-PT" sz="2800" dirty="0">
                <a:solidFill>
                  <a:schemeClr val="bg1"/>
                </a:solidFill>
              </a:rPr>
              <a:t>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578665"/>
                <a:ext cx="8494554" cy="48218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chemeClr val="accent6"/>
                    </a:solidFill>
                  </a:rPr>
                  <a:t>EX POST EFFICIENCY: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PT" altLang="en-PT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maximizes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for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all</a:t>
                </a:r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altLang="en-PT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78665"/>
                <a:ext cx="8494554" cy="482183"/>
              </a:xfrm>
              <a:prstGeom prst="rect">
                <a:avLst/>
              </a:prstGeom>
              <a:blipFill>
                <a:blip r:embed="rId2"/>
                <a:stretch>
                  <a:fillRect l="-1042" t="-109756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F94860-276B-944B-8DBD-87D689E3DF95}"/>
                  </a:ext>
                </a:extLst>
              </p:cNvPr>
              <p:cNvSpPr txBox="1"/>
              <p:nvPr/>
            </p:nvSpPr>
            <p:spPr>
              <a:xfrm>
                <a:off x="107504" y="2060848"/>
                <a:ext cx="8494554" cy="50917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chemeClr val="accent6"/>
                    </a:solidFill>
                  </a:rPr>
                  <a:t>BUDGET BALANCE: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pt-PT" altLang="en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pt-PT" altLang="en-PT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F94860-276B-944B-8DBD-87D689E3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0848"/>
                <a:ext cx="8494554" cy="509178"/>
              </a:xfrm>
              <a:prstGeom prst="rect">
                <a:avLst/>
              </a:prstGeom>
              <a:blipFill>
                <a:blip r:embed="rId3"/>
                <a:stretch>
                  <a:fillRect l="-1042" t="-102326" b="-16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C50CD5-E8BF-654C-9DE2-C333075E9336}"/>
                  </a:ext>
                </a:extLst>
              </p:cNvPr>
              <p:cNvSpPr txBox="1"/>
              <p:nvPr/>
            </p:nvSpPr>
            <p:spPr>
              <a:xfrm>
                <a:off x="395536" y="2884159"/>
                <a:ext cx="7994083" cy="3436775"/>
              </a:xfrm>
              <a:prstGeom prst="rect">
                <a:avLst/>
              </a:prstGeom>
              <a:gradFill>
                <a:gsLst>
                  <a:gs pos="100000">
                    <a:schemeClr val="accent2"/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3"/>
                    </a:solidFill>
                  </a:rPr>
                  <a:t>DOMINANT-STRATEGY IC</a:t>
                </a:r>
                <a:r>
                  <a:rPr lang="en-US" sz="2400" dirty="0"/>
                  <a:t>: </a:t>
                </a:r>
              </a:p>
              <a:p>
                <a:endParaRPr lang="en-US" altLang="en-PT" sz="1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sSub>
                      <m:sSubPr>
                        <m:ctrlPr>
                          <a:rPr lang="pt-PT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pt-PT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PT" altLang="en-PT" sz="24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PT" altLang="en-PT" sz="24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pt-PT" altLang="en-PT" sz="2400" b="1" i="1" dirty="0">
                  <a:solidFill>
                    <a:schemeClr val="accent5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5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</m:oMath>
                </a14:m>
                <a:r>
                  <a:rPr lang="el-GR" altLang="en-PT" sz="24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accent5"/>
                        </a:solidFill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pt-PT" altLang="en-PT" sz="24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accent5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</a:rPr>
                  <a:t>BAYESIAN IC: </a:t>
                </a:r>
              </a:p>
              <a:p>
                <a:endParaRPr lang="en-US" altLang="en-PT" sz="12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PT" altLang="en-PT" sz="24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PT" altLang="en-PT" sz="24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endParaRPr lang="en-US" sz="2400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pt-PT" altLang="en-PT" sz="2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t-PT" altLang="en-PT" sz="2400" b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pt-PT" altLang="en-PT" sz="24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5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l-GR" altLang="en-PT" sz="2400" b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 </a:t>
                </a:r>
                <a:endParaRPr lang="pt-PT" altLang="en-PT" sz="2400" b="1" dirty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t-PT" altLang="en-PT" sz="2400" b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pt-PT" altLang="en-PT" sz="2400" b="1" i="1" dirty="0">
                    <a:solidFill>
                      <a:schemeClr val="accent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5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PT" altLang="en-PT" sz="2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altLang="en-PT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C50CD5-E8BF-654C-9DE2-C333075E9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84159"/>
                <a:ext cx="7994083" cy="3436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GROVES-CLARKE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23178" y="2986065"/>
                <a:ext cx="8494554" cy="94699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PT" altLang="en-PT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maximizes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altLang="en-PT" sz="240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PT" altLang="en-PT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pt-PT" altLang="en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" y="2986065"/>
                <a:ext cx="8494554" cy="946991"/>
              </a:xfrm>
              <a:prstGeom prst="rect">
                <a:avLst/>
              </a:prstGeom>
              <a:blipFill>
                <a:blip r:embed="rId2"/>
                <a:stretch>
                  <a:fillRect t="-57143" b="-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971621-A8D7-E74C-8BFE-372ED78E8865}"/>
              </a:ext>
            </a:extLst>
          </p:cNvPr>
          <p:cNvSpPr txBox="1"/>
          <p:nvPr/>
        </p:nvSpPr>
        <p:spPr>
          <a:xfrm>
            <a:off x="107504" y="1693975"/>
            <a:ext cx="849455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Any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efficient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provision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of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public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good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may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be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implemented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in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dominant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strategies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as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long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as budget balance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not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necessary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internalize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surplus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externality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35496" y="4077072"/>
                <a:ext cx="7246279" cy="2790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it is optimal to 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altLang="en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altLang="en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altLang="en-PT" sz="24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altLang="en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altLang="en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7072"/>
                <a:ext cx="7246279" cy="2790957"/>
              </a:xfrm>
              <a:prstGeom prst="rect">
                <a:avLst/>
              </a:prstGeom>
              <a:blipFill>
                <a:blip r:embed="rId3"/>
                <a:stretch>
                  <a:fillRect l="-1224" t="-20455" b="-6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15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AGV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23178" y="2914057"/>
                <a:ext cx="8494554" cy="94699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PT" altLang="en-PT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maximizes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altLang="en-PT" sz="240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PT" altLang="en-PT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pt-PT" altLang="en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altLang="en-PT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" y="2914057"/>
                <a:ext cx="8494554" cy="946991"/>
              </a:xfrm>
              <a:prstGeom prst="rect">
                <a:avLst/>
              </a:prstGeom>
              <a:blipFill>
                <a:blip r:embed="rId2"/>
                <a:stretch>
                  <a:fillRect t="-57143" b="-8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971621-A8D7-E74C-8BFE-372ED78E8865}"/>
              </a:ext>
            </a:extLst>
          </p:cNvPr>
          <p:cNvSpPr txBox="1"/>
          <p:nvPr/>
        </p:nvSpPr>
        <p:spPr>
          <a:xfrm>
            <a:off x="107504" y="1556792"/>
            <a:ext cx="849455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Budget balance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is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a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problem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 in </a:t>
            </a:r>
            <a:r>
              <a:rPr lang="pt-PT" altLang="en-PT" sz="24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Groves</a:t>
            </a:r>
            <a:r>
              <a:rPr lang="pt-PT" altLang="en-PT" sz="2400" b="0" dirty="0">
                <a:solidFill>
                  <a:schemeClr val="tx1"/>
                </a:solidFill>
                <a:ea typeface="Cambria Math" panose="02040503050406030204" pitchFamily="18" charset="0"/>
              </a:rPr>
              <a:t>-Clarke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Introduce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BB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IR,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drop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dominant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strategy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IC: d’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Aspremont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Gérard-Varet</a:t>
            </a:r>
            <a:r>
              <a:rPr lang="pt-PT" altLang="en-PT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mechanism</a:t>
            </a:r>
            <a:endParaRPr lang="pt-PT" altLang="en-PT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-12638" y="4022419"/>
                <a:ext cx="9332235" cy="274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Bayesian IC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altLang="en-PT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1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Budget balance 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assuming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PT" altLang="en-PT" sz="6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Let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PT" altLang="en-PT" sz="2400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PT" altLang="en-PT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pt-PT" altLang="en-PT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PT" altLang="en-PT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altLang="en-PT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38" y="4022419"/>
                <a:ext cx="9332235" cy="2749279"/>
              </a:xfrm>
              <a:prstGeom prst="rect">
                <a:avLst/>
              </a:prstGeom>
              <a:blipFill>
                <a:blip r:embed="rId3"/>
                <a:stretch>
                  <a:fillRect l="-1088" t="-7339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67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BILATERAL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971621-A8D7-E74C-8BFE-372ED78E8865}"/>
                  </a:ext>
                </a:extLst>
              </p:cNvPr>
              <p:cNvSpPr txBox="1"/>
              <p:nvPr/>
            </p:nvSpPr>
            <p:spPr>
              <a:xfrm>
                <a:off x="107504" y="1556792"/>
                <a:ext cx="8494554" cy="41222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 </a:t>
                </a:r>
                <a:r>
                  <a:rPr lang="pt-PT" altLang="en-PT" sz="2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buyer</a:t>
                </a:r>
                <a:r>
                  <a:rPr lang="pt-PT" altLang="en-PT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valuation</a:t>
                </a:r>
                <a:r>
                  <a:rPr lang="pt-PT" altLang="en-PT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altLang="en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PT" altLang="en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𝑜𝑛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  <m:r>
                          <a:rPr lang="pt-PT" altLang="en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pt-PT" altLang="en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</m:oMath>
                </a14:m>
                <a:endParaRPr lang="pt-PT" altLang="en-PT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seller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valuation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PT" altLang="en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𝑜𝑛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</m:oMath>
                </a14:m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Assume: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ba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ba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pt-PT" altLang="en-PT" sz="2400" dirty="0">
                    <a:ea typeface="Cambria Math" panose="02040503050406030204" pitchFamily="18" charset="0"/>
                  </a:rPr>
                  <a:t>     i.e.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gains</a:t>
                </a:r>
                <a:r>
                  <a:rPr lang="pt-PT" altLang="en-PT" sz="2400" i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from</a:t>
                </a:r>
                <a:r>
                  <a:rPr lang="pt-PT" altLang="en-PT" sz="2400" i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trade</a:t>
                </a:r>
                <a:r>
                  <a:rPr lang="pt-PT" altLang="en-PT" sz="2400" i="1" dirty="0">
                    <a:ea typeface="Cambria Math" panose="02040503050406030204" pitchFamily="18" charset="0"/>
                  </a:rPr>
                  <a:t> are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possible</a:t>
                </a:r>
                <a:r>
                  <a:rPr lang="pt-PT" altLang="en-PT" sz="2400" i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but</a:t>
                </a:r>
                <a:r>
                  <a:rPr lang="pt-PT" altLang="en-PT" sz="2400" i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not</a:t>
                </a:r>
                <a:r>
                  <a:rPr lang="pt-PT" altLang="en-PT" sz="2400" i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i="1" dirty="0" err="1">
                    <a:ea typeface="Cambria Math" panose="02040503050406030204" pitchFamily="18" charset="0"/>
                  </a:rPr>
                  <a:t>certain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Principal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third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party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who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wants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to maximize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terms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trade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sets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) 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–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probability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trade</a:t>
                </a:r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) 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–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transfer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from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buyer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) 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–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transfer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to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seller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971621-A8D7-E74C-8BFE-372ED78E8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56792"/>
                <a:ext cx="8494554" cy="4122282"/>
              </a:xfrm>
              <a:prstGeom prst="rect">
                <a:avLst/>
              </a:prstGeom>
              <a:blipFill>
                <a:blip r:embed="rId2"/>
                <a:stretch>
                  <a:fillRect l="-1045" b="-27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31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BILATERAL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119562" y="1628800"/>
                <a:ext cx="8556894" cy="564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IC</a:t>
                </a:r>
                <a:r>
                  <a:rPr lang="pt-PT" altLang="en-PT" sz="2400" baseline="-250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PT" altLang="en-PT" sz="2400" baseline="-250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PT" altLang="en-PT" sz="600" baseline="-250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pt-PT" altLang="en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PT" altLang="en-P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CS</a:t>
                </a:r>
                <a:r>
                  <a:rPr lang="pt-PT" altLang="en-PT" sz="2400" baseline="30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+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holds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endParaRPr lang="pt-PT" altLang="en-PT" sz="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ea typeface="Cambria Math" panose="02040503050406030204" pitchFamily="18" charset="0"/>
                  </a:rPr>
                  <a:t>Let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value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function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buyer</a:t>
                </a:r>
                <a:endParaRPr lang="pt-PT" altLang="en-P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1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altLang="en-PT" sz="12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IC</a:t>
                </a:r>
                <a:r>
                  <a:rPr lang="en-US" sz="2400" baseline="-250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𝑛𝑜𝑛𝑑𝑒𝑐𝑟𝑒𝑎𝑠𝑖𝑛𝑔</m:t>
                            </m:r>
                          </m:e>
                        </m:eqAr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endParaRPr lang="en-US" sz="2400" dirty="0">
                  <a:solidFill>
                    <a:schemeClr val="accent4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" y="1628800"/>
                <a:ext cx="8556894" cy="5645520"/>
              </a:xfrm>
              <a:prstGeom prst="rect">
                <a:avLst/>
              </a:prstGeom>
              <a:blipFill>
                <a:blip r:embed="rId2"/>
                <a:stretch>
                  <a:fillRect l="-10519" t="-11236" b="-27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1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BILATERAL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119562" y="1628800"/>
                <a:ext cx="8492453" cy="4590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IC</a:t>
                </a:r>
                <a:r>
                  <a:rPr lang="pt-PT" altLang="en-PT" sz="2400" baseline="-250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PT" altLang="en-PT" sz="2400" baseline="-250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PT" altLang="en-PT" sz="600" baseline="-250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pt-PT" altLang="en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PT" altLang="en-P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CS</a:t>
                </a:r>
                <a:r>
                  <a:rPr lang="pt-PT" altLang="en-PT" sz="2400" baseline="30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-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holds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endParaRPr lang="pt-PT" altLang="en-PT" sz="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ea typeface="Cambria Math" panose="02040503050406030204" pitchFamily="18" charset="0"/>
                  </a:rPr>
                  <a:t>Let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 be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value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function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seller</a:t>
                </a:r>
                <a:endParaRPr lang="pt-PT" altLang="en-P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1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altLang="en-PT" sz="12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IC</a:t>
                </a:r>
                <a:r>
                  <a:rPr lang="en-US" sz="2400" baseline="-250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den>
                            </m:f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𝑛𝑜𝑛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𝑐𝑟𝑒𝑎𝑠𝑖𝑛𝑔</m:t>
                            </m:r>
                          </m:e>
                        </m:eqAr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m:rPr>
                        <m:nor/>
                      </m:rPr>
                      <a:rPr lang="pt-PT" altLang="en-PT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" y="1628800"/>
                <a:ext cx="8492453" cy="4590552"/>
              </a:xfrm>
              <a:prstGeom prst="rect">
                <a:avLst/>
              </a:prstGeom>
              <a:blipFill>
                <a:blip r:embed="rId2"/>
                <a:stretch>
                  <a:fillRect l="-10896" t="-14641" r="-149" b="-5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10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BILATERAL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119562" y="1628800"/>
                <a:ext cx="8716425" cy="3372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Principal 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wants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PT" altLang="en-P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PT" altLang="en-P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			</a:t>
                </a:r>
                <a:r>
                  <a:rPr lang="pt-PT" altLang="en-PT" sz="2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IC, IR</a:t>
                </a:r>
              </a:p>
              <a:p>
                <a:endParaRPr lang="pt-PT" altLang="en-PT" sz="600" baseline="-250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IR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simplifies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PT" altLang="en-P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principal solves:</a:t>
                </a: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max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bar>
                          </m:sub>
                          <m:sup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PT" altLang="en-P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bar>
                              <m:barPr>
                                <m:pos m:val="top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altLang="en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bar>
                          </m:sup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PT" altLang="en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pt-PT" altLang="en-PT" sz="2400" b="0" dirty="0"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max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altLang="en-PT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PT" altLang="en-PT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altLang="en-PT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PT" altLang="en-PT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PT" altLang="en-PT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t-PT" altLang="en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altLang="en-PT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t-PT" altLang="en-PT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PT" altLang="en-PT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pt-PT" altLang="en-PT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" y="1628800"/>
                <a:ext cx="8716425" cy="3372590"/>
              </a:xfrm>
              <a:prstGeom prst="rect">
                <a:avLst/>
              </a:prstGeom>
              <a:blipFill>
                <a:blip r:embed="rId2"/>
                <a:stretch>
                  <a:fillRect l="-1164" t="-1128" b="-10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41AF92-D38D-5A43-9844-28229782AC6D}"/>
                  </a:ext>
                </a:extLst>
              </p:cNvPr>
              <p:cNvSpPr/>
              <p:nvPr/>
            </p:nvSpPr>
            <p:spPr>
              <a:xfrm>
                <a:off x="3396993" y="5219908"/>
                <a:ext cx="773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PT" altLang="en-P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PT" altLang="en-PT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PT" altLang="en-PT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41AF92-D38D-5A43-9844-28229782A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93" y="5219908"/>
                <a:ext cx="773802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0032E5-39D1-C74E-8C2D-8A3C833F613F}"/>
                  </a:ext>
                </a:extLst>
              </p:cNvPr>
              <p:cNvSpPr/>
              <p:nvPr/>
            </p:nvSpPr>
            <p:spPr>
              <a:xfrm>
                <a:off x="5148064" y="5223073"/>
                <a:ext cx="777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PT" altLang="en-PT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PT" altLang="en-PT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PT" altLang="en-PT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0032E5-39D1-C74E-8C2D-8A3C833F6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223073"/>
                <a:ext cx="77719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0EFBBDAE-C73F-4F47-ABD9-231801BEE922}"/>
              </a:ext>
            </a:extLst>
          </p:cNvPr>
          <p:cNvSpPr/>
          <p:nvPr/>
        </p:nvSpPr>
        <p:spPr>
          <a:xfrm rot="16200000">
            <a:off x="5435577" y="4619413"/>
            <a:ext cx="202173" cy="9897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066B954-8A5C-CC44-9679-E13ECF73D426}"/>
              </a:ext>
            </a:extLst>
          </p:cNvPr>
          <p:cNvSpPr/>
          <p:nvPr/>
        </p:nvSpPr>
        <p:spPr>
          <a:xfrm rot="16200000">
            <a:off x="3570813" y="4358177"/>
            <a:ext cx="130168" cy="15841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AF2D9-F0CA-BF4A-AD0C-95DC86B6B6E6}"/>
                  </a:ext>
                </a:extLst>
              </p:cNvPr>
              <p:cNvSpPr txBox="1"/>
              <p:nvPr/>
            </p:nvSpPr>
            <p:spPr>
              <a:xfrm>
                <a:off x="263047" y="5733256"/>
                <a:ext cx="4043478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4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pt-PT" altLang="en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pt-PT" altLang="en-PT" sz="2400" dirty="0"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PT" altLang="en-PT" sz="2400" dirty="0" smtClean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altLang="en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m:rPr>
                          <m:nor/>
                        </m:rPr>
                        <a:rPr lang="pt-PT" altLang="en-P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pt-PT" altLang="en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altLang="en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altLang="en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pt-PT" altLang="en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altLang="en-PT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altLang="en-PT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)≥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altLang="en-PT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pt-PT" altLang="en-PT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pt-PT" altLang="en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pt-PT" altLang="en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AF2D9-F0CA-BF4A-AD0C-95DC86B6B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7" y="5733256"/>
                <a:ext cx="4043478" cy="916148"/>
              </a:xfrm>
              <a:prstGeom prst="rect">
                <a:avLst/>
              </a:prstGeom>
              <a:blipFill>
                <a:blip r:embed="rId5"/>
                <a:stretch>
                  <a:fillRect l="-2821" t="-198630" b="-289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30E5FB-6BC1-C84E-922A-AD3AA7949464}"/>
              </a:ext>
            </a:extLst>
          </p:cNvPr>
          <p:cNvSpPr txBox="1"/>
          <p:nvPr/>
        </p:nvSpPr>
        <p:spPr>
          <a:xfrm>
            <a:off x="5025943" y="5949280"/>
            <a:ext cx="192232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 EFFICIENT!</a:t>
            </a:r>
          </a:p>
        </p:txBody>
      </p:sp>
    </p:spTree>
    <p:extLst>
      <p:ext uri="{BB962C8B-B14F-4D97-AF65-F5344CB8AC3E}">
        <p14:creationId xmlns:p14="http://schemas.microsoft.com/office/powerpoint/2010/main" val="21395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BILATERAL TRADE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35496" y="1628800"/>
                <a:ext cx="9126216" cy="500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Myerson-Satterthwaite </a:t>
                </a:r>
                <a:r>
                  <a:rPr lang="pt-PT" altLang="en-PT" sz="2400" b="1" dirty="0" err="1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Theorem</a:t>
                </a:r>
                <a:r>
                  <a:rPr lang="pt-PT" altLang="en-PT" sz="24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there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no IC IR BB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mechanism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pt-PT" altLang="en-PT" sz="2400" b="1" dirty="0">
                    <a:ea typeface="Cambria Math" panose="02040503050406030204" pitchFamily="18" charset="0"/>
                  </a:rPr>
                  <a:t>    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that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implements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efficient</a:t>
                </a:r>
                <a:r>
                  <a:rPr lang="pt-PT" altLang="en-PT" sz="2400" b="1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ea typeface="Cambria Math" panose="02040503050406030204" pitchFamily="18" charset="0"/>
                  </a:rPr>
                  <a:t>solution</a:t>
                </a:r>
                <a:endParaRPr lang="pt-PT" altLang="en-PT" sz="2400" b="1" dirty="0">
                  <a:ea typeface="Cambria Math" panose="02040503050406030204" pitchFamily="18" charset="0"/>
                </a:endParaRPr>
              </a:p>
              <a:p>
                <a:endParaRPr lang="pt-PT" altLang="en-PT" sz="1400" dirty="0">
                  <a:ea typeface="Cambria Math" panose="02040503050406030204" pitchFamily="18" charset="0"/>
                </a:endParaRPr>
              </a:p>
              <a:p>
                <a:endParaRPr lang="pt-PT" altLang="en-PT" sz="600" dirty="0">
                  <a:ea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no principal</a:t>
                </a:r>
              </a:p>
              <a:p>
                <a:pPr marL="342900" indent="-342900">
                  <a:buFontTx/>
                  <a:buChar char="-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IR: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0;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BB: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t-PT" altLang="en-PT" sz="2400" dirty="0">
                        <a:ea typeface="Cambria Math" panose="02040503050406030204" pitchFamily="18" charset="0"/>
                      </a:rPr>
                      <m:t>, 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m:rPr>
                        <m:nor/>
                      </m:rPr>
                      <a:rPr lang="pt-PT" altLang="en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t-PT" altLang="en-PT" sz="2400" dirty="0">
                        <a:ea typeface="Cambria Math" panose="02040503050406030204" pitchFamily="18" charset="0"/>
                      </a:rPr>
                      <m:t>, 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m:rPr>
                        <m:nor/>
                      </m:rPr>
                      <a:rPr lang="pt-PT" altLang="en-PT" sz="24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altLang="en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PT" altLang="en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pt-PT" altLang="en-PT" sz="2400" dirty="0" err="1">
                    <a:ea typeface="Cambria Math" panose="02040503050406030204" pitchFamily="18" charset="0"/>
                  </a:rPr>
                  <a:t>Efficiency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t-PT" altLang="en-PT" sz="2400" dirty="0"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PT" altLang="en-PT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m:rPr>
                        <m:nor/>
                      </m:rPr>
                      <a:rPr lang="pt-PT" altLang="en-P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pt-PT" altLang="en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pt-PT" altLang="en-PT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pt-PT" altLang="en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e>
                            <m:r>
                              <a:rPr lang="pt-PT" altLang="en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pt-PT" altLang="en-PT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endParaRPr lang="en-US" sz="1200" dirty="0"/>
              </a:p>
              <a:p>
                <a:r>
                  <a:rPr lang="en-US" sz="2400" dirty="0"/>
                  <a:t>IC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altLang="en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PT" altLang="en-P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pt-PT" altLang="en-PT" sz="2400" dirty="0">
                        <a:solidFill>
                          <a:schemeClr val="accent4"/>
                        </a:solidFill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</m:oMath>
                </a14:m>
                <a:r>
                  <a:rPr lang="pt-PT" altLang="en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pt-PT" altLang="en-P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PT" altLang="en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pt-PT" altLang="en-P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pt-PT" altLang="en-PT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pt-PT" altLang="en-PT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9126216" cy="5008230"/>
              </a:xfrm>
              <a:prstGeom prst="rect">
                <a:avLst/>
              </a:prstGeom>
              <a:blipFill>
                <a:blip r:embed="rId2"/>
                <a:stretch>
                  <a:fillRect l="-1250" t="-1013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23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BILATERAL TRADE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/>
              <p:nvPr/>
            </p:nvSpPr>
            <p:spPr>
              <a:xfrm>
                <a:off x="35496" y="1628800"/>
                <a:ext cx="9297738" cy="2919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Myerson-Satterthwaite </a:t>
                </a:r>
                <a:r>
                  <a:rPr lang="pt-PT" altLang="en-PT" sz="2400" b="1" dirty="0" err="1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Theorem</a:t>
                </a:r>
                <a:r>
                  <a:rPr lang="pt-PT" altLang="en-PT" sz="24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:</a:t>
                </a:r>
                <a:endParaRPr lang="pt-PT" altLang="en-PT" sz="1200" dirty="0">
                  <a:ea typeface="Cambria Math" panose="02040503050406030204" pitchFamily="18" charset="0"/>
                </a:endParaRP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BB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endParaRPr lang="pt-PT" altLang="en-PT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pt-PT" altLang="en-P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pt-PT" altLang="en-P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pt-PT" altLang="en-PT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pt-PT" altLang="en-PT" sz="20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bar>
                      </m:e>
                    </m:d>
                    <m:r>
                      <a:rPr lang="pt-PT" altLang="en-PT" sz="24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ea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altLang="en-P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PT" altLang="en-PT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PT" altLang="en-PT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PT" altLang="en-PT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t-PT" altLang="en-PT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pt-PT" altLang="en-PT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555CE9-16D4-5747-AF9E-A7EE1F87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9297738" cy="2919838"/>
              </a:xfrm>
              <a:prstGeom prst="rect">
                <a:avLst/>
              </a:prstGeom>
              <a:blipFill>
                <a:blip r:embed="rId2"/>
                <a:stretch>
                  <a:fillRect l="-955" t="-1732" b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C88235-3DEA-6C42-BC71-113EAD183D49}"/>
                  </a:ext>
                </a:extLst>
              </p:cNvPr>
              <p:cNvSpPr/>
              <p:nvPr/>
            </p:nvSpPr>
            <p:spPr>
              <a:xfrm>
                <a:off x="1043608" y="4581128"/>
                <a:ext cx="17609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from IR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C88235-3DEA-6C42-BC71-113EAD183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81128"/>
                <a:ext cx="1760931" cy="461665"/>
              </a:xfrm>
              <a:prstGeom prst="rect">
                <a:avLst/>
              </a:prstGeom>
              <a:blipFill>
                <a:blip r:embed="rId3"/>
                <a:stretch>
                  <a:fillRect l="-719" t="-10811" r="-5036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947889-0559-3F43-BF75-A0A159207522}"/>
              </a:ext>
            </a:extLst>
          </p:cNvPr>
          <p:cNvSpPr/>
          <p:nvPr/>
        </p:nvSpPr>
        <p:spPr>
          <a:xfrm rot="16200000">
            <a:off x="1626596" y="3723956"/>
            <a:ext cx="130168" cy="15841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0CD60F6-11F8-FE4D-A481-5E02DCAA66B2}"/>
              </a:ext>
            </a:extLst>
          </p:cNvPr>
          <p:cNvSpPr/>
          <p:nvPr/>
        </p:nvSpPr>
        <p:spPr>
          <a:xfrm rot="16200000">
            <a:off x="5684871" y="2113953"/>
            <a:ext cx="222530" cy="51845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69B515-98CC-954D-B7CE-9F4A2F254387}"/>
                  </a:ext>
                </a:extLst>
              </p:cNvPr>
              <p:cNvSpPr/>
              <p:nvPr/>
            </p:nvSpPr>
            <p:spPr>
              <a:xfrm>
                <a:off x="5150136" y="4869160"/>
                <a:ext cx="31325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for the efficient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69B515-98CC-954D-B7CE-9F4A2F254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36" y="4869160"/>
                <a:ext cx="3132524" cy="461665"/>
              </a:xfrm>
              <a:prstGeom prst="rect">
                <a:avLst/>
              </a:prstGeom>
              <a:blipFill>
                <a:blip r:embed="rId4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8ECC19C-748A-0B46-BF94-92EF9442720E}"/>
              </a:ext>
            </a:extLst>
          </p:cNvPr>
          <p:cNvSpPr txBox="1"/>
          <p:nvPr/>
        </p:nvSpPr>
        <p:spPr>
          <a:xfrm>
            <a:off x="4499992" y="5589240"/>
            <a:ext cx="187423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IMPOSSIBILITY!</a:t>
            </a:r>
          </a:p>
        </p:txBody>
      </p:sp>
    </p:spTree>
    <p:extLst>
      <p:ext uri="{BB962C8B-B14F-4D97-AF65-F5344CB8AC3E}">
        <p14:creationId xmlns:p14="http://schemas.microsoft.com/office/powerpoint/2010/main" val="355323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AUCTIONS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693975"/>
                <a:ext cx="8494554" cy="172790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1 object: principal owns it and values it at 0;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each agent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=1,…,I) is a </a:t>
                </a:r>
                <a:r>
                  <a:rPr lang="en-US" sz="2400" b="1" dirty="0">
                    <a:solidFill>
                      <a:schemeClr val="accent4"/>
                    </a:solidFill>
                  </a:rPr>
                  <a:t>risk-neutral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potential buyer who knows her own valuation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 i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 i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with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cdf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sz="2400" dirty="0">
                    <a:solidFill>
                      <a:schemeClr val="accent4"/>
                    </a:solidFill>
                  </a:rPr>
                  <a:t> and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density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r>
                  <a:rPr lang="pt-PT" altLang="en-PT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independent</a:t>
                </a:r>
                <a:r>
                  <a:rPr lang="pt-PT" altLang="en-PT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types</a:t>
                </a:r>
                <a:endParaRPr lang="pt-PT" altLang="en-PT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93975"/>
                <a:ext cx="8494554" cy="1727909"/>
              </a:xfrm>
              <a:prstGeom prst="rect">
                <a:avLst/>
              </a:prstGeom>
              <a:blipFill>
                <a:blip r:embed="rId2"/>
                <a:stretch>
                  <a:fillRect l="-893" t="-2158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8E0C51-2666-8043-896C-B031E16EBBD3}"/>
                  </a:ext>
                </a:extLst>
              </p:cNvPr>
              <p:cNvSpPr txBox="1"/>
              <p:nvPr/>
            </p:nvSpPr>
            <p:spPr>
              <a:xfrm>
                <a:off x="35497" y="3633595"/>
                <a:ext cx="8651304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REVENUE EQUIVALENCE: </a:t>
                </a:r>
              </a:p>
              <a:p>
                <a:r>
                  <a:rPr lang="pt-PT" altLang="en-P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   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BNE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two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different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auction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mechanisms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are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such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that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PT" altLang="en-PT" sz="2400" dirty="0">
                    <a:ea typeface="Cambria Math" panose="02040503050406030204" pitchFamily="18" charset="0"/>
                  </a:rPr>
                  <a:t>For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each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realization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),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probability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agent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receiving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object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same</a:t>
                </a:r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PT" altLang="en-PT" sz="2400" dirty="0" err="1">
                    <a:ea typeface="Cambria Math" panose="02040503050406030204" pitchFamily="18" charset="0"/>
                  </a:rPr>
                  <a:t>Buyer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has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same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expected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utility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in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both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auctions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her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valuation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object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lowest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possible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, for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all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pt-PT" altLang="en-PT" sz="24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PT" altLang="en-PT" sz="2400" dirty="0" err="1">
                    <a:ea typeface="Cambria Math" panose="02040503050406030204" pitchFamily="18" charset="0"/>
                  </a:rPr>
                  <a:t>Then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BNE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both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auctions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generate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same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expected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revenue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seller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pt-PT" altLang="en-PT" sz="1400" dirty="0">
                  <a:ea typeface="Cambria Math" panose="02040503050406030204" pitchFamily="18" charset="0"/>
                </a:endParaRPr>
              </a:p>
              <a:p>
                <a:endParaRPr lang="pt-PT" altLang="en-PT" sz="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8E0C51-2666-8043-896C-B031E16EB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" y="3633595"/>
                <a:ext cx="8651304" cy="3354765"/>
              </a:xfrm>
              <a:prstGeom prst="rect">
                <a:avLst/>
              </a:prstGeom>
              <a:blipFill>
                <a:blip r:embed="rId3"/>
                <a:stretch>
                  <a:fillRect l="-880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36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D71A5248-0C0C-1048-9C6D-F3FE533A3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969208"/>
                <a:ext cx="8676009" cy="2139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:endParaRPr lang="pt-PT" altLang="en-PT" sz="2800" i="1" dirty="0"/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highlight>
                      <a:srgbClr val="FFFF00"/>
                    </a:highlight>
                  </a:rPr>
                  <a:t>Mechanism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or</a:t>
                </a:r>
                <a:r>
                  <a:rPr lang="pt-PT" altLang="en-PT" sz="2800" dirty="0"/>
                  <a:t> 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Game </a:t>
                </a:r>
                <a:r>
                  <a:rPr lang="pt-PT" altLang="en-PT" sz="2800" dirty="0" err="1">
                    <a:highlight>
                      <a:srgbClr val="FFFF00"/>
                    </a:highlight>
                  </a:rPr>
                  <a:t>Form</a:t>
                </a:r>
                <a:r>
                  <a:rPr lang="pt-PT" altLang="en-PT" sz="2800" dirty="0">
                    <a:highlight>
                      <a:srgbClr val="FFFF00"/>
                    </a:highlight>
                  </a:rPr>
                  <a:t> </a:t>
                </a:r>
                <a:r>
                  <a:rPr lang="pt-PT" altLang="en-PT" sz="2800" dirty="0"/>
                  <a:t>defines:</a:t>
                </a:r>
              </a:p>
              <a:p>
                <a:pPr marL="457200" indent="-457200" eaLnBrk="1" hangingPunct="1">
                  <a:spcAft>
                    <a:spcPct val="25000"/>
                  </a:spcAft>
                  <a:buFont typeface="Wingdings" pitchFamily="2" charset="2"/>
                  <a:buChar char="§"/>
                </a:pPr>
                <a:r>
                  <a:rPr lang="pt-PT" altLang="en-PT" sz="2800" dirty="0"/>
                  <a:t>a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message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(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strategy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)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space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/>
                  <a:t>for </a:t>
                </a:r>
                <a:r>
                  <a:rPr lang="pt-PT" altLang="en-PT" sz="2800" dirty="0" err="1"/>
                  <a:t>each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/>
                  <a:t>agent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PT" altLang="en-PT" sz="28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Wingdings" pitchFamily="2" charset="2"/>
                  <a:buChar char="§"/>
                </a:pPr>
                <a:r>
                  <a:rPr lang="pt-PT" altLang="en-PT" sz="2800" dirty="0" err="1"/>
                  <a:t>an</a:t>
                </a:r>
                <a:r>
                  <a:rPr lang="pt-PT" altLang="en-PT" sz="2800" dirty="0"/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outcome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function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pt-PT" altLang="en-PT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__</m:t>
                        </m:r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pt-PT" altLang="en-PT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D71A5248-0C0C-1048-9C6D-F3FE533A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969208"/>
                <a:ext cx="8676009" cy="2139047"/>
              </a:xfrm>
              <a:prstGeom prst="rect">
                <a:avLst/>
              </a:prstGeom>
              <a:blipFill>
                <a:blip r:embed="rId2"/>
                <a:stretch>
                  <a:fillRect l="-1608" b="-7101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71664-8145-4D4F-8716-C67B34B2ACAA}"/>
                  </a:ext>
                </a:extLst>
              </p:cNvPr>
              <p:cNvSpPr txBox="1"/>
              <p:nvPr/>
            </p:nvSpPr>
            <p:spPr>
              <a:xfrm>
                <a:off x="457200" y="4595644"/>
                <a:ext cx="7452320" cy="15696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mechanism determines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400" dirty="0" err="1">
                    <a:solidFill>
                      <a:schemeClr val="accent4"/>
                    </a:solidFill>
                  </a:rPr>
                  <a:t>each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player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has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a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vN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-M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utility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function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strictly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decreasing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71664-8145-4D4F-8716-C67B34B2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95644"/>
                <a:ext cx="7452320" cy="1569660"/>
              </a:xfrm>
              <a:prstGeom prst="rect">
                <a:avLst/>
              </a:prstGeom>
              <a:blipFill>
                <a:blip r:embed="rId3"/>
                <a:stretch>
                  <a:fillRect l="-1019" t="-1575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A6DAC6-6D7D-D84D-8368-524044713F4A}"/>
                  </a:ext>
                </a:extLst>
              </p:cNvPr>
              <p:cNvSpPr txBox="1"/>
              <p:nvPr/>
            </p:nvSpPr>
            <p:spPr>
              <a:xfrm>
                <a:off x="457200" y="1144233"/>
                <a:ext cx="7836138" cy="83099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Principal (player 0) without private information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 agents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=1,__,I) with types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pt-PT" altLang="en-PT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__ 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el-GR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endParaRPr lang="pt-PT" altLang="en-PT" sz="24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A6DAC6-6D7D-D84D-8368-524044713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4233"/>
                <a:ext cx="7836138" cy="830997"/>
              </a:xfrm>
              <a:prstGeom prst="rect">
                <a:avLst/>
              </a:prstGeom>
              <a:blipFill>
                <a:blip r:embed="rId4"/>
                <a:stretch>
                  <a:fillRect l="-969"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4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692696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AUCTIONS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98C96-265E-2343-9E8B-E77975994A77}"/>
              </a:ext>
            </a:extLst>
          </p:cNvPr>
          <p:cNvSpPr/>
          <p:nvPr/>
        </p:nvSpPr>
        <p:spPr>
          <a:xfrm>
            <a:off x="144463" y="1340768"/>
            <a:ext cx="4221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PT" sz="2400" b="1" dirty="0">
                <a:solidFill>
                  <a:srgbClr val="00B050"/>
                </a:solidFill>
                <a:ea typeface="Cambria Math" panose="02040503050406030204" pitchFamily="18" charset="0"/>
              </a:rPr>
              <a:t>REVENUE EQUIVALENCE:</a:t>
            </a:r>
          </a:p>
          <a:p>
            <a:endParaRPr lang="pt-PT" altLang="en-PT" sz="2400" b="1" dirty="0">
              <a:solidFill>
                <a:srgbClr val="00B050"/>
              </a:solidFill>
              <a:ea typeface="Cambria Math" panose="02040503050406030204" pitchFamily="18" charset="0"/>
            </a:endParaRPr>
          </a:p>
          <a:p>
            <a:r>
              <a:rPr lang="pt-PT" altLang="en-PT" sz="2400" b="1" dirty="0">
                <a:solidFill>
                  <a:srgbClr val="00B050"/>
                </a:solidFill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FF190B-210C-4647-B095-03BE7F3595EE}"/>
                  </a:ext>
                </a:extLst>
              </p:cNvPr>
              <p:cNvSpPr/>
              <p:nvPr/>
            </p:nvSpPr>
            <p:spPr>
              <a:xfrm>
                <a:off x="35496" y="1916832"/>
                <a:ext cx="9108504" cy="4937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pt-PT" altLang="en-PT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pt-PT" altLang="en-PT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nd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let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be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value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function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agent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pt-PT" altLang="en-PT" sz="24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6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IC</a:t>
                </a:r>
                <a:r>
                  <a:rPr lang="en-US" sz="2400" baseline="-250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altLang="en-PT" sz="2400" i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nondecreasing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 i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endParaRPr lang="en-US" sz="12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Therefore, the expected revenue of the seller from </a:t>
                </a:r>
                <a:r>
                  <a:rPr lang="pt-PT" altLang="en-PT" sz="24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agent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altLang="en-PT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</m:oMath>
                </a14:m>
                <a:endParaRPr lang="pt-PT" altLang="en-PT" sz="2400" b="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PT" altLang="en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altLang="en-PT" sz="240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PT" altLang="en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altLang="en-PT" sz="240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ctrlPr>
                                <a:rPr lang="pt-PT" altLang="en-PT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P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pt-PT" altLang="en-PT" sz="24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FF190B-210C-4647-B095-03BE7F359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16832"/>
                <a:ext cx="9108504" cy="4937698"/>
              </a:xfrm>
              <a:prstGeom prst="rect">
                <a:avLst/>
              </a:prstGeom>
              <a:blipFill>
                <a:blip r:embed="rId2"/>
                <a:stretch>
                  <a:fillRect l="-10585" t="-37179" b="-2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175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AUCTIONS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98C96-265E-2343-9E8B-E77975994A77}"/>
              </a:ext>
            </a:extLst>
          </p:cNvPr>
          <p:cNvSpPr/>
          <p:nvPr/>
        </p:nvSpPr>
        <p:spPr>
          <a:xfrm>
            <a:off x="144463" y="1484784"/>
            <a:ext cx="34483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altLang="en-PT" sz="2400" b="1" dirty="0">
                <a:solidFill>
                  <a:srgbClr val="00B050"/>
                </a:solidFill>
                <a:ea typeface="Cambria Math" panose="02040503050406030204" pitchFamily="18" charset="0"/>
              </a:rPr>
              <a:t>OPTIMAL AUCTION:</a:t>
            </a:r>
          </a:p>
          <a:p>
            <a:endParaRPr lang="pt-PT" altLang="en-PT" sz="2400" b="1" dirty="0">
              <a:solidFill>
                <a:srgbClr val="00B050"/>
              </a:solidFill>
              <a:ea typeface="Cambria Math" panose="02040503050406030204" pitchFamily="18" charset="0"/>
            </a:endParaRPr>
          </a:p>
          <a:p>
            <a:r>
              <a:rPr lang="pt-PT" altLang="en-PT" sz="2400" b="1" dirty="0">
                <a:solidFill>
                  <a:srgbClr val="00B050"/>
                </a:solidFill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FF190B-210C-4647-B095-03BE7F3595EE}"/>
                  </a:ext>
                </a:extLst>
              </p:cNvPr>
              <p:cNvSpPr/>
              <p:nvPr/>
            </p:nvSpPr>
            <p:spPr>
              <a:xfrm>
                <a:off x="35496" y="2132856"/>
                <a:ext cx="9108504" cy="1500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altLang="en-PT" sz="2400" dirty="0">
                    <a:ea typeface="Cambria Math" panose="02040503050406030204" pitchFamily="18" charset="0"/>
                  </a:rPr>
                  <a:t>Principal </a:t>
                </a:r>
                <a:r>
                  <a:rPr lang="pt-PT" altLang="en-PT" sz="2400" dirty="0" err="1">
                    <a:ea typeface="Cambria Math" panose="02040503050406030204" pitchFamily="18" charset="0"/>
                  </a:rPr>
                  <a:t>wants</a:t>
                </a:r>
                <a:r>
                  <a:rPr lang="pt-PT" altLang="en-PT" sz="2400" dirty="0">
                    <a:ea typeface="Cambria Math" panose="02040503050406030204" pitchFamily="18" charset="0"/>
                  </a:rPr>
                  <a:t> to maximize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altLang="en-PT" sz="240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altLang="en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altLang="en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altLang="en-PT" sz="24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altLang="en-PT" sz="24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altLang="en-PT" sz="24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t-PT" altLang="en-P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altLang="en-PT" sz="24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altLang="en-PT" sz="24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altLang="en-PT" sz="24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FF190B-210C-4647-B095-03BE7F359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9108504" cy="1500154"/>
              </a:xfrm>
              <a:prstGeom prst="rect">
                <a:avLst/>
              </a:prstGeom>
              <a:blipFill>
                <a:blip r:embed="rId2"/>
                <a:stretch>
                  <a:fillRect l="-975" t="-52941" b="-1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02142F-EF37-314B-A86E-ADC56A6BB872}"/>
                  </a:ext>
                </a:extLst>
              </p:cNvPr>
              <p:cNvSpPr/>
              <p:nvPr/>
            </p:nvSpPr>
            <p:spPr>
              <a:xfrm>
                <a:off x="53752" y="4145012"/>
                <a:ext cx="8633048" cy="1332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dirty="0" err="1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all</a:t>
                </a:r>
                <a:r>
                  <a:rPr lang="pt-PT" altLang="en-P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pt-PT" altLang="en-PT" sz="24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altLang="en-PT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pt-PT" altLang="en-PT" sz="24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pt-PT" altLang="en-PT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PT" altLang="en-PT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PT" altLang="en-PT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pt-PT" altLang="en-PT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pt-PT" altLang="en-PT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PT" altLang="en-PT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e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PT" altLang="en-PT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  <m:r>
                              <a:rPr lang="pt-PT" altLang="en-PT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altLang="en-PT" sz="24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02142F-EF37-314B-A86E-ADC56A6BB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4145012"/>
                <a:ext cx="8633048" cy="1332994"/>
              </a:xfrm>
              <a:prstGeom prst="rect">
                <a:avLst/>
              </a:prstGeom>
              <a:blipFill>
                <a:blip r:embed="rId3"/>
                <a:stretch>
                  <a:fillRect t="-106604" b="-198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5F4822-2F1D-D746-9D62-9351EF4DB08A}"/>
                  </a:ext>
                </a:extLst>
              </p:cNvPr>
              <p:cNvSpPr/>
              <p:nvPr/>
            </p:nvSpPr>
            <p:spPr>
              <a:xfrm>
                <a:off x="7357432" y="3623721"/>
                <a:ext cx="780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PT" altLang="en-P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PT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PT" altLang="en-P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altLang="en-P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PT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5F4822-2F1D-D746-9D62-9351EF4DB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32" y="3623721"/>
                <a:ext cx="78034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8D98331D-F08F-684E-B4B4-65A12671DC57}"/>
              </a:ext>
            </a:extLst>
          </p:cNvPr>
          <p:cNvSpPr/>
          <p:nvPr/>
        </p:nvSpPr>
        <p:spPr>
          <a:xfrm rot="16200000">
            <a:off x="7531252" y="2761990"/>
            <a:ext cx="130168" cy="15841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A0C83-9D7D-5940-B7CB-13033FD68A9D}"/>
              </a:ext>
            </a:extLst>
          </p:cNvPr>
          <p:cNvSpPr txBox="1"/>
          <p:nvPr/>
        </p:nvSpPr>
        <p:spPr>
          <a:xfrm>
            <a:off x="192246" y="1293728"/>
            <a:ext cx="884425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altLang="en-PT" sz="2800" b="0" dirty="0">
                <a:solidFill>
                  <a:schemeClr val="accent6"/>
                </a:solidFill>
                <a:ea typeface="Cambria Math" panose="02040503050406030204" pitchFamily="18" charset="0"/>
              </a:rPr>
              <a:t>REVELATION PRINCIPLE</a:t>
            </a:r>
          </a:p>
          <a:p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Principal can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restrict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herself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to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direct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revelation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mechanisms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in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which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message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space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is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just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type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space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and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s.t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.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agents</a:t>
            </a:r>
            <a:r>
              <a:rPr lang="pt-PT" altLang="en-PT" sz="2400" b="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b="0" dirty="0" err="1">
                <a:solidFill>
                  <a:schemeClr val="accent4"/>
                </a:solidFill>
                <a:ea typeface="Cambria Math" panose="02040503050406030204" pitchFamily="18" charset="0"/>
              </a:rPr>
              <a:t>accep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t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mechanism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regardless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of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type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and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simultaneously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reveal</a:t>
            </a:r>
            <a:r>
              <a:rPr lang="pt-PT" altLang="en-PT" sz="2400" dirty="0">
                <a:solidFill>
                  <a:schemeClr val="accent4"/>
                </a:solidFill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4"/>
                </a:solidFill>
                <a:ea typeface="Cambria Math" panose="02040503050406030204" pitchFamily="18" charset="0"/>
              </a:rPr>
              <a:t>types</a:t>
            </a:r>
            <a:endParaRPr lang="pt-PT" altLang="en-PT" sz="2400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46A10A-3E37-8241-93F3-EE3638C25469}"/>
                  </a:ext>
                </a:extLst>
              </p:cNvPr>
              <p:cNvSpPr txBox="1"/>
              <p:nvPr/>
            </p:nvSpPr>
            <p:spPr>
              <a:xfrm>
                <a:off x="313151" y="3429000"/>
                <a:ext cx="8723345" cy="303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Consider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Bayesian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equilibrium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original game (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from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game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form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),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where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each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agent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chooses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Instead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consider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message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space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each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agent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announces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Let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l-GR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such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that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all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a BNE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new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game.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46A10A-3E37-8241-93F3-EE3638C2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1" y="3429000"/>
                <a:ext cx="8723345" cy="3033331"/>
              </a:xfrm>
              <a:prstGeom prst="rect">
                <a:avLst/>
              </a:prstGeom>
              <a:blipFill>
                <a:blip r:embed="rId2"/>
                <a:stretch>
                  <a:fillRect l="-1017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1-agent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693975"/>
                <a:ext cx="8494554" cy="180703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agent (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=1) knows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l-GR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</m:oMath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Principal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knows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cdf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with density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l-GR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</m:oMath>
                </a14:m>
                <a:endParaRPr lang="pt-PT" altLang="en-PT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type-contingent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93975"/>
                <a:ext cx="8494554" cy="1807033"/>
              </a:xfrm>
              <a:prstGeom prst="rect">
                <a:avLst/>
              </a:prstGeom>
              <a:blipFill>
                <a:blip r:embed="rId2"/>
                <a:stretch>
                  <a:fillRect l="-893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1277E-6164-EB4F-B31B-FB5DCE98C202}"/>
                  </a:ext>
                </a:extLst>
              </p:cNvPr>
              <p:cNvSpPr txBox="1"/>
              <p:nvPr/>
            </p:nvSpPr>
            <p:spPr>
              <a:xfrm>
                <a:off x="192246" y="5013176"/>
                <a:ext cx="8628226" cy="165070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chemeClr val="accent6"/>
                    </a:solidFill>
                  </a:rPr>
                  <a:t>Thm 7.1 (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Necessity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)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Decision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function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is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implementable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only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if</a:t>
                </a:r>
                <a:endParaRPr lang="pt-PT" sz="240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altLang="en-PT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pt-PT" altLang="en-PT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PT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PT" altLang="en-PT" sz="240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PT" altLang="en-PT" sz="24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PT" altLang="en-PT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PT" altLang="en-PT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PT" altLang="en-PT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1277E-6164-EB4F-B31B-FB5DCE98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5013176"/>
                <a:ext cx="8628226" cy="1650708"/>
              </a:xfrm>
              <a:prstGeom prst="rect">
                <a:avLst/>
              </a:prstGeom>
              <a:blipFill>
                <a:blip r:embed="rId3"/>
                <a:stretch>
                  <a:fillRect l="-1026" t="-15789" b="-6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3BCEC-F8F8-3640-9169-478B8EA99F6B}"/>
                  </a:ext>
                </a:extLst>
              </p:cNvPr>
              <p:cNvSpPr txBox="1"/>
              <p:nvPr/>
            </p:nvSpPr>
            <p:spPr>
              <a:xfrm>
                <a:off x="200416" y="4022710"/>
                <a:ext cx="8620056" cy="121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decision function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  <a:r>
                  <a:rPr lang="el-GR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implementable</a:t>
                </a:r>
                <a:r>
                  <a:rPr lang="en-US" sz="2400" dirty="0"/>
                  <a:t> if there exists a transfer function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</m:oMath>
                </a14:m>
                <a:r>
                  <a:rPr lang="el-GR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3BCEC-F8F8-3640-9169-478B8EA99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6" y="4022710"/>
                <a:ext cx="8620056" cy="1215782"/>
              </a:xfrm>
              <a:prstGeom prst="rect">
                <a:avLst/>
              </a:prstGeom>
              <a:blipFill>
                <a:blip r:embed="rId4"/>
                <a:stretch>
                  <a:fillRect l="-1029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1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1-agent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412776"/>
                <a:ext cx="8494554" cy="160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A1 (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CS</a:t>
                </a:r>
                <a:r>
                  <a:rPr lang="en-US" sz="2400" baseline="30000" dirty="0">
                    <a:solidFill>
                      <a:schemeClr val="accent6"/>
                    </a:solidFill>
                  </a:rPr>
                  <a:t>+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       or (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CS</a:t>
                </a:r>
                <a:r>
                  <a:rPr lang="en-US" sz="2400" baseline="30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8494554" cy="1608517"/>
              </a:xfrm>
              <a:prstGeom prst="rect">
                <a:avLst/>
              </a:prstGeom>
              <a:blipFill>
                <a:blip r:embed="rId2"/>
                <a:stretch>
                  <a:fillRect l="-746" t="-31250" b="-48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1277E-6164-EB4F-B31B-FB5DCE98C202}"/>
                  </a:ext>
                </a:extLst>
              </p:cNvPr>
              <p:cNvSpPr txBox="1"/>
              <p:nvPr/>
            </p:nvSpPr>
            <p:spPr>
              <a:xfrm>
                <a:off x="120238" y="3140968"/>
                <a:ext cx="8628226" cy="156966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chemeClr val="accent6"/>
                    </a:solidFill>
                  </a:rPr>
                  <a:t>Thm 7.2 (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Necessity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) 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Assume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CS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+ 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(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CS</a:t>
                </a:r>
                <a:r>
                  <a:rPr lang="en-US" sz="2400" baseline="30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)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</a:p>
              <a:p>
                <a:r>
                  <a:rPr lang="pt-PT" sz="2400" dirty="0">
                    <a:solidFill>
                      <a:schemeClr val="accent4"/>
                    </a:solidFill>
                  </a:rPr>
                  <a:t>A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necessary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condition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2400" dirty="0">
                    <a:solidFill>
                      <a:schemeClr val="accent4"/>
                    </a:solidFill>
                  </a:rPr>
                  <a:t> to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be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implementable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that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nondecreasing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(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nonincreasing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)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chemeClr val="accent6"/>
                    </a:solidFill>
                  </a:rPr>
                  <a:t>		       					 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(≤)</m:t>
                    </m:r>
                  </m:oMath>
                </a14:m>
                <a:endParaRPr lang="pt-PT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1277E-6164-EB4F-B31B-FB5DCE98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8" y="3140968"/>
                <a:ext cx="8628226" cy="1569660"/>
              </a:xfrm>
              <a:prstGeom prst="rect">
                <a:avLst/>
              </a:prstGeom>
              <a:blipFill>
                <a:blip r:embed="rId3"/>
                <a:stretch>
                  <a:fillRect l="-1026" t="-2381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/>
              <p:nvPr/>
            </p:nvSpPr>
            <p:spPr>
              <a:xfrm>
                <a:off x="107504" y="5747763"/>
                <a:ext cx="8628226" cy="99360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chemeClr val="accent6"/>
                    </a:solidFill>
                  </a:rPr>
                  <a:t>Thm 7.3 (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Sufficiency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) 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Assume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CS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+ 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(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CS</a:t>
                </a:r>
                <a:r>
                  <a:rPr lang="en-US" sz="2400" baseline="30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)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and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A2</a:t>
                </a:r>
              </a:p>
              <a:p>
                <a:r>
                  <a:rPr lang="pt-PT" sz="2400" dirty="0">
                    <a:solidFill>
                      <a:schemeClr val="accent4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hen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2400" dirty="0">
                    <a:solidFill>
                      <a:schemeClr val="accent4"/>
                    </a:solidFill>
                  </a:rPr>
                  <a:t> satisfying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pt-PT" sz="24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implementable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.</a:t>
                </a:r>
                <a:endParaRPr lang="pt-PT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747763"/>
                <a:ext cx="8628226" cy="993605"/>
              </a:xfrm>
              <a:prstGeom prst="rect">
                <a:avLst/>
              </a:prstGeom>
              <a:blipFill>
                <a:blip r:embed="rId4"/>
                <a:stretch>
                  <a:fillRect l="-1026" t="-3704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97BD3-5E48-CB42-A664-238A9D682156}"/>
                  </a:ext>
                </a:extLst>
              </p:cNvPr>
              <p:cNvSpPr txBox="1"/>
              <p:nvPr/>
            </p:nvSpPr>
            <p:spPr>
              <a:xfrm>
                <a:off x="0" y="4801531"/>
                <a:ext cx="8494554" cy="12197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A2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d>
                      <m:dPr>
                        <m:begChr m:val="|"/>
                        <m:endChr m:val="|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uniformly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       </a:t>
                </a:r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97BD3-5E48-CB42-A664-238A9D682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1531"/>
                <a:ext cx="8494554" cy="1219757"/>
              </a:xfrm>
              <a:prstGeom prst="rect">
                <a:avLst/>
              </a:prstGeom>
              <a:blipFill>
                <a:blip r:embed="rId5"/>
                <a:stretch>
                  <a:fillRect l="-747" t="-42268" b="-350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3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1-agent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708218"/>
                <a:ext cx="8494554" cy="23688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A3 reservation utility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is independent of type</a:t>
                </a: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A4 quasilinear utilities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lvl="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A5 (CS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+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8218"/>
                <a:ext cx="8494554" cy="2368854"/>
              </a:xfrm>
              <a:prstGeom prst="rect">
                <a:avLst/>
              </a:prstGeom>
              <a:blipFill>
                <a:blip r:embed="rId2"/>
                <a:stretch>
                  <a:fillRect l="-746" t="-1596" b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/>
              <p:nvPr/>
            </p:nvSpPr>
            <p:spPr>
              <a:xfrm>
                <a:off x="107504" y="4522349"/>
                <a:ext cx="8628226" cy="128291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(.)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</m:oMath>
                </a14:m>
                <a:r>
                  <a:rPr lang="el-GR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/>
                            </a:solidFill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pt-PT" altLang="en-PT" sz="2400" dirty="0">
                            <a:solidFill>
                              <a:schemeClr val="accent4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bar>
                      <m:bar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22349"/>
                <a:ext cx="8628226" cy="1282915"/>
              </a:xfrm>
              <a:prstGeom prst="rect">
                <a:avLst/>
              </a:prstGeom>
              <a:blipFill>
                <a:blip r:embed="rId3"/>
                <a:stretch>
                  <a:fillRect l="-880" t="-1942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39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1-agent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708218"/>
                <a:ext cx="8494554" cy="37511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A3+A6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pt-PT" altLang="en-PT" sz="24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replaced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pt-PT" altLang="en-PT" sz="24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ba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bar>
                          </m:e>
                        </m:d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/>
                            </a:solidFill>
                          </a:rPr>
                          <m:t>,</m:t>
                        </m:r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System Font Regular"/>
                  <a:buChar char="⇨"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Let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System Font Regular"/>
                  <a:buChar char="⇨"/>
                </a:pPr>
                <a:r>
                  <a:rPr lang="en-US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IC ⟺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𝜕𝜃</m:t>
                                </m:r>
                              </m:den>
                            </m:f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𝜕𝜃</m:t>
                                </m:r>
                              </m:den>
                            </m:f>
                          </m:e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𝑛𝑜𝑛𝑑𝑒𝑐𝑟𝑒𝑎𝑠𝑖𝑛𝑔</m:t>
                            </m:r>
                          </m:e>
                        </m:eqAr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  <m:e>
                        <m:f>
                          <m:f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pt-PT" altLang="en-PT" sz="240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endParaRPr lang="en-US" sz="24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Problem is simplified: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8218"/>
                <a:ext cx="8494554" cy="3751155"/>
              </a:xfrm>
              <a:prstGeom prst="rect">
                <a:avLst/>
              </a:prstGeom>
              <a:blipFill>
                <a:blip r:embed="rId2"/>
                <a:stretch>
                  <a:fillRect l="-12090" t="-41077" b="-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/>
              <p:nvPr/>
            </p:nvSpPr>
            <p:spPr>
              <a:xfrm>
                <a:off x="58574" y="5517232"/>
                <a:ext cx="8905914" cy="104721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e>
                        </m:d>
                      </m:sub>
                    </m:sSub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sub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  <m:e>
                        <m:f>
                          <m:f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𝑛𝑜𝑛𝑑𝑒𝑐𝑟𝑒𝑎𝑠𝑖𝑛𝑔</m:t>
                    </m:r>
                  </m:oMath>
                </a14:m>
                <a:endParaRPr lang="pt-PT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4" y="5517232"/>
                <a:ext cx="8905914" cy="1047210"/>
              </a:xfrm>
              <a:prstGeom prst="rect">
                <a:avLst/>
              </a:prstGeom>
              <a:blipFill>
                <a:blip r:embed="rId3"/>
                <a:stretch>
                  <a:fillRect l="-709" t="-58824" b="-5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57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bg1"/>
                </a:solidFill>
              </a:rPr>
              <a:t>1-agent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/>
              <p:nvPr/>
            </p:nvSpPr>
            <p:spPr>
              <a:xfrm>
                <a:off x="123092" y="2160124"/>
                <a:ext cx="8905914" cy="10528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e>
                        </m:d>
                      </m:sub>
                    </m:sSub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d>
                      <m:d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𝑛𝑜𝑛𝑑𝑒𝑐𝑟𝑒𝑎𝑠𝑖𝑛𝑔</m:t>
                    </m:r>
                  </m:oMath>
                </a14:m>
                <a:endParaRPr lang="pt-PT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6906E-7E77-A745-AAC3-3523B543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2" y="2160124"/>
                <a:ext cx="8905914" cy="1052852"/>
              </a:xfrm>
              <a:prstGeom prst="rect">
                <a:avLst/>
              </a:prstGeom>
              <a:blipFill>
                <a:blip r:embed="rId2"/>
                <a:stretch>
                  <a:fillRect l="-71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B46D0B-AF0B-8543-B92B-064C19CBD031}"/>
                  </a:ext>
                </a:extLst>
              </p:cNvPr>
              <p:cNvSpPr/>
              <p:nvPr/>
            </p:nvSpPr>
            <p:spPr>
              <a:xfrm>
                <a:off x="14451" y="3460359"/>
                <a:ext cx="8828764" cy="1637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4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altLang="en-PT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𝜕𝜃𝜕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 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endParaRPr lang="pt-PT" altLang="en-PT" sz="2400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pt-PT" altLang="en-PT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altLang="en-PT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PT" altLang="en-PT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altLang="en-PT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altLang="en-PT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PT" altLang="en-PT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B46D0B-AF0B-8543-B92B-064C19CBD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" y="3460359"/>
                <a:ext cx="8828764" cy="1637628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D22E1FB-5EFC-D44B-86DB-8F3BC40CB41D}"/>
              </a:ext>
            </a:extLst>
          </p:cNvPr>
          <p:cNvSpPr/>
          <p:nvPr/>
        </p:nvSpPr>
        <p:spPr>
          <a:xfrm>
            <a:off x="123092" y="1527175"/>
            <a:ext cx="5205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Objective function can be rewritten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CA7AC5-C7DD-5446-9100-9386E7E44494}"/>
                  </a:ext>
                </a:extLst>
              </p:cNvPr>
              <p:cNvSpPr/>
              <p:nvPr/>
            </p:nvSpPr>
            <p:spPr>
              <a:xfrm>
                <a:off x="90315" y="5384643"/>
                <a:ext cx="5379421" cy="924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Efficiency at the top: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Informational rent for types except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CA7AC5-C7DD-5446-9100-9386E7E44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5" y="5384643"/>
                <a:ext cx="5379421" cy="924677"/>
              </a:xfrm>
              <a:prstGeom prst="rect">
                <a:avLst/>
              </a:prstGeom>
              <a:blipFill>
                <a:blip r:embed="rId4"/>
                <a:stretch>
                  <a:fillRect l="-1651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8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mechanism</a:t>
            </a:r>
            <a:r>
              <a:rPr lang="pt-PT" altLang="en-PT" sz="3600" dirty="0">
                <a:solidFill>
                  <a:schemeClr val="bg2"/>
                </a:solidFill>
              </a:rPr>
              <a:t> design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bg1"/>
                </a:solidFill>
              </a:rPr>
              <a:t>several-agent</a:t>
            </a:r>
            <a:r>
              <a:rPr lang="pt-PT" altLang="en-PT" sz="2800" dirty="0">
                <a:solidFill>
                  <a:schemeClr val="bg1"/>
                </a:solidFill>
              </a:rPr>
              <a:t>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07504" y="1693975"/>
                <a:ext cx="8494554" cy="180703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each agent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=1,…,I) knows her own one-dimensional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 i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 i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Principal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knows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cdf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where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with density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ba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93975"/>
                <a:ext cx="8494554" cy="1807033"/>
              </a:xfrm>
              <a:prstGeom prst="rect">
                <a:avLst/>
              </a:prstGeom>
              <a:blipFill>
                <a:blip r:embed="rId2"/>
                <a:stretch>
                  <a:fillRect l="-893" t="-2069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3BCEC-F8F8-3640-9169-478B8EA99F6B}"/>
                  </a:ext>
                </a:extLst>
              </p:cNvPr>
              <p:cNvSpPr txBox="1"/>
              <p:nvPr/>
            </p:nvSpPr>
            <p:spPr>
              <a:xfrm>
                <a:off x="128408" y="3692445"/>
                <a:ext cx="8620056" cy="232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AGENT: assume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private values: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PRINCIPAL: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(self-interested)</a:t>
                </a:r>
                <a:endParaRPr lang="en-US" sz="2400" dirty="0"/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altLang="en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(benevolent)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or even no principal…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3BCEC-F8F8-3640-9169-478B8EA99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8" y="3692445"/>
                <a:ext cx="8620056" cy="2328843"/>
              </a:xfrm>
              <a:prstGeom prst="rect">
                <a:avLst/>
              </a:prstGeom>
              <a:blipFill>
                <a:blip r:embed="rId3"/>
                <a:stretch>
                  <a:fillRect l="-1473" t="-1622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977168-CBCC-B740-8650-C3A0699F4D55}"/>
                  </a:ext>
                </a:extLst>
              </p:cNvPr>
              <p:cNvSpPr txBox="1"/>
              <p:nvPr/>
            </p:nvSpPr>
            <p:spPr>
              <a:xfrm>
                <a:off x="128408" y="6021288"/>
                <a:ext cx="8620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Example: public good 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977168-CBCC-B740-8650-C3A0699F4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8" y="6021288"/>
                <a:ext cx="8620056" cy="830997"/>
              </a:xfrm>
              <a:prstGeom prst="rect">
                <a:avLst/>
              </a:prstGeom>
              <a:blipFill>
                <a:blip r:embed="rId4"/>
                <a:stretch>
                  <a:fillRect l="-1473" t="-1060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2671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ylfaen"/>
        <a:ea typeface=""/>
        <a:cs typeface=""/>
      </a:majorFont>
      <a:minorFont>
        <a:latin typeface="Sylfa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19186</TotalTime>
  <Words>1709</Words>
  <Application>Microsoft Macintosh PowerPoint</Application>
  <PresentationFormat>On-screen Show (4:3)</PresentationFormat>
  <Paragraphs>235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Cambria Math</vt:lpstr>
      <vt:lpstr>Courier New</vt:lpstr>
      <vt:lpstr>Sylfaen</vt:lpstr>
      <vt:lpstr>System Font Regular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Côrte-Real</dc:creator>
  <cp:lastModifiedBy>Paulo Pamplona Corte-Real</cp:lastModifiedBy>
  <cp:revision>148</cp:revision>
  <cp:lastPrinted>2014-09-16T21:10:57Z</cp:lastPrinted>
  <dcterms:created xsi:type="dcterms:W3CDTF">2014-09-19T23:24:25Z</dcterms:created>
  <dcterms:modified xsi:type="dcterms:W3CDTF">2021-04-19T18:42:00Z</dcterms:modified>
</cp:coreProperties>
</file>