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324" r:id="rId3"/>
    <p:sldId id="385" r:id="rId4"/>
    <p:sldId id="386" r:id="rId5"/>
    <p:sldId id="387" r:id="rId6"/>
    <p:sldId id="388" r:id="rId7"/>
    <p:sldId id="389" r:id="rId8"/>
    <p:sldId id="391" r:id="rId9"/>
    <p:sldId id="392" r:id="rId10"/>
    <p:sldId id="393" r:id="rId11"/>
    <p:sldId id="394" r:id="rId12"/>
    <p:sldId id="395" r:id="rId13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8"/>
  </p:normalViewPr>
  <p:slideViewPr>
    <p:cSldViewPr>
      <p:cViewPr varScale="1">
        <p:scale>
          <a:sx n="102" d="100"/>
          <a:sy n="102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2E625-0BD3-F642-BCE8-486D27CC8B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22A99-1507-6849-94DD-BC80D95778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BB1E2E-C62A-D84C-AF44-8947CED27513}" type="datetime1">
              <a:rPr lang="en-US" altLang="en-PT"/>
              <a:pPr/>
              <a:t>3/9/21</a:t>
            </a:fld>
            <a:endParaRPr lang="en-US" alt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D91BF-09B1-0A42-BFB4-E624A0251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60E3B-E658-3B4B-9330-4FC05C158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1EFA50-1294-6E46-8FFA-4EF8577C9CDE}" type="slidenum">
              <a:rPr lang="en-US" altLang="en-PT"/>
              <a:pPr/>
              <a:t>‹#›</a:t>
            </a:fld>
            <a:endParaRPr lang="en-US" altLang="en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00DFE93-3580-6448-A6ED-4F11B6C515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43DFE0B-6B24-804D-8D2F-2BCCD5D38A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6CF5DF3-84C3-104A-B16B-3D4F40CEE3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F3629A8-8B5E-FB4D-8B8E-B03C0E2E11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9FD579C1-9D90-FF47-9B2B-9D8BDAC071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FB82BDE0-51B5-C141-ADBA-3927B986A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27323B-6F60-6B40-9618-ABB2F4FA66C8}" type="slidenum">
              <a:rPr lang="pt-PT" altLang="en-PT"/>
              <a:pPr/>
              <a:t>‹#›</a:t>
            </a:fld>
            <a:endParaRPr lang="pt-PT" altLang="en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ＭＳ Ｐゴシック" pitchFamily="-1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F06764-49AD-3741-B300-EDE5E36E1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2BA4F0-D338-E843-83C0-ABA387187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96D675-7BC9-B441-AC0E-E08699938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550BE-371F-0143-B833-42B6FBC5E3CE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94424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4C9E25-012D-EB41-853D-0D4AC2DCC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D7CCD-FDEB-3948-A13B-05DCCEEE6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7FAF85-4B8E-0F4B-98BE-891D2DF98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76F03-17D5-E14F-B218-D52FC55A9285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72604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C395F-C31C-AE40-B3A0-9AE9CD63F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E36048-438C-6345-8333-1DE7960A1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5024AD-600C-7547-BA7C-B78CC21E5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26C83-34ED-D04E-B5C4-AA088F228C6E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18956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63D65-5145-FE41-8490-644030F7E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DA7562-FCD2-254A-A689-D2ACDC0E2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DD1BE-1CDC-A34C-9204-9EE810A33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41B90-9CB2-1E47-AB90-7A7B73B9D5A1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61646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65F90-085D-704B-861C-C373B0151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A561D6-B37E-AA47-9799-A0A7B6EE6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E0CE26-54F3-524E-89B1-8C0AB03E5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42B48-CA8E-DA4F-8C58-1A6CC19D1147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70882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53491-9AA5-D244-ADE7-598C463F6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AB49C-5276-F142-8EAC-CD1336BF4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6659D-45EB-1D43-B0C7-4494A6529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F9ECC-8DCF-D642-8EEF-CDF805055D0A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8937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04DEEA-3FB0-A04F-9FEA-55B3041A5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F49021-73E6-C641-85B9-84C832304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00FE62-FE79-6946-8BF7-9A76C007A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93A9-1820-9C4C-B23D-3C5916B09A40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32775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696720-2052-8546-B398-76892A98B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5132B8-E5FF-A04A-80D8-EB448E64F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5B1697-E7B8-7940-9017-E83EAC0F1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9C9D1-59A6-6F43-BBB3-31A4422EEF7F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25622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6DCF86-8C3A-4C4D-A9F0-D989E04DF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396838-6D44-5C46-8F4E-A47573CC0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545965-25E4-D045-96F8-D4021C85D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CB534-1E63-B642-ADFF-38E9097625A1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0626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62A9C-E9F7-FB4B-85BF-ABD8C7824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6BA9D-24B8-E646-A3B6-F755C0A39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54238-E392-B340-ADD3-90544A669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DF6E5-FC4B-3F4A-B443-D92253CDEC5B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214947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7809C-DE92-4241-B9B3-43924D71F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3E8CF-B6A6-844C-8CD7-C2DF46651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8AAB0-787D-5F4C-90E1-7117BFB11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67DDC-F95F-B444-904E-A63F38D5718A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86128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6A8505-1EA7-2141-9E33-49B8B9609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P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1C659D-31F0-EF4F-87A0-E5D4195B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PT"/>
              <a:t>Click to edit Master text styles</a:t>
            </a:r>
          </a:p>
          <a:p>
            <a:pPr lvl="1"/>
            <a:r>
              <a:rPr lang="pt-PT" altLang="en-PT"/>
              <a:t>Second level</a:t>
            </a:r>
          </a:p>
          <a:p>
            <a:pPr lvl="2"/>
            <a:r>
              <a:rPr lang="pt-PT" altLang="en-PT"/>
              <a:t>Third level</a:t>
            </a:r>
          </a:p>
          <a:p>
            <a:pPr lvl="3"/>
            <a:r>
              <a:rPr lang="pt-PT" altLang="en-PT"/>
              <a:t>Fourth level</a:t>
            </a:r>
          </a:p>
          <a:p>
            <a:pPr lvl="4"/>
            <a:r>
              <a:rPr lang="pt-PT" altLang="en-P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D949A3-5A80-1640-82B9-65758A215E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544045-A931-AD4B-B2E2-2EC193F60C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9087D3-7A3E-CB4A-9615-62D0FB4333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3ABA96-C2AF-AA41-AEA2-42423EB97F66}" type="slidenum">
              <a:rPr lang="pt-PT" altLang="en-PT"/>
              <a:pPr/>
              <a:t>‹#›</a:t>
            </a:fld>
            <a:endParaRPr lang="pt-PT" altLang="en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4" charset="-128"/>
          <a:cs typeface="ＭＳ Ｐゴシック" pitchFamily="-1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4" charset="-128"/>
          <a:cs typeface="ＭＳ Ｐゴシック" pitchFamily="-1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1" name="Group 137">
            <a:extLst>
              <a:ext uri="{FF2B5EF4-FFF2-40B4-BE49-F238E27FC236}">
                <a16:creationId xmlns:a16="http://schemas.microsoft.com/office/drawing/2014/main" id="{13DD51E4-2B06-A948-936C-D7241CBBE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18378"/>
              </p:ext>
            </p:extLst>
          </p:nvPr>
        </p:nvGraphicFramePr>
        <p:xfrm>
          <a:off x="395288" y="1989138"/>
          <a:ext cx="8064500" cy="3444204"/>
        </p:xfrm>
        <a:graphic>
          <a:graphicData uri="http://schemas.openxmlformats.org/drawingml/2006/table">
            <a:tbl>
              <a:tblPr/>
              <a:tblGrid>
                <a:gridCol w="806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signaling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screening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moral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hazard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monopolistic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screening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733153"/>
                  </a:ext>
                </a:extLst>
              </a:tr>
            </a:tbl>
          </a:graphicData>
        </a:graphic>
      </p:graphicFrame>
      <p:sp>
        <p:nvSpPr>
          <p:cNvPr id="15365" name="Rectangle 92">
            <a:extLst>
              <a:ext uri="{FF2B5EF4-FFF2-40B4-BE49-F238E27FC236}">
                <a16:creationId xmlns:a16="http://schemas.microsoft.com/office/drawing/2014/main" id="{B24D3C80-0A5B-7B47-99CA-FEF53EB2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84872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asymmetric</a:t>
            </a:r>
            <a:r>
              <a:rPr lang="pt-PT" altLang="en-PT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pt-PT" altLang="en-PT" sz="3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information</a:t>
            </a:r>
            <a:endParaRPr lang="pt-PT" altLang="en-PT" sz="3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monopolistic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r>
              <a:rPr lang="pt-PT" altLang="en-PT" sz="3600" dirty="0" err="1">
                <a:solidFill>
                  <a:schemeClr val="bg2"/>
                </a:solidFill>
              </a:rPr>
              <a:t>screening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92246" y="2228235"/>
                <a:ext cx="8494554" cy="162583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/>
                    </a:solidFill>
                  </a:rPr>
                  <a:t>2 types: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pt-PT" altLang="en-PT" sz="2400" b="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with</a:t>
                </a:r>
                <a:r>
                  <a:rPr lang="pt-PT" altLang="en-PT" sz="24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/>
                    </a:solidFill>
                  </a:rPr>
                  <a:t>principal: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=0,∀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PT" altLang="en-PT" sz="24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400" b="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/>
                    </a:solidFill>
                  </a:rPr>
                  <a:t>agent: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PT" altLang="en-PT" sz="24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pt-PT" altLang="en-PT" sz="2400" b="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6" y="2228235"/>
                <a:ext cx="8494554" cy="1625830"/>
              </a:xfrm>
              <a:prstGeom prst="rect">
                <a:avLst/>
              </a:prstGeom>
              <a:blipFill>
                <a:blip r:embed="rId2"/>
                <a:stretch>
                  <a:fillRect l="-894" t="-2290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>
            <a:extLst>
              <a:ext uri="{FF2B5EF4-FFF2-40B4-BE49-F238E27FC236}">
                <a16:creationId xmlns:a16="http://schemas.microsoft.com/office/drawing/2014/main" id="{1459FC00-C613-6B4E-B7AE-5CB70571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071027"/>
            <a:ext cx="880729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/>
              <a:t>principal-</a:t>
            </a:r>
            <a:r>
              <a:rPr lang="pt-PT" altLang="en-PT" sz="2800" dirty="0" err="1"/>
              <a:t>agent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hidden</a:t>
            </a:r>
            <a:r>
              <a:rPr lang="pt-PT" altLang="en-PT" sz="2800" dirty="0"/>
              <a:t> </a:t>
            </a:r>
            <a:r>
              <a:rPr lang="pt-PT" altLang="en-PT" sz="2800" dirty="0" err="1"/>
              <a:t>information</a:t>
            </a:r>
            <a:endParaRPr lang="pt-PT" altLang="en-PT" sz="2800" dirty="0"/>
          </a:p>
          <a:p>
            <a:pPr eaLnBrk="1" hangingPunct="1">
              <a:spcAft>
                <a:spcPct val="25000"/>
              </a:spcAft>
            </a:pPr>
            <a:r>
              <a:rPr lang="pt-PT" altLang="en-PT" sz="2800" dirty="0" err="1"/>
              <a:t>example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owner</a:t>
            </a:r>
            <a:r>
              <a:rPr lang="pt-PT" altLang="en-PT" sz="2800" dirty="0"/>
              <a:t> </a:t>
            </a:r>
            <a:r>
              <a:rPr lang="pt-PT" altLang="en-PT" sz="2800" dirty="0" err="1"/>
              <a:t>unable</a:t>
            </a:r>
            <a:r>
              <a:rPr lang="pt-PT" altLang="en-PT" sz="2800" dirty="0"/>
              <a:t> to observe </a:t>
            </a:r>
            <a:r>
              <a:rPr lang="pt-PT" altLang="en-PT" sz="2800" dirty="0" err="1"/>
              <a:t>manager’s</a:t>
            </a:r>
            <a:r>
              <a:rPr lang="pt-PT" altLang="en-PT" sz="2800" dirty="0"/>
              <a:t> </a:t>
            </a:r>
            <a:r>
              <a:rPr lang="pt-PT" altLang="en-PT" sz="2800" dirty="0" err="1"/>
              <a:t>productivity</a:t>
            </a:r>
            <a:endParaRPr lang="pt-PT" altLang="en-PT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9F9D7-708F-4440-9DFD-849FA9620A6C}"/>
              </a:ext>
            </a:extLst>
          </p:cNvPr>
          <p:cNvSpPr txBox="1"/>
          <p:nvPr/>
        </p:nvSpPr>
        <p:spPr>
          <a:xfrm>
            <a:off x="192246" y="4077072"/>
            <a:ext cx="422743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First best (observable type)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8A30D0-D429-4D4C-BE08-CB49A25D6C59}"/>
                  </a:ext>
                </a:extLst>
              </p:cNvPr>
              <p:cNvSpPr/>
              <p:nvPr/>
            </p:nvSpPr>
            <p:spPr>
              <a:xfrm>
                <a:off x="194860" y="4816989"/>
                <a:ext cx="7977539" cy="1455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			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s.t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 	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 (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optimal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effort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level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higher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8A30D0-D429-4D4C-BE08-CB49A25D6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60" y="4816989"/>
                <a:ext cx="7977539" cy="1455976"/>
              </a:xfrm>
              <a:prstGeom prst="rect">
                <a:avLst/>
              </a:prstGeom>
              <a:blipFill>
                <a:blip r:embed="rId3"/>
                <a:stretch>
                  <a:fillRect l="-1272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68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monopolistic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r>
              <a:rPr lang="pt-PT" altLang="en-PT" sz="3600" dirty="0" err="1">
                <a:solidFill>
                  <a:schemeClr val="bg2"/>
                </a:solidFill>
              </a:rPr>
              <a:t>screening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92246" y="2060848"/>
                <a:ext cx="8844250" cy="274062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altLang="en-PT" sz="24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REVELATION PRINCIPLE</a:t>
                </a:r>
              </a:p>
              <a:p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w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ithout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loss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generality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restrict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attention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to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contracts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of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this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form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:</a:t>
                </a:r>
              </a:p>
              <a:p>
                <a:pPr marL="514350" indent="-514350">
                  <a:buAutoNum type="romanLcParenBoth"/>
                </a:pP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after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state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occurs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agent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asked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to </a:t>
                </a:r>
                <a:r>
                  <a:rPr lang="pt-PT" altLang="en-PT" sz="2400" b="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announce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it</a:t>
                </a:r>
                <a:endParaRPr lang="pt-PT" altLang="en-PT" sz="2400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buAutoNum type="romanLcParenBoth"/>
                </a:pP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contract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specifies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outcome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for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each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announcement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pt-PT" altLang="en-PT" sz="2400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buAutoNum type="romanLcParenBoth"/>
                </a:pP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in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every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state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agent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finds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optimal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to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reveal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type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i.e.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pt-PT" altLang="en-PT" sz="2400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6" y="2060848"/>
                <a:ext cx="8844250" cy="2740622"/>
              </a:xfrm>
              <a:prstGeom prst="rect">
                <a:avLst/>
              </a:prstGeom>
              <a:blipFill>
                <a:blip r:embed="rId2"/>
                <a:stretch>
                  <a:fillRect l="-1144" t="-1370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FA9F9D7-708F-4440-9DFD-849FA9620A6C}"/>
              </a:ext>
            </a:extLst>
          </p:cNvPr>
          <p:cNvSpPr txBox="1"/>
          <p:nvPr/>
        </p:nvSpPr>
        <p:spPr>
          <a:xfrm>
            <a:off x="167527" y="1190202"/>
            <a:ext cx="501932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Second best (unobservable type)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8A30D0-D429-4D4C-BE08-CB49A25D6C59}"/>
                  </a:ext>
                </a:extLst>
              </p:cNvPr>
              <p:cNvSpPr/>
              <p:nvPr/>
            </p:nvSpPr>
            <p:spPr>
              <a:xfrm>
                <a:off x="179512" y="5253007"/>
                <a:ext cx="797753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Look for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type-contingent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allocation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maximizes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principal’s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objetive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function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respects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incentive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compatibility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individual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rationality</a:t>
                </a:r>
                <a:endParaRPr lang="pt-PT" altLang="en-PT" sz="24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8A30D0-D429-4D4C-BE08-CB49A25D6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53007"/>
                <a:ext cx="7977539" cy="1569660"/>
              </a:xfrm>
              <a:prstGeom prst="rect">
                <a:avLst/>
              </a:prstGeom>
              <a:blipFill>
                <a:blip r:embed="rId3"/>
                <a:stretch>
                  <a:fillRect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D7EAB7-7D0C-2346-A317-7F8F9BB11F49}"/>
                  </a:ext>
                </a:extLst>
              </p:cNvPr>
              <p:cNvSpPr/>
              <p:nvPr/>
            </p:nvSpPr>
            <p:spPr>
              <a:xfrm rot="5400000">
                <a:off x="4273907" y="4869929"/>
                <a:ext cx="514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D7EAB7-7D0C-2346-A317-7F8F9BB11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273907" y="4869929"/>
                <a:ext cx="5148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6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monopolistic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r>
              <a:rPr lang="pt-PT" altLang="en-PT" sz="3600" dirty="0" err="1">
                <a:solidFill>
                  <a:schemeClr val="bg2"/>
                </a:solidFill>
              </a:rPr>
              <a:t>screening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-36512" y="3973120"/>
                <a:ext cx="9180512" cy="304698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IR</a:t>
                </a:r>
                <a:r>
                  <a:rPr lang="pt-PT" altLang="en-PT" sz="2400" baseline="-250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H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not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binding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optimum</a:t>
                </a:r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IC</a:t>
                </a:r>
                <a:r>
                  <a:rPr lang="pt-PT" altLang="en-PT" sz="2400" baseline="-250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H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binding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optimum</a:t>
                </a:r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IR</a:t>
                </a:r>
                <a:r>
                  <a:rPr lang="pt-PT" altLang="en-PT" sz="2400" baseline="-250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L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binding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optimum</a:t>
                </a:r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not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higher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in 2nd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best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than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in 1st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best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equal in 2nd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best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1st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best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e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fficiency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“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at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top”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strictly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smaller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in 2nd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best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than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in 1st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best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): 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distortion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“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at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bottom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Only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“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downwards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” IC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bind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;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high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type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gets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informational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rent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</a:t>
                </a:r>
                <a:endParaRPr lang="pt-PT" altLang="en-PT" sz="240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973120"/>
                <a:ext cx="9180512" cy="3046988"/>
              </a:xfrm>
              <a:prstGeom prst="rect">
                <a:avLst/>
              </a:prstGeom>
              <a:blipFill>
                <a:blip r:embed="rId2"/>
                <a:stretch>
                  <a:fillRect l="-1103" t="-2479" b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FA9F9D7-708F-4440-9DFD-849FA9620A6C}"/>
              </a:ext>
            </a:extLst>
          </p:cNvPr>
          <p:cNvSpPr txBox="1"/>
          <p:nvPr/>
        </p:nvSpPr>
        <p:spPr>
          <a:xfrm>
            <a:off x="189164" y="1136600"/>
            <a:ext cx="501932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Second best (unobservable type)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8A30D0-D429-4D4C-BE08-CB49A25D6C59}"/>
                  </a:ext>
                </a:extLst>
              </p:cNvPr>
              <p:cNvSpPr/>
              <p:nvPr/>
            </p:nvSpPr>
            <p:spPr>
              <a:xfrm>
                <a:off x="266869" y="1844824"/>
                <a:ext cx="8697619" cy="2340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pt-PT" altLang="en-PT" sz="2400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pt-PT" altLang="en-PT" sz="2400" dirty="0">
                              <a:solidFill>
                                <a:schemeClr val="accent6"/>
                              </a:solidFill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pt-PT" altLang="en-PT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PT" altLang="en-PT" sz="24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altLang="en-PT" sz="24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altLang="en-PT" sz="2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PT" altLang="en-PT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altLang="en-PT" sz="24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altLang="en-PT" sz="2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PT" altLang="en-PT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			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s.t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 (IC</a:t>
                </a:r>
                <a:r>
                  <a:rPr lang="pt-PT" altLang="en-PT" sz="2400" baseline="-250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H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 	(IC</a:t>
                </a:r>
                <a:r>
                  <a:rPr lang="pt-PT" altLang="en-PT" sz="2400" baseline="-250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L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)</a:t>
                </a:r>
                <a:endParaRPr lang="pt-PT" altLang="en-PT" sz="2400" baseline="-250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baseline="-250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		(IR</a:t>
                </a:r>
                <a:r>
                  <a:rPr lang="pt-PT" altLang="en-PT" sz="2400" baseline="-250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H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		(IR</a:t>
                </a:r>
                <a:r>
                  <a:rPr lang="pt-PT" altLang="en-PT" sz="2400" baseline="-250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L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8A30D0-D429-4D4C-BE08-CB49A25D6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9" y="1844824"/>
                <a:ext cx="8697619" cy="2340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56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signaling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052736"/>
            <a:ext cx="86760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 err="1"/>
              <a:t>possibility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of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overcoming</a:t>
            </a:r>
            <a:r>
              <a:rPr lang="pt-PT" altLang="en-PT" sz="2800" dirty="0"/>
              <a:t> </a:t>
            </a:r>
            <a:r>
              <a:rPr lang="pt-PT" altLang="en-PT" sz="2800" dirty="0" err="1"/>
              <a:t>asymmetry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of</a:t>
            </a:r>
            <a:r>
              <a:rPr lang="pt-PT" altLang="en-PT" sz="2800" dirty="0"/>
              <a:t> </a:t>
            </a:r>
            <a:r>
              <a:rPr lang="pt-PT" altLang="en-PT" sz="2800" dirty="0" err="1"/>
              <a:t>information</a:t>
            </a:r>
            <a:r>
              <a:rPr lang="pt-PT" altLang="en-PT" sz="2800" dirty="0"/>
              <a:t>, </a:t>
            </a:r>
            <a:r>
              <a:rPr lang="pt-PT" altLang="en-PT" sz="2800" dirty="0" err="1"/>
              <a:t>but</a:t>
            </a:r>
            <a:r>
              <a:rPr lang="pt-PT" altLang="en-PT" sz="2800" dirty="0"/>
              <a:t> </a:t>
            </a:r>
            <a:r>
              <a:rPr lang="pt-PT" altLang="en-PT" sz="2800" dirty="0" err="1"/>
              <a:t>signaling</a:t>
            </a:r>
            <a:r>
              <a:rPr lang="pt-PT" altLang="en-PT" sz="2800" dirty="0"/>
              <a:t> </a:t>
            </a:r>
            <a:r>
              <a:rPr lang="pt-PT" altLang="en-PT" sz="2800" dirty="0" err="1"/>
              <a:t>is</a:t>
            </a:r>
            <a:r>
              <a:rPr lang="pt-PT" altLang="en-PT" sz="2800" dirty="0"/>
              <a:t> </a:t>
            </a:r>
            <a:r>
              <a:rPr lang="pt-PT" altLang="en-PT" sz="2800" dirty="0" err="1"/>
              <a:t>costly</a:t>
            </a:r>
            <a:r>
              <a:rPr lang="pt-PT" altLang="en-PT" sz="2800" dirty="0"/>
              <a:t> – </a:t>
            </a:r>
            <a:r>
              <a:rPr lang="pt-PT" altLang="en-PT" sz="2800" dirty="0" err="1"/>
              <a:t>ambiguous</a:t>
            </a:r>
            <a:r>
              <a:rPr lang="pt-PT" altLang="en-PT" sz="2800" dirty="0"/>
              <a:t> </a:t>
            </a:r>
            <a:r>
              <a:rPr lang="pt-PT" altLang="en-PT" sz="2800" dirty="0" err="1"/>
              <a:t>effect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on</a:t>
            </a:r>
            <a:r>
              <a:rPr lang="pt-PT" altLang="en-PT" sz="2800" dirty="0"/>
              <a:t> </a:t>
            </a:r>
            <a:r>
              <a:rPr lang="pt-PT" altLang="en-PT" sz="2800" dirty="0" err="1"/>
              <a:t>efficiency</a:t>
            </a:r>
            <a:endParaRPr lang="pt-PT" altLang="en-P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FDC0E675-7CFA-A64F-9194-005DCD0714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5427" y="6327085"/>
                <a:ext cx="1728192" cy="106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PBE?</a:t>
                </a:r>
              </a:p>
              <a:p>
                <a:pPr marL="457200" indent="-457200" algn="ctr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endParaRPr lang="pt-PT" altLang="en-PT" sz="2800" dirty="0"/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FDC0E675-7CFA-A64F-9194-005DCD071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5427" y="6327085"/>
                <a:ext cx="1728192" cy="1061829"/>
              </a:xfrm>
              <a:prstGeom prst="rect">
                <a:avLst/>
              </a:prstGeom>
              <a:blipFill>
                <a:blip r:embed="rId2"/>
                <a:stretch>
                  <a:fillRect l="-730" t="-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92246" y="2228235"/>
                <a:ext cx="8494554" cy="193899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/>
                    </a:solidFill>
                  </a:rPr>
                  <a:t>2 types: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pt-PT" altLang="en-PT" sz="2400" b="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with</a:t>
                </a:r>
                <a:r>
                  <a:rPr lang="pt-PT" altLang="en-PT" sz="24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/>
                    </a:solidFill>
                  </a:rPr>
                  <a:t>worker sets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altLang="en-PT" sz="24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   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(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all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agents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employed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in a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competitive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equilibrium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/>
                    </a:solidFill>
                  </a:rPr>
                  <a:t>education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is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potential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signal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pt-PT" altLang="en-PT" sz="24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pt-PT" altLang="en-PT" sz="2400" b="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   (no social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value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in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education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)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6" y="2228235"/>
                <a:ext cx="8494554" cy="1938992"/>
              </a:xfrm>
              <a:prstGeom prst="rect">
                <a:avLst/>
              </a:prstGeom>
              <a:blipFill>
                <a:blip r:embed="rId3"/>
                <a:stretch>
                  <a:fillRect l="-894" t="-1923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71664-8145-4D4F-8716-C67B34B2ACAA}"/>
                  </a:ext>
                </a:extLst>
              </p:cNvPr>
              <p:cNvSpPr txBox="1"/>
              <p:nvPr/>
            </p:nvSpPr>
            <p:spPr>
              <a:xfrm>
                <a:off x="457200" y="4477947"/>
                <a:ext cx="7452320" cy="15696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t=0	Nature chooses types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t=1	Workers choose education level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t=2 	Firms observe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announce wages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t=3	Workers decide which firm to work for, if any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71664-8145-4D4F-8716-C67B34B2A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77947"/>
                <a:ext cx="7452320" cy="1569660"/>
              </a:xfrm>
              <a:prstGeom prst="rect">
                <a:avLst/>
              </a:prstGeom>
              <a:blipFill>
                <a:blip r:embed="rId4"/>
                <a:stretch>
                  <a:fillRect l="-1019" t="-2362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4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signaling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6712"/>
            <a:ext cx="8676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/>
              <a:t>- </a:t>
            </a:r>
            <a:r>
              <a:rPr lang="pt-PT" altLang="en-PT" sz="2800" dirty="0" err="1"/>
              <a:t>Separating</a:t>
            </a:r>
            <a:r>
              <a:rPr lang="pt-PT" altLang="en-PT" sz="2800" dirty="0"/>
              <a:t> </a:t>
            </a:r>
            <a:r>
              <a:rPr lang="pt-PT" altLang="en-PT" sz="2800" dirty="0" err="1"/>
              <a:t>equilibria</a:t>
            </a:r>
            <a:endParaRPr lang="pt-PT" altLang="en-P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92246" y="1414148"/>
                <a:ext cx="8494554" cy="165481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schemeClr val="accent6"/>
                    </a:solidFill>
                  </a:rPr>
                  <a:t>At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any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separating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equilibrium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,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firms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make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zero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profits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can</m:t>
                    </m:r>
                    <m: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part</m:t>
                    </m:r>
                    <m: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separating</m:t>
                    </m:r>
                    <m: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equilibrium</m:t>
                    </m:r>
                    <m: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iff</m:t>
                    </m:r>
                    <m: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pt-PT" altLang="en-PT" sz="2400" i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altLang="en-PT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PT" altLang="en-PT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PT" altLang="en-PT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pt-PT" altLang="en-PT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PT" altLang="en-PT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)≤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pt-PT" altLang="en-PT" sz="2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pt-PT" altLang="en-PT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pt-PT" altLang="en-PT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altLang="en-PT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PT" altLang="en-PT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6" y="1414148"/>
                <a:ext cx="8494554" cy="1654812"/>
              </a:xfrm>
              <a:prstGeom prst="rect">
                <a:avLst/>
              </a:prstGeom>
              <a:blipFill>
                <a:blip r:embed="rId2"/>
                <a:stretch>
                  <a:fillRect l="-894" t="-65414" b="-1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4034B-729D-B74D-91DF-16BB9671541B}"/>
                  </a:ext>
                </a:extLst>
              </p:cNvPr>
              <p:cNvSpPr txBox="1"/>
              <p:nvPr/>
            </p:nvSpPr>
            <p:spPr>
              <a:xfrm>
                <a:off x="-68903" y="3212976"/>
                <a:ext cx="936666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400" dirty="0"/>
                  <a:t>freedom of beliefs allow for many different equilibria, Pareto ranked.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/>
                  <a:t>compared with no signaling: </a:t>
                </a:r>
              </a:p>
              <a:p>
                <a:r>
                  <a:rPr lang="en-US" sz="2400" dirty="0"/>
                  <a:t>    firms always get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/>
                  <a:t> worse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400" dirty="0"/>
                  <a:t> may be better or worse.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84034B-729D-B74D-91DF-16BB96715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903" y="3212976"/>
                <a:ext cx="9366667" cy="1200329"/>
              </a:xfrm>
              <a:prstGeom prst="rect">
                <a:avLst/>
              </a:prstGeom>
              <a:blipFill>
                <a:blip r:embed="rId3"/>
                <a:stretch>
                  <a:fillRect l="-1220" t="-6250" r="-136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>
            <a:extLst>
              <a:ext uri="{FF2B5EF4-FFF2-40B4-BE49-F238E27FC236}">
                <a16:creationId xmlns:a16="http://schemas.microsoft.com/office/drawing/2014/main" id="{08DD6BEC-5639-1642-9BC9-3433188C5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581128"/>
            <a:ext cx="8676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/>
              <a:t>- </a:t>
            </a:r>
            <a:r>
              <a:rPr lang="pt-PT" altLang="en-PT" sz="2800" dirty="0" err="1"/>
              <a:t>Pooling</a:t>
            </a:r>
            <a:r>
              <a:rPr lang="pt-PT" altLang="en-PT" sz="2800" dirty="0"/>
              <a:t> </a:t>
            </a:r>
            <a:r>
              <a:rPr lang="pt-PT" altLang="en-PT" sz="2800" dirty="0" err="1"/>
              <a:t>equilibria</a:t>
            </a:r>
            <a:endParaRPr lang="pt-PT" altLang="en-P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71277E-6164-EB4F-B31B-FB5DCE98C202}"/>
                  </a:ext>
                </a:extLst>
              </p:cNvPr>
              <p:cNvSpPr txBox="1"/>
              <p:nvPr/>
            </p:nvSpPr>
            <p:spPr>
              <a:xfrm>
                <a:off x="192246" y="5190291"/>
                <a:ext cx="8494554" cy="83099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schemeClr val="accent6"/>
                    </a:solidFill>
                  </a:rPr>
                  <a:t>At a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pooling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equilibrium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pt-PT" sz="2400" dirty="0">
                    <a:solidFill>
                      <a:schemeClr val="accent6"/>
                    </a:solidFill>
                  </a:rPr>
                  <a:t>*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and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PT" sz="2400" dirty="0">
                    <a:solidFill>
                      <a:schemeClr val="accent6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m:rPr>
                        <m:nor/>
                      </m:rPr>
                      <a:rPr lang="pt-PT" sz="2400" dirty="0">
                        <a:solidFill>
                          <a:schemeClr val="accent6"/>
                        </a:solidFill>
                      </a:rPr>
                      <m:t>∗</m:t>
                    </m:r>
                    <m:r>
                      <a:rPr lang="pt-PT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sz="24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pt-PT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PT" sz="24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PT" sz="24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a:rPr lang="pt-PT" altLang="en-PT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altLang="en-PT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pt-PT" sz="24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pt-PT" sz="24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such</m:t>
                    </m:r>
                    <m:r>
                      <a:rPr lang="pt-PT" sz="24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that</m:t>
                    </m:r>
                    <m:r>
                      <a:rPr lang="pt-PT" sz="24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pt-PT" sz="2400" dirty="0">
                        <a:solidFill>
                          <a:schemeClr val="accent6"/>
                        </a:solidFill>
                      </a:rPr>
                      <m:t>)</m:t>
                    </m:r>
                    <m:r>
                      <a:rPr lang="pt-PT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altLang="en-PT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pt-PT" altLang="en-PT" sz="2400" i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71277E-6164-EB4F-B31B-FB5DCE98C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6" y="5190291"/>
                <a:ext cx="8494554" cy="830997"/>
              </a:xfrm>
              <a:prstGeom prst="rect">
                <a:avLst/>
              </a:prstGeom>
              <a:blipFill>
                <a:blip r:embed="rId4"/>
                <a:stretch>
                  <a:fillRect l="-894" t="-434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9305A3A-959E-904E-A7D3-F01B84C0FBAD}"/>
              </a:ext>
            </a:extLst>
          </p:cNvPr>
          <p:cNvSpPr txBox="1"/>
          <p:nvPr/>
        </p:nvSpPr>
        <p:spPr>
          <a:xfrm>
            <a:off x="-21759" y="6135687"/>
            <a:ext cx="869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pooling equilibria Pareto ranked, no signal dominates all others</a:t>
            </a:r>
            <a:r>
              <a:rPr lang="pt-PT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041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signaling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7DCB9-7090-A341-BCC8-BDD0F2F52140}"/>
              </a:ext>
            </a:extLst>
          </p:cNvPr>
          <p:cNvSpPr txBox="1"/>
          <p:nvPr/>
        </p:nvSpPr>
        <p:spPr>
          <a:xfrm>
            <a:off x="192246" y="1196752"/>
            <a:ext cx="290015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Intuitive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958BF3-3185-2346-9A59-0BAE5D9C2F2C}"/>
                  </a:ext>
                </a:extLst>
              </p:cNvPr>
              <p:cNvSpPr txBox="1"/>
              <p:nvPr/>
            </p:nvSpPr>
            <p:spPr>
              <a:xfrm>
                <a:off x="144463" y="1931083"/>
                <a:ext cx="8197692" cy="1065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Fix a PBE of signaling game.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i</a:t>
                </a:r>
                <a:r>
                  <a:rPr lang="en-US" sz="2400" dirty="0"/>
                  <a:t>s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equilibrium-dominated for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pt-PT" altLang="en-PT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958BF3-3185-2346-9A59-0BAE5D9C2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3" y="1931083"/>
                <a:ext cx="8197692" cy="1065869"/>
              </a:xfrm>
              <a:prstGeom prst="rect">
                <a:avLst/>
              </a:prstGeom>
              <a:blipFill>
                <a:blip r:embed="rId2"/>
                <a:stretch>
                  <a:fillRect t="-4706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865AD3-69AE-954A-A17C-9857C7C8F323}"/>
                  </a:ext>
                </a:extLst>
              </p:cNvPr>
              <p:cNvSpPr txBox="1"/>
              <p:nvPr/>
            </p:nvSpPr>
            <p:spPr>
              <a:xfrm>
                <a:off x="565255" y="3140968"/>
                <a:ext cx="7811626" cy="516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is</m:t>
                        </m:r>
                        <m: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not</m:t>
                        </m:r>
                        <m: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equilibrium</m:t>
                        </m:r>
                        <m: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dominated</m:t>
                        </m:r>
                        <m: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for</m:t>
                        </m:r>
                        <m: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865AD3-69AE-954A-A17C-9857C7C8F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55" y="3140968"/>
                <a:ext cx="7811626" cy="516936"/>
              </a:xfrm>
              <a:prstGeom prst="rect">
                <a:avLst/>
              </a:prstGeom>
              <a:blipFill>
                <a:blip r:embed="rId3"/>
                <a:stretch>
                  <a:fillRect l="-1299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8CAF05-655D-5E41-8085-934049B389A9}"/>
                  </a:ext>
                </a:extLst>
              </p:cNvPr>
              <p:cNvSpPr txBox="1"/>
              <p:nvPr/>
            </p:nvSpPr>
            <p:spPr>
              <a:xfrm>
                <a:off x="192246" y="3884855"/>
                <a:ext cx="77782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 PBE survives the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intuitive criterion </a:t>
                </a:r>
                <a:r>
                  <a:rPr lang="en-US" sz="2400" dirty="0"/>
                  <a:t>if beliefs satisfy:</a:t>
                </a:r>
              </a:p>
              <a:p>
                <a:pPr marL="514350" indent="-514350">
                  <a:buAutoNum type="romanLcParenBoth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𝑃𝑟𝑜𝑏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begChr m:val="|"/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romanLcParenBoth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𝑃𝑟𝑜𝑏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begChr m:val="|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8CAF05-655D-5E41-8085-934049B3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6" y="3884855"/>
                <a:ext cx="7778220" cy="1200329"/>
              </a:xfrm>
              <a:prstGeom prst="rect">
                <a:avLst/>
              </a:prstGeom>
              <a:blipFill>
                <a:blip r:embed="rId4"/>
                <a:stretch>
                  <a:fillRect l="-1468" t="-41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75632A1-C7CD-2543-83DE-2D988BDD94AF}"/>
              </a:ext>
            </a:extLst>
          </p:cNvPr>
          <p:cNvSpPr txBox="1"/>
          <p:nvPr/>
        </p:nvSpPr>
        <p:spPr>
          <a:xfrm>
            <a:off x="192246" y="5478323"/>
            <a:ext cx="849455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signaling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game,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unique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PBE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survives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intuitive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criterion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best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separating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equilibrium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smallest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education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PT" altLang="en-PT" sz="24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level</a:t>
            </a:r>
            <a:r>
              <a:rPr lang="pt-PT" altLang="en-PT" sz="24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500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screening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052736"/>
            <a:ext cx="86760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 err="1"/>
              <a:t>possibility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of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overcoming</a:t>
            </a:r>
            <a:r>
              <a:rPr lang="pt-PT" altLang="en-PT" sz="2800" dirty="0"/>
              <a:t> </a:t>
            </a:r>
            <a:r>
              <a:rPr lang="pt-PT" altLang="en-PT" sz="2800" dirty="0" err="1"/>
              <a:t>asymmetry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of</a:t>
            </a:r>
            <a:r>
              <a:rPr lang="pt-PT" altLang="en-PT" sz="2800" dirty="0"/>
              <a:t> </a:t>
            </a:r>
            <a:r>
              <a:rPr lang="pt-PT" altLang="en-PT" sz="2800" dirty="0" err="1"/>
              <a:t>information</a:t>
            </a:r>
            <a:r>
              <a:rPr lang="pt-PT" altLang="en-PT" sz="2800" dirty="0"/>
              <a:t>, </a:t>
            </a:r>
            <a:r>
              <a:rPr lang="pt-PT" altLang="en-PT" sz="2800" dirty="0" err="1"/>
              <a:t>but</a:t>
            </a:r>
            <a:r>
              <a:rPr lang="pt-PT" altLang="en-PT" sz="2800" dirty="0"/>
              <a:t> </a:t>
            </a:r>
            <a:r>
              <a:rPr lang="pt-PT" altLang="en-PT" sz="2800" dirty="0" err="1"/>
              <a:t>uninformed</a:t>
            </a:r>
            <a:r>
              <a:rPr lang="pt-PT" altLang="en-PT" sz="2800" dirty="0"/>
              <a:t> </a:t>
            </a:r>
            <a:r>
              <a:rPr lang="pt-PT" altLang="en-PT" sz="2800" dirty="0" err="1"/>
              <a:t>party</a:t>
            </a:r>
            <a:r>
              <a:rPr lang="pt-PT" altLang="en-PT" sz="2800" dirty="0"/>
              <a:t> tries to </a:t>
            </a:r>
            <a:r>
              <a:rPr lang="pt-PT" altLang="en-PT" sz="2800" dirty="0" err="1"/>
              <a:t>extract</a:t>
            </a:r>
            <a:r>
              <a:rPr lang="pt-PT" altLang="en-PT" sz="2800" dirty="0"/>
              <a:t> </a:t>
            </a:r>
            <a:r>
              <a:rPr lang="pt-PT" altLang="en-PT" sz="2800" dirty="0" err="1"/>
              <a:t>information</a:t>
            </a:r>
            <a:endParaRPr lang="pt-PT" altLang="en-P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71664-8145-4D4F-8716-C67B34B2ACAA}"/>
                  </a:ext>
                </a:extLst>
              </p:cNvPr>
              <p:cNvSpPr txBox="1"/>
              <p:nvPr/>
            </p:nvSpPr>
            <p:spPr>
              <a:xfrm>
                <a:off x="457200" y="2156663"/>
                <a:ext cx="7452320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t=0	Nature chooses types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t=1	Firms announce contracts of form </a:t>
                </a:r>
                <a14:m>
                  <m:oMath xmlns:m="http://schemas.openxmlformats.org/officeDocument/2006/math"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t=2 	Workers decide which contract (if any) to accept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71664-8145-4D4F-8716-C67B34B2A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56663"/>
                <a:ext cx="7452320" cy="1200329"/>
              </a:xfrm>
              <a:prstGeom prst="rect">
                <a:avLst/>
              </a:prstGeom>
              <a:blipFill>
                <a:blip r:embed="rId2"/>
                <a:stretch>
                  <a:fillRect l="-1019" t="-2041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822A99-2980-8E44-B7A0-0C88906CE7B1}"/>
                  </a:ext>
                </a:extLst>
              </p:cNvPr>
              <p:cNvSpPr txBox="1"/>
              <p:nvPr/>
            </p:nvSpPr>
            <p:spPr>
              <a:xfrm>
                <a:off x="434896" y="3789040"/>
                <a:ext cx="8494554" cy="228165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schemeClr val="accent6"/>
                    </a:solidFill>
                  </a:rPr>
                  <a:t>There are no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pooling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PBE.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schemeClr val="accent6"/>
                    </a:solidFill>
                  </a:rPr>
                  <a:t>In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any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separating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PBE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we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must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have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altLang="en-PT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)=</m:t>
                              </m:r>
                              <m:d>
                                <m:d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pt-PT" sz="2400" dirty="0">
                                  <a:solidFill>
                                    <a:schemeClr val="accent6"/>
                                  </a:solidFill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)=</m:t>
                              </m:r>
                              <m:d>
                                <m:d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altLang="en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PT" sz="2400" dirty="0">
                                  <a:solidFill>
                                    <a:schemeClr val="accent6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pt-PT" altLang="en-PT" sz="2400" dirty="0" err="1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separating</a:t>
                </a:r>
                <a:r>
                  <a:rPr lang="pt-PT" altLang="en-PT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equilibrium</a:t>
                </a:r>
                <a:r>
                  <a:rPr lang="pt-PT" altLang="en-PT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exists</a:t>
                </a:r>
                <a:r>
                  <a:rPr lang="pt-PT" altLang="en-PT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iff</a:t>
                </a:r>
                <a:r>
                  <a:rPr lang="pt-PT" altLang="en-PT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pt-PT" altLang="en-PT" sz="24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822A99-2980-8E44-B7A0-0C88906CE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6" y="3789040"/>
                <a:ext cx="8494554" cy="2281650"/>
              </a:xfrm>
              <a:prstGeom prst="rect">
                <a:avLst/>
              </a:prstGeom>
              <a:blipFill>
                <a:blip r:embed="rId3"/>
                <a:stretch>
                  <a:fillRect l="-893" t="-47541" b="-86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5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>
                <a:solidFill>
                  <a:schemeClr val="bg2"/>
                </a:solidFill>
              </a:rPr>
              <a:t>moral </a:t>
            </a:r>
            <a:r>
              <a:rPr lang="pt-PT" altLang="en-PT" sz="3600" dirty="0" err="1">
                <a:solidFill>
                  <a:schemeClr val="bg2"/>
                </a:solidFill>
              </a:rPr>
              <a:t>hazard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287051"/>
            <a:ext cx="867600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/>
              <a:t>principal-</a:t>
            </a:r>
            <a:r>
              <a:rPr lang="pt-PT" altLang="en-PT" sz="2800" dirty="0" err="1"/>
              <a:t>agent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hidden</a:t>
            </a:r>
            <a:r>
              <a:rPr lang="pt-PT" altLang="en-PT" sz="2800" dirty="0"/>
              <a:t> </a:t>
            </a:r>
            <a:r>
              <a:rPr lang="pt-PT" altLang="en-PT" sz="2800" dirty="0" err="1"/>
              <a:t>action</a:t>
            </a:r>
            <a:endParaRPr lang="pt-PT" altLang="en-PT" sz="2800" dirty="0"/>
          </a:p>
          <a:p>
            <a:pPr eaLnBrk="1" hangingPunct="1">
              <a:spcAft>
                <a:spcPct val="25000"/>
              </a:spcAft>
            </a:pPr>
            <a:r>
              <a:rPr lang="pt-PT" altLang="en-PT" sz="2800" dirty="0" err="1"/>
              <a:t>example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owner</a:t>
            </a:r>
            <a:r>
              <a:rPr lang="pt-PT" altLang="en-PT" sz="2800" dirty="0"/>
              <a:t> </a:t>
            </a:r>
            <a:r>
              <a:rPr lang="pt-PT" altLang="en-PT" sz="2800" dirty="0" err="1"/>
              <a:t>unable</a:t>
            </a:r>
            <a:r>
              <a:rPr lang="pt-PT" altLang="en-PT" sz="2800" dirty="0"/>
              <a:t> to observe </a:t>
            </a:r>
            <a:r>
              <a:rPr lang="pt-PT" altLang="en-PT" sz="2800" dirty="0" err="1"/>
              <a:t>manager’s</a:t>
            </a:r>
            <a:r>
              <a:rPr lang="pt-PT" altLang="en-PT" sz="2800" dirty="0"/>
              <a:t> </a:t>
            </a:r>
            <a:r>
              <a:rPr lang="pt-PT" altLang="en-PT" sz="2800" dirty="0" err="1"/>
              <a:t>effort</a:t>
            </a:r>
            <a:endParaRPr lang="pt-PT" altLang="en-PT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/>
              <p:nvPr/>
            </p:nvSpPr>
            <p:spPr>
              <a:xfrm>
                <a:off x="192246" y="2780928"/>
                <a:ext cx="8494554" cy="275203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/>
                    </a:solidFill>
                  </a:rPr>
                  <a:t>effort levels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/>
                    </a:solidFill>
                  </a:rPr>
                  <a:t>profit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a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random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variable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with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support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bar>
                      <m:bar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ba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ba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and density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400" i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depends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on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effort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 Let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nary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pt-PT" altLang="en-PT" sz="24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𝐹𝑂𝑆𝐷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/>
                    </a:solidFill>
                  </a:rPr>
                  <a:t>principal risk-neutral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and gets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accent6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/>
                    </a:solidFill>
                  </a:rPr>
                  <a:t>manager risk-averse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and gets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PT" altLang="en-PT" sz="2400" b="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where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 </m:t>
                    </m:r>
                    <m:sSup>
                      <m:sSup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PT" altLang="en-PT" sz="24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400" b="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CA0C83-9D7D-5940-B7CB-13033FD6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6" y="2780928"/>
                <a:ext cx="8494554" cy="2752035"/>
              </a:xfrm>
              <a:prstGeom prst="rect">
                <a:avLst/>
              </a:prstGeom>
              <a:blipFill>
                <a:blip r:embed="rId2"/>
                <a:stretch>
                  <a:fillRect l="-894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9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>
                <a:solidFill>
                  <a:schemeClr val="bg2"/>
                </a:solidFill>
              </a:rPr>
              <a:t>moral </a:t>
            </a:r>
            <a:r>
              <a:rPr lang="pt-PT" altLang="en-PT" sz="3600" dirty="0" err="1">
                <a:solidFill>
                  <a:schemeClr val="bg2"/>
                </a:solidFill>
              </a:rPr>
              <a:t>hazard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1E27C-6D27-B948-AD88-33882F4A1574}"/>
              </a:ext>
            </a:extLst>
          </p:cNvPr>
          <p:cNvSpPr txBox="1"/>
          <p:nvPr/>
        </p:nvSpPr>
        <p:spPr>
          <a:xfrm>
            <a:off x="192246" y="1033572"/>
            <a:ext cx="465704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First best (contractible effort)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FE4AE8-A5CC-9D40-971C-2875C11376E9}"/>
                  </a:ext>
                </a:extLst>
              </p:cNvPr>
              <p:cNvSpPr/>
              <p:nvPr/>
            </p:nvSpPr>
            <p:spPr>
              <a:xfrm>
                <a:off x="35496" y="1701597"/>
                <a:ext cx="8820472" cy="5564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Goal is to 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d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nary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			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s.t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)≥</m:t>
                        </m:r>
                        <m:bar>
                          <m:barPr>
                            <m:ctrlP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</m:nary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endParaRPr lang="pt-PT" altLang="en-PT" sz="12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For each effort level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PT" altLang="en-PT" sz="2400" b="0" i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solve:</a:t>
                </a:r>
                <a:endParaRPr lang="pt-PT" altLang="en-PT" sz="2400" b="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e>
                        <m: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nary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			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s.t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PT" altLang="en-PT" sz="24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d>
                        <m:r>
                          <a:rPr lang="pt-PT" altLang="en-PT" sz="24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pt-PT" altLang="en-PT" sz="24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pt-PT" altLang="en-PT" sz="24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PT" altLang="en-PT" sz="24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altLang="en-PT" sz="24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pt-PT" altLang="en-PT" sz="24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PT" altLang="en-PT" sz="24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PT" altLang="en-PT" sz="24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)≥</m:t>
                        </m:r>
                        <m:bar>
                          <m:bar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</m:nary>
                    <m:r>
                      <a:rPr lang="pt-PT" altLang="en-PT" sz="24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400" i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PT" altLang="en-PT" sz="24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PT" altLang="en-PT" sz="6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FOC yield </a:t>
                </a:r>
                <a14:m>
                  <m:oMath xmlns:m="http://schemas.openxmlformats.org/officeDocument/2006/math"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pt-PT" altLang="en-PT" sz="24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risk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aversion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pt-PT" altLang="en-PT" sz="2400" dirty="0">
                    <a:solidFill>
                      <a:schemeClr val="accent6"/>
                    </a:solidFill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RISK-SHARING RESULT</a:t>
                </a:r>
              </a:p>
              <a:p>
                <a:endParaRPr lang="pt-PT" altLang="en-PT" sz="1200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bar>
                  </m:oMath>
                </a14:m>
                <a:r>
                  <a:rPr lang="pt-PT" altLang="en-PT" sz="2400" i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solve:</a:t>
                </a:r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pt-PT" altLang="en-PT" sz="240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FE4AE8-A5CC-9D40-971C-2875C1137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01597"/>
                <a:ext cx="8820472" cy="5564152"/>
              </a:xfrm>
              <a:prstGeom prst="rect">
                <a:avLst/>
              </a:prstGeom>
              <a:blipFill>
                <a:blip r:embed="rId2"/>
                <a:stretch>
                  <a:fillRect l="-1293" t="-12727" b="-3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94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>
                <a:solidFill>
                  <a:schemeClr val="bg2"/>
                </a:solidFill>
              </a:rPr>
              <a:t>moral </a:t>
            </a:r>
            <a:r>
              <a:rPr lang="pt-PT" altLang="en-PT" sz="3600" dirty="0" err="1">
                <a:solidFill>
                  <a:schemeClr val="bg2"/>
                </a:solidFill>
              </a:rPr>
              <a:t>hazard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1E27C-6D27-B948-AD88-33882F4A1574}"/>
              </a:ext>
            </a:extLst>
          </p:cNvPr>
          <p:cNvSpPr txBox="1"/>
          <p:nvPr/>
        </p:nvSpPr>
        <p:spPr>
          <a:xfrm>
            <a:off x="192246" y="1196752"/>
            <a:ext cx="499527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Second best (contractible effort)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FE4AE8-A5CC-9D40-971C-2875C11376E9}"/>
                  </a:ext>
                </a:extLst>
              </p:cNvPr>
              <p:cNvSpPr/>
              <p:nvPr/>
            </p:nvSpPr>
            <p:spPr>
              <a:xfrm>
                <a:off x="35496" y="2068168"/>
                <a:ext cx="9433048" cy="5186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In order to achieve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, solve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altLang="en-PT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  <m:r>
                            <a:rPr lang="pt-PT" altLang="en-PT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PT" altLang="en-PT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nary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s.t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)≥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</m:d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pt-PT" altLang="en-PT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pt-PT" altLang="en-PT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pt-PT" altLang="en-PT" sz="240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PT" altLang="en-PT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pt-PT" altLang="en-PT" sz="24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sSub>
                              <m:sSubPr>
                                <m:ctrlP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pt-PT" altLang="en-PT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)≥</m:t>
                        </m:r>
                        <m:bar>
                          <m:barPr>
                            <m:ctrlP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</m:nary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				           </a:t>
                </a:r>
                <a:r>
                  <a:rPr lang="pt-PT" altLang="en-PT" sz="24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endParaRPr lang="pt-PT" altLang="en-PT" sz="12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FOC yield</a:t>
                </a:r>
              </a:p>
              <a:p>
                <a:endParaRPr lang="pt-PT" altLang="en-PT" sz="24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nor/>
                      </m:rPr>
                      <a:rPr lang="pt-PT" altLang="en-PT" sz="24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pt-PT" altLang="en-PT" sz="24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.(1−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PT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FE4AE8-A5CC-9D40-971C-2875C1137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068168"/>
                <a:ext cx="9433048" cy="5186548"/>
              </a:xfrm>
              <a:prstGeom prst="rect">
                <a:avLst/>
              </a:prstGeom>
              <a:blipFill>
                <a:blip r:embed="rId2"/>
                <a:stretch>
                  <a:fillRect l="-2419" t="-21707"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97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>
                <a:solidFill>
                  <a:schemeClr val="bg2"/>
                </a:solidFill>
              </a:rPr>
              <a:t>moral </a:t>
            </a:r>
            <a:r>
              <a:rPr lang="pt-PT" altLang="en-PT" sz="3600" dirty="0" err="1">
                <a:solidFill>
                  <a:schemeClr val="bg2"/>
                </a:solidFill>
              </a:rPr>
              <a:t>hazard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1E27C-6D27-B948-AD88-33882F4A1574}"/>
              </a:ext>
            </a:extLst>
          </p:cNvPr>
          <p:cNvSpPr txBox="1"/>
          <p:nvPr/>
        </p:nvSpPr>
        <p:spPr>
          <a:xfrm>
            <a:off x="192246" y="1196752"/>
            <a:ext cx="499527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Second best (contractible effort)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FE4AE8-A5CC-9D40-971C-2875C11376E9}"/>
                  </a:ext>
                </a:extLst>
              </p:cNvPr>
              <p:cNvSpPr/>
              <p:nvPr/>
            </p:nvSpPr>
            <p:spPr>
              <a:xfrm>
                <a:off x="35496" y="2276872"/>
                <a:ext cx="9433048" cy="3389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Therefore, </a:t>
                </a:r>
                <a14:m>
                  <m:oMath xmlns:m="http://schemas.openxmlformats.org/officeDocument/2006/math">
                    <m:r>
                      <a:rPr lang="pt-PT" altLang="en-PT" sz="24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pt-PT" altLang="en-PT" sz="240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el-GR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pt-PT" altLang="en-PT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altLang="en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altLang="en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altLang="en-PT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PT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pt-PT" altLang="en-PT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with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schemeClr val="accent4"/>
                    </a:solidFill>
                  </a:rPr>
                  <a:t>Monotone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likelihood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ratio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property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(MLRP)</a:t>
                </a:r>
                <a:endParaRPr lang="en-US" sz="2400" dirty="0">
                  <a:solidFill>
                    <a:schemeClr val="accent4"/>
                  </a:solidFill>
                </a:endParaRPr>
              </a:p>
              <a:p>
                <a:endParaRPr lang="pt-PT" altLang="en-PT" sz="2400" b="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altLang="en-PT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PT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pt-PT" altLang="en-PT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altLang="en-PT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pt-PT" altLang="en-PT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altLang="en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l-GR" altLang="en-PT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PT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altLang="en-PT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PT" altLang="en-PT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altLang="en-PT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PT" altLang="en-PT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l-GR" altLang="en-PT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PT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PT" altLang="en-PT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PT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PT" altLang="en-PT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PT" altLang="en-PT" sz="2400" b="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PT" altLang="en-PT" sz="240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MLRP, </a:t>
                </a:r>
                <a:r>
                  <a:rPr lang="pt-PT" altLang="en-PT" sz="2400" dirty="0" err="1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optimal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increasing in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FE4AE8-A5CC-9D40-971C-2875C1137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76872"/>
                <a:ext cx="9433048" cy="3389069"/>
              </a:xfrm>
              <a:prstGeom prst="rect">
                <a:avLst/>
              </a:prstGeom>
              <a:blipFill>
                <a:blip r:embed="rId2"/>
                <a:stretch>
                  <a:fillRect l="-941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7774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Sylfaen"/>
        <a:ea typeface=""/>
        <a:cs typeface=""/>
      </a:majorFont>
      <a:minorFont>
        <a:latin typeface="Sylfa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17831</TotalTime>
  <Words>1080</Words>
  <Application>Microsoft Macintosh PowerPoint</Application>
  <PresentationFormat>On-screen Show (4:3)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Sylfaen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Côrte-Real</dc:creator>
  <cp:lastModifiedBy>Paulo Pamplona Corte-Real</cp:lastModifiedBy>
  <cp:revision>112</cp:revision>
  <cp:lastPrinted>2014-09-16T21:10:57Z</cp:lastPrinted>
  <dcterms:created xsi:type="dcterms:W3CDTF">2014-09-19T23:24:25Z</dcterms:created>
  <dcterms:modified xsi:type="dcterms:W3CDTF">2021-03-10T14:07:49Z</dcterms:modified>
</cp:coreProperties>
</file>