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24" r:id="rId3"/>
    <p:sldId id="375" r:id="rId4"/>
    <p:sldId id="376" r:id="rId5"/>
    <p:sldId id="326" r:id="rId6"/>
    <p:sldId id="377" r:id="rId7"/>
    <p:sldId id="378" r:id="rId8"/>
    <p:sldId id="379" r:id="rId9"/>
    <p:sldId id="327" r:id="rId10"/>
    <p:sldId id="380" r:id="rId11"/>
    <p:sldId id="381" r:id="rId12"/>
    <p:sldId id="382" r:id="rId13"/>
    <p:sldId id="383" r:id="rId14"/>
    <p:sldId id="384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2E625-0BD3-F642-BCE8-486D27CC8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22A99-1507-6849-94DD-BC80D95778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B1E2E-C62A-D84C-AF44-8947CED27513}" type="datetime1">
              <a:rPr lang="en-US" altLang="en-PT"/>
              <a:pPr/>
              <a:t>3/7/23</a:t>
            </a:fld>
            <a:endParaRPr lang="en-US" alt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91BF-09B1-0A42-BFB4-E624A0251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0E3B-E658-3B4B-9330-4FC05C158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1EFA50-1294-6E46-8FFA-4EF8577C9CDE}" type="slidenum">
              <a:rPr lang="en-US" altLang="en-PT"/>
              <a:pPr/>
              <a:t>‹#›</a:t>
            </a:fld>
            <a:endParaRPr lang="en-US" altLang="en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0DFE93-3580-6448-A6ED-4F11B6C515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43DFE0B-6B24-804D-8D2F-2BCCD5D38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CF5DF3-84C3-104A-B16B-3D4F40CEE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F3629A8-8B5E-FB4D-8B8E-B03C0E2E11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FD579C1-9D90-FF47-9B2B-9D8BDAC071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B82BDE0-51B5-C141-ADBA-3927B986A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27323B-6F60-6B40-9618-ABB2F4FA66C8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ＭＳ Ｐゴシック" pitchFamily="-1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lfaen" pitchFamily="18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06764-49AD-3741-B300-EDE5E36E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2BA4F0-D338-E843-83C0-ABA387187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6D675-7BC9-B441-AC0E-E08699938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550BE-371F-0143-B833-42B6FBC5E3C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9442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C9E25-012D-EB41-853D-0D4AC2DC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7CCD-FDEB-3948-A13B-05DCCEEE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FAF85-4B8E-0F4B-98BE-891D2DF9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76F03-17D5-E14F-B218-D52FC55A9285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7260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C395F-C31C-AE40-B3A0-9AE9CD63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048-438C-6345-8333-1DE7960A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024AD-600C-7547-BA7C-B78CC21E5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26C83-34ED-D04E-B5C4-AA088F228C6E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1895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63D65-5145-FE41-8490-644030F7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A7562-FCD2-254A-A689-D2ACDC0E2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DD1BE-1CDC-A34C-9204-9EE810A33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41B90-9CB2-1E47-AB90-7A7B73B9D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61646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65F90-085D-704B-861C-C373B015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561D6-B37E-AA47-9799-A0A7B6EE6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0CE26-54F3-524E-89B1-8C0AB03E5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42B48-CA8E-DA4F-8C58-1A6CC19D1147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7088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53491-9AA5-D244-ADE7-598C463F6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AB49C-5276-F142-8EAC-CD1336BF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6659D-45EB-1D43-B0C7-4494A6529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ECC-8DCF-D642-8EEF-CDF805055D0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937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04DEEA-3FB0-A04F-9FEA-55B3041A5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F49021-73E6-C641-85B9-84C832304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00FE62-FE79-6946-8BF7-9A76C007A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93A9-1820-9C4C-B23D-3C5916B09A40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13277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696720-2052-8546-B398-76892A98B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132B8-E5FF-A04A-80D8-EB448E64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B1697-E7B8-7940-9017-E83EAC0F1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9C9D1-59A6-6F43-BBB3-31A4422EEF7F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2562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6DCF86-8C3A-4C4D-A9F0-D989E04DF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396838-6D44-5C46-8F4E-A47573CC0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545965-25E4-D045-96F8-D4021C85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CB534-1E63-B642-ADFF-38E9097625A1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30626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62A9C-E9F7-FB4B-85BF-ABD8C7824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6BA9D-24B8-E646-A3B6-F755C0A3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54238-E392-B340-ADD3-90544A669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F6E5-FC4B-3F4A-B443-D92253CDEC5B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214947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7809C-DE92-4241-B9B3-43924D71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3E8CF-B6A6-844C-8CD7-C2DF46651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8AAB0-787D-5F4C-90E1-7117BFB11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67DDC-F95F-B444-904E-A63F38D5718A}" type="slidenum">
              <a:rPr lang="pt-PT" altLang="en-PT"/>
              <a:pPr/>
              <a:t>‹#›</a:t>
            </a:fld>
            <a:endParaRPr lang="pt-PT" altLang="en-PT"/>
          </a:p>
        </p:txBody>
      </p:sp>
    </p:spTree>
    <p:extLst>
      <p:ext uri="{BB962C8B-B14F-4D97-AF65-F5344CB8AC3E}">
        <p14:creationId xmlns:p14="http://schemas.microsoft.com/office/powerpoint/2010/main" val="8612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6A8505-1EA7-2141-9E33-49B8B9609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1C659D-31F0-EF4F-87A0-E5D4195B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PT"/>
              <a:t>Click to edit Master text styles</a:t>
            </a:r>
          </a:p>
          <a:p>
            <a:pPr lvl="1"/>
            <a:r>
              <a:rPr lang="pt-PT" altLang="en-PT"/>
              <a:t>Second level</a:t>
            </a:r>
          </a:p>
          <a:p>
            <a:pPr lvl="2"/>
            <a:r>
              <a:rPr lang="pt-PT" altLang="en-PT"/>
              <a:t>Third level</a:t>
            </a:r>
          </a:p>
          <a:p>
            <a:pPr lvl="3"/>
            <a:r>
              <a:rPr lang="pt-PT" altLang="en-PT"/>
              <a:t>Fourth level</a:t>
            </a:r>
          </a:p>
          <a:p>
            <a:pPr lvl="4"/>
            <a:r>
              <a:rPr lang="pt-PT" altLang="en-P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D949A3-5A80-1640-82B9-65758A215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544045-A931-AD4B-B2E2-2EC193F60C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9087D3-7A3E-CB4A-9615-62D0FB433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3ABA96-C2AF-AA41-AEA2-42423EB97F66}" type="slidenum">
              <a:rPr lang="pt-PT" altLang="en-PT"/>
              <a:pPr/>
              <a:t>‹#›</a:t>
            </a:fld>
            <a:endParaRPr lang="pt-PT" altLang="en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  <a:ea typeface="ＭＳ Ｐゴシック" pitchFamily="-104" charset="-128"/>
          <a:cs typeface="ＭＳ Ｐゴシック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ylfae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81" name="Group 137">
            <a:extLst>
              <a:ext uri="{FF2B5EF4-FFF2-40B4-BE49-F238E27FC236}">
                <a16:creationId xmlns:a16="http://schemas.microsoft.com/office/drawing/2014/main" id="{13DD51E4-2B06-A948-936C-D7241CBB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46576"/>
              </p:ext>
            </p:extLst>
          </p:nvPr>
        </p:nvGraphicFramePr>
        <p:xfrm>
          <a:off x="395288" y="1989138"/>
          <a:ext cx="8064500" cy="3444204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market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power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externalities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public</a:t>
                      </a: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goods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adverse </a:t>
                      </a:r>
                      <a:r>
                        <a:rPr kumimoji="0" lang="pt-PT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ea typeface="Times New Roman" pitchFamily="-104" charset="0"/>
                          <a:cs typeface="Arial" pitchFamily="-104" charset="0"/>
                        </a:rPr>
                        <a:t>selection</a:t>
                      </a: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  <a:ea typeface="Times New Roman" pitchFamily="-104" charset="0"/>
                        <a:cs typeface="Arial" pitchFamily="-10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33153"/>
                  </a:ext>
                </a:extLst>
              </a:tr>
            </a:tbl>
          </a:graphicData>
        </a:graphic>
      </p:graphicFrame>
      <p:sp>
        <p:nvSpPr>
          <p:cNvPr id="15365" name="Rectangle 92">
            <a:extLst>
              <a:ext uri="{FF2B5EF4-FFF2-40B4-BE49-F238E27FC236}">
                <a16:creationId xmlns:a16="http://schemas.microsoft.com/office/drawing/2014/main" id="{B24D3C80-0A5B-7B47-99CA-FEF53EB2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4872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revisiting</a:t>
            </a:r>
            <a:r>
              <a:rPr lang="pt-PT" altLang="en-PT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PT" altLang="en-PT" sz="3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efficiency</a:t>
            </a:r>
            <a:endParaRPr lang="pt-PT" altLang="en-PT" sz="3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public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goods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86D867-43C0-3E49-9EFD-C0A0ECD3F0AB}"/>
                  </a:ext>
                </a:extLst>
              </p:cNvPr>
              <p:cNvSpPr/>
              <p:nvPr/>
            </p:nvSpPr>
            <p:spPr>
              <a:xfrm>
                <a:off x="395536" y="1052736"/>
                <a:ext cx="8406680" cy="5163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solutions: </a:t>
                </a:r>
              </a:p>
              <a:p>
                <a:endParaRPr lang="en-US" sz="2800" dirty="0"/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public provision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Lindahl equilibrium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PT" altLang="en-PT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PT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altLang="en-PT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PT" altLang="en-PT" sz="2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accent6"/>
                  </a:solidFill>
                </a:endParaRPr>
              </a:p>
              <a:p>
                <a:endParaRPr lang="pt-PT" altLang="en-PT" sz="2800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altLang="en-PT" sz="28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pt-PT" altLang="en-PT" sz="28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altLang="en-PT" sz="28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solves</m:t>
                      </m:r>
                      <m:r>
                        <a:rPr lang="pt-PT" altLang="en-PT" sz="28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PT" sz="28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+∑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altLang="en-PT" sz="2800" i="1" baseline="-250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pt-PT" altLang="en-PT" sz="28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altLang="en-PT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PT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altLang="en-PT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PT" altLang="en-PT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pt-PT" altLang="en-PT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∗∗</m:t>
                          </m:r>
                        </m:sup>
                      </m:sSup>
                      <m:r>
                        <a:rPr lang="pt-PT" altLang="en-PT" sz="28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altLang="en-PT" sz="2800" i="1" baseline="-250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  <a:p>
                <a:r>
                  <a:rPr lang="en-US" sz="2800" dirty="0">
                    <a:solidFill>
                      <a:schemeClr val="accent4"/>
                    </a:solidFill>
                  </a:rPr>
                  <a:t>	</a:t>
                </a:r>
                <a:r>
                  <a:rPr lang="pt-PT" sz="2800" dirty="0">
                    <a:solidFill>
                      <a:schemeClr val="accent4"/>
                    </a:solidFill>
                  </a:rPr>
                  <a:t>FOC</a:t>
                </a:r>
                <a14:m>
                  <m:oMath xmlns:m="http://schemas.openxmlformats.org/officeDocument/2006/math">
                    <m:r>
                      <a:rPr lang="pt-PT" altLang="en-PT" sz="28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  <a:p>
                <a:endParaRPr lang="en-US" sz="1200" dirty="0">
                  <a:solidFill>
                    <a:schemeClr val="accent4"/>
                  </a:solidFill>
                </a:endParaRPr>
              </a:p>
              <a:p>
                <a:r>
                  <a:rPr lang="en-US" sz="1200" dirty="0">
                    <a:solidFill>
                      <a:schemeClr val="accent4"/>
                    </a:solidFill>
                  </a:rPr>
                  <a:t>	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producer solves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pt-PT" altLang="en-PT" sz="28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accent4"/>
                    </a:solidFill>
                  </a:rPr>
                  <a:t> 	</a:t>
                </a:r>
                <a:r>
                  <a:rPr lang="pt-PT" sz="2800" dirty="0">
                    <a:solidFill>
                      <a:schemeClr val="accent4"/>
                    </a:solidFill>
                  </a:rPr>
                  <a:t>FOC</a:t>
                </a:r>
                <a14:m>
                  <m:oMath xmlns:m="http://schemas.openxmlformats.org/officeDocument/2006/math">
                    <m:r>
                      <a:rPr lang="pt-PT" altLang="en-PT" sz="28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∗∗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solidFill>
                    <a:schemeClr val="accent6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86D867-43C0-3E49-9EFD-C0A0ECD3F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406680" cy="5163016"/>
              </a:xfrm>
              <a:prstGeom prst="rect">
                <a:avLst/>
              </a:prstGeom>
              <a:blipFill>
                <a:blip r:embed="rId2"/>
                <a:stretch>
                  <a:fillRect l="-1810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14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adverse </a:t>
            </a:r>
            <a:r>
              <a:rPr lang="pt-PT" altLang="en-PT" sz="3600" dirty="0" err="1">
                <a:solidFill>
                  <a:schemeClr val="bg2"/>
                </a:solidFill>
              </a:rPr>
              <a:t>selection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2819109"/>
                <a:ext cx="7452320" cy="190603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indent="-3429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productivity </a:t>
                </a:r>
                <a14:m>
                  <m:oMath xmlns:m="http://schemas.openxmlformats.org/officeDocument/2006/math">
                    <m:r>
                      <a:rPr lang="pt-PT" altLang="en-PT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altLang="en-PT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pt-PT" altLang="en-P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nondegenerate</a:t>
                </a:r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cdf</a:t>
                </a:r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altLang="en-PT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labor </a:t>
                </a:r>
                <a:r>
                  <a:rPr lang="pt-PT" altLang="en-PT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disutility</a:t>
                </a:r>
                <a:r>
                  <a:rPr lang="pt-PT" altLang="en-PT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t-PT" altLang="en-PT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pt-PT" altLang="en-PT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altLang="en-PT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endParaRPr lang="pt-PT" altLang="en-PT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PT" altLang="en-PT" dirty="0">
                    <a:solidFill>
                      <a:schemeClr val="accent4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pt-PT" altLang="en-PT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dirty="0">
                    <a:solidFill>
                      <a:schemeClr val="accent4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altLang="en-PT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819109"/>
                <a:ext cx="7452320" cy="1906035"/>
              </a:xfrm>
              <a:prstGeom prst="rect">
                <a:avLst/>
              </a:prstGeom>
              <a:blipFill>
                <a:blip r:embed="rId2"/>
                <a:stretch>
                  <a:fillRect l="-1017" b="-653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EEFB31F-4D63-2148-9CE9-E1403A5C08A5}"/>
              </a:ext>
            </a:extLst>
          </p:cNvPr>
          <p:cNvSpPr txBox="1"/>
          <p:nvPr/>
        </p:nvSpPr>
        <p:spPr>
          <a:xfrm>
            <a:off x="179512" y="11876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Firms: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EA022-B325-2741-92B4-8AE559231043}"/>
              </a:ext>
            </a:extLst>
          </p:cNvPr>
          <p:cNvSpPr txBox="1"/>
          <p:nvPr/>
        </p:nvSpPr>
        <p:spPr>
          <a:xfrm>
            <a:off x="1619672" y="1196752"/>
            <a:ext cx="74523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labor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risk-neutral, goal is to maximize expected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price-taker: p=1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819B-CA96-7A48-B79E-E6F221C21198}"/>
              </a:ext>
            </a:extLst>
          </p:cNvPr>
          <p:cNvSpPr txBox="1"/>
          <p:nvPr/>
        </p:nvSpPr>
        <p:spPr>
          <a:xfrm>
            <a:off x="179512" y="29673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/>
              <p:nvPr/>
            </p:nvSpPr>
            <p:spPr>
              <a:xfrm>
                <a:off x="192504" y="5157192"/>
                <a:ext cx="8849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Observable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(0 profits) 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(all employed)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5157192"/>
                <a:ext cx="8849538" cy="461665"/>
              </a:xfrm>
              <a:prstGeom prst="rect">
                <a:avLst/>
              </a:prstGeom>
              <a:blipFill>
                <a:blip r:embed="rId3"/>
                <a:stretch>
                  <a:fillRect l="-1148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/>
              <p:nvPr/>
            </p:nvSpPr>
            <p:spPr>
              <a:xfrm>
                <a:off x="3517744" y="5886067"/>
                <a:ext cx="2204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Efficiency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44" y="5886067"/>
                <a:ext cx="2204450" cy="523220"/>
              </a:xfrm>
              <a:prstGeom prst="rect">
                <a:avLst/>
              </a:prstGeom>
              <a:blipFill>
                <a:blip r:embed="rId4"/>
                <a:stretch>
                  <a:fillRect t="-11905" r="-45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20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adverse </a:t>
            </a:r>
            <a:r>
              <a:rPr lang="pt-PT" altLang="en-PT" sz="3600" dirty="0" err="1">
                <a:solidFill>
                  <a:schemeClr val="bg2"/>
                </a:solidFill>
              </a:rPr>
              <a:t>selection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/>
              <p:nvPr/>
            </p:nvSpPr>
            <p:spPr>
              <a:xfrm>
                <a:off x="192504" y="980728"/>
                <a:ext cx="8138510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Unobservable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</a:t>
                </a:r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firms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set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worker sets 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pt-PT" altLang="en-PT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otherwise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firms get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(increasing in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equilibrium is fixed 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980728"/>
                <a:ext cx="8138510" cy="2308324"/>
              </a:xfrm>
              <a:prstGeom prst="rect">
                <a:avLst/>
              </a:prstGeom>
              <a:blipFill>
                <a:blip r:embed="rId2"/>
                <a:stretch>
                  <a:fillRect l="-1246"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/>
              <p:nvPr/>
            </p:nvSpPr>
            <p:spPr>
              <a:xfrm>
                <a:off x="3517744" y="5805264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Inefficiency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44" y="5805264"/>
                <a:ext cx="2489784" cy="523220"/>
              </a:xfrm>
              <a:prstGeom prst="rect">
                <a:avLst/>
              </a:prstGeom>
              <a:blipFill>
                <a:blip r:embed="rId3"/>
                <a:stretch>
                  <a:fillRect t="-9302" r="-406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3DBA6F-E8F5-2045-A045-8FA7EB1EE214}"/>
              </a:ext>
            </a:extLst>
          </p:cNvPr>
          <p:cNvSpPr txBox="1"/>
          <p:nvPr/>
        </p:nvSpPr>
        <p:spPr>
          <a:xfrm>
            <a:off x="1019353" y="4131077"/>
            <a:ext cx="7225055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Adverse selection: </a:t>
            </a:r>
          </a:p>
          <a:p>
            <a:pPr algn="ctr"/>
            <a:r>
              <a:rPr lang="en-US" sz="2800" dirty="0"/>
              <a:t>most productive workers left out of the market</a:t>
            </a:r>
          </a:p>
        </p:txBody>
      </p:sp>
    </p:spTree>
    <p:extLst>
      <p:ext uri="{BB962C8B-B14F-4D97-AF65-F5344CB8AC3E}">
        <p14:creationId xmlns:p14="http://schemas.microsoft.com/office/powerpoint/2010/main" val="366033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adverse </a:t>
            </a:r>
            <a:r>
              <a:rPr lang="pt-PT" altLang="en-PT" sz="3600" dirty="0" err="1">
                <a:solidFill>
                  <a:schemeClr val="bg2"/>
                </a:solidFill>
              </a:rPr>
              <a:t>selection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2819109"/>
                <a:ext cx="4464496" cy="53796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dirty="0">
                    <a:solidFill>
                      <a:schemeClr val="accent4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pt-PT" altLang="en-PT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pt-PT" altLang="en-PT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altLang="en-PT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bar>
                      </m:e>
                    </m:d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bar>
                      <m:barPr>
                        <m:ctrlP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pt-PT" altLang="en-P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pt-PT" altLang="en-PT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bar>
                    <m:r>
                      <a:rPr lang="pt-PT" altLang="en-P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PT" altLang="en-P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819109"/>
                <a:ext cx="4464496" cy="537968"/>
              </a:xfrm>
              <a:prstGeom prst="rect">
                <a:avLst/>
              </a:prstGeom>
              <a:blipFill>
                <a:blip r:embed="rId2"/>
                <a:stretch>
                  <a:fillRect l="-1690" r="-282" b="-195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EEFB31F-4D63-2148-9CE9-E1403A5C08A5}"/>
              </a:ext>
            </a:extLst>
          </p:cNvPr>
          <p:cNvSpPr txBox="1"/>
          <p:nvPr/>
        </p:nvSpPr>
        <p:spPr>
          <a:xfrm>
            <a:off x="179512" y="118762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Game-theoretic approach: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EA022-B325-2741-92B4-8AE559231043}"/>
              </a:ext>
            </a:extLst>
          </p:cNvPr>
          <p:cNvSpPr txBox="1"/>
          <p:nvPr/>
        </p:nvSpPr>
        <p:spPr>
          <a:xfrm>
            <a:off x="1619672" y="1196752"/>
            <a:ext cx="74523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t=0	Nature chooses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t=1	Firms announce wages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t=2	Workers decide on whether to be employed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/>
              <p:nvPr/>
            </p:nvSpPr>
            <p:spPr>
              <a:xfrm>
                <a:off x="192504" y="5157192"/>
                <a:ext cx="646042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2400" dirty="0">
                    <a:solidFill>
                      <a:schemeClr val="accent4"/>
                    </a:solidFill>
                  </a:rPr>
                  <a:t>There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a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unique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SPNE in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pure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6"/>
                    </a:solidFill>
                  </a:rPr>
                  <a:t>strategies</a:t>
                </a:r>
                <a:r>
                  <a:rPr lang="pt-PT" sz="2400" dirty="0">
                    <a:solidFill>
                      <a:schemeClr val="accent6"/>
                    </a:solidFill>
                  </a:rPr>
                  <a:t> 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where: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 err="1">
                    <a:solidFill>
                      <a:schemeClr val="accent4"/>
                    </a:solidFill>
                  </a:rPr>
                  <a:t>both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firms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offer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same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wage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pt-PT" altLang="en-PT" sz="24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sz="2400" dirty="0" err="1">
                    <a:solidFill>
                      <a:schemeClr val="accent4"/>
                    </a:solidFill>
                  </a:rPr>
                  <a:t>workers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take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offer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sz="2400" dirty="0" err="1">
                    <a:solidFill>
                      <a:schemeClr val="accent4"/>
                    </a:solidFill>
                  </a:rPr>
                  <a:t>iff</a:t>
                </a:r>
                <a:r>
                  <a:rPr lang="pt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5157192"/>
                <a:ext cx="6460423" cy="1200329"/>
              </a:xfrm>
              <a:prstGeom prst="rect">
                <a:avLst/>
              </a:prstGeom>
              <a:blipFill>
                <a:blip r:embed="rId3"/>
                <a:stretch>
                  <a:fillRect l="-1572" t="-4211" r="-589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4369F9-2480-BC49-94C2-C1CD1A8A64B4}"/>
                  </a:ext>
                </a:extLst>
              </p:cNvPr>
              <p:cNvSpPr/>
              <p:nvPr/>
            </p:nvSpPr>
            <p:spPr>
              <a:xfrm>
                <a:off x="395536" y="3576498"/>
                <a:ext cx="8627968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400" dirty="0">
                    <a:solidFill>
                      <a:schemeClr val="accent4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be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set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competitive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wages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be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the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maximum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competitive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wage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. 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400" dirty="0">
                    <a:solidFill>
                      <a:schemeClr val="accent4"/>
                    </a:solidFill>
                  </a:rPr>
                  <a:t>Assume </a:t>
                </a:r>
                <a:r>
                  <a:rPr lang="pt-PT" altLang="en-PT" sz="2400" dirty="0" err="1">
                    <a:solidFill>
                      <a:schemeClr val="accent4"/>
                    </a:solidFill>
                  </a:rPr>
                  <a:t>that</a:t>
                </a:r>
                <a:r>
                  <a:rPr lang="pt-PT" altLang="en-PT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PT" altLang="en-PT" sz="2400" i="1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solidFill>
                      <a:schemeClr val="accent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</m:t>
                    </m:r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4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endParaRPr lang="pt-PT" altLang="en-PT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4369F9-2480-BC49-94C2-C1CD1A8A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6498"/>
                <a:ext cx="8627968" cy="1292662"/>
              </a:xfrm>
              <a:prstGeom prst="rect">
                <a:avLst/>
              </a:prstGeom>
              <a:blipFill>
                <a:blip r:embed="rId4"/>
                <a:stretch>
                  <a:fillRect l="-1176" t="-3883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630D5F-EFE6-C94B-9132-8CBFBD730EFF}"/>
              </a:ext>
            </a:extLst>
          </p:cNvPr>
          <p:cNvSpPr txBox="1"/>
          <p:nvPr/>
        </p:nvSpPr>
        <p:spPr>
          <a:xfrm>
            <a:off x="6950427" y="5403414"/>
            <a:ext cx="173637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Still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inefficient</a:t>
            </a:r>
          </a:p>
        </p:txBody>
      </p:sp>
    </p:spTree>
    <p:extLst>
      <p:ext uri="{BB962C8B-B14F-4D97-AF65-F5344CB8AC3E}">
        <p14:creationId xmlns:p14="http://schemas.microsoft.com/office/powerpoint/2010/main" val="282268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>
                <a:solidFill>
                  <a:schemeClr val="bg2"/>
                </a:solidFill>
              </a:rPr>
              <a:t>adverse </a:t>
            </a:r>
            <a:r>
              <a:rPr lang="pt-PT" altLang="en-PT" sz="3600" dirty="0" err="1">
                <a:solidFill>
                  <a:schemeClr val="bg2"/>
                </a:solidFill>
              </a:rPr>
              <a:t>selection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/>
              <p:nvPr/>
            </p:nvSpPr>
            <p:spPr>
              <a:xfrm>
                <a:off x="192504" y="980728"/>
                <a:ext cx="849429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Unobservable </a:t>
                </a:r>
                <a14:m>
                  <m:oMath xmlns:m="http://schemas.openxmlformats.org/officeDocument/2006/math">
                    <m:r>
                      <a:rPr lang="pt-PT" altLang="en-PT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is it constrained Pareto efficient?</a:t>
                </a:r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PT" altLang="en-PT" sz="2400" b="0" i="1" dirty="0">
                  <a:solidFill>
                    <a:schemeClr val="accent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type-dependent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incentive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compatible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b="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if</a:t>
                </a:r>
                <a:r>
                  <a:rPr lang="pt-PT" altLang="en-PT" sz="2400" b="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pt-PT" altLang="en-PT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pt-PT" altLang="en-PT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’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type-dependent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allocation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is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individually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rational</a:t>
                </a:r>
                <a:r>
                  <a:rPr lang="pt-PT" altLang="en-PT" sz="24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4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if</a:t>
                </a:r>
                <a:r>
                  <a:rPr lang="pt-PT" altLang="en-PT" sz="24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pt-PT" altLang="en-PT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 allocation is a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constrained Pareto optimum </a:t>
                </a:r>
                <a:r>
                  <a:rPr lang="en-US" sz="2400" dirty="0"/>
                  <a:t>if there is no incentive-compatible, individual rational allocation that allows for budget balance and gives each type a higher payoff</a:t>
                </a: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There is no IC, IR, BB mechanism that can give agents a higher payoff than the competitive equilibrium with the highest wage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t-PT" altLang="en-PT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i.e. a central authority with no information on types would not be able to do better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2FA7D0-1EC3-2A41-9390-666E4EF7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4" y="980728"/>
                <a:ext cx="8494296" cy="5262979"/>
              </a:xfrm>
              <a:prstGeom prst="rect">
                <a:avLst/>
              </a:prstGeom>
              <a:blipFill>
                <a:blip r:embed="rId2"/>
                <a:stretch>
                  <a:fillRect l="-1196" t="-964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/>
              <p:nvPr/>
            </p:nvSpPr>
            <p:spPr>
              <a:xfrm>
                <a:off x="3517744" y="5930116"/>
                <a:ext cx="5083828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altLang="en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pt-PT" altLang="en-P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onstrained Pareto efficiency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856C7-435E-9F4D-836D-587CD031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44" y="5930116"/>
                <a:ext cx="50838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revisiting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efficiency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1A5248-0C0C-1048-9C6D-F3FE533A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556792"/>
            <a:ext cx="8676009" cy="4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pt-PT" altLang="en-PT" sz="2800" dirty="0" err="1"/>
              <a:t>external</a:t>
            </a:r>
            <a:r>
              <a:rPr lang="pt-PT" altLang="en-PT" sz="2800" dirty="0"/>
              <a:t> </a:t>
            </a:r>
            <a:r>
              <a:rPr lang="pt-PT" altLang="en-PT" sz="2800" dirty="0" err="1"/>
              <a:t>validity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first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welfare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theorem</a:t>
            </a:r>
            <a:r>
              <a:rPr lang="pt-PT" altLang="en-PT" sz="2800" dirty="0"/>
              <a:t> </a:t>
            </a:r>
            <a:r>
              <a:rPr lang="pt-PT" altLang="en-PT" sz="2800" dirty="0" err="1"/>
              <a:t>hinges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model</a:t>
            </a:r>
            <a:r>
              <a:rPr lang="pt-PT" altLang="en-PT" sz="2800" dirty="0"/>
              <a:t> (</a:t>
            </a:r>
            <a:r>
              <a:rPr lang="pt-PT" altLang="en-PT" sz="2800" dirty="0" err="1"/>
              <a:t>and</a:t>
            </a:r>
            <a:r>
              <a:rPr lang="pt-PT" altLang="en-PT" sz="2800" dirty="0"/>
              <a:t> </a:t>
            </a:r>
            <a:r>
              <a:rPr lang="pt-PT" altLang="en-PT" sz="2800" dirty="0" err="1"/>
              <a:t>hidden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assumptions</a:t>
            </a:r>
            <a:r>
              <a:rPr lang="pt-PT" altLang="en-PT" sz="2800" dirty="0"/>
              <a:t>):</a:t>
            </a:r>
          </a:p>
          <a:p>
            <a:pPr algn="ctr" eaLnBrk="1" hangingPunct="1">
              <a:spcAft>
                <a:spcPct val="25000"/>
              </a:spcAft>
            </a:pPr>
            <a:endParaRPr lang="pt-PT" altLang="en-PT" sz="1400" dirty="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dirty="0"/>
              <a:t>no </a:t>
            </a:r>
            <a:r>
              <a:rPr lang="pt-PT" altLang="en-PT" sz="2800" dirty="0" err="1"/>
              <a:t>market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power</a:t>
            </a:r>
            <a:endParaRPr lang="pt-PT" altLang="en-PT" sz="2800" dirty="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dirty="0"/>
              <a:t>no </a:t>
            </a:r>
            <a:r>
              <a:rPr lang="pt-PT" altLang="en-PT" sz="2800" dirty="0" err="1"/>
              <a:t>externalities</a:t>
            </a:r>
            <a:endParaRPr lang="pt-PT" altLang="en-PT" sz="2800" dirty="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dirty="0"/>
              <a:t>no </a:t>
            </a:r>
            <a:r>
              <a:rPr lang="pt-PT" altLang="en-PT" sz="2800" dirty="0" err="1"/>
              <a:t>public</a:t>
            </a:r>
            <a:r>
              <a:rPr lang="pt-PT" altLang="en-PT" sz="2800" dirty="0"/>
              <a:t> </a:t>
            </a:r>
            <a:r>
              <a:rPr lang="pt-PT" altLang="en-PT" sz="2800" dirty="0" err="1"/>
              <a:t>goods</a:t>
            </a:r>
            <a:endParaRPr lang="pt-PT" altLang="en-PT" sz="2800" dirty="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dirty="0"/>
              <a:t>no </a:t>
            </a:r>
            <a:r>
              <a:rPr lang="pt-PT" altLang="en-PT" sz="2800" dirty="0" err="1"/>
              <a:t>asymmetric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information</a:t>
            </a:r>
            <a:endParaRPr lang="pt-PT" altLang="en-PT" sz="2800" dirty="0"/>
          </a:p>
          <a:p>
            <a:pPr marL="457200" indent="-457200" eaLnBrk="1" hangingPunct="1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pt-PT" altLang="en-PT" sz="2800" dirty="0"/>
              <a:t>(more </a:t>
            </a:r>
            <a:r>
              <a:rPr lang="pt-PT" altLang="en-PT" sz="2800" dirty="0" err="1"/>
              <a:t>hidden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assumptions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rationality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ethics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preferences</a:t>
            </a:r>
            <a:r>
              <a:rPr lang="pt-PT" altLang="en-PT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DC0E675-7CFA-A64F-9194-005DCD071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80" y="6093296"/>
                <a:ext cx="6192688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equilibrium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need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not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be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efficient</a:t>
                </a:r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marL="457200" indent="-457200" algn="ctr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DC0E675-7CFA-A64F-9194-005DCD07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6093296"/>
                <a:ext cx="6192688" cy="1061829"/>
              </a:xfrm>
              <a:prstGeom prst="rect">
                <a:avLst/>
              </a:prstGeom>
              <a:blipFill>
                <a:blip r:embed="rId2"/>
                <a:stretch>
                  <a:fillRect l="-205" t="-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4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market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power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08" y="1598422"/>
                <a:ext cx="9252520" cy="5142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bg2"/>
                    </a:solidFill>
                  </a:rPr>
                  <a:t>example</a:t>
                </a:r>
                <a:r>
                  <a:rPr lang="pt-PT" altLang="en-PT" sz="2800" dirty="0">
                    <a:solidFill>
                      <a:schemeClr val="bg2"/>
                    </a:solidFill>
                  </a:rPr>
                  <a:t>: </a:t>
                </a:r>
                <a:r>
                  <a:rPr lang="pt-PT" altLang="en-PT" sz="2800" dirty="0" err="1">
                    <a:solidFill>
                      <a:schemeClr val="bg2"/>
                    </a:solidFill>
                  </a:rPr>
                  <a:t>monopoly</a:t>
                </a:r>
                <a:r>
                  <a:rPr lang="pt-PT" altLang="en-PT" sz="2800" dirty="0">
                    <a:solidFill>
                      <a:schemeClr val="bg2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bg2"/>
                    </a:solidFill>
                  </a:rPr>
                  <a:t>pricing</a:t>
                </a:r>
                <a:endParaRPr lang="pt-PT" altLang="en-PT" sz="2800" dirty="0">
                  <a:solidFill>
                    <a:schemeClr val="bg2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1400" dirty="0"/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demand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4"/>
                    </a:solidFill>
                  </a:rPr>
                  <a:t>    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strictly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decreasing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∀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/>
                  <a:t>     </a:t>
                </a:r>
                <a:r>
                  <a:rPr lang="pt-PT" altLang="en-PT" sz="2800" dirty="0" err="1"/>
                  <a:t>and</a:t>
                </a:r>
                <a:r>
                  <a:rPr lang="pt-PT" altLang="en-PT" sz="2800" dirty="0"/>
                  <a:t> </a:t>
                </a: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̅"/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∀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acc>
                      <m:accPr>
                        <m:chr m:val="̅"/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,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cost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strictly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increasing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convex</a:t>
                </a:r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endParaRPr lang="pt-PT" altLang="en-PT" sz="14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6"/>
                    </a:solidFill>
                  </a:rPr>
                  <a:t>goal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is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pt-PT" altLang="en-PT" sz="280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chemeClr val="accent4"/>
                    </a:solidFill>
                  </a:rPr>
                  <a:t>(assume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continuous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and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twice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differentiable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all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)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8" y="1598422"/>
                <a:ext cx="9252520" cy="5142946"/>
              </a:xfrm>
              <a:prstGeom prst="rect">
                <a:avLst/>
              </a:prstGeom>
              <a:blipFill>
                <a:blip r:embed="rId2"/>
                <a:stretch>
                  <a:fillRect l="-1370" r="-1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C2D0C3F-BA62-7641-87A0-CC31F2E6DB22}"/>
              </a:ext>
            </a:extLst>
          </p:cNvPr>
          <p:cNvSpPr/>
          <p:nvPr/>
        </p:nvSpPr>
        <p:spPr>
          <a:xfrm>
            <a:off x="611560" y="1052736"/>
            <a:ext cx="77403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6"/>
                </a:solidFill>
              </a:rPr>
              <a:t>price-taking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assumption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fails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monopoly</a:t>
            </a:r>
            <a:r>
              <a:rPr lang="pt-PT" altLang="en-PT" sz="2800" dirty="0"/>
              <a:t>, </a:t>
            </a:r>
            <a:r>
              <a:rPr lang="pt-PT" altLang="en-PT" sz="2800" dirty="0" err="1"/>
              <a:t>oligopoly</a:t>
            </a:r>
            <a:endParaRPr lang="pt-PT" altLang="en-PT" sz="2800" dirty="0"/>
          </a:p>
        </p:txBody>
      </p:sp>
    </p:spTree>
    <p:extLst>
      <p:ext uri="{BB962C8B-B14F-4D97-AF65-F5344CB8AC3E}">
        <p14:creationId xmlns:p14="http://schemas.microsoft.com/office/powerpoint/2010/main" val="31386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market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power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08" y="1412776"/>
                <a:ext cx="9252520" cy="429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lfaen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pt-PT" altLang="en-PT" sz="2800" b="0" i="1" baseline="30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 –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socially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optimal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level</a:t>
                </a:r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chemeClr val="accent6"/>
                  </a:solidFill>
                </a:endParaRPr>
              </a:p>
              <a:p>
                <a:pPr marL="457200" indent="-457200" eaLnBrk="1" hangingPunct="1">
                  <a:spcAft>
                    <a:spcPct val="25000"/>
                  </a:spcAft>
                  <a:buFont typeface="Arial" panose="020B0604020202020204" pitchFamily="34" charset="0"/>
                  <a:buChar char="•"/>
                </a:pPr>
                <a:r>
                  <a:rPr lang="pt-PT" altLang="en-PT" sz="2800" dirty="0">
                    <a:solidFill>
                      <a:schemeClr val="accent4"/>
                    </a:solidFill>
                  </a:rPr>
                  <a:t>FOC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of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monopolist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</a:rPr>
                  <a:t>problem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: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>
                    <a:solidFill>
                      <a:srgbClr val="C00000"/>
                    </a:solidFill>
                  </a:rPr>
                  <a:t>	      MR 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- MC</a:t>
                </a:r>
              </a:p>
              <a:p>
                <a:pPr marL="0" indent="0" eaLnBrk="1" hangingPunct="1">
                  <a:spcAft>
                    <a:spcPct val="25000"/>
                  </a:spcAft>
                </a:pPr>
                <a:r>
                  <a:rPr lang="pt-PT" altLang="en-PT" sz="2800" dirty="0" err="1">
                    <a:solidFill>
                      <a:schemeClr val="accent4"/>
                    </a:solidFill>
                  </a:rPr>
                  <a:t>Typically</a:t>
                </a:r>
                <a:r>
                  <a:rPr lang="pt-PT" altLang="en-PT" sz="2800" dirty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pt-PT" altLang="en-PT" sz="2800" dirty="0">
                  <a:solidFill>
                    <a:schemeClr val="accent4"/>
                  </a:solidFill>
                </a:endParaRPr>
              </a:p>
              <a:p>
                <a:pPr marL="0" indent="0" eaLnBrk="1" hangingPunct="1">
                  <a:spcAft>
                    <a:spcPct val="25000"/>
                  </a:spcAft>
                </a:pPr>
                <a:endParaRPr lang="pt-PT" altLang="en-PT" sz="2800" dirty="0"/>
              </a:p>
            </p:txBody>
          </p:sp>
        </mc:Choice>
        <mc:Fallback xmlns="">
          <p:sp>
            <p:nvSpPr>
              <p:cNvPr id="18435" name="Text Box 4">
                <a:extLst>
                  <a:ext uri="{FF2B5EF4-FFF2-40B4-BE49-F238E27FC236}">
                    <a16:creationId xmlns:a16="http://schemas.microsoft.com/office/drawing/2014/main" id="{D380ECA6-DC25-9C42-88B6-495EB13E9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8" y="1412776"/>
                <a:ext cx="9252520" cy="4293483"/>
              </a:xfrm>
              <a:prstGeom prst="rect">
                <a:avLst/>
              </a:prstGeom>
              <a:blipFill>
                <a:blip r:embed="rId2"/>
                <a:stretch>
                  <a:fillRect l="-1370" t="-1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51A25A26-5483-644C-9370-266B3440FE75}"/>
              </a:ext>
            </a:extLst>
          </p:cNvPr>
          <p:cNvSpPr/>
          <p:nvPr/>
        </p:nvSpPr>
        <p:spPr>
          <a:xfrm rot="16200000">
            <a:off x="2177988" y="1518229"/>
            <a:ext cx="360040" cy="457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FE7EE2-F763-9142-8A3C-C52EC2E4ACE3}"/>
                  </a:ext>
                </a:extLst>
              </p:cNvPr>
              <p:cNvSpPr/>
              <p:nvPr/>
            </p:nvSpPr>
            <p:spPr>
              <a:xfrm>
                <a:off x="1259632" y="5409722"/>
                <a:ext cx="30604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Aft>
                    <a:spcPct val="25000"/>
                  </a:spcAft>
                </a:pP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800" dirty="0" err="1">
                    <a:solidFill>
                      <a:schemeClr val="accent6"/>
                    </a:solidFill>
                  </a:rPr>
                  <a:t>deadweight</a:t>
                </a:r>
                <a:r>
                  <a:rPr lang="pt-PT" altLang="en-PT" sz="2800" dirty="0">
                    <a:solidFill>
                      <a:schemeClr val="accent6"/>
                    </a:solidFill>
                  </a:rPr>
                  <a:t> </a:t>
                </a:r>
                <a:r>
                  <a:rPr lang="pt-PT" altLang="en-PT" sz="2800" dirty="0" err="1">
                    <a:solidFill>
                      <a:schemeClr val="accent6"/>
                    </a:solidFill>
                  </a:rPr>
                  <a:t>loss</a:t>
                </a:r>
                <a:endParaRPr lang="pt-PT" altLang="en-PT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FE7EE2-F763-9142-8A3C-C52EC2E4A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09722"/>
                <a:ext cx="3060453" cy="523220"/>
              </a:xfrm>
              <a:prstGeom prst="rect">
                <a:avLst/>
              </a:prstGeom>
              <a:blipFill>
                <a:blip r:embed="rId3"/>
                <a:stretch>
                  <a:fillRect l="-413" t="-11628" r="-289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5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externalities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96752"/>
            <a:ext cx="8542337" cy="1815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6"/>
                </a:solidFill>
              </a:rPr>
              <a:t>externality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welfare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one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agent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or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production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possibility</a:t>
            </a:r>
            <a:r>
              <a:rPr lang="pt-PT" altLang="en-PT" sz="2800" dirty="0"/>
              <a:t> set for a </a:t>
            </a:r>
            <a:r>
              <a:rPr lang="pt-PT" altLang="en-PT" sz="2800" dirty="0" err="1"/>
              <a:t>firm</a:t>
            </a:r>
            <a:r>
              <a:rPr lang="pt-PT" altLang="en-PT" sz="2800" dirty="0"/>
              <a:t> </a:t>
            </a:r>
            <a:r>
              <a:rPr lang="pt-PT" altLang="en-PT" sz="2800" i="1" dirty="0" err="1"/>
              <a:t>directly</a:t>
            </a:r>
            <a:r>
              <a:rPr lang="pt-PT" altLang="en-PT" sz="2800" i="1" dirty="0"/>
              <a:t> </a:t>
            </a:r>
            <a:r>
              <a:rPr lang="pt-PT" altLang="en-PT" sz="2800" dirty="0" err="1"/>
              <a:t>affected</a:t>
            </a:r>
            <a:r>
              <a:rPr lang="pt-PT" altLang="en-PT" sz="2800" dirty="0"/>
              <a:t> </a:t>
            </a:r>
            <a:r>
              <a:rPr lang="pt-PT" altLang="en-PT" sz="2800" dirty="0" err="1"/>
              <a:t>by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actions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another</a:t>
            </a:r>
            <a:r>
              <a:rPr lang="pt-PT" altLang="en-PT" sz="2800" dirty="0"/>
              <a:t> </a:t>
            </a:r>
            <a:r>
              <a:rPr lang="pt-PT" altLang="en-PT" sz="2800" dirty="0" err="1"/>
              <a:t>agent</a:t>
            </a:r>
            <a:r>
              <a:rPr lang="pt-PT" altLang="en-PT" sz="2800" dirty="0"/>
              <a:t> in </a:t>
            </a:r>
            <a:r>
              <a:rPr lang="pt-PT" altLang="en-PT" sz="2800" dirty="0" err="1"/>
              <a:t>the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economy</a:t>
            </a:r>
            <a:r>
              <a:rPr lang="pt-PT" altLang="en-PT" sz="2800" dirty="0"/>
              <a:t> (</a:t>
            </a:r>
            <a:r>
              <a:rPr lang="pt-PT" altLang="en-PT" sz="2800" dirty="0" err="1"/>
              <a:t>consumption</a:t>
            </a:r>
            <a:r>
              <a:rPr lang="pt-PT" altLang="en-PT" sz="2800" dirty="0"/>
              <a:t>/</a:t>
            </a:r>
            <a:r>
              <a:rPr lang="pt-PT" altLang="en-PT" sz="2800" dirty="0" err="1"/>
              <a:t>production</a:t>
            </a:r>
            <a:r>
              <a:rPr lang="pt-PT" altLang="en-PT" sz="2800" dirty="0"/>
              <a:t>, positive/negative)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1FDC0-FD32-FE4B-BEFA-AE541FD49D08}"/>
                  </a:ext>
                </a:extLst>
              </p:cNvPr>
              <p:cNvSpPr/>
              <p:nvPr/>
            </p:nvSpPr>
            <p:spPr>
              <a:xfrm>
                <a:off x="467544" y="4633715"/>
                <a:ext cx="4995727" cy="523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 </m:t>
                    </m:r>
                  </m:oMath>
                </a14:m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1FDC0-FD32-FE4B-BEFA-AE541FD49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33715"/>
                <a:ext cx="4995727" cy="523477"/>
              </a:xfrm>
              <a:prstGeom prst="rect">
                <a:avLst/>
              </a:prstGeom>
              <a:blipFill>
                <a:blip r:embed="rId2"/>
                <a:stretch>
                  <a:fillRect l="-1266" t="-1162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/>
              <p:nvPr/>
            </p:nvSpPr>
            <p:spPr>
              <a:xfrm>
                <a:off x="-36512" y="3122965"/>
                <a:ext cx="9324528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example: </a:t>
                </a:r>
              </a:p>
              <a:p>
                <a:endParaRPr lang="en-US" sz="1400" dirty="0"/>
              </a:p>
              <a:p>
                <a:pPr marL="457200" indent="-457200">
                  <a:buFontTx/>
                  <a:buChar char="-"/>
                </a:pPr>
                <a:r>
                  <a:rPr lang="en-US" sz="2800" dirty="0"/>
                  <a:t>agent 1 consumes/produces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that also affects agent 2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/>
                  <a:t>quasilinear utilities or profits with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122965"/>
                <a:ext cx="9324528" cy="1600438"/>
              </a:xfrm>
              <a:prstGeom prst="rect">
                <a:avLst/>
              </a:prstGeom>
              <a:blipFill>
                <a:blip r:embed="rId3"/>
                <a:stretch>
                  <a:fillRect l="-1633" t="-3937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E2E77-8351-044F-A414-A0B03F8C03E7}"/>
                  </a:ext>
                </a:extLst>
              </p:cNvPr>
              <p:cNvSpPr txBox="1"/>
              <p:nvPr/>
            </p:nvSpPr>
            <p:spPr>
              <a:xfrm>
                <a:off x="62630" y="5398718"/>
                <a:ext cx="844269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/>
                  <a:t>agent 1 chooses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*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dirty="0"/>
                          <m:t>∗</m:t>
                        </m:r>
                      </m:e>
                    </m:d>
                  </m:oMath>
                </a14:m>
                <a:r>
                  <a:rPr lang="en-US" sz="2800" dirty="0"/>
                  <a:t>=0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socially optimal level</a:t>
                </a:r>
                <a:r>
                  <a:rPr lang="en-US" sz="2800" dirty="0"/>
                  <a:t> is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PT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pPr marL="457200" indent="-457200">
                  <a:buFontTx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CE2E77-8351-044F-A414-A0B03F8C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" y="5398718"/>
                <a:ext cx="8442696" cy="1384995"/>
              </a:xfrm>
              <a:prstGeom prst="rect">
                <a:avLst/>
              </a:prstGeom>
              <a:blipFill>
                <a:blip r:embed="rId4"/>
                <a:stretch>
                  <a:fillRect l="-1652"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41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externalities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/>
              <p:nvPr/>
            </p:nvSpPr>
            <p:spPr>
              <a:xfrm>
                <a:off x="-36512" y="1113125"/>
                <a:ext cx="9324528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solutions: </a:t>
                </a:r>
              </a:p>
              <a:p>
                <a:endParaRPr lang="en-US" sz="1400" dirty="0"/>
              </a:p>
              <a:p>
                <a:pPr marL="457200" indent="-457200">
                  <a:buFontTx/>
                  <a:buChar char="-"/>
                </a:pPr>
                <a:r>
                  <a:rPr lang="pt-PT" sz="2800" dirty="0">
                    <a:solidFill>
                      <a:schemeClr val="accent6"/>
                    </a:solidFill>
                  </a:rPr>
                  <a:t>quotas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PT" sz="28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PT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PT" altLang="en-PT" sz="28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pt-PT" sz="2800" dirty="0"/>
              </a:p>
              <a:p>
                <a:pPr marL="457200" indent="-457200">
                  <a:buFontTx/>
                  <a:buChar char="-"/>
                </a:pPr>
                <a:endParaRPr lang="pt-PT" sz="1400" dirty="0"/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Pigou tax/subsidy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</a:t>
                </a:r>
              </a:p>
              <a:p>
                <a:r>
                  <a:rPr lang="en-US" sz="2800" dirty="0"/>
                  <a:t>     agent 1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and chooses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=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    </a:t>
                </a:r>
              </a:p>
              <a:p>
                <a:r>
                  <a:rPr lang="en-US" sz="2800" dirty="0"/>
                  <a:t>     or agent 1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and chooses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=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113125"/>
                <a:ext cx="9324528" cy="4616648"/>
              </a:xfrm>
              <a:prstGeom prst="rect">
                <a:avLst/>
              </a:prstGeom>
              <a:blipFill>
                <a:blip r:embed="rId2"/>
                <a:stretch>
                  <a:fillRect l="-1633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85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externalities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/>
              <p:nvPr/>
            </p:nvSpPr>
            <p:spPr>
              <a:xfrm>
                <a:off x="-36512" y="836712"/>
                <a:ext cx="9324528" cy="640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2"/>
                    </a:solidFill>
                  </a:rPr>
                  <a:t>solutions: </a:t>
                </a:r>
              </a:p>
              <a:p>
                <a:endParaRPr lang="en-US" sz="1400" dirty="0"/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property rights + renegotiation </a:t>
                </a:r>
              </a:p>
              <a:p>
                <a:endParaRPr lang="en-US" sz="1400" dirty="0"/>
              </a:p>
              <a:p>
                <a:r>
                  <a:rPr lang="en-US" sz="2800" dirty="0">
                    <a:solidFill>
                      <a:schemeClr val="accent6"/>
                    </a:solidFill>
                  </a:rPr>
                  <a:t>Coase Theorem</a:t>
                </a:r>
                <a:r>
                  <a:rPr lang="en-US" sz="2800" dirty="0"/>
                  <a:t>: with no transaction costs, setting property rights and allowing for negotiation leads to efficiency</a:t>
                </a:r>
              </a:p>
              <a:p>
                <a:endParaRPr lang="en-US" sz="1200" dirty="0"/>
              </a:p>
              <a:p>
                <a:r>
                  <a:rPr lang="en-US" sz="2400" dirty="0"/>
                  <a:t>+</a:t>
                </a:r>
                <a:r>
                  <a:rPr lang="en-US" sz="2800" dirty="0"/>
                  <a:t> </a:t>
                </a:r>
                <a:r>
                  <a:rPr lang="en-US" sz="2400" dirty="0"/>
                  <a:t>no need for information</a:t>
                </a:r>
              </a:p>
              <a:p>
                <a:r>
                  <a:rPr lang="en-US" sz="2400" dirty="0"/>
                  <a:t>- large numbers, difficulty in determining parties, transaction costs</a:t>
                </a:r>
              </a:p>
              <a:p>
                <a:endParaRPr lang="en-US" sz="1200" dirty="0"/>
              </a:p>
              <a:p>
                <a:r>
                  <a:rPr lang="en-US" sz="2800" dirty="0">
                    <a:solidFill>
                      <a:schemeClr val="bg2"/>
                    </a:solidFill>
                  </a:rPr>
                  <a:t>example: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2"/>
                    </a:solidFill>
                  </a:rPr>
                  <a:t>no initial right to produce/consume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</a:t>
                </a:r>
              </a:p>
              <a:p>
                <a:endParaRPr lang="en-US" sz="1200" dirty="0"/>
              </a:p>
              <a:p>
                <a:r>
                  <a:rPr lang="en-US" sz="2800" dirty="0"/>
                  <a:t>agent 1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and chooses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i="1" baseline="-250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PT" altLang="en-PT" sz="28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endParaRPr lang="en-US" sz="1400" dirty="0"/>
              </a:p>
              <a:p>
                <a:r>
                  <a:rPr lang="en-US" sz="2800" dirty="0"/>
                  <a:t>agent 2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and chooses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PT" altLang="en-PT" sz="280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307E47-BB3F-F14F-85E8-8085BDEBC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36712"/>
                <a:ext cx="9324528" cy="6401753"/>
              </a:xfrm>
              <a:prstGeom prst="rect">
                <a:avLst/>
              </a:prstGeom>
              <a:blipFill>
                <a:blip r:embed="rId2"/>
                <a:stretch>
                  <a:fillRect l="-1633"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39008014-DC55-794C-B660-23C92CCEDFFD}"/>
              </a:ext>
            </a:extLst>
          </p:cNvPr>
          <p:cNvSpPr/>
          <p:nvPr/>
        </p:nvSpPr>
        <p:spPr>
          <a:xfrm>
            <a:off x="5580112" y="4869160"/>
            <a:ext cx="360040" cy="1872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22C60F-21AD-134C-BC27-57045D848130}"/>
                  </a:ext>
                </a:extLst>
              </p:cNvPr>
              <p:cNvSpPr txBox="1"/>
              <p:nvPr/>
            </p:nvSpPr>
            <p:spPr>
              <a:xfrm>
                <a:off x="6084168" y="5069502"/>
                <a:ext cx="317793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in equilibrium,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i="1" baseline="-250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=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pt-PT" altLang="en-PT" sz="2800" b="0" i="1" baseline="-250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PT" sz="2800" b="0" i="1" dirty="0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22C60F-21AD-134C-BC27-57045D848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69502"/>
                <a:ext cx="3177932" cy="1815882"/>
              </a:xfrm>
              <a:prstGeom prst="rect">
                <a:avLst/>
              </a:prstGeom>
              <a:blipFill>
                <a:blip r:embed="rId3"/>
                <a:stretch>
                  <a:fillRect l="-398" t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41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public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goods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D380ECA6-DC25-9C42-88B6-495EB13E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24744"/>
            <a:ext cx="8542337" cy="19236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 err="1">
                <a:solidFill>
                  <a:schemeClr val="accent6"/>
                </a:solidFill>
              </a:rPr>
              <a:t>pure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public</a:t>
            </a:r>
            <a:r>
              <a:rPr lang="pt-PT" altLang="en-PT" sz="2800" dirty="0">
                <a:solidFill>
                  <a:schemeClr val="accent6"/>
                </a:solidFill>
              </a:rPr>
              <a:t> </a:t>
            </a:r>
            <a:r>
              <a:rPr lang="pt-PT" altLang="en-PT" sz="2800" dirty="0" err="1">
                <a:solidFill>
                  <a:schemeClr val="accent6"/>
                </a:solidFill>
              </a:rPr>
              <a:t>good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nondepletable</a:t>
            </a:r>
            <a:r>
              <a:rPr lang="pt-PT" altLang="en-PT" sz="2800" dirty="0"/>
              <a:t> (no </a:t>
            </a:r>
            <a:r>
              <a:rPr lang="pt-PT" altLang="en-PT" sz="2800" dirty="0" err="1"/>
              <a:t>rivalry</a:t>
            </a:r>
            <a:r>
              <a:rPr lang="pt-PT" altLang="en-PT" sz="2800" dirty="0"/>
              <a:t> in </a:t>
            </a:r>
            <a:r>
              <a:rPr lang="pt-PT" altLang="en-PT" sz="2800" dirty="0" err="1"/>
              <a:t>consumption</a:t>
            </a:r>
            <a:r>
              <a:rPr lang="pt-PT" altLang="en-PT" sz="2800" dirty="0"/>
              <a:t>) </a:t>
            </a:r>
            <a:r>
              <a:rPr lang="pt-PT" altLang="en-PT" sz="2800" dirty="0" err="1"/>
              <a:t>and</a:t>
            </a:r>
            <a:r>
              <a:rPr lang="pt-PT" altLang="en-PT" sz="2800" dirty="0"/>
              <a:t> </a:t>
            </a:r>
            <a:r>
              <a:rPr lang="pt-PT" altLang="en-PT" sz="2800" dirty="0" err="1"/>
              <a:t>impossibility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exclusion</a:t>
            </a:r>
            <a:endParaRPr lang="pt-PT" altLang="en-PT" sz="2800" dirty="0"/>
          </a:p>
          <a:p>
            <a:pPr marL="0" indent="0" eaLnBrk="1" hangingPunct="1">
              <a:spcAft>
                <a:spcPct val="25000"/>
              </a:spcAft>
            </a:pPr>
            <a:r>
              <a:rPr lang="pt-PT" altLang="en-PT" sz="2800" dirty="0">
                <a:solidFill>
                  <a:schemeClr val="accent6"/>
                </a:solidFill>
              </a:rPr>
              <a:t>club </a:t>
            </a:r>
            <a:r>
              <a:rPr lang="pt-PT" altLang="en-PT" sz="2800" dirty="0" err="1">
                <a:solidFill>
                  <a:schemeClr val="accent6"/>
                </a:solidFill>
              </a:rPr>
              <a:t>good</a:t>
            </a:r>
            <a:r>
              <a:rPr lang="pt-PT" altLang="en-PT" sz="2800" dirty="0"/>
              <a:t>: </a:t>
            </a:r>
            <a:r>
              <a:rPr lang="pt-PT" altLang="en-PT" sz="2800" dirty="0" err="1"/>
              <a:t>nondepletable</a:t>
            </a:r>
            <a:r>
              <a:rPr lang="pt-PT" altLang="en-PT" sz="2800" dirty="0"/>
              <a:t> (no </a:t>
            </a:r>
            <a:r>
              <a:rPr lang="pt-PT" altLang="en-PT" sz="2800" dirty="0" err="1"/>
              <a:t>rivalry</a:t>
            </a:r>
            <a:r>
              <a:rPr lang="pt-PT" altLang="en-PT" sz="2800" dirty="0"/>
              <a:t> in </a:t>
            </a:r>
            <a:r>
              <a:rPr lang="pt-PT" altLang="en-PT" sz="2800" dirty="0" err="1"/>
              <a:t>consumption</a:t>
            </a:r>
            <a:r>
              <a:rPr lang="pt-PT" altLang="en-PT" sz="2800" dirty="0"/>
              <a:t>) </a:t>
            </a:r>
            <a:r>
              <a:rPr lang="pt-PT" altLang="en-PT" sz="2800" dirty="0" err="1"/>
              <a:t>and</a:t>
            </a:r>
            <a:r>
              <a:rPr lang="pt-PT" altLang="en-PT" sz="2800" dirty="0"/>
              <a:t> </a:t>
            </a:r>
            <a:r>
              <a:rPr lang="pt-PT" altLang="en-PT" sz="2800" dirty="0" err="1"/>
              <a:t>possibility</a:t>
            </a:r>
            <a:r>
              <a:rPr lang="pt-PT" altLang="en-PT" sz="2800" dirty="0"/>
              <a:t> </a:t>
            </a:r>
            <a:r>
              <a:rPr lang="pt-PT" altLang="en-PT" sz="2800" dirty="0" err="1"/>
              <a:t>of</a:t>
            </a:r>
            <a:r>
              <a:rPr lang="pt-PT" altLang="en-PT" sz="2800" dirty="0"/>
              <a:t> </a:t>
            </a:r>
            <a:r>
              <a:rPr lang="pt-PT" altLang="en-PT" sz="2800" dirty="0" err="1"/>
              <a:t>exclusion</a:t>
            </a:r>
            <a:endParaRPr lang="pt-PT" altLang="en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5733DF-EB51-0540-BF9A-7B4C002CD508}"/>
                  </a:ext>
                </a:extLst>
              </p:cNvPr>
              <p:cNvSpPr/>
              <p:nvPr/>
            </p:nvSpPr>
            <p:spPr>
              <a:xfrm>
                <a:off x="-36512" y="3356992"/>
                <a:ext cx="9196941" cy="954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quasilinear </a:t>
                </a:r>
                <a:r>
                  <a:rPr lang="pt-PT" altLang="en-PT" sz="28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utilities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pt-PT" altLang="en-PT" sz="2800" dirty="0" err="1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pt-PT" altLang="en-PT" sz="28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 </m:t>
                    </m:r>
                  </m:oMath>
                </a14:m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pt-PT" altLang="en-PT" sz="28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/>
                  <a:t>cost function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pt-PT" altLang="en-PT" sz="2800" b="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altLang="en-PT" sz="2800" dirty="0">
                    <a:solidFill>
                      <a:schemeClr val="accent4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5733DF-EB51-0540-BF9A-7B4C002CD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356992"/>
                <a:ext cx="9196941" cy="954364"/>
              </a:xfrm>
              <a:prstGeom prst="rect">
                <a:avLst/>
              </a:prstGeom>
              <a:blipFill>
                <a:blip r:embed="rId2"/>
                <a:stretch>
                  <a:fillRect l="-1655" t="-1052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F75545-CC4C-C744-BE01-017CCE86ADD1}"/>
                  </a:ext>
                </a:extLst>
              </p:cNvPr>
              <p:cNvSpPr/>
              <p:nvPr/>
            </p:nvSpPr>
            <p:spPr>
              <a:xfrm>
                <a:off x="-36512" y="4531071"/>
                <a:ext cx="8723312" cy="1642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socially optimal level: Samuelson condition</a:t>
                </a:r>
              </a:p>
              <a:p>
                <a:r>
                  <a:rPr lang="en-US" sz="1400" dirty="0"/>
                  <a:t> 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  <a:p>
                <a:r>
                  <a:rPr lang="en-US" sz="2800" dirty="0">
                    <a:solidFill>
                      <a:schemeClr val="accent4"/>
                    </a:solidFill>
                  </a:rPr>
                  <a:t>	solution is</a:t>
                </a:r>
                <a14:m>
                  <m:oMath xmlns:m="http://schemas.openxmlformats.org/officeDocument/2006/math">
                    <m:r>
                      <a:rPr lang="pt-PT" altLang="en-PT" sz="28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</a:rPr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altLang="en-PT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F75545-CC4C-C744-BE01-017CCE86A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531071"/>
                <a:ext cx="8723312" cy="1642566"/>
              </a:xfrm>
              <a:prstGeom prst="rect">
                <a:avLst/>
              </a:prstGeom>
              <a:blipFill>
                <a:blip r:embed="rId3"/>
                <a:stretch>
                  <a:fillRect l="-1747" t="-6107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9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7BBC98-42CC-A44A-84A8-40A88A8F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lfaen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PT" sz="3600" dirty="0" err="1">
                <a:solidFill>
                  <a:schemeClr val="bg2"/>
                </a:solidFill>
              </a:rPr>
              <a:t>public</a:t>
            </a:r>
            <a:r>
              <a:rPr lang="pt-PT" altLang="en-PT" sz="3600" dirty="0">
                <a:solidFill>
                  <a:schemeClr val="bg2"/>
                </a:solidFill>
              </a:rPr>
              <a:t> </a:t>
            </a:r>
            <a:r>
              <a:rPr lang="pt-PT" altLang="en-PT" sz="3600" dirty="0" err="1">
                <a:solidFill>
                  <a:schemeClr val="bg2"/>
                </a:solidFill>
              </a:rPr>
              <a:t>goods</a:t>
            </a:r>
            <a:endParaRPr lang="en-US" altLang="en-PT" sz="36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6ACE0F-D3F6-E649-9227-D8376463D512}"/>
                  </a:ext>
                </a:extLst>
              </p:cNvPr>
              <p:cNvSpPr/>
              <p:nvPr/>
            </p:nvSpPr>
            <p:spPr>
              <a:xfrm>
                <a:off x="18872" y="1503247"/>
                <a:ext cx="9809712" cy="3941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>
                    <a:solidFill>
                      <a:schemeClr val="accent6"/>
                    </a:solidFill>
                  </a:rPr>
                  <a:t>decentralized solution</a:t>
                </a:r>
              </a:p>
              <a:p>
                <a:pPr marL="457200" indent="-457200">
                  <a:buFontTx/>
                  <a:buChar char="-"/>
                </a:pPr>
                <a:endParaRPr lang="en-US" sz="12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solves</m:t>
                    </m:r>
                    <m: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PT" altLang="en-PT" sz="2800" b="0" i="1" baseline="-250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altLang="en-PT" sz="28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altLang="en-PT" sz="2800" i="1" baseline="-250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  <a:p>
                <a:r>
                  <a:rPr lang="en-US" sz="2800" dirty="0">
                    <a:solidFill>
                      <a:schemeClr val="accent4"/>
                    </a:solidFill>
                  </a:rPr>
                  <a:t>	</a:t>
                </a:r>
                <a:r>
                  <a:rPr lang="pt-PT" sz="2800" dirty="0">
                    <a:solidFill>
                      <a:schemeClr val="accent4"/>
                    </a:solidFill>
                  </a:rPr>
                  <a:t>FOC</a:t>
                </a:r>
                <a14:m>
                  <m:oMath xmlns:m="http://schemas.openxmlformats.org/officeDocument/2006/math">
                    <m:r>
                      <a:rPr lang="pt-PT" altLang="en-PT" sz="28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1200" dirty="0"/>
              </a:p>
              <a:p>
                <a:r>
                  <a:rPr lang="en-US" sz="1200" dirty="0"/>
                  <a:t>	</a:t>
                </a:r>
                <a:r>
                  <a:rPr lang="en-US" sz="2800" dirty="0"/>
                  <a:t>producer solves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pt-PT" altLang="en-PT" sz="2800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	</a:t>
                </a:r>
                <a:r>
                  <a:rPr lang="pt-PT" sz="2800" dirty="0">
                    <a:solidFill>
                      <a:schemeClr val="accent4"/>
                    </a:solidFill>
                  </a:rPr>
                  <a:t>FOC</a:t>
                </a:r>
                <a14:m>
                  <m:oMath xmlns:m="http://schemas.openxmlformats.org/officeDocument/2006/math">
                    <m:r>
                      <a:rPr lang="pt-PT" altLang="en-PT" sz="28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PT" altLang="en-PT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pt-PT" altLang="en-PT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altLang="en-PT" sz="28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altLang="en-PT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with equality for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pt-PT" altLang="en-PT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altLang="en-PT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PT" altLang="en-PT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altLang="en-PT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6ACE0F-D3F6-E649-9227-D8376463D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" y="1503247"/>
                <a:ext cx="9809712" cy="3941977"/>
              </a:xfrm>
              <a:prstGeom prst="rect">
                <a:avLst/>
              </a:prstGeom>
              <a:blipFill>
                <a:blip r:embed="rId2"/>
                <a:stretch>
                  <a:fillRect l="-1552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C83A7D-958A-D241-B98C-80B8CA038B3F}"/>
                  </a:ext>
                </a:extLst>
              </p:cNvPr>
              <p:cNvSpPr/>
              <p:nvPr/>
            </p:nvSpPr>
            <p:spPr>
              <a:xfrm>
                <a:off x="1782228" y="5354052"/>
                <a:ext cx="47339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Aft>
                    <a:spcPct val="25000"/>
                  </a:spcAft>
                </a:pPr>
                <a:r>
                  <a:rPr lang="pt-PT" altLang="en-PT" sz="2800" dirty="0">
                    <a:ea typeface="Cambria Math" panose="02040503050406030204" pitchFamily="18" charset="0"/>
                  </a:rPr>
                  <a:t>free </a:t>
                </a:r>
                <a:r>
                  <a:rPr lang="pt-PT" altLang="en-PT" sz="2800" dirty="0" err="1">
                    <a:ea typeface="Cambria Math" panose="02040503050406030204" pitchFamily="18" charset="0"/>
                  </a:rPr>
                  <a:t>riding</a:t>
                </a:r>
                <a:r>
                  <a:rPr lang="pt-PT" altLang="en-PT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altLang="en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pt-PT" altLang="en-PT" sz="2800" dirty="0">
                    <a:solidFill>
                      <a:schemeClr val="accent6"/>
                    </a:solidFill>
                  </a:rPr>
                  <a:t>underprovision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C83A7D-958A-D241-B98C-80B8CA0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28" y="5354052"/>
                <a:ext cx="4733988" cy="523220"/>
              </a:xfrm>
              <a:prstGeom prst="rect">
                <a:avLst/>
              </a:prstGeom>
              <a:blipFill>
                <a:blip r:embed="rId3"/>
                <a:stretch>
                  <a:fillRect l="-2674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50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ylfaen"/>
        <a:ea typeface=""/>
        <a:cs typeface=""/>
      </a:majorFont>
      <a:minorFont>
        <a:latin typeface="Sylfa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1096</Words>
  <Application>Microsoft Macintosh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Sylfaen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Côrte-Real</dc:creator>
  <cp:lastModifiedBy>Paulo Pamplona Corte-Real</cp:lastModifiedBy>
  <cp:revision>92</cp:revision>
  <cp:lastPrinted>2014-09-16T21:10:57Z</cp:lastPrinted>
  <dcterms:created xsi:type="dcterms:W3CDTF">2014-09-19T23:24:25Z</dcterms:created>
  <dcterms:modified xsi:type="dcterms:W3CDTF">2023-03-07T13:21:51Z</dcterms:modified>
</cp:coreProperties>
</file>