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324" r:id="rId3"/>
    <p:sldId id="325" r:id="rId4"/>
    <p:sldId id="326" r:id="rId5"/>
    <p:sldId id="327" r:id="rId6"/>
    <p:sldId id="328" r:id="rId7"/>
    <p:sldId id="330" r:id="rId8"/>
    <p:sldId id="317" r:id="rId9"/>
    <p:sldId id="310" r:id="rId10"/>
    <p:sldId id="331" r:id="rId11"/>
    <p:sldId id="315" r:id="rId12"/>
    <p:sldId id="332" r:id="rId13"/>
    <p:sldId id="333" r:id="rId14"/>
    <p:sldId id="334" r:id="rId15"/>
    <p:sldId id="335" r:id="rId16"/>
    <p:sldId id="339" r:id="rId17"/>
    <p:sldId id="349" r:id="rId18"/>
    <p:sldId id="340" r:id="rId19"/>
    <p:sldId id="350" r:id="rId20"/>
    <p:sldId id="351" r:id="rId21"/>
    <p:sldId id="352" r:id="rId22"/>
    <p:sldId id="353" r:id="rId23"/>
    <p:sldId id="354" r:id="rId24"/>
    <p:sldId id="355" r:id="rId25"/>
    <p:sldId id="357" r:id="rId26"/>
    <p:sldId id="356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74" r:id="rId35"/>
    <p:sldId id="366" r:id="rId36"/>
    <p:sldId id="367" r:id="rId37"/>
    <p:sldId id="368" r:id="rId38"/>
    <p:sldId id="369" r:id="rId39"/>
    <p:sldId id="370" r:id="rId40"/>
    <p:sldId id="372" r:id="rId4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E8D4B-2BF7-D74A-AD18-F3C5181C8E37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97EFBBF-DFB9-7241-AEB2-BD548D1C9603}">
      <dgm:prSet/>
      <dgm:spPr/>
      <dgm:t>
        <a:bodyPr/>
        <a:lstStyle/>
        <a:p>
          <a:r>
            <a:rPr lang="en-PT"/>
            <a:t>Find the walrasian equilibrium for the economy where:</a:t>
          </a:r>
        </a:p>
      </dgm:t>
    </dgm:pt>
    <dgm:pt modelId="{CFF98275-238D-434E-BD80-B5CB265C21FA}" type="parTrans" cxnId="{734229F5-3EA2-674A-86D8-AA3C1E347937}">
      <dgm:prSet/>
      <dgm:spPr/>
      <dgm:t>
        <a:bodyPr/>
        <a:lstStyle/>
        <a:p>
          <a:endParaRPr lang="en-GB"/>
        </a:p>
      </dgm:t>
    </dgm:pt>
    <dgm:pt modelId="{6D9890C9-6356-C948-BC4C-5B1BD4DDD8FF}" type="sibTrans" cxnId="{734229F5-3EA2-674A-86D8-AA3C1E347937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689550C-6834-BD40-976C-01D08CD94725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pt-P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PT" b="0" i="1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pt-PT" b="0" i="1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d>
                    <m:dPr>
                      <m:ctrlPr>
                        <a:rPr lang="pt-PT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r>
                    <a:rPr lang="pt-PT" b="0" i="1"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pt-PT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  <m:sup>
                      <m:r>
                        <a:rPr lang="pt-PT" b="0" i="1">
                          <a:latin typeface="Cambria Math" panose="02040503050406030204" pitchFamily="18" charset="0"/>
                        </a:rPr>
                        <m:t>𝛼</m:t>
                      </m:r>
                    </m:sup>
                  </m:sSup>
                  <m:sSup>
                    <m:sSupPr>
                      <m:ctrlPr>
                        <a:rPr lang="pt-PT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  <m:sup>
                      <m:r>
                        <a:rPr lang="pt-PT" b="0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pt-PT" b="0" i="1">
                          <a:latin typeface="Cambria Math" panose="02040503050406030204" pitchFamily="18" charset="0"/>
                        </a:rPr>
                        <m:t>𝛼</m:t>
                      </m:r>
                    </m:sup>
                  </m:sSup>
                </m:oMath>
              </a14:m>
              <a:r>
                <a:rPr lang="pt-PT" b="0"/>
                <a:t>, i=1,2</a:t>
              </a:r>
              <a:endParaRPr lang="en-PT"/>
            </a:p>
          </dgm:t>
        </dgm:pt>
      </mc:Choice>
      <mc:Fallback xmlns="">
        <dgm:pt modelId="{5689550C-6834-BD40-976C-01D08CD94725}">
          <dgm:prSet/>
          <dgm:spPr/>
          <dgm:t>
            <a:bodyPr/>
            <a:lstStyle/>
            <a:p>
              <a:r>
                <a:rPr lang="pt-PT" b="0" i="0"/>
                <a:t>𝑢_𝑖 (𝑥_1𝑖,𝑥_2𝑖 )=〖𝑥_1𝑖〗^𝛼 〖𝑥_2𝑖〗^(1−𝛼)</a:t>
              </a:r>
              <a:r>
                <a:rPr lang="pt-PT" b="0"/>
                <a:t>, i=1,2</a:t>
              </a:r>
              <a:endParaRPr lang="en-PT"/>
            </a:p>
          </dgm:t>
        </dgm:pt>
      </mc:Fallback>
    </mc:AlternateContent>
    <dgm:pt modelId="{354E4453-B141-EF49-8ED2-6FCEB7BD9758}" type="parTrans" cxnId="{EA72217A-8CFE-524E-AE2B-BA5C6E54A94C}">
      <dgm:prSet/>
      <dgm:spPr/>
      <dgm:t>
        <a:bodyPr/>
        <a:lstStyle/>
        <a:p>
          <a:endParaRPr lang="en-GB"/>
        </a:p>
      </dgm:t>
    </dgm:pt>
    <dgm:pt modelId="{57D7A383-CEF4-B84E-9B5A-4273D29140EE}" type="sibTrans" cxnId="{EA72217A-8CFE-524E-AE2B-BA5C6E54A94C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9220775B-10D8-124C-A09D-1E33688A05E8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left"/>
                  </m:oMathParaPr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pt-PT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b="0" i="1">
                        <a:latin typeface="Cambria Math" panose="02040503050406030204" pitchFamily="18" charset="0"/>
                      </a:rPr>
                      <m:t>=(2,1)</m:t>
                    </m:r>
                  </m:oMath>
                </m:oMathPara>
              </a14:m>
              <a:endParaRPr lang="en-PT"/>
            </a:p>
          </dgm:t>
        </dgm:pt>
      </mc:Choice>
      <mc:Fallback xmlns="">
        <dgm:pt modelId="{9220775B-10D8-124C-A09D-1E33688A05E8}">
          <dgm:prSet/>
          <dgm:spPr/>
          <dgm:t>
            <a:bodyPr/>
            <a:lstStyle/>
            <a:p>
              <a:pPr/>
              <a:r>
                <a:rPr lang="pt-PT" b="0" i="0"/>
                <a:t>𝜔_1=(1,2),𝜔_2=(2,1)</a:t>
              </a:r>
              <a:endParaRPr lang="en-PT"/>
            </a:p>
          </dgm:t>
        </dgm:pt>
      </mc:Fallback>
    </mc:AlternateContent>
    <dgm:pt modelId="{E67B52C8-D242-EB42-91C5-3C53DFDDD86B}" type="parTrans" cxnId="{ADEE862B-4AB5-224D-A097-FCDC0CD3E730}">
      <dgm:prSet/>
      <dgm:spPr/>
      <dgm:t>
        <a:bodyPr/>
        <a:lstStyle/>
        <a:p>
          <a:endParaRPr lang="en-GB"/>
        </a:p>
      </dgm:t>
    </dgm:pt>
    <dgm:pt modelId="{0ABCF1DB-0465-CE45-B44E-3DEF2413DC39}" type="sibTrans" cxnId="{ADEE862B-4AB5-224D-A097-FCDC0CD3E730}">
      <dgm:prSet/>
      <dgm:spPr/>
      <dgm:t>
        <a:bodyPr/>
        <a:lstStyle/>
        <a:p>
          <a:endParaRPr lang="en-GB"/>
        </a:p>
      </dgm:t>
    </dgm:pt>
    <dgm:pt modelId="{1423D548-E7CE-0E48-86F5-E38BB84FDCF7}" type="pres">
      <dgm:prSet presAssocID="{2CCE8D4B-2BF7-D74A-AD18-F3C5181C8E37}" presName="linear" presStyleCnt="0">
        <dgm:presLayoutVars>
          <dgm:animLvl val="lvl"/>
          <dgm:resizeHandles val="exact"/>
        </dgm:presLayoutVars>
      </dgm:prSet>
      <dgm:spPr/>
    </dgm:pt>
    <dgm:pt modelId="{C0E04B5B-F8AD-3C47-A080-0C672BA170EB}" type="pres">
      <dgm:prSet presAssocID="{397EFBBF-DFB9-7241-AEB2-BD548D1C9603}" presName="parentText" presStyleLbl="node1" presStyleIdx="0" presStyleCnt="3" custLinFactY="51953" custLinFactNeighborY="100000">
        <dgm:presLayoutVars>
          <dgm:chMax val="0"/>
          <dgm:bulletEnabled val="1"/>
        </dgm:presLayoutVars>
      </dgm:prSet>
      <dgm:spPr/>
    </dgm:pt>
    <dgm:pt modelId="{5D4B1D5D-9C4B-F448-B37D-D1C623A723BD}" type="pres">
      <dgm:prSet presAssocID="{6D9890C9-6356-C948-BC4C-5B1BD4DDD8FF}" presName="spacer" presStyleCnt="0"/>
      <dgm:spPr/>
    </dgm:pt>
    <dgm:pt modelId="{61313585-B45E-3D4F-9A5A-C5BACE853803}" type="pres">
      <dgm:prSet presAssocID="{5689550C-6834-BD40-976C-01D08CD94725}" presName="parentText" presStyleLbl="node1" presStyleIdx="1" presStyleCnt="3" custLinFactY="25891" custLinFactNeighborY="100000">
        <dgm:presLayoutVars>
          <dgm:chMax val="0"/>
          <dgm:bulletEnabled val="1"/>
        </dgm:presLayoutVars>
      </dgm:prSet>
      <dgm:spPr/>
    </dgm:pt>
    <dgm:pt modelId="{D87F2FD0-A5FF-2F42-A413-3C500AB063FF}" type="pres">
      <dgm:prSet presAssocID="{57D7A383-CEF4-B84E-9B5A-4273D29140EE}" presName="spacer" presStyleCnt="0"/>
      <dgm:spPr/>
    </dgm:pt>
    <dgm:pt modelId="{A0F30C32-35A4-294A-9692-8D4EBB283515}" type="pres">
      <dgm:prSet presAssocID="{9220775B-10D8-124C-A09D-1E33688A05E8}" presName="parentText" presStyleLbl="node1" presStyleIdx="2" presStyleCnt="3" custLinFactNeighborY="98096">
        <dgm:presLayoutVars>
          <dgm:chMax val="0"/>
          <dgm:bulletEnabled val="1"/>
        </dgm:presLayoutVars>
      </dgm:prSet>
      <dgm:spPr/>
    </dgm:pt>
  </dgm:ptLst>
  <dgm:cxnLst>
    <dgm:cxn modelId="{45EAA912-EF3B-9C49-BF41-F03CC351D748}" type="presOf" srcId="{9220775B-10D8-124C-A09D-1E33688A05E8}" destId="{A0F30C32-35A4-294A-9692-8D4EBB283515}" srcOrd="0" destOrd="0" presId="urn:microsoft.com/office/officeart/2005/8/layout/vList2"/>
    <dgm:cxn modelId="{ADEE862B-4AB5-224D-A097-FCDC0CD3E730}" srcId="{2CCE8D4B-2BF7-D74A-AD18-F3C5181C8E37}" destId="{9220775B-10D8-124C-A09D-1E33688A05E8}" srcOrd="2" destOrd="0" parTransId="{E67B52C8-D242-EB42-91C5-3C53DFDDD86B}" sibTransId="{0ABCF1DB-0465-CE45-B44E-3DEF2413DC39}"/>
    <dgm:cxn modelId="{0550816E-507E-6142-86E8-5BCAAAA2C7D0}" type="presOf" srcId="{5689550C-6834-BD40-976C-01D08CD94725}" destId="{61313585-B45E-3D4F-9A5A-C5BACE853803}" srcOrd="0" destOrd="0" presId="urn:microsoft.com/office/officeart/2005/8/layout/vList2"/>
    <dgm:cxn modelId="{EA72217A-8CFE-524E-AE2B-BA5C6E54A94C}" srcId="{2CCE8D4B-2BF7-D74A-AD18-F3C5181C8E37}" destId="{5689550C-6834-BD40-976C-01D08CD94725}" srcOrd="1" destOrd="0" parTransId="{354E4453-B141-EF49-8ED2-6FCEB7BD9758}" sibTransId="{57D7A383-CEF4-B84E-9B5A-4273D29140EE}"/>
    <dgm:cxn modelId="{B979AE7C-DBC1-3F43-A5DE-4AD0BC2E7783}" type="presOf" srcId="{2CCE8D4B-2BF7-D74A-AD18-F3C5181C8E37}" destId="{1423D548-E7CE-0E48-86F5-E38BB84FDCF7}" srcOrd="0" destOrd="0" presId="urn:microsoft.com/office/officeart/2005/8/layout/vList2"/>
    <dgm:cxn modelId="{67F70F7D-B822-2147-A460-3E1A239BDBF1}" type="presOf" srcId="{397EFBBF-DFB9-7241-AEB2-BD548D1C9603}" destId="{C0E04B5B-F8AD-3C47-A080-0C672BA170EB}" srcOrd="0" destOrd="0" presId="urn:microsoft.com/office/officeart/2005/8/layout/vList2"/>
    <dgm:cxn modelId="{734229F5-3EA2-674A-86D8-AA3C1E347937}" srcId="{2CCE8D4B-2BF7-D74A-AD18-F3C5181C8E37}" destId="{397EFBBF-DFB9-7241-AEB2-BD548D1C9603}" srcOrd="0" destOrd="0" parTransId="{CFF98275-238D-434E-BD80-B5CB265C21FA}" sibTransId="{6D9890C9-6356-C948-BC4C-5B1BD4DDD8FF}"/>
    <dgm:cxn modelId="{71FA8987-E319-7348-B695-E14F25B22AF3}" type="presParOf" srcId="{1423D548-E7CE-0E48-86F5-E38BB84FDCF7}" destId="{C0E04B5B-F8AD-3C47-A080-0C672BA170EB}" srcOrd="0" destOrd="0" presId="urn:microsoft.com/office/officeart/2005/8/layout/vList2"/>
    <dgm:cxn modelId="{1100351A-BAF5-CD41-97E8-FF784DC310B7}" type="presParOf" srcId="{1423D548-E7CE-0E48-86F5-E38BB84FDCF7}" destId="{5D4B1D5D-9C4B-F448-B37D-D1C623A723BD}" srcOrd="1" destOrd="0" presId="urn:microsoft.com/office/officeart/2005/8/layout/vList2"/>
    <dgm:cxn modelId="{93A087F7-7495-FC4E-9D7D-C39F0E89A47B}" type="presParOf" srcId="{1423D548-E7CE-0E48-86F5-E38BB84FDCF7}" destId="{61313585-B45E-3D4F-9A5A-C5BACE853803}" srcOrd="2" destOrd="0" presId="urn:microsoft.com/office/officeart/2005/8/layout/vList2"/>
    <dgm:cxn modelId="{A866B8FC-7721-0244-9B01-01F0ED43C52F}" type="presParOf" srcId="{1423D548-E7CE-0E48-86F5-E38BB84FDCF7}" destId="{D87F2FD0-A5FF-2F42-A413-3C500AB063FF}" srcOrd="3" destOrd="0" presId="urn:microsoft.com/office/officeart/2005/8/layout/vList2"/>
    <dgm:cxn modelId="{16D60832-2EAF-E347-9B62-F5F2AF958CDE}" type="presParOf" srcId="{1423D548-E7CE-0E48-86F5-E38BB84FDCF7}" destId="{A0F30C32-35A4-294A-9692-8D4EBB283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E8D4B-2BF7-D74A-AD18-F3C5181C8E37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97EFBBF-DFB9-7241-AEB2-BD548D1C9603}">
      <dgm:prSet/>
      <dgm:spPr/>
      <dgm:t>
        <a:bodyPr/>
        <a:lstStyle/>
        <a:p>
          <a:r>
            <a:rPr lang="en-PT"/>
            <a:t>Find the walrasian equilibrium for the economy where:</a:t>
          </a:r>
        </a:p>
      </dgm:t>
    </dgm:pt>
    <dgm:pt modelId="{CFF98275-238D-434E-BD80-B5CB265C21FA}" type="parTrans" cxnId="{734229F5-3EA2-674A-86D8-AA3C1E347937}">
      <dgm:prSet/>
      <dgm:spPr/>
      <dgm:t>
        <a:bodyPr/>
        <a:lstStyle/>
        <a:p>
          <a:endParaRPr lang="en-GB"/>
        </a:p>
      </dgm:t>
    </dgm:pt>
    <dgm:pt modelId="{6D9890C9-6356-C948-BC4C-5B1BD4DDD8FF}" type="sibTrans" cxnId="{734229F5-3EA2-674A-86D8-AA3C1E347937}">
      <dgm:prSet/>
      <dgm:spPr/>
      <dgm:t>
        <a:bodyPr/>
        <a:lstStyle/>
        <a:p>
          <a:endParaRPr lang="en-GB"/>
        </a:p>
      </dgm:t>
    </dgm:pt>
    <dgm:pt modelId="{5689550C-6834-BD40-976C-01D08CD94725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PT">
              <a:noFill/>
            </a:rPr>
            <a:t> </a:t>
          </a:r>
        </a:p>
      </dgm:t>
    </dgm:pt>
    <dgm:pt modelId="{354E4453-B141-EF49-8ED2-6FCEB7BD9758}" type="parTrans" cxnId="{EA72217A-8CFE-524E-AE2B-BA5C6E54A94C}">
      <dgm:prSet/>
      <dgm:spPr/>
      <dgm:t>
        <a:bodyPr/>
        <a:lstStyle/>
        <a:p>
          <a:endParaRPr lang="en-GB"/>
        </a:p>
      </dgm:t>
    </dgm:pt>
    <dgm:pt modelId="{57D7A383-CEF4-B84E-9B5A-4273D29140EE}" type="sibTrans" cxnId="{EA72217A-8CFE-524E-AE2B-BA5C6E54A94C}">
      <dgm:prSet/>
      <dgm:spPr/>
      <dgm:t>
        <a:bodyPr/>
        <a:lstStyle/>
        <a:p>
          <a:endParaRPr lang="en-GB"/>
        </a:p>
      </dgm:t>
    </dgm:pt>
    <dgm:pt modelId="{9220775B-10D8-124C-A09D-1E33688A05E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PT">
              <a:noFill/>
            </a:rPr>
            <a:t> </a:t>
          </a:r>
        </a:p>
      </dgm:t>
    </dgm:pt>
    <dgm:pt modelId="{E67B52C8-D242-EB42-91C5-3C53DFDDD86B}" type="parTrans" cxnId="{ADEE862B-4AB5-224D-A097-FCDC0CD3E730}">
      <dgm:prSet/>
      <dgm:spPr/>
      <dgm:t>
        <a:bodyPr/>
        <a:lstStyle/>
        <a:p>
          <a:endParaRPr lang="en-GB"/>
        </a:p>
      </dgm:t>
    </dgm:pt>
    <dgm:pt modelId="{0ABCF1DB-0465-CE45-B44E-3DEF2413DC39}" type="sibTrans" cxnId="{ADEE862B-4AB5-224D-A097-FCDC0CD3E730}">
      <dgm:prSet/>
      <dgm:spPr/>
      <dgm:t>
        <a:bodyPr/>
        <a:lstStyle/>
        <a:p>
          <a:endParaRPr lang="en-GB"/>
        </a:p>
      </dgm:t>
    </dgm:pt>
    <dgm:pt modelId="{1423D548-E7CE-0E48-86F5-E38BB84FDCF7}" type="pres">
      <dgm:prSet presAssocID="{2CCE8D4B-2BF7-D74A-AD18-F3C5181C8E37}" presName="linear" presStyleCnt="0">
        <dgm:presLayoutVars>
          <dgm:animLvl val="lvl"/>
          <dgm:resizeHandles val="exact"/>
        </dgm:presLayoutVars>
      </dgm:prSet>
      <dgm:spPr/>
    </dgm:pt>
    <dgm:pt modelId="{C0E04B5B-F8AD-3C47-A080-0C672BA170EB}" type="pres">
      <dgm:prSet presAssocID="{397EFBBF-DFB9-7241-AEB2-BD548D1C9603}" presName="parentText" presStyleLbl="node1" presStyleIdx="0" presStyleCnt="3" custLinFactY="51953" custLinFactNeighborY="100000">
        <dgm:presLayoutVars>
          <dgm:chMax val="0"/>
          <dgm:bulletEnabled val="1"/>
        </dgm:presLayoutVars>
      </dgm:prSet>
      <dgm:spPr/>
    </dgm:pt>
    <dgm:pt modelId="{5D4B1D5D-9C4B-F448-B37D-D1C623A723BD}" type="pres">
      <dgm:prSet presAssocID="{6D9890C9-6356-C948-BC4C-5B1BD4DDD8FF}" presName="spacer" presStyleCnt="0"/>
      <dgm:spPr/>
    </dgm:pt>
    <dgm:pt modelId="{61313585-B45E-3D4F-9A5A-C5BACE853803}" type="pres">
      <dgm:prSet presAssocID="{5689550C-6834-BD40-976C-01D08CD94725}" presName="parentText" presStyleLbl="node1" presStyleIdx="1" presStyleCnt="3" custLinFactY="25891" custLinFactNeighborY="100000">
        <dgm:presLayoutVars>
          <dgm:chMax val="0"/>
          <dgm:bulletEnabled val="1"/>
        </dgm:presLayoutVars>
      </dgm:prSet>
      <dgm:spPr/>
    </dgm:pt>
    <dgm:pt modelId="{D87F2FD0-A5FF-2F42-A413-3C500AB063FF}" type="pres">
      <dgm:prSet presAssocID="{57D7A383-CEF4-B84E-9B5A-4273D29140EE}" presName="spacer" presStyleCnt="0"/>
      <dgm:spPr/>
    </dgm:pt>
    <dgm:pt modelId="{A0F30C32-35A4-294A-9692-8D4EBB283515}" type="pres">
      <dgm:prSet presAssocID="{9220775B-10D8-124C-A09D-1E33688A05E8}" presName="parentText" presStyleLbl="node1" presStyleIdx="2" presStyleCnt="3" custLinFactNeighborY="98096">
        <dgm:presLayoutVars>
          <dgm:chMax val="0"/>
          <dgm:bulletEnabled val="1"/>
        </dgm:presLayoutVars>
      </dgm:prSet>
      <dgm:spPr/>
    </dgm:pt>
  </dgm:ptLst>
  <dgm:cxnLst>
    <dgm:cxn modelId="{45EAA912-EF3B-9C49-BF41-F03CC351D748}" type="presOf" srcId="{9220775B-10D8-124C-A09D-1E33688A05E8}" destId="{A0F30C32-35A4-294A-9692-8D4EBB283515}" srcOrd="0" destOrd="0" presId="urn:microsoft.com/office/officeart/2005/8/layout/vList2"/>
    <dgm:cxn modelId="{ADEE862B-4AB5-224D-A097-FCDC0CD3E730}" srcId="{2CCE8D4B-2BF7-D74A-AD18-F3C5181C8E37}" destId="{9220775B-10D8-124C-A09D-1E33688A05E8}" srcOrd="2" destOrd="0" parTransId="{E67B52C8-D242-EB42-91C5-3C53DFDDD86B}" sibTransId="{0ABCF1DB-0465-CE45-B44E-3DEF2413DC39}"/>
    <dgm:cxn modelId="{0550816E-507E-6142-86E8-5BCAAAA2C7D0}" type="presOf" srcId="{5689550C-6834-BD40-976C-01D08CD94725}" destId="{61313585-B45E-3D4F-9A5A-C5BACE853803}" srcOrd="0" destOrd="0" presId="urn:microsoft.com/office/officeart/2005/8/layout/vList2"/>
    <dgm:cxn modelId="{EA72217A-8CFE-524E-AE2B-BA5C6E54A94C}" srcId="{2CCE8D4B-2BF7-D74A-AD18-F3C5181C8E37}" destId="{5689550C-6834-BD40-976C-01D08CD94725}" srcOrd="1" destOrd="0" parTransId="{354E4453-B141-EF49-8ED2-6FCEB7BD9758}" sibTransId="{57D7A383-CEF4-B84E-9B5A-4273D29140EE}"/>
    <dgm:cxn modelId="{B979AE7C-DBC1-3F43-A5DE-4AD0BC2E7783}" type="presOf" srcId="{2CCE8D4B-2BF7-D74A-AD18-F3C5181C8E37}" destId="{1423D548-E7CE-0E48-86F5-E38BB84FDCF7}" srcOrd="0" destOrd="0" presId="urn:microsoft.com/office/officeart/2005/8/layout/vList2"/>
    <dgm:cxn modelId="{67F70F7D-B822-2147-A460-3E1A239BDBF1}" type="presOf" srcId="{397EFBBF-DFB9-7241-AEB2-BD548D1C9603}" destId="{C0E04B5B-F8AD-3C47-A080-0C672BA170EB}" srcOrd="0" destOrd="0" presId="urn:microsoft.com/office/officeart/2005/8/layout/vList2"/>
    <dgm:cxn modelId="{734229F5-3EA2-674A-86D8-AA3C1E347937}" srcId="{2CCE8D4B-2BF7-D74A-AD18-F3C5181C8E37}" destId="{397EFBBF-DFB9-7241-AEB2-BD548D1C9603}" srcOrd="0" destOrd="0" parTransId="{CFF98275-238D-434E-BD80-B5CB265C21FA}" sibTransId="{6D9890C9-6356-C948-BC4C-5B1BD4DDD8FF}"/>
    <dgm:cxn modelId="{71FA8987-E319-7348-B695-E14F25B22AF3}" type="presParOf" srcId="{1423D548-E7CE-0E48-86F5-E38BB84FDCF7}" destId="{C0E04B5B-F8AD-3C47-A080-0C672BA170EB}" srcOrd="0" destOrd="0" presId="urn:microsoft.com/office/officeart/2005/8/layout/vList2"/>
    <dgm:cxn modelId="{1100351A-BAF5-CD41-97E8-FF784DC310B7}" type="presParOf" srcId="{1423D548-E7CE-0E48-86F5-E38BB84FDCF7}" destId="{5D4B1D5D-9C4B-F448-B37D-D1C623A723BD}" srcOrd="1" destOrd="0" presId="urn:microsoft.com/office/officeart/2005/8/layout/vList2"/>
    <dgm:cxn modelId="{93A087F7-7495-FC4E-9D7D-C39F0E89A47B}" type="presParOf" srcId="{1423D548-E7CE-0E48-86F5-E38BB84FDCF7}" destId="{61313585-B45E-3D4F-9A5A-C5BACE853803}" srcOrd="2" destOrd="0" presId="urn:microsoft.com/office/officeart/2005/8/layout/vList2"/>
    <dgm:cxn modelId="{A866B8FC-7721-0244-9B01-01F0ED43C52F}" type="presParOf" srcId="{1423D548-E7CE-0E48-86F5-E38BB84FDCF7}" destId="{D87F2FD0-A5FF-2F42-A413-3C500AB063FF}" srcOrd="3" destOrd="0" presId="urn:microsoft.com/office/officeart/2005/8/layout/vList2"/>
    <dgm:cxn modelId="{16D60832-2EAF-E347-9B62-F5F2AF958CDE}" type="presParOf" srcId="{1423D548-E7CE-0E48-86F5-E38BB84FDCF7}" destId="{A0F30C32-35A4-294A-9692-8D4EBB283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4B5B-F8AD-3C47-A080-0C672BA170EB}">
      <dsp:nvSpPr>
        <dsp:cNvPr id="0" name=""/>
        <dsp:cNvSpPr/>
      </dsp:nvSpPr>
      <dsp:spPr>
        <a:xfrm>
          <a:off x="0" y="864095"/>
          <a:ext cx="8526693" cy="8687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T" sz="2700" kern="1200"/>
            <a:t>Find the walrasian equilibrium for the economy where:</a:t>
          </a:r>
        </a:p>
      </dsp:txBody>
      <dsp:txXfrm>
        <a:off x="42408" y="906503"/>
        <a:ext cx="8441877" cy="783909"/>
      </dsp:txXfrm>
    </dsp:sp>
    <dsp:sp modelId="{61313585-B45E-3D4F-9A5A-C5BACE853803}">
      <dsp:nvSpPr>
        <dsp:cNvPr id="0" name=""/>
        <dsp:cNvSpPr/>
      </dsp:nvSpPr>
      <dsp:spPr>
        <a:xfrm>
          <a:off x="0" y="1584173"/>
          <a:ext cx="8526693" cy="8687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pt-PT" sz="27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pt-PT" sz="2700" b="0" i="1" kern="120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pt-PT" sz="2700" b="0" i="1" kern="1200">
                      <a:latin typeface="Cambria Math" panose="02040503050406030204" pitchFamily="18" charset="0"/>
                    </a:rPr>
                    <m:t>𝑖</m:t>
                  </m:r>
                </m:sub>
              </m:sSub>
              <m:d>
                <m:dPr>
                  <m:ctrlPr>
                    <a:rPr lang="pt-PT" sz="2700" b="0" i="1" kern="120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pt-PT" sz="27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pt-PT" sz="2700" b="0" i="1" kern="120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pt-PT" sz="27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d>
              <m:r>
                <a:rPr lang="pt-PT" sz="2700" b="0" i="1" kern="1200"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pt-PT" sz="2700" b="0" i="1" kern="1200">
                      <a:latin typeface="Cambria Math" panose="02040503050406030204" pitchFamily="18" charset="0"/>
                    </a:rPr>
                  </m:ctrlPr>
                </m:sSupPr>
                <m:e>
                  <m:sSub>
                    <m:sSubPr>
                      <m:ctrlPr>
                        <a:rPr lang="pt-PT" sz="27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  <m:sup>
                  <m:r>
                    <a:rPr lang="pt-PT" sz="2700" b="0" i="1" kern="1200">
                      <a:latin typeface="Cambria Math" panose="02040503050406030204" pitchFamily="18" charset="0"/>
                    </a:rPr>
                    <m:t>𝛼</m:t>
                  </m:r>
                </m:sup>
              </m:sSup>
              <m:sSup>
                <m:sSupPr>
                  <m:ctrlPr>
                    <a:rPr lang="pt-PT" sz="2700" b="0" i="1" kern="1200">
                      <a:latin typeface="Cambria Math" panose="02040503050406030204" pitchFamily="18" charset="0"/>
                    </a:rPr>
                  </m:ctrlPr>
                </m:sSupPr>
                <m:e>
                  <m:sSub>
                    <m:sSubPr>
                      <m:ctrlPr>
                        <a:rPr lang="pt-PT" sz="27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700" b="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  <m:sup>
                  <m:r>
                    <a:rPr lang="pt-PT" sz="2700" b="0" i="1" kern="1200">
                      <a:latin typeface="Cambria Math" panose="02040503050406030204" pitchFamily="18" charset="0"/>
                    </a:rPr>
                    <m:t>1−</m:t>
                  </m:r>
                  <m:r>
                    <a:rPr lang="pt-PT" sz="2700" b="0" i="1" kern="1200">
                      <a:latin typeface="Cambria Math" panose="02040503050406030204" pitchFamily="18" charset="0"/>
                    </a:rPr>
                    <m:t>𝛼</m:t>
                  </m:r>
                </m:sup>
              </m:sSup>
            </m:oMath>
          </a14:m>
          <a:r>
            <a:rPr lang="pt-PT" sz="2700" b="0" kern="1200"/>
            <a:t>, i=1,2</a:t>
          </a:r>
          <a:endParaRPr lang="en-PT" sz="2700" kern="1200"/>
        </a:p>
      </dsp:txBody>
      <dsp:txXfrm>
        <a:off x="42408" y="1626581"/>
        <a:ext cx="8441877" cy="783909"/>
      </dsp:txXfrm>
    </dsp:sp>
    <dsp:sp modelId="{A0F30C32-35A4-294A-9692-8D4EBB283515}">
      <dsp:nvSpPr>
        <dsp:cNvPr id="0" name=""/>
        <dsp:cNvSpPr/>
      </dsp:nvSpPr>
      <dsp:spPr>
        <a:xfrm>
          <a:off x="0" y="2304256"/>
          <a:ext cx="8526693" cy="8687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left"/>
              </m:oMathParaPr>
              <m:oMath xmlns:m="http://schemas.openxmlformats.org/officeDocument/2006/math">
                <m:sSub>
                  <m:sSubPr>
                    <m:ctrlPr>
                      <a:rPr lang="pt-PT" sz="27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PT" sz="2700" b="0" i="1" kern="1200">
                        <a:latin typeface="Cambria Math" panose="02040503050406030204" pitchFamily="18" charset="0"/>
                      </a:rPr>
                      <m:t>𝜔</m:t>
                    </m:r>
                  </m:e>
                  <m:sub>
                    <m:r>
                      <a:rPr lang="pt-PT" sz="2700" b="0" i="1" kern="120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pt-PT" sz="2700" b="0" i="1" kern="1200"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lang="pt-PT" sz="27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pt-PT" sz="2700" b="0" i="1" kern="1200">
                        <a:latin typeface="Cambria Math" panose="02040503050406030204" pitchFamily="18" charset="0"/>
                      </a:rPr>
                      <m:t>1,2</m:t>
                    </m:r>
                  </m:e>
                </m:d>
                <m:r>
                  <a:rPr lang="pt-PT" sz="2700" b="0" i="1" kern="1200"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lang="pt-PT" sz="2700" b="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PT" sz="2700" b="0" i="1" kern="1200">
                        <a:latin typeface="Cambria Math" panose="02040503050406030204" pitchFamily="18" charset="0"/>
                      </a:rPr>
                      <m:t>𝜔</m:t>
                    </m:r>
                  </m:e>
                  <m:sub>
                    <m:r>
                      <a:rPr lang="pt-PT" sz="2700" b="0" i="1" kern="120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pt-PT" sz="2700" b="0" i="1" kern="1200">
                    <a:latin typeface="Cambria Math" panose="02040503050406030204" pitchFamily="18" charset="0"/>
                  </a:rPr>
                  <m:t>=(2,1)</m:t>
                </m:r>
              </m:oMath>
            </m:oMathPara>
          </a14:m>
          <a:endParaRPr lang="en-PT" sz="2700" kern="1200"/>
        </a:p>
      </dsp:txBody>
      <dsp:txXfrm>
        <a:off x="42408" y="2346664"/>
        <a:ext cx="8441877" cy="78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2E625-0BD3-F642-BCE8-486D27CC8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22A99-1507-6849-94DD-BC80D95778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B1E2E-C62A-D84C-AF44-8947CED27513}" type="datetime1">
              <a:rPr lang="en-US" altLang="en-PT"/>
              <a:pPr/>
              <a:t>2/15/21</a:t>
            </a:fld>
            <a:endParaRPr lang="en-US" alt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91BF-09B1-0A42-BFB4-E624A0251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0E3B-E658-3B4B-9330-4FC05C158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1EFA50-1294-6E46-8FFA-4EF8577C9CDE}" type="slidenum">
              <a:rPr lang="en-US" altLang="en-PT"/>
              <a:pPr/>
              <a:t>‹#›</a:t>
            </a:fld>
            <a:endParaRPr lang="en-US" altLang="en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3:21:11.4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3:21:14.7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0DFE93-3580-6448-A6ED-4F11B6C515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43DFE0B-6B24-804D-8D2F-2BCCD5D38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CF5DF3-84C3-104A-B16B-3D4F40CEE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F3629A8-8B5E-FB4D-8B8E-B03C0E2E11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FD579C1-9D90-FF47-9B2B-9D8BDAC071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B82BDE0-51B5-C141-ADBA-3927B986A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27323B-6F60-6B40-9618-ABB2F4FA66C8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ＭＳ Ｐゴシック" pitchFamily="-1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relaxed – concave with &gt; or =; or </a:t>
            </a:r>
            <a:r>
              <a:rPr lang="en-US" dirty="0" err="1"/>
              <a:t>quasiconcave</a:t>
            </a:r>
            <a:r>
              <a:rPr lang="en-US" dirty="0"/>
              <a:t> UCS is convex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17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920560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Board: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28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75092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Board: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29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414820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Board: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30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1588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implies efficiency. Moreover, coincides with contract curve in Edgeworth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31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98065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proposition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32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68890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equal treatment property; proof of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33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81391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pl=0, then </a:t>
            </a:r>
            <a:r>
              <a:rPr lang="en-US" dirty="0" err="1"/>
              <a:t>xhl</a:t>
            </a:r>
            <a:r>
              <a:rPr lang="en-US" dirty="0"/>
              <a:t> goes to infinity and eq prices must have p&gt;&gt;0; The set of equilibria depends on the properties of </a:t>
            </a:r>
            <a:r>
              <a:rPr lang="en-US" dirty="0" err="1"/>
              <a:t>agg</a:t>
            </a:r>
            <a:r>
              <a:rPr lang="en-US" dirty="0"/>
              <a:t> excess demand z(p)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19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2692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pl=0, then </a:t>
            </a:r>
            <a:r>
              <a:rPr lang="en-US" dirty="0" err="1"/>
              <a:t>xhl</a:t>
            </a:r>
            <a:r>
              <a:rPr lang="en-US" dirty="0"/>
              <a:t> goes to infinity and eq prices must have p&gt;&gt;0; The set of equilibria depends on the properties of </a:t>
            </a:r>
            <a:r>
              <a:rPr lang="en-US" dirty="0" err="1"/>
              <a:t>agg</a:t>
            </a:r>
            <a:r>
              <a:rPr lang="en-US" dirty="0"/>
              <a:t> excess demand z(p)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20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17031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pl=0, then </a:t>
            </a:r>
            <a:r>
              <a:rPr lang="en-US" dirty="0" err="1"/>
              <a:t>xhl</a:t>
            </a:r>
            <a:r>
              <a:rPr lang="en-US" dirty="0"/>
              <a:t> goes to infinity and eq prices must have p&gt;&gt;0; The set of equilibria depends on the properties of </a:t>
            </a:r>
            <a:r>
              <a:rPr lang="en-US" dirty="0" err="1"/>
              <a:t>agg</a:t>
            </a:r>
            <a:r>
              <a:rPr lang="en-US" dirty="0"/>
              <a:t> excess demand z(p)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21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8242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pl=0, then </a:t>
            </a:r>
            <a:r>
              <a:rPr lang="en-US" dirty="0" err="1"/>
              <a:t>xhl</a:t>
            </a:r>
            <a:r>
              <a:rPr lang="en-US" dirty="0"/>
              <a:t> goes to infinity and eq prices must have p&gt;&gt;0; The set of equilibria depends on the properties of </a:t>
            </a:r>
            <a:r>
              <a:rPr lang="en-US" dirty="0" err="1"/>
              <a:t>agg</a:t>
            </a:r>
            <a:r>
              <a:rPr lang="en-US" dirty="0"/>
              <a:t> excess demand z(p)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22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2690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if pl=0, then </a:t>
            </a:r>
            <a:r>
              <a:rPr lang="en-US" dirty="0" err="1"/>
              <a:t>xhl</a:t>
            </a:r>
            <a:r>
              <a:rPr lang="en-US" dirty="0"/>
              <a:t> goes to infinity and eq prices must have p&gt;&gt;0; The set of equilibria depends on the properties of </a:t>
            </a:r>
            <a:r>
              <a:rPr lang="en-US" dirty="0" err="1"/>
              <a:t>agg</a:t>
            </a:r>
            <a:r>
              <a:rPr lang="en-US" dirty="0"/>
              <a:t> excess demand z(p)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23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10033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for comparative statics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24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51268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25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2000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Board: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323B-6F60-6B40-9618-ABB2F4FA66C8}" type="slidenum">
              <a:rPr lang="pt-PT" altLang="en-PT" smtClean="0"/>
              <a:pPr/>
              <a:t>27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4500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06764-49AD-3741-B300-EDE5E36E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BA4F0-D338-E843-83C0-ABA387187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6D675-7BC9-B441-AC0E-E08699938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550BE-371F-0143-B833-42B6FBC5E3C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944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C9E25-012D-EB41-853D-0D4AC2DC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7CCD-FDEB-3948-A13B-05DCCEEE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FAF85-4B8E-0F4B-98BE-891D2DF9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76F03-17D5-E14F-B218-D52FC55A9285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7260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C395F-C31C-AE40-B3A0-9AE9CD63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048-438C-6345-8333-1DE7960A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024AD-600C-7547-BA7C-B78CC21E5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6C83-34ED-D04E-B5C4-AA088F228C6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1895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63D65-5145-FE41-8490-644030F7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A7562-FCD2-254A-A689-D2ACDC0E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DD1BE-1CDC-A34C-9204-9EE810A33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41B90-9CB2-1E47-AB90-7A7B73B9D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164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65F90-085D-704B-861C-C373B015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561D6-B37E-AA47-9799-A0A7B6EE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0CE26-54F3-524E-89B1-8C0AB03E5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2B48-CA8E-DA4F-8C58-1A6CC19D1147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7088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53491-9AA5-D244-ADE7-598C463F6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AB49C-5276-F142-8EAC-CD1336BF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6659D-45EB-1D43-B0C7-4494A6529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ECC-8DCF-D642-8EEF-CDF805055D0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937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04DEEA-3FB0-A04F-9FEA-55B3041A5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F49021-73E6-C641-85B9-84C832304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00FE62-FE79-6946-8BF7-9A76C007A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93A9-1820-9C4C-B23D-3C5916B09A40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3277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696720-2052-8546-B398-76892A98B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132B8-E5FF-A04A-80D8-EB448E64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B1697-E7B8-7940-9017-E83EAC0F1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9C9D1-59A6-6F43-BBB3-31A4422EEF7F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2562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6DCF86-8C3A-4C4D-A9F0-D989E04DF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396838-6D44-5C46-8F4E-A47573CC0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545965-25E4-D045-96F8-D4021C85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CB534-1E63-B642-ADFF-38E909762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0626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62A9C-E9F7-FB4B-85BF-ABD8C782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6BA9D-24B8-E646-A3B6-F755C0A3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54238-E392-B340-ADD3-90544A669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F6E5-FC4B-3F4A-B443-D92253CDEC5B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1494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7809C-DE92-4241-B9B3-43924D71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3E8CF-B6A6-844C-8CD7-C2DF46651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AAB0-787D-5F4C-90E1-7117BFB11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67DDC-F95F-B444-904E-A63F38D5718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612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6A8505-1EA7-2141-9E33-49B8B960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1C659D-31F0-EF4F-87A0-E5D4195B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text styles</a:t>
            </a:r>
          </a:p>
          <a:p>
            <a:pPr lvl="1"/>
            <a:r>
              <a:rPr lang="pt-PT" altLang="en-PT"/>
              <a:t>Second level</a:t>
            </a:r>
          </a:p>
          <a:p>
            <a:pPr lvl="2"/>
            <a:r>
              <a:rPr lang="pt-PT" altLang="en-PT"/>
              <a:t>Third level</a:t>
            </a:r>
          </a:p>
          <a:p>
            <a:pPr lvl="3"/>
            <a:r>
              <a:rPr lang="pt-PT" altLang="en-PT"/>
              <a:t>Fourth level</a:t>
            </a:r>
          </a:p>
          <a:p>
            <a:pPr lvl="4"/>
            <a:r>
              <a:rPr lang="pt-PT" altLang="en-P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D949A3-5A80-1640-82B9-65758A215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544045-A931-AD4B-B2E2-2EC193F60C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9087D3-7A3E-CB4A-9615-62D0FB433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ABA96-C2AF-AA41-AEA2-42423EB97F66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73061"/>
              </p:ext>
            </p:extLst>
          </p:nvPr>
        </p:nvGraphicFramePr>
        <p:xfrm>
          <a:off x="395288" y="1989138"/>
          <a:ext cx="8064500" cy="4968204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introduction</a:t>
                      </a:r>
                      <a:endParaRPr kumimoji="0" lang="pt-PT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cornerstones</a:t>
                      </a: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2-agent, 2-good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economy</a:t>
                      </a: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the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Edgeworth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box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walrasian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equilibrium</a:t>
                      </a: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relative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prices</a:t>
                      </a: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law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welfare</a:t>
                      </a: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properties</a:t>
                      </a: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general </a:t>
            </a:r>
            <a:r>
              <a:rPr lang="pt-PT" altLang="en-PT" sz="3600" b="1" err="1">
                <a:solidFill>
                  <a:srgbClr val="000000"/>
                </a:solidFill>
                <a:cs typeface="Times New Roman" panose="02020603050405020304" pitchFamily="18" charset="0"/>
              </a:rPr>
              <a:t>equilibrium</a:t>
            </a:r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9A9B8B26-E2C4-7B46-884D-0B38BBB1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035713BC-AC0E-BC45-A33D-E8C999A5A0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7316905"/>
                  </p:ext>
                </p:extLst>
              </p:nvPr>
            </p:nvGraphicFramePr>
            <p:xfrm>
              <a:off x="589040" y="1196752"/>
              <a:ext cx="8526693" cy="34317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035713BC-AC0E-BC45-A33D-E8C999A5A0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7316905"/>
                  </p:ext>
                </p:extLst>
              </p:nvPr>
            </p:nvGraphicFramePr>
            <p:xfrm>
              <a:off x="589040" y="1196752"/>
              <a:ext cx="8526693" cy="34317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A1D0A0F-2EE3-E241-9950-692E261BD1FE}"/>
              </a:ext>
            </a:extLst>
          </p:cNvPr>
          <p:cNvSpPr txBox="1"/>
          <p:nvPr/>
        </p:nvSpPr>
        <p:spPr>
          <a:xfrm>
            <a:off x="901874" y="1189973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80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4499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2" y="1196752"/>
                <a:ext cx="8999537" cy="623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b="1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Walras</a:t>
                </a:r>
                <a:r>
                  <a:rPr lang="pt-PT" altLang="en-PT" sz="2800" b="1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b="1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Law</a:t>
                </a:r>
                <a:endParaRPr lang="pt-PT" altLang="en-PT" sz="2800" b="1" dirty="0">
                  <a:solidFill>
                    <a:schemeClr val="bg1"/>
                  </a:solidFill>
                  <a:highlight>
                    <a:srgbClr val="000080"/>
                  </a:highlight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bg1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agents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have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locally</a:t>
                </a:r>
                <a:r>
                  <a:rPr lang="pt-PT" altLang="en-PT" sz="2800" dirty="0"/>
                  <a:t> non-</a:t>
                </a:r>
                <a:r>
                  <a:rPr lang="pt-PT" altLang="en-PT" sz="2800" dirty="0" err="1"/>
                  <a:t>satiated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preferences</a:t>
                </a:r>
                <a:r>
                  <a:rPr lang="pt-PT" altLang="en-PT" sz="2800" dirty="0"/>
                  <a:t>,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the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value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aggregate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excess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demand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0 </a:t>
                </a:r>
                <a:r>
                  <a:rPr lang="pt-PT" altLang="en-PT" sz="2800" i="1" dirty="0">
                    <a:solidFill>
                      <a:schemeClr val="accent6"/>
                    </a:solidFill>
                  </a:rPr>
                  <a:t>for </a:t>
                </a:r>
                <a:r>
                  <a:rPr lang="pt-PT" altLang="en-PT" sz="2800" i="1" dirty="0" err="1">
                    <a:solidFill>
                      <a:schemeClr val="accent6"/>
                    </a:solidFill>
                  </a:rPr>
                  <a:t>all</a:t>
                </a:r>
                <a:r>
                  <a:rPr lang="pt-PT" altLang="en-PT" sz="2800" i="1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chemeClr val="accent6"/>
                    </a:solidFill>
                  </a:rPr>
                  <a:t>prices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Since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altLang="en-PT" sz="2800" b="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b="0" dirty="0" err="1"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rgbClr val="000000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altLang="en-PT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and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altLang="en-PT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PT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altLang="en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Therefore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,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one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of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the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market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-clearing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equations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is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redundant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2" y="1196752"/>
                <a:ext cx="8999537" cy="6232475"/>
              </a:xfrm>
              <a:prstGeom prst="rect">
                <a:avLst/>
              </a:prstGeom>
              <a:blipFill>
                <a:blip r:embed="rId2"/>
                <a:stretch>
                  <a:fillRect l="-1410" t="-1016" r="-12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AD76E01-EBE4-5449-8E52-22F6EB5D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3" y="1420311"/>
                <a:ext cx="8748712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b="1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Relative</a:t>
                </a:r>
                <a:r>
                  <a:rPr lang="pt-PT" altLang="en-PT" sz="2800" b="1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b="1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prices</a:t>
                </a:r>
                <a:endParaRPr lang="pt-PT" altLang="en-PT" sz="2800" b="1" dirty="0">
                  <a:solidFill>
                    <a:schemeClr val="bg1"/>
                  </a:solidFill>
                  <a:highlight>
                    <a:srgbClr val="000080"/>
                  </a:highlight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bg1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Since</a:t>
                </a:r>
                <a:r>
                  <a:rPr lang="pt-PT" altLang="en-PT" sz="2800" dirty="0"/>
                  <a:t> individual </a:t>
                </a:r>
                <a:r>
                  <a:rPr lang="pt-PT" altLang="en-PT" sz="2800" dirty="0" err="1"/>
                  <a:t>demands</a:t>
                </a:r>
                <a:r>
                  <a:rPr lang="pt-PT" altLang="en-PT" sz="2800" dirty="0"/>
                  <a:t> are </a:t>
                </a:r>
                <a:r>
                  <a:rPr lang="pt-PT" altLang="en-PT" sz="2800" dirty="0" err="1"/>
                  <a:t>homogeneous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degree</a:t>
                </a:r>
                <a:r>
                  <a:rPr lang="pt-PT" altLang="en-PT" sz="2800" dirty="0"/>
                  <a:t> zero,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price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vector</a:t>
                </a:r>
                <a:r>
                  <a:rPr lang="pt-PT" altLang="en-PT" sz="2800" dirty="0"/>
                  <a:t>, </a:t>
                </a:r>
                <a:r>
                  <a:rPr lang="pt-PT" altLang="en-PT" sz="2800" dirty="0" err="1"/>
                  <a:t>so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800" dirty="0"/>
                  <a:t> for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 </m:t>
                    </m:r>
                  </m:oMath>
                </a14:m>
                <a:endParaRPr lang="pt-PT" altLang="en-PT" sz="28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Therefore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only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relative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i="1" dirty="0" err="1">
                    <a:solidFill>
                      <a:srgbClr val="000000"/>
                    </a:solidFill>
                  </a:rPr>
                  <a:t>prices</a:t>
                </a:r>
                <a:r>
                  <a:rPr lang="pt-PT" altLang="en-PT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are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determined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in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1420311"/>
                <a:ext cx="8748712" cy="3970318"/>
              </a:xfrm>
              <a:prstGeom prst="rect">
                <a:avLst/>
              </a:prstGeom>
              <a:blipFill>
                <a:blip r:embed="rId2"/>
                <a:stretch>
                  <a:fillRect l="-1449" t="-1592" r="-1159" b="-31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AD76E01-EBE4-5449-8E52-22F6EB5D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999449-6D95-B448-A3D3-105CBB9239BD}"/>
                  </a:ext>
                </a:extLst>
              </p14:cNvPr>
              <p14:cNvContentPartPr/>
              <p14:nvPr/>
            </p14:nvContentPartPr>
            <p14:xfrm>
              <a:off x="318353" y="163530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999449-6D95-B448-A3D3-105CBB9239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53" y="1527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4BB3D9-4395-0A4E-97FA-1EAEA5D0176F}"/>
                  </a:ext>
                </a:extLst>
              </p14:cNvPr>
              <p14:cNvContentPartPr/>
              <p14:nvPr/>
            </p14:nvContentPartPr>
            <p14:xfrm>
              <a:off x="315473" y="169146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4BB3D9-4395-0A4E-97FA-1EAEA5D017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473" y="1583467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62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2" y="1196752"/>
                <a:ext cx="8999537" cy="524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b="1" dirty="0" err="1"/>
                  <a:t>Welfare</a:t>
                </a:r>
                <a:r>
                  <a:rPr lang="pt-PT" altLang="en-PT" sz="2800" b="1" dirty="0"/>
                  <a:t> </a:t>
                </a:r>
                <a:r>
                  <a:rPr lang="pt-PT" altLang="en-PT" sz="2800" b="1" dirty="0" err="1"/>
                  <a:t>properties</a:t>
                </a:r>
                <a:endParaRPr lang="pt-PT" altLang="en-PT" sz="2800" b="1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allocation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Pareto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optimal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there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no </a:t>
                </a:r>
                <a:r>
                  <a:rPr lang="pt-PT" altLang="en-PT" sz="2800" dirty="0" err="1"/>
                  <a:t>feasible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allocation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such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that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altLang="en-PT" sz="2800" dirty="0"/>
                  <a:t>.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Pareto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set</a:t>
                </a:r>
                <a:r>
                  <a:rPr lang="pt-PT" altLang="en-PT" sz="2800" dirty="0"/>
                  <a:t>: set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P.o</a:t>
                </a:r>
                <a:r>
                  <a:rPr lang="pt-PT" altLang="en-PT" sz="2800" dirty="0"/>
                  <a:t>. </a:t>
                </a:r>
                <a:r>
                  <a:rPr lang="pt-PT" altLang="en-PT" sz="2800" dirty="0" err="1"/>
                  <a:t>allocations</a:t>
                </a: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Contract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curve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/>
                  <a:t>part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Pareto</a:t>
                </a:r>
                <a:r>
                  <a:rPr lang="pt-PT" altLang="en-PT" sz="2800" dirty="0"/>
                  <a:t> set </a:t>
                </a:r>
                <a:r>
                  <a:rPr lang="pt-PT" altLang="en-PT" sz="2800" dirty="0" err="1"/>
                  <a:t>where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do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least</a:t>
                </a:r>
                <a:r>
                  <a:rPr lang="pt-PT" altLang="en-PT" sz="2800" dirty="0"/>
                  <a:t> as </a:t>
                </a:r>
                <a:r>
                  <a:rPr lang="pt-PT" altLang="en-PT" sz="2800" dirty="0" err="1"/>
                  <a:t>well</a:t>
                </a:r>
                <a:r>
                  <a:rPr lang="pt-PT" altLang="en-PT" sz="2800" dirty="0"/>
                  <a:t> as </a:t>
                </a:r>
                <a:r>
                  <a:rPr lang="pt-PT" altLang="en-PT" sz="2800" dirty="0" err="1"/>
                  <a:t>they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would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with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their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initial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endowments</a:t>
                </a:r>
                <a:r>
                  <a:rPr lang="pt-PT" altLang="en-PT" sz="2800" dirty="0"/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2" y="1196752"/>
                <a:ext cx="8999537" cy="5246949"/>
              </a:xfrm>
              <a:prstGeom prst="rect">
                <a:avLst/>
              </a:prstGeom>
              <a:blipFill>
                <a:blip r:embed="rId2"/>
                <a:stretch>
                  <a:fillRect l="-1410" t="-1208" r="-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AD76E01-EBE4-5449-8E52-22F6EB5D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2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2" y="1196752"/>
                <a:ext cx="8999537" cy="570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First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Theorem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If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walrasian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Pareto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optimal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2800" dirty="0">
                  <a:solidFill>
                    <a:schemeClr val="accent2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supportable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as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with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transfers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if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there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price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wealth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transfers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altLang="en-PT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>
                  <a:solidFill>
                    <a:schemeClr val="accent6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Second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Theorem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If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preferences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are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convex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strongly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monotone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any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Pareto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optimal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allocation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supportable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as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with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transfers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.</a:t>
                </a:r>
                <a:endParaRPr lang="pt-PT" altLang="en-PT" sz="14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555" name="Text Box 4">
                <a:extLst>
                  <a:ext uri="{FF2B5EF4-FFF2-40B4-BE49-F238E27FC236}">
                    <a16:creationId xmlns:a16="http://schemas.microsoft.com/office/drawing/2014/main" id="{0A19C44E-D715-804B-8FB7-9540B8A1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2" y="1196752"/>
                <a:ext cx="8999537" cy="5701497"/>
              </a:xfrm>
              <a:prstGeom prst="rect">
                <a:avLst/>
              </a:prstGeom>
              <a:blipFill>
                <a:blip r:embed="rId2"/>
                <a:stretch>
                  <a:fillRect l="-1410" t="-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AD76E01-EBE4-5449-8E52-22F6EB5D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2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35348"/>
              </p:ext>
            </p:extLst>
          </p:nvPr>
        </p:nvGraphicFramePr>
        <p:xfrm>
          <a:off x="323528" y="1924509"/>
          <a:ext cx="8496944" cy="4053804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formal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model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walrasian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exchange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economy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assumptions</a:t>
                      </a: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Walrasian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equilibrium</a:t>
                      </a: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properties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excess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demand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function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existence of equilibrium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local uniqueness</a:t>
                      </a:r>
                      <a:endParaRPr kumimoji="0" lang="pt-PT" sz="3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general </a:t>
            </a:r>
            <a:r>
              <a:rPr lang="pt-PT" altLang="en-PT" sz="3600" b="1" err="1">
                <a:solidFill>
                  <a:srgbClr val="000000"/>
                </a:solidFill>
                <a:cs typeface="Times New Roman" panose="02020603050405020304" pitchFamily="18" charset="0"/>
              </a:rPr>
              <a:t>equilibrium</a:t>
            </a:r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64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63" y="1288115"/>
                <a:ext cx="8542337" cy="6361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pure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exchange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economy</a:t>
                </a:r>
                <a:r>
                  <a:rPr lang="pt-PT" altLang="en-PT" sz="2800" dirty="0"/>
                  <a:t>: no </a:t>
                </a:r>
                <a:r>
                  <a:rPr lang="pt-PT" altLang="en-PT" sz="2800" dirty="0" err="1"/>
                  <a:t>production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opportunities</a:t>
                </a: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L 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l </a:t>
                </a:r>
                <a:r>
                  <a:rPr lang="pt-PT" altLang="en-PT" sz="2800" dirty="0"/>
                  <a:t>= 1, 2, __, L), H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h</a:t>
                </a:r>
                <a:r>
                  <a:rPr lang="pt-PT" altLang="en-PT" sz="2800" dirty="0"/>
                  <a:t> = 1, 2, __, H)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consumption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bundle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x</a:t>
                </a:r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= (x</a:t>
                </a:r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, __ , </a:t>
                </a:r>
                <a:r>
                  <a:rPr lang="pt-PT" altLang="en-PT" sz="2800" dirty="0" err="1">
                    <a:solidFill>
                      <a:srgbClr val="000099"/>
                    </a:solidFill>
                  </a:rPr>
                  <a:t>x</a:t>
                </a:r>
                <a:r>
                  <a:rPr lang="pt-PT" altLang="en-PT" sz="2800" baseline="-25000" dirty="0" err="1">
                    <a:solidFill>
                      <a:srgbClr val="000099"/>
                    </a:solidFill>
                  </a:rPr>
                  <a:t>L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)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agent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h’s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endowment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30000" dirty="0" err="1">
                    <a:solidFill>
                      <a:schemeClr val="accent6"/>
                    </a:solidFill>
                  </a:rPr>
                  <a:t>h</a:t>
                </a:r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aggregate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endowment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m:rPr>
                            <m:nor/>
                          </m:rPr>
                          <a:rPr lang="pt-PT" altLang="en-PT" sz="2800" dirty="0" smtClean="0">
                            <a:solidFill>
                              <a:schemeClr val="tx1"/>
                            </a:solidFill>
                            <a:latin typeface="Symbol" pitchFamily="2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pt-PT" altLang="en-PT" sz="2800" baseline="30000" dirty="0" smtClean="0">
                            <a:solidFill>
                              <a:schemeClr val="tx1"/>
                            </a:solidFill>
                          </a:rPr>
                          <m:t>h</m:t>
                        </m:r>
                      </m:e>
                    </m:nary>
                  </m:oMath>
                </a14:m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dirty="0"/>
                  <a:t> (</a:t>
                </a:r>
                <a:r>
                  <a:rPr lang="pt-PT" altLang="en-PT" sz="2800" dirty="0">
                    <a:latin typeface="Symbol" pitchFamily="2" charset="2"/>
                  </a:rPr>
                  <a:t>w&gt;&gt;0)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agent </a:t>
                </a:r>
                <a:r>
                  <a:rPr lang="pt-PT" altLang="en-PT" sz="2800" dirty="0" err="1"/>
                  <a:t>h’s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consumption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set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  <a:latin typeface="+mn-lt"/>
                  </a:rPr>
                  <a:t>X</a:t>
                </a:r>
                <a:r>
                  <a:rPr lang="pt-PT" altLang="en-PT" sz="2800" baseline="30000" dirty="0" err="1">
                    <a:solidFill>
                      <a:schemeClr val="accent6"/>
                    </a:solidFill>
                  </a:rPr>
                  <a:t>h</a:t>
                </a:r>
                <a:r>
                  <a:rPr lang="pt-PT" altLang="en-PT" sz="2800" baseline="-25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agent</a:t>
                </a:r>
                <a:r>
                  <a:rPr lang="pt-PT" altLang="en-PT" sz="2800" dirty="0"/>
                  <a:t> h </a:t>
                </a:r>
                <a:r>
                  <a:rPr lang="pt-PT" altLang="en-PT" sz="2800" dirty="0" err="1"/>
                  <a:t>has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preferences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over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consumption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vectors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that</a:t>
                </a:r>
                <a:r>
                  <a:rPr lang="pt-PT" altLang="en-PT" sz="2800" dirty="0"/>
                  <a:t> can </a:t>
                </a:r>
                <a:r>
                  <a:rPr lang="pt-PT" altLang="en-PT" sz="2800" dirty="0" err="1"/>
                  <a:t>be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represented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by</a:t>
                </a:r>
                <a:r>
                  <a:rPr lang="pt-PT" altLang="en-PT" sz="2800" dirty="0"/>
                  <a:t> a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utility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function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>
                    <a:solidFill>
                      <a:srgbClr val="000099"/>
                    </a:solidFill>
                    <a:latin typeface="+mj-lt"/>
                  </a:rPr>
                  <a:t>u</a:t>
                </a:r>
                <a:r>
                  <a:rPr lang="pt-PT" altLang="en-PT" sz="2800" baseline="30000" dirty="0">
                    <a:solidFill>
                      <a:srgbClr val="000099"/>
                    </a:solidFill>
                  </a:rPr>
                  <a:t>h</a:t>
                </a:r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063" y="1288115"/>
                <a:ext cx="8542337" cy="6361870"/>
              </a:xfrm>
              <a:prstGeom prst="rect">
                <a:avLst/>
              </a:prstGeom>
              <a:blipFill>
                <a:blip r:embed="rId2"/>
                <a:stretch>
                  <a:fillRect l="-1484" t="-9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0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63" y="1288115"/>
                <a:ext cx="8542337" cy="592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Assumptions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A1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 dirty="0"/>
                  <a:t>u</a:t>
                </a:r>
                <a:r>
                  <a:rPr lang="pt-PT" altLang="en-PT" sz="2800" baseline="30000" dirty="0"/>
                  <a:t>h</a:t>
                </a:r>
                <a:r>
                  <a:rPr lang="pt-PT" altLang="en-PT" sz="2800" baseline="-250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/>
                  <a:t>for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h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altLang="en-PT" sz="1400" dirty="0">
                  <a:solidFill>
                    <a:schemeClr val="tx1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A2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 dirty="0"/>
                  <a:t>u</a:t>
                </a:r>
                <a:r>
                  <a:rPr lang="pt-PT" altLang="en-PT" sz="2800" baseline="30000" dirty="0"/>
                  <a:t>h</a:t>
                </a:r>
                <a:r>
                  <a:rPr lang="pt-PT" altLang="en-PT" sz="2800" baseline="-250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strictly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concave </a:t>
                </a:r>
                <a:r>
                  <a:rPr lang="pt-PT" altLang="en-PT" sz="2800" dirty="0"/>
                  <a:t>for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h</a:t>
                </a:r>
              </a:p>
              <a:p>
                <a:pPr marL="0" indent="0" algn="ctr"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</m:oMath>
                </a14:m>
                <a:r>
                  <a:rPr lang="pt-PT" altLang="en-PT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pt-PT" altLang="en-PT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pt-PT" altLang="en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pt-PT" altLang="en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pt-PT" altLang="en-PT" sz="1400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</a:rPr>
                  <a:t>A3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 dirty="0"/>
                  <a:t>u</a:t>
                </a:r>
                <a:r>
                  <a:rPr lang="pt-PT" altLang="en-PT" sz="2800" baseline="30000" dirty="0"/>
                  <a:t>h</a:t>
                </a:r>
                <a:r>
                  <a:rPr lang="pt-PT" altLang="en-PT" sz="2800" baseline="-250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strongly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monotonic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/>
                  <a:t>for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h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altLang="en-PT" sz="1400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063" y="1288115"/>
                <a:ext cx="8542337" cy="5920916"/>
              </a:xfrm>
              <a:prstGeom prst="rect">
                <a:avLst/>
              </a:prstGeom>
              <a:blipFill>
                <a:blip r:embed="rId3"/>
                <a:stretch>
                  <a:fillRect l="-1484" t="-1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2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482" y="1417638"/>
                <a:ext cx="8542337" cy="2291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Economy 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pt-PT" altLang="en-PT" sz="14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price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vector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budget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482" y="1417638"/>
                <a:ext cx="8542337" cy="2291012"/>
              </a:xfrm>
              <a:prstGeom prst="rect">
                <a:avLst/>
              </a:prstGeom>
              <a:blipFill>
                <a:blip r:embed="rId2"/>
                <a:stretch>
                  <a:fillRect l="-1634" t="-11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706BA1-7994-AC4B-93F4-C801F593EA52}"/>
                  </a:ext>
                </a:extLst>
              </p:cNvPr>
              <p:cNvSpPr/>
              <p:nvPr/>
            </p:nvSpPr>
            <p:spPr>
              <a:xfrm>
                <a:off x="278135" y="3429000"/>
                <a:ext cx="8542337" cy="2596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solidFill>
                      <a:srgbClr val="000000"/>
                    </a:solidFill>
                  </a:rPr>
                  <a:t>is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walrasian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equilibrium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if</a:t>
                </a:r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h, 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pt-PT" altLang="en-PT" sz="2800" b="0" i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(3)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altLang="en-PT" sz="2800" dirty="0" smtClean="0">
                                <a:solidFill>
                                  <a:schemeClr val="accent6"/>
                                </a:solidFill>
                                <a:latin typeface="Symbol" pitchFamily="2" charset="2"/>
                              </a:rPr>
                              <m:t>w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706BA1-7994-AC4B-93F4-C801F593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5" y="3429000"/>
                <a:ext cx="8542337" cy="2596545"/>
              </a:xfrm>
              <a:prstGeom prst="rect">
                <a:avLst/>
              </a:prstGeom>
              <a:blipFill>
                <a:blip r:embed="rId3"/>
                <a:stretch>
                  <a:fillRect l="-1783" b="-34634"/>
                </a:stretch>
              </a:blipFill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482" y="1417638"/>
                <a:ext cx="8455917" cy="5359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There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a </a:t>
                </a:r>
                <a:r>
                  <a:rPr lang="pt-PT" altLang="en-PT" sz="2800" dirty="0" err="1"/>
                  <a:t>unique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solution</a:t>
                </a:r>
                <a:r>
                  <a:rPr lang="pt-PT" altLang="en-PT" sz="2800" dirty="0"/>
                  <a:t> to UMP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tx1"/>
                    </a:solidFill>
                  </a:rPr>
                  <a:t>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PT" altLang="en-PT" sz="2800" dirty="0">
                  <a:solidFill>
                    <a:schemeClr val="tx1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tx1"/>
                    </a:solidFill>
                  </a:rPr>
                  <a:t>s.t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	</a:t>
                </a:r>
                <a:r>
                  <a:rPr lang="pt-PT" altLang="en-PT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let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be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excess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demand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for h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let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r>
                  <a:rPr lang="pt-PT" altLang="en-PT" sz="2800" dirty="0"/>
                  <a:t> (note </a:t>
                </a:r>
                <a:r>
                  <a:rPr lang="pt-PT" altLang="en-PT" sz="2800" dirty="0" err="1"/>
                  <a:t>that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PT" altLang="en-PT" sz="2800" dirty="0"/>
                  <a:t>)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the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price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vector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/>
                  <a:t>s</a:t>
                </a:r>
                <a:r>
                  <a:rPr lang="pt-PT" altLang="en-PT" sz="2800" dirty="0" err="1"/>
                  <a:t>.t</a:t>
                </a:r>
                <a:r>
                  <a:rPr lang="pt-PT" altLang="en-PT" sz="2800" dirty="0"/>
                  <a:t>.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482" y="1417638"/>
                <a:ext cx="8455917" cy="5359352"/>
              </a:xfrm>
              <a:prstGeom prst="rect">
                <a:avLst/>
              </a:prstGeom>
              <a:blipFill>
                <a:blip r:embed="rId3"/>
                <a:stretch>
                  <a:fillRect l="-1652" t="-1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6EC1C3-5BE4-794D-BD66-BA69DFB25A82}"/>
                  </a:ext>
                </a:extLst>
              </p:cNvPr>
              <p:cNvSpPr txBox="1"/>
              <p:nvPr/>
            </p:nvSpPr>
            <p:spPr>
              <a:xfrm>
                <a:off x="4499992" y="234888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6EC1C3-5BE4-794D-BD66-BA69DFB2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348880"/>
                <a:ext cx="6976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1EDED-6172-684F-BC26-6E5F4389F836}"/>
                  </a:ext>
                </a:extLst>
              </p:cNvPr>
              <p:cNvSpPr txBox="1"/>
              <p:nvPr/>
            </p:nvSpPr>
            <p:spPr>
              <a:xfrm>
                <a:off x="5652120" y="2132856"/>
                <a:ext cx="3323346" cy="96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altLang="en-PT" sz="28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Marshallian </a:t>
                </a:r>
                <a:r>
                  <a:rPr lang="pt-PT" altLang="en-PT" sz="2800" dirty="0" err="1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demand</a:t>
                </a:r>
                <a:endParaRPr lang="pt-PT" altLang="en-PT" sz="28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PT" altLang="en-P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PT" altLang="en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pt-PT" altLang="en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1EDED-6172-684F-BC26-6E5F4389F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132856"/>
                <a:ext cx="3323346" cy="961802"/>
              </a:xfrm>
              <a:prstGeom prst="rect">
                <a:avLst/>
              </a:prstGeom>
              <a:blipFill>
                <a:blip r:embed="rId5"/>
                <a:stretch>
                  <a:fillRect l="-3802" t="-7895" r="-3042" b="-9211"/>
                </a:stretch>
              </a:blipFill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14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828800"/>
            <a:ext cx="87487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pt-PT" altLang="en-PT" sz="2800" err="1">
                <a:solidFill>
                  <a:schemeClr val="accent6"/>
                </a:solidFill>
              </a:rPr>
              <a:t>Economy</a:t>
            </a:r>
            <a:r>
              <a:rPr lang="pt-PT" altLang="en-PT" sz="2800">
                <a:solidFill>
                  <a:schemeClr val="accent6"/>
                </a:solidFill>
              </a:rPr>
              <a:t> </a:t>
            </a:r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/>
              <a:t>= </a:t>
            </a:r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 err="1"/>
              <a:t>collection</a:t>
            </a:r>
            <a:r>
              <a:rPr lang="pt-PT" altLang="en-PT" sz="2800"/>
              <a:t> </a:t>
            </a:r>
            <a:r>
              <a:rPr lang="pt-PT" altLang="en-PT" sz="2800" err="1"/>
              <a:t>of</a:t>
            </a:r>
            <a:r>
              <a:rPr lang="pt-PT" altLang="en-PT" sz="2800"/>
              <a:t> </a:t>
            </a:r>
            <a:r>
              <a:rPr lang="pt-PT" altLang="en-PT" sz="2800" err="1"/>
              <a:t>agents</a:t>
            </a:r>
            <a:r>
              <a:rPr lang="pt-PT" altLang="en-PT" sz="2800"/>
              <a:t> </a:t>
            </a:r>
            <a:r>
              <a:rPr lang="pt-PT" altLang="en-PT" sz="2800" err="1"/>
              <a:t>with</a:t>
            </a:r>
            <a:r>
              <a:rPr lang="pt-PT" altLang="en-PT" sz="2800"/>
              <a:t> individual </a:t>
            </a:r>
            <a:r>
              <a:rPr lang="pt-PT" altLang="en-PT" sz="2800" err="1"/>
              <a:t>preferences</a:t>
            </a:r>
            <a:r>
              <a:rPr lang="pt-PT" altLang="en-PT" sz="2800"/>
              <a:t> </a:t>
            </a:r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/>
              <a:t>+</a:t>
            </a:r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/>
              <a:t> </a:t>
            </a:r>
            <a:r>
              <a:rPr lang="pt-PT" altLang="en-PT" sz="2800" err="1"/>
              <a:t>initial</a:t>
            </a:r>
            <a:r>
              <a:rPr lang="pt-PT" altLang="en-PT" sz="2800"/>
              <a:t> stocks (</a:t>
            </a:r>
            <a:r>
              <a:rPr lang="pt-PT" altLang="en-PT" sz="2800" err="1"/>
              <a:t>endowments</a:t>
            </a:r>
            <a:r>
              <a:rPr lang="pt-PT" altLang="en-PT" sz="2800"/>
              <a:t>) </a:t>
            </a:r>
            <a:r>
              <a:rPr lang="pt-PT" altLang="en-PT" sz="2800" err="1"/>
              <a:t>of</a:t>
            </a:r>
            <a:r>
              <a:rPr lang="pt-PT" altLang="en-PT" sz="2800"/>
              <a:t> </a:t>
            </a:r>
            <a:r>
              <a:rPr lang="pt-PT" altLang="en-PT" sz="2800" err="1"/>
              <a:t>commodities</a:t>
            </a:r>
            <a:endParaRPr lang="pt-PT" altLang="en-PT" sz="2800"/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/>
              <a:t>+</a:t>
            </a:r>
          </a:p>
          <a:p>
            <a:pPr algn="ctr" eaLnBrk="1" hangingPunct="1">
              <a:spcAft>
                <a:spcPct val="25000"/>
              </a:spcAft>
            </a:pPr>
            <a:r>
              <a:rPr lang="pt-PT" altLang="en-PT" sz="2800" err="1"/>
              <a:t>technological</a:t>
            </a:r>
            <a:r>
              <a:rPr lang="pt-PT" altLang="en-PT" sz="2800"/>
              <a:t> </a:t>
            </a:r>
            <a:r>
              <a:rPr lang="pt-PT" altLang="en-PT" sz="2800" err="1"/>
              <a:t>opportunities</a:t>
            </a:r>
            <a:endParaRPr lang="pt-PT" altLang="en-PT" sz="2800"/>
          </a:p>
        </p:txBody>
      </p:sp>
    </p:spTree>
    <p:extLst>
      <p:ext uri="{BB962C8B-B14F-4D97-AF65-F5344CB8AC3E}">
        <p14:creationId xmlns:p14="http://schemas.microsoft.com/office/powerpoint/2010/main" val="65884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545" y="1412776"/>
                <a:ext cx="8799959" cy="49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Theorem: </a:t>
                </a:r>
                <a:r>
                  <a:rPr lang="pt-PT" altLang="en-PT" sz="2800" dirty="0" err="1"/>
                  <a:t>Under</a:t>
                </a:r>
                <a:r>
                  <a:rPr lang="pt-PT" altLang="en-PT" sz="2800" dirty="0"/>
                  <a:t> A1-A3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i="1" dirty="0"/>
              </a:p>
              <a:p>
                <a:pPr marL="514350" indent="-514350" eaLnBrk="1" hangingPunct="1">
                  <a:spcAft>
                    <a:spcPct val="25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PT" altLang="en-PT" sz="28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altLang="en-PT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continuous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dirty="0"/>
              </a:p>
              <a:p>
                <a:pPr marL="514350" indent="-514350" eaLnBrk="1" hangingPunct="1">
                  <a:spcAft>
                    <a:spcPct val="25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PT" altLang="en-PT" sz="280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altLang="en-PT" sz="2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homogeneous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degree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zero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for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</m:t>
                    </m:r>
                  </m:oMath>
                </a14:m>
                <a:endParaRPr lang="pt-PT" altLang="en-PT" sz="2800" dirty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Font typeface="+mj-lt"/>
                  <a:buAutoNum type="arabicPeriod" startAt="3"/>
                </a:pPr>
                <a:r>
                  <a:rPr lang="pt-PT" altLang="en-PT" sz="28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Walras </a:t>
                </a:r>
                <a:r>
                  <a:rPr lang="pt-PT" altLang="en-PT" sz="2800" b="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Law</a:t>
                </a:r>
                <a:r>
                  <a:rPr lang="pt-PT" altLang="en-PT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for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 eaLnBrk="1" hangingPunct="1">
                  <a:spcAft>
                    <a:spcPct val="25000"/>
                  </a:spcAft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pt-PT" altLang="en-PT" sz="280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altLang="en-PT" sz="2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bounded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below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: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PT" altLang="en-PT" sz="2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Font typeface="+mj-lt"/>
                  <a:buAutoNum type="arabicPeriod" startAt="3"/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If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sequence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converges 	to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with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for some l,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PT" sz="28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__,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PT" altLang="en-PT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545" y="1412776"/>
                <a:ext cx="8799959" cy="4993675"/>
              </a:xfrm>
              <a:prstGeom prst="rect">
                <a:avLst/>
              </a:prstGeom>
              <a:blipFill>
                <a:blip r:embed="rId3"/>
                <a:stretch>
                  <a:fillRect l="-1729" t="-12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3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545" y="1412776"/>
                <a:ext cx="8799959" cy="440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indent="0" eaLnBrk="1" hangingPunct="1">
                  <a:spcAft>
                    <a:spcPct val="25000"/>
                  </a:spcAft>
                </a:pPr>
                <a:r>
                  <a:rPr lang="en-US" altLang="en-PT" sz="2800" dirty="0">
                    <a:solidFill>
                      <a:schemeClr val="accent6"/>
                    </a:solidFill>
                  </a:rPr>
                  <a:t>Homogeneity</a:t>
                </a:r>
                <a14:m>
                  <m:oMath xmlns:m="http://schemas.openxmlformats.org/officeDocument/2006/math">
                    <m:r>
                      <a:rPr lang="en-US" altLang="en-P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we can normalize one price and we can focus on simplex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++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PT" sz="28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P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en-P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P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++</m:t>
                              </m:r>
                            </m:sub>
                            <m:sup>
                              <m: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altLang="en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nary>
                            <m:naryPr>
                              <m:chr m:val="∑"/>
                              <m:ctrlP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P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P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P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en-P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en-US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en-US" altLang="en-PT" sz="28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Walras Law </a:t>
                </a:r>
                <a14:m>
                  <m:oMath xmlns:m="http://schemas.openxmlformats.org/officeDocument/2006/math">
                    <m:r>
                      <a:rPr lang="en-US" altLang="en-P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PT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only L-1 equations of </a:t>
                </a:r>
                <a14:m>
                  <m:oMath xmlns:m="http://schemas.openxmlformats.org/officeDocument/2006/math">
                    <m:r>
                      <a:rPr lang="en-US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PT" sz="2800" dirty="0">
                    <a:solidFill>
                      <a:schemeClr val="tx1"/>
                    </a:solidFill>
                  </a:rPr>
                  <a:t> are linearly independent and we can instead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PT" sz="28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</a:rPr>
                      <m:t>,___,</m:t>
                    </m:r>
                    <m:sSub>
                      <m:sSubPr>
                        <m:ctrlP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PT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en-PT" sz="2800" dirty="0">
                    <a:solidFill>
                      <a:schemeClr val="tx1"/>
                    </a:solidFill>
                  </a:rPr>
                  <a:t>] </a:t>
                </a: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545" y="1412776"/>
                <a:ext cx="8799959" cy="4407553"/>
              </a:xfrm>
              <a:prstGeom prst="rect">
                <a:avLst/>
              </a:prstGeom>
              <a:blipFill>
                <a:blip r:embed="rId3"/>
                <a:stretch>
                  <a:fillRect l="-1441" t="-8621" r="-865" b="-28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8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Existence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/>
                  <a:t>: 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Let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be</a:t>
                </a:r>
                <a:r>
                  <a:rPr lang="pt-PT" altLang="en-PT" sz="2800" dirty="0"/>
                  <a:t> a </a:t>
                </a:r>
                <a:r>
                  <a:rPr lang="pt-PT" altLang="en-PT" sz="2800" dirty="0" err="1"/>
                  <a:t>function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defined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strictly</a:t>
                </a:r>
                <a:r>
                  <a:rPr lang="pt-PT" altLang="en-PT" sz="2800" dirty="0"/>
                  <a:t> positive </a:t>
                </a:r>
                <a:r>
                  <a:rPr lang="pt-PT" altLang="en-PT" sz="2800" dirty="0" err="1"/>
                  <a:t>price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vectors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satisfying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properties</a:t>
                </a:r>
                <a:r>
                  <a:rPr lang="pt-PT" altLang="en-PT" sz="2800" dirty="0"/>
                  <a:t> 1.-5.</a:t>
                </a:r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Then</a:t>
                </a:r>
                <a:r>
                  <a:rPr lang="pt-PT" altLang="en-PT" sz="2800" dirty="0"/>
                  <a:t>, </a:t>
                </a:r>
                <a:r>
                  <a:rPr lang="pt-PT" altLang="en-PT" sz="2800" dirty="0" err="1"/>
                  <a:t>system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has</a:t>
                </a:r>
                <a:r>
                  <a:rPr lang="pt-PT" altLang="en-PT" sz="2800" dirty="0"/>
                  <a:t> a </a:t>
                </a:r>
                <a:r>
                  <a:rPr lang="pt-PT" altLang="en-PT" sz="2800" dirty="0" err="1"/>
                  <a:t>solution</a:t>
                </a:r>
                <a:r>
                  <a:rPr lang="pt-PT" altLang="en-PT" sz="2800" dirty="0"/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Therefore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, a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walrasian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equilibrium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exists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 in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any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pure</a:t>
                </a:r>
                <a:r>
                  <a:rPr lang="en-US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</a:rPr>
                  <a:t> exchange economy where 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Symbol" pitchFamily="2" charset="2"/>
                  </a:rPr>
                  <a:t>w&gt;&gt;0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preferences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are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continuous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strongly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monotonic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strictly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convex</a:t>
                </a:r>
                <a:r>
                  <a:rPr lang="pt-PT" altLang="en-PT" sz="2800" dirty="0">
                    <a:solidFill>
                      <a:schemeClr val="accent4"/>
                    </a:solidFill>
                    <a:highlight>
                      <a:srgbClr val="C0C0C0"/>
                    </a:highlight>
                    <a:latin typeface="+mj-lt"/>
                  </a:rPr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5047536"/>
              </a:xfrm>
              <a:prstGeom prst="rect">
                <a:avLst/>
              </a:prstGeom>
              <a:blipFill>
                <a:blip r:embed="rId3"/>
                <a:stretch>
                  <a:fillRect l="-1441" t="-1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8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31" y="1259632"/>
            <a:ext cx="8799959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Existence</a:t>
            </a:r>
            <a:r>
              <a:rPr lang="pt-PT" altLang="en-PT" sz="2800" dirty="0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 </a:t>
            </a: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Theorem</a:t>
            </a:r>
            <a:r>
              <a:rPr lang="pt-PT" altLang="en-PT" sz="2800" dirty="0"/>
              <a:t> </a:t>
            </a:r>
          </a:p>
          <a:p>
            <a:pPr eaLnBrk="1" hangingPunct="1">
              <a:spcAft>
                <a:spcPct val="25000"/>
              </a:spcAft>
            </a:pPr>
            <a:endParaRPr lang="pt-PT" altLang="en-PT" sz="2800" dirty="0">
              <a:solidFill>
                <a:schemeClr val="accent4"/>
              </a:solidFill>
              <a:highlight>
                <a:srgbClr val="C0C0C0"/>
              </a:highlight>
              <a:latin typeface="+mj-lt"/>
            </a:endParaRPr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4"/>
                </a:solidFill>
              </a:rPr>
              <a:t>Proof</a:t>
            </a:r>
            <a:r>
              <a:rPr lang="pt-PT" altLang="en-PT" sz="2800" dirty="0">
                <a:solidFill>
                  <a:schemeClr val="accent4"/>
                </a:solidFill>
              </a:rPr>
              <a:t>: </a:t>
            </a:r>
            <a:r>
              <a:rPr lang="pt-PT" altLang="en-PT" sz="2800" dirty="0" err="1">
                <a:solidFill>
                  <a:schemeClr val="accent4"/>
                </a:solidFill>
              </a:rPr>
              <a:t>remember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Kakutani</a:t>
            </a:r>
            <a:r>
              <a:rPr lang="pt-PT" altLang="en-PT" sz="2800" dirty="0">
                <a:solidFill>
                  <a:schemeClr val="accent4"/>
                </a:solidFill>
              </a:rPr>
              <a:t>!</a:t>
            </a:r>
          </a:p>
          <a:p>
            <a:pPr eaLnBrk="1" hangingPunct="1">
              <a:spcAft>
                <a:spcPct val="25000"/>
              </a:spcAft>
            </a:pPr>
            <a:endParaRPr lang="pt-PT" altLang="en-PT" sz="2800" dirty="0">
              <a:solidFill>
                <a:schemeClr val="accent4"/>
              </a:solidFill>
            </a:endParaRPr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accent4"/>
                </a:solidFill>
              </a:rPr>
              <a:t>A </a:t>
            </a:r>
            <a:r>
              <a:rPr lang="pt-PT" altLang="en-PT" sz="2800" dirty="0" err="1">
                <a:solidFill>
                  <a:schemeClr val="accent4"/>
                </a:solidFill>
              </a:rPr>
              <a:t>convex-valued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and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upper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hemicontinuous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correspondence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4"/>
                </a:solidFill>
              </a:rPr>
              <a:t>from</a:t>
            </a:r>
            <a:r>
              <a:rPr lang="pt-PT" altLang="en-PT" sz="2800" dirty="0">
                <a:solidFill>
                  <a:schemeClr val="accent4"/>
                </a:solidFill>
              </a:rPr>
              <a:t> a </a:t>
            </a:r>
            <a:r>
              <a:rPr lang="pt-PT" altLang="en-PT" sz="2800" dirty="0" err="1">
                <a:solidFill>
                  <a:schemeClr val="accent4"/>
                </a:solidFill>
              </a:rPr>
              <a:t>nonempty</a:t>
            </a:r>
            <a:r>
              <a:rPr lang="pt-PT" altLang="en-PT" sz="2800" dirty="0">
                <a:solidFill>
                  <a:schemeClr val="accent4"/>
                </a:solidFill>
              </a:rPr>
              <a:t>, </a:t>
            </a:r>
            <a:r>
              <a:rPr lang="pt-PT" altLang="en-PT" sz="2800" dirty="0" err="1">
                <a:solidFill>
                  <a:schemeClr val="accent4"/>
                </a:solidFill>
              </a:rPr>
              <a:t>compact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and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convex</a:t>
            </a:r>
            <a:r>
              <a:rPr lang="pt-PT" altLang="en-PT" sz="2800" dirty="0">
                <a:solidFill>
                  <a:schemeClr val="accent4"/>
                </a:solidFill>
              </a:rPr>
              <a:t> set </a:t>
            </a:r>
            <a:r>
              <a:rPr lang="pt-PT" altLang="en-PT" sz="2800" dirty="0" err="1">
                <a:solidFill>
                  <a:schemeClr val="accent4"/>
                </a:solidFill>
              </a:rPr>
              <a:t>into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itself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</a:p>
          <a:p>
            <a:pPr eaLnBrk="1" hangingPunct="1">
              <a:spcAft>
                <a:spcPct val="25000"/>
              </a:spcAft>
            </a:pPr>
            <a:endParaRPr lang="pt-PT" altLang="en-PT" sz="2800" dirty="0">
              <a:solidFill>
                <a:schemeClr val="accent4"/>
              </a:solidFill>
            </a:endParaRPr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4"/>
                </a:solidFill>
              </a:rPr>
              <a:t>has</a:t>
            </a:r>
            <a:r>
              <a:rPr lang="pt-PT" altLang="en-PT" sz="2800" dirty="0">
                <a:solidFill>
                  <a:schemeClr val="accent4"/>
                </a:solidFill>
              </a:rPr>
              <a:t> a </a:t>
            </a:r>
            <a:r>
              <a:rPr lang="pt-PT" altLang="en-PT" sz="2800" dirty="0" err="1">
                <a:solidFill>
                  <a:schemeClr val="accent4"/>
                </a:solidFill>
              </a:rPr>
              <a:t>fixed</a:t>
            </a:r>
            <a:r>
              <a:rPr lang="pt-PT" altLang="en-PT" sz="2800" dirty="0">
                <a:solidFill>
                  <a:schemeClr val="accent4"/>
                </a:solidFill>
              </a:rPr>
              <a:t> </a:t>
            </a:r>
            <a:r>
              <a:rPr lang="pt-PT" altLang="en-PT" sz="2800" dirty="0" err="1">
                <a:solidFill>
                  <a:schemeClr val="accent4"/>
                </a:solidFill>
              </a:rPr>
              <a:t>point</a:t>
            </a:r>
            <a:r>
              <a:rPr lang="pt-PT" altLang="en-PT" sz="28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2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1124744"/>
                <a:ext cx="8999536" cy="5780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Local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uniqueness</a:t>
                </a:r>
                <a:endParaRPr lang="pt-PT" altLang="en-PT" sz="2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Consider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differentiable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aggregate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excess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demand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function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,__,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independent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due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to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homogeneity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degree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zero.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Taking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derivative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with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respect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yields: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for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i = 1,__,L i.e.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𝐷𝑧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rank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Jacobian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matrix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𝐷𝑧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most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L-1.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>
                    <a:solidFill>
                      <a:schemeClr val="accent4"/>
                    </a:solidFill>
                  </a:rPr>
                  <a:t>An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price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vector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PT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en-US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regular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Jacobian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matrix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𝐷𝑧</m:t>
                        </m:r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PT" altLang="en-PT" sz="2800" dirty="0" err="1">
                    <a:solidFill>
                      <a:schemeClr val="accent4"/>
                    </a:solidFill>
                  </a:rPr>
                  <a:t>has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rank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L-1</a:t>
                </a: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124744"/>
                <a:ext cx="8999536" cy="5780750"/>
              </a:xfrm>
              <a:prstGeom prst="rect">
                <a:avLst/>
              </a:prstGeom>
              <a:blipFill>
                <a:blip r:embed="rId3"/>
                <a:stretch>
                  <a:fillRect l="-5915" t="-1096" r="-986" b="-4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1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5728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Local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uniqueness</a:t>
                </a: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regular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locally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unique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regular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economy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has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finite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number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equilibria</a:t>
                </a:r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Theorem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(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Debreu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1970): for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almost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vectors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initial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endowments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>
                    <a:latin typeface="Symbol" pitchFamily="2" charset="2"/>
                  </a:rPr>
                  <a:t>w</a:t>
                </a:r>
                <a:r>
                  <a:rPr lang="pt-PT" altLang="en-PT" sz="2800" baseline="-25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exchange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economy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regular.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set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regular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economies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open, dense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has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full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measure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𝐿𝐻</m:t>
                        </m:r>
                      </m:sup>
                    </m:sSubSup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5728491"/>
              </a:xfrm>
              <a:prstGeom prst="rect">
                <a:avLst/>
              </a:prstGeom>
              <a:blipFill>
                <a:blip r:embed="rId3"/>
                <a:stretch>
                  <a:fillRect l="-1441" t="-1106" r="-8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6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4614"/>
              </p:ext>
            </p:extLst>
          </p:nvPr>
        </p:nvGraphicFramePr>
        <p:xfrm>
          <a:off x="323528" y="1924509"/>
          <a:ext cx="8496944" cy="3200364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formal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model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walrasian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exchange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economy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first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fundamental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theorem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welfare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economics</a:t>
                      </a: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second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fundamental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theorem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welfare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economics</a:t>
                      </a: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core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properties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of</a:t>
                      </a:r>
                      <a:r>
                        <a:rPr kumimoji="0" lang="pt-P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equilibrium</a:t>
                      </a: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general </a:t>
            </a:r>
            <a:r>
              <a:rPr lang="pt-PT" altLang="en-PT" sz="3600" b="1" err="1">
                <a:solidFill>
                  <a:srgbClr val="000000"/>
                </a:solidFill>
                <a:cs typeface="Times New Roman" panose="02020603050405020304" pitchFamily="18" charset="0"/>
              </a:rPr>
              <a:t>equilibrium</a:t>
            </a:r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199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503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1st Fundamental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Economics</a:t>
                </a:r>
                <a:endParaRPr lang="pt-PT" altLang="en-PT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In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economy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feasible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a:rPr lang="pt-PT" altLang="en-PT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pt-PT" altLang="en-PT" sz="2800" baseline="30000" dirty="0"/>
                          <m:t>h</m:t>
                        </m:r>
                      </m:e>
                    </m:nary>
                    <m:r>
                      <a:rPr lang="pt-PT" altLang="en-P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m:rPr>
                            <m:nor/>
                          </m:rPr>
                          <a:rPr lang="pt-PT" altLang="en-PT" sz="2800" dirty="0">
                            <a:latin typeface="Symbol" pitchFamily="2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pt-PT" altLang="en-PT" sz="2800" baseline="30000" dirty="0"/>
                          <m:t>h</m:t>
                        </m:r>
                      </m:e>
                    </m:nary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Feasible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Pareto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/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efficient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there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no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feasible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such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that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PT" altLang="en-PT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4"/>
                    </a:solidFill>
                  </a:rPr>
                  <a:t>NOTE: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made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strictly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better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utilities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are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monotonic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we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can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make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agents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strictly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better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5033879"/>
              </a:xfrm>
              <a:prstGeom prst="rect">
                <a:avLst/>
              </a:prstGeom>
              <a:blipFill>
                <a:blip r:embed="rId3"/>
                <a:stretch>
                  <a:fillRect l="-1441" t="-1259" b="-22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1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457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locally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non-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satiated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</m:t>
                    </m:r>
                  </m:oMath>
                </a14:m>
                <a:endParaRPr lang="pt-PT" altLang="en-PT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m:rPr>
                        <m:nor/>
                      </m:rPr>
                      <a:rPr lang="pt-PT" altLang="en-PT" sz="2800" dirty="0"/>
                      <m:t>: 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pt-PT" altLang="en-P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altLang="en-P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and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PT" altLang="en-PT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1st Fundamental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Economics</a:t>
                </a:r>
                <a:endParaRPr lang="pt-PT" altLang="en-PT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walrasian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tx1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consumers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are 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locally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non-</a:t>
                </a:r>
                <a:r>
                  <a:rPr lang="pt-PT" altLang="en-PT" sz="2800" dirty="0" err="1">
                    <a:solidFill>
                      <a:schemeClr val="tx1"/>
                    </a:solidFill>
                  </a:rPr>
                  <a:t>satiated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tx1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Pareto</a:t>
                </a:r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  <a:endParaRPr lang="pt-PT" altLang="en-PT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4578626"/>
              </a:xfrm>
              <a:prstGeom prst="rect">
                <a:avLst/>
              </a:prstGeom>
              <a:blipFill>
                <a:blip r:embed="rId3"/>
                <a:stretch>
                  <a:fillRect l="-1153" b="-1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5152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2nd Fundamental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Economics</a:t>
                </a:r>
                <a:endParaRPr lang="pt-PT" altLang="en-PT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Assume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for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(i)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continuous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, (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ii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)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locally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non-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satiated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nondecreasing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, (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iii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)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quasiconcave</a:t>
                </a:r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Suppose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Pareto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≫0.</m:t>
                    </m:r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Then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lump</a:t>
                </a:r>
                <a:r>
                  <a:rPr lang="pt-PT" altLang="en-PT" sz="2800" dirty="0"/>
                  <a:t>-sum </a:t>
                </a:r>
                <a:r>
                  <a:rPr lang="pt-PT" altLang="en-PT" sz="2800" dirty="0" err="1"/>
                  <a:t>transfers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,___,</m:t>
                    </m:r>
                    <m:sSup>
                      <m:s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</a:t>
                </a:r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ctr" eaLnBrk="1" hangingPunct="1">
                  <a:spcAft>
                    <a:spcPct val="25000"/>
                  </a:spcAft>
                  <a:buAutoNum type="arabicParenBoth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altLang="en-PT" sz="2800" dirty="0">
                        <a:ea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pt-PT" altLang="en-PT" sz="2800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altLang="en-PT" sz="2800" dirty="0">
                        <a:ea typeface="Cambria Math" panose="02040503050406030204" pitchFamily="18" charset="0"/>
                      </a:rPr>
                      <m:t>all</m:t>
                    </m:r>
                    <m:r>
                      <m:rPr>
                        <m:nor/>
                      </m:rPr>
                      <a:rPr lang="pt-PT" altLang="en-PT" sz="28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altLang="en-P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p>
                          <m:sSupPr>
                            <m:ctrlP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pt-PT" altLang="en-PT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				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s.t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pt-PT" altLang="en-PT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pt-PT" altLang="en-P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nary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5152308"/>
              </a:xfrm>
              <a:prstGeom prst="rect">
                <a:avLst/>
              </a:prstGeom>
              <a:blipFill>
                <a:blip r:embed="rId3"/>
                <a:stretch>
                  <a:fillRect t="-1232" b="-18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9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828800"/>
            <a:ext cx="406749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/>
              <a:t>Take as </a:t>
            </a:r>
            <a:r>
              <a:rPr lang="pt-PT" altLang="en-PT" sz="2800" err="1"/>
              <a:t>given</a:t>
            </a:r>
            <a:r>
              <a:rPr lang="pt-PT" altLang="en-PT" sz="2800"/>
              <a:t>:</a:t>
            </a:r>
          </a:p>
          <a:p>
            <a:pPr algn="ctr" eaLnBrk="1" hangingPunct="1">
              <a:spcAft>
                <a:spcPct val="25000"/>
              </a:spcAft>
            </a:pPr>
            <a:endParaRPr lang="pt-PT" altLang="en-PT" sz="280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/>
              <a:t>Preferences</a:t>
            </a:r>
            <a:endParaRPr lang="pt-PT" altLang="en-PT" sz="280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/>
              <a:t>Endowments</a:t>
            </a:r>
            <a:endParaRPr lang="pt-PT" altLang="en-PT" sz="280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/>
              <a:t>Technological</a:t>
            </a:r>
            <a:r>
              <a:rPr lang="pt-PT" altLang="en-PT" sz="2800"/>
              <a:t> </a:t>
            </a:r>
            <a:r>
              <a:rPr lang="pt-PT" altLang="en-PT" sz="2800" err="1"/>
              <a:t>opportunities</a:t>
            </a:r>
            <a:endParaRPr lang="pt-PT" altLang="en-PT" sz="280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2CC5581-EA26-AD4E-BDBF-3697FB48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259" y="1816557"/>
            <a:ext cx="4067497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err="1">
                <a:solidFill>
                  <a:schemeClr val="accent6"/>
                </a:solidFill>
              </a:rPr>
              <a:t>Endogeneize</a:t>
            </a:r>
            <a:r>
              <a:rPr lang="pt-PT" altLang="en-PT" sz="2800">
                <a:solidFill>
                  <a:schemeClr val="accent6"/>
                </a:solidFill>
              </a:rPr>
              <a:t>:</a:t>
            </a:r>
          </a:p>
          <a:p>
            <a:pPr algn="ctr" eaLnBrk="1" hangingPunct="1">
              <a:spcAft>
                <a:spcPct val="25000"/>
              </a:spcAft>
            </a:pPr>
            <a:endParaRPr lang="pt-PT" altLang="en-PT" sz="2800">
              <a:solidFill>
                <a:schemeClr val="accent6"/>
              </a:solidFill>
            </a:endParaRPr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>
                <a:solidFill>
                  <a:schemeClr val="accent6"/>
                </a:solidFill>
              </a:rPr>
              <a:t>Commodity</a:t>
            </a:r>
            <a:r>
              <a:rPr lang="pt-PT" altLang="en-PT" sz="2800">
                <a:solidFill>
                  <a:schemeClr val="accent6"/>
                </a:solidFill>
              </a:rPr>
              <a:t> </a:t>
            </a:r>
            <a:r>
              <a:rPr lang="pt-PT" altLang="en-PT" sz="2800" err="1">
                <a:solidFill>
                  <a:schemeClr val="accent6"/>
                </a:solidFill>
              </a:rPr>
              <a:t>prices</a:t>
            </a:r>
            <a:endParaRPr lang="pt-PT" altLang="en-PT" sz="2800">
              <a:solidFill>
                <a:schemeClr val="accent6"/>
              </a:solidFill>
            </a:endParaRPr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>
                <a:solidFill>
                  <a:schemeClr val="accent6"/>
                </a:solidFill>
              </a:rPr>
              <a:t>Allocations</a:t>
            </a:r>
            <a:endParaRPr lang="pt-PT" altLang="en-PT" sz="2800">
              <a:solidFill>
                <a:schemeClr val="accent6"/>
              </a:solidFill>
            </a:endParaRPr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err="1">
                <a:solidFill>
                  <a:schemeClr val="accent6"/>
                </a:solidFill>
              </a:rPr>
              <a:t>Production</a:t>
            </a:r>
            <a:r>
              <a:rPr lang="pt-PT" altLang="en-PT" sz="2800">
                <a:solidFill>
                  <a:schemeClr val="accent6"/>
                </a:solidFill>
              </a:rPr>
              <a:t> </a:t>
            </a:r>
            <a:r>
              <a:rPr lang="pt-PT" altLang="en-PT" sz="2800" err="1">
                <a:solidFill>
                  <a:schemeClr val="accent6"/>
                </a:solidFill>
              </a:rPr>
              <a:t>plans</a:t>
            </a:r>
            <a:endParaRPr lang="pt-PT" altLang="en-PT" sz="2800">
              <a:solidFill>
                <a:schemeClr val="accent6"/>
              </a:solidFill>
            </a:endParaRPr>
          </a:p>
          <a:p>
            <a:pPr marL="457200" indent="-457200" algn="ctr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pt-PT" altLang="en-PT" sz="2800"/>
          </a:p>
        </p:txBody>
      </p:sp>
    </p:spTree>
    <p:extLst>
      <p:ext uri="{BB962C8B-B14F-4D97-AF65-F5344CB8AC3E}">
        <p14:creationId xmlns:p14="http://schemas.microsoft.com/office/powerpoint/2010/main" val="2284587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4447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2nd Fundamental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Economics</a:t>
                </a:r>
                <a:endParaRPr lang="pt-PT" altLang="en-PT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Proof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: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rememb</a:t>
                </a:r>
                <a:r>
                  <a:rPr lang="pt-PT" altLang="en-PT" sz="2800" noProof="1">
                    <a:ea typeface="Cambria Math" panose="02040503050406030204" pitchFamily="18" charset="0"/>
                  </a:rPr>
                  <a:t>er Separating Hyperplane Theorem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noProof="1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noProof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Let Z be a convex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Let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Then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pt-PT" altLang="en-PT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pt-PT" altLang="en-P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4447371"/>
              </a:xfrm>
              <a:prstGeom prst="rect">
                <a:avLst/>
              </a:prstGeom>
              <a:blipFill>
                <a:blip r:embed="rId3"/>
                <a:stretch>
                  <a:fillRect l="-1441" t="-14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1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462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Core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properties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walrasian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equilibrium</a:t>
                </a:r>
                <a:endParaRPr lang="pt-PT" altLang="en-PT" sz="2800" dirty="0">
                  <a:solidFill>
                    <a:schemeClr val="bg1"/>
                  </a:solidFill>
                  <a:highlight>
                    <a:srgbClr val="000080"/>
                  </a:highlight>
                  <a:latin typeface="Sylfaen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6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Coalition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improves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upon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or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blocks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𝐿𝐻</m:t>
                        </m:r>
                      </m:sup>
                    </m:sSubSup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we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can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find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𝐿𝐻</m:t>
                        </m:r>
                      </m:sup>
                    </m:sSubSup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s.t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     (i)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     (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ii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nary>
                    <m:r>
                      <a:rPr lang="pt-PT" altLang="en-P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pt-PT" altLang="en-PT" sz="2800" dirty="0">
                            <a:latin typeface="Symbol" pitchFamily="2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pt-PT" altLang="en-PT" sz="2800" baseline="30000" dirty="0"/>
                          <m:t>h</m:t>
                        </m:r>
                      </m:e>
                    </m:nary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We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say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a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feasible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has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core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property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there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no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coalition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consumers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can improve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upon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. </a:t>
                </a:r>
                <a:endParaRPr lang="pt-PT" altLang="en-PT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4622804"/>
              </a:xfrm>
              <a:prstGeom prst="rect">
                <a:avLst/>
              </a:prstGeom>
              <a:blipFill>
                <a:blip r:embed="rId3"/>
                <a:stretch>
                  <a:fillRect l="-1441" t="-1370" r="-576" b="-24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6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31" y="1259632"/>
            <a:ext cx="8799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Core </a:t>
            </a: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properties</a:t>
            </a:r>
            <a:r>
              <a:rPr lang="pt-PT" altLang="en-PT" sz="2800" dirty="0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 </a:t>
            </a: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of</a:t>
            </a:r>
            <a:r>
              <a:rPr lang="pt-PT" altLang="en-PT" sz="2800" dirty="0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 </a:t>
            </a: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walrasian</a:t>
            </a:r>
            <a:r>
              <a:rPr lang="pt-PT" altLang="en-PT" sz="2800" dirty="0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 </a:t>
            </a:r>
            <a:r>
              <a:rPr lang="pt-PT" altLang="en-PT" sz="2800" dirty="0" err="1">
                <a:solidFill>
                  <a:schemeClr val="bg1"/>
                </a:solidFill>
                <a:highlight>
                  <a:srgbClr val="000080"/>
                </a:highlight>
                <a:latin typeface="Sylfaen" panose="020F0502020204030204" pitchFamily="34" charset="0"/>
              </a:rPr>
              <a:t>equilibrium</a:t>
            </a:r>
            <a:endParaRPr lang="pt-PT" altLang="en-PT" sz="2800" dirty="0">
              <a:solidFill>
                <a:schemeClr val="bg1"/>
              </a:solidFill>
              <a:highlight>
                <a:srgbClr val="000080"/>
              </a:highlight>
              <a:latin typeface="Sylfaen" panose="020F0502020204030204" pitchFamily="34" charset="0"/>
            </a:endParaRPr>
          </a:p>
          <a:p>
            <a:pPr eaLnBrk="1" hangingPunct="1">
              <a:spcAft>
                <a:spcPct val="25000"/>
              </a:spcAft>
            </a:pPr>
            <a:endParaRPr lang="pt-PT" altLang="en-PT" sz="1600" dirty="0">
              <a:solidFill>
                <a:schemeClr val="accent4"/>
              </a:solidFill>
              <a:highlight>
                <a:srgbClr val="C0C0C0"/>
              </a:highlight>
              <a:latin typeface="+mj-lt"/>
            </a:endParaRPr>
          </a:p>
          <a:p>
            <a:pPr marL="0" indent="0" eaLnBrk="1" hangingPunct="1">
              <a:spcAft>
                <a:spcPct val="25000"/>
              </a:spcAft>
            </a:pPr>
            <a:endParaRPr lang="pt-PT" altLang="en-PT" sz="2800" dirty="0">
              <a:ea typeface="Cambria Math" panose="02040503050406030204" pitchFamily="18" charset="0"/>
            </a:endParaRPr>
          </a:p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 err="1">
                <a:ea typeface="Cambria Math" panose="02040503050406030204" pitchFamily="18" charset="0"/>
              </a:rPr>
              <a:t>Proposition</a:t>
            </a:r>
            <a:r>
              <a:rPr lang="pt-PT" altLang="en-PT" sz="2800" dirty="0">
                <a:ea typeface="Cambria Math" panose="02040503050406030204" pitchFamily="18" charset="0"/>
              </a:rPr>
              <a:t>: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Any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walrasian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equilibrium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is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in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the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core</a:t>
            </a:r>
            <a:r>
              <a:rPr lang="pt-PT" altLang="en-PT" sz="2800" dirty="0">
                <a:ea typeface="Cambria Math" panose="02040503050406030204" pitchFamily="18" charset="0"/>
              </a:rPr>
              <a:t>.</a:t>
            </a:r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pt-PT" altLang="en-PT" sz="2800" dirty="0">
              <a:ea typeface="Cambria Math" panose="02040503050406030204" pitchFamily="18" charset="0"/>
            </a:endParaRPr>
          </a:p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Core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Equivalence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Theorem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>
                <a:ea typeface="Cambria Math" panose="02040503050406030204" pitchFamily="18" charset="0"/>
              </a:rPr>
              <a:t>(</a:t>
            </a:r>
            <a:r>
              <a:rPr lang="pt-PT" altLang="en-PT" sz="2800" dirty="0" err="1">
                <a:ea typeface="Cambria Math" panose="02040503050406030204" pitchFamily="18" charset="0"/>
              </a:rPr>
              <a:t>Debreu-Scarf</a:t>
            </a:r>
            <a:r>
              <a:rPr lang="pt-PT" altLang="en-PT" sz="2800" dirty="0">
                <a:ea typeface="Cambria Math" panose="02040503050406030204" pitchFamily="18" charset="0"/>
              </a:rPr>
              <a:t> 1963)</a:t>
            </a:r>
          </a:p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 err="1">
                <a:ea typeface="Cambria Math" panose="02040503050406030204" pitchFamily="18" charset="0"/>
              </a:rPr>
              <a:t>Under</a:t>
            </a:r>
            <a:r>
              <a:rPr lang="pt-PT" altLang="en-PT" sz="2800" dirty="0">
                <a:ea typeface="Cambria Math" panose="02040503050406030204" pitchFamily="18" charset="0"/>
              </a:rPr>
              <a:t> A1-A3,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the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walrasian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equilibria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will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coincide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with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the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core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when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the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number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of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agents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is</a:t>
            </a:r>
            <a:r>
              <a:rPr lang="pt-PT" altLang="en-PT" sz="2800" dirty="0">
                <a:solidFill>
                  <a:schemeClr val="accent6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  <a:ea typeface="Cambria Math" panose="02040503050406030204" pitchFamily="18" charset="0"/>
              </a:rPr>
              <a:t>large</a:t>
            </a:r>
            <a:r>
              <a:rPr lang="pt-PT" altLang="en-PT" sz="2800" dirty="0">
                <a:ea typeface="Cambria Math" panose="02040503050406030204" pitchFamily="18" charset="0"/>
              </a:rPr>
              <a:t>.</a:t>
            </a:r>
          </a:p>
          <a:p>
            <a:pPr marL="0" indent="0" eaLnBrk="1" hangingPunct="1">
              <a:spcAft>
                <a:spcPct val="25000"/>
              </a:spcAft>
            </a:pPr>
            <a:endParaRPr lang="pt-PT" altLang="en-PT" sz="2800" dirty="0">
              <a:ea typeface="Cambria Math" panose="020405030504060302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65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31" y="1259632"/>
                <a:ext cx="8799959" cy="5239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Core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properties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walrasian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equilibrium</a:t>
                </a:r>
                <a:endParaRPr lang="pt-PT" altLang="en-PT" sz="2800" dirty="0">
                  <a:solidFill>
                    <a:schemeClr val="bg1"/>
                  </a:solidFill>
                  <a:highlight>
                    <a:srgbClr val="000080"/>
                  </a:highlight>
                  <a:latin typeface="Sylfaen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600" dirty="0">
                  <a:solidFill>
                    <a:schemeClr val="accent4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Proof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: 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8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-replica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economy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ea typeface="Cambria Math" panose="02040503050406030204" pitchFamily="18" charset="0"/>
                  </a:rPr>
                  <a:t>has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agents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each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type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agent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in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economy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Equal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Treatment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property</a:t>
                </a:r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in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core,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consumers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same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type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receive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same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consumption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bundle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h𝑚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for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all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To prove: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31" y="1259632"/>
                <a:ext cx="8799959" cy="5239896"/>
              </a:xfrm>
              <a:prstGeom prst="rect">
                <a:avLst/>
              </a:prstGeom>
              <a:blipFill>
                <a:blip r:embed="rId3"/>
                <a:stretch>
                  <a:fillRect l="-1441" t="-1211" b="-15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EC5AE87-EB87-8C49-9DBB-75B05F1D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116632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formal </a:t>
            </a:r>
            <a:r>
              <a:rPr lang="pt-PT" sz="3600" dirty="0" err="1">
                <a:solidFill>
                  <a:schemeClr val="bg2"/>
                </a:solidFill>
              </a:rPr>
              <a:t>model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of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exchange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97067"/>
              </p:ext>
            </p:extLst>
          </p:nvPr>
        </p:nvGraphicFramePr>
        <p:xfrm>
          <a:off x="683568" y="1924509"/>
          <a:ext cx="8136904" cy="2773401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walrasian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private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ownership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economy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general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equilibrium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under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uncertainty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general </a:t>
            </a:r>
            <a:r>
              <a:rPr lang="pt-PT" altLang="en-PT" sz="3600" b="1" err="1">
                <a:solidFill>
                  <a:srgbClr val="000000"/>
                </a:solidFill>
                <a:cs typeface="Times New Roman" panose="02020603050405020304" pitchFamily="18" charset="0"/>
              </a:rPr>
              <a:t>equilibrium</a:t>
            </a:r>
            <a:r>
              <a:rPr lang="pt-PT" altLang="en-PT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494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-18256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private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ownership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5" y="1050597"/>
                <a:ext cx="8999536" cy="6842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Private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ownership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economy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/>
                  <a:t>add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production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opportunities</a:t>
                </a: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L 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l </a:t>
                </a:r>
                <a:r>
                  <a:rPr lang="pt-PT" altLang="en-PT" sz="2800" dirty="0"/>
                  <a:t>= 1, 2, __, L), H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h</a:t>
                </a:r>
                <a:r>
                  <a:rPr lang="pt-PT" altLang="en-PT" sz="2800" dirty="0"/>
                  <a:t> = 1, 2, __, H), 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highlight>
                      <a:srgbClr val="FFFF00"/>
                    </a:highlight>
                  </a:rPr>
                  <a:t>J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firms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j </a:t>
                </a:r>
                <a:r>
                  <a:rPr lang="pt-PT" altLang="en-PT" sz="2800" dirty="0"/>
                  <a:t>= 1, 2, __, J)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  <a:highlight>
                      <a:srgbClr val="FFFF00"/>
                    </a:highlight>
                  </a:rPr>
                  <a:t>technology</a:t>
                </a:r>
                <a:r>
                  <a:rPr lang="pt-PT" altLang="en-PT" sz="2800" dirty="0">
                    <a:solidFill>
                      <a:schemeClr val="accent6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or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rgbClr val="000099"/>
                    </a:solidFill>
                    <a:highlight>
                      <a:srgbClr val="FFFF00"/>
                    </a:highlight>
                  </a:rPr>
                  <a:t>production</a:t>
                </a:r>
                <a:r>
                  <a:rPr lang="pt-PT" altLang="en-PT" sz="2800" dirty="0">
                    <a:solidFill>
                      <a:srgbClr val="000099"/>
                    </a:solidFill>
                    <a:highlight>
                      <a:srgbClr val="FFFF00"/>
                    </a:highlight>
                  </a:rPr>
                  <a:t> set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PT" altLang="en-PT" sz="2800" dirty="0"/>
                  <a:t>, </a:t>
                </a:r>
                <a:r>
                  <a:rPr lang="pt-PT" altLang="en-PT" sz="2800" dirty="0" err="1"/>
                  <a:t>nonempty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closed</a:t>
                </a:r>
                <a:r>
                  <a:rPr lang="pt-PT" altLang="en-PT" sz="2800" dirty="0"/>
                  <a:t>; a </a:t>
                </a:r>
                <a:r>
                  <a:rPr lang="pt-PT" altLang="en-PT" sz="2800" dirty="0" err="1">
                    <a:solidFill>
                      <a:srgbClr val="000099"/>
                    </a:solidFill>
                    <a:highlight>
                      <a:srgbClr val="FFFF00"/>
                    </a:highlight>
                  </a:rPr>
                  <a:t>production</a:t>
                </a:r>
                <a:r>
                  <a:rPr lang="pt-PT" altLang="en-PT" sz="2800" dirty="0">
                    <a:solidFill>
                      <a:srgbClr val="0000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>
                    <a:solidFill>
                      <a:srgbClr val="000099"/>
                    </a:solidFill>
                    <a:highlight>
                      <a:srgbClr val="FFFF00"/>
                    </a:highlight>
                  </a:rPr>
                  <a:t>plan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pt-PT" altLang="en-PT" sz="2800" dirty="0"/>
                  <a:t>;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PT" altLang="en-PT" sz="2800" dirty="0"/>
                  <a:t>, </a:t>
                </a:r>
                <a:r>
                  <a:rPr lang="pt-PT" altLang="en-PT" sz="2800" i="1" dirty="0"/>
                  <a:t>j 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input</a:t>
                </a:r>
                <a:r>
                  <a:rPr lang="pt-PT" altLang="en-PT" sz="2800" dirty="0"/>
                  <a:t>;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altLang="en-PT" sz="2800" dirty="0"/>
                  <a:t>, </a:t>
                </a:r>
                <a:r>
                  <a:rPr lang="pt-PT" altLang="en-PT" sz="2800" i="1" dirty="0"/>
                  <a:t>j 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output</a:t>
                </a:r>
                <a:r>
                  <a:rPr lang="pt-PT" altLang="en-PT" sz="2800" dirty="0"/>
                  <a:t> 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agent</a:t>
                </a:r>
                <a:r>
                  <a:rPr lang="pt-PT" altLang="en-PT" sz="2800" dirty="0"/>
                  <a:t> h </a:t>
                </a:r>
                <a:r>
                  <a:rPr lang="pt-PT" altLang="en-PT" sz="2800" dirty="0" err="1"/>
                  <a:t>has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initial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endowment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30000" dirty="0" err="1">
                    <a:solidFill>
                      <a:schemeClr val="accent6"/>
                    </a:solidFill>
                  </a:rPr>
                  <a:t>h</a:t>
                </a:r>
                <a:r>
                  <a:rPr lang="pt-PT" altLang="en-PT" sz="2800" baseline="-250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and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  <a:highlight>
                      <a:srgbClr val="FFFF00"/>
                    </a:highlight>
                  </a:rPr>
                  <a:t>a </a:t>
                </a:r>
                <a:r>
                  <a:rPr lang="pt-PT" altLang="en-PT" sz="2800" dirty="0" err="1">
                    <a:solidFill>
                      <a:schemeClr val="accent6"/>
                    </a:solidFill>
                    <a:highlight>
                      <a:srgbClr val="FFFF00"/>
                    </a:highlight>
                  </a:rPr>
                  <a:t>claim</a:t>
                </a:r>
                <a:r>
                  <a:rPr lang="pt-PT" altLang="en-PT" sz="2800" dirty="0">
                    <a:solidFill>
                      <a:schemeClr val="accent6"/>
                    </a:solidFill>
                    <a:highlight>
                      <a:srgbClr val="FFFF00"/>
                    </a:highlight>
                  </a:rPr>
                  <a:t> to a share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PT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en-PT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PT" altLang="en-P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t-PT" altLang="en-P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l-GR" altLang="en-PT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profits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firm</a:t>
                </a:r>
                <a:r>
                  <a:rPr lang="pt-PT" altLang="en-PT" sz="2800" dirty="0"/>
                  <a:t> </a:t>
                </a:r>
                <a:r>
                  <a:rPr lang="pt-PT" altLang="en-PT" sz="2800" i="1" dirty="0"/>
                  <a:t>j</a:t>
                </a:r>
                <a:r>
                  <a:rPr lang="pt-PT" altLang="en-PT" sz="2800" dirty="0"/>
                  <a:t>,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bSup>
                          <m:sSubSupPr>
                            <m:ctrlPr>
                              <a:rPr lang="el-GR" altLang="en-PT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PT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pt-PT" altLang="en-PT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t-PT" altLang="en-PT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r>
                          <a:rPr lang="pt-PT" altLang="en-P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pt-PT" altLang="en-PT" sz="2800" dirty="0"/>
                  <a:t> 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aggregate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endowment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solidFill>
                      <a:schemeClr val="accent6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m:rPr>
                            <m:nor/>
                          </m:rPr>
                          <a:rPr lang="pt-PT" altLang="en-PT" sz="2800" dirty="0" smtClean="0">
                            <a:solidFill>
                              <a:schemeClr val="tx1"/>
                            </a:solidFill>
                            <a:latin typeface="Symbol" pitchFamily="2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pt-PT" altLang="en-PT" sz="2800" baseline="30000" dirty="0" smtClean="0">
                            <a:solidFill>
                              <a:schemeClr val="tx1"/>
                            </a:solidFill>
                          </a:rPr>
                          <m:t>h</m:t>
                        </m:r>
                      </m:e>
                    </m:nary>
                  </m:oMath>
                </a14:m>
                <a:r>
                  <a:rPr lang="pt-PT" altLang="en-PT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PT" altLang="en-PT" sz="2800" dirty="0"/>
                  <a:t> (</a:t>
                </a:r>
                <a:r>
                  <a:rPr lang="pt-PT" altLang="en-PT" sz="2800" dirty="0">
                    <a:latin typeface="Symbol" pitchFamily="2" charset="2"/>
                  </a:rPr>
                  <a:t>w&gt;&gt;0)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5" y="1050597"/>
                <a:ext cx="8999536" cy="6842899"/>
              </a:xfrm>
              <a:prstGeom prst="rect">
                <a:avLst/>
              </a:prstGeom>
              <a:blipFill>
                <a:blip r:embed="rId2"/>
                <a:stretch>
                  <a:fillRect l="-1410" t="-926" r="-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0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" y="1355111"/>
                <a:ext cx="9396088" cy="2274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Economy </a:t>
                </a:r>
                <a:r>
                  <a:rPr lang="pt-PT" altLang="en-PT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altLang="en-PT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pt-PT" altLang="en-PT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pt-PT" altLang="en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1400" dirty="0"/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Given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price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vector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pt-PT" altLang="en-PT" sz="2800" b="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budget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pt-PT" altLang="en-PT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l-GR" altLang="en-PT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PT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pt-PT" altLang="en-PT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pt-PT" altLang="en-PT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  <m:r>
                              <a:rPr lang="pt-PT" altLang="en-PT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pt-PT" altLang="en-P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pt-PT" altLang="en-PT" sz="2800" dirty="0"/>
              </a:p>
            </p:txBody>
          </p:sp>
        </mc:Choice>
        <mc:Fallback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" y="1355111"/>
                <a:ext cx="9396088" cy="2274854"/>
              </a:xfrm>
              <a:prstGeom prst="rect">
                <a:avLst/>
              </a:prstGeom>
              <a:blipFill>
                <a:blip r:embed="rId2"/>
                <a:stretch>
                  <a:fillRect l="-1486" b="-4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706BA1-7994-AC4B-93F4-C801F593EA52}"/>
                  </a:ext>
                </a:extLst>
              </p:cNvPr>
              <p:cNvSpPr/>
              <p:nvPr/>
            </p:nvSpPr>
            <p:spPr>
              <a:xfrm>
                <a:off x="278135" y="3861048"/>
                <a:ext cx="8542337" cy="2697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altLang="en-PT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>
                    <a:solidFill>
                      <a:srgbClr val="000000"/>
                    </a:solidFill>
                  </a:rPr>
                  <a:t>is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walrasian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equilibrium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if</a:t>
                </a:r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j,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altLang="en-PT" sz="2800" dirty="0">
                    <a:solidFill>
                      <a:srgbClr val="000000"/>
                    </a:solidFill>
                  </a:rPr>
                  <a:t> 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pt-PT" altLang="en-PT" sz="2800" b="0" i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(3)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altLang="en-PT" sz="2800" dirty="0" smtClean="0">
                                <a:solidFill>
                                  <a:schemeClr val="accent6"/>
                                </a:solidFill>
                                <a:latin typeface="Symbol" pitchFamily="2" charset="2"/>
                              </a:rPr>
                              <m:t>w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706BA1-7994-AC4B-93F4-C801F593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5" y="3861048"/>
                <a:ext cx="8542337" cy="2697277"/>
              </a:xfrm>
              <a:prstGeom prst="rect">
                <a:avLst/>
              </a:prstGeom>
              <a:blipFill>
                <a:blip r:embed="rId3"/>
                <a:stretch>
                  <a:fillRect l="-1783" b="-3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11FBC0F-8148-524D-99BE-BB7008B5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-18256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private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ownership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40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3F3C05-29B5-1144-9044-F664246FBE96}"/>
                  </a:ext>
                </a:extLst>
              </p:cNvPr>
              <p:cNvSpPr/>
              <p:nvPr/>
            </p:nvSpPr>
            <p:spPr>
              <a:xfrm>
                <a:off x="107504" y="1124744"/>
                <a:ext cx="8424936" cy="1728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aggregate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production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plan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maximizes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profits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iff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every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maximizes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profits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400" dirty="0" err="1">
                    <a:ea typeface="Cambria Math" panose="02040503050406030204" pitchFamily="18" charset="0"/>
                  </a:rPr>
                  <a:t>An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aggregate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production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plan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independent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ownership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structure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but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equilibrium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price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vector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not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3F3C05-29B5-1144-9044-F664246FB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8424936" cy="1728935"/>
              </a:xfrm>
              <a:prstGeom prst="rect">
                <a:avLst/>
              </a:prstGeom>
              <a:blipFill>
                <a:blip r:embed="rId2"/>
                <a:stretch>
                  <a:fillRect l="-1054" t="-2190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5DCD35-BB1E-F348-AED9-5AE25BFE7C40}"/>
                  </a:ext>
                </a:extLst>
              </p:cNvPr>
              <p:cNvSpPr/>
              <p:nvPr/>
            </p:nvSpPr>
            <p:spPr>
              <a:xfrm>
                <a:off x="0" y="2780928"/>
                <a:ext cx="8820472" cy="3799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eaLnBrk="1" hangingPunct="1">
                  <a:spcAft>
                    <a:spcPct val="25000"/>
                  </a:spcAft>
                </a:pPr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1st Fundamental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Theorem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of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Welfare</a:t>
                </a:r>
                <a:r>
                  <a:rPr lang="pt-PT" altLang="en-PT" sz="2800" dirty="0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 </a:t>
                </a:r>
                <a:r>
                  <a:rPr lang="pt-PT" altLang="en-PT" sz="2800" dirty="0" err="1">
                    <a:solidFill>
                      <a:schemeClr val="bg1"/>
                    </a:solidFill>
                    <a:highlight>
                      <a:srgbClr val="000080"/>
                    </a:highlight>
                    <a:latin typeface="Sylfaen" panose="020F0502020204030204" pitchFamily="34" charset="0"/>
                  </a:rPr>
                  <a:t>Economics</a:t>
                </a:r>
                <a:endParaRPr lang="pt-PT" altLang="en-PT" sz="2800" dirty="0"/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a </a:t>
                </a:r>
                <a:r>
                  <a:rPr lang="pt-PT" altLang="en-PT" sz="2800" dirty="0" err="1"/>
                  <a:t>walrasian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</a:t>
                </a: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all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are </a:t>
                </a:r>
                <a:r>
                  <a:rPr lang="pt-PT" altLang="en-PT" sz="2800" dirty="0" err="1"/>
                  <a:t>locally</a:t>
                </a:r>
                <a:r>
                  <a:rPr lang="pt-PT" altLang="en-PT" sz="2800" dirty="0"/>
                  <a:t> non-</a:t>
                </a:r>
                <a:r>
                  <a:rPr lang="pt-PT" altLang="en-PT" sz="2800" dirty="0" err="1"/>
                  <a:t>satiated</a:t>
                </a:r>
                <a:r>
                  <a:rPr lang="pt-PT" altLang="en-PT" sz="2800" dirty="0"/>
                  <a:t>, </a:t>
                </a:r>
              </a:p>
              <a:p>
                <a:pPr marL="0" indent="0" algn="ctr"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then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PT" altLang="en-PT" sz="28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altLang="en-PT" sz="28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Pareto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5DCD35-BB1E-F348-AED9-5AE25BFE7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0928"/>
                <a:ext cx="8820472" cy="3799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136030A5-416C-0245-B26C-A7478FF7C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4" y="-18256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 err="1">
                <a:solidFill>
                  <a:schemeClr val="bg2"/>
                </a:solidFill>
              </a:rPr>
              <a:t>walrasian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private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ownership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economy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8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8" y="-243408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general </a:t>
            </a:r>
            <a:r>
              <a:rPr lang="pt-PT" sz="3600" dirty="0" err="1">
                <a:solidFill>
                  <a:schemeClr val="bg2"/>
                </a:solidFill>
              </a:rPr>
              <a:t>equilibrium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under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uncertainty</a:t>
            </a:r>
            <a:endParaRPr lang="pt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65" y="836712"/>
                <a:ext cx="8999536" cy="599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Time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uncertainty</a:t>
                </a: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aggregate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uncertainty</a:t>
                </a:r>
                <a:r>
                  <a:rPr lang="pt-PT" altLang="en-PT" sz="2800" dirty="0"/>
                  <a:t> vs. no </a:t>
                </a:r>
                <a:r>
                  <a:rPr lang="pt-PT" altLang="en-PT" sz="2800" dirty="0" err="1"/>
                  <a:t>aggregate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uncertainty</a:t>
                </a: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common</a:t>
                </a:r>
                <a:r>
                  <a:rPr lang="pt-PT" altLang="en-PT" sz="2800" dirty="0"/>
                  <a:t> (</a:t>
                </a:r>
                <a:r>
                  <a:rPr lang="pt-PT" altLang="en-PT" sz="2800" dirty="0" err="1"/>
                  <a:t>or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objective</a:t>
                </a:r>
                <a:r>
                  <a:rPr lang="pt-PT" altLang="en-PT" sz="2800" dirty="0"/>
                  <a:t>) vs. </a:t>
                </a:r>
                <a:r>
                  <a:rPr lang="pt-PT" altLang="en-PT" sz="2800" dirty="0" err="1"/>
                  <a:t>subjective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probability</a:t>
                </a: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complete </a:t>
                </a:r>
                <a:r>
                  <a:rPr lang="pt-PT" altLang="en-PT" sz="2800" dirty="0" err="1"/>
                  <a:t>contingent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markets</a:t>
                </a:r>
                <a:r>
                  <a:rPr lang="pt-PT" altLang="en-PT" sz="2800" dirty="0"/>
                  <a:t> vs. </a:t>
                </a:r>
                <a:r>
                  <a:rPr lang="pt-PT" altLang="en-PT" sz="2800" dirty="0" err="1"/>
                  <a:t>Arrow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securities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equivalence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between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Arrow-Debreu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Radner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equilibria</a:t>
                </a:r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incomplete</a:t>
                </a:r>
                <a:r>
                  <a:rPr lang="pt-PT" altLang="en-PT" sz="2800" dirty="0"/>
                  <a:t> vs. complete </a:t>
                </a:r>
                <a:r>
                  <a:rPr lang="pt-PT" altLang="en-PT" sz="2800" dirty="0" err="1"/>
                  <a:t>markets</a:t>
                </a: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/>
                  <a:t>Pure</a:t>
                </a:r>
                <a:r>
                  <a:rPr lang="pt-PT" altLang="en-PT" sz="2800" dirty="0"/>
                  <a:t> Exchange </a:t>
                </a:r>
                <a:r>
                  <a:rPr lang="pt-PT" altLang="en-PT" sz="2800" dirty="0" err="1"/>
                  <a:t>economy</a:t>
                </a:r>
                <a:r>
                  <a:rPr lang="pt-PT" altLang="en-PT" sz="2800" dirty="0"/>
                  <a:t>: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2 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l </a:t>
                </a:r>
                <a:r>
                  <a:rPr lang="pt-PT" altLang="en-PT" sz="2800" dirty="0"/>
                  <a:t>= 1, 2), 2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h</a:t>
                </a:r>
                <a:r>
                  <a:rPr lang="pt-PT" altLang="en-PT" sz="2800" dirty="0"/>
                  <a:t> = 1, 2), 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2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states</a:t>
                </a:r>
                <a:r>
                  <a:rPr lang="pt-PT" altLang="en-PT" sz="2800" dirty="0"/>
                  <a:t> (</a:t>
                </a:r>
                <a:r>
                  <a:rPr lang="pt-PT" altLang="en-PT" sz="2800" i="1" dirty="0"/>
                  <a:t>s </a:t>
                </a:r>
                <a:r>
                  <a:rPr lang="pt-PT" altLang="en-PT" sz="2800" dirty="0"/>
                  <a:t>= 1, 2)</a:t>
                </a:r>
              </a:p>
              <a:p>
                <a:pPr algn="ctr"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pt-PT" altLang="en-PT" sz="2800" dirty="0"/>
                  <a:t> (s)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i="1" dirty="0" err="1"/>
                  <a:t>h</a:t>
                </a:r>
                <a:r>
                  <a:rPr lang="pt-PT" altLang="en-PT" sz="2800" dirty="0" err="1"/>
                  <a:t>’s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consumption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good</a:t>
                </a:r>
                <a:r>
                  <a:rPr lang="pt-PT" altLang="en-PT" sz="2800" dirty="0"/>
                  <a:t> </a:t>
                </a:r>
                <a:r>
                  <a:rPr lang="pt-PT" altLang="en-PT" sz="2800" i="1" dirty="0"/>
                  <a:t>l</a:t>
                </a:r>
                <a:r>
                  <a:rPr lang="pt-PT" altLang="en-PT" sz="2800" dirty="0"/>
                  <a:t>  in </a:t>
                </a:r>
                <a:r>
                  <a:rPr lang="pt-PT" altLang="en-PT" sz="2800" dirty="0" err="1"/>
                  <a:t>state</a:t>
                </a:r>
                <a:r>
                  <a:rPr lang="pt-PT" altLang="en-PT" sz="2800" dirty="0"/>
                  <a:t> </a:t>
                </a:r>
                <a:r>
                  <a:rPr lang="pt-PT" altLang="en-PT" sz="2800" i="1" dirty="0"/>
                  <a:t>s</a:t>
                </a:r>
              </a:p>
              <a:p>
                <a:pPr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en-US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800" dirty="0" err="1"/>
                  <a:t>need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expected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utility</a:t>
                </a:r>
                <a:r>
                  <a:rPr lang="pt-PT" altLang="en-PT" sz="2800" dirty="0"/>
                  <a:t> for </a:t>
                </a:r>
                <a:r>
                  <a:rPr lang="pt-PT" altLang="en-PT" sz="2800" dirty="0" err="1"/>
                  <a:t>contingent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consumption</a:t>
                </a:r>
                <a:endParaRPr lang="pt-PT" altLang="en-PT" sz="2800" dirty="0"/>
              </a:p>
            </p:txBody>
          </p:sp>
        </mc:Choice>
        <mc:Fallback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5" y="836712"/>
                <a:ext cx="8999536" cy="5998630"/>
              </a:xfrm>
              <a:prstGeom prst="rect">
                <a:avLst/>
              </a:prstGeom>
              <a:blipFill>
                <a:blip r:embed="rId2"/>
                <a:stretch>
                  <a:fillRect l="-1410" t="-1055" b="-1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68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923" y="1065904"/>
                <a:ext cx="8999536" cy="6045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Arrow-Debreu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economy</a:t>
                </a:r>
                <a:r>
                  <a:rPr lang="pt-PT" altLang="en-PT" sz="2800" dirty="0"/>
                  <a:t>: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LS </a:t>
                </a:r>
                <a:r>
                  <a:rPr lang="pt-PT" altLang="en-PT" sz="2800" dirty="0" err="1"/>
                  <a:t>markets</a:t>
                </a:r>
                <a:r>
                  <a:rPr lang="pt-PT" altLang="en-PT" sz="2800" dirty="0"/>
                  <a:t> for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contingent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commodities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date 0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1 </a:t>
                </a:r>
                <a:r>
                  <a:rPr lang="pt-PT" altLang="en-PT" sz="2800" dirty="0" err="1"/>
                  <a:t>unit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a </a:t>
                </a:r>
                <a:r>
                  <a:rPr lang="pt-PT" altLang="en-PT" sz="2800" i="1" dirty="0" err="1">
                    <a:solidFill>
                      <a:schemeClr val="accent6"/>
                    </a:solidFill>
                  </a:rPr>
                  <a:t>claim</a:t>
                </a:r>
                <a:r>
                  <a:rPr lang="pt-PT" altLang="en-PT" sz="2800" dirty="0"/>
                  <a:t> to 1 </a:t>
                </a:r>
                <a:r>
                  <a:rPr lang="pt-PT" altLang="en-PT" sz="2800" dirty="0" err="1"/>
                  <a:t>unit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good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PT" altLang="en-PT" sz="2800" dirty="0"/>
                  <a:t> in </a:t>
                </a:r>
                <a:r>
                  <a:rPr lang="pt-PT" altLang="en-PT" sz="2800" dirty="0" err="1"/>
                  <a:t>state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PT" altLang="en-PT" sz="2800" dirty="0"/>
                  <a:t> for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pt-PT" altLang="en-PT" sz="2800" i="1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trade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payment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occur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date 0; 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actual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transfer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occurs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date 1 (</a:t>
                </a:r>
                <a:r>
                  <a:rPr lang="pt-PT" altLang="en-PT" sz="2800" dirty="0" err="1"/>
                  <a:t>with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implicit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assumption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enforceable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contracts</a:t>
                </a:r>
                <a:r>
                  <a:rPr lang="pt-PT" altLang="en-PT" sz="2800" dirty="0"/>
                  <a:t>)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concept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/>
                  <a:t>Arrow-Debreu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(</a:t>
                </a:r>
                <a:r>
                  <a:rPr lang="pt-PT" altLang="en-PT" sz="2800" dirty="0" err="1"/>
                  <a:t>extension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walrasian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)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There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may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also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be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consumption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date 0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include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that</a:t>
                </a:r>
                <a:r>
                  <a:rPr lang="pt-PT" altLang="en-PT" sz="2800" dirty="0"/>
                  <a:t> in </a:t>
                </a:r>
                <a:r>
                  <a:rPr lang="pt-PT" altLang="en-PT" sz="2800" dirty="0" err="1"/>
                  <a:t>the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preferences</a:t>
                </a:r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i="1" dirty="0"/>
              </a:p>
            </p:txBody>
          </p:sp>
        </mc:Choice>
        <mc:Fallback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923" y="1065904"/>
                <a:ext cx="8999536" cy="6045373"/>
              </a:xfrm>
              <a:prstGeom prst="rect">
                <a:avLst/>
              </a:prstGeom>
              <a:blipFill>
                <a:blip r:embed="rId2"/>
                <a:stretch>
                  <a:fillRect l="-1410" t="-12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3ECE73B-65B0-9148-9787-1C18D3D66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8" y="-243408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general </a:t>
            </a:r>
            <a:r>
              <a:rPr lang="pt-PT" sz="3600" dirty="0" err="1">
                <a:solidFill>
                  <a:schemeClr val="bg2"/>
                </a:solidFill>
              </a:rPr>
              <a:t>equilibrium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under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uncertainty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828800"/>
            <a:ext cx="8542337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pt-PT" altLang="en-PT" sz="2800" dirty="0"/>
              <a:t>4 </a:t>
            </a:r>
            <a:r>
              <a:rPr lang="pt-PT" altLang="en-PT" sz="2800" dirty="0" err="1"/>
              <a:t>cornerstones</a:t>
            </a:r>
            <a:r>
              <a:rPr lang="pt-PT" altLang="en-PT" sz="2800" dirty="0"/>
              <a:t>:</a:t>
            </a:r>
          </a:p>
          <a:p>
            <a:pPr algn="ctr" eaLnBrk="1" hangingPunct="1">
              <a:spcAft>
                <a:spcPct val="25000"/>
              </a:spcAft>
            </a:pPr>
            <a:endParaRPr lang="pt-PT" altLang="en-PT" sz="2800" dirty="0"/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</a:pPr>
            <a:r>
              <a:rPr lang="pt-PT" altLang="en-PT" sz="2800" dirty="0" err="1">
                <a:solidFill>
                  <a:schemeClr val="accent6"/>
                </a:solidFill>
              </a:rPr>
              <a:t>Perfect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competition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agents</a:t>
            </a:r>
            <a:r>
              <a:rPr lang="pt-PT" altLang="en-PT" sz="2800" dirty="0"/>
              <a:t> are </a:t>
            </a:r>
            <a:r>
              <a:rPr lang="pt-PT" altLang="en-PT" sz="2800" dirty="0" err="1"/>
              <a:t>price-takers</a:t>
            </a:r>
            <a:endParaRPr lang="pt-PT" altLang="en-PT" sz="2800" dirty="0"/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</a:pPr>
            <a:r>
              <a:rPr lang="pt-PT" altLang="en-PT" sz="2800" dirty="0">
                <a:solidFill>
                  <a:schemeClr val="accent6"/>
                </a:solidFill>
              </a:rPr>
              <a:t>Individual </a:t>
            </a:r>
            <a:r>
              <a:rPr lang="pt-PT" altLang="en-PT" sz="2800" dirty="0" err="1">
                <a:solidFill>
                  <a:schemeClr val="accent6"/>
                </a:solidFill>
              </a:rPr>
              <a:t>optimization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make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consumption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choices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that</a:t>
            </a:r>
            <a:r>
              <a:rPr lang="pt-PT" altLang="en-PT" sz="2800" dirty="0"/>
              <a:t> are </a:t>
            </a:r>
            <a:r>
              <a:rPr lang="pt-PT" altLang="en-PT" sz="2800" dirty="0" err="1"/>
              <a:t>optimal</a:t>
            </a:r>
            <a:r>
              <a:rPr lang="pt-PT" altLang="en-PT" sz="2800" dirty="0"/>
              <a:t> </a:t>
            </a:r>
            <a:r>
              <a:rPr lang="pt-PT" altLang="en-PT" sz="2800" dirty="0" err="1"/>
              <a:t>given</a:t>
            </a:r>
            <a:r>
              <a:rPr lang="pt-PT" altLang="en-PT" sz="2800" dirty="0"/>
              <a:t> budget set</a:t>
            </a: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</a:pPr>
            <a:r>
              <a:rPr lang="pt-PT" altLang="en-PT" sz="2800" dirty="0" err="1">
                <a:solidFill>
                  <a:schemeClr val="accent6"/>
                </a:solidFill>
              </a:rPr>
              <a:t>Rational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expectations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agents</a:t>
            </a:r>
            <a:r>
              <a:rPr lang="pt-PT" altLang="en-PT" sz="2800" dirty="0"/>
              <a:t> use </a:t>
            </a:r>
            <a:r>
              <a:rPr lang="pt-PT" altLang="en-PT" sz="2800" dirty="0" err="1"/>
              <a:t>the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right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price</a:t>
            </a:r>
            <a:r>
              <a:rPr lang="pt-PT" altLang="en-PT" sz="2800" dirty="0"/>
              <a:t> in </a:t>
            </a:r>
            <a:r>
              <a:rPr lang="pt-PT" altLang="en-PT" sz="2800" dirty="0" err="1"/>
              <a:t>their</a:t>
            </a:r>
            <a:r>
              <a:rPr lang="pt-PT" altLang="en-PT" sz="2800" dirty="0"/>
              <a:t> </a:t>
            </a:r>
            <a:r>
              <a:rPr lang="pt-PT" altLang="en-PT" sz="2800" dirty="0" err="1"/>
              <a:t>calculations</a:t>
            </a:r>
            <a:endParaRPr lang="pt-PT" altLang="en-PT" sz="2800" dirty="0"/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</a:pPr>
            <a:r>
              <a:rPr lang="pt-PT" altLang="en-PT" sz="2800" dirty="0" err="1">
                <a:solidFill>
                  <a:schemeClr val="accent6"/>
                </a:solidFill>
              </a:rPr>
              <a:t>Market</a:t>
            </a:r>
            <a:r>
              <a:rPr lang="pt-PT" altLang="en-PT" sz="2800" dirty="0">
                <a:solidFill>
                  <a:schemeClr val="accent6"/>
                </a:solidFill>
              </a:rPr>
              <a:t> clearing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on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each</a:t>
            </a:r>
            <a:r>
              <a:rPr lang="pt-PT" altLang="en-PT" sz="2800" dirty="0"/>
              <a:t> </a:t>
            </a:r>
            <a:r>
              <a:rPr lang="pt-PT" altLang="en-PT" sz="2800" dirty="0" err="1"/>
              <a:t>market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supply</a:t>
            </a:r>
            <a:r>
              <a:rPr lang="pt-PT" altLang="en-PT" sz="2800" dirty="0"/>
              <a:t> = </a:t>
            </a:r>
            <a:r>
              <a:rPr lang="pt-PT" altLang="en-PT" sz="2800" dirty="0" err="1"/>
              <a:t>demand</a:t>
            </a:r>
            <a:r>
              <a:rPr lang="pt-PT" altLang="en-P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3416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923" y="1065904"/>
                <a:ext cx="8999536" cy="634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Arrow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securities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(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Radner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equilibrium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) </a:t>
                </a:r>
                <a:r>
                  <a:rPr lang="pt-PT" altLang="en-PT" sz="2800" dirty="0"/>
                  <a:t>: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market</a:t>
                </a:r>
                <a:r>
                  <a:rPr lang="pt-PT" altLang="en-PT" sz="2800" dirty="0"/>
                  <a:t> for </a:t>
                </a:r>
                <a:r>
                  <a:rPr lang="pt-PT" altLang="en-PT" sz="2800" dirty="0" err="1"/>
                  <a:t>trade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payment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Arrow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securities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t=0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/>
                  <a:t>1 </a:t>
                </a:r>
                <a:r>
                  <a:rPr lang="pt-PT" altLang="en-PT" sz="2800" dirty="0" err="1"/>
                  <a:t>unit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/>
                  <a:t> yields 1 </a:t>
                </a:r>
                <a:r>
                  <a:rPr lang="pt-PT" altLang="en-PT" sz="2800" dirty="0" err="1"/>
                  <a:t>monetary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unit</a:t>
                </a:r>
                <a:r>
                  <a:rPr lang="pt-PT" altLang="en-PT" sz="2800" dirty="0"/>
                  <a:t> in </a:t>
                </a:r>
                <a:r>
                  <a:rPr lang="pt-PT" altLang="en-PT" sz="2800" dirty="0" err="1"/>
                  <a:t>state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PT" altLang="en-PT" sz="2800" dirty="0"/>
                  <a:t> for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PT" altLang="en-PT" sz="2800" i="1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costs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pt-PT" altLang="en-PT" sz="2800" i="1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markets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reopen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t=1 </a:t>
                </a:r>
                <a:r>
                  <a:rPr lang="pt-PT" altLang="en-PT" sz="2800" dirty="0" err="1"/>
                  <a:t>when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known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there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/>
                  <a:t> a spot </a:t>
                </a:r>
                <a:r>
                  <a:rPr lang="pt-PT" altLang="en-PT" sz="2800" dirty="0" err="1"/>
                  <a:t>market</a:t>
                </a:r>
                <a:r>
                  <a:rPr lang="pt-PT" altLang="en-PT" sz="2800" dirty="0"/>
                  <a:t> for </a:t>
                </a:r>
                <a:r>
                  <a:rPr lang="pt-PT" altLang="en-PT" sz="2800" dirty="0" err="1"/>
                  <a:t>goods</a:t>
                </a:r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Rational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expectations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assumption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/>
                  <a:t>when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decide </a:t>
                </a:r>
                <a:r>
                  <a:rPr lang="pt-PT" altLang="en-PT" sz="2800" dirty="0" err="1"/>
                  <a:t>on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trade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of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Arrow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securities</a:t>
                </a:r>
                <a:r>
                  <a:rPr lang="pt-PT" altLang="en-PT" sz="2800" dirty="0"/>
                  <a:t>, </a:t>
                </a:r>
                <a:r>
                  <a:rPr lang="pt-PT" altLang="en-PT" sz="2800" dirty="0" err="1"/>
                  <a:t>they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anticipate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prices</a:t>
                </a:r>
                <a:r>
                  <a:rPr lang="pt-PT" altLang="en-PT" sz="2800" dirty="0"/>
                  <a:t> in spot </a:t>
                </a:r>
                <a:r>
                  <a:rPr lang="pt-PT" altLang="en-PT" sz="2800" dirty="0" err="1"/>
                  <a:t>markets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t=1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Equilibrium</a:t>
                </a:r>
                <a:r>
                  <a:rPr lang="pt-PT" altLang="en-PT" sz="2800" dirty="0"/>
                  <a:t>: </a:t>
                </a:r>
                <a:r>
                  <a:rPr lang="pt-PT" altLang="en-PT" sz="2800" dirty="0" err="1"/>
                  <a:t>consumers</a:t>
                </a:r>
                <a:r>
                  <a:rPr lang="pt-PT" altLang="en-PT" sz="2800" dirty="0"/>
                  <a:t> maximize </a:t>
                </a:r>
                <a:r>
                  <a:rPr lang="pt-PT" altLang="en-PT" sz="2800" dirty="0" err="1"/>
                  <a:t>utility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subject</a:t>
                </a:r>
                <a:r>
                  <a:rPr lang="pt-PT" altLang="en-PT" sz="2800" dirty="0"/>
                  <a:t> to budget </a:t>
                </a:r>
                <a:r>
                  <a:rPr lang="pt-PT" altLang="en-PT" sz="2800" dirty="0" err="1"/>
                  <a:t>constraints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at</a:t>
                </a:r>
                <a:r>
                  <a:rPr lang="pt-PT" altLang="en-PT" sz="2800" dirty="0"/>
                  <a:t> t=0 (</a:t>
                </a:r>
                <a:r>
                  <a:rPr lang="pt-PT" altLang="en-PT" sz="2800" dirty="0" err="1"/>
                  <a:t>securities</a:t>
                </a:r>
                <a:r>
                  <a:rPr lang="pt-PT" altLang="en-PT" sz="2800" dirty="0"/>
                  <a:t>)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t=1 (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); </a:t>
                </a:r>
                <a:r>
                  <a:rPr lang="pt-PT" altLang="en-PT" sz="2800" dirty="0" err="1"/>
                  <a:t>markets</a:t>
                </a:r>
                <a:r>
                  <a:rPr lang="pt-PT" altLang="en-PT" sz="2800" dirty="0"/>
                  <a:t> clear – for </a:t>
                </a:r>
                <a:r>
                  <a:rPr lang="pt-PT" altLang="en-PT" sz="2800" dirty="0" err="1"/>
                  <a:t>securities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for </a:t>
                </a:r>
                <a:r>
                  <a:rPr lang="pt-PT" altLang="en-PT" sz="2800" dirty="0" err="1"/>
                  <a:t>goods</a:t>
                </a:r>
                <a:r>
                  <a:rPr lang="pt-PT" altLang="en-PT" sz="2800" dirty="0"/>
                  <a:t>.</a:t>
                </a:r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i="1" dirty="0"/>
              </a:p>
            </p:txBody>
          </p:sp>
        </mc:Choice>
        <mc:Fallback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923" y="1065904"/>
                <a:ext cx="8999536" cy="6347892"/>
              </a:xfrm>
              <a:prstGeom prst="rect">
                <a:avLst/>
              </a:prstGeom>
              <a:blipFill>
                <a:blip r:embed="rId2"/>
                <a:stretch>
                  <a:fillRect l="-1410" t="-1200" r="-9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EC66B11-B239-5C47-B977-059327A0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8" y="-243408"/>
            <a:ext cx="8999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sz="3600" dirty="0">
                <a:solidFill>
                  <a:schemeClr val="bg2"/>
                </a:solidFill>
              </a:rPr>
              <a:t>general </a:t>
            </a:r>
            <a:r>
              <a:rPr lang="pt-PT" sz="3600" dirty="0" err="1">
                <a:solidFill>
                  <a:schemeClr val="bg2"/>
                </a:solidFill>
              </a:rPr>
              <a:t>equilibrium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under</a:t>
            </a:r>
            <a:r>
              <a:rPr lang="pt-PT" sz="3600" dirty="0">
                <a:solidFill>
                  <a:schemeClr val="bg2"/>
                </a:solidFill>
              </a:rPr>
              <a:t> </a:t>
            </a:r>
            <a:r>
              <a:rPr lang="pt-PT" sz="3600" dirty="0" err="1">
                <a:solidFill>
                  <a:schemeClr val="bg2"/>
                </a:solidFill>
              </a:rPr>
              <a:t>uncertainty</a:t>
            </a:r>
            <a:endParaRPr lang="pt-PT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482" y="1417638"/>
                <a:ext cx="8542337" cy="5640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>
                    <a:solidFill>
                      <a:schemeClr val="accent6"/>
                    </a:solidFill>
                  </a:rPr>
                  <a:t>pure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exchange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economy</a:t>
                </a:r>
                <a:r>
                  <a:rPr lang="pt-PT" altLang="en-PT" sz="2800"/>
                  <a:t>: no </a:t>
                </a:r>
                <a:r>
                  <a:rPr lang="pt-PT" altLang="en-PT" sz="2800" err="1"/>
                  <a:t>production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opportunities</a:t>
                </a:r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/>
                  <a:t>2 </a:t>
                </a:r>
                <a:r>
                  <a:rPr lang="pt-PT" altLang="en-PT" sz="2800" err="1"/>
                  <a:t>goods</a:t>
                </a:r>
                <a:r>
                  <a:rPr lang="pt-PT" altLang="en-PT" sz="2800"/>
                  <a:t> (</a:t>
                </a:r>
                <a:r>
                  <a:rPr lang="pt-PT" altLang="en-PT" sz="2800" i="1"/>
                  <a:t>l </a:t>
                </a:r>
                <a:r>
                  <a:rPr lang="pt-PT" altLang="en-PT" sz="2800"/>
                  <a:t>=1,2), 2 </a:t>
                </a:r>
                <a:r>
                  <a:rPr lang="pt-PT" altLang="en-PT" sz="2800" err="1"/>
                  <a:t>consumers</a:t>
                </a:r>
                <a:r>
                  <a:rPr lang="pt-PT" altLang="en-PT" sz="2800"/>
                  <a:t> (</a:t>
                </a:r>
                <a:r>
                  <a:rPr lang="pt-PT" altLang="en-PT" sz="2800" i="1"/>
                  <a:t>i</a:t>
                </a:r>
                <a:r>
                  <a:rPr lang="pt-PT" altLang="en-PT" sz="2800"/>
                  <a:t> = 1, 2)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err="1"/>
                  <a:t>agent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i’s</a:t>
                </a:r>
                <a:r>
                  <a:rPr lang="pt-PT" altLang="en-PT" sz="2800"/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consumption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vector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err="1"/>
                  <a:t>is</a:t>
                </a:r>
                <a:r>
                  <a:rPr lang="pt-PT" altLang="en-PT" sz="2800"/>
                  <a:t> 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x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i 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= (x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1i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, x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2i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)</a:t>
                </a:r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err="1"/>
                  <a:t>agent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i’s</a:t>
                </a:r>
                <a:r>
                  <a:rPr lang="pt-PT" altLang="en-PT" sz="2800"/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consumption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set </a:t>
                </a:r>
                <a:r>
                  <a:rPr lang="pt-PT" altLang="en-PT" sz="2800" err="1"/>
                  <a:t>is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err="1"/>
                  <a:t>agent</a:t>
                </a:r>
                <a:r>
                  <a:rPr lang="pt-PT" altLang="en-PT" sz="2800"/>
                  <a:t> i </a:t>
                </a:r>
                <a:r>
                  <a:rPr lang="pt-PT" altLang="en-PT" sz="2800" err="1"/>
                  <a:t>has</a:t>
                </a:r>
                <a:r>
                  <a:rPr lang="pt-PT" altLang="en-PT" sz="2800"/>
                  <a:t> 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preferences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altLang="en-PT" sz="2800"/>
                  <a:t> </a:t>
                </a:r>
                <a:r>
                  <a:rPr lang="pt-PT" altLang="en-PT" sz="2800" err="1"/>
                  <a:t>over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consumption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vectors</a:t>
                </a:r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err="1"/>
                  <a:t>agent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i’s</a:t>
                </a:r>
                <a:r>
                  <a:rPr lang="pt-PT" altLang="en-PT" sz="2800"/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initial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err="1">
                    <a:solidFill>
                      <a:schemeClr val="accent6"/>
                    </a:solidFill>
                  </a:rPr>
                  <a:t>endowment</a:t>
                </a:r>
                <a:r>
                  <a:rPr lang="pt-PT" altLang="en-PT" sz="280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err="1"/>
                  <a:t>is</a:t>
                </a:r>
                <a:r>
                  <a:rPr lang="pt-PT" altLang="en-PT" sz="2800"/>
                  <a:t> </a:t>
                </a:r>
                <a:r>
                  <a:rPr lang="pt-PT" altLang="en-PT" sz="2800" err="1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 err="1">
                    <a:solidFill>
                      <a:srgbClr val="000099"/>
                    </a:solidFill>
                  </a:rPr>
                  <a:t>i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= (</a:t>
                </a:r>
                <a:r>
                  <a:rPr lang="pt-PT" altLang="en-PT" sz="2800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1i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, </a:t>
                </a:r>
                <a:r>
                  <a:rPr lang="pt-PT" altLang="en-PT" sz="2800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2i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)</a:t>
                </a:r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err="1"/>
                  <a:t>Aggregate</a:t>
                </a:r>
                <a:r>
                  <a:rPr lang="pt-PT" altLang="en-PT" sz="2800"/>
                  <a:t> </a:t>
                </a:r>
                <a:r>
                  <a:rPr lang="pt-PT" altLang="en-PT" sz="2800" err="1"/>
                  <a:t>endowment</a:t>
                </a:r>
                <a:r>
                  <a:rPr lang="pt-PT" altLang="en-PT" sz="2800"/>
                  <a:t> </a:t>
                </a:r>
                <a:r>
                  <a:rPr lang="pt-PT" altLang="en-PT" sz="2800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 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= </a:t>
                </a:r>
                <a:r>
                  <a:rPr lang="pt-PT" altLang="en-PT" sz="2800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1</a:t>
                </a:r>
                <a:r>
                  <a:rPr lang="pt-PT" altLang="en-PT" sz="2800">
                    <a:solidFill>
                      <a:srgbClr val="000099"/>
                    </a:solidFill>
                  </a:rPr>
                  <a:t> + </a:t>
                </a:r>
                <a:r>
                  <a:rPr lang="pt-PT" altLang="en-PT" sz="2800">
                    <a:solidFill>
                      <a:srgbClr val="000099"/>
                    </a:solidFill>
                    <a:latin typeface="Symbol" pitchFamily="2" charset="2"/>
                  </a:rPr>
                  <a:t>w</a:t>
                </a:r>
                <a:r>
                  <a:rPr lang="pt-PT" altLang="en-PT" sz="2800" baseline="-25000">
                    <a:solidFill>
                      <a:srgbClr val="000099"/>
                    </a:solidFill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PT" altLang="en-PT" sz="280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482" y="1417638"/>
                <a:ext cx="8542337" cy="5640006"/>
              </a:xfrm>
              <a:prstGeom prst="rect">
                <a:avLst/>
              </a:prstGeom>
              <a:blipFill>
                <a:blip r:embed="rId2"/>
                <a:stretch>
                  <a:fillRect l="-1634" t="-11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482" y="1417638"/>
                <a:ext cx="8542337" cy="404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Economy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≿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PT" altLang="en-PT" sz="2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</m:t>
                        </m:r>
                      </m:sub>
                    </m:sSub>
                  </m:oMath>
                </a14:m>
                <a:endParaRPr lang="pt-PT" altLang="en-PT" sz="14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>
                    <a:solidFill>
                      <a:schemeClr val="accent6"/>
                    </a:solidFill>
                  </a:rPr>
                  <a:t>allocation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/>
                  <a:t>x = (x</a:t>
                </a:r>
                <a:r>
                  <a:rPr lang="pt-PT" altLang="en-PT" sz="2800" baseline="-25000" dirty="0"/>
                  <a:t>1</a:t>
                </a:r>
                <a:r>
                  <a:rPr lang="pt-PT" altLang="en-PT" sz="2800" dirty="0"/>
                  <a:t>, x</a:t>
                </a:r>
                <a:r>
                  <a:rPr lang="pt-PT" altLang="en-PT" sz="2800" baseline="-25000" dirty="0"/>
                  <a:t>2 </a:t>
                </a:r>
                <a:r>
                  <a:rPr lang="pt-PT" altLang="en-PT" sz="2800" dirty="0"/>
                  <a:t>) = ((x</a:t>
                </a:r>
                <a:r>
                  <a:rPr lang="pt-PT" altLang="en-PT" sz="2800" baseline="-25000" dirty="0"/>
                  <a:t>11</a:t>
                </a:r>
                <a:r>
                  <a:rPr lang="pt-PT" altLang="en-PT" sz="2800" dirty="0"/>
                  <a:t>, x</a:t>
                </a:r>
                <a:r>
                  <a:rPr lang="pt-PT" altLang="en-PT" sz="2800" baseline="-25000" dirty="0"/>
                  <a:t>21</a:t>
                </a:r>
                <a:r>
                  <a:rPr lang="pt-PT" altLang="en-PT" sz="2800" dirty="0"/>
                  <a:t>), (x</a:t>
                </a:r>
                <a:r>
                  <a:rPr lang="pt-PT" altLang="en-PT" sz="2800" baseline="-25000" dirty="0"/>
                  <a:t>12</a:t>
                </a:r>
                <a:r>
                  <a:rPr lang="pt-PT" altLang="en-PT" sz="2800" dirty="0"/>
                  <a:t>, x</a:t>
                </a:r>
                <a:r>
                  <a:rPr lang="pt-PT" altLang="en-PT" sz="2800" baseline="-25000" dirty="0"/>
                  <a:t>22</a:t>
                </a:r>
                <a:r>
                  <a:rPr lang="pt-PT" altLang="en-PT" sz="2800" dirty="0"/>
                  <a:t>))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pt-PT" altLang="en-PT" sz="28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allocation</a:t>
                </a:r>
                <a:r>
                  <a:rPr lang="pt-PT" altLang="en-PT" sz="2800" dirty="0"/>
                  <a:t> x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feasible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x</a:t>
                </a:r>
                <a:r>
                  <a:rPr lang="pt-PT" altLang="en-PT" sz="2800" baseline="-25000" dirty="0"/>
                  <a:t>l1</a:t>
                </a:r>
                <a:r>
                  <a:rPr lang="pt-PT" altLang="en-PT" sz="2800" dirty="0"/>
                  <a:t>+ x</a:t>
                </a:r>
                <a:r>
                  <a:rPr lang="pt-PT" altLang="en-PT" sz="2800" baseline="-25000" dirty="0"/>
                  <a:t>l2 </a:t>
                </a:r>
                <a:r>
                  <a:rPr lang="pt-PT" altLang="en-PT" sz="2800" dirty="0"/>
                  <a:t>≤ </a:t>
                </a:r>
                <a:r>
                  <a:rPr lang="pt-PT" altLang="en-PT" sz="2800" dirty="0">
                    <a:latin typeface="Symbol" pitchFamily="2" charset="2"/>
                  </a:rPr>
                  <a:t>w</a:t>
                </a:r>
                <a:r>
                  <a:rPr lang="pt-PT" altLang="en-PT" sz="2800" baseline="-25000" dirty="0"/>
                  <a:t>l1</a:t>
                </a:r>
                <a:r>
                  <a:rPr lang="pt-PT" altLang="en-PT" sz="2800" dirty="0"/>
                  <a:t>+</a:t>
                </a:r>
                <a:r>
                  <a:rPr lang="pt-PT" altLang="en-PT" sz="2800" dirty="0">
                    <a:latin typeface="Symbol" pitchFamily="2" charset="2"/>
                  </a:rPr>
                  <a:t>w</a:t>
                </a:r>
                <a:r>
                  <a:rPr lang="pt-PT" altLang="en-PT" sz="2800" baseline="-25000" dirty="0"/>
                  <a:t>l2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 err="1"/>
                  <a:t>allocation</a:t>
                </a:r>
                <a:r>
                  <a:rPr lang="pt-PT" altLang="en-PT" sz="2800" dirty="0"/>
                  <a:t> x </a:t>
                </a:r>
                <a:r>
                  <a:rPr lang="pt-PT" altLang="en-PT" sz="2800" dirty="0" err="1"/>
                  <a:t>is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nonwasteful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/>
                  <a:t>if</a:t>
                </a:r>
                <a:r>
                  <a:rPr lang="pt-PT" altLang="en-PT" sz="2800" dirty="0"/>
                  <a:t> x</a:t>
                </a:r>
                <a:r>
                  <a:rPr lang="pt-PT" altLang="en-PT" sz="2800" baseline="-25000" dirty="0"/>
                  <a:t>l1</a:t>
                </a:r>
                <a:r>
                  <a:rPr lang="pt-PT" altLang="en-PT" sz="2800" dirty="0"/>
                  <a:t>+ x</a:t>
                </a:r>
                <a:r>
                  <a:rPr lang="pt-PT" altLang="en-PT" sz="2800" baseline="-25000" dirty="0"/>
                  <a:t>l2 </a:t>
                </a:r>
                <a:r>
                  <a:rPr lang="pt-PT" altLang="en-PT" sz="2800" dirty="0"/>
                  <a:t>= </a:t>
                </a:r>
                <a:r>
                  <a:rPr lang="pt-PT" altLang="en-PT" sz="2800" dirty="0">
                    <a:latin typeface="Symbol" pitchFamily="2" charset="2"/>
                  </a:rPr>
                  <a:t>w</a:t>
                </a:r>
                <a:r>
                  <a:rPr lang="pt-PT" altLang="en-PT" sz="2800" baseline="-25000" dirty="0"/>
                  <a:t>l1</a:t>
                </a:r>
                <a:r>
                  <a:rPr lang="pt-PT" altLang="en-PT" sz="2800" dirty="0"/>
                  <a:t>+</a:t>
                </a:r>
                <a:r>
                  <a:rPr lang="pt-PT" altLang="en-PT" sz="2800" dirty="0">
                    <a:latin typeface="Symbol" pitchFamily="2" charset="2"/>
                  </a:rPr>
                  <a:t>w</a:t>
                </a:r>
                <a:r>
                  <a:rPr lang="pt-PT" altLang="en-PT" sz="2800" baseline="-25000" dirty="0"/>
                  <a:t>l2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482" y="1417638"/>
                <a:ext cx="8542337" cy="4047839"/>
              </a:xfrm>
              <a:prstGeom prst="rect">
                <a:avLst/>
              </a:prstGeom>
              <a:blipFill>
                <a:blip r:embed="rId2"/>
                <a:stretch>
                  <a:fillRect l="-1634" t="-1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53E2151C-0795-0A46-B4BA-782858097FEA}"/>
              </a:ext>
            </a:extLst>
          </p:cNvPr>
          <p:cNvSpPr/>
          <p:nvPr/>
        </p:nvSpPr>
        <p:spPr>
          <a:xfrm>
            <a:off x="1187624" y="4365104"/>
            <a:ext cx="360040" cy="792088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4ABD6-7939-7647-B900-7827A6935FB1}"/>
              </a:ext>
            </a:extLst>
          </p:cNvPr>
          <p:cNvSpPr txBox="1"/>
          <p:nvPr/>
        </p:nvSpPr>
        <p:spPr>
          <a:xfrm>
            <a:off x="2411760" y="5157192"/>
            <a:ext cx="32976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PT" sz="2800" dirty="0"/>
              <a:t>EDGEWORTH BOX</a:t>
            </a:r>
          </a:p>
        </p:txBody>
      </p:sp>
    </p:spTree>
    <p:extLst>
      <p:ext uri="{BB962C8B-B14F-4D97-AF65-F5344CB8AC3E}">
        <p14:creationId xmlns:p14="http://schemas.microsoft.com/office/powerpoint/2010/main" val="311638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E02C8B5-BBBD-064B-B320-4B534A3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9DC4AB4C-84DA-A04E-9E93-3C2D45BCF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0" y="1417638"/>
                <a:ext cx="9396536" cy="550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- budget set 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agent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i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is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pt-PT" altLang="en-P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altLang="en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price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vector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allocation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is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a </a:t>
                </a:r>
                <a:r>
                  <a:rPr lang="pt-PT" altLang="en-PT" sz="2800" dirty="0" err="1">
                    <a:solidFill>
                      <a:schemeClr val="lt1"/>
                    </a:solidFill>
                    <a:highlight>
                      <a:srgbClr val="000080"/>
                    </a:highlight>
                    <a:latin typeface="+mn-lt"/>
                    <a:ea typeface="+mn-ea"/>
                  </a:rPr>
                  <a:t>walrasian</a:t>
                </a:r>
                <a:r>
                  <a:rPr lang="pt-PT" altLang="en-PT" sz="2800" dirty="0">
                    <a:solidFill>
                      <a:schemeClr val="lt1"/>
                    </a:solidFill>
                    <a:highlight>
                      <a:srgbClr val="000080"/>
                    </a:highlight>
                    <a:latin typeface="+mn-lt"/>
                    <a:ea typeface="+mn-ea"/>
                  </a:rPr>
                  <a:t> </a:t>
                </a:r>
                <a:r>
                  <a:rPr lang="pt-PT" altLang="en-PT" sz="2800" dirty="0" err="1">
                    <a:solidFill>
                      <a:schemeClr val="lt1"/>
                    </a:solidFill>
                    <a:highlight>
                      <a:srgbClr val="000080"/>
                    </a:highlight>
                    <a:latin typeface="+mn-lt"/>
                    <a:ea typeface="+mn-ea"/>
                  </a:rPr>
                  <a:t>equilibrium</a:t>
                </a:r>
                <a:r>
                  <a:rPr lang="pt-PT" altLang="en-PT" sz="2800" dirty="0">
                    <a:solidFill>
                      <a:schemeClr val="lt1"/>
                    </a:solidFill>
                    <a:highlight>
                      <a:srgbClr val="000080"/>
                    </a:highlight>
                    <a:latin typeface="+mn-lt"/>
                    <a:ea typeface="+mn-ea"/>
                  </a:rPr>
                  <a:t> </a:t>
                </a:r>
              </a:p>
              <a:p>
                <a:pPr algn="ctr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rgbClr val="000000"/>
                    </a:solidFill>
                  </a:rPr>
                  <a:t>if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i,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pt-PT" altLang="en-PT" sz="2800" dirty="0">
                  <a:solidFill>
                    <a:srgbClr val="000000"/>
                  </a:solidFill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dirty="0">
                    <a:solidFill>
                      <a:srgbClr val="000000"/>
                    </a:solidFill>
                  </a:rPr>
                  <a:t>for </a:t>
                </a:r>
                <a:r>
                  <a:rPr lang="pt-PT" altLang="en-PT" sz="2800" dirty="0" err="1">
                    <a:solidFill>
                      <a:srgbClr val="000000"/>
                    </a:solidFill>
                  </a:rPr>
                  <a:t>all</a:t>
                </a:r>
                <a:r>
                  <a:rPr lang="pt-PT" altLang="en-PT" sz="2800" dirty="0">
                    <a:solidFill>
                      <a:srgbClr val="000000"/>
                    </a:solidFill>
                  </a:rPr>
                  <a:t> i,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pt-PT" altLang="en-PT" sz="2800" dirty="0">
                  <a:ea typeface="Cambria Math" panose="02040503050406030204" pitchFamily="18" charset="0"/>
                </a:endParaRPr>
              </a:p>
              <a:p>
                <a:pPr marL="514350" indent="-514350" eaLnBrk="1" hangingPunct="1">
                  <a:spcAft>
                    <a:spcPct val="25000"/>
                  </a:spcAft>
                  <a:buAutoNum type="arabicParenBoth"/>
                </a:pPr>
                <a:r>
                  <a:rPr lang="pt-PT" altLang="en-PT" sz="2800" b="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altLang="en-PT" sz="28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PT" altLang="en-PT" sz="28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9DC4AB4C-84DA-A04E-9E93-3C2D45BCF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0" y="1417638"/>
                <a:ext cx="9396536" cy="5501763"/>
              </a:xfrm>
              <a:prstGeom prst="rect">
                <a:avLst/>
              </a:prstGeom>
              <a:blipFill>
                <a:blip r:embed="rId2"/>
                <a:stretch>
                  <a:fillRect l="-1619" t="-11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63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isequilibrium.tiff">
            <a:extLst>
              <a:ext uri="{FF2B5EF4-FFF2-40B4-BE49-F238E27FC236}">
                <a16:creationId xmlns:a16="http://schemas.microsoft.com/office/drawing/2014/main" id="{E4D4BF6F-C105-324D-8028-2D5BA0B6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64" y="1847552"/>
            <a:ext cx="73279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9A9B8B26-E2C4-7B46-884D-0B38BBB1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6020-88D5-2844-97E5-72B19C57639C}"/>
              </a:ext>
            </a:extLst>
          </p:cNvPr>
          <p:cNvSpPr txBox="1"/>
          <p:nvPr/>
        </p:nvSpPr>
        <p:spPr>
          <a:xfrm>
            <a:off x="755576" y="1124744"/>
            <a:ext cx="3847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e</a:t>
            </a:r>
            <a:r>
              <a:rPr lang="en-PT" sz="2800"/>
              <a:t>xample: disequilibrium</a:t>
            </a:r>
          </a:p>
        </p:txBody>
      </p:sp>
    </p:spTree>
    <p:extLst>
      <p:ext uri="{BB962C8B-B14F-4D97-AF65-F5344CB8AC3E}">
        <p14:creationId xmlns:p14="http://schemas.microsoft.com/office/powerpoint/2010/main" val="403821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875D65C-8DD9-FD4F-AFBF-CA085FA880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3124200"/>
            <a:ext cx="2057400" cy="228600"/>
          </a:xfrm>
        </p:spPr>
        <p:txBody>
          <a:bodyPr/>
          <a:lstStyle/>
          <a:p>
            <a:pPr eaLnBrk="1" hangingPunct="1"/>
            <a:r>
              <a:rPr lang="en-US" altLang="en-PT">
                <a:ea typeface="ＭＳ Ｐゴシック" panose="020B0600070205080204" pitchFamily="34" charset="-128"/>
              </a:rPr>
              <a:t>30.04</a:t>
            </a:r>
          </a:p>
        </p:txBody>
      </p:sp>
      <p:pic>
        <p:nvPicPr>
          <p:cNvPr id="16387" name="Picture 3" descr="C:\Documents and Settings\sobrien\My Documents\NML_Varian-IntMicroeconomics\VarianTiff-files-images\F3004.tiff">
            <a:extLst>
              <a:ext uri="{FF2B5EF4-FFF2-40B4-BE49-F238E27FC236}">
                <a16:creationId xmlns:a16="http://schemas.microsoft.com/office/drawing/2014/main" id="{88BDF5A1-A5A6-CA49-AC6E-56182D76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>
            <a:fillRect/>
          </a:stretch>
        </p:blipFill>
        <p:spPr bwMode="auto">
          <a:xfrm>
            <a:off x="798513" y="1676400"/>
            <a:ext cx="75469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>
            <a:extLst>
              <a:ext uri="{FF2B5EF4-FFF2-40B4-BE49-F238E27FC236}">
                <a16:creationId xmlns:a16="http://schemas.microsoft.com/office/drawing/2014/main" id="{346A9CB4-46D2-9A45-803E-FF226409F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02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err="1">
                <a:solidFill>
                  <a:schemeClr val="bg2"/>
                </a:solidFill>
              </a:rPr>
              <a:t>walrasian</a:t>
            </a:r>
            <a:r>
              <a:rPr lang="pt-PT" altLang="en-PT" sz="3600">
                <a:solidFill>
                  <a:schemeClr val="bg2"/>
                </a:solidFill>
              </a:rPr>
              <a:t> </a:t>
            </a:r>
            <a:r>
              <a:rPr lang="pt-PT" altLang="en-PT" sz="3600" err="1">
                <a:solidFill>
                  <a:schemeClr val="bg2"/>
                </a:solidFill>
              </a:rPr>
              <a:t>equilibrium</a:t>
            </a:r>
            <a:r>
              <a:rPr lang="pt-PT" altLang="en-PT" sz="3600">
                <a:solidFill>
                  <a:schemeClr val="bg2"/>
                </a:solidFill>
              </a:rPr>
              <a:t>: </a:t>
            </a:r>
            <a:r>
              <a:rPr lang="pt-PT" altLang="en-PT" sz="3600" err="1">
                <a:solidFill>
                  <a:schemeClr val="bg2"/>
                </a:solidFill>
              </a:rPr>
              <a:t>introduction</a:t>
            </a:r>
            <a:endParaRPr lang="en-US" altLang="en-PT" sz="360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86FCA-EE48-314A-9026-647764748EAB}"/>
              </a:ext>
            </a:extLst>
          </p:cNvPr>
          <p:cNvSpPr txBox="1"/>
          <p:nvPr/>
        </p:nvSpPr>
        <p:spPr>
          <a:xfrm>
            <a:off x="755576" y="112474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e</a:t>
            </a:r>
            <a:r>
              <a:rPr lang="en-PT" sz="2800"/>
              <a:t>xample: equilibrium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14773</TotalTime>
  <Words>2669</Words>
  <Application>Microsoft Macintosh PowerPoint</Application>
  <PresentationFormat>On-screen Show (4:3)</PresentationFormat>
  <Paragraphs>350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Sylfaen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30.04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Côrte-Real</dc:creator>
  <cp:lastModifiedBy>Paulo Pamplona Corte-Real</cp:lastModifiedBy>
  <cp:revision>73</cp:revision>
  <cp:lastPrinted>2014-09-16T21:10:57Z</cp:lastPrinted>
  <dcterms:created xsi:type="dcterms:W3CDTF">2014-09-19T23:24:25Z</dcterms:created>
  <dcterms:modified xsi:type="dcterms:W3CDTF">2021-02-16T19:37:11Z</dcterms:modified>
</cp:coreProperties>
</file>