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382" r:id="rId2"/>
    <p:sldId id="477" r:id="rId3"/>
    <p:sldId id="489" r:id="rId4"/>
    <p:sldId id="532" r:id="rId5"/>
    <p:sldId id="533" r:id="rId6"/>
    <p:sldId id="534" r:id="rId7"/>
    <p:sldId id="535" r:id="rId8"/>
    <p:sldId id="536" r:id="rId9"/>
    <p:sldId id="604" r:id="rId10"/>
    <p:sldId id="478" r:id="rId11"/>
    <p:sldId id="605" r:id="rId12"/>
    <p:sldId id="606" r:id="rId13"/>
    <p:sldId id="607" r:id="rId14"/>
    <p:sldId id="610" r:id="rId15"/>
    <p:sldId id="611" r:id="rId16"/>
    <p:sldId id="612" r:id="rId17"/>
    <p:sldId id="613" r:id="rId18"/>
    <p:sldId id="614" r:id="rId19"/>
    <p:sldId id="608" r:id="rId20"/>
    <p:sldId id="609" r:id="rId21"/>
    <p:sldId id="504" r:id="rId22"/>
    <p:sldId id="506" r:id="rId23"/>
    <p:sldId id="480" r:id="rId24"/>
    <p:sldId id="531" r:id="rId25"/>
    <p:sldId id="530" r:id="rId26"/>
    <p:sldId id="529" r:id="rId27"/>
    <p:sldId id="528" r:id="rId28"/>
    <p:sldId id="616" r:id="rId29"/>
    <p:sldId id="487" r:id="rId30"/>
    <p:sldId id="488" r:id="rId31"/>
    <p:sldId id="615" r:id="rId3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86" autoAdjust="0"/>
    <p:restoredTop sz="77572" autoAdjust="0"/>
  </p:normalViewPr>
  <p:slideViewPr>
    <p:cSldViewPr>
      <p:cViewPr varScale="1">
        <p:scale>
          <a:sx n="123" d="100"/>
          <a:sy n="123" d="100"/>
        </p:scale>
        <p:origin x="297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3240"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oleObject" Target="file:///D:\Dropbox\D-Drive%20Uni\Teaching\Nova\Asset%20Mgmt\Lecture%201\Lecture%20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oleObject" Target="file:///D:\Dropbox\D-Drive%20Uni\Teaching\Nova\Asset%20Mgmt\Lecture%201\Lecture%201.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D:\Dropbox\D-Drive%20Uni\Teaching\Nova\Investments\MFB%20Investment%2018-19\Lectures%20MFB\Data%20for%20slides.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b="0" i="0" u="none" strike="noStrike" baseline="0" dirty="0">
                <a:effectLst/>
                <a:latin typeface="Arial" panose="020B0604020202020204" pitchFamily="34" charset="0"/>
                <a:cs typeface="Arial" panose="020B0604020202020204" pitchFamily="34" charset="0"/>
              </a:rPr>
              <a:t>𝑐𝑜𝑟𝑟(𝐷𝑃_𝑡,𝑅_(𝑀𝐾𝑇,𝑡:𝑡+120) )=0.71</a:t>
            </a:r>
            <a:endParaRPr lang="en-US" sz="2000" dirty="0">
              <a:latin typeface="Arial" panose="020B0604020202020204" pitchFamily="34" charset="0"/>
              <a:cs typeface="Arial" panose="020B0604020202020204" pitchFamily="34" charset="0"/>
            </a:endParaRPr>
          </a:p>
        </c:rich>
      </c:tx>
      <c:layout>
        <c:manualLayout>
          <c:xMode val="edge"/>
          <c:yMode val="edge"/>
          <c:x val="0.18087547038547894"/>
          <c:y val="1.653272177118317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5.9367924158733903E-2"/>
          <c:y val="0.13361388709046737"/>
          <c:w val="0.86257002389626669"/>
          <c:h val="0.6864504073691835"/>
        </c:manualLayout>
      </c:layout>
      <c:lineChart>
        <c:grouping val="standard"/>
        <c:varyColors val="0"/>
        <c:ser>
          <c:idx val="1"/>
          <c:order val="1"/>
          <c:tx>
            <c:strRef>
              <c:f>'DY Predictability'!$F$1</c:f>
              <c:strCache>
                <c:ptCount val="1"/>
                <c:pt idx="0">
                  <c:v>MKTt:t+120</c:v>
                </c:pt>
              </c:strCache>
            </c:strRef>
          </c:tx>
          <c:spPr>
            <a:ln w="28575" cap="rnd">
              <a:solidFill>
                <a:schemeClr val="accent2"/>
              </a:solidFill>
              <a:round/>
            </a:ln>
            <a:effectLst/>
          </c:spPr>
          <c:marker>
            <c:symbol val="none"/>
          </c:marker>
          <c:cat>
            <c:numRef>
              <c:f>'DY Predictability'!$A$2:$A$643</c:f>
              <c:numCache>
                <c:formatCode>General</c:formatCode>
                <c:ptCount val="642"/>
                <c:pt idx="0">
                  <c:v>196201</c:v>
                </c:pt>
                <c:pt idx="1">
                  <c:v>196202</c:v>
                </c:pt>
                <c:pt idx="2">
                  <c:v>196203</c:v>
                </c:pt>
                <c:pt idx="3">
                  <c:v>196204</c:v>
                </c:pt>
                <c:pt idx="4">
                  <c:v>196205</c:v>
                </c:pt>
                <c:pt idx="5">
                  <c:v>196206</c:v>
                </c:pt>
                <c:pt idx="6">
                  <c:v>196207</c:v>
                </c:pt>
                <c:pt idx="7">
                  <c:v>196208</c:v>
                </c:pt>
                <c:pt idx="8">
                  <c:v>196209</c:v>
                </c:pt>
                <c:pt idx="9">
                  <c:v>196210</c:v>
                </c:pt>
                <c:pt idx="10">
                  <c:v>196211</c:v>
                </c:pt>
                <c:pt idx="11">
                  <c:v>196212</c:v>
                </c:pt>
                <c:pt idx="12">
                  <c:v>196301</c:v>
                </c:pt>
                <c:pt idx="13">
                  <c:v>196302</c:v>
                </c:pt>
                <c:pt idx="14">
                  <c:v>196303</c:v>
                </c:pt>
                <c:pt idx="15">
                  <c:v>196304</c:v>
                </c:pt>
                <c:pt idx="16">
                  <c:v>196305</c:v>
                </c:pt>
                <c:pt idx="17">
                  <c:v>196306</c:v>
                </c:pt>
                <c:pt idx="18">
                  <c:v>196307</c:v>
                </c:pt>
                <c:pt idx="19">
                  <c:v>196308</c:v>
                </c:pt>
                <c:pt idx="20">
                  <c:v>196309</c:v>
                </c:pt>
                <c:pt idx="21">
                  <c:v>196310</c:v>
                </c:pt>
                <c:pt idx="22">
                  <c:v>196311</c:v>
                </c:pt>
                <c:pt idx="23">
                  <c:v>196312</c:v>
                </c:pt>
                <c:pt idx="24">
                  <c:v>196401</c:v>
                </c:pt>
                <c:pt idx="25">
                  <c:v>196402</c:v>
                </c:pt>
                <c:pt idx="26">
                  <c:v>196403</c:v>
                </c:pt>
                <c:pt idx="27">
                  <c:v>196404</c:v>
                </c:pt>
                <c:pt idx="28">
                  <c:v>196405</c:v>
                </c:pt>
                <c:pt idx="29">
                  <c:v>196406</c:v>
                </c:pt>
                <c:pt idx="30">
                  <c:v>196407</c:v>
                </c:pt>
                <c:pt idx="31">
                  <c:v>196408</c:v>
                </c:pt>
                <c:pt idx="32">
                  <c:v>196409</c:v>
                </c:pt>
                <c:pt idx="33">
                  <c:v>196410</c:v>
                </c:pt>
                <c:pt idx="34">
                  <c:v>196411</c:v>
                </c:pt>
                <c:pt idx="35">
                  <c:v>196412</c:v>
                </c:pt>
                <c:pt idx="36">
                  <c:v>196501</c:v>
                </c:pt>
                <c:pt idx="37">
                  <c:v>196502</c:v>
                </c:pt>
                <c:pt idx="38">
                  <c:v>196503</c:v>
                </c:pt>
                <c:pt idx="39">
                  <c:v>196504</c:v>
                </c:pt>
                <c:pt idx="40">
                  <c:v>196505</c:v>
                </c:pt>
                <c:pt idx="41">
                  <c:v>196506</c:v>
                </c:pt>
                <c:pt idx="42">
                  <c:v>196507</c:v>
                </c:pt>
                <c:pt idx="43">
                  <c:v>196508</c:v>
                </c:pt>
                <c:pt idx="44">
                  <c:v>196509</c:v>
                </c:pt>
                <c:pt idx="45">
                  <c:v>196510</c:v>
                </c:pt>
                <c:pt idx="46">
                  <c:v>196511</c:v>
                </c:pt>
                <c:pt idx="47">
                  <c:v>196512</c:v>
                </c:pt>
                <c:pt idx="48">
                  <c:v>196601</c:v>
                </c:pt>
                <c:pt idx="49">
                  <c:v>196602</c:v>
                </c:pt>
                <c:pt idx="50">
                  <c:v>196603</c:v>
                </c:pt>
                <c:pt idx="51">
                  <c:v>196604</c:v>
                </c:pt>
                <c:pt idx="52">
                  <c:v>196605</c:v>
                </c:pt>
                <c:pt idx="53">
                  <c:v>196606</c:v>
                </c:pt>
                <c:pt idx="54">
                  <c:v>196607</c:v>
                </c:pt>
                <c:pt idx="55">
                  <c:v>196608</c:v>
                </c:pt>
                <c:pt idx="56">
                  <c:v>196609</c:v>
                </c:pt>
                <c:pt idx="57">
                  <c:v>196610</c:v>
                </c:pt>
                <c:pt idx="58">
                  <c:v>196611</c:v>
                </c:pt>
                <c:pt idx="59">
                  <c:v>196612</c:v>
                </c:pt>
                <c:pt idx="60">
                  <c:v>196701</c:v>
                </c:pt>
                <c:pt idx="61">
                  <c:v>196702</c:v>
                </c:pt>
                <c:pt idx="62">
                  <c:v>196703</c:v>
                </c:pt>
                <c:pt idx="63">
                  <c:v>196704</c:v>
                </c:pt>
                <c:pt idx="64">
                  <c:v>196705</c:v>
                </c:pt>
                <c:pt idx="65">
                  <c:v>196706</c:v>
                </c:pt>
                <c:pt idx="66">
                  <c:v>196707</c:v>
                </c:pt>
                <c:pt idx="67">
                  <c:v>196708</c:v>
                </c:pt>
                <c:pt idx="68">
                  <c:v>196709</c:v>
                </c:pt>
                <c:pt idx="69">
                  <c:v>196710</c:v>
                </c:pt>
                <c:pt idx="70">
                  <c:v>196711</c:v>
                </c:pt>
                <c:pt idx="71">
                  <c:v>196712</c:v>
                </c:pt>
                <c:pt idx="72">
                  <c:v>196801</c:v>
                </c:pt>
                <c:pt idx="73">
                  <c:v>196802</c:v>
                </c:pt>
                <c:pt idx="74">
                  <c:v>196803</c:v>
                </c:pt>
                <c:pt idx="75">
                  <c:v>196804</c:v>
                </c:pt>
                <c:pt idx="76">
                  <c:v>196805</c:v>
                </c:pt>
                <c:pt idx="77">
                  <c:v>196806</c:v>
                </c:pt>
                <c:pt idx="78">
                  <c:v>196807</c:v>
                </c:pt>
                <c:pt idx="79">
                  <c:v>196808</c:v>
                </c:pt>
                <c:pt idx="80">
                  <c:v>196809</c:v>
                </c:pt>
                <c:pt idx="81">
                  <c:v>196810</c:v>
                </c:pt>
                <c:pt idx="82">
                  <c:v>196811</c:v>
                </c:pt>
                <c:pt idx="83">
                  <c:v>196812</c:v>
                </c:pt>
                <c:pt idx="84">
                  <c:v>196901</c:v>
                </c:pt>
                <c:pt idx="85">
                  <c:v>196902</c:v>
                </c:pt>
                <c:pt idx="86">
                  <c:v>196903</c:v>
                </c:pt>
                <c:pt idx="87">
                  <c:v>196904</c:v>
                </c:pt>
                <c:pt idx="88">
                  <c:v>196905</c:v>
                </c:pt>
                <c:pt idx="89">
                  <c:v>196906</c:v>
                </c:pt>
                <c:pt idx="90">
                  <c:v>196907</c:v>
                </c:pt>
                <c:pt idx="91">
                  <c:v>196908</c:v>
                </c:pt>
                <c:pt idx="92">
                  <c:v>196909</c:v>
                </c:pt>
                <c:pt idx="93">
                  <c:v>196910</c:v>
                </c:pt>
                <c:pt idx="94">
                  <c:v>196911</c:v>
                </c:pt>
                <c:pt idx="95">
                  <c:v>196912</c:v>
                </c:pt>
                <c:pt idx="96">
                  <c:v>197001</c:v>
                </c:pt>
                <c:pt idx="97">
                  <c:v>197002</c:v>
                </c:pt>
                <c:pt idx="98">
                  <c:v>197003</c:v>
                </c:pt>
                <c:pt idx="99">
                  <c:v>197004</c:v>
                </c:pt>
                <c:pt idx="100">
                  <c:v>197005</c:v>
                </c:pt>
                <c:pt idx="101">
                  <c:v>197006</c:v>
                </c:pt>
                <c:pt idx="102">
                  <c:v>197007</c:v>
                </c:pt>
                <c:pt idx="103">
                  <c:v>197008</c:v>
                </c:pt>
                <c:pt idx="104">
                  <c:v>197009</c:v>
                </c:pt>
                <c:pt idx="105">
                  <c:v>197010</c:v>
                </c:pt>
                <c:pt idx="106">
                  <c:v>197011</c:v>
                </c:pt>
                <c:pt idx="107">
                  <c:v>197012</c:v>
                </c:pt>
                <c:pt idx="108">
                  <c:v>197101</c:v>
                </c:pt>
                <c:pt idx="109">
                  <c:v>197102</c:v>
                </c:pt>
                <c:pt idx="110">
                  <c:v>197103</c:v>
                </c:pt>
                <c:pt idx="111">
                  <c:v>197104</c:v>
                </c:pt>
                <c:pt idx="112">
                  <c:v>197105</c:v>
                </c:pt>
                <c:pt idx="113">
                  <c:v>197106</c:v>
                </c:pt>
                <c:pt idx="114">
                  <c:v>197107</c:v>
                </c:pt>
                <c:pt idx="115">
                  <c:v>197108</c:v>
                </c:pt>
                <c:pt idx="116">
                  <c:v>197109</c:v>
                </c:pt>
                <c:pt idx="117">
                  <c:v>197110</c:v>
                </c:pt>
                <c:pt idx="118">
                  <c:v>197111</c:v>
                </c:pt>
                <c:pt idx="119">
                  <c:v>197112</c:v>
                </c:pt>
                <c:pt idx="120">
                  <c:v>197201</c:v>
                </c:pt>
                <c:pt idx="121">
                  <c:v>197202</c:v>
                </c:pt>
                <c:pt idx="122">
                  <c:v>197203</c:v>
                </c:pt>
                <c:pt idx="123">
                  <c:v>197204</c:v>
                </c:pt>
                <c:pt idx="124">
                  <c:v>197205</c:v>
                </c:pt>
                <c:pt idx="125">
                  <c:v>197206</c:v>
                </c:pt>
                <c:pt idx="126">
                  <c:v>197207</c:v>
                </c:pt>
                <c:pt idx="127">
                  <c:v>197208</c:v>
                </c:pt>
                <c:pt idx="128">
                  <c:v>197209</c:v>
                </c:pt>
                <c:pt idx="129">
                  <c:v>197210</c:v>
                </c:pt>
                <c:pt idx="130">
                  <c:v>197211</c:v>
                </c:pt>
                <c:pt idx="131">
                  <c:v>197212</c:v>
                </c:pt>
                <c:pt idx="132">
                  <c:v>197301</c:v>
                </c:pt>
                <c:pt idx="133">
                  <c:v>197302</c:v>
                </c:pt>
                <c:pt idx="134">
                  <c:v>197303</c:v>
                </c:pt>
                <c:pt idx="135">
                  <c:v>197304</c:v>
                </c:pt>
                <c:pt idx="136">
                  <c:v>197305</c:v>
                </c:pt>
                <c:pt idx="137">
                  <c:v>197306</c:v>
                </c:pt>
                <c:pt idx="138">
                  <c:v>197307</c:v>
                </c:pt>
                <c:pt idx="139">
                  <c:v>197308</c:v>
                </c:pt>
                <c:pt idx="140">
                  <c:v>197309</c:v>
                </c:pt>
                <c:pt idx="141">
                  <c:v>197310</c:v>
                </c:pt>
                <c:pt idx="142">
                  <c:v>197311</c:v>
                </c:pt>
                <c:pt idx="143">
                  <c:v>197312</c:v>
                </c:pt>
                <c:pt idx="144">
                  <c:v>197401</c:v>
                </c:pt>
                <c:pt idx="145">
                  <c:v>197402</c:v>
                </c:pt>
                <c:pt idx="146">
                  <c:v>197403</c:v>
                </c:pt>
                <c:pt idx="147">
                  <c:v>197404</c:v>
                </c:pt>
                <c:pt idx="148">
                  <c:v>197405</c:v>
                </c:pt>
                <c:pt idx="149">
                  <c:v>197406</c:v>
                </c:pt>
                <c:pt idx="150">
                  <c:v>197407</c:v>
                </c:pt>
                <c:pt idx="151">
                  <c:v>197408</c:v>
                </c:pt>
                <c:pt idx="152">
                  <c:v>197409</c:v>
                </c:pt>
                <c:pt idx="153">
                  <c:v>197410</c:v>
                </c:pt>
                <c:pt idx="154">
                  <c:v>197411</c:v>
                </c:pt>
                <c:pt idx="155">
                  <c:v>197412</c:v>
                </c:pt>
                <c:pt idx="156">
                  <c:v>197501</c:v>
                </c:pt>
                <c:pt idx="157">
                  <c:v>197502</c:v>
                </c:pt>
                <c:pt idx="158">
                  <c:v>197503</c:v>
                </c:pt>
                <c:pt idx="159">
                  <c:v>197504</c:v>
                </c:pt>
                <c:pt idx="160">
                  <c:v>197505</c:v>
                </c:pt>
                <c:pt idx="161">
                  <c:v>197506</c:v>
                </c:pt>
                <c:pt idx="162">
                  <c:v>197507</c:v>
                </c:pt>
                <c:pt idx="163">
                  <c:v>197508</c:v>
                </c:pt>
                <c:pt idx="164">
                  <c:v>197509</c:v>
                </c:pt>
                <c:pt idx="165">
                  <c:v>197510</c:v>
                </c:pt>
                <c:pt idx="166">
                  <c:v>197511</c:v>
                </c:pt>
                <c:pt idx="167">
                  <c:v>197512</c:v>
                </c:pt>
                <c:pt idx="168">
                  <c:v>197601</c:v>
                </c:pt>
                <c:pt idx="169">
                  <c:v>197602</c:v>
                </c:pt>
                <c:pt idx="170">
                  <c:v>197603</c:v>
                </c:pt>
                <c:pt idx="171">
                  <c:v>197604</c:v>
                </c:pt>
                <c:pt idx="172">
                  <c:v>197605</c:v>
                </c:pt>
                <c:pt idx="173">
                  <c:v>197606</c:v>
                </c:pt>
                <c:pt idx="174">
                  <c:v>197607</c:v>
                </c:pt>
                <c:pt idx="175">
                  <c:v>197608</c:v>
                </c:pt>
                <c:pt idx="176">
                  <c:v>197609</c:v>
                </c:pt>
                <c:pt idx="177">
                  <c:v>197610</c:v>
                </c:pt>
                <c:pt idx="178">
                  <c:v>197611</c:v>
                </c:pt>
                <c:pt idx="179">
                  <c:v>197612</c:v>
                </c:pt>
                <c:pt idx="180">
                  <c:v>197701</c:v>
                </c:pt>
                <c:pt idx="181">
                  <c:v>197702</c:v>
                </c:pt>
                <c:pt idx="182">
                  <c:v>197703</c:v>
                </c:pt>
                <c:pt idx="183">
                  <c:v>197704</c:v>
                </c:pt>
                <c:pt idx="184">
                  <c:v>197705</c:v>
                </c:pt>
                <c:pt idx="185">
                  <c:v>197706</c:v>
                </c:pt>
                <c:pt idx="186">
                  <c:v>197707</c:v>
                </c:pt>
                <c:pt idx="187">
                  <c:v>197708</c:v>
                </c:pt>
                <c:pt idx="188">
                  <c:v>197709</c:v>
                </c:pt>
                <c:pt idx="189">
                  <c:v>197710</c:v>
                </c:pt>
                <c:pt idx="190">
                  <c:v>197711</c:v>
                </c:pt>
                <c:pt idx="191">
                  <c:v>197712</c:v>
                </c:pt>
                <c:pt idx="192">
                  <c:v>197801</c:v>
                </c:pt>
                <c:pt idx="193">
                  <c:v>197802</c:v>
                </c:pt>
                <c:pt idx="194">
                  <c:v>197803</c:v>
                </c:pt>
                <c:pt idx="195">
                  <c:v>197804</c:v>
                </c:pt>
                <c:pt idx="196">
                  <c:v>197805</c:v>
                </c:pt>
                <c:pt idx="197">
                  <c:v>197806</c:v>
                </c:pt>
                <c:pt idx="198">
                  <c:v>197807</c:v>
                </c:pt>
                <c:pt idx="199">
                  <c:v>197808</c:v>
                </c:pt>
                <c:pt idx="200">
                  <c:v>197809</c:v>
                </c:pt>
                <c:pt idx="201">
                  <c:v>197810</c:v>
                </c:pt>
                <c:pt idx="202">
                  <c:v>197811</c:v>
                </c:pt>
                <c:pt idx="203">
                  <c:v>197812</c:v>
                </c:pt>
                <c:pt idx="204">
                  <c:v>197901</c:v>
                </c:pt>
                <c:pt idx="205">
                  <c:v>197902</c:v>
                </c:pt>
                <c:pt idx="206">
                  <c:v>197903</c:v>
                </c:pt>
                <c:pt idx="207">
                  <c:v>197904</c:v>
                </c:pt>
                <c:pt idx="208">
                  <c:v>197905</c:v>
                </c:pt>
                <c:pt idx="209">
                  <c:v>197906</c:v>
                </c:pt>
                <c:pt idx="210">
                  <c:v>197907</c:v>
                </c:pt>
                <c:pt idx="211">
                  <c:v>197908</c:v>
                </c:pt>
                <c:pt idx="212">
                  <c:v>197909</c:v>
                </c:pt>
                <c:pt idx="213">
                  <c:v>197910</c:v>
                </c:pt>
                <c:pt idx="214">
                  <c:v>197911</c:v>
                </c:pt>
                <c:pt idx="215">
                  <c:v>197912</c:v>
                </c:pt>
                <c:pt idx="216">
                  <c:v>198001</c:v>
                </c:pt>
                <c:pt idx="217">
                  <c:v>198002</c:v>
                </c:pt>
                <c:pt idx="218">
                  <c:v>198003</c:v>
                </c:pt>
                <c:pt idx="219">
                  <c:v>198004</c:v>
                </c:pt>
                <c:pt idx="220">
                  <c:v>198005</c:v>
                </c:pt>
                <c:pt idx="221">
                  <c:v>198006</c:v>
                </c:pt>
                <c:pt idx="222">
                  <c:v>198007</c:v>
                </c:pt>
                <c:pt idx="223">
                  <c:v>198008</c:v>
                </c:pt>
                <c:pt idx="224">
                  <c:v>198009</c:v>
                </c:pt>
                <c:pt idx="225">
                  <c:v>198010</c:v>
                </c:pt>
                <c:pt idx="226">
                  <c:v>198011</c:v>
                </c:pt>
                <c:pt idx="227">
                  <c:v>198012</c:v>
                </c:pt>
                <c:pt idx="228">
                  <c:v>198101</c:v>
                </c:pt>
                <c:pt idx="229">
                  <c:v>198102</c:v>
                </c:pt>
                <c:pt idx="230">
                  <c:v>198103</c:v>
                </c:pt>
                <c:pt idx="231">
                  <c:v>198104</c:v>
                </c:pt>
                <c:pt idx="232">
                  <c:v>198105</c:v>
                </c:pt>
                <c:pt idx="233">
                  <c:v>198106</c:v>
                </c:pt>
                <c:pt idx="234">
                  <c:v>198107</c:v>
                </c:pt>
                <c:pt idx="235">
                  <c:v>198108</c:v>
                </c:pt>
                <c:pt idx="236">
                  <c:v>198109</c:v>
                </c:pt>
                <c:pt idx="237">
                  <c:v>198110</c:v>
                </c:pt>
                <c:pt idx="238">
                  <c:v>198111</c:v>
                </c:pt>
                <c:pt idx="239">
                  <c:v>198112</c:v>
                </c:pt>
                <c:pt idx="240">
                  <c:v>198201</c:v>
                </c:pt>
                <c:pt idx="241">
                  <c:v>198202</c:v>
                </c:pt>
                <c:pt idx="242">
                  <c:v>198203</c:v>
                </c:pt>
                <c:pt idx="243">
                  <c:v>198204</c:v>
                </c:pt>
                <c:pt idx="244">
                  <c:v>198205</c:v>
                </c:pt>
                <c:pt idx="245">
                  <c:v>198206</c:v>
                </c:pt>
                <c:pt idx="246">
                  <c:v>198207</c:v>
                </c:pt>
                <c:pt idx="247">
                  <c:v>198208</c:v>
                </c:pt>
                <c:pt idx="248">
                  <c:v>198209</c:v>
                </c:pt>
                <c:pt idx="249">
                  <c:v>198210</c:v>
                </c:pt>
                <c:pt idx="250">
                  <c:v>198211</c:v>
                </c:pt>
                <c:pt idx="251">
                  <c:v>198212</c:v>
                </c:pt>
                <c:pt idx="252">
                  <c:v>198301</c:v>
                </c:pt>
                <c:pt idx="253">
                  <c:v>198302</c:v>
                </c:pt>
                <c:pt idx="254">
                  <c:v>198303</c:v>
                </c:pt>
                <c:pt idx="255">
                  <c:v>198304</c:v>
                </c:pt>
                <c:pt idx="256">
                  <c:v>198305</c:v>
                </c:pt>
                <c:pt idx="257">
                  <c:v>198306</c:v>
                </c:pt>
                <c:pt idx="258">
                  <c:v>198307</c:v>
                </c:pt>
                <c:pt idx="259">
                  <c:v>198308</c:v>
                </c:pt>
                <c:pt idx="260">
                  <c:v>198309</c:v>
                </c:pt>
                <c:pt idx="261">
                  <c:v>198310</c:v>
                </c:pt>
                <c:pt idx="262">
                  <c:v>198311</c:v>
                </c:pt>
                <c:pt idx="263">
                  <c:v>198312</c:v>
                </c:pt>
                <c:pt idx="264">
                  <c:v>198401</c:v>
                </c:pt>
                <c:pt idx="265">
                  <c:v>198402</c:v>
                </c:pt>
                <c:pt idx="266">
                  <c:v>198403</c:v>
                </c:pt>
                <c:pt idx="267">
                  <c:v>198404</c:v>
                </c:pt>
                <c:pt idx="268">
                  <c:v>198405</c:v>
                </c:pt>
                <c:pt idx="269">
                  <c:v>198406</c:v>
                </c:pt>
                <c:pt idx="270">
                  <c:v>198407</c:v>
                </c:pt>
                <c:pt idx="271">
                  <c:v>198408</c:v>
                </c:pt>
                <c:pt idx="272">
                  <c:v>198409</c:v>
                </c:pt>
                <c:pt idx="273">
                  <c:v>198410</c:v>
                </c:pt>
                <c:pt idx="274">
                  <c:v>198411</c:v>
                </c:pt>
                <c:pt idx="275">
                  <c:v>198412</c:v>
                </c:pt>
                <c:pt idx="276">
                  <c:v>198501</c:v>
                </c:pt>
                <c:pt idx="277">
                  <c:v>198502</c:v>
                </c:pt>
                <c:pt idx="278">
                  <c:v>198503</c:v>
                </c:pt>
                <c:pt idx="279">
                  <c:v>198504</c:v>
                </c:pt>
                <c:pt idx="280">
                  <c:v>198505</c:v>
                </c:pt>
                <c:pt idx="281">
                  <c:v>198506</c:v>
                </c:pt>
                <c:pt idx="282">
                  <c:v>198507</c:v>
                </c:pt>
                <c:pt idx="283">
                  <c:v>198508</c:v>
                </c:pt>
                <c:pt idx="284">
                  <c:v>198509</c:v>
                </c:pt>
                <c:pt idx="285">
                  <c:v>198510</c:v>
                </c:pt>
                <c:pt idx="286">
                  <c:v>198511</c:v>
                </c:pt>
                <c:pt idx="287">
                  <c:v>198512</c:v>
                </c:pt>
                <c:pt idx="288">
                  <c:v>198601</c:v>
                </c:pt>
                <c:pt idx="289">
                  <c:v>198602</c:v>
                </c:pt>
                <c:pt idx="290">
                  <c:v>198603</c:v>
                </c:pt>
                <c:pt idx="291">
                  <c:v>198604</c:v>
                </c:pt>
                <c:pt idx="292">
                  <c:v>198605</c:v>
                </c:pt>
                <c:pt idx="293">
                  <c:v>198606</c:v>
                </c:pt>
                <c:pt idx="294">
                  <c:v>198607</c:v>
                </c:pt>
                <c:pt idx="295">
                  <c:v>198608</c:v>
                </c:pt>
                <c:pt idx="296">
                  <c:v>198609</c:v>
                </c:pt>
                <c:pt idx="297">
                  <c:v>198610</c:v>
                </c:pt>
                <c:pt idx="298">
                  <c:v>198611</c:v>
                </c:pt>
                <c:pt idx="299">
                  <c:v>198612</c:v>
                </c:pt>
                <c:pt idx="300">
                  <c:v>198701</c:v>
                </c:pt>
                <c:pt idx="301">
                  <c:v>198702</c:v>
                </c:pt>
                <c:pt idx="302">
                  <c:v>198703</c:v>
                </c:pt>
                <c:pt idx="303">
                  <c:v>198704</c:v>
                </c:pt>
                <c:pt idx="304">
                  <c:v>198705</c:v>
                </c:pt>
                <c:pt idx="305">
                  <c:v>198706</c:v>
                </c:pt>
                <c:pt idx="306">
                  <c:v>198707</c:v>
                </c:pt>
                <c:pt idx="307">
                  <c:v>198708</c:v>
                </c:pt>
                <c:pt idx="308">
                  <c:v>198709</c:v>
                </c:pt>
                <c:pt idx="309">
                  <c:v>198710</c:v>
                </c:pt>
                <c:pt idx="310">
                  <c:v>198711</c:v>
                </c:pt>
                <c:pt idx="311">
                  <c:v>198712</c:v>
                </c:pt>
                <c:pt idx="312">
                  <c:v>198801</c:v>
                </c:pt>
                <c:pt idx="313">
                  <c:v>198802</c:v>
                </c:pt>
                <c:pt idx="314">
                  <c:v>198803</c:v>
                </c:pt>
                <c:pt idx="315">
                  <c:v>198804</c:v>
                </c:pt>
                <c:pt idx="316">
                  <c:v>198805</c:v>
                </c:pt>
                <c:pt idx="317">
                  <c:v>198806</c:v>
                </c:pt>
                <c:pt idx="318">
                  <c:v>198807</c:v>
                </c:pt>
                <c:pt idx="319">
                  <c:v>198808</c:v>
                </c:pt>
                <c:pt idx="320">
                  <c:v>198809</c:v>
                </c:pt>
                <c:pt idx="321">
                  <c:v>198810</c:v>
                </c:pt>
                <c:pt idx="322">
                  <c:v>198811</c:v>
                </c:pt>
                <c:pt idx="323">
                  <c:v>198812</c:v>
                </c:pt>
                <c:pt idx="324">
                  <c:v>198901</c:v>
                </c:pt>
                <c:pt idx="325">
                  <c:v>198902</c:v>
                </c:pt>
                <c:pt idx="326">
                  <c:v>198903</c:v>
                </c:pt>
                <c:pt idx="327">
                  <c:v>198904</c:v>
                </c:pt>
                <c:pt idx="328">
                  <c:v>198905</c:v>
                </c:pt>
                <c:pt idx="329">
                  <c:v>198906</c:v>
                </c:pt>
                <c:pt idx="330">
                  <c:v>198907</c:v>
                </c:pt>
                <c:pt idx="331">
                  <c:v>198908</c:v>
                </c:pt>
                <c:pt idx="332">
                  <c:v>198909</c:v>
                </c:pt>
                <c:pt idx="333">
                  <c:v>198910</c:v>
                </c:pt>
                <c:pt idx="334">
                  <c:v>198911</c:v>
                </c:pt>
                <c:pt idx="335">
                  <c:v>198912</c:v>
                </c:pt>
                <c:pt idx="336">
                  <c:v>199001</c:v>
                </c:pt>
                <c:pt idx="337">
                  <c:v>199002</c:v>
                </c:pt>
                <c:pt idx="338">
                  <c:v>199003</c:v>
                </c:pt>
                <c:pt idx="339">
                  <c:v>199004</c:v>
                </c:pt>
                <c:pt idx="340">
                  <c:v>199005</c:v>
                </c:pt>
                <c:pt idx="341">
                  <c:v>199006</c:v>
                </c:pt>
                <c:pt idx="342">
                  <c:v>199007</c:v>
                </c:pt>
                <c:pt idx="343">
                  <c:v>199008</c:v>
                </c:pt>
                <c:pt idx="344">
                  <c:v>199009</c:v>
                </c:pt>
                <c:pt idx="345">
                  <c:v>199010</c:v>
                </c:pt>
                <c:pt idx="346">
                  <c:v>199011</c:v>
                </c:pt>
                <c:pt idx="347">
                  <c:v>199012</c:v>
                </c:pt>
                <c:pt idx="348">
                  <c:v>199101</c:v>
                </c:pt>
                <c:pt idx="349">
                  <c:v>199102</c:v>
                </c:pt>
                <c:pt idx="350">
                  <c:v>199103</c:v>
                </c:pt>
                <c:pt idx="351">
                  <c:v>199104</c:v>
                </c:pt>
                <c:pt idx="352">
                  <c:v>199105</c:v>
                </c:pt>
                <c:pt idx="353">
                  <c:v>199106</c:v>
                </c:pt>
                <c:pt idx="354">
                  <c:v>199107</c:v>
                </c:pt>
                <c:pt idx="355">
                  <c:v>199108</c:v>
                </c:pt>
                <c:pt idx="356">
                  <c:v>199109</c:v>
                </c:pt>
                <c:pt idx="357">
                  <c:v>199110</c:v>
                </c:pt>
                <c:pt idx="358">
                  <c:v>199111</c:v>
                </c:pt>
                <c:pt idx="359">
                  <c:v>199112</c:v>
                </c:pt>
                <c:pt idx="360">
                  <c:v>199201</c:v>
                </c:pt>
                <c:pt idx="361">
                  <c:v>199202</c:v>
                </c:pt>
                <c:pt idx="362">
                  <c:v>199203</c:v>
                </c:pt>
                <c:pt idx="363">
                  <c:v>199204</c:v>
                </c:pt>
                <c:pt idx="364">
                  <c:v>199205</c:v>
                </c:pt>
                <c:pt idx="365">
                  <c:v>199206</c:v>
                </c:pt>
                <c:pt idx="366">
                  <c:v>199207</c:v>
                </c:pt>
                <c:pt idx="367">
                  <c:v>199208</c:v>
                </c:pt>
                <c:pt idx="368">
                  <c:v>199209</c:v>
                </c:pt>
                <c:pt idx="369">
                  <c:v>199210</c:v>
                </c:pt>
                <c:pt idx="370">
                  <c:v>199211</c:v>
                </c:pt>
                <c:pt idx="371">
                  <c:v>199212</c:v>
                </c:pt>
                <c:pt idx="372">
                  <c:v>199301</c:v>
                </c:pt>
                <c:pt idx="373">
                  <c:v>199302</c:v>
                </c:pt>
                <c:pt idx="374">
                  <c:v>199303</c:v>
                </c:pt>
                <c:pt idx="375">
                  <c:v>199304</c:v>
                </c:pt>
                <c:pt idx="376">
                  <c:v>199305</c:v>
                </c:pt>
                <c:pt idx="377">
                  <c:v>199306</c:v>
                </c:pt>
                <c:pt idx="378">
                  <c:v>199307</c:v>
                </c:pt>
                <c:pt idx="379">
                  <c:v>199308</c:v>
                </c:pt>
                <c:pt idx="380">
                  <c:v>199309</c:v>
                </c:pt>
                <c:pt idx="381">
                  <c:v>199310</c:v>
                </c:pt>
                <c:pt idx="382">
                  <c:v>199311</c:v>
                </c:pt>
                <c:pt idx="383">
                  <c:v>199312</c:v>
                </c:pt>
                <c:pt idx="384">
                  <c:v>199401</c:v>
                </c:pt>
                <c:pt idx="385">
                  <c:v>199402</c:v>
                </c:pt>
                <c:pt idx="386">
                  <c:v>199403</c:v>
                </c:pt>
                <c:pt idx="387">
                  <c:v>199404</c:v>
                </c:pt>
                <c:pt idx="388">
                  <c:v>199405</c:v>
                </c:pt>
                <c:pt idx="389">
                  <c:v>199406</c:v>
                </c:pt>
                <c:pt idx="390">
                  <c:v>199407</c:v>
                </c:pt>
                <c:pt idx="391">
                  <c:v>199408</c:v>
                </c:pt>
                <c:pt idx="392">
                  <c:v>199409</c:v>
                </c:pt>
                <c:pt idx="393">
                  <c:v>199410</c:v>
                </c:pt>
                <c:pt idx="394">
                  <c:v>199411</c:v>
                </c:pt>
                <c:pt idx="395">
                  <c:v>199412</c:v>
                </c:pt>
                <c:pt idx="396">
                  <c:v>199501</c:v>
                </c:pt>
                <c:pt idx="397">
                  <c:v>199502</c:v>
                </c:pt>
                <c:pt idx="398">
                  <c:v>199503</c:v>
                </c:pt>
                <c:pt idx="399">
                  <c:v>199504</c:v>
                </c:pt>
                <c:pt idx="400">
                  <c:v>199505</c:v>
                </c:pt>
                <c:pt idx="401">
                  <c:v>199506</c:v>
                </c:pt>
                <c:pt idx="402">
                  <c:v>199507</c:v>
                </c:pt>
                <c:pt idx="403">
                  <c:v>199508</c:v>
                </c:pt>
                <c:pt idx="404">
                  <c:v>199509</c:v>
                </c:pt>
                <c:pt idx="405">
                  <c:v>199510</c:v>
                </c:pt>
                <c:pt idx="406">
                  <c:v>199511</c:v>
                </c:pt>
                <c:pt idx="407">
                  <c:v>199512</c:v>
                </c:pt>
                <c:pt idx="408">
                  <c:v>199601</c:v>
                </c:pt>
                <c:pt idx="409">
                  <c:v>199602</c:v>
                </c:pt>
                <c:pt idx="410">
                  <c:v>199603</c:v>
                </c:pt>
                <c:pt idx="411">
                  <c:v>199604</c:v>
                </c:pt>
                <c:pt idx="412">
                  <c:v>199605</c:v>
                </c:pt>
                <c:pt idx="413">
                  <c:v>199606</c:v>
                </c:pt>
                <c:pt idx="414">
                  <c:v>199607</c:v>
                </c:pt>
                <c:pt idx="415">
                  <c:v>199608</c:v>
                </c:pt>
                <c:pt idx="416">
                  <c:v>199609</c:v>
                </c:pt>
                <c:pt idx="417">
                  <c:v>199610</c:v>
                </c:pt>
                <c:pt idx="418">
                  <c:v>199611</c:v>
                </c:pt>
                <c:pt idx="419">
                  <c:v>199612</c:v>
                </c:pt>
                <c:pt idx="420">
                  <c:v>199701</c:v>
                </c:pt>
                <c:pt idx="421">
                  <c:v>199702</c:v>
                </c:pt>
                <c:pt idx="422">
                  <c:v>199703</c:v>
                </c:pt>
                <c:pt idx="423">
                  <c:v>199704</c:v>
                </c:pt>
                <c:pt idx="424">
                  <c:v>199705</c:v>
                </c:pt>
                <c:pt idx="425">
                  <c:v>199706</c:v>
                </c:pt>
                <c:pt idx="426">
                  <c:v>199707</c:v>
                </c:pt>
                <c:pt idx="427">
                  <c:v>199708</c:v>
                </c:pt>
                <c:pt idx="428">
                  <c:v>199709</c:v>
                </c:pt>
                <c:pt idx="429">
                  <c:v>199710</c:v>
                </c:pt>
                <c:pt idx="430">
                  <c:v>199711</c:v>
                </c:pt>
                <c:pt idx="431">
                  <c:v>199712</c:v>
                </c:pt>
                <c:pt idx="432">
                  <c:v>199801</c:v>
                </c:pt>
                <c:pt idx="433">
                  <c:v>199802</c:v>
                </c:pt>
                <c:pt idx="434">
                  <c:v>199803</c:v>
                </c:pt>
                <c:pt idx="435">
                  <c:v>199804</c:v>
                </c:pt>
                <c:pt idx="436">
                  <c:v>199805</c:v>
                </c:pt>
                <c:pt idx="437">
                  <c:v>199806</c:v>
                </c:pt>
                <c:pt idx="438">
                  <c:v>199807</c:v>
                </c:pt>
                <c:pt idx="439">
                  <c:v>199808</c:v>
                </c:pt>
                <c:pt idx="440">
                  <c:v>199809</c:v>
                </c:pt>
                <c:pt idx="441">
                  <c:v>199810</c:v>
                </c:pt>
                <c:pt idx="442">
                  <c:v>199811</c:v>
                </c:pt>
                <c:pt idx="443">
                  <c:v>199812</c:v>
                </c:pt>
                <c:pt idx="444">
                  <c:v>199901</c:v>
                </c:pt>
                <c:pt idx="445">
                  <c:v>199902</c:v>
                </c:pt>
                <c:pt idx="446">
                  <c:v>199903</c:v>
                </c:pt>
                <c:pt idx="447">
                  <c:v>199904</c:v>
                </c:pt>
                <c:pt idx="448">
                  <c:v>199905</c:v>
                </c:pt>
                <c:pt idx="449">
                  <c:v>199906</c:v>
                </c:pt>
                <c:pt idx="450">
                  <c:v>199907</c:v>
                </c:pt>
                <c:pt idx="451">
                  <c:v>199908</c:v>
                </c:pt>
                <c:pt idx="452">
                  <c:v>199909</c:v>
                </c:pt>
                <c:pt idx="453">
                  <c:v>199910</c:v>
                </c:pt>
                <c:pt idx="454">
                  <c:v>199911</c:v>
                </c:pt>
                <c:pt idx="455">
                  <c:v>199912</c:v>
                </c:pt>
                <c:pt idx="456">
                  <c:v>200001</c:v>
                </c:pt>
                <c:pt idx="457">
                  <c:v>200002</c:v>
                </c:pt>
                <c:pt idx="458">
                  <c:v>200003</c:v>
                </c:pt>
                <c:pt idx="459">
                  <c:v>200004</c:v>
                </c:pt>
                <c:pt idx="460">
                  <c:v>200005</c:v>
                </c:pt>
                <c:pt idx="461">
                  <c:v>200006</c:v>
                </c:pt>
                <c:pt idx="462">
                  <c:v>200007</c:v>
                </c:pt>
                <c:pt idx="463">
                  <c:v>200008</c:v>
                </c:pt>
                <c:pt idx="464">
                  <c:v>200009</c:v>
                </c:pt>
                <c:pt idx="465">
                  <c:v>200010</c:v>
                </c:pt>
                <c:pt idx="466">
                  <c:v>200011</c:v>
                </c:pt>
                <c:pt idx="467">
                  <c:v>200012</c:v>
                </c:pt>
                <c:pt idx="468">
                  <c:v>200101</c:v>
                </c:pt>
                <c:pt idx="469">
                  <c:v>200102</c:v>
                </c:pt>
                <c:pt idx="470">
                  <c:v>200103</c:v>
                </c:pt>
                <c:pt idx="471">
                  <c:v>200104</c:v>
                </c:pt>
                <c:pt idx="472">
                  <c:v>200105</c:v>
                </c:pt>
                <c:pt idx="473">
                  <c:v>200106</c:v>
                </c:pt>
                <c:pt idx="474">
                  <c:v>200107</c:v>
                </c:pt>
                <c:pt idx="475">
                  <c:v>200108</c:v>
                </c:pt>
                <c:pt idx="476">
                  <c:v>200109</c:v>
                </c:pt>
                <c:pt idx="477">
                  <c:v>200110</c:v>
                </c:pt>
                <c:pt idx="478">
                  <c:v>200111</c:v>
                </c:pt>
                <c:pt idx="479">
                  <c:v>200112</c:v>
                </c:pt>
                <c:pt idx="480">
                  <c:v>200201</c:v>
                </c:pt>
                <c:pt idx="481">
                  <c:v>200202</c:v>
                </c:pt>
                <c:pt idx="482">
                  <c:v>200203</c:v>
                </c:pt>
                <c:pt idx="483">
                  <c:v>200204</c:v>
                </c:pt>
                <c:pt idx="484">
                  <c:v>200205</c:v>
                </c:pt>
                <c:pt idx="485">
                  <c:v>200206</c:v>
                </c:pt>
                <c:pt idx="486">
                  <c:v>200207</c:v>
                </c:pt>
                <c:pt idx="487">
                  <c:v>200208</c:v>
                </c:pt>
                <c:pt idx="488">
                  <c:v>200209</c:v>
                </c:pt>
                <c:pt idx="489">
                  <c:v>200210</c:v>
                </c:pt>
                <c:pt idx="490">
                  <c:v>200211</c:v>
                </c:pt>
                <c:pt idx="491">
                  <c:v>200212</c:v>
                </c:pt>
                <c:pt idx="492">
                  <c:v>200301</c:v>
                </c:pt>
                <c:pt idx="493">
                  <c:v>200302</c:v>
                </c:pt>
                <c:pt idx="494">
                  <c:v>200303</c:v>
                </c:pt>
                <c:pt idx="495">
                  <c:v>200304</c:v>
                </c:pt>
                <c:pt idx="496">
                  <c:v>200305</c:v>
                </c:pt>
                <c:pt idx="497">
                  <c:v>200306</c:v>
                </c:pt>
                <c:pt idx="498">
                  <c:v>200307</c:v>
                </c:pt>
                <c:pt idx="499">
                  <c:v>200308</c:v>
                </c:pt>
                <c:pt idx="500">
                  <c:v>200309</c:v>
                </c:pt>
                <c:pt idx="501">
                  <c:v>200310</c:v>
                </c:pt>
                <c:pt idx="502">
                  <c:v>200311</c:v>
                </c:pt>
                <c:pt idx="503">
                  <c:v>200312</c:v>
                </c:pt>
                <c:pt idx="504">
                  <c:v>200401</c:v>
                </c:pt>
                <c:pt idx="505">
                  <c:v>200402</c:v>
                </c:pt>
                <c:pt idx="506">
                  <c:v>200403</c:v>
                </c:pt>
                <c:pt idx="507">
                  <c:v>200404</c:v>
                </c:pt>
                <c:pt idx="508">
                  <c:v>200405</c:v>
                </c:pt>
                <c:pt idx="509">
                  <c:v>200406</c:v>
                </c:pt>
                <c:pt idx="510">
                  <c:v>200407</c:v>
                </c:pt>
                <c:pt idx="511">
                  <c:v>200408</c:v>
                </c:pt>
                <c:pt idx="512">
                  <c:v>200409</c:v>
                </c:pt>
                <c:pt idx="513">
                  <c:v>200410</c:v>
                </c:pt>
                <c:pt idx="514">
                  <c:v>200411</c:v>
                </c:pt>
                <c:pt idx="515">
                  <c:v>200412</c:v>
                </c:pt>
                <c:pt idx="516">
                  <c:v>200501</c:v>
                </c:pt>
                <c:pt idx="517">
                  <c:v>200502</c:v>
                </c:pt>
                <c:pt idx="518">
                  <c:v>200503</c:v>
                </c:pt>
                <c:pt idx="519">
                  <c:v>200504</c:v>
                </c:pt>
                <c:pt idx="520">
                  <c:v>200505</c:v>
                </c:pt>
                <c:pt idx="521">
                  <c:v>200506</c:v>
                </c:pt>
                <c:pt idx="522">
                  <c:v>200507</c:v>
                </c:pt>
                <c:pt idx="523">
                  <c:v>200508</c:v>
                </c:pt>
                <c:pt idx="524">
                  <c:v>200509</c:v>
                </c:pt>
                <c:pt idx="525">
                  <c:v>200510</c:v>
                </c:pt>
                <c:pt idx="526">
                  <c:v>200511</c:v>
                </c:pt>
                <c:pt idx="527">
                  <c:v>200512</c:v>
                </c:pt>
                <c:pt idx="528">
                  <c:v>200601</c:v>
                </c:pt>
                <c:pt idx="529">
                  <c:v>200602</c:v>
                </c:pt>
                <c:pt idx="530">
                  <c:v>200603</c:v>
                </c:pt>
                <c:pt idx="531">
                  <c:v>200604</c:v>
                </c:pt>
                <c:pt idx="532">
                  <c:v>200605</c:v>
                </c:pt>
                <c:pt idx="533">
                  <c:v>200606</c:v>
                </c:pt>
                <c:pt idx="534">
                  <c:v>200607</c:v>
                </c:pt>
                <c:pt idx="535">
                  <c:v>200608</c:v>
                </c:pt>
                <c:pt idx="536">
                  <c:v>200609</c:v>
                </c:pt>
                <c:pt idx="537">
                  <c:v>200610</c:v>
                </c:pt>
                <c:pt idx="538">
                  <c:v>200611</c:v>
                </c:pt>
                <c:pt idx="539">
                  <c:v>200612</c:v>
                </c:pt>
                <c:pt idx="540">
                  <c:v>200701</c:v>
                </c:pt>
                <c:pt idx="541">
                  <c:v>200702</c:v>
                </c:pt>
                <c:pt idx="542">
                  <c:v>200703</c:v>
                </c:pt>
                <c:pt idx="543">
                  <c:v>200704</c:v>
                </c:pt>
                <c:pt idx="544">
                  <c:v>200705</c:v>
                </c:pt>
                <c:pt idx="545">
                  <c:v>200706</c:v>
                </c:pt>
                <c:pt idx="546">
                  <c:v>200707</c:v>
                </c:pt>
                <c:pt idx="547">
                  <c:v>200708</c:v>
                </c:pt>
                <c:pt idx="548">
                  <c:v>200709</c:v>
                </c:pt>
                <c:pt idx="549">
                  <c:v>200710</c:v>
                </c:pt>
                <c:pt idx="550">
                  <c:v>200711</c:v>
                </c:pt>
                <c:pt idx="551">
                  <c:v>200712</c:v>
                </c:pt>
                <c:pt idx="552">
                  <c:v>200801</c:v>
                </c:pt>
                <c:pt idx="553">
                  <c:v>200802</c:v>
                </c:pt>
                <c:pt idx="554">
                  <c:v>200803</c:v>
                </c:pt>
                <c:pt idx="555">
                  <c:v>200804</c:v>
                </c:pt>
                <c:pt idx="556">
                  <c:v>200805</c:v>
                </c:pt>
                <c:pt idx="557">
                  <c:v>200806</c:v>
                </c:pt>
                <c:pt idx="558">
                  <c:v>200807</c:v>
                </c:pt>
                <c:pt idx="559">
                  <c:v>200808</c:v>
                </c:pt>
                <c:pt idx="560">
                  <c:v>200809</c:v>
                </c:pt>
                <c:pt idx="561">
                  <c:v>200810</c:v>
                </c:pt>
                <c:pt idx="562">
                  <c:v>200811</c:v>
                </c:pt>
                <c:pt idx="563">
                  <c:v>200812</c:v>
                </c:pt>
                <c:pt idx="564">
                  <c:v>200901</c:v>
                </c:pt>
                <c:pt idx="565">
                  <c:v>200902</c:v>
                </c:pt>
                <c:pt idx="566">
                  <c:v>200903</c:v>
                </c:pt>
                <c:pt idx="567">
                  <c:v>200904</c:v>
                </c:pt>
                <c:pt idx="568">
                  <c:v>200905</c:v>
                </c:pt>
                <c:pt idx="569">
                  <c:v>200906</c:v>
                </c:pt>
                <c:pt idx="570">
                  <c:v>200907</c:v>
                </c:pt>
                <c:pt idx="571">
                  <c:v>200908</c:v>
                </c:pt>
                <c:pt idx="572">
                  <c:v>200909</c:v>
                </c:pt>
                <c:pt idx="573">
                  <c:v>200910</c:v>
                </c:pt>
                <c:pt idx="574">
                  <c:v>200911</c:v>
                </c:pt>
                <c:pt idx="575">
                  <c:v>200912</c:v>
                </c:pt>
                <c:pt idx="576">
                  <c:v>201001</c:v>
                </c:pt>
                <c:pt idx="577">
                  <c:v>201002</c:v>
                </c:pt>
                <c:pt idx="578">
                  <c:v>201003</c:v>
                </c:pt>
                <c:pt idx="579">
                  <c:v>201004</c:v>
                </c:pt>
                <c:pt idx="580">
                  <c:v>201005</c:v>
                </c:pt>
                <c:pt idx="581">
                  <c:v>201006</c:v>
                </c:pt>
                <c:pt idx="582">
                  <c:v>201007</c:v>
                </c:pt>
                <c:pt idx="583">
                  <c:v>201008</c:v>
                </c:pt>
                <c:pt idx="584">
                  <c:v>201009</c:v>
                </c:pt>
                <c:pt idx="585">
                  <c:v>201010</c:v>
                </c:pt>
                <c:pt idx="586">
                  <c:v>201011</c:v>
                </c:pt>
                <c:pt idx="587">
                  <c:v>201012</c:v>
                </c:pt>
                <c:pt idx="588">
                  <c:v>201101</c:v>
                </c:pt>
                <c:pt idx="589">
                  <c:v>201102</c:v>
                </c:pt>
                <c:pt idx="590">
                  <c:v>201103</c:v>
                </c:pt>
                <c:pt idx="591">
                  <c:v>201104</c:v>
                </c:pt>
                <c:pt idx="592">
                  <c:v>201105</c:v>
                </c:pt>
                <c:pt idx="593">
                  <c:v>201106</c:v>
                </c:pt>
                <c:pt idx="594">
                  <c:v>201107</c:v>
                </c:pt>
                <c:pt idx="595">
                  <c:v>201108</c:v>
                </c:pt>
                <c:pt idx="596">
                  <c:v>201109</c:v>
                </c:pt>
                <c:pt idx="597">
                  <c:v>201110</c:v>
                </c:pt>
                <c:pt idx="598">
                  <c:v>201111</c:v>
                </c:pt>
                <c:pt idx="599">
                  <c:v>201112</c:v>
                </c:pt>
                <c:pt idx="600">
                  <c:v>201201</c:v>
                </c:pt>
                <c:pt idx="601">
                  <c:v>201202</c:v>
                </c:pt>
                <c:pt idx="602">
                  <c:v>201203</c:v>
                </c:pt>
                <c:pt idx="603">
                  <c:v>201204</c:v>
                </c:pt>
                <c:pt idx="604">
                  <c:v>201205</c:v>
                </c:pt>
                <c:pt idx="605">
                  <c:v>201206</c:v>
                </c:pt>
                <c:pt idx="606">
                  <c:v>201207</c:v>
                </c:pt>
                <c:pt idx="607">
                  <c:v>201208</c:v>
                </c:pt>
                <c:pt idx="608">
                  <c:v>201209</c:v>
                </c:pt>
                <c:pt idx="609">
                  <c:v>201210</c:v>
                </c:pt>
                <c:pt idx="610">
                  <c:v>201211</c:v>
                </c:pt>
                <c:pt idx="611">
                  <c:v>201212</c:v>
                </c:pt>
                <c:pt idx="612">
                  <c:v>201301</c:v>
                </c:pt>
                <c:pt idx="613">
                  <c:v>201302</c:v>
                </c:pt>
                <c:pt idx="614">
                  <c:v>201303</c:v>
                </c:pt>
                <c:pt idx="615">
                  <c:v>201304</c:v>
                </c:pt>
                <c:pt idx="616">
                  <c:v>201305</c:v>
                </c:pt>
                <c:pt idx="617">
                  <c:v>201306</c:v>
                </c:pt>
                <c:pt idx="618">
                  <c:v>201307</c:v>
                </c:pt>
                <c:pt idx="619">
                  <c:v>201308</c:v>
                </c:pt>
                <c:pt idx="620">
                  <c:v>201309</c:v>
                </c:pt>
                <c:pt idx="621">
                  <c:v>201310</c:v>
                </c:pt>
                <c:pt idx="622">
                  <c:v>201311</c:v>
                </c:pt>
                <c:pt idx="623">
                  <c:v>201312</c:v>
                </c:pt>
                <c:pt idx="624">
                  <c:v>201401</c:v>
                </c:pt>
                <c:pt idx="625">
                  <c:v>201402</c:v>
                </c:pt>
                <c:pt idx="626">
                  <c:v>201403</c:v>
                </c:pt>
                <c:pt idx="627">
                  <c:v>201404</c:v>
                </c:pt>
                <c:pt idx="628">
                  <c:v>201405</c:v>
                </c:pt>
                <c:pt idx="629">
                  <c:v>201406</c:v>
                </c:pt>
                <c:pt idx="630">
                  <c:v>201407</c:v>
                </c:pt>
                <c:pt idx="631">
                  <c:v>201408</c:v>
                </c:pt>
                <c:pt idx="632">
                  <c:v>201409</c:v>
                </c:pt>
                <c:pt idx="633">
                  <c:v>201410</c:v>
                </c:pt>
                <c:pt idx="634">
                  <c:v>201411</c:v>
                </c:pt>
                <c:pt idx="635">
                  <c:v>201412</c:v>
                </c:pt>
                <c:pt idx="636">
                  <c:v>201501</c:v>
                </c:pt>
                <c:pt idx="637">
                  <c:v>201502</c:v>
                </c:pt>
                <c:pt idx="638">
                  <c:v>201503</c:v>
                </c:pt>
                <c:pt idx="639">
                  <c:v>201504</c:v>
                </c:pt>
                <c:pt idx="640">
                  <c:v>201505</c:v>
                </c:pt>
                <c:pt idx="641">
                  <c:v>201506</c:v>
                </c:pt>
              </c:numCache>
            </c:numRef>
          </c:cat>
          <c:val>
            <c:numRef>
              <c:f>'DY Predictability'!$F$2:$F$518</c:f>
              <c:numCache>
                <c:formatCode>General</c:formatCode>
                <c:ptCount val="517"/>
                <c:pt idx="0">
                  <c:v>0.99895800162224102</c:v>
                </c:pt>
                <c:pt idx="1">
                  <c:v>1.1319176445650501</c:v>
                </c:pt>
                <c:pt idx="2">
                  <c:v>1.1551156505004201</c:v>
                </c:pt>
                <c:pt idx="3">
                  <c:v>1.18499968986628</c:v>
                </c:pt>
                <c:pt idx="4">
                  <c:v>1.3471886020159201</c:v>
                </c:pt>
                <c:pt idx="5">
                  <c:v>1.60243479129509</c:v>
                </c:pt>
                <c:pt idx="6">
                  <c:v>1.77634654612599</c:v>
                </c:pt>
                <c:pt idx="7">
                  <c:v>1.5929070371187</c:v>
                </c:pt>
                <c:pt idx="8">
                  <c:v>1.62305122795663</c:v>
                </c:pt>
                <c:pt idx="9">
                  <c:v>1.7393060513032801</c:v>
                </c:pt>
                <c:pt idx="10">
                  <c:v>1.7589896876000699</c:v>
                </c:pt>
                <c:pt idx="11">
                  <c:v>1.6074650896495799</c:v>
                </c:pt>
                <c:pt idx="12">
                  <c:v>1.60102626831007</c:v>
                </c:pt>
                <c:pt idx="13">
                  <c:v>1.40245010426244</c:v>
                </c:pt>
                <c:pt idx="14">
                  <c:v>1.34622516058578</c:v>
                </c:pt>
                <c:pt idx="15">
                  <c:v>1.2522035541118099</c:v>
                </c:pt>
                <c:pt idx="16">
                  <c:v>1.0389364745319301</c:v>
                </c:pt>
                <c:pt idx="17">
                  <c:v>0.95038266490274503</c:v>
                </c:pt>
                <c:pt idx="18">
                  <c:v>0.964678455585124</c:v>
                </c:pt>
                <c:pt idx="19">
                  <c:v>1.07876671191666</c:v>
                </c:pt>
                <c:pt idx="20">
                  <c:v>0.91178640064800098</c:v>
                </c:pt>
                <c:pt idx="21">
                  <c:v>1.04214427781478</c:v>
                </c:pt>
                <c:pt idx="22">
                  <c:v>0.98196437933414704</c:v>
                </c:pt>
                <c:pt idx="23">
                  <c:v>0.75071526647681197</c:v>
                </c:pt>
                <c:pt idx="24">
                  <c:v>0.73528593099082296</c:v>
                </c:pt>
                <c:pt idx="25">
                  <c:v>0.70008606034072596</c:v>
                </c:pt>
                <c:pt idx="26">
                  <c:v>0.67169562514839398</c:v>
                </c:pt>
                <c:pt idx="27">
                  <c:v>0.60645150765096201</c:v>
                </c:pt>
                <c:pt idx="28">
                  <c:v>0.52756112083236195</c:v>
                </c:pt>
                <c:pt idx="29">
                  <c:v>0.44343108270626802</c:v>
                </c:pt>
                <c:pt idx="30">
                  <c:v>0.38942854146098099</c:v>
                </c:pt>
                <c:pt idx="31">
                  <c:v>0.261569525346529</c:v>
                </c:pt>
                <c:pt idx="32">
                  <c:v>0.16469262634430201</c:v>
                </c:pt>
                <c:pt idx="33">
                  <c:v>7.1305375322585603E-3</c:v>
                </c:pt>
                <c:pt idx="34">
                  <c:v>0.16417022186396399</c:v>
                </c:pt>
                <c:pt idx="35">
                  <c:v>0.114719976125201</c:v>
                </c:pt>
                <c:pt idx="36">
                  <c:v>8.05029387874934E-2</c:v>
                </c:pt>
                <c:pt idx="37">
                  <c:v>0.188948716307871</c:v>
                </c:pt>
                <c:pt idx="38">
                  <c:v>0.25091001033820898</c:v>
                </c:pt>
                <c:pt idx="39">
                  <c:v>0.30207326565905301</c:v>
                </c:pt>
                <c:pt idx="40">
                  <c:v>0.31781095258685799</c:v>
                </c:pt>
                <c:pt idx="41">
                  <c:v>0.398436517196604</c:v>
                </c:pt>
                <c:pt idx="42">
                  <c:v>0.55163933682621902</c:v>
                </c:pt>
                <c:pt idx="43">
                  <c:v>0.43191878646170401</c:v>
                </c:pt>
                <c:pt idx="44">
                  <c:v>0.35647420068169999</c:v>
                </c:pt>
                <c:pt idx="45">
                  <c:v>0.26575333236044701</c:v>
                </c:pt>
                <c:pt idx="46">
                  <c:v>0.30216019140025702</c:v>
                </c:pt>
                <c:pt idx="47">
                  <c:v>0.33772557142853299</c:v>
                </c:pt>
                <c:pt idx="48">
                  <c:v>0.30525265939267199</c:v>
                </c:pt>
                <c:pt idx="49">
                  <c:v>0.45411085091391301</c:v>
                </c:pt>
                <c:pt idx="50">
                  <c:v>0.476405066098393</c:v>
                </c:pt>
                <c:pt idx="51">
                  <c:v>0.54971995954110398</c:v>
                </c:pt>
                <c:pt idx="52">
                  <c:v>0.49603625680524399</c:v>
                </c:pt>
                <c:pt idx="53">
                  <c:v>0.563456571491878</c:v>
                </c:pt>
                <c:pt idx="54">
                  <c:v>0.65100002617213704</c:v>
                </c:pt>
                <c:pt idx="55">
                  <c:v>0.66237239264090697</c:v>
                </c:pt>
                <c:pt idx="56">
                  <c:v>0.79464332031482299</c:v>
                </c:pt>
                <c:pt idx="57">
                  <c:v>0.85173082677943501</c:v>
                </c:pt>
                <c:pt idx="58">
                  <c:v>0.73953699277267004</c:v>
                </c:pt>
                <c:pt idx="59">
                  <c:v>0.72176569147125702</c:v>
                </c:pt>
                <c:pt idx="60">
                  <c:v>0.81630609350966798</c:v>
                </c:pt>
                <c:pt idx="61">
                  <c:v>0.61105581014842503</c:v>
                </c:pt>
                <c:pt idx="62">
                  <c:v>0.56741043819067805</c:v>
                </c:pt>
                <c:pt idx="63">
                  <c:v>0.48677244189748098</c:v>
                </c:pt>
                <c:pt idx="64">
                  <c:v>0.43426958625807099</c:v>
                </c:pt>
                <c:pt idx="65">
                  <c:v>0.477745883091521</c:v>
                </c:pt>
                <c:pt idx="66">
                  <c:v>0.51271785909378298</c:v>
                </c:pt>
                <c:pt idx="67">
                  <c:v>0.42387867507225802</c:v>
                </c:pt>
                <c:pt idx="68">
                  <c:v>0.41342372201650801</c:v>
                </c:pt>
                <c:pt idx="69">
                  <c:v>0.36873750359831198</c:v>
                </c:pt>
                <c:pt idx="70">
                  <c:v>0.35199754851833198</c:v>
                </c:pt>
                <c:pt idx="71">
                  <c:v>0.40259846937521998</c:v>
                </c:pt>
                <c:pt idx="72">
                  <c:v>0.36705186471510098</c:v>
                </c:pt>
                <c:pt idx="73">
                  <c:v>0.34065871059043601</c:v>
                </c:pt>
                <c:pt idx="74">
                  <c:v>0.37450812339921702</c:v>
                </c:pt>
                <c:pt idx="75">
                  <c:v>0.41277241794602498</c:v>
                </c:pt>
                <c:pt idx="76">
                  <c:v>0.39909376647522898</c:v>
                </c:pt>
                <c:pt idx="77">
                  <c:v>0.39282896425018399</c:v>
                </c:pt>
                <c:pt idx="78">
                  <c:v>0.36156193746173598</c:v>
                </c:pt>
                <c:pt idx="79">
                  <c:v>0.47172923416102203</c:v>
                </c:pt>
                <c:pt idx="80">
                  <c:v>0.50860924150291298</c:v>
                </c:pt>
                <c:pt idx="81">
                  <c:v>0.43250000636295099</c:v>
                </c:pt>
                <c:pt idx="82">
                  <c:v>0.26078748329208001</c:v>
                </c:pt>
                <c:pt idx="83">
                  <c:v>0.23172445580759499</c:v>
                </c:pt>
                <c:pt idx="84">
                  <c:v>0.29772109210695702</c:v>
                </c:pt>
                <c:pt idx="85">
                  <c:v>0.372489068001919</c:v>
                </c:pt>
                <c:pt idx="86">
                  <c:v>0.40947751783709901</c:v>
                </c:pt>
                <c:pt idx="87">
                  <c:v>0.45582212293378199</c:v>
                </c:pt>
                <c:pt idx="88">
                  <c:v>0.43797941625991699</c:v>
                </c:pt>
                <c:pt idx="89">
                  <c:v>0.41262353294869802</c:v>
                </c:pt>
                <c:pt idx="90">
                  <c:v>0.58411206427098405</c:v>
                </c:pt>
                <c:pt idx="91">
                  <c:v>0.72062380636468604</c:v>
                </c:pt>
                <c:pt idx="92">
                  <c:v>0.73894571797457997</c:v>
                </c:pt>
                <c:pt idx="93">
                  <c:v>0.78115486741742601</c:v>
                </c:pt>
                <c:pt idx="94">
                  <c:v>0.563862739450263</c:v>
                </c:pt>
                <c:pt idx="95">
                  <c:v>0.71696705189308396</c:v>
                </c:pt>
                <c:pt idx="96">
                  <c:v>0.79982853700127998</c:v>
                </c:pt>
                <c:pt idx="97">
                  <c:v>1.0685380731741201</c:v>
                </c:pt>
                <c:pt idx="98">
                  <c:v>0.94960935936893098</c:v>
                </c:pt>
                <c:pt idx="99">
                  <c:v>0.730177896953774</c:v>
                </c:pt>
                <c:pt idx="100">
                  <c:v>1.0342639116921299</c:v>
                </c:pt>
                <c:pt idx="101">
                  <c:v>1.3050354995533</c:v>
                </c:pt>
                <c:pt idx="102">
                  <c:v>1.5209729954498401</c:v>
                </c:pt>
                <c:pt idx="103">
                  <c:v>1.51088441110323</c:v>
                </c:pt>
                <c:pt idx="104">
                  <c:v>1.4492001435290001</c:v>
                </c:pt>
                <c:pt idx="105">
                  <c:v>1.4075693542291301</c:v>
                </c:pt>
                <c:pt idx="106">
                  <c:v>1.50148859059802</c:v>
                </c:pt>
                <c:pt idx="107">
                  <c:v>1.63245657963457</c:v>
                </c:pt>
                <c:pt idx="108">
                  <c:v>1.4005603197930101</c:v>
                </c:pt>
                <c:pt idx="109">
                  <c:v>1.19020899734013</c:v>
                </c:pt>
                <c:pt idx="110">
                  <c:v>1.18784097109964</c:v>
                </c:pt>
                <c:pt idx="111">
                  <c:v>1.1949640768180601</c:v>
                </c:pt>
                <c:pt idx="112">
                  <c:v>1.1005273549594099</c:v>
                </c:pt>
                <c:pt idx="113">
                  <c:v>1.2084871764426299</c:v>
                </c:pt>
                <c:pt idx="114">
                  <c:v>1.1802946603775399</c:v>
                </c:pt>
                <c:pt idx="115">
                  <c:v>1.2666879837293099</c:v>
                </c:pt>
                <c:pt idx="116">
                  <c:v>1.0490633269373399</c:v>
                </c:pt>
                <c:pt idx="117">
                  <c:v>0.93685075527527595</c:v>
                </c:pt>
                <c:pt idx="118">
                  <c:v>1.14234466552752</c:v>
                </c:pt>
                <c:pt idx="119">
                  <c:v>1.2392658734965301</c:v>
                </c:pt>
                <c:pt idx="120">
                  <c:v>0.99579600496271403</c:v>
                </c:pt>
                <c:pt idx="121">
                  <c:v>0.89443333570891503</c:v>
                </c:pt>
                <c:pt idx="122">
                  <c:v>0.74636183953151103</c:v>
                </c:pt>
                <c:pt idx="123">
                  <c:v>0.71538079203139904</c:v>
                </c:pt>
                <c:pt idx="124">
                  <c:v>0.78053047015388899</c:v>
                </c:pt>
                <c:pt idx="125">
                  <c:v>0.70198023375517404</c:v>
                </c:pt>
                <c:pt idx="126">
                  <c:v>0.70215415366460898</c:v>
                </c:pt>
                <c:pt idx="127">
                  <c:v>0.67393031331141295</c:v>
                </c:pt>
                <c:pt idx="128">
                  <c:v>0.80891165677979104</c:v>
                </c:pt>
                <c:pt idx="129">
                  <c:v>0.85632264778409894</c:v>
                </c:pt>
                <c:pt idx="130">
                  <c:v>1.05810484602222</c:v>
                </c:pt>
                <c:pt idx="131">
                  <c:v>1.06457502416062</c:v>
                </c:pt>
                <c:pt idx="132">
                  <c:v>1.0692769971832601</c:v>
                </c:pt>
                <c:pt idx="133">
                  <c:v>1.2213576740735199</c:v>
                </c:pt>
                <c:pt idx="134">
                  <c:v>1.3991871655622401</c:v>
                </c:pt>
                <c:pt idx="135">
                  <c:v>1.50273179668664</c:v>
                </c:pt>
                <c:pt idx="136">
                  <c:v>1.83364972931476</c:v>
                </c:pt>
                <c:pt idx="137">
                  <c:v>1.9393634221989</c:v>
                </c:pt>
                <c:pt idx="138">
                  <c:v>2.0816529703781002</c:v>
                </c:pt>
                <c:pt idx="139">
                  <c:v>1.8189193096749801</c:v>
                </c:pt>
                <c:pt idx="140">
                  <c:v>1.9178696054926001</c:v>
                </c:pt>
                <c:pt idx="141">
                  <c:v>1.8140849993975801</c:v>
                </c:pt>
                <c:pt idx="142">
                  <c:v>1.7444308261486401</c:v>
                </c:pt>
                <c:pt idx="143">
                  <c:v>2.2144403869010398</c:v>
                </c:pt>
                <c:pt idx="144">
                  <c:v>2.14235206761369</c:v>
                </c:pt>
                <c:pt idx="145">
                  <c:v>2.0916790599535902</c:v>
                </c:pt>
                <c:pt idx="146">
                  <c:v>1.9616494011883101</c:v>
                </c:pt>
                <c:pt idx="147">
                  <c:v>2.0710259161580198</c:v>
                </c:pt>
                <c:pt idx="148">
                  <c:v>2.22641094837092</c:v>
                </c:pt>
                <c:pt idx="149">
                  <c:v>2.1837637595238002</c:v>
                </c:pt>
                <c:pt idx="150">
                  <c:v>2.34007005026446</c:v>
                </c:pt>
                <c:pt idx="151">
                  <c:v>2.5358237509977202</c:v>
                </c:pt>
                <c:pt idx="152">
                  <c:v>3.30537399422857</c:v>
                </c:pt>
                <c:pt idx="153">
                  <c:v>3.8382268852483201</c:v>
                </c:pt>
                <c:pt idx="154">
                  <c:v>3.1557053839848299</c:v>
                </c:pt>
                <c:pt idx="155">
                  <c:v>3.2829341023948699</c:v>
                </c:pt>
                <c:pt idx="156">
                  <c:v>3.5128016328750298</c:v>
                </c:pt>
                <c:pt idx="157">
                  <c:v>3.2915858665576301</c:v>
                </c:pt>
                <c:pt idx="158">
                  <c:v>3.1219307596524901</c:v>
                </c:pt>
                <c:pt idx="159">
                  <c:v>2.9903585058515998</c:v>
                </c:pt>
                <c:pt idx="160">
                  <c:v>2.8031734455312498</c:v>
                </c:pt>
                <c:pt idx="161">
                  <c:v>2.8074940061055602</c:v>
                </c:pt>
                <c:pt idx="162">
                  <c:v>2.6841113722481</c:v>
                </c:pt>
                <c:pt idx="163">
                  <c:v>2.9191505363738499</c:v>
                </c:pt>
                <c:pt idx="164">
                  <c:v>2.9954220309872901</c:v>
                </c:pt>
                <c:pt idx="165">
                  <c:v>2.9867065575635099</c:v>
                </c:pt>
                <c:pt idx="166">
                  <c:v>2.9415186113173899</c:v>
                </c:pt>
                <c:pt idx="167">
                  <c:v>3.09564552771181</c:v>
                </c:pt>
                <c:pt idx="168">
                  <c:v>3.3296705806201001</c:v>
                </c:pt>
                <c:pt idx="169">
                  <c:v>2.8906682008750799</c:v>
                </c:pt>
                <c:pt idx="170">
                  <c:v>3.1612292718677901</c:v>
                </c:pt>
                <c:pt idx="171">
                  <c:v>3.2726220538948101</c:v>
                </c:pt>
                <c:pt idx="172">
                  <c:v>3.2847147878995702</c:v>
                </c:pt>
                <c:pt idx="173">
                  <c:v>3.54823643058094</c:v>
                </c:pt>
                <c:pt idx="174">
                  <c:v>3.4206873040342001</c:v>
                </c:pt>
                <c:pt idx="175">
                  <c:v>3.1836424013128601</c:v>
                </c:pt>
                <c:pt idx="176">
                  <c:v>3.4630825657105699</c:v>
                </c:pt>
                <c:pt idx="177">
                  <c:v>2.9993574015660198</c:v>
                </c:pt>
                <c:pt idx="178">
                  <c:v>3.2903607516340401</c:v>
                </c:pt>
                <c:pt idx="179">
                  <c:v>3.3244247512500298</c:v>
                </c:pt>
                <c:pt idx="180">
                  <c:v>2.96436185116952</c:v>
                </c:pt>
                <c:pt idx="181">
                  <c:v>3.64683635529568</c:v>
                </c:pt>
                <c:pt idx="182">
                  <c:v>3.9500140931107102</c:v>
                </c:pt>
                <c:pt idx="183">
                  <c:v>4.1049988793812204</c:v>
                </c:pt>
                <c:pt idx="184">
                  <c:v>3.9932810087491801</c:v>
                </c:pt>
                <c:pt idx="185">
                  <c:v>4.0730442682156003</c:v>
                </c:pt>
                <c:pt idx="186">
                  <c:v>4.0397420082491999</c:v>
                </c:pt>
                <c:pt idx="187">
                  <c:v>4.3245770169196103</c:v>
                </c:pt>
                <c:pt idx="188">
                  <c:v>4.61052552426254</c:v>
                </c:pt>
                <c:pt idx="189">
                  <c:v>4.4816895747237702</c:v>
                </c:pt>
                <c:pt idx="190">
                  <c:v>3.4122724534453299</c:v>
                </c:pt>
                <c:pt idx="191">
                  <c:v>2.9089778348322399</c:v>
                </c:pt>
                <c:pt idx="192">
                  <c:v>3.1588172280073001</c:v>
                </c:pt>
                <c:pt idx="193">
                  <c:v>3.5998772261511802</c:v>
                </c:pt>
                <c:pt idx="194">
                  <c:v>3.8844679346322701</c:v>
                </c:pt>
                <c:pt idx="195">
                  <c:v>3.6383073819196099</c:v>
                </c:pt>
                <c:pt idx="196">
                  <c:v>3.32172857149529</c:v>
                </c:pt>
                <c:pt idx="197">
                  <c:v>3.2350996131344298</c:v>
                </c:pt>
                <c:pt idx="198">
                  <c:v>3.5105845955568298</c:v>
                </c:pt>
                <c:pt idx="199">
                  <c:v>3.2369700667641799</c:v>
                </c:pt>
                <c:pt idx="200">
                  <c:v>2.95141835006058</c:v>
                </c:pt>
                <c:pt idx="201">
                  <c:v>3.1398467077154599</c:v>
                </c:pt>
                <c:pt idx="202">
                  <c:v>3.74564380958798</c:v>
                </c:pt>
                <c:pt idx="203">
                  <c:v>3.51022022634471</c:v>
                </c:pt>
                <c:pt idx="204">
                  <c:v>3.5306284626630098</c:v>
                </c:pt>
                <c:pt idx="205">
                  <c:v>3.6018240527905698</c:v>
                </c:pt>
                <c:pt idx="206">
                  <c:v>3.6581806507407699</c:v>
                </c:pt>
                <c:pt idx="207">
                  <c:v>3.4722733564817001</c:v>
                </c:pt>
                <c:pt idx="208">
                  <c:v>3.6613927181911698</c:v>
                </c:pt>
                <c:pt idx="209">
                  <c:v>3.92280131500282</c:v>
                </c:pt>
                <c:pt idx="210">
                  <c:v>3.6735098285752001</c:v>
                </c:pt>
                <c:pt idx="211">
                  <c:v>3.9637927995202702</c:v>
                </c:pt>
                <c:pt idx="212">
                  <c:v>3.7714049694730201</c:v>
                </c:pt>
                <c:pt idx="213">
                  <c:v>3.7656798560209999</c:v>
                </c:pt>
                <c:pt idx="214">
                  <c:v>3.98349253888754</c:v>
                </c:pt>
                <c:pt idx="215">
                  <c:v>3.7732661116350301</c:v>
                </c:pt>
                <c:pt idx="216">
                  <c:v>3.72820023536205</c:v>
                </c:pt>
                <c:pt idx="217">
                  <c:v>3.1237769337105599</c:v>
                </c:pt>
                <c:pt idx="218">
                  <c:v>3.20693928584017</c:v>
                </c:pt>
                <c:pt idx="219">
                  <c:v>3.8814977762432599</c:v>
                </c:pt>
                <c:pt idx="220">
                  <c:v>3.5150259295044699</c:v>
                </c:pt>
                <c:pt idx="221">
                  <c:v>3.6440023466478602</c:v>
                </c:pt>
                <c:pt idx="222">
                  <c:v>3.4589948257483099</c:v>
                </c:pt>
                <c:pt idx="223">
                  <c:v>3.1156747232986302</c:v>
                </c:pt>
                <c:pt idx="224">
                  <c:v>2.6367715340979201</c:v>
                </c:pt>
                <c:pt idx="225">
                  <c:v>2.3378878428363299</c:v>
                </c:pt>
                <c:pt idx="226">
                  <c:v>2.23154399920121</c:v>
                </c:pt>
                <c:pt idx="227">
                  <c:v>2.12543359922745</c:v>
                </c:pt>
                <c:pt idx="228">
                  <c:v>2.3278973730383301</c:v>
                </c:pt>
                <c:pt idx="229">
                  <c:v>2.6471675272641999</c:v>
                </c:pt>
                <c:pt idx="230">
                  <c:v>2.8639233263852901</c:v>
                </c:pt>
                <c:pt idx="231">
                  <c:v>2.8019648345619799</c:v>
                </c:pt>
                <c:pt idx="232">
                  <c:v>2.8507473698205601</c:v>
                </c:pt>
                <c:pt idx="233">
                  <c:v>2.9591280730003802</c:v>
                </c:pt>
                <c:pt idx="234">
                  <c:v>2.8187448066479002</c:v>
                </c:pt>
                <c:pt idx="235">
                  <c:v>3.0114056529612299</c:v>
                </c:pt>
                <c:pt idx="236">
                  <c:v>3.3744538250541698</c:v>
                </c:pt>
                <c:pt idx="237">
                  <c:v>3.59766397026794</c:v>
                </c:pt>
                <c:pt idx="238">
                  <c:v>3.4057516797912899</c:v>
                </c:pt>
                <c:pt idx="239">
                  <c:v>3.05853980269963</c:v>
                </c:pt>
                <c:pt idx="240">
                  <c:v>3.6425654336373801</c:v>
                </c:pt>
                <c:pt idx="241">
                  <c:v>3.7467804633592499</c:v>
                </c:pt>
                <c:pt idx="242">
                  <c:v>4.0618676159344398</c:v>
                </c:pt>
                <c:pt idx="243">
                  <c:v>3.98934363233412</c:v>
                </c:pt>
                <c:pt idx="244">
                  <c:v>3.8459716888762401</c:v>
                </c:pt>
                <c:pt idx="245">
                  <c:v>4.0211994691168496</c:v>
                </c:pt>
                <c:pt idx="246">
                  <c:v>4.0268429956479999</c:v>
                </c:pt>
                <c:pt idx="247">
                  <c:v>4.3463500816170404</c:v>
                </c:pt>
                <c:pt idx="248">
                  <c:v>3.6765035387727898</c:v>
                </c:pt>
                <c:pt idx="249">
                  <c:v>3.6604251867239701</c:v>
                </c:pt>
                <c:pt idx="250">
                  <c:v>3.2172495321816301</c:v>
                </c:pt>
                <c:pt idx="251">
                  <c:v>3.1796026702609099</c:v>
                </c:pt>
                <c:pt idx="252">
                  <c:v>3.2039651043199302</c:v>
                </c:pt>
                <c:pt idx="253">
                  <c:v>3.0777937477515001</c:v>
                </c:pt>
                <c:pt idx="254">
                  <c:v>2.96479607195876</c:v>
                </c:pt>
                <c:pt idx="255">
                  <c:v>2.93030292101857</c:v>
                </c:pt>
                <c:pt idx="256">
                  <c:v>2.5573304236710199</c:v>
                </c:pt>
                <c:pt idx="257">
                  <c:v>2.6237601687628</c:v>
                </c:pt>
                <c:pt idx="258">
                  <c:v>2.5126790299863702</c:v>
                </c:pt>
                <c:pt idx="259">
                  <c:v>2.6300469131647799</c:v>
                </c:pt>
                <c:pt idx="260">
                  <c:v>2.76437240735829</c:v>
                </c:pt>
                <c:pt idx="261">
                  <c:v>2.7073588992216702</c:v>
                </c:pt>
                <c:pt idx="262">
                  <c:v>2.87154628984687</c:v>
                </c:pt>
                <c:pt idx="263">
                  <c:v>2.7021708445395598</c:v>
                </c:pt>
                <c:pt idx="264">
                  <c:v>2.81179550926417</c:v>
                </c:pt>
                <c:pt idx="265">
                  <c:v>2.9768550477066098</c:v>
                </c:pt>
                <c:pt idx="266">
                  <c:v>3.0498476943221502</c:v>
                </c:pt>
                <c:pt idx="267">
                  <c:v>2.8153113292306799</c:v>
                </c:pt>
                <c:pt idx="268">
                  <c:v>2.8404195701050701</c:v>
                </c:pt>
                <c:pt idx="269">
                  <c:v>3.0866989814144099</c:v>
                </c:pt>
                <c:pt idx="270">
                  <c:v>2.8759293839523599</c:v>
                </c:pt>
                <c:pt idx="271">
                  <c:v>3.07430994581452</c:v>
                </c:pt>
                <c:pt idx="272">
                  <c:v>2.8275265245623298</c:v>
                </c:pt>
                <c:pt idx="273">
                  <c:v>2.75102189684771</c:v>
                </c:pt>
                <c:pt idx="274">
                  <c:v>2.8094443624935002</c:v>
                </c:pt>
                <c:pt idx="275">
                  <c:v>2.7078283867737598</c:v>
                </c:pt>
                <c:pt idx="276">
                  <c:v>2.6651348124529801</c:v>
                </c:pt>
                <c:pt idx="277">
                  <c:v>2.4485463966213499</c:v>
                </c:pt>
                <c:pt idx="278">
                  <c:v>2.5240892106141399</c:v>
                </c:pt>
                <c:pt idx="279">
                  <c:v>2.6251003866249301</c:v>
                </c:pt>
                <c:pt idx="280">
                  <c:v>2.7264840081033102</c:v>
                </c:pt>
                <c:pt idx="281">
                  <c:v>2.6450827971461601</c:v>
                </c:pt>
                <c:pt idx="282">
                  <c:v>2.69412781219321</c:v>
                </c:pt>
                <c:pt idx="283">
                  <c:v>2.85279629751868</c:v>
                </c:pt>
                <c:pt idx="284">
                  <c:v>2.9104740477779298</c:v>
                </c:pt>
                <c:pt idx="285">
                  <c:v>3.2247449164937998</c:v>
                </c:pt>
                <c:pt idx="286">
                  <c:v>2.99387130493036</c:v>
                </c:pt>
                <c:pt idx="287">
                  <c:v>2.8924301811147801</c:v>
                </c:pt>
                <c:pt idx="288">
                  <c:v>2.7803454700733998</c:v>
                </c:pt>
                <c:pt idx="289">
                  <c:v>2.8356256923410501</c:v>
                </c:pt>
                <c:pt idx="290">
                  <c:v>2.6240000503894798</c:v>
                </c:pt>
                <c:pt idx="291">
                  <c:v>2.4742025511507801</c:v>
                </c:pt>
                <c:pt idx="292">
                  <c:v>2.5901143588748901</c:v>
                </c:pt>
                <c:pt idx="293">
                  <c:v>2.51053138431321</c:v>
                </c:pt>
                <c:pt idx="294">
                  <c:v>2.4313672595463198</c:v>
                </c:pt>
                <c:pt idx="295">
                  <c:v>2.4463227243747898</c:v>
                </c:pt>
                <c:pt idx="296">
                  <c:v>2.3376242886862602</c:v>
                </c:pt>
                <c:pt idx="297">
                  <c:v>2.83218135530596</c:v>
                </c:pt>
                <c:pt idx="298">
                  <c:v>2.6921929952947901</c:v>
                </c:pt>
                <c:pt idx="299">
                  <c:v>2.8776024505528</c:v>
                </c:pt>
                <c:pt idx="300">
                  <c:v>2.9390250773153102</c:v>
                </c:pt>
                <c:pt idx="301">
                  <c:v>2.67907524273298</c:v>
                </c:pt>
                <c:pt idx="302">
                  <c:v>2.5063882536636601</c:v>
                </c:pt>
                <c:pt idx="303">
                  <c:v>2.2759713975077198</c:v>
                </c:pt>
                <c:pt idx="304">
                  <c:v>2.4805322068303801</c:v>
                </c:pt>
                <c:pt idx="305">
                  <c:v>2.7139762019944502</c:v>
                </c:pt>
                <c:pt idx="306">
                  <c:v>2.7157545855426202</c:v>
                </c:pt>
                <c:pt idx="307">
                  <c:v>2.8386512715758001</c:v>
                </c:pt>
                <c:pt idx="308">
                  <c:v>2.5533086970082399</c:v>
                </c:pt>
                <c:pt idx="309">
                  <c:v>2.8412479772787802</c:v>
                </c:pt>
                <c:pt idx="310">
                  <c:v>3.7975876365650998</c:v>
                </c:pt>
                <c:pt idx="311">
                  <c:v>4.3567361632289296</c:v>
                </c:pt>
                <c:pt idx="312">
                  <c:v>4.0869005729170196</c:v>
                </c:pt>
                <c:pt idx="313">
                  <c:v>3.8960809533396601</c:v>
                </c:pt>
                <c:pt idx="314">
                  <c:v>3.9989261097590201</c:v>
                </c:pt>
                <c:pt idx="315">
                  <c:v>4.35435551024917</c:v>
                </c:pt>
                <c:pt idx="316">
                  <c:v>4.36177591978623</c:v>
                </c:pt>
                <c:pt idx="317">
                  <c:v>4.2071607490799696</c:v>
                </c:pt>
                <c:pt idx="318">
                  <c:v>4.1235731572681802</c:v>
                </c:pt>
                <c:pt idx="319">
                  <c:v>4.0554377898735199</c:v>
                </c:pt>
                <c:pt idx="320">
                  <c:v>3.3834927793568199</c:v>
                </c:pt>
                <c:pt idx="321">
                  <c:v>3.4969607891380901</c:v>
                </c:pt>
                <c:pt idx="322">
                  <c:v>3.74841231125087</c:v>
                </c:pt>
                <c:pt idx="323">
                  <c:v>4.1412144285735097</c:v>
                </c:pt>
                <c:pt idx="324">
                  <c:v>4.3637385940092202</c:v>
                </c:pt>
                <c:pt idx="325">
                  <c:v>4.2229184527694104</c:v>
                </c:pt>
                <c:pt idx="326">
                  <c:v>4.1119394006518002</c:v>
                </c:pt>
                <c:pt idx="327">
                  <c:v>4.19393842859653</c:v>
                </c:pt>
                <c:pt idx="328">
                  <c:v>4.1790986045148202</c:v>
                </c:pt>
                <c:pt idx="329">
                  <c:v>3.8677757961389498</c:v>
                </c:pt>
                <c:pt idx="330">
                  <c:v>4.1524152624791997</c:v>
                </c:pt>
                <c:pt idx="331">
                  <c:v>3.6276233835668199</c:v>
                </c:pt>
                <c:pt idx="332">
                  <c:v>3.4840574594534202</c:v>
                </c:pt>
                <c:pt idx="333">
                  <c:v>3.3803616667681</c:v>
                </c:pt>
                <c:pt idx="334">
                  <c:v>3.80977347432365</c:v>
                </c:pt>
                <c:pt idx="335">
                  <c:v>3.9048152034171499</c:v>
                </c:pt>
                <c:pt idx="336">
                  <c:v>4.2127818846575504</c:v>
                </c:pt>
                <c:pt idx="337">
                  <c:v>4.3786329044994297</c:v>
                </c:pt>
                <c:pt idx="338">
                  <c:v>4.4421100827586697</c:v>
                </c:pt>
                <c:pt idx="339">
                  <c:v>4.6120598462487497</c:v>
                </c:pt>
                <c:pt idx="340">
                  <c:v>4.4235112415304298</c:v>
                </c:pt>
                <c:pt idx="341">
                  <c:v>3.7762691116979301</c:v>
                </c:pt>
                <c:pt idx="342">
                  <c:v>4.0401778932363897</c:v>
                </c:pt>
                <c:pt idx="343">
                  <c:v>3.9988482304147501</c:v>
                </c:pt>
                <c:pt idx="344">
                  <c:v>4.9382031619144797</c:v>
                </c:pt>
                <c:pt idx="345">
                  <c:v>4.9746569916552703</c:v>
                </c:pt>
                <c:pt idx="346">
                  <c:v>4.91658013146907</c:v>
                </c:pt>
                <c:pt idx="347">
                  <c:v>3.9686656379031802</c:v>
                </c:pt>
                <c:pt idx="348">
                  <c:v>3.9026160364678302</c:v>
                </c:pt>
                <c:pt idx="349">
                  <c:v>3.83085452429065</c:v>
                </c:pt>
                <c:pt idx="350">
                  <c:v>3.0528567769961401</c:v>
                </c:pt>
                <c:pt idx="351">
                  <c:v>2.6624710189636298</c:v>
                </c:pt>
                <c:pt idx="352">
                  <c:v>2.9576607030855899</c:v>
                </c:pt>
                <c:pt idx="353">
                  <c:v>2.8409570400515598</c:v>
                </c:pt>
                <c:pt idx="354">
                  <c:v>2.9560087486245301</c:v>
                </c:pt>
                <c:pt idx="355">
                  <c:v>2.7082152091327298</c:v>
                </c:pt>
                <c:pt idx="356">
                  <c:v>2.38602838467704</c:v>
                </c:pt>
                <c:pt idx="357">
                  <c:v>2.1175297244578899</c:v>
                </c:pt>
                <c:pt idx="358">
                  <c:v>2.1475708171812702</c:v>
                </c:pt>
                <c:pt idx="359">
                  <c:v>2.5241668681766698</c:v>
                </c:pt>
                <c:pt idx="360">
                  <c:v>2.2247029988819098</c:v>
                </c:pt>
                <c:pt idx="361">
                  <c:v>2.1907587567884201</c:v>
                </c:pt>
                <c:pt idx="362">
                  <c:v>2.0796472009882501</c:v>
                </c:pt>
                <c:pt idx="363">
                  <c:v>2.2902321462498101</c:v>
                </c:pt>
                <c:pt idx="364">
                  <c:v>2.0809422316214898</c:v>
                </c:pt>
                <c:pt idx="365">
                  <c:v>2.0251924318446899</c:v>
                </c:pt>
                <c:pt idx="366">
                  <c:v>1.86896183677289</c:v>
                </c:pt>
                <c:pt idx="367">
                  <c:v>1.5351500780938001</c:v>
                </c:pt>
                <c:pt idx="368">
                  <c:v>1.6066357157678799</c:v>
                </c:pt>
                <c:pt idx="369">
                  <c:v>1.307046041585</c:v>
                </c:pt>
                <c:pt idx="370">
                  <c:v>1.4603933982256601</c:v>
                </c:pt>
                <c:pt idx="371">
                  <c:v>1.5009441518185</c:v>
                </c:pt>
                <c:pt idx="372">
                  <c:v>1.31769060724953</c:v>
                </c:pt>
                <c:pt idx="373">
                  <c:v>1.2345231803583101</c:v>
                </c:pt>
                <c:pt idx="374">
                  <c:v>1.1868711663476801</c:v>
                </c:pt>
                <c:pt idx="375">
                  <c:v>1.15786926692074</c:v>
                </c:pt>
                <c:pt idx="376">
                  <c:v>1.40498404149454</c:v>
                </c:pt>
                <c:pt idx="377">
                  <c:v>1.4758972469857501</c:v>
                </c:pt>
                <c:pt idx="378">
                  <c:v>1.4995334975536301</c:v>
                </c:pt>
                <c:pt idx="379">
                  <c:v>1.5625847929874199</c:v>
                </c:pt>
                <c:pt idx="380">
                  <c:v>1.5241349297859199</c:v>
                </c:pt>
                <c:pt idx="381">
                  <c:v>1.4913670507293799</c:v>
                </c:pt>
                <c:pt idx="382">
                  <c:v>1.60217074126659</c:v>
                </c:pt>
                <c:pt idx="383">
                  <c:v>1.6831248127212</c:v>
                </c:pt>
                <c:pt idx="384">
                  <c:v>1.7487017736917101</c:v>
                </c:pt>
                <c:pt idx="385">
                  <c:v>1.72471194052334</c:v>
                </c:pt>
                <c:pt idx="386">
                  <c:v>1.8310217458832401</c:v>
                </c:pt>
                <c:pt idx="387">
                  <c:v>1.9282649265984699</c:v>
                </c:pt>
                <c:pt idx="388">
                  <c:v>1.84994580523328</c:v>
                </c:pt>
                <c:pt idx="389">
                  <c:v>1.8595501423705501</c:v>
                </c:pt>
                <c:pt idx="390">
                  <c:v>1.99653105996354</c:v>
                </c:pt>
                <c:pt idx="391">
                  <c:v>1.79133698350048</c:v>
                </c:pt>
                <c:pt idx="392">
                  <c:v>1.6792877215645901</c:v>
                </c:pt>
                <c:pt idx="393">
                  <c:v>1.77901646094569</c:v>
                </c:pt>
                <c:pt idx="394">
                  <c:v>1.7740988148292001</c:v>
                </c:pt>
                <c:pt idx="395">
                  <c:v>2.0148490078321299</c:v>
                </c:pt>
                <c:pt idx="396">
                  <c:v>2.0830030475945698</c:v>
                </c:pt>
                <c:pt idx="397">
                  <c:v>1.93762959142742</c:v>
                </c:pt>
                <c:pt idx="398">
                  <c:v>1.8817177718462801</c:v>
                </c:pt>
                <c:pt idx="399">
                  <c:v>1.75818349479909</c:v>
                </c:pt>
                <c:pt idx="400">
                  <c:v>1.6250483578000099</c:v>
                </c:pt>
                <c:pt idx="401">
                  <c:v>1.6364682317463599</c:v>
                </c:pt>
                <c:pt idx="402">
                  <c:v>1.57540457176115</c:v>
                </c:pt>
                <c:pt idx="403">
                  <c:v>1.5751573408336501</c:v>
                </c:pt>
                <c:pt idx="404">
                  <c:v>1.5257037154008899</c:v>
                </c:pt>
                <c:pt idx="405">
                  <c:v>1.4526924305078199</c:v>
                </c:pt>
                <c:pt idx="406">
                  <c:v>1.43534139764925</c:v>
                </c:pt>
                <c:pt idx="407">
                  <c:v>1.4248412191598201</c:v>
                </c:pt>
                <c:pt idx="408">
                  <c:v>1.39020745470176</c:v>
                </c:pt>
                <c:pt idx="409">
                  <c:v>1.40650062071882</c:v>
                </c:pt>
                <c:pt idx="410">
                  <c:v>1.3667550343758399</c:v>
                </c:pt>
                <c:pt idx="411">
                  <c:v>1.38337287530154</c:v>
                </c:pt>
                <c:pt idx="412">
                  <c:v>1.3501284038649299</c:v>
                </c:pt>
                <c:pt idx="413">
                  <c:v>1.2147639346016399</c:v>
                </c:pt>
                <c:pt idx="414">
                  <c:v>1.23239101004326</c:v>
                </c:pt>
                <c:pt idx="415">
                  <c:v>1.3538398859071801</c:v>
                </c:pt>
                <c:pt idx="416">
                  <c:v>1.33741297190259</c:v>
                </c:pt>
                <c:pt idx="417">
                  <c:v>1.2662666070267401</c:v>
                </c:pt>
                <c:pt idx="418">
                  <c:v>1.3190745571904701</c:v>
                </c:pt>
                <c:pt idx="419">
                  <c:v>1.2205802036927</c:v>
                </c:pt>
                <c:pt idx="420">
                  <c:v>1.2770165778448701</c:v>
                </c:pt>
                <c:pt idx="421">
                  <c:v>1.19927321972422</c:v>
                </c:pt>
                <c:pt idx="422">
                  <c:v>1.16669139424682</c:v>
                </c:pt>
                <c:pt idx="423">
                  <c:v>1.2963749148039501</c:v>
                </c:pt>
                <c:pt idx="424">
                  <c:v>1.28450507222719</c:v>
                </c:pt>
                <c:pt idx="425">
                  <c:v>1.2082341764091</c:v>
                </c:pt>
                <c:pt idx="426">
                  <c:v>1.0807750773017299</c:v>
                </c:pt>
                <c:pt idx="427">
                  <c:v>0.86663443506642701</c:v>
                </c:pt>
                <c:pt idx="428">
                  <c:v>0.96514371129889498</c:v>
                </c:pt>
                <c:pt idx="429">
                  <c:v>0.92334795224395205</c:v>
                </c:pt>
                <c:pt idx="430">
                  <c:v>1.03283267318518</c:v>
                </c:pt>
                <c:pt idx="431">
                  <c:v>0.87826108751007903</c:v>
                </c:pt>
                <c:pt idx="432">
                  <c:v>0.83397988308941096</c:v>
                </c:pt>
                <c:pt idx="433">
                  <c:v>0.71126478452914299</c:v>
                </c:pt>
                <c:pt idx="434">
                  <c:v>0.54590518237486496</c:v>
                </c:pt>
                <c:pt idx="435">
                  <c:v>0.45901693104024299</c:v>
                </c:pt>
                <c:pt idx="436">
                  <c:v>0.51122769903515697</c:v>
                </c:pt>
                <c:pt idx="437">
                  <c:v>0.58435913294510999</c:v>
                </c:pt>
                <c:pt idx="438">
                  <c:v>0.40296614793952001</c:v>
                </c:pt>
                <c:pt idx="439">
                  <c:v>0.423593789894113</c:v>
                </c:pt>
                <c:pt idx="440">
                  <c:v>0.715738526148614</c:v>
                </c:pt>
                <c:pt idx="441">
                  <c:v>0.46306903116190301</c:v>
                </c:pt>
                <c:pt idx="442">
                  <c:v>0.12810860150547901</c:v>
                </c:pt>
                <c:pt idx="443">
                  <c:v>-2.2857158154685E-2</c:v>
                </c:pt>
                <c:pt idx="444">
                  <c:v>-6.6880864188639103E-2</c:v>
                </c:pt>
                <c:pt idx="445">
                  <c:v>-0.174434413111721</c:v>
                </c:pt>
                <c:pt idx="446">
                  <c:v>-0.22897473857769601</c:v>
                </c:pt>
                <c:pt idx="447">
                  <c:v>-0.19119539144023401</c:v>
                </c:pt>
                <c:pt idx="448">
                  <c:v>-0.148708043330599</c:v>
                </c:pt>
                <c:pt idx="449">
                  <c:v>-8.4956816906541902E-2</c:v>
                </c:pt>
                <c:pt idx="450">
                  <c:v>-0.12611070352850701</c:v>
                </c:pt>
                <c:pt idx="451">
                  <c:v>-2.8540977103767601E-2</c:v>
                </c:pt>
                <c:pt idx="452">
                  <c:v>1.3943797859778499E-2</c:v>
                </c:pt>
                <c:pt idx="453">
                  <c:v>8.1588541906378001E-2</c:v>
                </c:pt>
                <c:pt idx="454">
                  <c:v>-1.0913069216107E-2</c:v>
                </c:pt>
                <c:pt idx="455">
                  <c:v>6.5363579827211202E-3</c:v>
                </c:pt>
                <c:pt idx="456">
                  <c:v>-4.3716011960942103E-2</c:v>
                </c:pt>
                <c:pt idx="457">
                  <c:v>-3.4020229914345702E-2</c:v>
                </c:pt>
                <c:pt idx="458">
                  <c:v>-2.9137750516556499E-2</c:v>
                </c:pt>
                <c:pt idx="459">
                  <c:v>-2.3165757877546201E-2</c:v>
                </c:pt>
                <c:pt idx="460">
                  <c:v>5.9396779065611999E-2</c:v>
                </c:pt>
                <c:pt idx="461">
                  <c:v>1.5733048371401801E-2</c:v>
                </c:pt>
                <c:pt idx="462">
                  <c:v>-8.6671873394146795E-2</c:v>
                </c:pt>
                <c:pt idx="463">
                  <c:v>-3.0487918829240602E-3</c:v>
                </c:pt>
                <c:pt idx="464">
                  <c:v>-0.116994019705475</c:v>
                </c:pt>
                <c:pt idx="465">
                  <c:v>1.7602620884338699E-2</c:v>
                </c:pt>
                <c:pt idx="466">
                  <c:v>8.0968673657198398E-2</c:v>
                </c:pt>
                <c:pt idx="467">
                  <c:v>0.21122907068326899</c:v>
                </c:pt>
                <c:pt idx="468">
                  <c:v>0.27245158443400203</c:v>
                </c:pt>
                <c:pt idx="469">
                  <c:v>0.25195390770973403</c:v>
                </c:pt>
                <c:pt idx="470">
                  <c:v>0.434487207438919</c:v>
                </c:pt>
                <c:pt idx="471">
                  <c:v>0.54689335400723205</c:v>
                </c:pt>
                <c:pt idx="472">
                  <c:v>0.46935591366513701</c:v>
                </c:pt>
                <c:pt idx="473">
                  <c:v>0.43576315673158</c:v>
                </c:pt>
                <c:pt idx="474">
                  <c:v>0.43444915750333302</c:v>
                </c:pt>
                <c:pt idx="475">
                  <c:v>0.42670485625573301</c:v>
                </c:pt>
                <c:pt idx="476">
                  <c:v>0.42928919110457398</c:v>
                </c:pt>
                <c:pt idx="477">
                  <c:v>0.45095698286250202</c:v>
                </c:pt>
                <c:pt idx="478">
                  <c:v>0.57347156254128995</c:v>
                </c:pt>
                <c:pt idx="479">
                  <c:v>0.45675038730495998</c:v>
                </c:pt>
                <c:pt idx="480">
                  <c:v>0.442148526111457</c:v>
                </c:pt>
                <c:pt idx="481">
                  <c:v>0.53493113138813098</c:v>
                </c:pt>
                <c:pt idx="482">
                  <c:v>0.63815932889972204</c:v>
                </c:pt>
                <c:pt idx="483">
                  <c:v>0.61838275752467398</c:v>
                </c:pt>
                <c:pt idx="484">
                  <c:v>0.68996998850522695</c:v>
                </c:pt>
                <c:pt idx="485">
                  <c:v>0.60543726530539199</c:v>
                </c:pt>
                <c:pt idx="486">
                  <c:v>0.79497285291193598</c:v>
                </c:pt>
                <c:pt idx="487">
                  <c:v>0.96711225231047204</c:v>
                </c:pt>
                <c:pt idx="488">
                  <c:v>1.0046406259634499</c:v>
                </c:pt>
                <c:pt idx="489">
                  <c:v>1.29376075188201</c:v>
                </c:pt>
                <c:pt idx="490">
                  <c:v>1.08707162319325</c:v>
                </c:pt>
                <c:pt idx="491">
                  <c:v>0.98299348512111195</c:v>
                </c:pt>
                <c:pt idx="492">
                  <c:v>1.12675263126026</c:v>
                </c:pt>
                <c:pt idx="493">
                  <c:v>1.30207398013068</c:v>
                </c:pt>
                <c:pt idx="494">
                  <c:v>1.3742701705267999</c:v>
                </c:pt>
                <c:pt idx="495">
                  <c:v>1.4409064713894899</c:v>
                </c:pt>
                <c:pt idx="496">
                  <c:v>1.2885751591055801</c:v>
                </c:pt>
                <c:pt idx="497">
                  <c:v>1.21655856751511</c:v>
                </c:pt>
                <c:pt idx="498">
                  <c:v>1.1571708675186501</c:v>
                </c:pt>
                <c:pt idx="499">
                  <c:v>1.22520115361594</c:v>
                </c:pt>
                <c:pt idx="500">
                  <c:v>1.1139519601142001</c:v>
                </c:pt>
                <c:pt idx="501">
                  <c:v>1.21939290672856</c:v>
                </c:pt>
                <c:pt idx="502">
                  <c:v>1.17820398514349</c:v>
                </c:pt>
                <c:pt idx="503">
                  <c:v>1.2147149965292501</c:v>
                </c:pt>
                <c:pt idx="504">
                  <c:v>1.1816120417090401</c:v>
                </c:pt>
                <c:pt idx="505">
                  <c:v>1.06337558396038</c:v>
                </c:pt>
                <c:pt idx="506">
                  <c:v>1.1282500971954801</c:v>
                </c:pt>
                <c:pt idx="507">
                  <c:v>1.1640190063920399</c:v>
                </c:pt>
                <c:pt idx="508">
                  <c:v>1.1983790028294099</c:v>
                </c:pt>
                <c:pt idx="509">
                  <c:v>1.21640384301857</c:v>
                </c:pt>
                <c:pt idx="510">
                  <c:v>1.23097114314435</c:v>
                </c:pt>
                <c:pt idx="511">
                  <c:v>1.27557198232425</c:v>
                </c:pt>
                <c:pt idx="512">
                  <c:v>1.3673307487539299</c:v>
                </c:pt>
                <c:pt idx="513">
                  <c:v>1.2816776452693699</c:v>
                </c:pt>
                <c:pt idx="514">
                  <c:v>1.3036989579773099</c:v>
                </c:pt>
                <c:pt idx="515">
                  <c:v>1.2566083498000999</c:v>
                </c:pt>
                <c:pt idx="516">
                  <c:v>1.1770966162662699</c:v>
                </c:pt>
              </c:numCache>
            </c:numRef>
          </c:val>
          <c:smooth val="0"/>
          <c:extLst>
            <c:ext xmlns:c16="http://schemas.microsoft.com/office/drawing/2014/chart" uri="{C3380CC4-5D6E-409C-BE32-E72D297353CC}">
              <c16:uniqueId val="{00000000-BD69-413B-B6C7-DAF8C936DEF1}"/>
            </c:ext>
          </c:extLst>
        </c:ser>
        <c:dLbls>
          <c:showLegendKey val="0"/>
          <c:showVal val="0"/>
          <c:showCatName val="0"/>
          <c:showSerName val="0"/>
          <c:showPercent val="0"/>
          <c:showBubbleSize val="0"/>
        </c:dLbls>
        <c:marker val="1"/>
        <c:smooth val="0"/>
        <c:axId val="1599489744"/>
        <c:axId val="1599490992"/>
      </c:lineChart>
      <c:lineChart>
        <c:grouping val="standard"/>
        <c:varyColors val="0"/>
        <c:ser>
          <c:idx val="0"/>
          <c:order val="0"/>
          <c:tx>
            <c:strRef>
              <c:f>'DY Predictability'!$E$1</c:f>
              <c:strCache>
                <c:ptCount val="1"/>
                <c:pt idx="0">
                  <c:v>DP</c:v>
                </c:pt>
              </c:strCache>
            </c:strRef>
          </c:tx>
          <c:spPr>
            <a:ln w="28575" cap="rnd">
              <a:solidFill>
                <a:schemeClr val="accent1"/>
              </a:solidFill>
              <a:round/>
            </a:ln>
            <a:effectLst/>
          </c:spPr>
          <c:marker>
            <c:symbol val="none"/>
          </c:marker>
          <c:cat>
            <c:numRef>
              <c:f>'DY Predictability'!$A$2:$A$637</c:f>
              <c:numCache>
                <c:formatCode>General</c:formatCode>
                <c:ptCount val="636"/>
                <c:pt idx="0">
                  <c:v>196201</c:v>
                </c:pt>
                <c:pt idx="1">
                  <c:v>196202</c:v>
                </c:pt>
                <c:pt idx="2">
                  <c:v>196203</c:v>
                </c:pt>
                <c:pt idx="3">
                  <c:v>196204</c:v>
                </c:pt>
                <c:pt idx="4">
                  <c:v>196205</c:v>
                </c:pt>
                <c:pt idx="5">
                  <c:v>196206</c:v>
                </c:pt>
                <c:pt idx="6">
                  <c:v>196207</c:v>
                </c:pt>
                <c:pt idx="7">
                  <c:v>196208</c:v>
                </c:pt>
                <c:pt idx="8">
                  <c:v>196209</c:v>
                </c:pt>
                <c:pt idx="9">
                  <c:v>196210</c:v>
                </c:pt>
                <c:pt idx="10">
                  <c:v>196211</c:v>
                </c:pt>
                <c:pt idx="11">
                  <c:v>196212</c:v>
                </c:pt>
                <c:pt idx="12">
                  <c:v>196301</c:v>
                </c:pt>
                <c:pt idx="13">
                  <c:v>196302</c:v>
                </c:pt>
                <c:pt idx="14">
                  <c:v>196303</c:v>
                </c:pt>
                <c:pt idx="15">
                  <c:v>196304</c:v>
                </c:pt>
                <c:pt idx="16">
                  <c:v>196305</c:v>
                </c:pt>
                <c:pt idx="17">
                  <c:v>196306</c:v>
                </c:pt>
                <c:pt idx="18">
                  <c:v>196307</c:v>
                </c:pt>
                <c:pt idx="19">
                  <c:v>196308</c:v>
                </c:pt>
                <c:pt idx="20">
                  <c:v>196309</c:v>
                </c:pt>
                <c:pt idx="21">
                  <c:v>196310</c:v>
                </c:pt>
                <c:pt idx="22">
                  <c:v>196311</c:v>
                </c:pt>
                <c:pt idx="23">
                  <c:v>196312</c:v>
                </c:pt>
                <c:pt idx="24">
                  <c:v>196401</c:v>
                </c:pt>
                <c:pt idx="25">
                  <c:v>196402</c:v>
                </c:pt>
                <c:pt idx="26">
                  <c:v>196403</c:v>
                </c:pt>
                <c:pt idx="27">
                  <c:v>196404</c:v>
                </c:pt>
                <c:pt idx="28">
                  <c:v>196405</c:v>
                </c:pt>
                <c:pt idx="29">
                  <c:v>196406</c:v>
                </c:pt>
                <c:pt idx="30">
                  <c:v>196407</c:v>
                </c:pt>
                <c:pt idx="31">
                  <c:v>196408</c:v>
                </c:pt>
                <c:pt idx="32">
                  <c:v>196409</c:v>
                </c:pt>
                <c:pt idx="33">
                  <c:v>196410</c:v>
                </c:pt>
                <c:pt idx="34">
                  <c:v>196411</c:v>
                </c:pt>
                <c:pt idx="35">
                  <c:v>196412</c:v>
                </c:pt>
                <c:pt idx="36">
                  <c:v>196501</c:v>
                </c:pt>
                <c:pt idx="37">
                  <c:v>196502</c:v>
                </c:pt>
                <c:pt idx="38">
                  <c:v>196503</c:v>
                </c:pt>
                <c:pt idx="39">
                  <c:v>196504</c:v>
                </c:pt>
                <c:pt idx="40">
                  <c:v>196505</c:v>
                </c:pt>
                <c:pt idx="41">
                  <c:v>196506</c:v>
                </c:pt>
                <c:pt idx="42">
                  <c:v>196507</c:v>
                </c:pt>
                <c:pt idx="43">
                  <c:v>196508</c:v>
                </c:pt>
                <c:pt idx="44">
                  <c:v>196509</c:v>
                </c:pt>
                <c:pt idx="45">
                  <c:v>196510</c:v>
                </c:pt>
                <c:pt idx="46">
                  <c:v>196511</c:v>
                </c:pt>
                <c:pt idx="47">
                  <c:v>196512</c:v>
                </c:pt>
                <c:pt idx="48">
                  <c:v>196601</c:v>
                </c:pt>
                <c:pt idx="49">
                  <c:v>196602</c:v>
                </c:pt>
                <c:pt idx="50">
                  <c:v>196603</c:v>
                </c:pt>
                <c:pt idx="51">
                  <c:v>196604</c:v>
                </c:pt>
                <c:pt idx="52">
                  <c:v>196605</c:v>
                </c:pt>
                <c:pt idx="53">
                  <c:v>196606</c:v>
                </c:pt>
                <c:pt idx="54">
                  <c:v>196607</c:v>
                </c:pt>
                <c:pt idx="55">
                  <c:v>196608</c:v>
                </c:pt>
                <c:pt idx="56">
                  <c:v>196609</c:v>
                </c:pt>
                <c:pt idx="57">
                  <c:v>196610</c:v>
                </c:pt>
                <c:pt idx="58">
                  <c:v>196611</c:v>
                </c:pt>
                <c:pt idx="59">
                  <c:v>196612</c:v>
                </c:pt>
                <c:pt idx="60">
                  <c:v>196701</c:v>
                </c:pt>
                <c:pt idx="61">
                  <c:v>196702</c:v>
                </c:pt>
                <c:pt idx="62">
                  <c:v>196703</c:v>
                </c:pt>
                <c:pt idx="63">
                  <c:v>196704</c:v>
                </c:pt>
                <c:pt idx="64">
                  <c:v>196705</c:v>
                </c:pt>
                <c:pt idx="65">
                  <c:v>196706</c:v>
                </c:pt>
                <c:pt idx="66">
                  <c:v>196707</c:v>
                </c:pt>
                <c:pt idx="67">
                  <c:v>196708</c:v>
                </c:pt>
                <c:pt idx="68">
                  <c:v>196709</c:v>
                </c:pt>
                <c:pt idx="69">
                  <c:v>196710</c:v>
                </c:pt>
                <c:pt idx="70">
                  <c:v>196711</c:v>
                </c:pt>
                <c:pt idx="71">
                  <c:v>196712</c:v>
                </c:pt>
                <c:pt idx="72">
                  <c:v>196801</c:v>
                </c:pt>
                <c:pt idx="73">
                  <c:v>196802</c:v>
                </c:pt>
                <c:pt idx="74">
                  <c:v>196803</c:v>
                </c:pt>
                <c:pt idx="75">
                  <c:v>196804</c:v>
                </c:pt>
                <c:pt idx="76">
                  <c:v>196805</c:v>
                </c:pt>
                <c:pt idx="77">
                  <c:v>196806</c:v>
                </c:pt>
                <c:pt idx="78">
                  <c:v>196807</c:v>
                </c:pt>
                <c:pt idx="79">
                  <c:v>196808</c:v>
                </c:pt>
                <c:pt idx="80">
                  <c:v>196809</c:v>
                </c:pt>
                <c:pt idx="81">
                  <c:v>196810</c:v>
                </c:pt>
                <c:pt idx="82">
                  <c:v>196811</c:v>
                </c:pt>
                <c:pt idx="83">
                  <c:v>196812</c:v>
                </c:pt>
                <c:pt idx="84">
                  <c:v>196901</c:v>
                </c:pt>
                <c:pt idx="85">
                  <c:v>196902</c:v>
                </c:pt>
                <c:pt idx="86">
                  <c:v>196903</c:v>
                </c:pt>
                <c:pt idx="87">
                  <c:v>196904</c:v>
                </c:pt>
                <c:pt idx="88">
                  <c:v>196905</c:v>
                </c:pt>
                <c:pt idx="89">
                  <c:v>196906</c:v>
                </c:pt>
                <c:pt idx="90">
                  <c:v>196907</c:v>
                </c:pt>
                <c:pt idx="91">
                  <c:v>196908</c:v>
                </c:pt>
                <c:pt idx="92">
                  <c:v>196909</c:v>
                </c:pt>
                <c:pt idx="93">
                  <c:v>196910</c:v>
                </c:pt>
                <c:pt idx="94">
                  <c:v>196911</c:v>
                </c:pt>
                <c:pt idx="95">
                  <c:v>196912</c:v>
                </c:pt>
                <c:pt idx="96">
                  <c:v>197001</c:v>
                </c:pt>
                <c:pt idx="97">
                  <c:v>197002</c:v>
                </c:pt>
                <c:pt idx="98">
                  <c:v>197003</c:v>
                </c:pt>
                <c:pt idx="99">
                  <c:v>197004</c:v>
                </c:pt>
                <c:pt idx="100">
                  <c:v>197005</c:v>
                </c:pt>
                <c:pt idx="101">
                  <c:v>197006</c:v>
                </c:pt>
                <c:pt idx="102">
                  <c:v>197007</c:v>
                </c:pt>
                <c:pt idx="103">
                  <c:v>197008</c:v>
                </c:pt>
                <c:pt idx="104">
                  <c:v>197009</c:v>
                </c:pt>
                <c:pt idx="105">
                  <c:v>197010</c:v>
                </c:pt>
                <c:pt idx="106">
                  <c:v>197011</c:v>
                </c:pt>
                <c:pt idx="107">
                  <c:v>197012</c:v>
                </c:pt>
                <c:pt idx="108">
                  <c:v>197101</c:v>
                </c:pt>
                <c:pt idx="109">
                  <c:v>197102</c:v>
                </c:pt>
                <c:pt idx="110">
                  <c:v>197103</c:v>
                </c:pt>
                <c:pt idx="111">
                  <c:v>197104</c:v>
                </c:pt>
                <c:pt idx="112">
                  <c:v>197105</c:v>
                </c:pt>
                <c:pt idx="113">
                  <c:v>197106</c:v>
                </c:pt>
                <c:pt idx="114">
                  <c:v>197107</c:v>
                </c:pt>
                <c:pt idx="115">
                  <c:v>197108</c:v>
                </c:pt>
                <c:pt idx="116">
                  <c:v>197109</c:v>
                </c:pt>
                <c:pt idx="117">
                  <c:v>197110</c:v>
                </c:pt>
                <c:pt idx="118">
                  <c:v>197111</c:v>
                </c:pt>
                <c:pt idx="119">
                  <c:v>197112</c:v>
                </c:pt>
                <c:pt idx="120">
                  <c:v>197201</c:v>
                </c:pt>
                <c:pt idx="121">
                  <c:v>197202</c:v>
                </c:pt>
                <c:pt idx="122">
                  <c:v>197203</c:v>
                </c:pt>
                <c:pt idx="123">
                  <c:v>197204</c:v>
                </c:pt>
                <c:pt idx="124">
                  <c:v>197205</c:v>
                </c:pt>
                <c:pt idx="125">
                  <c:v>197206</c:v>
                </c:pt>
                <c:pt idx="126">
                  <c:v>197207</c:v>
                </c:pt>
                <c:pt idx="127">
                  <c:v>197208</c:v>
                </c:pt>
                <c:pt idx="128">
                  <c:v>197209</c:v>
                </c:pt>
                <c:pt idx="129">
                  <c:v>197210</c:v>
                </c:pt>
                <c:pt idx="130">
                  <c:v>197211</c:v>
                </c:pt>
                <c:pt idx="131">
                  <c:v>197212</c:v>
                </c:pt>
                <c:pt idx="132">
                  <c:v>197301</c:v>
                </c:pt>
                <c:pt idx="133">
                  <c:v>197302</c:v>
                </c:pt>
                <c:pt idx="134">
                  <c:v>197303</c:v>
                </c:pt>
                <c:pt idx="135">
                  <c:v>197304</c:v>
                </c:pt>
                <c:pt idx="136">
                  <c:v>197305</c:v>
                </c:pt>
                <c:pt idx="137">
                  <c:v>197306</c:v>
                </c:pt>
                <c:pt idx="138">
                  <c:v>197307</c:v>
                </c:pt>
                <c:pt idx="139">
                  <c:v>197308</c:v>
                </c:pt>
                <c:pt idx="140">
                  <c:v>197309</c:v>
                </c:pt>
                <c:pt idx="141">
                  <c:v>197310</c:v>
                </c:pt>
                <c:pt idx="142">
                  <c:v>197311</c:v>
                </c:pt>
                <c:pt idx="143">
                  <c:v>197312</c:v>
                </c:pt>
                <c:pt idx="144">
                  <c:v>197401</c:v>
                </c:pt>
                <c:pt idx="145">
                  <c:v>197402</c:v>
                </c:pt>
                <c:pt idx="146">
                  <c:v>197403</c:v>
                </c:pt>
                <c:pt idx="147">
                  <c:v>197404</c:v>
                </c:pt>
                <c:pt idx="148">
                  <c:v>197405</c:v>
                </c:pt>
                <c:pt idx="149">
                  <c:v>197406</c:v>
                </c:pt>
                <c:pt idx="150">
                  <c:v>197407</c:v>
                </c:pt>
                <c:pt idx="151">
                  <c:v>197408</c:v>
                </c:pt>
                <c:pt idx="152">
                  <c:v>197409</c:v>
                </c:pt>
                <c:pt idx="153">
                  <c:v>197410</c:v>
                </c:pt>
                <c:pt idx="154">
                  <c:v>197411</c:v>
                </c:pt>
                <c:pt idx="155">
                  <c:v>197412</c:v>
                </c:pt>
                <c:pt idx="156">
                  <c:v>197501</c:v>
                </c:pt>
                <c:pt idx="157">
                  <c:v>197502</c:v>
                </c:pt>
                <c:pt idx="158">
                  <c:v>197503</c:v>
                </c:pt>
                <c:pt idx="159">
                  <c:v>197504</c:v>
                </c:pt>
                <c:pt idx="160">
                  <c:v>197505</c:v>
                </c:pt>
                <c:pt idx="161">
                  <c:v>197506</c:v>
                </c:pt>
                <c:pt idx="162">
                  <c:v>197507</c:v>
                </c:pt>
                <c:pt idx="163">
                  <c:v>197508</c:v>
                </c:pt>
                <c:pt idx="164">
                  <c:v>197509</c:v>
                </c:pt>
                <c:pt idx="165">
                  <c:v>197510</c:v>
                </c:pt>
                <c:pt idx="166">
                  <c:v>197511</c:v>
                </c:pt>
                <c:pt idx="167">
                  <c:v>197512</c:v>
                </c:pt>
                <c:pt idx="168">
                  <c:v>197601</c:v>
                </c:pt>
                <c:pt idx="169">
                  <c:v>197602</c:v>
                </c:pt>
                <c:pt idx="170">
                  <c:v>197603</c:v>
                </c:pt>
                <c:pt idx="171">
                  <c:v>197604</c:v>
                </c:pt>
                <c:pt idx="172">
                  <c:v>197605</c:v>
                </c:pt>
                <c:pt idx="173">
                  <c:v>197606</c:v>
                </c:pt>
                <c:pt idx="174">
                  <c:v>197607</c:v>
                </c:pt>
                <c:pt idx="175">
                  <c:v>197608</c:v>
                </c:pt>
                <c:pt idx="176">
                  <c:v>197609</c:v>
                </c:pt>
                <c:pt idx="177">
                  <c:v>197610</c:v>
                </c:pt>
                <c:pt idx="178">
                  <c:v>197611</c:v>
                </c:pt>
                <c:pt idx="179">
                  <c:v>197612</c:v>
                </c:pt>
                <c:pt idx="180">
                  <c:v>197701</c:v>
                </c:pt>
                <c:pt idx="181">
                  <c:v>197702</c:v>
                </c:pt>
                <c:pt idx="182">
                  <c:v>197703</c:v>
                </c:pt>
                <c:pt idx="183">
                  <c:v>197704</c:v>
                </c:pt>
                <c:pt idx="184">
                  <c:v>197705</c:v>
                </c:pt>
                <c:pt idx="185">
                  <c:v>197706</c:v>
                </c:pt>
                <c:pt idx="186">
                  <c:v>197707</c:v>
                </c:pt>
                <c:pt idx="187">
                  <c:v>197708</c:v>
                </c:pt>
                <c:pt idx="188">
                  <c:v>197709</c:v>
                </c:pt>
                <c:pt idx="189">
                  <c:v>197710</c:v>
                </c:pt>
                <c:pt idx="190">
                  <c:v>197711</c:v>
                </c:pt>
                <c:pt idx="191">
                  <c:v>197712</c:v>
                </c:pt>
                <c:pt idx="192">
                  <c:v>197801</c:v>
                </c:pt>
                <c:pt idx="193">
                  <c:v>197802</c:v>
                </c:pt>
                <c:pt idx="194">
                  <c:v>197803</c:v>
                </c:pt>
                <c:pt idx="195">
                  <c:v>197804</c:v>
                </c:pt>
                <c:pt idx="196">
                  <c:v>197805</c:v>
                </c:pt>
                <c:pt idx="197">
                  <c:v>197806</c:v>
                </c:pt>
                <c:pt idx="198">
                  <c:v>197807</c:v>
                </c:pt>
                <c:pt idx="199">
                  <c:v>197808</c:v>
                </c:pt>
                <c:pt idx="200">
                  <c:v>197809</c:v>
                </c:pt>
                <c:pt idx="201">
                  <c:v>197810</c:v>
                </c:pt>
                <c:pt idx="202">
                  <c:v>197811</c:v>
                </c:pt>
                <c:pt idx="203">
                  <c:v>197812</c:v>
                </c:pt>
                <c:pt idx="204">
                  <c:v>197901</c:v>
                </c:pt>
                <c:pt idx="205">
                  <c:v>197902</c:v>
                </c:pt>
                <c:pt idx="206">
                  <c:v>197903</c:v>
                </c:pt>
                <c:pt idx="207">
                  <c:v>197904</c:v>
                </c:pt>
                <c:pt idx="208">
                  <c:v>197905</c:v>
                </c:pt>
                <c:pt idx="209">
                  <c:v>197906</c:v>
                </c:pt>
                <c:pt idx="210">
                  <c:v>197907</c:v>
                </c:pt>
                <c:pt idx="211">
                  <c:v>197908</c:v>
                </c:pt>
                <c:pt idx="212">
                  <c:v>197909</c:v>
                </c:pt>
                <c:pt idx="213">
                  <c:v>197910</c:v>
                </c:pt>
                <c:pt idx="214">
                  <c:v>197911</c:v>
                </c:pt>
                <c:pt idx="215">
                  <c:v>197912</c:v>
                </c:pt>
                <c:pt idx="216">
                  <c:v>198001</c:v>
                </c:pt>
                <c:pt idx="217">
                  <c:v>198002</c:v>
                </c:pt>
                <c:pt idx="218">
                  <c:v>198003</c:v>
                </c:pt>
                <c:pt idx="219">
                  <c:v>198004</c:v>
                </c:pt>
                <c:pt idx="220">
                  <c:v>198005</c:v>
                </c:pt>
                <c:pt idx="221">
                  <c:v>198006</c:v>
                </c:pt>
                <c:pt idx="222">
                  <c:v>198007</c:v>
                </c:pt>
                <c:pt idx="223">
                  <c:v>198008</c:v>
                </c:pt>
                <c:pt idx="224">
                  <c:v>198009</c:v>
                </c:pt>
                <c:pt idx="225">
                  <c:v>198010</c:v>
                </c:pt>
                <c:pt idx="226">
                  <c:v>198011</c:v>
                </c:pt>
                <c:pt idx="227">
                  <c:v>198012</c:v>
                </c:pt>
                <c:pt idx="228">
                  <c:v>198101</c:v>
                </c:pt>
                <c:pt idx="229">
                  <c:v>198102</c:v>
                </c:pt>
                <c:pt idx="230">
                  <c:v>198103</c:v>
                </c:pt>
                <c:pt idx="231">
                  <c:v>198104</c:v>
                </c:pt>
                <c:pt idx="232">
                  <c:v>198105</c:v>
                </c:pt>
                <c:pt idx="233">
                  <c:v>198106</c:v>
                </c:pt>
                <c:pt idx="234">
                  <c:v>198107</c:v>
                </c:pt>
                <c:pt idx="235">
                  <c:v>198108</c:v>
                </c:pt>
                <c:pt idx="236">
                  <c:v>198109</c:v>
                </c:pt>
                <c:pt idx="237">
                  <c:v>198110</c:v>
                </c:pt>
                <c:pt idx="238">
                  <c:v>198111</c:v>
                </c:pt>
                <c:pt idx="239">
                  <c:v>198112</c:v>
                </c:pt>
                <c:pt idx="240">
                  <c:v>198201</c:v>
                </c:pt>
                <c:pt idx="241">
                  <c:v>198202</c:v>
                </c:pt>
                <c:pt idx="242">
                  <c:v>198203</c:v>
                </c:pt>
                <c:pt idx="243">
                  <c:v>198204</c:v>
                </c:pt>
                <c:pt idx="244">
                  <c:v>198205</c:v>
                </c:pt>
                <c:pt idx="245">
                  <c:v>198206</c:v>
                </c:pt>
                <c:pt idx="246">
                  <c:v>198207</c:v>
                </c:pt>
                <c:pt idx="247">
                  <c:v>198208</c:v>
                </c:pt>
                <c:pt idx="248">
                  <c:v>198209</c:v>
                </c:pt>
                <c:pt idx="249">
                  <c:v>198210</c:v>
                </c:pt>
                <c:pt idx="250">
                  <c:v>198211</c:v>
                </c:pt>
                <c:pt idx="251">
                  <c:v>198212</c:v>
                </c:pt>
                <c:pt idx="252">
                  <c:v>198301</c:v>
                </c:pt>
                <c:pt idx="253">
                  <c:v>198302</c:v>
                </c:pt>
                <c:pt idx="254">
                  <c:v>198303</c:v>
                </c:pt>
                <c:pt idx="255">
                  <c:v>198304</c:v>
                </c:pt>
                <c:pt idx="256">
                  <c:v>198305</c:v>
                </c:pt>
                <c:pt idx="257">
                  <c:v>198306</c:v>
                </c:pt>
                <c:pt idx="258">
                  <c:v>198307</c:v>
                </c:pt>
                <c:pt idx="259">
                  <c:v>198308</c:v>
                </c:pt>
                <c:pt idx="260">
                  <c:v>198309</c:v>
                </c:pt>
                <c:pt idx="261">
                  <c:v>198310</c:v>
                </c:pt>
                <c:pt idx="262">
                  <c:v>198311</c:v>
                </c:pt>
                <c:pt idx="263">
                  <c:v>198312</c:v>
                </c:pt>
                <c:pt idx="264">
                  <c:v>198401</c:v>
                </c:pt>
                <c:pt idx="265">
                  <c:v>198402</c:v>
                </c:pt>
                <c:pt idx="266">
                  <c:v>198403</c:v>
                </c:pt>
                <c:pt idx="267">
                  <c:v>198404</c:v>
                </c:pt>
                <c:pt idx="268">
                  <c:v>198405</c:v>
                </c:pt>
                <c:pt idx="269">
                  <c:v>198406</c:v>
                </c:pt>
                <c:pt idx="270">
                  <c:v>198407</c:v>
                </c:pt>
                <c:pt idx="271">
                  <c:v>198408</c:v>
                </c:pt>
                <c:pt idx="272">
                  <c:v>198409</c:v>
                </c:pt>
                <c:pt idx="273">
                  <c:v>198410</c:v>
                </c:pt>
                <c:pt idx="274">
                  <c:v>198411</c:v>
                </c:pt>
                <c:pt idx="275">
                  <c:v>198412</c:v>
                </c:pt>
                <c:pt idx="276">
                  <c:v>198501</c:v>
                </c:pt>
                <c:pt idx="277">
                  <c:v>198502</c:v>
                </c:pt>
                <c:pt idx="278">
                  <c:v>198503</c:v>
                </c:pt>
                <c:pt idx="279">
                  <c:v>198504</c:v>
                </c:pt>
                <c:pt idx="280">
                  <c:v>198505</c:v>
                </c:pt>
                <c:pt idx="281">
                  <c:v>198506</c:v>
                </c:pt>
                <c:pt idx="282">
                  <c:v>198507</c:v>
                </c:pt>
                <c:pt idx="283">
                  <c:v>198508</c:v>
                </c:pt>
                <c:pt idx="284">
                  <c:v>198509</c:v>
                </c:pt>
                <c:pt idx="285">
                  <c:v>198510</c:v>
                </c:pt>
                <c:pt idx="286">
                  <c:v>198511</c:v>
                </c:pt>
                <c:pt idx="287">
                  <c:v>198512</c:v>
                </c:pt>
                <c:pt idx="288">
                  <c:v>198601</c:v>
                </c:pt>
                <c:pt idx="289">
                  <c:v>198602</c:v>
                </c:pt>
                <c:pt idx="290">
                  <c:v>198603</c:v>
                </c:pt>
                <c:pt idx="291">
                  <c:v>198604</c:v>
                </c:pt>
                <c:pt idx="292">
                  <c:v>198605</c:v>
                </c:pt>
                <c:pt idx="293">
                  <c:v>198606</c:v>
                </c:pt>
                <c:pt idx="294">
                  <c:v>198607</c:v>
                </c:pt>
                <c:pt idx="295">
                  <c:v>198608</c:v>
                </c:pt>
                <c:pt idx="296">
                  <c:v>198609</c:v>
                </c:pt>
                <c:pt idx="297">
                  <c:v>198610</c:v>
                </c:pt>
                <c:pt idx="298">
                  <c:v>198611</c:v>
                </c:pt>
                <c:pt idx="299">
                  <c:v>198612</c:v>
                </c:pt>
                <c:pt idx="300">
                  <c:v>198701</c:v>
                </c:pt>
                <c:pt idx="301">
                  <c:v>198702</c:v>
                </c:pt>
                <c:pt idx="302">
                  <c:v>198703</c:v>
                </c:pt>
                <c:pt idx="303">
                  <c:v>198704</c:v>
                </c:pt>
                <c:pt idx="304">
                  <c:v>198705</c:v>
                </c:pt>
                <c:pt idx="305">
                  <c:v>198706</c:v>
                </c:pt>
                <c:pt idx="306">
                  <c:v>198707</c:v>
                </c:pt>
                <c:pt idx="307">
                  <c:v>198708</c:v>
                </c:pt>
                <c:pt idx="308">
                  <c:v>198709</c:v>
                </c:pt>
                <c:pt idx="309">
                  <c:v>198710</c:v>
                </c:pt>
                <c:pt idx="310">
                  <c:v>198711</c:v>
                </c:pt>
                <c:pt idx="311">
                  <c:v>198712</c:v>
                </c:pt>
                <c:pt idx="312">
                  <c:v>198801</c:v>
                </c:pt>
                <c:pt idx="313">
                  <c:v>198802</c:v>
                </c:pt>
                <c:pt idx="314">
                  <c:v>198803</c:v>
                </c:pt>
                <c:pt idx="315">
                  <c:v>198804</c:v>
                </c:pt>
                <c:pt idx="316">
                  <c:v>198805</c:v>
                </c:pt>
                <c:pt idx="317">
                  <c:v>198806</c:v>
                </c:pt>
                <c:pt idx="318">
                  <c:v>198807</c:v>
                </c:pt>
                <c:pt idx="319">
                  <c:v>198808</c:v>
                </c:pt>
                <c:pt idx="320">
                  <c:v>198809</c:v>
                </c:pt>
                <c:pt idx="321">
                  <c:v>198810</c:v>
                </c:pt>
                <c:pt idx="322">
                  <c:v>198811</c:v>
                </c:pt>
                <c:pt idx="323">
                  <c:v>198812</c:v>
                </c:pt>
                <c:pt idx="324">
                  <c:v>198901</c:v>
                </c:pt>
                <c:pt idx="325">
                  <c:v>198902</c:v>
                </c:pt>
                <c:pt idx="326">
                  <c:v>198903</c:v>
                </c:pt>
                <c:pt idx="327">
                  <c:v>198904</c:v>
                </c:pt>
                <c:pt idx="328">
                  <c:v>198905</c:v>
                </c:pt>
                <c:pt idx="329">
                  <c:v>198906</c:v>
                </c:pt>
                <c:pt idx="330">
                  <c:v>198907</c:v>
                </c:pt>
                <c:pt idx="331">
                  <c:v>198908</c:v>
                </c:pt>
                <c:pt idx="332">
                  <c:v>198909</c:v>
                </c:pt>
                <c:pt idx="333">
                  <c:v>198910</c:v>
                </c:pt>
                <c:pt idx="334">
                  <c:v>198911</c:v>
                </c:pt>
                <c:pt idx="335">
                  <c:v>198912</c:v>
                </c:pt>
                <c:pt idx="336">
                  <c:v>199001</c:v>
                </c:pt>
                <c:pt idx="337">
                  <c:v>199002</c:v>
                </c:pt>
                <c:pt idx="338">
                  <c:v>199003</c:v>
                </c:pt>
                <c:pt idx="339">
                  <c:v>199004</c:v>
                </c:pt>
                <c:pt idx="340">
                  <c:v>199005</c:v>
                </c:pt>
                <c:pt idx="341">
                  <c:v>199006</c:v>
                </c:pt>
                <c:pt idx="342">
                  <c:v>199007</c:v>
                </c:pt>
                <c:pt idx="343">
                  <c:v>199008</c:v>
                </c:pt>
                <c:pt idx="344">
                  <c:v>199009</c:v>
                </c:pt>
                <c:pt idx="345">
                  <c:v>199010</c:v>
                </c:pt>
                <c:pt idx="346">
                  <c:v>199011</c:v>
                </c:pt>
                <c:pt idx="347">
                  <c:v>199012</c:v>
                </c:pt>
                <c:pt idx="348">
                  <c:v>199101</c:v>
                </c:pt>
                <c:pt idx="349">
                  <c:v>199102</c:v>
                </c:pt>
                <c:pt idx="350">
                  <c:v>199103</c:v>
                </c:pt>
                <c:pt idx="351">
                  <c:v>199104</c:v>
                </c:pt>
                <c:pt idx="352">
                  <c:v>199105</c:v>
                </c:pt>
                <c:pt idx="353">
                  <c:v>199106</c:v>
                </c:pt>
                <c:pt idx="354">
                  <c:v>199107</c:v>
                </c:pt>
                <c:pt idx="355">
                  <c:v>199108</c:v>
                </c:pt>
                <c:pt idx="356">
                  <c:v>199109</c:v>
                </c:pt>
                <c:pt idx="357">
                  <c:v>199110</c:v>
                </c:pt>
                <c:pt idx="358">
                  <c:v>199111</c:v>
                </c:pt>
                <c:pt idx="359">
                  <c:v>199112</c:v>
                </c:pt>
                <c:pt idx="360">
                  <c:v>199201</c:v>
                </c:pt>
                <c:pt idx="361">
                  <c:v>199202</c:v>
                </c:pt>
                <c:pt idx="362">
                  <c:v>199203</c:v>
                </c:pt>
                <c:pt idx="363">
                  <c:v>199204</c:v>
                </c:pt>
                <c:pt idx="364">
                  <c:v>199205</c:v>
                </c:pt>
                <c:pt idx="365">
                  <c:v>199206</c:v>
                </c:pt>
                <c:pt idx="366">
                  <c:v>199207</c:v>
                </c:pt>
                <c:pt idx="367">
                  <c:v>199208</c:v>
                </c:pt>
                <c:pt idx="368">
                  <c:v>199209</c:v>
                </c:pt>
                <c:pt idx="369">
                  <c:v>199210</c:v>
                </c:pt>
                <c:pt idx="370">
                  <c:v>199211</c:v>
                </c:pt>
                <c:pt idx="371">
                  <c:v>199212</c:v>
                </c:pt>
                <c:pt idx="372">
                  <c:v>199301</c:v>
                </c:pt>
                <c:pt idx="373">
                  <c:v>199302</c:v>
                </c:pt>
                <c:pt idx="374">
                  <c:v>199303</c:v>
                </c:pt>
                <c:pt idx="375">
                  <c:v>199304</c:v>
                </c:pt>
                <c:pt idx="376">
                  <c:v>199305</c:v>
                </c:pt>
                <c:pt idx="377">
                  <c:v>199306</c:v>
                </c:pt>
                <c:pt idx="378">
                  <c:v>199307</c:v>
                </c:pt>
                <c:pt idx="379">
                  <c:v>199308</c:v>
                </c:pt>
                <c:pt idx="380">
                  <c:v>199309</c:v>
                </c:pt>
                <c:pt idx="381">
                  <c:v>199310</c:v>
                </c:pt>
                <c:pt idx="382">
                  <c:v>199311</c:v>
                </c:pt>
                <c:pt idx="383">
                  <c:v>199312</c:v>
                </c:pt>
                <c:pt idx="384">
                  <c:v>199401</c:v>
                </c:pt>
                <c:pt idx="385">
                  <c:v>199402</c:v>
                </c:pt>
                <c:pt idx="386">
                  <c:v>199403</c:v>
                </c:pt>
                <c:pt idx="387">
                  <c:v>199404</c:v>
                </c:pt>
                <c:pt idx="388">
                  <c:v>199405</c:v>
                </c:pt>
                <c:pt idx="389">
                  <c:v>199406</c:v>
                </c:pt>
                <c:pt idx="390">
                  <c:v>199407</c:v>
                </c:pt>
                <c:pt idx="391">
                  <c:v>199408</c:v>
                </c:pt>
                <c:pt idx="392">
                  <c:v>199409</c:v>
                </c:pt>
                <c:pt idx="393">
                  <c:v>199410</c:v>
                </c:pt>
                <c:pt idx="394">
                  <c:v>199411</c:v>
                </c:pt>
                <c:pt idx="395">
                  <c:v>199412</c:v>
                </c:pt>
                <c:pt idx="396">
                  <c:v>199501</c:v>
                </c:pt>
                <c:pt idx="397">
                  <c:v>199502</c:v>
                </c:pt>
                <c:pt idx="398">
                  <c:v>199503</c:v>
                </c:pt>
                <c:pt idx="399">
                  <c:v>199504</c:v>
                </c:pt>
                <c:pt idx="400">
                  <c:v>199505</c:v>
                </c:pt>
                <c:pt idx="401">
                  <c:v>199506</c:v>
                </c:pt>
                <c:pt idx="402">
                  <c:v>199507</c:v>
                </c:pt>
                <c:pt idx="403">
                  <c:v>199508</c:v>
                </c:pt>
                <c:pt idx="404">
                  <c:v>199509</c:v>
                </c:pt>
                <c:pt idx="405">
                  <c:v>199510</c:v>
                </c:pt>
                <c:pt idx="406">
                  <c:v>199511</c:v>
                </c:pt>
                <c:pt idx="407">
                  <c:v>199512</c:v>
                </c:pt>
                <c:pt idx="408">
                  <c:v>199601</c:v>
                </c:pt>
                <c:pt idx="409">
                  <c:v>199602</c:v>
                </c:pt>
                <c:pt idx="410">
                  <c:v>199603</c:v>
                </c:pt>
                <c:pt idx="411">
                  <c:v>199604</c:v>
                </c:pt>
                <c:pt idx="412">
                  <c:v>199605</c:v>
                </c:pt>
                <c:pt idx="413">
                  <c:v>199606</c:v>
                </c:pt>
                <c:pt idx="414">
                  <c:v>199607</c:v>
                </c:pt>
                <c:pt idx="415">
                  <c:v>199608</c:v>
                </c:pt>
                <c:pt idx="416">
                  <c:v>199609</c:v>
                </c:pt>
                <c:pt idx="417">
                  <c:v>199610</c:v>
                </c:pt>
                <c:pt idx="418">
                  <c:v>199611</c:v>
                </c:pt>
                <c:pt idx="419">
                  <c:v>199612</c:v>
                </c:pt>
                <c:pt idx="420">
                  <c:v>199701</c:v>
                </c:pt>
                <c:pt idx="421">
                  <c:v>199702</c:v>
                </c:pt>
                <c:pt idx="422">
                  <c:v>199703</c:v>
                </c:pt>
                <c:pt idx="423">
                  <c:v>199704</c:v>
                </c:pt>
                <c:pt idx="424">
                  <c:v>199705</c:v>
                </c:pt>
                <c:pt idx="425">
                  <c:v>199706</c:v>
                </c:pt>
                <c:pt idx="426">
                  <c:v>199707</c:v>
                </c:pt>
                <c:pt idx="427">
                  <c:v>199708</c:v>
                </c:pt>
                <c:pt idx="428">
                  <c:v>199709</c:v>
                </c:pt>
                <c:pt idx="429">
                  <c:v>199710</c:v>
                </c:pt>
                <c:pt idx="430">
                  <c:v>199711</c:v>
                </c:pt>
                <c:pt idx="431">
                  <c:v>199712</c:v>
                </c:pt>
                <c:pt idx="432">
                  <c:v>199801</c:v>
                </c:pt>
                <c:pt idx="433">
                  <c:v>199802</c:v>
                </c:pt>
                <c:pt idx="434">
                  <c:v>199803</c:v>
                </c:pt>
                <c:pt idx="435">
                  <c:v>199804</c:v>
                </c:pt>
                <c:pt idx="436">
                  <c:v>199805</c:v>
                </c:pt>
                <c:pt idx="437">
                  <c:v>199806</c:v>
                </c:pt>
                <c:pt idx="438">
                  <c:v>199807</c:v>
                </c:pt>
                <c:pt idx="439">
                  <c:v>199808</c:v>
                </c:pt>
                <c:pt idx="440">
                  <c:v>199809</c:v>
                </c:pt>
                <c:pt idx="441">
                  <c:v>199810</c:v>
                </c:pt>
                <c:pt idx="442">
                  <c:v>199811</c:v>
                </c:pt>
                <c:pt idx="443">
                  <c:v>199812</c:v>
                </c:pt>
                <c:pt idx="444">
                  <c:v>199901</c:v>
                </c:pt>
                <c:pt idx="445">
                  <c:v>199902</c:v>
                </c:pt>
                <c:pt idx="446">
                  <c:v>199903</c:v>
                </c:pt>
                <c:pt idx="447">
                  <c:v>199904</c:v>
                </c:pt>
                <c:pt idx="448">
                  <c:v>199905</c:v>
                </c:pt>
                <c:pt idx="449">
                  <c:v>199906</c:v>
                </c:pt>
                <c:pt idx="450">
                  <c:v>199907</c:v>
                </c:pt>
                <c:pt idx="451">
                  <c:v>199908</c:v>
                </c:pt>
                <c:pt idx="452">
                  <c:v>199909</c:v>
                </c:pt>
                <c:pt idx="453">
                  <c:v>199910</c:v>
                </c:pt>
                <c:pt idx="454">
                  <c:v>199911</c:v>
                </c:pt>
                <c:pt idx="455">
                  <c:v>199912</c:v>
                </c:pt>
                <c:pt idx="456">
                  <c:v>200001</c:v>
                </c:pt>
                <c:pt idx="457">
                  <c:v>200002</c:v>
                </c:pt>
                <c:pt idx="458">
                  <c:v>200003</c:v>
                </c:pt>
                <c:pt idx="459">
                  <c:v>200004</c:v>
                </c:pt>
                <c:pt idx="460">
                  <c:v>200005</c:v>
                </c:pt>
                <c:pt idx="461">
                  <c:v>200006</c:v>
                </c:pt>
                <c:pt idx="462">
                  <c:v>200007</c:v>
                </c:pt>
                <c:pt idx="463">
                  <c:v>200008</c:v>
                </c:pt>
                <c:pt idx="464">
                  <c:v>200009</c:v>
                </c:pt>
                <c:pt idx="465">
                  <c:v>200010</c:v>
                </c:pt>
                <c:pt idx="466">
                  <c:v>200011</c:v>
                </c:pt>
                <c:pt idx="467">
                  <c:v>200012</c:v>
                </c:pt>
                <c:pt idx="468">
                  <c:v>200101</c:v>
                </c:pt>
                <c:pt idx="469">
                  <c:v>200102</c:v>
                </c:pt>
                <c:pt idx="470">
                  <c:v>200103</c:v>
                </c:pt>
                <c:pt idx="471">
                  <c:v>200104</c:v>
                </c:pt>
                <c:pt idx="472">
                  <c:v>200105</c:v>
                </c:pt>
                <c:pt idx="473">
                  <c:v>200106</c:v>
                </c:pt>
                <c:pt idx="474">
                  <c:v>200107</c:v>
                </c:pt>
                <c:pt idx="475">
                  <c:v>200108</c:v>
                </c:pt>
                <c:pt idx="476">
                  <c:v>200109</c:v>
                </c:pt>
                <c:pt idx="477">
                  <c:v>200110</c:v>
                </c:pt>
                <c:pt idx="478">
                  <c:v>200111</c:v>
                </c:pt>
                <c:pt idx="479">
                  <c:v>200112</c:v>
                </c:pt>
                <c:pt idx="480">
                  <c:v>200201</c:v>
                </c:pt>
                <c:pt idx="481">
                  <c:v>200202</c:v>
                </c:pt>
                <c:pt idx="482">
                  <c:v>200203</c:v>
                </c:pt>
                <c:pt idx="483">
                  <c:v>200204</c:v>
                </c:pt>
                <c:pt idx="484">
                  <c:v>200205</c:v>
                </c:pt>
                <c:pt idx="485">
                  <c:v>200206</c:v>
                </c:pt>
                <c:pt idx="486">
                  <c:v>200207</c:v>
                </c:pt>
                <c:pt idx="487">
                  <c:v>200208</c:v>
                </c:pt>
                <c:pt idx="488">
                  <c:v>200209</c:v>
                </c:pt>
                <c:pt idx="489">
                  <c:v>200210</c:v>
                </c:pt>
                <c:pt idx="490">
                  <c:v>200211</c:v>
                </c:pt>
                <c:pt idx="491">
                  <c:v>200212</c:v>
                </c:pt>
                <c:pt idx="492">
                  <c:v>200301</c:v>
                </c:pt>
                <c:pt idx="493">
                  <c:v>200302</c:v>
                </c:pt>
                <c:pt idx="494">
                  <c:v>200303</c:v>
                </c:pt>
                <c:pt idx="495">
                  <c:v>200304</c:v>
                </c:pt>
                <c:pt idx="496">
                  <c:v>200305</c:v>
                </c:pt>
                <c:pt idx="497">
                  <c:v>200306</c:v>
                </c:pt>
                <c:pt idx="498">
                  <c:v>200307</c:v>
                </c:pt>
                <c:pt idx="499">
                  <c:v>200308</c:v>
                </c:pt>
                <c:pt idx="500">
                  <c:v>200309</c:v>
                </c:pt>
                <c:pt idx="501">
                  <c:v>200310</c:v>
                </c:pt>
                <c:pt idx="502">
                  <c:v>200311</c:v>
                </c:pt>
                <c:pt idx="503">
                  <c:v>200312</c:v>
                </c:pt>
                <c:pt idx="504">
                  <c:v>200401</c:v>
                </c:pt>
                <c:pt idx="505">
                  <c:v>200402</c:v>
                </c:pt>
                <c:pt idx="506">
                  <c:v>200403</c:v>
                </c:pt>
                <c:pt idx="507">
                  <c:v>200404</c:v>
                </c:pt>
                <c:pt idx="508">
                  <c:v>200405</c:v>
                </c:pt>
                <c:pt idx="509">
                  <c:v>200406</c:v>
                </c:pt>
                <c:pt idx="510">
                  <c:v>200407</c:v>
                </c:pt>
                <c:pt idx="511">
                  <c:v>200408</c:v>
                </c:pt>
                <c:pt idx="512">
                  <c:v>200409</c:v>
                </c:pt>
                <c:pt idx="513">
                  <c:v>200410</c:v>
                </c:pt>
                <c:pt idx="514">
                  <c:v>200411</c:v>
                </c:pt>
                <c:pt idx="515">
                  <c:v>200412</c:v>
                </c:pt>
                <c:pt idx="516">
                  <c:v>200501</c:v>
                </c:pt>
                <c:pt idx="517">
                  <c:v>200502</c:v>
                </c:pt>
                <c:pt idx="518">
                  <c:v>200503</c:v>
                </c:pt>
                <c:pt idx="519">
                  <c:v>200504</c:v>
                </c:pt>
                <c:pt idx="520">
                  <c:v>200505</c:v>
                </c:pt>
                <c:pt idx="521">
                  <c:v>200506</c:v>
                </c:pt>
                <c:pt idx="522">
                  <c:v>200507</c:v>
                </c:pt>
                <c:pt idx="523">
                  <c:v>200508</c:v>
                </c:pt>
                <c:pt idx="524">
                  <c:v>200509</c:v>
                </c:pt>
                <c:pt idx="525">
                  <c:v>200510</c:v>
                </c:pt>
                <c:pt idx="526">
                  <c:v>200511</c:v>
                </c:pt>
                <c:pt idx="527">
                  <c:v>200512</c:v>
                </c:pt>
                <c:pt idx="528">
                  <c:v>200601</c:v>
                </c:pt>
                <c:pt idx="529">
                  <c:v>200602</c:v>
                </c:pt>
                <c:pt idx="530">
                  <c:v>200603</c:v>
                </c:pt>
                <c:pt idx="531">
                  <c:v>200604</c:v>
                </c:pt>
                <c:pt idx="532">
                  <c:v>200605</c:v>
                </c:pt>
                <c:pt idx="533">
                  <c:v>200606</c:v>
                </c:pt>
                <c:pt idx="534">
                  <c:v>200607</c:v>
                </c:pt>
                <c:pt idx="535">
                  <c:v>200608</c:v>
                </c:pt>
                <c:pt idx="536">
                  <c:v>200609</c:v>
                </c:pt>
                <c:pt idx="537">
                  <c:v>200610</c:v>
                </c:pt>
                <c:pt idx="538">
                  <c:v>200611</c:v>
                </c:pt>
                <c:pt idx="539">
                  <c:v>200612</c:v>
                </c:pt>
                <c:pt idx="540">
                  <c:v>200701</c:v>
                </c:pt>
                <c:pt idx="541">
                  <c:v>200702</c:v>
                </c:pt>
                <c:pt idx="542">
                  <c:v>200703</c:v>
                </c:pt>
                <c:pt idx="543">
                  <c:v>200704</c:v>
                </c:pt>
                <c:pt idx="544">
                  <c:v>200705</c:v>
                </c:pt>
                <c:pt idx="545">
                  <c:v>200706</c:v>
                </c:pt>
                <c:pt idx="546">
                  <c:v>200707</c:v>
                </c:pt>
                <c:pt idx="547">
                  <c:v>200708</c:v>
                </c:pt>
                <c:pt idx="548">
                  <c:v>200709</c:v>
                </c:pt>
                <c:pt idx="549">
                  <c:v>200710</c:v>
                </c:pt>
                <c:pt idx="550">
                  <c:v>200711</c:v>
                </c:pt>
                <c:pt idx="551">
                  <c:v>200712</c:v>
                </c:pt>
                <c:pt idx="552">
                  <c:v>200801</c:v>
                </c:pt>
                <c:pt idx="553">
                  <c:v>200802</c:v>
                </c:pt>
                <c:pt idx="554">
                  <c:v>200803</c:v>
                </c:pt>
                <c:pt idx="555">
                  <c:v>200804</c:v>
                </c:pt>
                <c:pt idx="556">
                  <c:v>200805</c:v>
                </c:pt>
                <c:pt idx="557">
                  <c:v>200806</c:v>
                </c:pt>
                <c:pt idx="558">
                  <c:v>200807</c:v>
                </c:pt>
                <c:pt idx="559">
                  <c:v>200808</c:v>
                </c:pt>
                <c:pt idx="560">
                  <c:v>200809</c:v>
                </c:pt>
                <c:pt idx="561">
                  <c:v>200810</c:v>
                </c:pt>
                <c:pt idx="562">
                  <c:v>200811</c:v>
                </c:pt>
                <c:pt idx="563">
                  <c:v>200812</c:v>
                </c:pt>
                <c:pt idx="564">
                  <c:v>200901</c:v>
                </c:pt>
                <c:pt idx="565">
                  <c:v>200902</c:v>
                </c:pt>
                <c:pt idx="566">
                  <c:v>200903</c:v>
                </c:pt>
                <c:pt idx="567">
                  <c:v>200904</c:v>
                </c:pt>
                <c:pt idx="568">
                  <c:v>200905</c:v>
                </c:pt>
                <c:pt idx="569">
                  <c:v>200906</c:v>
                </c:pt>
                <c:pt idx="570">
                  <c:v>200907</c:v>
                </c:pt>
                <c:pt idx="571">
                  <c:v>200908</c:v>
                </c:pt>
                <c:pt idx="572">
                  <c:v>200909</c:v>
                </c:pt>
                <c:pt idx="573">
                  <c:v>200910</c:v>
                </c:pt>
                <c:pt idx="574">
                  <c:v>200911</c:v>
                </c:pt>
                <c:pt idx="575">
                  <c:v>200912</c:v>
                </c:pt>
                <c:pt idx="576">
                  <c:v>201001</c:v>
                </c:pt>
                <c:pt idx="577">
                  <c:v>201002</c:v>
                </c:pt>
                <c:pt idx="578">
                  <c:v>201003</c:v>
                </c:pt>
                <c:pt idx="579">
                  <c:v>201004</c:v>
                </c:pt>
                <c:pt idx="580">
                  <c:v>201005</c:v>
                </c:pt>
                <c:pt idx="581">
                  <c:v>201006</c:v>
                </c:pt>
                <c:pt idx="582">
                  <c:v>201007</c:v>
                </c:pt>
                <c:pt idx="583">
                  <c:v>201008</c:v>
                </c:pt>
                <c:pt idx="584">
                  <c:v>201009</c:v>
                </c:pt>
                <c:pt idx="585">
                  <c:v>201010</c:v>
                </c:pt>
                <c:pt idx="586">
                  <c:v>201011</c:v>
                </c:pt>
                <c:pt idx="587">
                  <c:v>201012</c:v>
                </c:pt>
                <c:pt idx="588">
                  <c:v>201101</c:v>
                </c:pt>
                <c:pt idx="589">
                  <c:v>201102</c:v>
                </c:pt>
                <c:pt idx="590">
                  <c:v>201103</c:v>
                </c:pt>
                <c:pt idx="591">
                  <c:v>201104</c:v>
                </c:pt>
                <c:pt idx="592">
                  <c:v>201105</c:v>
                </c:pt>
                <c:pt idx="593">
                  <c:v>201106</c:v>
                </c:pt>
                <c:pt idx="594">
                  <c:v>201107</c:v>
                </c:pt>
                <c:pt idx="595">
                  <c:v>201108</c:v>
                </c:pt>
                <c:pt idx="596">
                  <c:v>201109</c:v>
                </c:pt>
                <c:pt idx="597">
                  <c:v>201110</c:v>
                </c:pt>
                <c:pt idx="598">
                  <c:v>201111</c:v>
                </c:pt>
                <c:pt idx="599">
                  <c:v>201112</c:v>
                </c:pt>
                <c:pt idx="600">
                  <c:v>201201</c:v>
                </c:pt>
                <c:pt idx="601">
                  <c:v>201202</c:v>
                </c:pt>
                <c:pt idx="602">
                  <c:v>201203</c:v>
                </c:pt>
                <c:pt idx="603">
                  <c:v>201204</c:v>
                </c:pt>
                <c:pt idx="604">
                  <c:v>201205</c:v>
                </c:pt>
                <c:pt idx="605">
                  <c:v>201206</c:v>
                </c:pt>
                <c:pt idx="606">
                  <c:v>201207</c:v>
                </c:pt>
                <c:pt idx="607">
                  <c:v>201208</c:v>
                </c:pt>
                <c:pt idx="608">
                  <c:v>201209</c:v>
                </c:pt>
                <c:pt idx="609">
                  <c:v>201210</c:v>
                </c:pt>
                <c:pt idx="610">
                  <c:v>201211</c:v>
                </c:pt>
                <c:pt idx="611">
                  <c:v>201212</c:v>
                </c:pt>
                <c:pt idx="612">
                  <c:v>201301</c:v>
                </c:pt>
                <c:pt idx="613">
                  <c:v>201302</c:v>
                </c:pt>
                <c:pt idx="614">
                  <c:v>201303</c:v>
                </c:pt>
                <c:pt idx="615">
                  <c:v>201304</c:v>
                </c:pt>
                <c:pt idx="616">
                  <c:v>201305</c:v>
                </c:pt>
                <c:pt idx="617">
                  <c:v>201306</c:v>
                </c:pt>
                <c:pt idx="618">
                  <c:v>201307</c:v>
                </c:pt>
                <c:pt idx="619">
                  <c:v>201308</c:v>
                </c:pt>
                <c:pt idx="620">
                  <c:v>201309</c:v>
                </c:pt>
                <c:pt idx="621">
                  <c:v>201310</c:v>
                </c:pt>
                <c:pt idx="622">
                  <c:v>201311</c:v>
                </c:pt>
                <c:pt idx="623">
                  <c:v>201312</c:v>
                </c:pt>
                <c:pt idx="624">
                  <c:v>201401</c:v>
                </c:pt>
                <c:pt idx="625">
                  <c:v>201402</c:v>
                </c:pt>
                <c:pt idx="626">
                  <c:v>201403</c:v>
                </c:pt>
                <c:pt idx="627">
                  <c:v>201404</c:v>
                </c:pt>
                <c:pt idx="628">
                  <c:v>201405</c:v>
                </c:pt>
                <c:pt idx="629">
                  <c:v>201406</c:v>
                </c:pt>
                <c:pt idx="630">
                  <c:v>201407</c:v>
                </c:pt>
                <c:pt idx="631">
                  <c:v>201408</c:v>
                </c:pt>
                <c:pt idx="632">
                  <c:v>201409</c:v>
                </c:pt>
                <c:pt idx="633">
                  <c:v>201410</c:v>
                </c:pt>
                <c:pt idx="634">
                  <c:v>201411</c:v>
                </c:pt>
                <c:pt idx="635">
                  <c:v>201412</c:v>
                </c:pt>
              </c:numCache>
            </c:numRef>
          </c:cat>
          <c:val>
            <c:numRef>
              <c:f>'DY Predictability'!$E$2:$E$518</c:f>
              <c:numCache>
                <c:formatCode>General</c:formatCode>
                <c:ptCount val="517"/>
                <c:pt idx="0">
                  <c:v>2.9440296000000001E-2</c:v>
                </c:pt>
                <c:pt idx="1">
                  <c:v>2.9064179999999998E-2</c:v>
                </c:pt>
                <c:pt idx="2">
                  <c:v>2.9331415999999999E-2</c:v>
                </c:pt>
                <c:pt idx="3">
                  <c:v>3.1371398000000002E-2</c:v>
                </c:pt>
                <c:pt idx="4">
                  <c:v>3.4434513E-2</c:v>
                </c:pt>
                <c:pt idx="5">
                  <c:v>3.7625570999999997E-2</c:v>
                </c:pt>
                <c:pt idx="6">
                  <c:v>3.5491499000000003E-2</c:v>
                </c:pt>
                <c:pt idx="7">
                  <c:v>3.5069858000000002E-2</c:v>
                </c:pt>
                <c:pt idx="8">
                  <c:v>3.6964635000000003E-2</c:v>
                </c:pt>
                <c:pt idx="9">
                  <c:v>3.7096072000000001E-2</c:v>
                </c:pt>
                <c:pt idx="10">
                  <c:v>3.3943623999999999E-2</c:v>
                </c:pt>
                <c:pt idx="11">
                  <c:v>3.3755942999999997E-2</c:v>
                </c:pt>
                <c:pt idx="12">
                  <c:v>3.2275982000000002E-2</c:v>
                </c:pt>
                <c:pt idx="13">
                  <c:v>3.3338465999999997E-2</c:v>
                </c:pt>
                <c:pt idx="14">
                  <c:v>3.2296829999999999E-2</c:v>
                </c:pt>
                <c:pt idx="15">
                  <c:v>3.1041117E-2</c:v>
                </c:pt>
                <c:pt idx="16">
                  <c:v>3.0837994000000001E-2</c:v>
                </c:pt>
                <c:pt idx="17">
                  <c:v>3.1713997000000001E-2</c:v>
                </c:pt>
                <c:pt idx="18">
                  <c:v>3.1872270000000001E-2</c:v>
                </c:pt>
                <c:pt idx="19">
                  <c:v>3.0436827999999999E-2</c:v>
                </c:pt>
                <c:pt idx="20">
                  <c:v>3.0822873000000001E-2</c:v>
                </c:pt>
                <c:pt idx="21">
                  <c:v>3.0176056999999999E-2</c:v>
                </c:pt>
                <c:pt idx="22">
                  <c:v>3.0816196000000001E-2</c:v>
                </c:pt>
                <c:pt idx="23">
                  <c:v>3.0391894999999999E-2</c:v>
                </c:pt>
                <c:pt idx="24">
                  <c:v>2.9811397E-2</c:v>
                </c:pt>
                <c:pt idx="25">
                  <c:v>2.9734318999999999E-2</c:v>
                </c:pt>
                <c:pt idx="26">
                  <c:v>2.9501139999999999E-2</c:v>
                </c:pt>
                <c:pt idx="27">
                  <c:v>2.9532721000000001E-2</c:v>
                </c:pt>
                <c:pt idx="28">
                  <c:v>2.9405624000000002E-2</c:v>
                </c:pt>
                <c:pt idx="29">
                  <c:v>2.9134533000000001E-2</c:v>
                </c:pt>
                <c:pt idx="30">
                  <c:v>2.8853090000000001E-2</c:v>
                </c:pt>
                <c:pt idx="31">
                  <c:v>2.9573505999999999E-2</c:v>
                </c:pt>
                <c:pt idx="32">
                  <c:v>2.8985507000000001E-2</c:v>
                </c:pt>
                <c:pt idx="33">
                  <c:v>2.8988923E-2</c:v>
                </c:pt>
                <c:pt idx="34">
                  <c:v>2.9376925000000002E-2</c:v>
                </c:pt>
                <c:pt idx="35">
                  <c:v>2.9498525000000001E-2</c:v>
                </c:pt>
                <c:pt idx="36">
                  <c:v>2.8742233999999998E-2</c:v>
                </c:pt>
                <c:pt idx="37">
                  <c:v>2.8975523E-2</c:v>
                </c:pt>
                <c:pt idx="38">
                  <c:v>2.95961E-2</c:v>
                </c:pt>
                <c:pt idx="39">
                  <c:v>2.8840759000000001E-2</c:v>
                </c:pt>
                <c:pt idx="40">
                  <c:v>2.9292015000000001E-2</c:v>
                </c:pt>
                <c:pt idx="41">
                  <c:v>3.1027104E-2</c:v>
                </c:pt>
                <c:pt idx="42">
                  <c:v>3.0811378E-2</c:v>
                </c:pt>
                <c:pt idx="43">
                  <c:v>3.0323849999999999E-2</c:v>
                </c:pt>
                <c:pt idx="44">
                  <c:v>2.9568697000000001E-2</c:v>
                </c:pt>
                <c:pt idx="45">
                  <c:v>2.8998052E-2</c:v>
                </c:pt>
                <c:pt idx="46">
                  <c:v>2.9472765000000001E-2</c:v>
                </c:pt>
                <c:pt idx="47">
                  <c:v>2.9427675E-2</c:v>
                </c:pt>
                <c:pt idx="48">
                  <c:v>2.9500431000000001E-2</c:v>
                </c:pt>
                <c:pt idx="49">
                  <c:v>3.0256523E-2</c:v>
                </c:pt>
                <c:pt idx="50">
                  <c:v>3.1155440999999999E-2</c:v>
                </c:pt>
                <c:pt idx="51">
                  <c:v>3.0712387000000001E-2</c:v>
                </c:pt>
                <c:pt idx="52">
                  <c:v>3.2663763999999998E-2</c:v>
                </c:pt>
                <c:pt idx="53">
                  <c:v>3.3396270999999998E-2</c:v>
                </c:pt>
                <c:pt idx="54">
                  <c:v>3.4090909000000003E-2</c:v>
                </c:pt>
                <c:pt idx="55">
                  <c:v>3.7224383999999999E-2</c:v>
                </c:pt>
                <c:pt idx="56">
                  <c:v>3.7748170999999997E-2</c:v>
                </c:pt>
                <c:pt idx="57">
                  <c:v>3.5951746E-2</c:v>
                </c:pt>
                <c:pt idx="58">
                  <c:v>3.5757241000000002E-2</c:v>
                </c:pt>
                <c:pt idx="59">
                  <c:v>3.5727623999999999E-2</c:v>
                </c:pt>
                <c:pt idx="60">
                  <c:v>3.3252510999999998E-2</c:v>
                </c:pt>
                <c:pt idx="61">
                  <c:v>3.3302604E-2</c:v>
                </c:pt>
                <c:pt idx="62">
                  <c:v>3.2150775999999999E-2</c:v>
                </c:pt>
                <c:pt idx="63">
                  <c:v>3.0847782000000001E-2</c:v>
                </c:pt>
                <c:pt idx="64">
                  <c:v>3.2555006999999997E-2</c:v>
                </c:pt>
                <c:pt idx="65">
                  <c:v>3.1994703999999999E-2</c:v>
                </c:pt>
                <c:pt idx="66">
                  <c:v>3.0677256E-2</c:v>
                </c:pt>
                <c:pt idx="67">
                  <c:v>3.1112025000000001E-2</c:v>
                </c:pt>
                <c:pt idx="68">
                  <c:v>3.0193362000000001E-2</c:v>
                </c:pt>
                <c:pt idx="69">
                  <c:v>3.1096912000000001E-2</c:v>
                </c:pt>
                <c:pt idx="70">
                  <c:v>3.1063830000000001E-2</c:v>
                </c:pt>
                <c:pt idx="71">
                  <c:v>3.0268476999999998E-2</c:v>
                </c:pt>
                <c:pt idx="72">
                  <c:v>3.1764961000000001E-2</c:v>
                </c:pt>
                <c:pt idx="73">
                  <c:v>3.2900627000000002E-2</c:v>
                </c:pt>
                <c:pt idx="74">
                  <c:v>3.2705100000000001E-2</c:v>
                </c:pt>
                <c:pt idx="75">
                  <c:v>3.0365099E-2</c:v>
                </c:pt>
                <c:pt idx="76">
                  <c:v>3.0164876E-2</c:v>
                </c:pt>
                <c:pt idx="77">
                  <c:v>3.0026110000000002E-2</c:v>
                </c:pt>
                <c:pt idx="78">
                  <c:v>3.0727747E-2</c:v>
                </c:pt>
                <c:pt idx="79">
                  <c:v>3.0514566E-2</c:v>
                </c:pt>
                <c:pt idx="80">
                  <c:v>2.9512028999999999E-2</c:v>
                </c:pt>
                <c:pt idx="81">
                  <c:v>2.9429746E-2</c:v>
                </c:pt>
                <c:pt idx="82">
                  <c:v>2.8205869000000001E-2</c:v>
                </c:pt>
                <c:pt idx="83">
                  <c:v>2.9559022000000001E-2</c:v>
                </c:pt>
                <c:pt idx="84">
                  <c:v>2.9900010000000001E-2</c:v>
                </c:pt>
                <c:pt idx="85">
                  <c:v>3.1488840999999997E-2</c:v>
                </c:pt>
                <c:pt idx="86">
                  <c:v>3.0538862999999999E-2</c:v>
                </c:pt>
                <c:pt idx="87">
                  <c:v>2.9993249E-2</c:v>
                </c:pt>
                <c:pt idx="88">
                  <c:v>3.0156582000000001E-2</c:v>
                </c:pt>
                <c:pt idx="89">
                  <c:v>3.2033568999999998E-2</c:v>
                </c:pt>
                <c:pt idx="90">
                  <c:v>3.4157356E-2</c:v>
                </c:pt>
                <c:pt idx="91">
                  <c:v>3.2911004000000001E-2</c:v>
                </c:pt>
                <c:pt idx="92">
                  <c:v>3.3827320000000001E-2</c:v>
                </c:pt>
                <c:pt idx="93">
                  <c:v>3.2428322000000002E-2</c:v>
                </c:pt>
                <c:pt idx="94">
                  <c:v>3.3649611000000003E-2</c:v>
                </c:pt>
                <c:pt idx="95">
                  <c:v>3.4325439999999999E-2</c:v>
                </c:pt>
                <c:pt idx="96">
                  <c:v>3.7206891999999998E-2</c:v>
                </c:pt>
                <c:pt idx="97">
                  <c:v>3.5381787999999997E-2</c:v>
                </c:pt>
                <c:pt idx="98">
                  <c:v>3.5367622000000001E-2</c:v>
                </c:pt>
                <c:pt idx="99">
                  <c:v>3.8927011999999997E-2</c:v>
                </c:pt>
                <c:pt idx="100">
                  <c:v>4.1497974999999999E-2</c:v>
                </c:pt>
                <c:pt idx="101">
                  <c:v>4.3729373000000002E-2</c:v>
                </c:pt>
                <c:pt idx="102">
                  <c:v>4.0785778000000002E-2</c:v>
                </c:pt>
                <c:pt idx="103">
                  <c:v>3.9090653000000003E-2</c:v>
                </c:pt>
                <c:pt idx="104">
                  <c:v>3.7881486999999998E-2</c:v>
                </c:pt>
                <c:pt idx="105">
                  <c:v>3.8118078E-2</c:v>
                </c:pt>
                <c:pt idx="106">
                  <c:v>3.6200344000000002E-2</c:v>
                </c:pt>
                <c:pt idx="107">
                  <c:v>3.4074878000000003E-2</c:v>
                </c:pt>
                <c:pt idx="108">
                  <c:v>3.2644973000000001E-2</c:v>
                </c:pt>
                <c:pt idx="109">
                  <c:v>3.2248062000000001E-2</c:v>
                </c:pt>
                <c:pt idx="110">
                  <c:v>3.1003888E-2</c:v>
                </c:pt>
                <c:pt idx="111">
                  <c:v>2.9886195000000001E-2</c:v>
                </c:pt>
                <c:pt idx="112">
                  <c:v>3.1148550000000001E-2</c:v>
                </c:pt>
                <c:pt idx="113">
                  <c:v>3.1093280000000001E-2</c:v>
                </c:pt>
                <c:pt idx="114">
                  <c:v>3.2398723999999997E-2</c:v>
                </c:pt>
                <c:pt idx="115">
                  <c:v>3.1236291999999999E-2</c:v>
                </c:pt>
                <c:pt idx="116">
                  <c:v>3.1421599000000001E-2</c:v>
                </c:pt>
                <c:pt idx="117">
                  <c:v>3.2721319999999998E-2</c:v>
                </c:pt>
                <c:pt idx="118">
                  <c:v>3.2734013999999999E-2</c:v>
                </c:pt>
                <c:pt idx="119">
                  <c:v>3.0071506000000001E-2</c:v>
                </c:pt>
                <c:pt idx="120">
                  <c:v>2.9536270999999999E-2</c:v>
                </c:pt>
                <c:pt idx="121">
                  <c:v>2.8807356999999999E-2</c:v>
                </c:pt>
                <c:pt idx="122">
                  <c:v>2.863806E-2</c:v>
                </c:pt>
                <c:pt idx="123">
                  <c:v>2.8513048999999999E-2</c:v>
                </c:pt>
                <c:pt idx="124">
                  <c:v>2.8028851E-2</c:v>
                </c:pt>
                <c:pt idx="125">
                  <c:v>2.8654097E-2</c:v>
                </c:pt>
                <c:pt idx="126">
                  <c:v>2.8618399999999999E-2</c:v>
                </c:pt>
                <c:pt idx="127">
                  <c:v>2.7695292E-2</c:v>
                </c:pt>
                <c:pt idx="128">
                  <c:v>2.7860697E-2</c:v>
                </c:pt>
                <c:pt idx="129">
                  <c:v>2.7812600999999999E-2</c:v>
                </c:pt>
                <c:pt idx="130">
                  <c:v>2.6799263E-2</c:v>
                </c:pt>
                <c:pt idx="131">
                  <c:v>2.6683609E-2</c:v>
                </c:pt>
                <c:pt idx="132">
                  <c:v>2.7205635999999998E-2</c:v>
                </c:pt>
                <c:pt idx="133">
                  <c:v>2.8324946E-2</c:v>
                </c:pt>
                <c:pt idx="134">
                  <c:v>2.8425394999999999E-2</c:v>
                </c:pt>
                <c:pt idx="135">
                  <c:v>2.9790315000000001E-2</c:v>
                </c:pt>
                <c:pt idx="136">
                  <c:v>3.0522438999999998E-2</c:v>
                </c:pt>
                <c:pt idx="137">
                  <c:v>3.0884327999999999E-2</c:v>
                </c:pt>
                <c:pt idx="138">
                  <c:v>2.9908242000000002E-2</c:v>
                </c:pt>
                <c:pt idx="139">
                  <c:v>3.1207002000000001E-2</c:v>
                </c:pt>
                <c:pt idx="140">
                  <c:v>3.0157705E-2</c:v>
                </c:pt>
                <c:pt idx="141">
                  <c:v>3.0535322E-2</c:v>
                </c:pt>
                <c:pt idx="142">
                  <c:v>3.4840871000000002E-2</c:v>
                </c:pt>
                <c:pt idx="143">
                  <c:v>3.4648897999999997E-2</c:v>
                </c:pt>
                <c:pt idx="144">
                  <c:v>3.5207621000000001E-2</c:v>
                </c:pt>
                <c:pt idx="145">
                  <c:v>3.5543546000000002E-2</c:v>
                </c:pt>
                <c:pt idx="146">
                  <c:v>3.6603533000000001E-2</c:v>
                </c:pt>
                <c:pt idx="147">
                  <c:v>3.8312479000000003E-2</c:v>
                </c:pt>
                <c:pt idx="148">
                  <c:v>3.9871677000000001E-2</c:v>
                </c:pt>
                <c:pt idx="149">
                  <c:v>4.0697674000000003E-2</c:v>
                </c:pt>
                <c:pt idx="150">
                  <c:v>4.4508889000000003E-2</c:v>
                </c:pt>
                <c:pt idx="151">
                  <c:v>4.9341649000000001E-2</c:v>
                </c:pt>
                <c:pt idx="152">
                  <c:v>5.6499843000000001E-2</c:v>
                </c:pt>
                <c:pt idx="153">
                  <c:v>4.8624222000000002E-2</c:v>
                </c:pt>
                <c:pt idx="154">
                  <c:v>5.1403030000000002E-2</c:v>
                </c:pt>
                <c:pt idx="155">
                  <c:v>5.2508750999999999E-2</c:v>
                </c:pt>
                <c:pt idx="156">
                  <c:v>4.7068459E-2</c:v>
                </c:pt>
                <c:pt idx="157">
                  <c:v>4.4695061000000001E-2</c:v>
                </c:pt>
                <c:pt idx="158">
                  <c:v>4.4025912E-2</c:v>
                </c:pt>
                <c:pt idx="159">
                  <c:v>4.2191637999999997E-2</c:v>
                </c:pt>
                <c:pt idx="160">
                  <c:v>4.0555897E-2</c:v>
                </c:pt>
                <c:pt idx="161">
                  <c:v>3.8974681999999997E-2</c:v>
                </c:pt>
                <c:pt idx="162">
                  <c:v>4.1802816999999999E-2</c:v>
                </c:pt>
                <c:pt idx="163">
                  <c:v>4.2702577999999998E-2</c:v>
                </c:pt>
                <c:pt idx="164">
                  <c:v>4.4235126E-2</c:v>
                </c:pt>
                <c:pt idx="165">
                  <c:v>4.1554358E-2</c:v>
                </c:pt>
                <c:pt idx="166">
                  <c:v>4.0442788E-2</c:v>
                </c:pt>
                <c:pt idx="167">
                  <c:v>4.0802749999999999E-2</c:v>
                </c:pt>
                <c:pt idx="168">
                  <c:v>3.6519234999999997E-2</c:v>
                </c:pt>
                <c:pt idx="169">
                  <c:v>3.6973923999999998E-2</c:v>
                </c:pt>
                <c:pt idx="170">
                  <c:v>3.590542E-2</c:v>
                </c:pt>
                <c:pt idx="171">
                  <c:v>3.653414E-2</c:v>
                </c:pt>
                <c:pt idx="172">
                  <c:v>3.7299561000000002E-2</c:v>
                </c:pt>
                <c:pt idx="173">
                  <c:v>3.6056770000000002E-2</c:v>
                </c:pt>
                <c:pt idx="174">
                  <c:v>3.6639598000000002E-2</c:v>
                </c:pt>
                <c:pt idx="175">
                  <c:v>3.7119813000000002E-2</c:v>
                </c:pt>
                <c:pt idx="176">
                  <c:v>3.6583048E-2</c:v>
                </c:pt>
                <c:pt idx="177">
                  <c:v>3.8062877000000002E-2</c:v>
                </c:pt>
                <c:pt idx="178">
                  <c:v>3.9014005999999997E-2</c:v>
                </c:pt>
                <c:pt idx="179">
                  <c:v>3.7688442000000003E-2</c:v>
                </c:pt>
                <c:pt idx="180">
                  <c:v>4.0151621999999998E-2</c:v>
                </c:pt>
                <c:pt idx="181">
                  <c:v>4.1508014000000003E-2</c:v>
                </c:pt>
                <c:pt idx="182">
                  <c:v>4.2572647999999998E-2</c:v>
                </c:pt>
                <c:pt idx="183">
                  <c:v>4.3139679E-2</c:v>
                </c:pt>
                <c:pt idx="184">
                  <c:v>4.4770391E-2</c:v>
                </c:pt>
                <c:pt idx="185">
                  <c:v>4.3391720000000002E-2</c:v>
                </c:pt>
                <c:pt idx="186">
                  <c:v>4.4579362999999997E-2</c:v>
                </c:pt>
                <c:pt idx="187">
                  <c:v>4.6019737999999998E-2</c:v>
                </c:pt>
                <c:pt idx="188">
                  <c:v>4.6617631999999999E-2</c:v>
                </c:pt>
                <c:pt idx="189">
                  <c:v>4.9346653999999997E-2</c:v>
                </c:pt>
                <c:pt idx="190">
                  <c:v>4.8648423000000003E-2</c:v>
                </c:pt>
                <c:pt idx="191">
                  <c:v>4.9106204000000001E-2</c:v>
                </c:pt>
                <c:pt idx="192">
                  <c:v>5.2810419999999997E-2</c:v>
                </c:pt>
                <c:pt idx="193">
                  <c:v>5.4649242000000001E-2</c:v>
                </c:pt>
                <c:pt idx="194">
                  <c:v>5.3805627000000002E-2</c:v>
                </c:pt>
                <c:pt idx="195">
                  <c:v>4.9950119000000001E-2</c:v>
                </c:pt>
                <c:pt idx="196">
                  <c:v>5.0116516E-2</c:v>
                </c:pt>
                <c:pt idx="197">
                  <c:v>5.1397467000000002E-2</c:v>
                </c:pt>
                <c:pt idx="198">
                  <c:v>4.9132598E-2</c:v>
                </c:pt>
                <c:pt idx="199">
                  <c:v>4.8246006000000001E-2</c:v>
                </c:pt>
                <c:pt idx="200">
                  <c:v>4.8956504999999997E-2</c:v>
                </c:pt>
                <c:pt idx="201">
                  <c:v>5.4070530999999998E-2</c:v>
                </c:pt>
                <c:pt idx="202">
                  <c:v>5.3361457000000001E-2</c:v>
                </c:pt>
                <c:pt idx="203">
                  <c:v>5.2752054999999999E-2</c:v>
                </c:pt>
                <c:pt idx="204">
                  <c:v>5.1169118E-2</c:v>
                </c:pt>
                <c:pt idx="205">
                  <c:v>5.3559097999999999E-2</c:v>
                </c:pt>
                <c:pt idx="206">
                  <c:v>5.1186139999999998E-2</c:v>
                </c:pt>
                <c:pt idx="207">
                  <c:v>5.1559256999999997E-2</c:v>
                </c:pt>
                <c:pt idx="208">
                  <c:v>5.3424807999999997E-2</c:v>
                </c:pt>
                <c:pt idx="209">
                  <c:v>5.1890000999999998E-2</c:v>
                </c:pt>
                <c:pt idx="210">
                  <c:v>5.1986032000000001E-2</c:v>
                </c:pt>
                <c:pt idx="211">
                  <c:v>4.9884102E-2</c:v>
                </c:pt>
                <c:pt idx="212">
                  <c:v>5.0402488000000002E-2</c:v>
                </c:pt>
                <c:pt idx="213">
                  <c:v>5.4573463000000003E-2</c:v>
                </c:pt>
                <c:pt idx="214">
                  <c:v>5.2781933000000003E-2</c:v>
                </c:pt>
                <c:pt idx="215">
                  <c:v>5.2343895000000001E-2</c:v>
                </c:pt>
                <c:pt idx="216">
                  <c:v>4.9929923000000001E-2</c:v>
                </c:pt>
                <c:pt idx="217">
                  <c:v>5.0589477000000001E-2</c:v>
                </c:pt>
                <c:pt idx="218">
                  <c:v>5.6812616000000003E-2</c:v>
                </c:pt>
                <c:pt idx="219">
                  <c:v>5.5006774000000001E-2</c:v>
                </c:pt>
                <c:pt idx="220">
                  <c:v>5.2978514999999997E-2</c:v>
                </c:pt>
                <c:pt idx="221">
                  <c:v>5.1995798000000003E-2</c:v>
                </c:pt>
                <c:pt idx="222">
                  <c:v>4.9176707E-2</c:v>
                </c:pt>
                <c:pt idx="223">
                  <c:v>4.9245547000000001E-2</c:v>
                </c:pt>
                <c:pt idx="224">
                  <c:v>4.8381953999999998E-2</c:v>
                </c:pt>
                <c:pt idx="225">
                  <c:v>4.7854397E-2</c:v>
                </c:pt>
                <c:pt idx="226">
                  <c:v>4.3623683000000003E-2</c:v>
                </c:pt>
                <c:pt idx="227">
                  <c:v>4.5374190000000002E-2</c:v>
                </c:pt>
                <c:pt idx="228">
                  <c:v>4.785797E-2</c:v>
                </c:pt>
                <c:pt idx="229">
                  <c:v>4.7535613999999997E-2</c:v>
                </c:pt>
                <c:pt idx="230">
                  <c:v>4.6176470999999997E-2</c:v>
                </c:pt>
                <c:pt idx="231">
                  <c:v>4.7561705000000003E-2</c:v>
                </c:pt>
                <c:pt idx="232">
                  <c:v>4.7917112999999997E-2</c:v>
                </c:pt>
                <c:pt idx="233">
                  <c:v>4.8700555999999999E-2</c:v>
                </c:pt>
                <c:pt idx="234">
                  <c:v>4.9139398000000001E-2</c:v>
                </c:pt>
                <c:pt idx="235">
                  <c:v>5.2745908000000001E-2</c:v>
                </c:pt>
                <c:pt idx="236">
                  <c:v>5.6119813999999997E-2</c:v>
                </c:pt>
                <c:pt idx="237">
                  <c:v>5.3791696999999999E-2</c:v>
                </c:pt>
                <c:pt idx="238">
                  <c:v>5.2183063000000002E-2</c:v>
                </c:pt>
                <c:pt idx="239">
                  <c:v>5.4100367000000003E-2</c:v>
                </c:pt>
                <c:pt idx="240">
                  <c:v>5.5315614999999999E-2</c:v>
                </c:pt>
                <c:pt idx="241">
                  <c:v>5.9145964000000002E-2</c:v>
                </c:pt>
                <c:pt idx="242">
                  <c:v>6.0021435999999997E-2</c:v>
                </c:pt>
                <c:pt idx="243">
                  <c:v>5.7969769999999997E-2</c:v>
                </c:pt>
                <c:pt idx="244">
                  <c:v>6.0600644000000002E-2</c:v>
                </c:pt>
                <c:pt idx="245">
                  <c:v>6.2129367999999997E-2</c:v>
                </c:pt>
                <c:pt idx="246">
                  <c:v>6.3715846000000007E-2</c:v>
                </c:pt>
                <c:pt idx="247">
                  <c:v>5.7205841E-2</c:v>
                </c:pt>
                <c:pt idx="248">
                  <c:v>5.6884237999999997E-2</c:v>
                </c:pt>
                <c:pt idx="249">
                  <c:v>5.1280158999999999E-2</c:v>
                </c:pt>
                <c:pt idx="250">
                  <c:v>4.9540422000000001E-2</c:v>
                </c:pt>
                <c:pt idx="251">
                  <c:v>4.8848123E-2</c:v>
                </c:pt>
                <c:pt idx="252">
                  <c:v>4.7373228000000003E-2</c:v>
                </c:pt>
                <c:pt idx="253">
                  <c:v>4.6580238000000003E-2</c:v>
                </c:pt>
                <c:pt idx="254">
                  <c:v>4.5175209000000001E-2</c:v>
                </c:pt>
                <c:pt idx="255">
                  <c:v>4.2087337000000002E-2</c:v>
                </c:pt>
                <c:pt idx="256">
                  <c:v>4.2675042000000003E-2</c:v>
                </c:pt>
                <c:pt idx="257">
                  <c:v>4.1282494000000003E-2</c:v>
                </c:pt>
                <c:pt idx="258">
                  <c:v>4.2814960999999999E-2</c:v>
                </c:pt>
                <c:pt idx="259">
                  <c:v>4.2457421000000002E-2</c:v>
                </c:pt>
                <c:pt idx="260">
                  <c:v>4.2150899999999998E-2</c:v>
                </c:pt>
                <c:pt idx="261">
                  <c:v>4.2983796999999997E-2</c:v>
                </c:pt>
                <c:pt idx="262">
                  <c:v>4.2427884999999999E-2</c:v>
                </c:pt>
                <c:pt idx="263">
                  <c:v>4.2987933999999998E-2</c:v>
                </c:pt>
                <c:pt idx="264">
                  <c:v>4.3571384999999997E-2</c:v>
                </c:pt>
                <c:pt idx="265">
                  <c:v>4.5524004E-2</c:v>
                </c:pt>
                <c:pt idx="266">
                  <c:v>4.5106169000000002E-2</c:v>
                </c:pt>
                <c:pt idx="267">
                  <c:v>4.5131708999999999E-2</c:v>
                </c:pt>
                <c:pt idx="268">
                  <c:v>4.8267485999999998E-2</c:v>
                </c:pt>
                <c:pt idx="269">
                  <c:v>4.7721634999999998E-2</c:v>
                </c:pt>
                <c:pt idx="270">
                  <c:v>4.8674698000000002E-2</c:v>
                </c:pt>
                <c:pt idx="271">
                  <c:v>4.4136489000000001E-2</c:v>
                </c:pt>
                <c:pt idx="272">
                  <c:v>4.4431065999999998E-2</c:v>
                </c:pt>
                <c:pt idx="273">
                  <c:v>4.4734782000000001E-2</c:v>
                </c:pt>
                <c:pt idx="274">
                  <c:v>4.5726861000000001E-2</c:v>
                </c:pt>
                <c:pt idx="275">
                  <c:v>4.5025113999999998E-2</c:v>
                </c:pt>
                <c:pt idx="276">
                  <c:v>4.2160718999999999E-2</c:v>
                </c:pt>
                <c:pt idx="277">
                  <c:v>4.2036922999999997E-2</c:v>
                </c:pt>
                <c:pt idx="278">
                  <c:v>4.2400089000000002E-2</c:v>
                </c:pt>
                <c:pt idx="279">
                  <c:v>4.2744091999999997E-2</c:v>
                </c:pt>
                <c:pt idx="280">
                  <c:v>4.0692851000000002E-2</c:v>
                </c:pt>
                <c:pt idx="281">
                  <c:v>4.0344019000000002E-2</c:v>
                </c:pt>
                <c:pt idx="282">
                  <c:v>4.0715116000000003E-2</c:v>
                </c:pt>
                <c:pt idx="283">
                  <c:v>4.1386153000000002E-2</c:v>
                </c:pt>
                <c:pt idx="284">
                  <c:v>4.3057996000000001E-2</c:v>
                </c:pt>
                <c:pt idx="285">
                  <c:v>4.1407648999999998E-2</c:v>
                </c:pt>
                <c:pt idx="286">
                  <c:v>3.8977098000000002E-2</c:v>
                </c:pt>
                <c:pt idx="287">
                  <c:v>3.7391140000000003E-2</c:v>
                </c:pt>
                <c:pt idx="288">
                  <c:v>3.7491736999999997E-2</c:v>
                </c:pt>
                <c:pt idx="289">
                  <c:v>3.5166579000000003E-2</c:v>
                </c:pt>
                <c:pt idx="290">
                  <c:v>3.3570532E-2</c:v>
                </c:pt>
                <c:pt idx="291">
                  <c:v>3.4165549000000003E-2</c:v>
                </c:pt>
                <c:pt idx="292">
                  <c:v>3.2639296999999998E-2</c:v>
                </c:pt>
                <c:pt idx="293">
                  <c:v>3.2291501E-2</c:v>
                </c:pt>
                <c:pt idx="294">
                  <c:v>3.4488099000000001E-2</c:v>
                </c:pt>
                <c:pt idx="295">
                  <c:v>3.2367334999999997E-2</c:v>
                </c:pt>
                <c:pt idx="296">
                  <c:v>3.5578419999999999E-2</c:v>
                </c:pt>
                <c:pt idx="297">
                  <c:v>3.3800598000000001E-2</c:v>
                </c:pt>
                <c:pt idx="298">
                  <c:v>3.3156769000000003E-2</c:v>
                </c:pt>
                <c:pt idx="299">
                  <c:v>3.4190857999999998E-2</c:v>
                </c:pt>
                <c:pt idx="300">
                  <c:v>3.0283128999999999E-2</c:v>
                </c:pt>
                <c:pt idx="301">
                  <c:v>2.9275157999999999E-2</c:v>
                </c:pt>
                <c:pt idx="302">
                  <c:v>2.8591017999999999E-2</c:v>
                </c:pt>
                <c:pt idx="303">
                  <c:v>2.9130254000000001E-2</c:v>
                </c:pt>
                <c:pt idx="304">
                  <c:v>2.9162357999999999E-2</c:v>
                </c:pt>
                <c:pt idx="305">
                  <c:v>2.8026315999999999E-2</c:v>
                </c:pt>
                <c:pt idx="306">
                  <c:v>2.6883417999999999E-2</c:v>
                </c:pt>
                <c:pt idx="307">
                  <c:v>2.6116828000000002E-2</c:v>
                </c:pt>
                <c:pt idx="308">
                  <c:v>2.6908616E-2</c:v>
                </c:pt>
                <c:pt idx="309">
                  <c:v>3.4592319000000003E-2</c:v>
                </c:pt>
                <c:pt idx="310">
                  <c:v>3.8037343000000001E-2</c:v>
                </c:pt>
                <c:pt idx="311">
                  <c:v>3.5656467999999997E-2</c:v>
                </c:pt>
                <c:pt idx="312">
                  <c:v>3.4452366999999998E-2</c:v>
                </c:pt>
                <c:pt idx="313">
                  <c:v>3.3243707999999997E-2</c:v>
                </c:pt>
                <c:pt idx="314">
                  <c:v>3.4570666999999999E-2</c:v>
                </c:pt>
                <c:pt idx="315">
                  <c:v>3.4605033E-2</c:v>
                </c:pt>
                <c:pt idx="316">
                  <c:v>3.4851489999999999E-2</c:v>
                </c:pt>
                <c:pt idx="317">
                  <c:v>3.3747714999999998E-2</c:v>
                </c:pt>
                <c:pt idx="318">
                  <c:v>3.4213171000000001E-2</c:v>
                </c:pt>
                <c:pt idx="319">
                  <c:v>3.5879983999999997E-2</c:v>
                </c:pt>
                <c:pt idx="320">
                  <c:v>3.4790923000000001E-2</c:v>
                </c:pt>
                <c:pt idx="321">
                  <c:v>3.4233072000000003E-2</c:v>
                </c:pt>
                <c:pt idx="322">
                  <c:v>3.5221044999999999E-2</c:v>
                </c:pt>
                <c:pt idx="323">
                  <c:v>3.5035286999999998E-2</c:v>
                </c:pt>
                <c:pt idx="324">
                  <c:v>3.2989321000000002E-2</c:v>
                </c:pt>
                <c:pt idx="325">
                  <c:v>3.4261118E-2</c:v>
                </c:pt>
                <c:pt idx="326">
                  <c:v>3.3845422999999999E-2</c:v>
                </c:pt>
                <c:pt idx="327">
                  <c:v>3.2575463999999998E-2</c:v>
                </c:pt>
                <c:pt idx="328">
                  <c:v>3.1802487999999997E-2</c:v>
                </c:pt>
                <c:pt idx="329">
                  <c:v>3.2391973999999997E-2</c:v>
                </c:pt>
                <c:pt idx="330">
                  <c:v>3.0118276999999999E-2</c:v>
                </c:pt>
                <c:pt idx="331">
                  <c:v>3.0009009999999999E-2</c:v>
                </c:pt>
                <c:pt idx="332">
                  <c:v>3.0559930999999999E-2</c:v>
                </c:pt>
                <c:pt idx="333">
                  <c:v>3.1721315E-2</c:v>
                </c:pt>
                <c:pt idx="334">
                  <c:v>3.157124E-2</c:v>
                </c:pt>
                <c:pt idx="335">
                  <c:v>3.1267685000000003E-2</c:v>
                </c:pt>
                <c:pt idx="336">
                  <c:v>3.3851950999999998E-2</c:v>
                </c:pt>
                <c:pt idx="337">
                  <c:v>3.3836511999999999E-2</c:v>
                </c:pt>
                <c:pt idx="338">
                  <c:v>3.3299993999999999E-2</c:v>
                </c:pt>
                <c:pt idx="339">
                  <c:v>3.4562676000000001E-2</c:v>
                </c:pt>
                <c:pt idx="340">
                  <c:v>3.1964860999999997E-2</c:v>
                </c:pt>
                <c:pt idx="341">
                  <c:v>3.2568013E-2</c:v>
                </c:pt>
                <c:pt idx="342">
                  <c:v>3.2898123000000001E-2</c:v>
                </c:pt>
                <c:pt idx="343">
                  <c:v>3.6499668999999998E-2</c:v>
                </c:pt>
                <c:pt idx="344">
                  <c:v>3.8653815000000001E-2</c:v>
                </c:pt>
                <c:pt idx="345">
                  <c:v>3.9199561000000001E-2</c:v>
                </c:pt>
                <c:pt idx="346">
                  <c:v>3.7251981000000003E-2</c:v>
                </c:pt>
                <c:pt idx="347">
                  <c:v>3.6611956000000001E-2</c:v>
                </c:pt>
                <c:pt idx="348">
                  <c:v>3.5171885999999999E-2</c:v>
                </c:pt>
                <c:pt idx="349">
                  <c:v>3.2972820999999999E-2</c:v>
                </c:pt>
                <c:pt idx="350">
                  <c:v>3.2274399000000002E-2</c:v>
                </c:pt>
                <c:pt idx="351">
                  <c:v>3.2298742999999998E-2</c:v>
                </c:pt>
                <c:pt idx="352">
                  <c:v>3.1133228999999998E-2</c:v>
                </c:pt>
                <c:pt idx="353">
                  <c:v>3.2735209000000001E-2</c:v>
                </c:pt>
                <c:pt idx="354">
                  <c:v>3.1441512999999997E-2</c:v>
                </c:pt>
                <c:pt idx="355">
                  <c:v>3.0945216000000001E-2</c:v>
                </c:pt>
                <c:pt idx="356">
                  <c:v>3.1660909000000001E-2</c:v>
                </c:pt>
                <c:pt idx="357">
                  <c:v>3.1221865000000001E-2</c:v>
                </c:pt>
                <c:pt idx="358">
                  <c:v>3.2585327999999997E-2</c:v>
                </c:pt>
                <c:pt idx="359">
                  <c:v>2.9250281999999999E-2</c:v>
                </c:pt>
                <c:pt idx="360">
                  <c:v>2.9942024000000001E-2</c:v>
                </c:pt>
                <c:pt idx="361">
                  <c:v>2.975527E-2</c:v>
                </c:pt>
                <c:pt idx="362">
                  <c:v>3.0518467000000001E-2</c:v>
                </c:pt>
                <c:pt idx="363">
                  <c:v>2.9690324000000001E-2</c:v>
                </c:pt>
                <c:pt idx="364">
                  <c:v>2.9661731E-2</c:v>
                </c:pt>
                <c:pt idx="365">
                  <c:v>3.0185720999999999E-2</c:v>
                </c:pt>
                <c:pt idx="366">
                  <c:v>2.9097224000000001E-2</c:v>
                </c:pt>
                <c:pt idx="367">
                  <c:v>2.9869011000000001E-2</c:v>
                </c:pt>
                <c:pt idx="368">
                  <c:v>2.9655337E-2</c:v>
                </c:pt>
                <c:pt idx="369">
                  <c:v>2.9585045000000001E-2</c:v>
                </c:pt>
                <c:pt idx="370">
                  <c:v>2.8708319E-2</c:v>
                </c:pt>
                <c:pt idx="371">
                  <c:v>2.8413394000000002E-2</c:v>
                </c:pt>
                <c:pt idx="372">
                  <c:v>2.8290563000000001E-2</c:v>
                </c:pt>
                <c:pt idx="373">
                  <c:v>2.8072232999999999E-2</c:v>
                </c:pt>
                <c:pt idx="374">
                  <c:v>2.7630792000000001E-2</c:v>
                </c:pt>
                <c:pt idx="375">
                  <c:v>2.8381684000000001E-2</c:v>
                </c:pt>
                <c:pt idx="376">
                  <c:v>2.7780862999999999E-2</c:v>
                </c:pt>
                <c:pt idx="377">
                  <c:v>2.7789491999999999E-2</c:v>
                </c:pt>
                <c:pt idx="378">
                  <c:v>2.7938320999999999E-2</c:v>
                </c:pt>
                <c:pt idx="379">
                  <c:v>2.700837E-2</c:v>
                </c:pt>
                <c:pt idx="380">
                  <c:v>2.7280848999999999E-2</c:v>
                </c:pt>
                <c:pt idx="381">
                  <c:v>2.6804609E-2</c:v>
                </c:pt>
                <c:pt idx="382">
                  <c:v>2.7198509999999999E-2</c:v>
                </c:pt>
                <c:pt idx="383">
                  <c:v>2.6969664000000001E-2</c:v>
                </c:pt>
                <c:pt idx="384">
                  <c:v>2.6210695999999999E-2</c:v>
                </c:pt>
                <c:pt idx="385">
                  <c:v>2.7115354000000001E-2</c:v>
                </c:pt>
                <c:pt idx="386">
                  <c:v>2.8512461999999999E-2</c:v>
                </c:pt>
                <c:pt idx="387">
                  <c:v>2.8283545E-2</c:v>
                </c:pt>
                <c:pt idx="388">
                  <c:v>2.8031514E-2</c:v>
                </c:pt>
                <c:pt idx="389">
                  <c:v>2.8901343999999999E-2</c:v>
                </c:pt>
                <c:pt idx="390">
                  <c:v>2.8085105999999999E-2</c:v>
                </c:pt>
                <c:pt idx="391">
                  <c:v>2.7129337999999999E-2</c:v>
                </c:pt>
                <c:pt idx="392">
                  <c:v>2.7944068999999998E-2</c:v>
                </c:pt>
                <c:pt idx="393">
                  <c:v>2.7550192000000001E-2</c:v>
                </c:pt>
                <c:pt idx="394">
                  <c:v>2.8866994E-2</c:v>
                </c:pt>
                <c:pt idx="395">
                  <c:v>2.8697716000000002E-2</c:v>
                </c:pt>
                <c:pt idx="396">
                  <c:v>2.8017515999999999E-2</c:v>
                </c:pt>
                <c:pt idx="397">
                  <c:v>2.7041999000000001E-2</c:v>
                </c:pt>
                <c:pt idx="398">
                  <c:v>2.6322622E-2</c:v>
                </c:pt>
                <c:pt idx="399">
                  <c:v>2.5729699000000002E-2</c:v>
                </c:pt>
                <c:pt idx="400">
                  <c:v>2.4946882E-2</c:v>
                </c:pt>
                <c:pt idx="401">
                  <c:v>2.4543368999999999E-2</c:v>
                </c:pt>
                <c:pt idx="402">
                  <c:v>2.3912038E-2</c:v>
                </c:pt>
                <c:pt idx="403">
                  <c:v>2.4044280000000001E-2</c:v>
                </c:pt>
                <c:pt idx="404">
                  <c:v>2.3237111000000001E-2</c:v>
                </c:pt>
                <c:pt idx="405">
                  <c:v>2.3473774999999999E-2</c:v>
                </c:pt>
                <c:pt idx="406">
                  <c:v>2.2663824999999999E-2</c:v>
                </c:pt>
                <c:pt idx="407">
                  <c:v>2.2388907999999999E-2</c:v>
                </c:pt>
                <c:pt idx="408">
                  <c:v>2.1844176999999999E-2</c:v>
                </c:pt>
                <c:pt idx="409">
                  <c:v>2.1855108000000002E-2</c:v>
                </c:pt>
                <c:pt idx="410">
                  <c:v>2.1843531999999999E-2</c:v>
                </c:pt>
                <c:pt idx="411">
                  <c:v>2.1640653999999999E-2</c:v>
                </c:pt>
                <c:pt idx="412">
                  <c:v>2.124183E-2</c:v>
                </c:pt>
                <c:pt idx="413">
                  <c:v>2.1278498999999999E-2</c:v>
                </c:pt>
                <c:pt idx="414">
                  <c:v>2.2501758E-2</c:v>
                </c:pt>
                <c:pt idx="415">
                  <c:v>2.2285618E-2</c:v>
                </c:pt>
                <c:pt idx="416">
                  <c:v>2.1329530999999999E-2</c:v>
                </c:pt>
                <c:pt idx="417">
                  <c:v>2.0899797000000001E-2</c:v>
                </c:pt>
                <c:pt idx="418">
                  <c:v>1.9576762000000001E-2</c:v>
                </c:pt>
                <c:pt idx="419">
                  <c:v>2.0115020000000001E-2</c:v>
                </c:pt>
                <c:pt idx="420">
                  <c:v>1.9020724999999999E-2</c:v>
                </c:pt>
                <c:pt idx="421">
                  <c:v>1.8976084000000001E-2</c:v>
                </c:pt>
                <c:pt idx="422">
                  <c:v>1.9891167000000001E-2</c:v>
                </c:pt>
                <c:pt idx="423">
                  <c:v>1.8835118000000001E-2</c:v>
                </c:pt>
                <c:pt idx="424">
                  <c:v>1.7832161999999999E-2</c:v>
                </c:pt>
                <c:pt idx="425">
                  <c:v>1.7127234000000002E-2</c:v>
                </c:pt>
                <c:pt idx="426">
                  <c:v>1.5945536999999999E-2</c:v>
                </c:pt>
                <c:pt idx="427">
                  <c:v>1.6980370000000002E-2</c:v>
                </c:pt>
                <c:pt idx="428">
                  <c:v>1.6183177E-2</c:v>
                </c:pt>
                <c:pt idx="429">
                  <c:v>1.6819371E-2</c:v>
                </c:pt>
                <c:pt idx="430">
                  <c:v>1.6157280999999999E-2</c:v>
                </c:pt>
                <c:pt idx="431">
                  <c:v>1.5961995999999999E-2</c:v>
                </c:pt>
                <c:pt idx="432">
                  <c:v>1.5852614000000001E-2</c:v>
                </c:pt>
                <c:pt idx="433">
                  <c:v>1.4856958E-2</c:v>
                </c:pt>
                <c:pt idx="434">
                  <c:v>1.4195598E-2</c:v>
                </c:pt>
                <c:pt idx="435">
                  <c:v>1.4160858E-2</c:v>
                </c:pt>
                <c:pt idx="436">
                  <c:v>1.4527297999999999E-2</c:v>
                </c:pt>
                <c:pt idx="437">
                  <c:v>1.4067240999999999E-2</c:v>
                </c:pt>
                <c:pt idx="438">
                  <c:v>1.4292045999999999E-2</c:v>
                </c:pt>
                <c:pt idx="439">
                  <c:v>1.6801074999999999E-2</c:v>
                </c:pt>
                <c:pt idx="440">
                  <c:v>1.5879883000000001E-2</c:v>
                </c:pt>
                <c:pt idx="441">
                  <c:v>1.4714761E-2</c:v>
                </c:pt>
                <c:pt idx="442">
                  <c:v>1.3907628E-2</c:v>
                </c:pt>
                <c:pt idx="443">
                  <c:v>1.3178982000000001E-2</c:v>
                </c:pt>
                <c:pt idx="444">
                  <c:v>1.2724933000000001E-2</c:v>
                </c:pt>
                <c:pt idx="445">
                  <c:v>1.3216725E-2</c:v>
                </c:pt>
                <c:pt idx="446">
                  <c:v>1.2787923E-2</c:v>
                </c:pt>
                <c:pt idx="447">
                  <c:v>1.2320436000000001E-2</c:v>
                </c:pt>
                <c:pt idx="448">
                  <c:v>1.2635960999999999E-2</c:v>
                </c:pt>
                <c:pt idx="449">
                  <c:v>1.1983594E-2</c:v>
                </c:pt>
                <c:pt idx="450">
                  <c:v>1.2428000999999999E-2</c:v>
                </c:pt>
                <c:pt idx="451">
                  <c:v>1.2554180999999999E-2</c:v>
                </c:pt>
                <c:pt idx="452">
                  <c:v>1.2972535E-2</c:v>
                </c:pt>
                <c:pt idx="453">
                  <c:v>1.2221219E-2</c:v>
                </c:pt>
                <c:pt idx="454">
                  <c:v>1.2004618E-2</c:v>
                </c:pt>
                <c:pt idx="455">
                  <c:v>1.1359536999999999E-2</c:v>
                </c:pt>
                <c:pt idx="456">
                  <c:v>1.1985523999999999E-2</c:v>
                </c:pt>
                <c:pt idx="457">
                  <c:v>1.2248551999999999E-2</c:v>
                </c:pt>
                <c:pt idx="458">
                  <c:v>1.1183920999999999E-2</c:v>
                </c:pt>
                <c:pt idx="459">
                  <c:v>1.1525512E-2</c:v>
                </c:pt>
                <c:pt idx="460">
                  <c:v>1.1769675E-2</c:v>
                </c:pt>
                <c:pt idx="461">
                  <c:v>1.1480819E-2</c:v>
                </c:pt>
                <c:pt idx="462">
                  <c:v>1.158768E-2</c:v>
                </c:pt>
                <c:pt idx="463">
                  <c:v>1.0845501E-2</c:v>
                </c:pt>
                <c:pt idx="464">
                  <c:v>1.1374789999999999E-2</c:v>
                </c:pt>
                <c:pt idx="465">
                  <c:v>1.1415046E-2</c:v>
                </c:pt>
                <c:pt idx="466">
                  <c:v>1.2390839000000001E-2</c:v>
                </c:pt>
                <c:pt idx="467">
                  <c:v>1.2323143999999999E-2</c:v>
                </c:pt>
                <c:pt idx="468">
                  <c:v>1.1837395000000001E-2</c:v>
                </c:pt>
                <c:pt idx="469">
                  <c:v>1.2960305E-2</c:v>
                </c:pt>
                <c:pt idx="470">
                  <c:v>1.3763325999999999E-2</c:v>
                </c:pt>
                <c:pt idx="471">
                  <c:v>1.2706823000000001E-2</c:v>
                </c:pt>
                <c:pt idx="472">
                  <c:v>1.2568149000000001E-2</c:v>
                </c:pt>
                <c:pt idx="473">
                  <c:v>1.2814229999999999E-2</c:v>
                </c:pt>
                <c:pt idx="474">
                  <c:v>1.2967533999999999E-2</c:v>
                </c:pt>
                <c:pt idx="475">
                  <c:v>1.3870511E-2</c:v>
                </c:pt>
                <c:pt idx="476">
                  <c:v>1.5120948E-2</c:v>
                </c:pt>
                <c:pt idx="477">
                  <c:v>1.4852139E-2</c:v>
                </c:pt>
                <c:pt idx="478">
                  <c:v>1.3813682000000001E-2</c:v>
                </c:pt>
                <c:pt idx="479">
                  <c:v>1.3709845999999999E-2</c:v>
                </c:pt>
                <c:pt idx="480">
                  <c:v>1.3923789000000001E-2</c:v>
                </c:pt>
                <c:pt idx="481">
                  <c:v>1.4216054000000001E-2</c:v>
                </c:pt>
                <c:pt idx="482">
                  <c:v>1.3709374999999999E-2</c:v>
                </c:pt>
                <c:pt idx="483">
                  <c:v>1.4702422999999999E-2</c:v>
                </c:pt>
                <c:pt idx="484">
                  <c:v>1.4933998E-2</c:v>
                </c:pt>
                <c:pt idx="485">
                  <c:v>1.6205130000000002E-2</c:v>
                </c:pt>
                <c:pt idx="486">
                  <c:v>1.7507660000000001E-2</c:v>
                </c:pt>
                <c:pt idx="487">
                  <c:v>1.7335647999999999E-2</c:v>
                </c:pt>
                <c:pt idx="488">
                  <c:v>1.9380834E-2</c:v>
                </c:pt>
                <c:pt idx="489">
                  <c:v>1.7942784E-2</c:v>
                </c:pt>
                <c:pt idx="490">
                  <c:v>1.7072337E-2</c:v>
                </c:pt>
                <c:pt idx="491">
                  <c:v>1.8273055999999999E-2</c:v>
                </c:pt>
                <c:pt idx="492">
                  <c:v>1.8847336999999999E-2</c:v>
                </c:pt>
                <c:pt idx="493">
                  <c:v>1.9233588999999999E-2</c:v>
                </c:pt>
                <c:pt idx="494">
                  <c:v>1.9133910000000001E-2</c:v>
                </c:pt>
                <c:pt idx="495">
                  <c:v>1.7676206E-2</c:v>
                </c:pt>
                <c:pt idx="496">
                  <c:v>1.6797947000000001E-2</c:v>
                </c:pt>
                <c:pt idx="497">
                  <c:v>1.6587824000000001E-2</c:v>
                </c:pt>
                <c:pt idx="498">
                  <c:v>1.6464877999999999E-2</c:v>
                </c:pt>
                <c:pt idx="499">
                  <c:v>1.6314984000000001E-2</c:v>
                </c:pt>
                <c:pt idx="500">
                  <c:v>1.6653112000000001E-2</c:v>
                </c:pt>
                <c:pt idx="501">
                  <c:v>1.6038996E-2</c:v>
                </c:pt>
                <c:pt idx="502">
                  <c:v>1.6177156000000002E-2</c:v>
                </c:pt>
                <c:pt idx="503">
                  <c:v>1.5635118E-2</c:v>
                </c:pt>
                <c:pt idx="504">
                  <c:v>1.5557599E-2</c:v>
                </c:pt>
                <c:pt idx="505">
                  <c:v>1.5555691E-2</c:v>
                </c:pt>
                <c:pt idx="506">
                  <c:v>1.6003231999999999E-2</c:v>
                </c:pt>
                <c:pt idx="507">
                  <c:v>1.6450525000000001E-2</c:v>
                </c:pt>
                <c:pt idx="508">
                  <c:v>1.6426039E-2</c:v>
                </c:pt>
                <c:pt idx="509">
                  <c:v>1.6304652999999999E-2</c:v>
                </c:pt>
                <c:pt idx="510">
                  <c:v>1.7053637E-2</c:v>
                </c:pt>
                <c:pt idx="511">
                  <c:v>1.7184367999999998E-2</c:v>
                </c:pt>
                <c:pt idx="512">
                  <c:v>1.7193023000000002E-2</c:v>
                </c:pt>
                <c:pt idx="513">
                  <c:v>1.7037103000000001E-2</c:v>
                </c:pt>
                <c:pt idx="514">
                  <c:v>1.6482652E-2</c:v>
                </c:pt>
                <c:pt idx="515">
                  <c:v>1.6040663E-2</c:v>
                </c:pt>
                <c:pt idx="516">
                  <c:v>1.6678658999999998E-2</c:v>
                </c:pt>
              </c:numCache>
            </c:numRef>
          </c:val>
          <c:smooth val="0"/>
          <c:extLst>
            <c:ext xmlns:c16="http://schemas.microsoft.com/office/drawing/2014/chart" uri="{C3380CC4-5D6E-409C-BE32-E72D297353CC}">
              <c16:uniqueId val="{00000001-BD69-413B-B6C7-DAF8C936DEF1}"/>
            </c:ext>
          </c:extLst>
        </c:ser>
        <c:dLbls>
          <c:showLegendKey val="0"/>
          <c:showVal val="0"/>
          <c:showCatName val="0"/>
          <c:showSerName val="0"/>
          <c:showPercent val="0"/>
          <c:showBubbleSize val="0"/>
        </c:dLbls>
        <c:marker val="1"/>
        <c:smooth val="0"/>
        <c:axId val="1605308304"/>
        <c:axId val="1605320368"/>
      </c:lineChart>
      <c:catAx>
        <c:axId val="1599489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L"/>
          </a:p>
        </c:txPr>
        <c:crossAx val="1599490992"/>
        <c:crosses val="autoZero"/>
        <c:auto val="1"/>
        <c:lblAlgn val="ctr"/>
        <c:lblOffset val="100"/>
        <c:noMultiLvlLbl val="0"/>
      </c:catAx>
      <c:valAx>
        <c:axId val="15994909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L"/>
          </a:p>
        </c:txPr>
        <c:crossAx val="1599489744"/>
        <c:crosses val="autoZero"/>
        <c:crossBetween val="between"/>
      </c:valAx>
      <c:valAx>
        <c:axId val="1605320368"/>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L"/>
          </a:p>
        </c:txPr>
        <c:crossAx val="1605308304"/>
        <c:crosses val="max"/>
        <c:crossBetween val="between"/>
      </c:valAx>
      <c:catAx>
        <c:axId val="1605308304"/>
        <c:scaling>
          <c:orientation val="minMax"/>
        </c:scaling>
        <c:delete val="1"/>
        <c:axPos val="b"/>
        <c:numFmt formatCode="General" sourceLinked="1"/>
        <c:majorTickMark val="out"/>
        <c:minorTickMark val="none"/>
        <c:tickLblPos val="nextTo"/>
        <c:crossAx val="160532036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L"/>
        </a:p>
      </c:txPr>
    </c:legend>
    <c:plotVisOnly val="1"/>
    <c:dispBlanksAs val="gap"/>
    <c:showDLblsOverMax val="0"/>
  </c:chart>
  <c:spPr>
    <a:noFill/>
    <a:ln>
      <a:noFill/>
    </a:ln>
    <a:effectLst/>
  </c:spPr>
  <c:txPr>
    <a:bodyPr/>
    <a:lstStyle/>
    <a:p>
      <a:pPr>
        <a:defRPr/>
      </a:pPr>
      <a:endParaRPr lang="en-N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8657316272965878E-2"/>
          <c:y val="3.6997690531177831E-2"/>
          <c:w val="0.75730342300962383"/>
          <c:h val="0.89829099307159355"/>
        </c:manualLayout>
      </c:layout>
      <c:lineChart>
        <c:grouping val="standard"/>
        <c:varyColors val="0"/>
        <c:ser>
          <c:idx val="0"/>
          <c:order val="0"/>
          <c:tx>
            <c:strRef>
              <c:f>'Volatility timing'!$D$2</c:f>
              <c:strCache>
                <c:ptCount val="1"/>
                <c:pt idx="0">
                  <c:v>MKT</c:v>
                </c:pt>
              </c:strCache>
            </c:strRef>
          </c:tx>
          <c:spPr>
            <a:ln>
              <a:solidFill>
                <a:schemeClr val="bg1">
                  <a:lumMod val="50000"/>
                  <a:alpha val="45000"/>
                </a:schemeClr>
              </a:solidFill>
            </a:ln>
          </c:spPr>
          <c:marker>
            <c:symbol val="none"/>
          </c:marker>
          <c:cat>
            <c:numRef>
              <c:f>'Volatility timing'!$A$3:$A$1064</c:f>
              <c:numCache>
                <c:formatCode>General</c:formatCode>
                <c:ptCount val="1062"/>
                <c:pt idx="0">
                  <c:v>192607</c:v>
                </c:pt>
                <c:pt idx="1">
                  <c:v>192608</c:v>
                </c:pt>
                <c:pt idx="2">
                  <c:v>192609</c:v>
                </c:pt>
                <c:pt idx="3">
                  <c:v>192610</c:v>
                </c:pt>
                <c:pt idx="4">
                  <c:v>192611</c:v>
                </c:pt>
                <c:pt idx="5">
                  <c:v>192612</c:v>
                </c:pt>
                <c:pt idx="6">
                  <c:v>192701</c:v>
                </c:pt>
                <c:pt idx="7">
                  <c:v>192702</c:v>
                </c:pt>
                <c:pt idx="8">
                  <c:v>192703</c:v>
                </c:pt>
                <c:pt idx="9">
                  <c:v>192704</c:v>
                </c:pt>
                <c:pt idx="10">
                  <c:v>192705</c:v>
                </c:pt>
                <c:pt idx="11">
                  <c:v>192706</c:v>
                </c:pt>
                <c:pt idx="12">
                  <c:v>192707</c:v>
                </c:pt>
                <c:pt idx="13">
                  <c:v>192708</c:v>
                </c:pt>
                <c:pt idx="14">
                  <c:v>192709</c:v>
                </c:pt>
                <c:pt idx="15">
                  <c:v>192710</c:v>
                </c:pt>
                <c:pt idx="16">
                  <c:v>192711</c:v>
                </c:pt>
                <c:pt idx="17">
                  <c:v>192712</c:v>
                </c:pt>
                <c:pt idx="18">
                  <c:v>192801</c:v>
                </c:pt>
                <c:pt idx="19">
                  <c:v>192802</c:v>
                </c:pt>
                <c:pt idx="20">
                  <c:v>192803</c:v>
                </c:pt>
                <c:pt idx="21">
                  <c:v>192804</c:v>
                </c:pt>
                <c:pt idx="22">
                  <c:v>192805</c:v>
                </c:pt>
                <c:pt idx="23">
                  <c:v>192806</c:v>
                </c:pt>
                <c:pt idx="24">
                  <c:v>192807</c:v>
                </c:pt>
                <c:pt idx="25">
                  <c:v>192808</c:v>
                </c:pt>
                <c:pt idx="26">
                  <c:v>192809</c:v>
                </c:pt>
                <c:pt idx="27">
                  <c:v>192810</c:v>
                </c:pt>
                <c:pt idx="28">
                  <c:v>192811</c:v>
                </c:pt>
                <c:pt idx="29">
                  <c:v>192812</c:v>
                </c:pt>
                <c:pt idx="30">
                  <c:v>192901</c:v>
                </c:pt>
                <c:pt idx="31">
                  <c:v>192902</c:v>
                </c:pt>
                <c:pt idx="32">
                  <c:v>192903</c:v>
                </c:pt>
                <c:pt idx="33">
                  <c:v>192904</c:v>
                </c:pt>
                <c:pt idx="34">
                  <c:v>192905</c:v>
                </c:pt>
                <c:pt idx="35">
                  <c:v>192906</c:v>
                </c:pt>
                <c:pt idx="36">
                  <c:v>192907</c:v>
                </c:pt>
                <c:pt idx="37">
                  <c:v>192908</c:v>
                </c:pt>
                <c:pt idx="38">
                  <c:v>192909</c:v>
                </c:pt>
                <c:pt idx="39">
                  <c:v>192910</c:v>
                </c:pt>
                <c:pt idx="40">
                  <c:v>192911</c:v>
                </c:pt>
                <c:pt idx="41">
                  <c:v>192912</c:v>
                </c:pt>
                <c:pt idx="42">
                  <c:v>193001</c:v>
                </c:pt>
                <c:pt idx="43">
                  <c:v>193002</c:v>
                </c:pt>
                <c:pt idx="44">
                  <c:v>193003</c:v>
                </c:pt>
                <c:pt idx="45">
                  <c:v>193004</c:v>
                </c:pt>
                <c:pt idx="46">
                  <c:v>193005</c:v>
                </c:pt>
                <c:pt idx="47">
                  <c:v>193006</c:v>
                </c:pt>
                <c:pt idx="48">
                  <c:v>193007</c:v>
                </c:pt>
                <c:pt idx="49">
                  <c:v>193008</c:v>
                </c:pt>
                <c:pt idx="50">
                  <c:v>193009</c:v>
                </c:pt>
                <c:pt idx="51">
                  <c:v>193010</c:v>
                </c:pt>
                <c:pt idx="52">
                  <c:v>193011</c:v>
                </c:pt>
                <c:pt idx="53">
                  <c:v>193012</c:v>
                </c:pt>
                <c:pt idx="54">
                  <c:v>193101</c:v>
                </c:pt>
                <c:pt idx="55">
                  <c:v>193102</c:v>
                </c:pt>
                <c:pt idx="56">
                  <c:v>193103</c:v>
                </c:pt>
                <c:pt idx="57">
                  <c:v>193104</c:v>
                </c:pt>
                <c:pt idx="58">
                  <c:v>193105</c:v>
                </c:pt>
                <c:pt idx="59">
                  <c:v>193106</c:v>
                </c:pt>
                <c:pt idx="60">
                  <c:v>193107</c:v>
                </c:pt>
                <c:pt idx="61">
                  <c:v>193108</c:v>
                </c:pt>
                <c:pt idx="62">
                  <c:v>193109</c:v>
                </c:pt>
                <c:pt idx="63">
                  <c:v>193110</c:v>
                </c:pt>
                <c:pt idx="64">
                  <c:v>193111</c:v>
                </c:pt>
                <c:pt idx="65">
                  <c:v>193112</c:v>
                </c:pt>
                <c:pt idx="66">
                  <c:v>193201</c:v>
                </c:pt>
                <c:pt idx="67">
                  <c:v>193202</c:v>
                </c:pt>
                <c:pt idx="68">
                  <c:v>193203</c:v>
                </c:pt>
                <c:pt idx="69">
                  <c:v>193204</c:v>
                </c:pt>
                <c:pt idx="70">
                  <c:v>193205</c:v>
                </c:pt>
                <c:pt idx="71">
                  <c:v>193206</c:v>
                </c:pt>
                <c:pt idx="72">
                  <c:v>193207</c:v>
                </c:pt>
                <c:pt idx="73">
                  <c:v>193208</c:v>
                </c:pt>
                <c:pt idx="74">
                  <c:v>193209</c:v>
                </c:pt>
                <c:pt idx="75">
                  <c:v>193210</c:v>
                </c:pt>
                <c:pt idx="76">
                  <c:v>193211</c:v>
                </c:pt>
                <c:pt idx="77">
                  <c:v>193212</c:v>
                </c:pt>
                <c:pt idx="78">
                  <c:v>193301</c:v>
                </c:pt>
                <c:pt idx="79">
                  <c:v>193302</c:v>
                </c:pt>
                <c:pt idx="80">
                  <c:v>193303</c:v>
                </c:pt>
                <c:pt idx="81">
                  <c:v>193304</c:v>
                </c:pt>
                <c:pt idx="82">
                  <c:v>193305</c:v>
                </c:pt>
                <c:pt idx="83">
                  <c:v>193306</c:v>
                </c:pt>
                <c:pt idx="84">
                  <c:v>193307</c:v>
                </c:pt>
                <c:pt idx="85">
                  <c:v>193308</c:v>
                </c:pt>
                <c:pt idx="86">
                  <c:v>193309</c:v>
                </c:pt>
                <c:pt idx="87">
                  <c:v>193310</c:v>
                </c:pt>
                <c:pt idx="88">
                  <c:v>193311</c:v>
                </c:pt>
                <c:pt idx="89">
                  <c:v>193312</c:v>
                </c:pt>
                <c:pt idx="90">
                  <c:v>193401</c:v>
                </c:pt>
                <c:pt idx="91">
                  <c:v>193402</c:v>
                </c:pt>
                <c:pt idx="92">
                  <c:v>193403</c:v>
                </c:pt>
                <c:pt idx="93">
                  <c:v>193404</c:v>
                </c:pt>
                <c:pt idx="94">
                  <c:v>193405</c:v>
                </c:pt>
                <c:pt idx="95">
                  <c:v>193406</c:v>
                </c:pt>
                <c:pt idx="96">
                  <c:v>193407</c:v>
                </c:pt>
                <c:pt idx="97">
                  <c:v>193408</c:v>
                </c:pt>
                <c:pt idx="98">
                  <c:v>193409</c:v>
                </c:pt>
                <c:pt idx="99">
                  <c:v>193410</c:v>
                </c:pt>
                <c:pt idx="100">
                  <c:v>193411</c:v>
                </c:pt>
                <c:pt idx="101">
                  <c:v>193412</c:v>
                </c:pt>
                <c:pt idx="102">
                  <c:v>193501</c:v>
                </c:pt>
                <c:pt idx="103">
                  <c:v>193502</c:v>
                </c:pt>
                <c:pt idx="104">
                  <c:v>193503</c:v>
                </c:pt>
                <c:pt idx="105">
                  <c:v>193504</c:v>
                </c:pt>
                <c:pt idx="106">
                  <c:v>193505</c:v>
                </c:pt>
                <c:pt idx="107">
                  <c:v>193506</c:v>
                </c:pt>
                <c:pt idx="108">
                  <c:v>193507</c:v>
                </c:pt>
                <c:pt idx="109">
                  <c:v>193508</c:v>
                </c:pt>
                <c:pt idx="110">
                  <c:v>193509</c:v>
                </c:pt>
                <c:pt idx="111">
                  <c:v>193510</c:v>
                </c:pt>
                <c:pt idx="112">
                  <c:v>193511</c:v>
                </c:pt>
                <c:pt idx="113">
                  <c:v>193512</c:v>
                </c:pt>
                <c:pt idx="114">
                  <c:v>193601</c:v>
                </c:pt>
                <c:pt idx="115">
                  <c:v>193602</c:v>
                </c:pt>
                <c:pt idx="116">
                  <c:v>193603</c:v>
                </c:pt>
                <c:pt idx="117">
                  <c:v>193604</c:v>
                </c:pt>
                <c:pt idx="118">
                  <c:v>193605</c:v>
                </c:pt>
                <c:pt idx="119">
                  <c:v>193606</c:v>
                </c:pt>
                <c:pt idx="120">
                  <c:v>193607</c:v>
                </c:pt>
                <c:pt idx="121">
                  <c:v>193608</c:v>
                </c:pt>
                <c:pt idx="122">
                  <c:v>193609</c:v>
                </c:pt>
                <c:pt idx="123">
                  <c:v>193610</c:v>
                </c:pt>
                <c:pt idx="124">
                  <c:v>193611</c:v>
                </c:pt>
                <c:pt idx="125">
                  <c:v>193612</c:v>
                </c:pt>
                <c:pt idx="126">
                  <c:v>193701</c:v>
                </c:pt>
                <c:pt idx="127">
                  <c:v>193702</c:v>
                </c:pt>
                <c:pt idx="128">
                  <c:v>193703</c:v>
                </c:pt>
                <c:pt idx="129">
                  <c:v>193704</c:v>
                </c:pt>
                <c:pt idx="130">
                  <c:v>193705</c:v>
                </c:pt>
                <c:pt idx="131">
                  <c:v>193706</c:v>
                </c:pt>
                <c:pt idx="132">
                  <c:v>193707</c:v>
                </c:pt>
                <c:pt idx="133">
                  <c:v>193708</c:v>
                </c:pt>
                <c:pt idx="134">
                  <c:v>193709</c:v>
                </c:pt>
                <c:pt idx="135">
                  <c:v>193710</c:v>
                </c:pt>
                <c:pt idx="136">
                  <c:v>193711</c:v>
                </c:pt>
                <c:pt idx="137">
                  <c:v>193712</c:v>
                </c:pt>
                <c:pt idx="138">
                  <c:v>193801</c:v>
                </c:pt>
                <c:pt idx="139">
                  <c:v>193802</c:v>
                </c:pt>
                <c:pt idx="140">
                  <c:v>193803</c:v>
                </c:pt>
                <c:pt idx="141">
                  <c:v>193804</c:v>
                </c:pt>
                <c:pt idx="142">
                  <c:v>193805</c:v>
                </c:pt>
                <c:pt idx="143">
                  <c:v>193806</c:v>
                </c:pt>
                <c:pt idx="144">
                  <c:v>193807</c:v>
                </c:pt>
                <c:pt idx="145">
                  <c:v>193808</c:v>
                </c:pt>
                <c:pt idx="146">
                  <c:v>193809</c:v>
                </c:pt>
                <c:pt idx="147">
                  <c:v>193810</c:v>
                </c:pt>
                <c:pt idx="148">
                  <c:v>193811</c:v>
                </c:pt>
                <c:pt idx="149">
                  <c:v>193812</c:v>
                </c:pt>
                <c:pt idx="150">
                  <c:v>193901</c:v>
                </c:pt>
                <c:pt idx="151">
                  <c:v>193902</c:v>
                </c:pt>
                <c:pt idx="152">
                  <c:v>193903</c:v>
                </c:pt>
                <c:pt idx="153">
                  <c:v>193904</c:v>
                </c:pt>
                <c:pt idx="154">
                  <c:v>193905</c:v>
                </c:pt>
                <c:pt idx="155">
                  <c:v>193906</c:v>
                </c:pt>
                <c:pt idx="156">
                  <c:v>193907</c:v>
                </c:pt>
                <c:pt idx="157">
                  <c:v>193908</c:v>
                </c:pt>
                <c:pt idx="158">
                  <c:v>193909</c:v>
                </c:pt>
                <c:pt idx="159">
                  <c:v>193910</c:v>
                </c:pt>
                <c:pt idx="160">
                  <c:v>193911</c:v>
                </c:pt>
                <c:pt idx="161">
                  <c:v>193912</c:v>
                </c:pt>
                <c:pt idx="162">
                  <c:v>194001</c:v>
                </c:pt>
                <c:pt idx="163">
                  <c:v>194002</c:v>
                </c:pt>
                <c:pt idx="164">
                  <c:v>194003</c:v>
                </c:pt>
                <c:pt idx="165">
                  <c:v>194004</c:v>
                </c:pt>
                <c:pt idx="166">
                  <c:v>194005</c:v>
                </c:pt>
                <c:pt idx="167">
                  <c:v>194006</c:v>
                </c:pt>
                <c:pt idx="168">
                  <c:v>194007</c:v>
                </c:pt>
                <c:pt idx="169">
                  <c:v>194008</c:v>
                </c:pt>
                <c:pt idx="170">
                  <c:v>194009</c:v>
                </c:pt>
                <c:pt idx="171">
                  <c:v>194010</c:v>
                </c:pt>
                <c:pt idx="172">
                  <c:v>194011</c:v>
                </c:pt>
                <c:pt idx="173">
                  <c:v>194012</c:v>
                </c:pt>
                <c:pt idx="174">
                  <c:v>194101</c:v>
                </c:pt>
                <c:pt idx="175">
                  <c:v>194102</c:v>
                </c:pt>
                <c:pt idx="176">
                  <c:v>194103</c:v>
                </c:pt>
                <c:pt idx="177">
                  <c:v>194104</c:v>
                </c:pt>
                <c:pt idx="178">
                  <c:v>194105</c:v>
                </c:pt>
                <c:pt idx="179">
                  <c:v>194106</c:v>
                </c:pt>
                <c:pt idx="180">
                  <c:v>194107</c:v>
                </c:pt>
                <c:pt idx="181">
                  <c:v>194108</c:v>
                </c:pt>
                <c:pt idx="182">
                  <c:v>194109</c:v>
                </c:pt>
                <c:pt idx="183">
                  <c:v>194110</c:v>
                </c:pt>
                <c:pt idx="184">
                  <c:v>194111</c:v>
                </c:pt>
                <c:pt idx="185">
                  <c:v>194112</c:v>
                </c:pt>
                <c:pt idx="186">
                  <c:v>194201</c:v>
                </c:pt>
                <c:pt idx="187">
                  <c:v>194202</c:v>
                </c:pt>
                <c:pt idx="188">
                  <c:v>194203</c:v>
                </c:pt>
                <c:pt idx="189">
                  <c:v>194204</c:v>
                </c:pt>
                <c:pt idx="190">
                  <c:v>194205</c:v>
                </c:pt>
                <c:pt idx="191">
                  <c:v>194206</c:v>
                </c:pt>
                <c:pt idx="192">
                  <c:v>194207</c:v>
                </c:pt>
                <c:pt idx="193">
                  <c:v>194208</c:v>
                </c:pt>
                <c:pt idx="194">
                  <c:v>194209</c:v>
                </c:pt>
                <c:pt idx="195">
                  <c:v>194210</c:v>
                </c:pt>
                <c:pt idx="196">
                  <c:v>194211</c:v>
                </c:pt>
                <c:pt idx="197">
                  <c:v>194212</c:v>
                </c:pt>
                <c:pt idx="198">
                  <c:v>194301</c:v>
                </c:pt>
                <c:pt idx="199">
                  <c:v>194302</c:v>
                </c:pt>
                <c:pt idx="200">
                  <c:v>194303</c:v>
                </c:pt>
                <c:pt idx="201">
                  <c:v>194304</c:v>
                </c:pt>
                <c:pt idx="202">
                  <c:v>194305</c:v>
                </c:pt>
                <c:pt idx="203">
                  <c:v>194306</c:v>
                </c:pt>
                <c:pt idx="204">
                  <c:v>194307</c:v>
                </c:pt>
                <c:pt idx="205">
                  <c:v>194308</c:v>
                </c:pt>
                <c:pt idx="206">
                  <c:v>194309</c:v>
                </c:pt>
                <c:pt idx="207">
                  <c:v>194310</c:v>
                </c:pt>
                <c:pt idx="208">
                  <c:v>194311</c:v>
                </c:pt>
                <c:pt idx="209">
                  <c:v>194312</c:v>
                </c:pt>
                <c:pt idx="210">
                  <c:v>194401</c:v>
                </c:pt>
                <c:pt idx="211">
                  <c:v>194402</c:v>
                </c:pt>
                <c:pt idx="212">
                  <c:v>194403</c:v>
                </c:pt>
                <c:pt idx="213">
                  <c:v>194404</c:v>
                </c:pt>
                <c:pt idx="214">
                  <c:v>194405</c:v>
                </c:pt>
                <c:pt idx="215">
                  <c:v>194406</c:v>
                </c:pt>
                <c:pt idx="216">
                  <c:v>194407</c:v>
                </c:pt>
                <c:pt idx="217">
                  <c:v>194408</c:v>
                </c:pt>
                <c:pt idx="218">
                  <c:v>194409</c:v>
                </c:pt>
                <c:pt idx="219">
                  <c:v>194410</c:v>
                </c:pt>
                <c:pt idx="220">
                  <c:v>194411</c:v>
                </c:pt>
                <c:pt idx="221">
                  <c:v>194412</c:v>
                </c:pt>
                <c:pt idx="222">
                  <c:v>194501</c:v>
                </c:pt>
                <c:pt idx="223">
                  <c:v>194502</c:v>
                </c:pt>
                <c:pt idx="224">
                  <c:v>194503</c:v>
                </c:pt>
                <c:pt idx="225">
                  <c:v>194504</c:v>
                </c:pt>
                <c:pt idx="226">
                  <c:v>194505</c:v>
                </c:pt>
                <c:pt idx="227">
                  <c:v>194506</c:v>
                </c:pt>
                <c:pt idx="228">
                  <c:v>194507</c:v>
                </c:pt>
                <c:pt idx="229">
                  <c:v>194508</c:v>
                </c:pt>
                <c:pt idx="230">
                  <c:v>194509</c:v>
                </c:pt>
                <c:pt idx="231">
                  <c:v>194510</c:v>
                </c:pt>
                <c:pt idx="232">
                  <c:v>194511</c:v>
                </c:pt>
                <c:pt idx="233">
                  <c:v>194512</c:v>
                </c:pt>
                <c:pt idx="234">
                  <c:v>194601</c:v>
                </c:pt>
                <c:pt idx="235">
                  <c:v>194602</c:v>
                </c:pt>
                <c:pt idx="236">
                  <c:v>194603</c:v>
                </c:pt>
                <c:pt idx="237">
                  <c:v>194604</c:v>
                </c:pt>
                <c:pt idx="238">
                  <c:v>194605</c:v>
                </c:pt>
                <c:pt idx="239">
                  <c:v>194606</c:v>
                </c:pt>
                <c:pt idx="240">
                  <c:v>194607</c:v>
                </c:pt>
                <c:pt idx="241">
                  <c:v>194608</c:v>
                </c:pt>
                <c:pt idx="242">
                  <c:v>194609</c:v>
                </c:pt>
                <c:pt idx="243">
                  <c:v>194610</c:v>
                </c:pt>
                <c:pt idx="244">
                  <c:v>194611</c:v>
                </c:pt>
                <c:pt idx="245">
                  <c:v>194612</c:v>
                </c:pt>
                <c:pt idx="246">
                  <c:v>194701</c:v>
                </c:pt>
                <c:pt idx="247">
                  <c:v>194702</c:v>
                </c:pt>
                <c:pt idx="248">
                  <c:v>194703</c:v>
                </c:pt>
                <c:pt idx="249">
                  <c:v>194704</c:v>
                </c:pt>
                <c:pt idx="250">
                  <c:v>194705</c:v>
                </c:pt>
                <c:pt idx="251">
                  <c:v>194706</c:v>
                </c:pt>
                <c:pt idx="252">
                  <c:v>194707</c:v>
                </c:pt>
                <c:pt idx="253">
                  <c:v>194708</c:v>
                </c:pt>
                <c:pt idx="254">
                  <c:v>194709</c:v>
                </c:pt>
                <c:pt idx="255">
                  <c:v>194710</c:v>
                </c:pt>
                <c:pt idx="256">
                  <c:v>194711</c:v>
                </c:pt>
                <c:pt idx="257">
                  <c:v>194712</c:v>
                </c:pt>
                <c:pt idx="258">
                  <c:v>194801</c:v>
                </c:pt>
                <c:pt idx="259">
                  <c:v>194802</c:v>
                </c:pt>
                <c:pt idx="260">
                  <c:v>194803</c:v>
                </c:pt>
                <c:pt idx="261">
                  <c:v>194804</c:v>
                </c:pt>
                <c:pt idx="262">
                  <c:v>194805</c:v>
                </c:pt>
                <c:pt idx="263">
                  <c:v>194806</c:v>
                </c:pt>
                <c:pt idx="264">
                  <c:v>194807</c:v>
                </c:pt>
                <c:pt idx="265">
                  <c:v>194808</c:v>
                </c:pt>
                <c:pt idx="266">
                  <c:v>194809</c:v>
                </c:pt>
                <c:pt idx="267">
                  <c:v>194810</c:v>
                </c:pt>
                <c:pt idx="268">
                  <c:v>194811</c:v>
                </c:pt>
                <c:pt idx="269">
                  <c:v>194812</c:v>
                </c:pt>
                <c:pt idx="270">
                  <c:v>194901</c:v>
                </c:pt>
                <c:pt idx="271">
                  <c:v>194902</c:v>
                </c:pt>
                <c:pt idx="272">
                  <c:v>194903</c:v>
                </c:pt>
                <c:pt idx="273">
                  <c:v>194904</c:v>
                </c:pt>
                <c:pt idx="274">
                  <c:v>194905</c:v>
                </c:pt>
                <c:pt idx="275">
                  <c:v>194906</c:v>
                </c:pt>
                <c:pt idx="276">
                  <c:v>194907</c:v>
                </c:pt>
                <c:pt idx="277">
                  <c:v>194908</c:v>
                </c:pt>
                <c:pt idx="278">
                  <c:v>194909</c:v>
                </c:pt>
                <c:pt idx="279">
                  <c:v>194910</c:v>
                </c:pt>
                <c:pt idx="280">
                  <c:v>194911</c:v>
                </c:pt>
                <c:pt idx="281">
                  <c:v>194912</c:v>
                </c:pt>
                <c:pt idx="282">
                  <c:v>195001</c:v>
                </c:pt>
                <c:pt idx="283">
                  <c:v>195002</c:v>
                </c:pt>
                <c:pt idx="284">
                  <c:v>195003</c:v>
                </c:pt>
                <c:pt idx="285">
                  <c:v>195004</c:v>
                </c:pt>
                <c:pt idx="286">
                  <c:v>195005</c:v>
                </c:pt>
                <c:pt idx="287">
                  <c:v>195006</c:v>
                </c:pt>
                <c:pt idx="288">
                  <c:v>195007</c:v>
                </c:pt>
                <c:pt idx="289">
                  <c:v>195008</c:v>
                </c:pt>
                <c:pt idx="290">
                  <c:v>195009</c:v>
                </c:pt>
                <c:pt idx="291">
                  <c:v>195010</c:v>
                </c:pt>
                <c:pt idx="292">
                  <c:v>195011</c:v>
                </c:pt>
                <c:pt idx="293">
                  <c:v>195012</c:v>
                </c:pt>
                <c:pt idx="294">
                  <c:v>195101</c:v>
                </c:pt>
                <c:pt idx="295">
                  <c:v>195102</c:v>
                </c:pt>
                <c:pt idx="296">
                  <c:v>195103</c:v>
                </c:pt>
                <c:pt idx="297">
                  <c:v>195104</c:v>
                </c:pt>
                <c:pt idx="298">
                  <c:v>195105</c:v>
                </c:pt>
                <c:pt idx="299">
                  <c:v>195106</c:v>
                </c:pt>
                <c:pt idx="300">
                  <c:v>195107</c:v>
                </c:pt>
                <c:pt idx="301">
                  <c:v>195108</c:v>
                </c:pt>
                <c:pt idx="302">
                  <c:v>195109</c:v>
                </c:pt>
                <c:pt idx="303">
                  <c:v>195110</c:v>
                </c:pt>
                <c:pt idx="304">
                  <c:v>195111</c:v>
                </c:pt>
                <c:pt idx="305">
                  <c:v>195112</c:v>
                </c:pt>
                <c:pt idx="306">
                  <c:v>195201</c:v>
                </c:pt>
                <c:pt idx="307">
                  <c:v>195202</c:v>
                </c:pt>
                <c:pt idx="308">
                  <c:v>195203</c:v>
                </c:pt>
                <c:pt idx="309">
                  <c:v>195204</c:v>
                </c:pt>
                <c:pt idx="310">
                  <c:v>195205</c:v>
                </c:pt>
                <c:pt idx="311">
                  <c:v>195206</c:v>
                </c:pt>
                <c:pt idx="312">
                  <c:v>195207</c:v>
                </c:pt>
                <c:pt idx="313">
                  <c:v>195208</c:v>
                </c:pt>
                <c:pt idx="314">
                  <c:v>195209</c:v>
                </c:pt>
                <c:pt idx="315">
                  <c:v>195210</c:v>
                </c:pt>
                <c:pt idx="316">
                  <c:v>195211</c:v>
                </c:pt>
                <c:pt idx="317">
                  <c:v>195212</c:v>
                </c:pt>
                <c:pt idx="318">
                  <c:v>195301</c:v>
                </c:pt>
                <c:pt idx="319">
                  <c:v>195302</c:v>
                </c:pt>
                <c:pt idx="320">
                  <c:v>195303</c:v>
                </c:pt>
                <c:pt idx="321">
                  <c:v>195304</c:v>
                </c:pt>
                <c:pt idx="322">
                  <c:v>195305</c:v>
                </c:pt>
                <c:pt idx="323">
                  <c:v>195306</c:v>
                </c:pt>
                <c:pt idx="324">
                  <c:v>195307</c:v>
                </c:pt>
                <c:pt idx="325">
                  <c:v>195308</c:v>
                </c:pt>
                <c:pt idx="326">
                  <c:v>195309</c:v>
                </c:pt>
                <c:pt idx="327">
                  <c:v>195310</c:v>
                </c:pt>
                <c:pt idx="328">
                  <c:v>195311</c:v>
                </c:pt>
                <c:pt idx="329">
                  <c:v>195312</c:v>
                </c:pt>
                <c:pt idx="330">
                  <c:v>195401</c:v>
                </c:pt>
                <c:pt idx="331">
                  <c:v>195402</c:v>
                </c:pt>
                <c:pt idx="332">
                  <c:v>195403</c:v>
                </c:pt>
                <c:pt idx="333">
                  <c:v>195404</c:v>
                </c:pt>
                <c:pt idx="334">
                  <c:v>195405</c:v>
                </c:pt>
                <c:pt idx="335">
                  <c:v>195406</c:v>
                </c:pt>
                <c:pt idx="336">
                  <c:v>195407</c:v>
                </c:pt>
                <c:pt idx="337">
                  <c:v>195408</c:v>
                </c:pt>
                <c:pt idx="338">
                  <c:v>195409</c:v>
                </c:pt>
                <c:pt idx="339">
                  <c:v>195410</c:v>
                </c:pt>
                <c:pt idx="340">
                  <c:v>195411</c:v>
                </c:pt>
                <c:pt idx="341">
                  <c:v>195412</c:v>
                </c:pt>
                <c:pt idx="342">
                  <c:v>195501</c:v>
                </c:pt>
                <c:pt idx="343">
                  <c:v>195502</c:v>
                </c:pt>
                <c:pt idx="344">
                  <c:v>195503</c:v>
                </c:pt>
                <c:pt idx="345">
                  <c:v>195504</c:v>
                </c:pt>
                <c:pt idx="346">
                  <c:v>195505</c:v>
                </c:pt>
                <c:pt idx="347">
                  <c:v>195506</c:v>
                </c:pt>
                <c:pt idx="348">
                  <c:v>195507</c:v>
                </c:pt>
                <c:pt idx="349">
                  <c:v>195508</c:v>
                </c:pt>
                <c:pt idx="350">
                  <c:v>195509</c:v>
                </c:pt>
                <c:pt idx="351">
                  <c:v>195510</c:v>
                </c:pt>
                <c:pt idx="352">
                  <c:v>195511</c:v>
                </c:pt>
                <c:pt idx="353">
                  <c:v>195512</c:v>
                </c:pt>
                <c:pt idx="354">
                  <c:v>195601</c:v>
                </c:pt>
                <c:pt idx="355">
                  <c:v>195602</c:v>
                </c:pt>
                <c:pt idx="356">
                  <c:v>195603</c:v>
                </c:pt>
                <c:pt idx="357">
                  <c:v>195604</c:v>
                </c:pt>
                <c:pt idx="358">
                  <c:v>195605</c:v>
                </c:pt>
                <c:pt idx="359">
                  <c:v>195606</c:v>
                </c:pt>
                <c:pt idx="360">
                  <c:v>195607</c:v>
                </c:pt>
                <c:pt idx="361">
                  <c:v>195608</c:v>
                </c:pt>
                <c:pt idx="362">
                  <c:v>195609</c:v>
                </c:pt>
                <c:pt idx="363">
                  <c:v>195610</c:v>
                </c:pt>
                <c:pt idx="364">
                  <c:v>195611</c:v>
                </c:pt>
                <c:pt idx="365">
                  <c:v>195612</c:v>
                </c:pt>
                <c:pt idx="366">
                  <c:v>195701</c:v>
                </c:pt>
                <c:pt idx="367">
                  <c:v>195702</c:v>
                </c:pt>
                <c:pt idx="368">
                  <c:v>195703</c:v>
                </c:pt>
                <c:pt idx="369">
                  <c:v>195704</c:v>
                </c:pt>
                <c:pt idx="370">
                  <c:v>195705</c:v>
                </c:pt>
                <c:pt idx="371">
                  <c:v>195706</c:v>
                </c:pt>
                <c:pt idx="372">
                  <c:v>195707</c:v>
                </c:pt>
                <c:pt idx="373">
                  <c:v>195708</c:v>
                </c:pt>
                <c:pt idx="374">
                  <c:v>195709</c:v>
                </c:pt>
                <c:pt idx="375">
                  <c:v>195710</c:v>
                </c:pt>
                <c:pt idx="376">
                  <c:v>195711</c:v>
                </c:pt>
                <c:pt idx="377">
                  <c:v>195712</c:v>
                </c:pt>
                <c:pt idx="378">
                  <c:v>195801</c:v>
                </c:pt>
                <c:pt idx="379">
                  <c:v>195802</c:v>
                </c:pt>
                <c:pt idx="380">
                  <c:v>195803</c:v>
                </c:pt>
                <c:pt idx="381">
                  <c:v>195804</c:v>
                </c:pt>
                <c:pt idx="382">
                  <c:v>195805</c:v>
                </c:pt>
                <c:pt idx="383">
                  <c:v>195806</c:v>
                </c:pt>
                <c:pt idx="384">
                  <c:v>195807</c:v>
                </c:pt>
                <c:pt idx="385">
                  <c:v>195808</c:v>
                </c:pt>
                <c:pt idx="386">
                  <c:v>195809</c:v>
                </c:pt>
                <c:pt idx="387">
                  <c:v>195810</c:v>
                </c:pt>
                <c:pt idx="388">
                  <c:v>195811</c:v>
                </c:pt>
                <c:pt idx="389">
                  <c:v>195812</c:v>
                </c:pt>
                <c:pt idx="390">
                  <c:v>195901</c:v>
                </c:pt>
                <c:pt idx="391">
                  <c:v>195902</c:v>
                </c:pt>
                <c:pt idx="392">
                  <c:v>195903</c:v>
                </c:pt>
                <c:pt idx="393">
                  <c:v>195904</c:v>
                </c:pt>
                <c:pt idx="394">
                  <c:v>195905</c:v>
                </c:pt>
                <c:pt idx="395">
                  <c:v>195906</c:v>
                </c:pt>
                <c:pt idx="396">
                  <c:v>195907</c:v>
                </c:pt>
                <c:pt idx="397">
                  <c:v>195908</c:v>
                </c:pt>
                <c:pt idx="398">
                  <c:v>195909</c:v>
                </c:pt>
                <c:pt idx="399">
                  <c:v>195910</c:v>
                </c:pt>
                <c:pt idx="400">
                  <c:v>195911</c:v>
                </c:pt>
                <c:pt idx="401">
                  <c:v>195912</c:v>
                </c:pt>
                <c:pt idx="402">
                  <c:v>196001</c:v>
                </c:pt>
                <c:pt idx="403">
                  <c:v>196002</c:v>
                </c:pt>
                <c:pt idx="404">
                  <c:v>196003</c:v>
                </c:pt>
                <c:pt idx="405">
                  <c:v>196004</c:v>
                </c:pt>
                <c:pt idx="406">
                  <c:v>196005</c:v>
                </c:pt>
                <c:pt idx="407">
                  <c:v>196006</c:v>
                </c:pt>
                <c:pt idx="408">
                  <c:v>196007</c:v>
                </c:pt>
                <c:pt idx="409">
                  <c:v>196008</c:v>
                </c:pt>
                <c:pt idx="410">
                  <c:v>196009</c:v>
                </c:pt>
                <c:pt idx="411">
                  <c:v>196010</c:v>
                </c:pt>
                <c:pt idx="412">
                  <c:v>196011</c:v>
                </c:pt>
                <c:pt idx="413">
                  <c:v>196012</c:v>
                </c:pt>
                <c:pt idx="414">
                  <c:v>196101</c:v>
                </c:pt>
                <c:pt idx="415">
                  <c:v>196102</c:v>
                </c:pt>
                <c:pt idx="416">
                  <c:v>196103</c:v>
                </c:pt>
                <c:pt idx="417">
                  <c:v>196104</c:v>
                </c:pt>
                <c:pt idx="418">
                  <c:v>196105</c:v>
                </c:pt>
                <c:pt idx="419">
                  <c:v>196106</c:v>
                </c:pt>
                <c:pt idx="420">
                  <c:v>196107</c:v>
                </c:pt>
                <c:pt idx="421">
                  <c:v>196108</c:v>
                </c:pt>
                <c:pt idx="422">
                  <c:v>196109</c:v>
                </c:pt>
                <c:pt idx="423">
                  <c:v>196110</c:v>
                </c:pt>
                <c:pt idx="424">
                  <c:v>196111</c:v>
                </c:pt>
                <c:pt idx="425">
                  <c:v>196112</c:v>
                </c:pt>
                <c:pt idx="426">
                  <c:v>196201</c:v>
                </c:pt>
                <c:pt idx="427">
                  <c:v>196202</c:v>
                </c:pt>
                <c:pt idx="428">
                  <c:v>196203</c:v>
                </c:pt>
                <c:pt idx="429">
                  <c:v>196204</c:v>
                </c:pt>
                <c:pt idx="430">
                  <c:v>196205</c:v>
                </c:pt>
                <c:pt idx="431">
                  <c:v>196206</c:v>
                </c:pt>
                <c:pt idx="432">
                  <c:v>196207</c:v>
                </c:pt>
                <c:pt idx="433">
                  <c:v>196208</c:v>
                </c:pt>
                <c:pt idx="434">
                  <c:v>196209</c:v>
                </c:pt>
                <c:pt idx="435">
                  <c:v>196210</c:v>
                </c:pt>
                <c:pt idx="436">
                  <c:v>196211</c:v>
                </c:pt>
                <c:pt idx="437">
                  <c:v>196212</c:v>
                </c:pt>
                <c:pt idx="438">
                  <c:v>196301</c:v>
                </c:pt>
                <c:pt idx="439">
                  <c:v>196302</c:v>
                </c:pt>
                <c:pt idx="440">
                  <c:v>196303</c:v>
                </c:pt>
                <c:pt idx="441">
                  <c:v>196304</c:v>
                </c:pt>
                <c:pt idx="442">
                  <c:v>196305</c:v>
                </c:pt>
                <c:pt idx="443">
                  <c:v>196306</c:v>
                </c:pt>
                <c:pt idx="444">
                  <c:v>196307</c:v>
                </c:pt>
                <c:pt idx="445">
                  <c:v>196308</c:v>
                </c:pt>
                <c:pt idx="446">
                  <c:v>196309</c:v>
                </c:pt>
                <c:pt idx="447">
                  <c:v>196310</c:v>
                </c:pt>
                <c:pt idx="448">
                  <c:v>196311</c:v>
                </c:pt>
                <c:pt idx="449">
                  <c:v>196312</c:v>
                </c:pt>
                <c:pt idx="450">
                  <c:v>196401</c:v>
                </c:pt>
                <c:pt idx="451">
                  <c:v>196402</c:v>
                </c:pt>
                <c:pt idx="452">
                  <c:v>196403</c:v>
                </c:pt>
                <c:pt idx="453">
                  <c:v>196404</c:v>
                </c:pt>
                <c:pt idx="454">
                  <c:v>196405</c:v>
                </c:pt>
                <c:pt idx="455">
                  <c:v>196406</c:v>
                </c:pt>
                <c:pt idx="456">
                  <c:v>196407</c:v>
                </c:pt>
                <c:pt idx="457">
                  <c:v>196408</c:v>
                </c:pt>
                <c:pt idx="458">
                  <c:v>196409</c:v>
                </c:pt>
                <c:pt idx="459">
                  <c:v>196410</c:v>
                </c:pt>
                <c:pt idx="460">
                  <c:v>196411</c:v>
                </c:pt>
                <c:pt idx="461">
                  <c:v>196412</c:v>
                </c:pt>
                <c:pt idx="462">
                  <c:v>196501</c:v>
                </c:pt>
                <c:pt idx="463">
                  <c:v>196502</c:v>
                </c:pt>
                <c:pt idx="464">
                  <c:v>196503</c:v>
                </c:pt>
                <c:pt idx="465">
                  <c:v>196504</c:v>
                </c:pt>
                <c:pt idx="466">
                  <c:v>196505</c:v>
                </c:pt>
                <c:pt idx="467">
                  <c:v>196506</c:v>
                </c:pt>
                <c:pt idx="468">
                  <c:v>196507</c:v>
                </c:pt>
                <c:pt idx="469">
                  <c:v>196508</c:v>
                </c:pt>
                <c:pt idx="470">
                  <c:v>196509</c:v>
                </c:pt>
                <c:pt idx="471">
                  <c:v>196510</c:v>
                </c:pt>
                <c:pt idx="472">
                  <c:v>196511</c:v>
                </c:pt>
                <c:pt idx="473">
                  <c:v>196512</c:v>
                </c:pt>
                <c:pt idx="474">
                  <c:v>196601</c:v>
                </c:pt>
                <c:pt idx="475">
                  <c:v>196602</c:v>
                </c:pt>
                <c:pt idx="476">
                  <c:v>196603</c:v>
                </c:pt>
                <c:pt idx="477">
                  <c:v>196604</c:v>
                </c:pt>
                <c:pt idx="478">
                  <c:v>196605</c:v>
                </c:pt>
                <c:pt idx="479">
                  <c:v>196606</c:v>
                </c:pt>
                <c:pt idx="480">
                  <c:v>196607</c:v>
                </c:pt>
                <c:pt idx="481">
                  <c:v>196608</c:v>
                </c:pt>
                <c:pt idx="482">
                  <c:v>196609</c:v>
                </c:pt>
                <c:pt idx="483">
                  <c:v>196610</c:v>
                </c:pt>
                <c:pt idx="484">
                  <c:v>196611</c:v>
                </c:pt>
                <c:pt idx="485">
                  <c:v>196612</c:v>
                </c:pt>
                <c:pt idx="486">
                  <c:v>196701</c:v>
                </c:pt>
                <c:pt idx="487">
                  <c:v>196702</c:v>
                </c:pt>
                <c:pt idx="488">
                  <c:v>196703</c:v>
                </c:pt>
                <c:pt idx="489">
                  <c:v>196704</c:v>
                </c:pt>
                <c:pt idx="490">
                  <c:v>196705</c:v>
                </c:pt>
                <c:pt idx="491">
                  <c:v>196706</c:v>
                </c:pt>
                <c:pt idx="492">
                  <c:v>196707</c:v>
                </c:pt>
                <c:pt idx="493">
                  <c:v>196708</c:v>
                </c:pt>
                <c:pt idx="494">
                  <c:v>196709</c:v>
                </c:pt>
                <c:pt idx="495">
                  <c:v>196710</c:v>
                </c:pt>
                <c:pt idx="496">
                  <c:v>196711</c:v>
                </c:pt>
                <c:pt idx="497">
                  <c:v>196712</c:v>
                </c:pt>
                <c:pt idx="498">
                  <c:v>196801</c:v>
                </c:pt>
                <c:pt idx="499">
                  <c:v>196802</c:v>
                </c:pt>
                <c:pt idx="500">
                  <c:v>196803</c:v>
                </c:pt>
                <c:pt idx="501">
                  <c:v>196804</c:v>
                </c:pt>
                <c:pt idx="502">
                  <c:v>196805</c:v>
                </c:pt>
                <c:pt idx="503">
                  <c:v>196806</c:v>
                </c:pt>
                <c:pt idx="504">
                  <c:v>196807</c:v>
                </c:pt>
                <c:pt idx="505">
                  <c:v>196808</c:v>
                </c:pt>
                <c:pt idx="506">
                  <c:v>196809</c:v>
                </c:pt>
                <c:pt idx="507">
                  <c:v>196810</c:v>
                </c:pt>
                <c:pt idx="508">
                  <c:v>196811</c:v>
                </c:pt>
                <c:pt idx="509">
                  <c:v>196812</c:v>
                </c:pt>
                <c:pt idx="510">
                  <c:v>196901</c:v>
                </c:pt>
                <c:pt idx="511">
                  <c:v>196902</c:v>
                </c:pt>
                <c:pt idx="512">
                  <c:v>196903</c:v>
                </c:pt>
                <c:pt idx="513">
                  <c:v>196904</c:v>
                </c:pt>
                <c:pt idx="514">
                  <c:v>196905</c:v>
                </c:pt>
                <c:pt idx="515">
                  <c:v>196906</c:v>
                </c:pt>
                <c:pt idx="516">
                  <c:v>196907</c:v>
                </c:pt>
                <c:pt idx="517">
                  <c:v>196908</c:v>
                </c:pt>
                <c:pt idx="518">
                  <c:v>196909</c:v>
                </c:pt>
                <c:pt idx="519">
                  <c:v>196910</c:v>
                </c:pt>
                <c:pt idx="520">
                  <c:v>196911</c:v>
                </c:pt>
                <c:pt idx="521">
                  <c:v>196912</c:v>
                </c:pt>
                <c:pt idx="522">
                  <c:v>197001</c:v>
                </c:pt>
                <c:pt idx="523">
                  <c:v>197002</c:v>
                </c:pt>
                <c:pt idx="524">
                  <c:v>197003</c:v>
                </c:pt>
                <c:pt idx="525">
                  <c:v>197004</c:v>
                </c:pt>
                <c:pt idx="526">
                  <c:v>197005</c:v>
                </c:pt>
                <c:pt idx="527">
                  <c:v>197006</c:v>
                </c:pt>
                <c:pt idx="528">
                  <c:v>197007</c:v>
                </c:pt>
                <c:pt idx="529">
                  <c:v>197008</c:v>
                </c:pt>
                <c:pt idx="530">
                  <c:v>197009</c:v>
                </c:pt>
                <c:pt idx="531">
                  <c:v>197010</c:v>
                </c:pt>
                <c:pt idx="532">
                  <c:v>197011</c:v>
                </c:pt>
                <c:pt idx="533">
                  <c:v>197012</c:v>
                </c:pt>
                <c:pt idx="534">
                  <c:v>197101</c:v>
                </c:pt>
                <c:pt idx="535">
                  <c:v>197102</c:v>
                </c:pt>
                <c:pt idx="536">
                  <c:v>197103</c:v>
                </c:pt>
                <c:pt idx="537">
                  <c:v>197104</c:v>
                </c:pt>
                <c:pt idx="538">
                  <c:v>197105</c:v>
                </c:pt>
                <c:pt idx="539">
                  <c:v>197106</c:v>
                </c:pt>
                <c:pt idx="540">
                  <c:v>197107</c:v>
                </c:pt>
                <c:pt idx="541">
                  <c:v>197108</c:v>
                </c:pt>
                <c:pt idx="542">
                  <c:v>197109</c:v>
                </c:pt>
                <c:pt idx="543">
                  <c:v>197110</c:v>
                </c:pt>
                <c:pt idx="544">
                  <c:v>197111</c:v>
                </c:pt>
                <c:pt idx="545">
                  <c:v>197112</c:v>
                </c:pt>
                <c:pt idx="546">
                  <c:v>197201</c:v>
                </c:pt>
                <c:pt idx="547">
                  <c:v>197202</c:v>
                </c:pt>
                <c:pt idx="548">
                  <c:v>197203</c:v>
                </c:pt>
                <c:pt idx="549">
                  <c:v>197204</c:v>
                </c:pt>
                <c:pt idx="550">
                  <c:v>197205</c:v>
                </c:pt>
                <c:pt idx="551">
                  <c:v>197206</c:v>
                </c:pt>
                <c:pt idx="552">
                  <c:v>197207</c:v>
                </c:pt>
                <c:pt idx="553">
                  <c:v>197208</c:v>
                </c:pt>
                <c:pt idx="554">
                  <c:v>197209</c:v>
                </c:pt>
                <c:pt idx="555">
                  <c:v>197210</c:v>
                </c:pt>
                <c:pt idx="556">
                  <c:v>197211</c:v>
                </c:pt>
                <c:pt idx="557">
                  <c:v>197212</c:v>
                </c:pt>
                <c:pt idx="558">
                  <c:v>197301</c:v>
                </c:pt>
                <c:pt idx="559">
                  <c:v>197302</c:v>
                </c:pt>
                <c:pt idx="560">
                  <c:v>197303</c:v>
                </c:pt>
                <c:pt idx="561">
                  <c:v>197304</c:v>
                </c:pt>
                <c:pt idx="562">
                  <c:v>197305</c:v>
                </c:pt>
                <c:pt idx="563">
                  <c:v>197306</c:v>
                </c:pt>
                <c:pt idx="564">
                  <c:v>197307</c:v>
                </c:pt>
                <c:pt idx="565">
                  <c:v>197308</c:v>
                </c:pt>
                <c:pt idx="566">
                  <c:v>197309</c:v>
                </c:pt>
                <c:pt idx="567">
                  <c:v>197310</c:v>
                </c:pt>
                <c:pt idx="568">
                  <c:v>197311</c:v>
                </c:pt>
                <c:pt idx="569">
                  <c:v>197312</c:v>
                </c:pt>
                <c:pt idx="570">
                  <c:v>197401</c:v>
                </c:pt>
                <c:pt idx="571">
                  <c:v>197402</c:v>
                </c:pt>
                <c:pt idx="572">
                  <c:v>197403</c:v>
                </c:pt>
                <c:pt idx="573">
                  <c:v>197404</c:v>
                </c:pt>
                <c:pt idx="574">
                  <c:v>197405</c:v>
                </c:pt>
                <c:pt idx="575">
                  <c:v>197406</c:v>
                </c:pt>
                <c:pt idx="576">
                  <c:v>197407</c:v>
                </c:pt>
                <c:pt idx="577">
                  <c:v>197408</c:v>
                </c:pt>
                <c:pt idx="578">
                  <c:v>197409</c:v>
                </c:pt>
                <c:pt idx="579">
                  <c:v>197410</c:v>
                </c:pt>
                <c:pt idx="580">
                  <c:v>197411</c:v>
                </c:pt>
                <c:pt idx="581">
                  <c:v>197412</c:v>
                </c:pt>
                <c:pt idx="582">
                  <c:v>197501</c:v>
                </c:pt>
                <c:pt idx="583">
                  <c:v>197502</c:v>
                </c:pt>
                <c:pt idx="584">
                  <c:v>197503</c:v>
                </c:pt>
                <c:pt idx="585">
                  <c:v>197504</c:v>
                </c:pt>
                <c:pt idx="586">
                  <c:v>197505</c:v>
                </c:pt>
                <c:pt idx="587">
                  <c:v>197506</c:v>
                </c:pt>
                <c:pt idx="588">
                  <c:v>197507</c:v>
                </c:pt>
                <c:pt idx="589">
                  <c:v>197508</c:v>
                </c:pt>
                <c:pt idx="590">
                  <c:v>197509</c:v>
                </c:pt>
                <c:pt idx="591">
                  <c:v>197510</c:v>
                </c:pt>
                <c:pt idx="592">
                  <c:v>197511</c:v>
                </c:pt>
                <c:pt idx="593">
                  <c:v>197512</c:v>
                </c:pt>
                <c:pt idx="594">
                  <c:v>197601</c:v>
                </c:pt>
                <c:pt idx="595">
                  <c:v>197602</c:v>
                </c:pt>
                <c:pt idx="596">
                  <c:v>197603</c:v>
                </c:pt>
                <c:pt idx="597">
                  <c:v>197604</c:v>
                </c:pt>
                <c:pt idx="598">
                  <c:v>197605</c:v>
                </c:pt>
                <c:pt idx="599">
                  <c:v>197606</c:v>
                </c:pt>
                <c:pt idx="600">
                  <c:v>197607</c:v>
                </c:pt>
                <c:pt idx="601">
                  <c:v>197608</c:v>
                </c:pt>
                <c:pt idx="602">
                  <c:v>197609</c:v>
                </c:pt>
                <c:pt idx="603">
                  <c:v>197610</c:v>
                </c:pt>
                <c:pt idx="604">
                  <c:v>197611</c:v>
                </c:pt>
                <c:pt idx="605">
                  <c:v>197612</c:v>
                </c:pt>
                <c:pt idx="606">
                  <c:v>197701</c:v>
                </c:pt>
                <c:pt idx="607">
                  <c:v>197702</c:v>
                </c:pt>
                <c:pt idx="608">
                  <c:v>197703</c:v>
                </c:pt>
                <c:pt idx="609">
                  <c:v>197704</c:v>
                </c:pt>
                <c:pt idx="610">
                  <c:v>197705</c:v>
                </c:pt>
                <c:pt idx="611">
                  <c:v>197706</c:v>
                </c:pt>
                <c:pt idx="612">
                  <c:v>197707</c:v>
                </c:pt>
                <c:pt idx="613">
                  <c:v>197708</c:v>
                </c:pt>
                <c:pt idx="614">
                  <c:v>197709</c:v>
                </c:pt>
                <c:pt idx="615">
                  <c:v>197710</c:v>
                </c:pt>
                <c:pt idx="616">
                  <c:v>197711</c:v>
                </c:pt>
                <c:pt idx="617">
                  <c:v>197712</c:v>
                </c:pt>
                <c:pt idx="618">
                  <c:v>197801</c:v>
                </c:pt>
                <c:pt idx="619">
                  <c:v>197802</c:v>
                </c:pt>
                <c:pt idx="620">
                  <c:v>197803</c:v>
                </c:pt>
                <c:pt idx="621">
                  <c:v>197804</c:v>
                </c:pt>
                <c:pt idx="622">
                  <c:v>197805</c:v>
                </c:pt>
                <c:pt idx="623">
                  <c:v>197806</c:v>
                </c:pt>
                <c:pt idx="624">
                  <c:v>197807</c:v>
                </c:pt>
                <c:pt idx="625">
                  <c:v>197808</c:v>
                </c:pt>
                <c:pt idx="626">
                  <c:v>197809</c:v>
                </c:pt>
                <c:pt idx="627">
                  <c:v>197810</c:v>
                </c:pt>
                <c:pt idx="628">
                  <c:v>197811</c:v>
                </c:pt>
                <c:pt idx="629">
                  <c:v>197812</c:v>
                </c:pt>
                <c:pt idx="630">
                  <c:v>197901</c:v>
                </c:pt>
                <c:pt idx="631">
                  <c:v>197902</c:v>
                </c:pt>
                <c:pt idx="632">
                  <c:v>197903</c:v>
                </c:pt>
                <c:pt idx="633">
                  <c:v>197904</c:v>
                </c:pt>
                <c:pt idx="634">
                  <c:v>197905</c:v>
                </c:pt>
                <c:pt idx="635">
                  <c:v>197906</c:v>
                </c:pt>
                <c:pt idx="636">
                  <c:v>197907</c:v>
                </c:pt>
                <c:pt idx="637">
                  <c:v>197908</c:v>
                </c:pt>
                <c:pt idx="638">
                  <c:v>197909</c:v>
                </c:pt>
                <c:pt idx="639">
                  <c:v>197910</c:v>
                </c:pt>
                <c:pt idx="640">
                  <c:v>197911</c:v>
                </c:pt>
                <c:pt idx="641">
                  <c:v>197912</c:v>
                </c:pt>
                <c:pt idx="642">
                  <c:v>198001</c:v>
                </c:pt>
                <c:pt idx="643">
                  <c:v>198002</c:v>
                </c:pt>
                <c:pt idx="644">
                  <c:v>198003</c:v>
                </c:pt>
                <c:pt idx="645">
                  <c:v>198004</c:v>
                </c:pt>
                <c:pt idx="646">
                  <c:v>198005</c:v>
                </c:pt>
                <c:pt idx="647">
                  <c:v>198006</c:v>
                </c:pt>
                <c:pt idx="648">
                  <c:v>198007</c:v>
                </c:pt>
                <c:pt idx="649">
                  <c:v>198008</c:v>
                </c:pt>
                <c:pt idx="650">
                  <c:v>198009</c:v>
                </c:pt>
                <c:pt idx="651">
                  <c:v>198010</c:v>
                </c:pt>
                <c:pt idx="652">
                  <c:v>198011</c:v>
                </c:pt>
                <c:pt idx="653">
                  <c:v>198012</c:v>
                </c:pt>
                <c:pt idx="654">
                  <c:v>198101</c:v>
                </c:pt>
                <c:pt idx="655">
                  <c:v>198102</c:v>
                </c:pt>
                <c:pt idx="656">
                  <c:v>198103</c:v>
                </c:pt>
                <c:pt idx="657">
                  <c:v>198104</c:v>
                </c:pt>
                <c:pt idx="658">
                  <c:v>198105</c:v>
                </c:pt>
                <c:pt idx="659">
                  <c:v>198106</c:v>
                </c:pt>
                <c:pt idx="660">
                  <c:v>198107</c:v>
                </c:pt>
                <c:pt idx="661">
                  <c:v>198108</c:v>
                </c:pt>
                <c:pt idx="662">
                  <c:v>198109</c:v>
                </c:pt>
                <c:pt idx="663">
                  <c:v>198110</c:v>
                </c:pt>
                <c:pt idx="664">
                  <c:v>198111</c:v>
                </c:pt>
                <c:pt idx="665">
                  <c:v>198112</c:v>
                </c:pt>
                <c:pt idx="666">
                  <c:v>198201</c:v>
                </c:pt>
                <c:pt idx="667">
                  <c:v>198202</c:v>
                </c:pt>
                <c:pt idx="668">
                  <c:v>198203</c:v>
                </c:pt>
                <c:pt idx="669">
                  <c:v>198204</c:v>
                </c:pt>
                <c:pt idx="670">
                  <c:v>198205</c:v>
                </c:pt>
                <c:pt idx="671">
                  <c:v>198206</c:v>
                </c:pt>
                <c:pt idx="672">
                  <c:v>198207</c:v>
                </c:pt>
                <c:pt idx="673">
                  <c:v>198208</c:v>
                </c:pt>
                <c:pt idx="674">
                  <c:v>198209</c:v>
                </c:pt>
                <c:pt idx="675">
                  <c:v>198210</c:v>
                </c:pt>
                <c:pt idx="676">
                  <c:v>198211</c:v>
                </c:pt>
                <c:pt idx="677">
                  <c:v>198212</c:v>
                </c:pt>
                <c:pt idx="678">
                  <c:v>198301</c:v>
                </c:pt>
                <c:pt idx="679">
                  <c:v>198302</c:v>
                </c:pt>
                <c:pt idx="680">
                  <c:v>198303</c:v>
                </c:pt>
                <c:pt idx="681">
                  <c:v>198304</c:v>
                </c:pt>
                <c:pt idx="682">
                  <c:v>198305</c:v>
                </c:pt>
                <c:pt idx="683">
                  <c:v>198306</c:v>
                </c:pt>
                <c:pt idx="684">
                  <c:v>198307</c:v>
                </c:pt>
                <c:pt idx="685">
                  <c:v>198308</c:v>
                </c:pt>
                <c:pt idx="686">
                  <c:v>198309</c:v>
                </c:pt>
                <c:pt idx="687">
                  <c:v>198310</c:v>
                </c:pt>
                <c:pt idx="688">
                  <c:v>198311</c:v>
                </c:pt>
                <c:pt idx="689">
                  <c:v>198312</c:v>
                </c:pt>
                <c:pt idx="690">
                  <c:v>198401</c:v>
                </c:pt>
                <c:pt idx="691">
                  <c:v>198402</c:v>
                </c:pt>
                <c:pt idx="692">
                  <c:v>198403</c:v>
                </c:pt>
                <c:pt idx="693">
                  <c:v>198404</c:v>
                </c:pt>
                <c:pt idx="694">
                  <c:v>198405</c:v>
                </c:pt>
                <c:pt idx="695">
                  <c:v>198406</c:v>
                </c:pt>
                <c:pt idx="696">
                  <c:v>198407</c:v>
                </c:pt>
                <c:pt idx="697">
                  <c:v>198408</c:v>
                </c:pt>
                <c:pt idx="698">
                  <c:v>198409</c:v>
                </c:pt>
                <c:pt idx="699">
                  <c:v>198410</c:v>
                </c:pt>
                <c:pt idx="700">
                  <c:v>198411</c:v>
                </c:pt>
                <c:pt idx="701">
                  <c:v>198412</c:v>
                </c:pt>
                <c:pt idx="702">
                  <c:v>198501</c:v>
                </c:pt>
                <c:pt idx="703">
                  <c:v>198502</c:v>
                </c:pt>
                <c:pt idx="704">
                  <c:v>198503</c:v>
                </c:pt>
                <c:pt idx="705">
                  <c:v>198504</c:v>
                </c:pt>
                <c:pt idx="706">
                  <c:v>198505</c:v>
                </c:pt>
                <c:pt idx="707">
                  <c:v>198506</c:v>
                </c:pt>
                <c:pt idx="708">
                  <c:v>198507</c:v>
                </c:pt>
                <c:pt idx="709">
                  <c:v>198508</c:v>
                </c:pt>
                <c:pt idx="710">
                  <c:v>198509</c:v>
                </c:pt>
                <c:pt idx="711">
                  <c:v>198510</c:v>
                </c:pt>
                <c:pt idx="712">
                  <c:v>198511</c:v>
                </c:pt>
                <c:pt idx="713">
                  <c:v>198512</c:v>
                </c:pt>
                <c:pt idx="714">
                  <c:v>198601</c:v>
                </c:pt>
                <c:pt idx="715">
                  <c:v>198602</c:v>
                </c:pt>
                <c:pt idx="716">
                  <c:v>198603</c:v>
                </c:pt>
                <c:pt idx="717">
                  <c:v>198604</c:v>
                </c:pt>
                <c:pt idx="718">
                  <c:v>198605</c:v>
                </c:pt>
                <c:pt idx="719">
                  <c:v>198606</c:v>
                </c:pt>
                <c:pt idx="720">
                  <c:v>198607</c:v>
                </c:pt>
                <c:pt idx="721">
                  <c:v>198608</c:v>
                </c:pt>
                <c:pt idx="722">
                  <c:v>198609</c:v>
                </c:pt>
                <c:pt idx="723">
                  <c:v>198610</c:v>
                </c:pt>
                <c:pt idx="724">
                  <c:v>198611</c:v>
                </c:pt>
                <c:pt idx="725">
                  <c:v>198612</c:v>
                </c:pt>
                <c:pt idx="726">
                  <c:v>198701</c:v>
                </c:pt>
                <c:pt idx="727">
                  <c:v>198702</c:v>
                </c:pt>
                <c:pt idx="728">
                  <c:v>198703</c:v>
                </c:pt>
                <c:pt idx="729">
                  <c:v>198704</c:v>
                </c:pt>
                <c:pt idx="730">
                  <c:v>198705</c:v>
                </c:pt>
                <c:pt idx="731">
                  <c:v>198706</c:v>
                </c:pt>
                <c:pt idx="732">
                  <c:v>198707</c:v>
                </c:pt>
                <c:pt idx="733">
                  <c:v>198708</c:v>
                </c:pt>
                <c:pt idx="734">
                  <c:v>198709</c:v>
                </c:pt>
                <c:pt idx="735">
                  <c:v>198710</c:v>
                </c:pt>
                <c:pt idx="736">
                  <c:v>198711</c:v>
                </c:pt>
                <c:pt idx="737">
                  <c:v>198712</c:v>
                </c:pt>
                <c:pt idx="738">
                  <c:v>198801</c:v>
                </c:pt>
                <c:pt idx="739">
                  <c:v>198802</c:v>
                </c:pt>
                <c:pt idx="740">
                  <c:v>198803</c:v>
                </c:pt>
                <c:pt idx="741">
                  <c:v>198804</c:v>
                </c:pt>
                <c:pt idx="742">
                  <c:v>198805</c:v>
                </c:pt>
                <c:pt idx="743">
                  <c:v>198806</c:v>
                </c:pt>
                <c:pt idx="744">
                  <c:v>198807</c:v>
                </c:pt>
                <c:pt idx="745">
                  <c:v>198808</c:v>
                </c:pt>
                <c:pt idx="746">
                  <c:v>198809</c:v>
                </c:pt>
                <c:pt idx="747">
                  <c:v>198810</c:v>
                </c:pt>
                <c:pt idx="748">
                  <c:v>198811</c:v>
                </c:pt>
                <c:pt idx="749">
                  <c:v>198812</c:v>
                </c:pt>
                <c:pt idx="750">
                  <c:v>198901</c:v>
                </c:pt>
                <c:pt idx="751">
                  <c:v>198902</c:v>
                </c:pt>
                <c:pt idx="752">
                  <c:v>198903</c:v>
                </c:pt>
                <c:pt idx="753">
                  <c:v>198904</c:v>
                </c:pt>
                <c:pt idx="754">
                  <c:v>198905</c:v>
                </c:pt>
                <c:pt idx="755">
                  <c:v>198906</c:v>
                </c:pt>
                <c:pt idx="756">
                  <c:v>198907</c:v>
                </c:pt>
                <c:pt idx="757">
                  <c:v>198908</c:v>
                </c:pt>
                <c:pt idx="758">
                  <c:v>198909</c:v>
                </c:pt>
                <c:pt idx="759">
                  <c:v>198910</c:v>
                </c:pt>
                <c:pt idx="760">
                  <c:v>198911</c:v>
                </c:pt>
                <c:pt idx="761">
                  <c:v>198912</c:v>
                </c:pt>
                <c:pt idx="762">
                  <c:v>199001</c:v>
                </c:pt>
                <c:pt idx="763">
                  <c:v>199002</c:v>
                </c:pt>
                <c:pt idx="764">
                  <c:v>199003</c:v>
                </c:pt>
                <c:pt idx="765">
                  <c:v>199004</c:v>
                </c:pt>
                <c:pt idx="766">
                  <c:v>199005</c:v>
                </c:pt>
                <c:pt idx="767">
                  <c:v>199006</c:v>
                </c:pt>
                <c:pt idx="768">
                  <c:v>199007</c:v>
                </c:pt>
                <c:pt idx="769">
                  <c:v>199008</c:v>
                </c:pt>
                <c:pt idx="770">
                  <c:v>199009</c:v>
                </c:pt>
                <c:pt idx="771">
                  <c:v>199010</c:v>
                </c:pt>
                <c:pt idx="772">
                  <c:v>199011</c:v>
                </c:pt>
                <c:pt idx="773">
                  <c:v>199012</c:v>
                </c:pt>
                <c:pt idx="774">
                  <c:v>199101</c:v>
                </c:pt>
                <c:pt idx="775">
                  <c:v>199102</c:v>
                </c:pt>
                <c:pt idx="776">
                  <c:v>199103</c:v>
                </c:pt>
                <c:pt idx="777">
                  <c:v>199104</c:v>
                </c:pt>
                <c:pt idx="778">
                  <c:v>199105</c:v>
                </c:pt>
                <c:pt idx="779">
                  <c:v>199106</c:v>
                </c:pt>
                <c:pt idx="780">
                  <c:v>199107</c:v>
                </c:pt>
                <c:pt idx="781">
                  <c:v>199108</c:v>
                </c:pt>
                <c:pt idx="782">
                  <c:v>199109</c:v>
                </c:pt>
                <c:pt idx="783">
                  <c:v>199110</c:v>
                </c:pt>
                <c:pt idx="784">
                  <c:v>199111</c:v>
                </c:pt>
                <c:pt idx="785">
                  <c:v>199112</c:v>
                </c:pt>
                <c:pt idx="786">
                  <c:v>199201</c:v>
                </c:pt>
                <c:pt idx="787">
                  <c:v>199202</c:v>
                </c:pt>
                <c:pt idx="788">
                  <c:v>199203</c:v>
                </c:pt>
                <c:pt idx="789">
                  <c:v>199204</c:v>
                </c:pt>
                <c:pt idx="790">
                  <c:v>199205</c:v>
                </c:pt>
                <c:pt idx="791">
                  <c:v>199206</c:v>
                </c:pt>
                <c:pt idx="792">
                  <c:v>199207</c:v>
                </c:pt>
                <c:pt idx="793">
                  <c:v>199208</c:v>
                </c:pt>
                <c:pt idx="794">
                  <c:v>199209</c:v>
                </c:pt>
                <c:pt idx="795">
                  <c:v>199210</c:v>
                </c:pt>
                <c:pt idx="796">
                  <c:v>199211</c:v>
                </c:pt>
                <c:pt idx="797">
                  <c:v>199212</c:v>
                </c:pt>
                <c:pt idx="798">
                  <c:v>199301</c:v>
                </c:pt>
                <c:pt idx="799">
                  <c:v>199302</c:v>
                </c:pt>
                <c:pt idx="800">
                  <c:v>199303</c:v>
                </c:pt>
                <c:pt idx="801">
                  <c:v>199304</c:v>
                </c:pt>
                <c:pt idx="802">
                  <c:v>199305</c:v>
                </c:pt>
                <c:pt idx="803">
                  <c:v>199306</c:v>
                </c:pt>
                <c:pt idx="804">
                  <c:v>199307</c:v>
                </c:pt>
                <c:pt idx="805">
                  <c:v>199308</c:v>
                </c:pt>
                <c:pt idx="806">
                  <c:v>199309</c:v>
                </c:pt>
                <c:pt idx="807">
                  <c:v>199310</c:v>
                </c:pt>
                <c:pt idx="808">
                  <c:v>199311</c:v>
                </c:pt>
                <c:pt idx="809">
                  <c:v>199312</c:v>
                </c:pt>
                <c:pt idx="810">
                  <c:v>199401</c:v>
                </c:pt>
                <c:pt idx="811">
                  <c:v>199402</c:v>
                </c:pt>
                <c:pt idx="812">
                  <c:v>199403</c:v>
                </c:pt>
                <c:pt idx="813">
                  <c:v>199404</c:v>
                </c:pt>
                <c:pt idx="814">
                  <c:v>199405</c:v>
                </c:pt>
                <c:pt idx="815">
                  <c:v>199406</c:v>
                </c:pt>
                <c:pt idx="816">
                  <c:v>199407</c:v>
                </c:pt>
                <c:pt idx="817">
                  <c:v>199408</c:v>
                </c:pt>
                <c:pt idx="818">
                  <c:v>199409</c:v>
                </c:pt>
                <c:pt idx="819">
                  <c:v>199410</c:v>
                </c:pt>
                <c:pt idx="820">
                  <c:v>199411</c:v>
                </c:pt>
                <c:pt idx="821">
                  <c:v>199412</c:v>
                </c:pt>
                <c:pt idx="822">
                  <c:v>199501</c:v>
                </c:pt>
                <c:pt idx="823">
                  <c:v>199502</c:v>
                </c:pt>
                <c:pt idx="824">
                  <c:v>199503</c:v>
                </c:pt>
                <c:pt idx="825">
                  <c:v>199504</c:v>
                </c:pt>
                <c:pt idx="826">
                  <c:v>199505</c:v>
                </c:pt>
                <c:pt idx="827">
                  <c:v>199506</c:v>
                </c:pt>
                <c:pt idx="828">
                  <c:v>199507</c:v>
                </c:pt>
                <c:pt idx="829">
                  <c:v>199508</c:v>
                </c:pt>
                <c:pt idx="830">
                  <c:v>199509</c:v>
                </c:pt>
                <c:pt idx="831">
                  <c:v>199510</c:v>
                </c:pt>
                <c:pt idx="832">
                  <c:v>199511</c:v>
                </c:pt>
                <c:pt idx="833">
                  <c:v>199512</c:v>
                </c:pt>
                <c:pt idx="834">
                  <c:v>199601</c:v>
                </c:pt>
                <c:pt idx="835">
                  <c:v>199602</c:v>
                </c:pt>
                <c:pt idx="836">
                  <c:v>199603</c:v>
                </c:pt>
                <c:pt idx="837">
                  <c:v>199604</c:v>
                </c:pt>
                <c:pt idx="838">
                  <c:v>199605</c:v>
                </c:pt>
                <c:pt idx="839">
                  <c:v>199606</c:v>
                </c:pt>
                <c:pt idx="840">
                  <c:v>199607</c:v>
                </c:pt>
                <c:pt idx="841">
                  <c:v>199608</c:v>
                </c:pt>
                <c:pt idx="842">
                  <c:v>199609</c:v>
                </c:pt>
                <c:pt idx="843">
                  <c:v>199610</c:v>
                </c:pt>
                <c:pt idx="844">
                  <c:v>199611</c:v>
                </c:pt>
                <c:pt idx="845">
                  <c:v>199612</c:v>
                </c:pt>
                <c:pt idx="846">
                  <c:v>199701</c:v>
                </c:pt>
                <c:pt idx="847">
                  <c:v>199702</c:v>
                </c:pt>
                <c:pt idx="848">
                  <c:v>199703</c:v>
                </c:pt>
                <c:pt idx="849">
                  <c:v>199704</c:v>
                </c:pt>
                <c:pt idx="850">
                  <c:v>199705</c:v>
                </c:pt>
                <c:pt idx="851">
                  <c:v>199706</c:v>
                </c:pt>
                <c:pt idx="852">
                  <c:v>199707</c:v>
                </c:pt>
                <c:pt idx="853">
                  <c:v>199708</c:v>
                </c:pt>
                <c:pt idx="854">
                  <c:v>199709</c:v>
                </c:pt>
                <c:pt idx="855">
                  <c:v>199710</c:v>
                </c:pt>
                <c:pt idx="856">
                  <c:v>199711</c:v>
                </c:pt>
                <c:pt idx="857">
                  <c:v>199712</c:v>
                </c:pt>
                <c:pt idx="858">
                  <c:v>199801</c:v>
                </c:pt>
                <c:pt idx="859">
                  <c:v>199802</c:v>
                </c:pt>
                <c:pt idx="860">
                  <c:v>199803</c:v>
                </c:pt>
                <c:pt idx="861">
                  <c:v>199804</c:v>
                </c:pt>
                <c:pt idx="862">
                  <c:v>199805</c:v>
                </c:pt>
                <c:pt idx="863">
                  <c:v>199806</c:v>
                </c:pt>
                <c:pt idx="864">
                  <c:v>199807</c:v>
                </c:pt>
                <c:pt idx="865">
                  <c:v>199808</c:v>
                </c:pt>
                <c:pt idx="866">
                  <c:v>199809</c:v>
                </c:pt>
                <c:pt idx="867">
                  <c:v>199810</c:v>
                </c:pt>
                <c:pt idx="868">
                  <c:v>199811</c:v>
                </c:pt>
                <c:pt idx="869">
                  <c:v>199812</c:v>
                </c:pt>
                <c:pt idx="870">
                  <c:v>199901</c:v>
                </c:pt>
                <c:pt idx="871">
                  <c:v>199902</c:v>
                </c:pt>
                <c:pt idx="872">
                  <c:v>199903</c:v>
                </c:pt>
                <c:pt idx="873">
                  <c:v>199904</c:v>
                </c:pt>
                <c:pt idx="874">
                  <c:v>199905</c:v>
                </c:pt>
                <c:pt idx="875">
                  <c:v>199906</c:v>
                </c:pt>
                <c:pt idx="876">
                  <c:v>199907</c:v>
                </c:pt>
                <c:pt idx="877">
                  <c:v>199908</c:v>
                </c:pt>
                <c:pt idx="878">
                  <c:v>199909</c:v>
                </c:pt>
                <c:pt idx="879">
                  <c:v>199910</c:v>
                </c:pt>
                <c:pt idx="880">
                  <c:v>199911</c:v>
                </c:pt>
                <c:pt idx="881">
                  <c:v>199912</c:v>
                </c:pt>
                <c:pt idx="882">
                  <c:v>200001</c:v>
                </c:pt>
                <c:pt idx="883">
                  <c:v>200002</c:v>
                </c:pt>
                <c:pt idx="884">
                  <c:v>200003</c:v>
                </c:pt>
                <c:pt idx="885">
                  <c:v>200004</c:v>
                </c:pt>
                <c:pt idx="886">
                  <c:v>200005</c:v>
                </c:pt>
                <c:pt idx="887">
                  <c:v>200006</c:v>
                </c:pt>
                <c:pt idx="888">
                  <c:v>200007</c:v>
                </c:pt>
                <c:pt idx="889">
                  <c:v>200008</c:v>
                </c:pt>
                <c:pt idx="890">
                  <c:v>200009</c:v>
                </c:pt>
                <c:pt idx="891">
                  <c:v>200010</c:v>
                </c:pt>
                <c:pt idx="892">
                  <c:v>200011</c:v>
                </c:pt>
                <c:pt idx="893">
                  <c:v>200012</c:v>
                </c:pt>
                <c:pt idx="894">
                  <c:v>200101</c:v>
                </c:pt>
                <c:pt idx="895">
                  <c:v>200102</c:v>
                </c:pt>
                <c:pt idx="896">
                  <c:v>200103</c:v>
                </c:pt>
                <c:pt idx="897">
                  <c:v>200104</c:v>
                </c:pt>
                <c:pt idx="898">
                  <c:v>200105</c:v>
                </c:pt>
                <c:pt idx="899">
                  <c:v>200106</c:v>
                </c:pt>
                <c:pt idx="900">
                  <c:v>200107</c:v>
                </c:pt>
                <c:pt idx="901">
                  <c:v>200108</c:v>
                </c:pt>
                <c:pt idx="902">
                  <c:v>200109</c:v>
                </c:pt>
                <c:pt idx="903">
                  <c:v>200110</c:v>
                </c:pt>
                <c:pt idx="904">
                  <c:v>200111</c:v>
                </c:pt>
                <c:pt idx="905">
                  <c:v>200112</c:v>
                </c:pt>
                <c:pt idx="906">
                  <c:v>200201</c:v>
                </c:pt>
                <c:pt idx="907">
                  <c:v>200202</c:v>
                </c:pt>
                <c:pt idx="908">
                  <c:v>200203</c:v>
                </c:pt>
                <c:pt idx="909">
                  <c:v>200204</c:v>
                </c:pt>
                <c:pt idx="910">
                  <c:v>200205</c:v>
                </c:pt>
                <c:pt idx="911">
                  <c:v>200206</c:v>
                </c:pt>
                <c:pt idx="912">
                  <c:v>200207</c:v>
                </c:pt>
                <c:pt idx="913">
                  <c:v>200208</c:v>
                </c:pt>
                <c:pt idx="914">
                  <c:v>200209</c:v>
                </c:pt>
                <c:pt idx="915">
                  <c:v>200210</c:v>
                </c:pt>
                <c:pt idx="916">
                  <c:v>200211</c:v>
                </c:pt>
                <c:pt idx="917">
                  <c:v>200212</c:v>
                </c:pt>
                <c:pt idx="918">
                  <c:v>200301</c:v>
                </c:pt>
                <c:pt idx="919">
                  <c:v>200302</c:v>
                </c:pt>
                <c:pt idx="920">
                  <c:v>200303</c:v>
                </c:pt>
                <c:pt idx="921">
                  <c:v>200304</c:v>
                </c:pt>
                <c:pt idx="922">
                  <c:v>200305</c:v>
                </c:pt>
                <c:pt idx="923">
                  <c:v>200306</c:v>
                </c:pt>
                <c:pt idx="924">
                  <c:v>200307</c:v>
                </c:pt>
                <c:pt idx="925">
                  <c:v>200308</c:v>
                </c:pt>
                <c:pt idx="926">
                  <c:v>200309</c:v>
                </c:pt>
                <c:pt idx="927">
                  <c:v>200310</c:v>
                </c:pt>
                <c:pt idx="928">
                  <c:v>200311</c:v>
                </c:pt>
                <c:pt idx="929">
                  <c:v>200312</c:v>
                </c:pt>
                <c:pt idx="930">
                  <c:v>200401</c:v>
                </c:pt>
                <c:pt idx="931">
                  <c:v>200402</c:v>
                </c:pt>
                <c:pt idx="932">
                  <c:v>200403</c:v>
                </c:pt>
                <c:pt idx="933">
                  <c:v>200404</c:v>
                </c:pt>
                <c:pt idx="934">
                  <c:v>200405</c:v>
                </c:pt>
                <c:pt idx="935">
                  <c:v>200406</c:v>
                </c:pt>
                <c:pt idx="936">
                  <c:v>200407</c:v>
                </c:pt>
                <c:pt idx="937">
                  <c:v>200408</c:v>
                </c:pt>
                <c:pt idx="938">
                  <c:v>200409</c:v>
                </c:pt>
                <c:pt idx="939">
                  <c:v>200410</c:v>
                </c:pt>
                <c:pt idx="940">
                  <c:v>200411</c:v>
                </c:pt>
                <c:pt idx="941">
                  <c:v>200412</c:v>
                </c:pt>
                <c:pt idx="942">
                  <c:v>200501</c:v>
                </c:pt>
                <c:pt idx="943">
                  <c:v>200502</c:v>
                </c:pt>
                <c:pt idx="944">
                  <c:v>200503</c:v>
                </c:pt>
                <c:pt idx="945">
                  <c:v>200504</c:v>
                </c:pt>
                <c:pt idx="946">
                  <c:v>200505</c:v>
                </c:pt>
                <c:pt idx="947">
                  <c:v>200506</c:v>
                </c:pt>
                <c:pt idx="948">
                  <c:v>200507</c:v>
                </c:pt>
                <c:pt idx="949">
                  <c:v>200508</c:v>
                </c:pt>
                <c:pt idx="950">
                  <c:v>200509</c:v>
                </c:pt>
                <c:pt idx="951">
                  <c:v>200510</c:v>
                </c:pt>
                <c:pt idx="952">
                  <c:v>200511</c:v>
                </c:pt>
                <c:pt idx="953">
                  <c:v>200512</c:v>
                </c:pt>
                <c:pt idx="954">
                  <c:v>200601</c:v>
                </c:pt>
                <c:pt idx="955">
                  <c:v>200602</c:v>
                </c:pt>
                <c:pt idx="956">
                  <c:v>200603</c:v>
                </c:pt>
                <c:pt idx="957">
                  <c:v>200604</c:v>
                </c:pt>
                <c:pt idx="958">
                  <c:v>200605</c:v>
                </c:pt>
                <c:pt idx="959">
                  <c:v>200606</c:v>
                </c:pt>
                <c:pt idx="960">
                  <c:v>200607</c:v>
                </c:pt>
                <c:pt idx="961">
                  <c:v>200608</c:v>
                </c:pt>
                <c:pt idx="962">
                  <c:v>200609</c:v>
                </c:pt>
                <c:pt idx="963">
                  <c:v>200610</c:v>
                </c:pt>
                <c:pt idx="964">
                  <c:v>200611</c:v>
                </c:pt>
                <c:pt idx="965">
                  <c:v>200612</c:v>
                </c:pt>
                <c:pt idx="966">
                  <c:v>200701</c:v>
                </c:pt>
                <c:pt idx="967">
                  <c:v>200702</c:v>
                </c:pt>
                <c:pt idx="968">
                  <c:v>200703</c:v>
                </c:pt>
                <c:pt idx="969">
                  <c:v>200704</c:v>
                </c:pt>
                <c:pt idx="970">
                  <c:v>200705</c:v>
                </c:pt>
                <c:pt idx="971">
                  <c:v>200706</c:v>
                </c:pt>
                <c:pt idx="972">
                  <c:v>200707</c:v>
                </c:pt>
                <c:pt idx="973">
                  <c:v>200708</c:v>
                </c:pt>
                <c:pt idx="974">
                  <c:v>200709</c:v>
                </c:pt>
                <c:pt idx="975">
                  <c:v>200710</c:v>
                </c:pt>
                <c:pt idx="976">
                  <c:v>200711</c:v>
                </c:pt>
                <c:pt idx="977">
                  <c:v>200712</c:v>
                </c:pt>
                <c:pt idx="978">
                  <c:v>200801</c:v>
                </c:pt>
                <c:pt idx="979">
                  <c:v>200802</c:v>
                </c:pt>
                <c:pt idx="980">
                  <c:v>200803</c:v>
                </c:pt>
                <c:pt idx="981">
                  <c:v>200804</c:v>
                </c:pt>
                <c:pt idx="982">
                  <c:v>200805</c:v>
                </c:pt>
                <c:pt idx="983">
                  <c:v>200806</c:v>
                </c:pt>
                <c:pt idx="984">
                  <c:v>200807</c:v>
                </c:pt>
                <c:pt idx="985">
                  <c:v>200808</c:v>
                </c:pt>
                <c:pt idx="986">
                  <c:v>200809</c:v>
                </c:pt>
                <c:pt idx="987">
                  <c:v>200810</c:v>
                </c:pt>
                <c:pt idx="988">
                  <c:v>200811</c:v>
                </c:pt>
                <c:pt idx="989">
                  <c:v>200812</c:v>
                </c:pt>
                <c:pt idx="990">
                  <c:v>200901</c:v>
                </c:pt>
                <c:pt idx="991">
                  <c:v>200902</c:v>
                </c:pt>
                <c:pt idx="992">
                  <c:v>200903</c:v>
                </c:pt>
                <c:pt idx="993">
                  <c:v>200904</c:v>
                </c:pt>
                <c:pt idx="994">
                  <c:v>200905</c:v>
                </c:pt>
                <c:pt idx="995">
                  <c:v>200906</c:v>
                </c:pt>
                <c:pt idx="996">
                  <c:v>200907</c:v>
                </c:pt>
                <c:pt idx="997">
                  <c:v>200908</c:v>
                </c:pt>
                <c:pt idx="998">
                  <c:v>200909</c:v>
                </c:pt>
                <c:pt idx="999">
                  <c:v>200910</c:v>
                </c:pt>
                <c:pt idx="1000">
                  <c:v>200911</c:v>
                </c:pt>
                <c:pt idx="1001">
                  <c:v>200912</c:v>
                </c:pt>
                <c:pt idx="1002">
                  <c:v>201001</c:v>
                </c:pt>
                <c:pt idx="1003">
                  <c:v>201002</c:v>
                </c:pt>
                <c:pt idx="1004">
                  <c:v>201003</c:v>
                </c:pt>
                <c:pt idx="1005">
                  <c:v>201004</c:v>
                </c:pt>
                <c:pt idx="1006">
                  <c:v>201005</c:v>
                </c:pt>
                <c:pt idx="1007">
                  <c:v>201006</c:v>
                </c:pt>
                <c:pt idx="1008">
                  <c:v>201007</c:v>
                </c:pt>
                <c:pt idx="1009">
                  <c:v>201008</c:v>
                </c:pt>
                <c:pt idx="1010">
                  <c:v>201009</c:v>
                </c:pt>
                <c:pt idx="1011">
                  <c:v>201010</c:v>
                </c:pt>
                <c:pt idx="1012">
                  <c:v>201011</c:v>
                </c:pt>
                <c:pt idx="1013">
                  <c:v>201012</c:v>
                </c:pt>
                <c:pt idx="1014">
                  <c:v>201101</c:v>
                </c:pt>
                <c:pt idx="1015">
                  <c:v>201102</c:v>
                </c:pt>
                <c:pt idx="1016">
                  <c:v>201103</c:v>
                </c:pt>
                <c:pt idx="1017">
                  <c:v>201104</c:v>
                </c:pt>
                <c:pt idx="1018">
                  <c:v>201105</c:v>
                </c:pt>
                <c:pt idx="1019">
                  <c:v>201106</c:v>
                </c:pt>
                <c:pt idx="1020">
                  <c:v>201107</c:v>
                </c:pt>
                <c:pt idx="1021">
                  <c:v>201108</c:v>
                </c:pt>
                <c:pt idx="1022">
                  <c:v>201109</c:v>
                </c:pt>
                <c:pt idx="1023">
                  <c:v>201110</c:v>
                </c:pt>
                <c:pt idx="1024">
                  <c:v>201111</c:v>
                </c:pt>
                <c:pt idx="1025">
                  <c:v>201112</c:v>
                </c:pt>
                <c:pt idx="1026">
                  <c:v>201201</c:v>
                </c:pt>
                <c:pt idx="1027">
                  <c:v>201202</c:v>
                </c:pt>
                <c:pt idx="1028">
                  <c:v>201203</c:v>
                </c:pt>
                <c:pt idx="1029">
                  <c:v>201204</c:v>
                </c:pt>
                <c:pt idx="1030">
                  <c:v>201205</c:v>
                </c:pt>
                <c:pt idx="1031">
                  <c:v>201206</c:v>
                </c:pt>
                <c:pt idx="1032">
                  <c:v>201207</c:v>
                </c:pt>
                <c:pt idx="1033">
                  <c:v>201208</c:v>
                </c:pt>
                <c:pt idx="1034">
                  <c:v>201209</c:v>
                </c:pt>
                <c:pt idx="1035">
                  <c:v>201210</c:v>
                </c:pt>
                <c:pt idx="1036">
                  <c:v>201211</c:v>
                </c:pt>
                <c:pt idx="1037">
                  <c:v>201212</c:v>
                </c:pt>
                <c:pt idx="1038">
                  <c:v>201301</c:v>
                </c:pt>
                <c:pt idx="1039">
                  <c:v>201302</c:v>
                </c:pt>
                <c:pt idx="1040">
                  <c:v>201303</c:v>
                </c:pt>
                <c:pt idx="1041">
                  <c:v>201304</c:v>
                </c:pt>
                <c:pt idx="1042">
                  <c:v>201305</c:v>
                </c:pt>
                <c:pt idx="1043">
                  <c:v>201306</c:v>
                </c:pt>
                <c:pt idx="1044">
                  <c:v>201307</c:v>
                </c:pt>
                <c:pt idx="1045">
                  <c:v>201308</c:v>
                </c:pt>
                <c:pt idx="1046">
                  <c:v>201309</c:v>
                </c:pt>
                <c:pt idx="1047">
                  <c:v>201310</c:v>
                </c:pt>
                <c:pt idx="1048">
                  <c:v>201311</c:v>
                </c:pt>
                <c:pt idx="1049">
                  <c:v>201312</c:v>
                </c:pt>
                <c:pt idx="1050">
                  <c:v>201401</c:v>
                </c:pt>
                <c:pt idx="1051">
                  <c:v>201402</c:v>
                </c:pt>
                <c:pt idx="1052">
                  <c:v>201403</c:v>
                </c:pt>
                <c:pt idx="1053">
                  <c:v>201404</c:v>
                </c:pt>
                <c:pt idx="1054">
                  <c:v>201405</c:v>
                </c:pt>
                <c:pt idx="1055">
                  <c:v>201406</c:v>
                </c:pt>
                <c:pt idx="1056">
                  <c:v>201407</c:v>
                </c:pt>
                <c:pt idx="1057">
                  <c:v>201408</c:v>
                </c:pt>
                <c:pt idx="1058">
                  <c:v>201409</c:v>
                </c:pt>
                <c:pt idx="1059">
                  <c:v>201410</c:v>
                </c:pt>
                <c:pt idx="1060">
                  <c:v>201411</c:v>
                </c:pt>
                <c:pt idx="1061">
                  <c:v>201412</c:v>
                </c:pt>
              </c:numCache>
            </c:numRef>
          </c:cat>
          <c:val>
            <c:numRef>
              <c:f>'Volatility timing'!$D$3:$D$1064</c:f>
              <c:numCache>
                <c:formatCode>General</c:formatCode>
                <c:ptCount val="1062"/>
                <c:pt idx="0">
                  <c:v>3.1800000000000002E-2</c:v>
                </c:pt>
                <c:pt idx="1">
                  <c:v>2.8899999999999999E-2</c:v>
                </c:pt>
                <c:pt idx="2">
                  <c:v>5.8999999999999999E-3</c:v>
                </c:pt>
                <c:pt idx="3">
                  <c:v>-2.9199999999999997E-2</c:v>
                </c:pt>
                <c:pt idx="4">
                  <c:v>2.8399999999999998E-2</c:v>
                </c:pt>
                <c:pt idx="5">
                  <c:v>2.9000000000000001E-2</c:v>
                </c:pt>
                <c:pt idx="6">
                  <c:v>1.9000000000000002E-3</c:v>
                </c:pt>
                <c:pt idx="7">
                  <c:v>4.4399999999999995E-2</c:v>
                </c:pt>
                <c:pt idx="8">
                  <c:v>4.3E-3</c:v>
                </c:pt>
                <c:pt idx="9">
                  <c:v>7.1000000000000004E-3</c:v>
                </c:pt>
                <c:pt idx="10">
                  <c:v>5.74E-2</c:v>
                </c:pt>
                <c:pt idx="11">
                  <c:v>-2.0799999999999999E-2</c:v>
                </c:pt>
                <c:pt idx="12">
                  <c:v>7.5600000000000001E-2</c:v>
                </c:pt>
                <c:pt idx="13">
                  <c:v>2.2499999999999999E-2</c:v>
                </c:pt>
                <c:pt idx="14">
                  <c:v>4.9700000000000001E-2</c:v>
                </c:pt>
                <c:pt idx="15">
                  <c:v>-4.0599999999999997E-2</c:v>
                </c:pt>
                <c:pt idx="16">
                  <c:v>6.7900000000000002E-2</c:v>
                </c:pt>
                <c:pt idx="17">
                  <c:v>2.3099999999999999E-2</c:v>
                </c:pt>
                <c:pt idx="18">
                  <c:v>-4.3E-3</c:v>
                </c:pt>
                <c:pt idx="19">
                  <c:v>-1.37E-2</c:v>
                </c:pt>
                <c:pt idx="20">
                  <c:v>9.0999999999999998E-2</c:v>
                </c:pt>
                <c:pt idx="21">
                  <c:v>4.4499999999999998E-2</c:v>
                </c:pt>
                <c:pt idx="22">
                  <c:v>1.84E-2</c:v>
                </c:pt>
                <c:pt idx="23">
                  <c:v>-4.5400000000000003E-2</c:v>
                </c:pt>
                <c:pt idx="24">
                  <c:v>9.4000000000000004E-3</c:v>
                </c:pt>
                <c:pt idx="25">
                  <c:v>6.9999999999999993E-2</c:v>
                </c:pt>
                <c:pt idx="26">
                  <c:v>3.15E-2</c:v>
                </c:pt>
                <c:pt idx="27">
                  <c:v>1.7399999999999999E-2</c:v>
                </c:pt>
                <c:pt idx="28">
                  <c:v>0.12189999999999999</c:v>
                </c:pt>
                <c:pt idx="29">
                  <c:v>4.1999999999999997E-3</c:v>
                </c:pt>
                <c:pt idx="30">
                  <c:v>0.05</c:v>
                </c:pt>
                <c:pt idx="31">
                  <c:v>2.0000000000000009E-4</c:v>
                </c:pt>
                <c:pt idx="32">
                  <c:v>-5.4999999999999997E-3</c:v>
                </c:pt>
                <c:pt idx="33">
                  <c:v>1.7899999999999999E-2</c:v>
                </c:pt>
                <c:pt idx="34">
                  <c:v>-5.9499999999999997E-2</c:v>
                </c:pt>
                <c:pt idx="35">
                  <c:v>0.1022</c:v>
                </c:pt>
                <c:pt idx="36">
                  <c:v>4.7899999999999998E-2</c:v>
                </c:pt>
                <c:pt idx="37">
                  <c:v>8.5800000000000001E-2</c:v>
                </c:pt>
                <c:pt idx="38">
                  <c:v>-5.1199999999999996E-2</c:v>
                </c:pt>
                <c:pt idx="39">
                  <c:v>-0.1966</c:v>
                </c:pt>
                <c:pt idx="40">
                  <c:v>-0.12370000000000002</c:v>
                </c:pt>
                <c:pt idx="41">
                  <c:v>1.7000000000000001E-2</c:v>
                </c:pt>
                <c:pt idx="42">
                  <c:v>5.7499999999999996E-2</c:v>
                </c:pt>
                <c:pt idx="43">
                  <c:v>2.8000000000000001E-2</c:v>
                </c:pt>
                <c:pt idx="44">
                  <c:v>7.4499999999999997E-2</c:v>
                </c:pt>
                <c:pt idx="45">
                  <c:v>-1.8499999999999999E-2</c:v>
                </c:pt>
                <c:pt idx="46">
                  <c:v>-1.4E-2</c:v>
                </c:pt>
                <c:pt idx="47">
                  <c:v>-0.16</c:v>
                </c:pt>
                <c:pt idx="48">
                  <c:v>4.3200000000000002E-2</c:v>
                </c:pt>
                <c:pt idx="49">
                  <c:v>3.8999999999999998E-3</c:v>
                </c:pt>
                <c:pt idx="50">
                  <c:v>-0.12529999999999999</c:v>
                </c:pt>
                <c:pt idx="51">
                  <c:v>-8.6900000000000005E-2</c:v>
                </c:pt>
                <c:pt idx="52">
                  <c:v>-2.9100000000000001E-2</c:v>
                </c:pt>
                <c:pt idx="53">
                  <c:v>-7.6899999999999996E-2</c:v>
                </c:pt>
                <c:pt idx="54">
                  <c:v>6.3899999999999998E-2</c:v>
                </c:pt>
                <c:pt idx="55">
                  <c:v>0.10919999999999999</c:v>
                </c:pt>
                <c:pt idx="56">
                  <c:v>-6.3E-2</c:v>
                </c:pt>
                <c:pt idx="57">
                  <c:v>-9.9000000000000005E-2</c:v>
                </c:pt>
                <c:pt idx="58">
                  <c:v>-0.13149999999999998</c:v>
                </c:pt>
                <c:pt idx="59">
                  <c:v>0.13980000000000001</c:v>
                </c:pt>
                <c:pt idx="60">
                  <c:v>-6.5599999999999992E-2</c:v>
                </c:pt>
                <c:pt idx="61">
                  <c:v>4.4000000000000003E-3</c:v>
                </c:pt>
                <c:pt idx="62">
                  <c:v>-0.29099999999999998</c:v>
                </c:pt>
                <c:pt idx="63">
                  <c:v>8.14E-2</c:v>
                </c:pt>
                <c:pt idx="64">
                  <c:v>-8.9100000000000013E-2</c:v>
                </c:pt>
                <c:pt idx="65">
                  <c:v>-0.1341</c:v>
                </c:pt>
                <c:pt idx="66">
                  <c:v>-1.3500000000000002E-2</c:v>
                </c:pt>
                <c:pt idx="67">
                  <c:v>5.6900000000000006E-2</c:v>
                </c:pt>
                <c:pt idx="68">
                  <c:v>-0.1105</c:v>
                </c:pt>
                <c:pt idx="69">
                  <c:v>-0.17850000000000002</c:v>
                </c:pt>
                <c:pt idx="70">
                  <c:v>-0.20450000000000002</c:v>
                </c:pt>
                <c:pt idx="71">
                  <c:v>-6.8000000000000005E-3</c:v>
                </c:pt>
                <c:pt idx="72">
                  <c:v>0.3387</c:v>
                </c:pt>
                <c:pt idx="73">
                  <c:v>0.37090000000000001</c:v>
                </c:pt>
                <c:pt idx="74">
                  <c:v>-2.9099999999999997E-2</c:v>
                </c:pt>
                <c:pt idx="75">
                  <c:v>-0.13150000000000001</c:v>
                </c:pt>
                <c:pt idx="76">
                  <c:v>-5.8599999999999999E-2</c:v>
                </c:pt>
                <c:pt idx="77">
                  <c:v>4.41E-2</c:v>
                </c:pt>
                <c:pt idx="78">
                  <c:v>1.26E-2</c:v>
                </c:pt>
                <c:pt idx="79">
                  <c:v>-0.1527</c:v>
                </c:pt>
                <c:pt idx="80">
                  <c:v>3.3299999999999996E-2</c:v>
                </c:pt>
                <c:pt idx="81">
                  <c:v>0.38950000000000001</c:v>
                </c:pt>
                <c:pt idx="82">
                  <c:v>0.2147</c:v>
                </c:pt>
                <c:pt idx="83">
                  <c:v>0.1313</c:v>
                </c:pt>
                <c:pt idx="84">
                  <c:v>-9.6099999999999991E-2</c:v>
                </c:pt>
                <c:pt idx="85">
                  <c:v>0.12079999999999999</c:v>
                </c:pt>
                <c:pt idx="86">
                  <c:v>-0.10629999999999999</c:v>
                </c:pt>
                <c:pt idx="87">
                  <c:v>-8.3499999999999991E-2</c:v>
                </c:pt>
                <c:pt idx="88">
                  <c:v>9.9900000000000003E-2</c:v>
                </c:pt>
                <c:pt idx="89">
                  <c:v>1.8499999999999999E-2</c:v>
                </c:pt>
                <c:pt idx="90">
                  <c:v>0.1265</c:v>
                </c:pt>
                <c:pt idx="91">
                  <c:v>-2.4800000000000003E-2</c:v>
                </c:pt>
                <c:pt idx="92">
                  <c:v>1.1000000000000001E-3</c:v>
                </c:pt>
                <c:pt idx="93">
                  <c:v>-1.78E-2</c:v>
                </c:pt>
                <c:pt idx="94">
                  <c:v>-7.2399999999999992E-2</c:v>
                </c:pt>
                <c:pt idx="95">
                  <c:v>2.6499999999999999E-2</c:v>
                </c:pt>
                <c:pt idx="96">
                  <c:v>-0.1095</c:v>
                </c:pt>
                <c:pt idx="97">
                  <c:v>5.5900000000000005E-2</c:v>
                </c:pt>
                <c:pt idx="98">
                  <c:v>-2.2000000000000001E-3</c:v>
                </c:pt>
                <c:pt idx="99">
                  <c:v>-1.6500000000000001E-2</c:v>
                </c:pt>
                <c:pt idx="100">
                  <c:v>8.3400000000000002E-2</c:v>
                </c:pt>
                <c:pt idx="101">
                  <c:v>3.6999999999999997E-3</c:v>
                </c:pt>
                <c:pt idx="102">
                  <c:v>-3.44E-2</c:v>
                </c:pt>
                <c:pt idx="103">
                  <c:v>-1.9200000000000002E-2</c:v>
                </c:pt>
                <c:pt idx="104">
                  <c:v>-3.6699999999999997E-2</c:v>
                </c:pt>
                <c:pt idx="105">
                  <c:v>9.0700000000000003E-2</c:v>
                </c:pt>
                <c:pt idx="106">
                  <c:v>3.4800000000000005E-2</c:v>
                </c:pt>
                <c:pt idx="107">
                  <c:v>5.9400000000000001E-2</c:v>
                </c:pt>
                <c:pt idx="108">
                  <c:v>7.5200000000000003E-2</c:v>
                </c:pt>
                <c:pt idx="109">
                  <c:v>2.6599999999999999E-2</c:v>
                </c:pt>
                <c:pt idx="110">
                  <c:v>2.64E-2</c:v>
                </c:pt>
                <c:pt idx="111">
                  <c:v>7.0400000000000004E-2</c:v>
                </c:pt>
                <c:pt idx="112">
                  <c:v>4.9000000000000002E-2</c:v>
                </c:pt>
                <c:pt idx="113">
                  <c:v>4.5700000000000005E-2</c:v>
                </c:pt>
                <c:pt idx="114">
                  <c:v>6.9000000000000006E-2</c:v>
                </c:pt>
                <c:pt idx="115">
                  <c:v>2.4999999999999998E-2</c:v>
                </c:pt>
                <c:pt idx="116">
                  <c:v>1.0100000000000001E-2</c:v>
                </c:pt>
                <c:pt idx="117">
                  <c:v>-8.1199999999999994E-2</c:v>
                </c:pt>
                <c:pt idx="118">
                  <c:v>5.21E-2</c:v>
                </c:pt>
                <c:pt idx="119">
                  <c:v>2.4300000000000002E-2</c:v>
                </c:pt>
                <c:pt idx="120">
                  <c:v>6.6799999999999998E-2</c:v>
                </c:pt>
                <c:pt idx="121">
                  <c:v>1.0100000000000001E-2</c:v>
                </c:pt>
                <c:pt idx="122">
                  <c:v>9.8999999999999991E-3</c:v>
                </c:pt>
                <c:pt idx="123">
                  <c:v>7.1400000000000005E-2</c:v>
                </c:pt>
                <c:pt idx="124">
                  <c:v>3.2800000000000003E-2</c:v>
                </c:pt>
                <c:pt idx="125">
                  <c:v>2.0999999999999999E-3</c:v>
                </c:pt>
                <c:pt idx="126">
                  <c:v>3.3600000000000005E-2</c:v>
                </c:pt>
                <c:pt idx="127">
                  <c:v>1.11E-2</c:v>
                </c:pt>
                <c:pt idx="128">
                  <c:v>-2.6000000000000003E-3</c:v>
                </c:pt>
                <c:pt idx="129">
                  <c:v>-7.3300000000000004E-2</c:v>
                </c:pt>
                <c:pt idx="130">
                  <c:v>-7.7000000000000002E-3</c:v>
                </c:pt>
                <c:pt idx="131">
                  <c:v>-4.1799999999999997E-2</c:v>
                </c:pt>
                <c:pt idx="132">
                  <c:v>8.9399999999999993E-2</c:v>
                </c:pt>
                <c:pt idx="133">
                  <c:v>-4.8399999999999999E-2</c:v>
                </c:pt>
                <c:pt idx="134">
                  <c:v>-0.13569999999999999</c:v>
                </c:pt>
                <c:pt idx="135">
                  <c:v>-9.5899999999999999E-2</c:v>
                </c:pt>
                <c:pt idx="136">
                  <c:v>-8.2899999999999988E-2</c:v>
                </c:pt>
                <c:pt idx="137">
                  <c:v>-4.24E-2</c:v>
                </c:pt>
                <c:pt idx="138">
                  <c:v>4.8999999999999998E-3</c:v>
                </c:pt>
                <c:pt idx="139">
                  <c:v>5.8400000000000001E-2</c:v>
                </c:pt>
                <c:pt idx="140">
                  <c:v>-0.23829999999999998</c:v>
                </c:pt>
                <c:pt idx="141">
                  <c:v>0.1452</c:v>
                </c:pt>
                <c:pt idx="142">
                  <c:v>-3.8300000000000001E-2</c:v>
                </c:pt>
                <c:pt idx="143">
                  <c:v>0.2387</c:v>
                </c:pt>
                <c:pt idx="144">
                  <c:v>7.3300000000000004E-2</c:v>
                </c:pt>
                <c:pt idx="145">
                  <c:v>-2.6700000000000002E-2</c:v>
                </c:pt>
                <c:pt idx="146">
                  <c:v>8.3000000000000001E-3</c:v>
                </c:pt>
                <c:pt idx="147">
                  <c:v>7.8100000000000003E-2</c:v>
                </c:pt>
                <c:pt idx="148">
                  <c:v>-1.78E-2</c:v>
                </c:pt>
                <c:pt idx="149">
                  <c:v>4.19E-2</c:v>
                </c:pt>
                <c:pt idx="150">
                  <c:v>-5.9700000000000003E-2</c:v>
                </c:pt>
                <c:pt idx="151">
                  <c:v>3.5200000000000002E-2</c:v>
                </c:pt>
                <c:pt idx="152">
                  <c:v>-0.12000000000000001</c:v>
                </c:pt>
                <c:pt idx="153">
                  <c:v>-1.8E-3</c:v>
                </c:pt>
                <c:pt idx="154">
                  <c:v>6.8100000000000008E-2</c:v>
                </c:pt>
                <c:pt idx="155">
                  <c:v>-5.2999999999999999E-2</c:v>
                </c:pt>
                <c:pt idx="156">
                  <c:v>0.1024</c:v>
                </c:pt>
                <c:pt idx="157">
                  <c:v>-6.6900000000000001E-2</c:v>
                </c:pt>
                <c:pt idx="158">
                  <c:v>0.16889999999999999</c:v>
                </c:pt>
                <c:pt idx="159">
                  <c:v>-5.3E-3</c:v>
                </c:pt>
                <c:pt idx="160">
                  <c:v>-3.6200000000000003E-2</c:v>
                </c:pt>
                <c:pt idx="161">
                  <c:v>3.0300000000000001E-2</c:v>
                </c:pt>
                <c:pt idx="162">
                  <c:v>-2.41E-2</c:v>
                </c:pt>
                <c:pt idx="163">
                  <c:v>1.44E-2</c:v>
                </c:pt>
                <c:pt idx="164">
                  <c:v>2.0500000000000001E-2</c:v>
                </c:pt>
                <c:pt idx="165">
                  <c:v>2.2000000000000001E-3</c:v>
                </c:pt>
                <c:pt idx="166">
                  <c:v>-0.21970000000000001</c:v>
                </c:pt>
                <c:pt idx="167">
                  <c:v>6.6699999999999995E-2</c:v>
                </c:pt>
                <c:pt idx="168">
                  <c:v>3.1700000000000006E-2</c:v>
                </c:pt>
                <c:pt idx="169">
                  <c:v>2.18E-2</c:v>
                </c:pt>
                <c:pt idx="170">
                  <c:v>2.3900000000000001E-2</c:v>
                </c:pt>
                <c:pt idx="171">
                  <c:v>3.0200000000000001E-2</c:v>
                </c:pt>
                <c:pt idx="172">
                  <c:v>-1.61E-2</c:v>
                </c:pt>
                <c:pt idx="173">
                  <c:v>6.8999999999999999E-3</c:v>
                </c:pt>
                <c:pt idx="174">
                  <c:v>-4.1800000000000004E-2</c:v>
                </c:pt>
                <c:pt idx="175">
                  <c:v>-1.44E-2</c:v>
                </c:pt>
                <c:pt idx="176">
                  <c:v>8.4999999999999989E-3</c:v>
                </c:pt>
                <c:pt idx="177">
                  <c:v>-5.4700000000000006E-2</c:v>
                </c:pt>
                <c:pt idx="178">
                  <c:v>1.3899999999999999E-2</c:v>
                </c:pt>
                <c:pt idx="179">
                  <c:v>5.8299999999999998E-2</c:v>
                </c:pt>
                <c:pt idx="180">
                  <c:v>5.9000000000000004E-2</c:v>
                </c:pt>
                <c:pt idx="181">
                  <c:v>-1.5999999999999999E-3</c:v>
                </c:pt>
                <c:pt idx="182">
                  <c:v>-8.6E-3</c:v>
                </c:pt>
                <c:pt idx="183">
                  <c:v>-5.2499999999999998E-2</c:v>
                </c:pt>
                <c:pt idx="184">
                  <c:v>-1.9199999999999998E-2</c:v>
                </c:pt>
                <c:pt idx="185">
                  <c:v>-4.8599999999999997E-2</c:v>
                </c:pt>
                <c:pt idx="186">
                  <c:v>8.1000000000000013E-3</c:v>
                </c:pt>
                <c:pt idx="187">
                  <c:v>-2.4500000000000001E-2</c:v>
                </c:pt>
                <c:pt idx="188">
                  <c:v>-6.5699999999999995E-2</c:v>
                </c:pt>
                <c:pt idx="189">
                  <c:v>-4.36E-2</c:v>
                </c:pt>
                <c:pt idx="190">
                  <c:v>5.9700000000000003E-2</c:v>
                </c:pt>
                <c:pt idx="191">
                  <c:v>2.7099999999999999E-2</c:v>
                </c:pt>
                <c:pt idx="192">
                  <c:v>3.5400000000000001E-2</c:v>
                </c:pt>
                <c:pt idx="193">
                  <c:v>1.83E-2</c:v>
                </c:pt>
                <c:pt idx="194">
                  <c:v>2.6400000000000003E-2</c:v>
                </c:pt>
                <c:pt idx="195">
                  <c:v>6.8499999999999991E-2</c:v>
                </c:pt>
                <c:pt idx="196">
                  <c:v>1.8E-3</c:v>
                </c:pt>
                <c:pt idx="197">
                  <c:v>5.1500000000000004E-2</c:v>
                </c:pt>
                <c:pt idx="198">
                  <c:v>7.1599999999999997E-2</c:v>
                </c:pt>
                <c:pt idx="199">
                  <c:v>6.1800000000000001E-2</c:v>
                </c:pt>
                <c:pt idx="200">
                  <c:v>6.0400000000000002E-2</c:v>
                </c:pt>
                <c:pt idx="201">
                  <c:v>8.3999999999999995E-3</c:v>
                </c:pt>
                <c:pt idx="202">
                  <c:v>5.7700000000000001E-2</c:v>
                </c:pt>
                <c:pt idx="203">
                  <c:v>1.8500000000000003E-2</c:v>
                </c:pt>
                <c:pt idx="204">
                  <c:v>-4.7399999999999998E-2</c:v>
                </c:pt>
                <c:pt idx="205">
                  <c:v>1.3299999999999999E-2</c:v>
                </c:pt>
                <c:pt idx="206">
                  <c:v>2.4300000000000002E-2</c:v>
                </c:pt>
                <c:pt idx="207">
                  <c:v>-1.12E-2</c:v>
                </c:pt>
                <c:pt idx="208">
                  <c:v>-5.8799999999999998E-2</c:v>
                </c:pt>
                <c:pt idx="209">
                  <c:v>6.3899999999999998E-2</c:v>
                </c:pt>
                <c:pt idx="210">
                  <c:v>1.77E-2</c:v>
                </c:pt>
                <c:pt idx="211">
                  <c:v>4.0000000000000001E-3</c:v>
                </c:pt>
                <c:pt idx="212">
                  <c:v>2.4799999999999999E-2</c:v>
                </c:pt>
                <c:pt idx="213">
                  <c:v>-1.6599999999999997E-2</c:v>
                </c:pt>
                <c:pt idx="214">
                  <c:v>5.1000000000000004E-2</c:v>
                </c:pt>
                <c:pt idx="215">
                  <c:v>5.5199999999999999E-2</c:v>
                </c:pt>
                <c:pt idx="216">
                  <c:v>-1.46E-2</c:v>
                </c:pt>
                <c:pt idx="217">
                  <c:v>1.6E-2</c:v>
                </c:pt>
                <c:pt idx="218">
                  <c:v>3.0000000000000003E-4</c:v>
                </c:pt>
                <c:pt idx="219">
                  <c:v>1.9E-3</c:v>
                </c:pt>
                <c:pt idx="220">
                  <c:v>1.7400000000000002E-2</c:v>
                </c:pt>
                <c:pt idx="221">
                  <c:v>4.0500000000000001E-2</c:v>
                </c:pt>
                <c:pt idx="222">
                  <c:v>2.0400000000000001E-2</c:v>
                </c:pt>
                <c:pt idx="223">
                  <c:v>6.25E-2</c:v>
                </c:pt>
                <c:pt idx="224">
                  <c:v>-3.8699999999999998E-2</c:v>
                </c:pt>
                <c:pt idx="225">
                  <c:v>7.8299999999999995E-2</c:v>
                </c:pt>
                <c:pt idx="226">
                  <c:v>1.7600000000000001E-2</c:v>
                </c:pt>
                <c:pt idx="227">
                  <c:v>4.0999999999999995E-3</c:v>
                </c:pt>
                <c:pt idx="228">
                  <c:v>-2.1399999999999999E-2</c:v>
                </c:pt>
                <c:pt idx="229">
                  <c:v>6.2300000000000001E-2</c:v>
                </c:pt>
                <c:pt idx="230">
                  <c:v>4.8000000000000001E-2</c:v>
                </c:pt>
                <c:pt idx="231">
                  <c:v>3.9199999999999999E-2</c:v>
                </c:pt>
                <c:pt idx="232">
                  <c:v>5.4100000000000002E-2</c:v>
                </c:pt>
                <c:pt idx="233">
                  <c:v>1.23E-2</c:v>
                </c:pt>
                <c:pt idx="234">
                  <c:v>6.2699999999999992E-2</c:v>
                </c:pt>
                <c:pt idx="235">
                  <c:v>-5.7999999999999996E-2</c:v>
                </c:pt>
                <c:pt idx="236">
                  <c:v>5.9000000000000004E-2</c:v>
                </c:pt>
                <c:pt idx="237">
                  <c:v>4.2599999999999999E-2</c:v>
                </c:pt>
                <c:pt idx="238">
                  <c:v>3.9600000000000003E-2</c:v>
                </c:pt>
                <c:pt idx="239">
                  <c:v>-3.8599999999999995E-2</c:v>
                </c:pt>
                <c:pt idx="240">
                  <c:v>-2.6599999999999999E-2</c:v>
                </c:pt>
                <c:pt idx="241">
                  <c:v>-6.4100000000000004E-2</c:v>
                </c:pt>
                <c:pt idx="242">
                  <c:v>-0.1014</c:v>
                </c:pt>
                <c:pt idx="243">
                  <c:v>-1.41E-2</c:v>
                </c:pt>
                <c:pt idx="244">
                  <c:v>1.9999999999999998E-4</c:v>
                </c:pt>
                <c:pt idx="245">
                  <c:v>4.99E-2</c:v>
                </c:pt>
                <c:pt idx="246">
                  <c:v>1.2800000000000001E-2</c:v>
                </c:pt>
                <c:pt idx="247">
                  <c:v>-1.0500000000000001E-2</c:v>
                </c:pt>
                <c:pt idx="248">
                  <c:v>-1.6399999999999998E-2</c:v>
                </c:pt>
                <c:pt idx="249">
                  <c:v>-4.7699999999999999E-2</c:v>
                </c:pt>
                <c:pt idx="250">
                  <c:v>-9.4000000000000004E-3</c:v>
                </c:pt>
                <c:pt idx="251">
                  <c:v>5.3200000000000004E-2</c:v>
                </c:pt>
                <c:pt idx="252">
                  <c:v>4.1700000000000001E-2</c:v>
                </c:pt>
                <c:pt idx="253">
                  <c:v>-1.7099999999999997E-2</c:v>
                </c:pt>
                <c:pt idx="254">
                  <c:v>-4.8000000000000004E-3</c:v>
                </c:pt>
                <c:pt idx="255">
                  <c:v>2.53E-2</c:v>
                </c:pt>
                <c:pt idx="256">
                  <c:v>-1.9099999999999999E-2</c:v>
                </c:pt>
                <c:pt idx="257">
                  <c:v>3.0799999999999998E-2</c:v>
                </c:pt>
                <c:pt idx="258">
                  <c:v>-3.8600000000000002E-2</c:v>
                </c:pt>
                <c:pt idx="259">
                  <c:v>-4.3099999999999999E-2</c:v>
                </c:pt>
                <c:pt idx="260">
                  <c:v>8.1599999999999992E-2</c:v>
                </c:pt>
                <c:pt idx="261">
                  <c:v>3.73E-2</c:v>
                </c:pt>
                <c:pt idx="262">
                  <c:v>7.3799999999999991E-2</c:v>
                </c:pt>
                <c:pt idx="263">
                  <c:v>-1.0000000000000005E-4</c:v>
                </c:pt>
                <c:pt idx="264">
                  <c:v>-5.0099999999999999E-2</c:v>
                </c:pt>
                <c:pt idx="265">
                  <c:v>3.4000000000000002E-3</c:v>
                </c:pt>
                <c:pt idx="266">
                  <c:v>-2.93E-2</c:v>
                </c:pt>
                <c:pt idx="267">
                  <c:v>0.06</c:v>
                </c:pt>
                <c:pt idx="268">
                  <c:v>-9.2600000000000002E-2</c:v>
                </c:pt>
                <c:pt idx="269">
                  <c:v>3.2999999999999995E-2</c:v>
                </c:pt>
                <c:pt idx="270">
                  <c:v>3.3E-3</c:v>
                </c:pt>
                <c:pt idx="271">
                  <c:v>-2.8399999999999998E-2</c:v>
                </c:pt>
                <c:pt idx="272">
                  <c:v>4.1399999999999999E-2</c:v>
                </c:pt>
                <c:pt idx="273">
                  <c:v>-1.78E-2</c:v>
                </c:pt>
                <c:pt idx="274">
                  <c:v>-2.8399999999999998E-2</c:v>
                </c:pt>
                <c:pt idx="275">
                  <c:v>2E-3</c:v>
                </c:pt>
                <c:pt idx="276">
                  <c:v>5.6299999999999996E-2</c:v>
                </c:pt>
                <c:pt idx="277">
                  <c:v>2.69E-2</c:v>
                </c:pt>
                <c:pt idx="278">
                  <c:v>3.1800000000000002E-2</c:v>
                </c:pt>
                <c:pt idx="279">
                  <c:v>3.2299999999999995E-2</c:v>
                </c:pt>
                <c:pt idx="280">
                  <c:v>1.9E-2</c:v>
                </c:pt>
                <c:pt idx="281">
                  <c:v>5.2199999999999996E-2</c:v>
                </c:pt>
                <c:pt idx="282">
                  <c:v>1.7900000000000003E-2</c:v>
                </c:pt>
                <c:pt idx="283">
                  <c:v>1.5700000000000002E-2</c:v>
                </c:pt>
                <c:pt idx="284">
                  <c:v>1.3600000000000001E-2</c:v>
                </c:pt>
                <c:pt idx="285">
                  <c:v>4.0299999999999996E-2</c:v>
                </c:pt>
                <c:pt idx="286">
                  <c:v>4.41E-2</c:v>
                </c:pt>
                <c:pt idx="287">
                  <c:v>-5.8400000000000001E-2</c:v>
                </c:pt>
                <c:pt idx="288">
                  <c:v>1.4599999999999998E-2</c:v>
                </c:pt>
                <c:pt idx="289">
                  <c:v>4.9500000000000002E-2</c:v>
                </c:pt>
                <c:pt idx="290">
                  <c:v>4.9099999999999998E-2</c:v>
                </c:pt>
                <c:pt idx="291">
                  <c:v>-6.0000000000000006E-4</c:v>
                </c:pt>
                <c:pt idx="292">
                  <c:v>2.87E-2</c:v>
                </c:pt>
                <c:pt idx="293">
                  <c:v>5.6499999999999995E-2</c:v>
                </c:pt>
                <c:pt idx="294">
                  <c:v>5.8300000000000005E-2</c:v>
                </c:pt>
                <c:pt idx="295">
                  <c:v>1.5099999999999999E-2</c:v>
                </c:pt>
                <c:pt idx="296">
                  <c:v>-2.0399999999999998E-2</c:v>
                </c:pt>
                <c:pt idx="297">
                  <c:v>4.99E-2</c:v>
                </c:pt>
                <c:pt idx="298">
                  <c:v>-2.2200000000000001E-2</c:v>
                </c:pt>
                <c:pt idx="299">
                  <c:v>-2.5000000000000001E-2</c:v>
                </c:pt>
                <c:pt idx="300">
                  <c:v>7.0699999999999999E-2</c:v>
                </c:pt>
                <c:pt idx="301">
                  <c:v>4.4000000000000004E-2</c:v>
                </c:pt>
                <c:pt idx="302">
                  <c:v>8.2000000000000007E-3</c:v>
                </c:pt>
                <c:pt idx="303">
                  <c:v>-2.3699999999999999E-2</c:v>
                </c:pt>
                <c:pt idx="304">
                  <c:v>6.8000000000000005E-3</c:v>
                </c:pt>
                <c:pt idx="305">
                  <c:v>3.4500000000000003E-2</c:v>
                </c:pt>
                <c:pt idx="306">
                  <c:v>1.6E-2</c:v>
                </c:pt>
                <c:pt idx="307">
                  <c:v>-2.5000000000000001E-2</c:v>
                </c:pt>
                <c:pt idx="308">
                  <c:v>4.5499999999999999E-2</c:v>
                </c:pt>
                <c:pt idx="309">
                  <c:v>-4.8500000000000001E-2</c:v>
                </c:pt>
                <c:pt idx="310">
                  <c:v>3.3300000000000003E-2</c:v>
                </c:pt>
                <c:pt idx="311">
                  <c:v>3.9800000000000002E-2</c:v>
                </c:pt>
                <c:pt idx="312">
                  <c:v>1.06E-2</c:v>
                </c:pt>
                <c:pt idx="313">
                  <c:v>-6.0999999999999995E-3</c:v>
                </c:pt>
                <c:pt idx="314">
                  <c:v>-1.8699999999999998E-2</c:v>
                </c:pt>
                <c:pt idx="315">
                  <c:v>-5.1999999999999998E-3</c:v>
                </c:pt>
                <c:pt idx="316">
                  <c:v>6.0400000000000002E-2</c:v>
                </c:pt>
                <c:pt idx="317">
                  <c:v>3.09E-2</c:v>
                </c:pt>
                <c:pt idx="318">
                  <c:v>-1.7999999999999997E-3</c:v>
                </c:pt>
                <c:pt idx="319">
                  <c:v>-1.3000000000000002E-3</c:v>
                </c:pt>
                <c:pt idx="320">
                  <c:v>-1.2500000000000001E-2</c:v>
                </c:pt>
                <c:pt idx="321">
                  <c:v>-2.6699999999999998E-2</c:v>
                </c:pt>
                <c:pt idx="322">
                  <c:v>6.8999999999999999E-3</c:v>
                </c:pt>
                <c:pt idx="323">
                  <c:v>-1.7100000000000001E-2</c:v>
                </c:pt>
                <c:pt idx="324">
                  <c:v>2.5500000000000002E-2</c:v>
                </c:pt>
                <c:pt idx="325">
                  <c:v>-4.3499999999999997E-2</c:v>
                </c:pt>
                <c:pt idx="326">
                  <c:v>3.5999999999999999E-3</c:v>
                </c:pt>
                <c:pt idx="327">
                  <c:v>4.7300000000000002E-2</c:v>
                </c:pt>
                <c:pt idx="328">
                  <c:v>2.9099999999999997E-2</c:v>
                </c:pt>
                <c:pt idx="329">
                  <c:v>1.5999999999999999E-3</c:v>
                </c:pt>
                <c:pt idx="330">
                  <c:v>5.2399999999999995E-2</c:v>
                </c:pt>
                <c:pt idx="331">
                  <c:v>1.7399999999999999E-2</c:v>
                </c:pt>
                <c:pt idx="332">
                  <c:v>3.73E-2</c:v>
                </c:pt>
                <c:pt idx="333">
                  <c:v>4.36E-2</c:v>
                </c:pt>
                <c:pt idx="334">
                  <c:v>3.1399999999999997E-2</c:v>
                </c:pt>
                <c:pt idx="335">
                  <c:v>1.1299999999999999E-2</c:v>
                </c:pt>
                <c:pt idx="336">
                  <c:v>5.04E-2</c:v>
                </c:pt>
                <c:pt idx="337">
                  <c:v>-2.29E-2</c:v>
                </c:pt>
                <c:pt idx="338">
                  <c:v>6.4799999999999996E-2</c:v>
                </c:pt>
                <c:pt idx="339">
                  <c:v>-1.6E-2</c:v>
                </c:pt>
                <c:pt idx="340">
                  <c:v>9.4399999999999998E-2</c:v>
                </c:pt>
                <c:pt idx="341">
                  <c:v>5.5600000000000004E-2</c:v>
                </c:pt>
                <c:pt idx="342">
                  <c:v>6.8000000000000005E-3</c:v>
                </c:pt>
                <c:pt idx="343">
                  <c:v>3.1100000000000003E-2</c:v>
                </c:pt>
                <c:pt idx="344">
                  <c:v>-6.0000000000000006E-4</c:v>
                </c:pt>
                <c:pt idx="345">
                  <c:v>3.2099999999999997E-2</c:v>
                </c:pt>
                <c:pt idx="346">
                  <c:v>1.0699999999999999E-2</c:v>
                </c:pt>
                <c:pt idx="347">
                  <c:v>6.6500000000000004E-2</c:v>
                </c:pt>
                <c:pt idx="348">
                  <c:v>0.02</c:v>
                </c:pt>
                <c:pt idx="349">
                  <c:v>3.7000000000000002E-3</c:v>
                </c:pt>
                <c:pt idx="350">
                  <c:v>-2E-3</c:v>
                </c:pt>
                <c:pt idx="351">
                  <c:v>-2.5000000000000001E-2</c:v>
                </c:pt>
                <c:pt idx="352">
                  <c:v>7.1999999999999995E-2</c:v>
                </c:pt>
                <c:pt idx="353">
                  <c:v>1.67E-2</c:v>
                </c:pt>
                <c:pt idx="354">
                  <c:v>-2.81E-2</c:v>
                </c:pt>
                <c:pt idx="355">
                  <c:v>3.9599999999999996E-2</c:v>
                </c:pt>
                <c:pt idx="356">
                  <c:v>6.7900000000000002E-2</c:v>
                </c:pt>
                <c:pt idx="357">
                  <c:v>4.7000000000000002E-3</c:v>
                </c:pt>
                <c:pt idx="358">
                  <c:v>-4.9699999999999994E-2</c:v>
                </c:pt>
                <c:pt idx="359">
                  <c:v>3.6799999999999999E-2</c:v>
                </c:pt>
                <c:pt idx="360">
                  <c:v>5.0599999999999999E-2</c:v>
                </c:pt>
                <c:pt idx="361">
                  <c:v>-3.0100000000000002E-2</c:v>
                </c:pt>
                <c:pt idx="362">
                  <c:v>-4.9599999999999998E-2</c:v>
                </c:pt>
                <c:pt idx="363">
                  <c:v>7.7000000000000002E-3</c:v>
                </c:pt>
                <c:pt idx="364">
                  <c:v>5.5999999999999999E-3</c:v>
                </c:pt>
                <c:pt idx="365">
                  <c:v>3.4000000000000002E-2</c:v>
                </c:pt>
                <c:pt idx="366">
                  <c:v>-3.3099999999999997E-2</c:v>
                </c:pt>
                <c:pt idx="367">
                  <c:v>-1.8200000000000001E-2</c:v>
                </c:pt>
                <c:pt idx="368">
                  <c:v>2.3599999999999999E-2</c:v>
                </c:pt>
                <c:pt idx="369">
                  <c:v>4.5100000000000001E-2</c:v>
                </c:pt>
                <c:pt idx="370">
                  <c:v>3.7100000000000001E-2</c:v>
                </c:pt>
                <c:pt idx="371">
                  <c:v>-5.000000000000001E-3</c:v>
                </c:pt>
                <c:pt idx="372">
                  <c:v>9.6000000000000009E-3</c:v>
                </c:pt>
                <c:pt idx="373">
                  <c:v>-4.8599999999999997E-2</c:v>
                </c:pt>
                <c:pt idx="374">
                  <c:v>-5.7200000000000001E-2</c:v>
                </c:pt>
                <c:pt idx="375">
                  <c:v>-4.0300000000000002E-2</c:v>
                </c:pt>
                <c:pt idx="376">
                  <c:v>2.58E-2</c:v>
                </c:pt>
                <c:pt idx="377">
                  <c:v>-3.6700000000000003E-2</c:v>
                </c:pt>
                <c:pt idx="378">
                  <c:v>4.9399999999999999E-2</c:v>
                </c:pt>
                <c:pt idx="379">
                  <c:v>-1.4E-2</c:v>
                </c:pt>
                <c:pt idx="380">
                  <c:v>3.3599999999999998E-2</c:v>
                </c:pt>
                <c:pt idx="381">
                  <c:v>3.1699999999999999E-2</c:v>
                </c:pt>
                <c:pt idx="382">
                  <c:v>2.4199999999999999E-2</c:v>
                </c:pt>
                <c:pt idx="383">
                  <c:v>2.9600000000000001E-2</c:v>
                </c:pt>
                <c:pt idx="384">
                  <c:v>4.4600000000000001E-2</c:v>
                </c:pt>
                <c:pt idx="385">
                  <c:v>1.95E-2</c:v>
                </c:pt>
                <c:pt idx="386">
                  <c:v>4.8500000000000001E-2</c:v>
                </c:pt>
                <c:pt idx="387">
                  <c:v>2.7099999999999999E-2</c:v>
                </c:pt>
                <c:pt idx="388">
                  <c:v>3.1199999999999999E-2</c:v>
                </c:pt>
                <c:pt idx="389">
                  <c:v>5.3699999999999998E-2</c:v>
                </c:pt>
                <c:pt idx="390">
                  <c:v>9.1999999999999998E-3</c:v>
                </c:pt>
                <c:pt idx="391">
                  <c:v>1.14E-2</c:v>
                </c:pt>
                <c:pt idx="392">
                  <c:v>5.0000000000000001E-3</c:v>
                </c:pt>
                <c:pt idx="393">
                  <c:v>3.8600000000000002E-2</c:v>
                </c:pt>
                <c:pt idx="394">
                  <c:v>1.95E-2</c:v>
                </c:pt>
                <c:pt idx="395">
                  <c:v>0</c:v>
                </c:pt>
                <c:pt idx="396">
                  <c:v>3.4200000000000001E-2</c:v>
                </c:pt>
                <c:pt idx="397">
                  <c:v>-1.1999999999999999E-2</c:v>
                </c:pt>
                <c:pt idx="398">
                  <c:v>-4.4900000000000002E-2</c:v>
                </c:pt>
                <c:pt idx="399">
                  <c:v>1.5800000000000002E-2</c:v>
                </c:pt>
                <c:pt idx="400">
                  <c:v>1.8599999999999998E-2</c:v>
                </c:pt>
                <c:pt idx="401">
                  <c:v>2.7900000000000001E-2</c:v>
                </c:pt>
                <c:pt idx="402">
                  <c:v>-6.6500000000000004E-2</c:v>
                </c:pt>
                <c:pt idx="403">
                  <c:v>1.46E-2</c:v>
                </c:pt>
                <c:pt idx="404">
                  <c:v>-1.2799999999999999E-2</c:v>
                </c:pt>
                <c:pt idx="405">
                  <c:v>-1.52E-2</c:v>
                </c:pt>
                <c:pt idx="406">
                  <c:v>3.39E-2</c:v>
                </c:pt>
                <c:pt idx="407">
                  <c:v>2.3199999999999998E-2</c:v>
                </c:pt>
                <c:pt idx="408">
                  <c:v>-2.24E-2</c:v>
                </c:pt>
                <c:pt idx="409">
                  <c:v>3.1799999999999995E-2</c:v>
                </c:pt>
                <c:pt idx="410">
                  <c:v>-5.8300000000000005E-2</c:v>
                </c:pt>
                <c:pt idx="411">
                  <c:v>-4.8999999999999998E-3</c:v>
                </c:pt>
                <c:pt idx="412">
                  <c:v>4.82E-2</c:v>
                </c:pt>
                <c:pt idx="413">
                  <c:v>4.87E-2</c:v>
                </c:pt>
                <c:pt idx="414">
                  <c:v>6.3899999999999998E-2</c:v>
                </c:pt>
                <c:pt idx="415">
                  <c:v>3.7100000000000001E-2</c:v>
                </c:pt>
                <c:pt idx="416">
                  <c:v>3.0899999999999997E-2</c:v>
                </c:pt>
                <c:pt idx="417">
                  <c:v>4.5999999999999999E-3</c:v>
                </c:pt>
                <c:pt idx="418">
                  <c:v>2.58E-2</c:v>
                </c:pt>
                <c:pt idx="419">
                  <c:v>-2.8799999999999999E-2</c:v>
                </c:pt>
                <c:pt idx="420">
                  <c:v>3.0099999999999998E-2</c:v>
                </c:pt>
                <c:pt idx="421">
                  <c:v>2.7099999999999999E-2</c:v>
                </c:pt>
                <c:pt idx="422">
                  <c:v>-1.9799999999999998E-2</c:v>
                </c:pt>
                <c:pt idx="423">
                  <c:v>2.76E-2</c:v>
                </c:pt>
                <c:pt idx="424">
                  <c:v>4.5999999999999999E-2</c:v>
                </c:pt>
                <c:pt idx="425">
                  <c:v>1.0000000000000005E-4</c:v>
                </c:pt>
                <c:pt idx="426">
                  <c:v>-3.6299999999999999E-2</c:v>
                </c:pt>
                <c:pt idx="427">
                  <c:v>2.01E-2</c:v>
                </c:pt>
                <c:pt idx="428">
                  <c:v>-4.7999999999999996E-3</c:v>
                </c:pt>
                <c:pt idx="429">
                  <c:v>-6.3700000000000007E-2</c:v>
                </c:pt>
                <c:pt idx="430">
                  <c:v>-8.4099999999999994E-2</c:v>
                </c:pt>
                <c:pt idx="431">
                  <c:v>-8.2699999999999996E-2</c:v>
                </c:pt>
                <c:pt idx="432">
                  <c:v>6.5499999999999989E-2</c:v>
                </c:pt>
                <c:pt idx="433">
                  <c:v>2.3599999999999999E-2</c:v>
                </c:pt>
                <c:pt idx="434">
                  <c:v>-5.0100000000000006E-2</c:v>
                </c:pt>
                <c:pt idx="435">
                  <c:v>2E-3</c:v>
                </c:pt>
                <c:pt idx="436">
                  <c:v>0.11070000000000001</c:v>
                </c:pt>
                <c:pt idx="437">
                  <c:v>1.24E-2</c:v>
                </c:pt>
                <c:pt idx="438">
                  <c:v>5.1799999999999999E-2</c:v>
                </c:pt>
                <c:pt idx="439">
                  <c:v>-2.1500000000000002E-2</c:v>
                </c:pt>
                <c:pt idx="440">
                  <c:v>3.3100000000000004E-2</c:v>
                </c:pt>
                <c:pt idx="441">
                  <c:v>4.7600000000000003E-2</c:v>
                </c:pt>
                <c:pt idx="442">
                  <c:v>0.02</c:v>
                </c:pt>
                <c:pt idx="443">
                  <c:v>-1.77E-2</c:v>
                </c:pt>
                <c:pt idx="444">
                  <c:v>-1.1999999999999997E-3</c:v>
                </c:pt>
                <c:pt idx="445">
                  <c:v>5.3200000000000004E-2</c:v>
                </c:pt>
                <c:pt idx="446">
                  <c:v>-1.2999999999999998E-2</c:v>
                </c:pt>
                <c:pt idx="447">
                  <c:v>2.8199999999999999E-2</c:v>
                </c:pt>
                <c:pt idx="448">
                  <c:v>-5.8000000000000005E-3</c:v>
                </c:pt>
                <c:pt idx="449">
                  <c:v>2.12E-2</c:v>
                </c:pt>
                <c:pt idx="450">
                  <c:v>2.5399999999999999E-2</c:v>
                </c:pt>
                <c:pt idx="451">
                  <c:v>1.8000000000000002E-2</c:v>
                </c:pt>
                <c:pt idx="452">
                  <c:v>1.72E-2</c:v>
                </c:pt>
                <c:pt idx="453">
                  <c:v>3.8999999999999998E-3</c:v>
                </c:pt>
                <c:pt idx="454">
                  <c:v>1.6800000000000002E-2</c:v>
                </c:pt>
                <c:pt idx="455">
                  <c:v>1.5699999999999999E-2</c:v>
                </c:pt>
                <c:pt idx="456">
                  <c:v>2.0399999999999998E-2</c:v>
                </c:pt>
                <c:pt idx="457">
                  <c:v>-1.1599999999999999E-2</c:v>
                </c:pt>
                <c:pt idx="458">
                  <c:v>2.9700000000000001E-2</c:v>
                </c:pt>
                <c:pt idx="459">
                  <c:v>8.7999999999999988E-3</c:v>
                </c:pt>
                <c:pt idx="460">
                  <c:v>2.8999999999999998E-3</c:v>
                </c:pt>
                <c:pt idx="461">
                  <c:v>3.3999999999999998E-3</c:v>
                </c:pt>
                <c:pt idx="462">
                  <c:v>3.8199999999999998E-2</c:v>
                </c:pt>
                <c:pt idx="463">
                  <c:v>7.4000000000000003E-3</c:v>
                </c:pt>
                <c:pt idx="464">
                  <c:v>-9.7999999999999997E-3</c:v>
                </c:pt>
                <c:pt idx="465">
                  <c:v>3.4200000000000001E-2</c:v>
                </c:pt>
                <c:pt idx="466">
                  <c:v>-4.5999999999999999E-3</c:v>
                </c:pt>
                <c:pt idx="467">
                  <c:v>-5.16E-2</c:v>
                </c:pt>
                <c:pt idx="468">
                  <c:v>1.7399999999999999E-2</c:v>
                </c:pt>
                <c:pt idx="469">
                  <c:v>3.0600000000000002E-2</c:v>
                </c:pt>
                <c:pt idx="470">
                  <c:v>3.1699999999999999E-2</c:v>
                </c:pt>
                <c:pt idx="471">
                  <c:v>2.9099999999999997E-2</c:v>
                </c:pt>
                <c:pt idx="472">
                  <c:v>3.2000000000000002E-3</c:v>
                </c:pt>
                <c:pt idx="473">
                  <c:v>1.3399999999999999E-2</c:v>
                </c:pt>
                <c:pt idx="474">
                  <c:v>1.0999999999999999E-2</c:v>
                </c:pt>
                <c:pt idx="475">
                  <c:v>-8.6E-3</c:v>
                </c:pt>
                <c:pt idx="476">
                  <c:v>-2.1299999999999999E-2</c:v>
                </c:pt>
                <c:pt idx="477">
                  <c:v>2.4799999999999999E-2</c:v>
                </c:pt>
                <c:pt idx="478">
                  <c:v>-5.2499999999999998E-2</c:v>
                </c:pt>
                <c:pt idx="479">
                  <c:v>-1.06E-2</c:v>
                </c:pt>
                <c:pt idx="480">
                  <c:v>-1.2799999999999999E-2</c:v>
                </c:pt>
                <c:pt idx="481">
                  <c:v>-7.4999999999999997E-2</c:v>
                </c:pt>
                <c:pt idx="482">
                  <c:v>-6.6E-3</c:v>
                </c:pt>
                <c:pt idx="483">
                  <c:v>4.3099999999999999E-2</c:v>
                </c:pt>
                <c:pt idx="484">
                  <c:v>1.8000000000000002E-2</c:v>
                </c:pt>
                <c:pt idx="485">
                  <c:v>5.3E-3</c:v>
                </c:pt>
                <c:pt idx="486">
                  <c:v>8.5800000000000001E-2</c:v>
                </c:pt>
                <c:pt idx="487">
                  <c:v>1.14E-2</c:v>
                </c:pt>
                <c:pt idx="488">
                  <c:v>4.3799999999999999E-2</c:v>
                </c:pt>
                <c:pt idx="489">
                  <c:v>4.2099999999999999E-2</c:v>
                </c:pt>
                <c:pt idx="490">
                  <c:v>-0.04</c:v>
                </c:pt>
                <c:pt idx="491">
                  <c:v>2.6800000000000001E-2</c:v>
                </c:pt>
                <c:pt idx="492">
                  <c:v>4.8899999999999999E-2</c:v>
                </c:pt>
                <c:pt idx="493">
                  <c:v>-5.7999999999999996E-3</c:v>
                </c:pt>
                <c:pt idx="494">
                  <c:v>3.4299999999999997E-2</c:v>
                </c:pt>
                <c:pt idx="495">
                  <c:v>-2.7E-2</c:v>
                </c:pt>
                <c:pt idx="496">
                  <c:v>7.3000000000000001E-3</c:v>
                </c:pt>
                <c:pt idx="497">
                  <c:v>3.3799999999999997E-2</c:v>
                </c:pt>
                <c:pt idx="498">
                  <c:v>-3.6599999999999994E-2</c:v>
                </c:pt>
                <c:pt idx="499">
                  <c:v>-3.3599999999999998E-2</c:v>
                </c:pt>
                <c:pt idx="500">
                  <c:v>5.7999999999999996E-3</c:v>
                </c:pt>
                <c:pt idx="501">
                  <c:v>9.4799999999999995E-2</c:v>
                </c:pt>
                <c:pt idx="502">
                  <c:v>2.7300000000000001E-2</c:v>
                </c:pt>
                <c:pt idx="503">
                  <c:v>1.12E-2</c:v>
                </c:pt>
                <c:pt idx="504">
                  <c:v>-2.24E-2</c:v>
                </c:pt>
                <c:pt idx="505">
                  <c:v>1.7600000000000001E-2</c:v>
                </c:pt>
                <c:pt idx="506">
                  <c:v>4.4600000000000001E-2</c:v>
                </c:pt>
                <c:pt idx="507">
                  <c:v>8.6E-3</c:v>
                </c:pt>
                <c:pt idx="508">
                  <c:v>5.8500000000000003E-2</c:v>
                </c:pt>
                <c:pt idx="509">
                  <c:v>-3.5099999999999999E-2</c:v>
                </c:pt>
                <c:pt idx="510">
                  <c:v>-7.2000000000000007E-3</c:v>
                </c:pt>
                <c:pt idx="511">
                  <c:v>-5.3800000000000001E-2</c:v>
                </c:pt>
                <c:pt idx="512">
                  <c:v>3.1E-2</c:v>
                </c:pt>
                <c:pt idx="513">
                  <c:v>1.9900000000000001E-2</c:v>
                </c:pt>
                <c:pt idx="514">
                  <c:v>3.7999999999999996E-3</c:v>
                </c:pt>
                <c:pt idx="515">
                  <c:v>-6.6700000000000009E-2</c:v>
                </c:pt>
                <c:pt idx="516">
                  <c:v>-6.4700000000000008E-2</c:v>
                </c:pt>
                <c:pt idx="517">
                  <c:v>5.1799999999999999E-2</c:v>
                </c:pt>
                <c:pt idx="518">
                  <c:v>-2.3599999999999999E-2</c:v>
                </c:pt>
                <c:pt idx="519">
                  <c:v>5.6599999999999998E-2</c:v>
                </c:pt>
                <c:pt idx="520">
                  <c:v>-3.2700000000000007E-2</c:v>
                </c:pt>
                <c:pt idx="521">
                  <c:v>-1.9900000000000001E-2</c:v>
                </c:pt>
                <c:pt idx="522">
                  <c:v>-7.4999999999999997E-2</c:v>
                </c:pt>
                <c:pt idx="523">
                  <c:v>5.7499999999999996E-2</c:v>
                </c:pt>
                <c:pt idx="524">
                  <c:v>-4.8999999999999998E-3</c:v>
                </c:pt>
                <c:pt idx="525">
                  <c:v>-0.105</c:v>
                </c:pt>
                <c:pt idx="526">
                  <c:v>-6.3899999999999998E-2</c:v>
                </c:pt>
                <c:pt idx="527">
                  <c:v>-5.21E-2</c:v>
                </c:pt>
                <c:pt idx="528">
                  <c:v>7.4499999999999997E-2</c:v>
                </c:pt>
                <c:pt idx="529">
                  <c:v>5.0200000000000002E-2</c:v>
                </c:pt>
                <c:pt idx="530">
                  <c:v>4.7199999999999999E-2</c:v>
                </c:pt>
                <c:pt idx="531">
                  <c:v>-1.8200000000000001E-2</c:v>
                </c:pt>
                <c:pt idx="532">
                  <c:v>5.0500000000000003E-2</c:v>
                </c:pt>
                <c:pt idx="533">
                  <c:v>6.1400000000000003E-2</c:v>
                </c:pt>
                <c:pt idx="534">
                  <c:v>5.2199999999999996E-2</c:v>
                </c:pt>
                <c:pt idx="535">
                  <c:v>1.7399999999999999E-2</c:v>
                </c:pt>
                <c:pt idx="536">
                  <c:v>4.4300000000000006E-2</c:v>
                </c:pt>
                <c:pt idx="537">
                  <c:v>3.4299999999999997E-2</c:v>
                </c:pt>
                <c:pt idx="538">
                  <c:v>-3.6900000000000002E-2</c:v>
                </c:pt>
                <c:pt idx="539">
                  <c:v>2.7000000000000001E-3</c:v>
                </c:pt>
                <c:pt idx="540">
                  <c:v>-4.0999999999999995E-2</c:v>
                </c:pt>
                <c:pt idx="541">
                  <c:v>4.2600000000000006E-2</c:v>
                </c:pt>
                <c:pt idx="542">
                  <c:v>-4.8000000000000004E-3</c:v>
                </c:pt>
                <c:pt idx="543">
                  <c:v>-4.0500000000000001E-2</c:v>
                </c:pt>
                <c:pt idx="544">
                  <c:v>-8.9999999999999976E-4</c:v>
                </c:pt>
                <c:pt idx="545">
                  <c:v>9.0799999999999992E-2</c:v>
                </c:pt>
                <c:pt idx="546">
                  <c:v>2.7799999999999998E-2</c:v>
                </c:pt>
                <c:pt idx="547">
                  <c:v>3.1199999999999999E-2</c:v>
                </c:pt>
                <c:pt idx="548">
                  <c:v>9.0000000000000011E-3</c:v>
                </c:pt>
                <c:pt idx="549">
                  <c:v>5.7999999999999996E-3</c:v>
                </c:pt>
                <c:pt idx="550">
                  <c:v>1.55E-2</c:v>
                </c:pt>
                <c:pt idx="551">
                  <c:v>-2.1399999999999999E-2</c:v>
                </c:pt>
                <c:pt idx="552">
                  <c:v>-4.8999999999999998E-3</c:v>
                </c:pt>
                <c:pt idx="553">
                  <c:v>3.5499999999999997E-2</c:v>
                </c:pt>
                <c:pt idx="554">
                  <c:v>-8.0000000000000002E-3</c:v>
                </c:pt>
                <c:pt idx="555">
                  <c:v>9.1999999999999998E-3</c:v>
                </c:pt>
                <c:pt idx="556">
                  <c:v>4.9700000000000001E-2</c:v>
                </c:pt>
                <c:pt idx="557">
                  <c:v>9.8999999999999991E-3</c:v>
                </c:pt>
                <c:pt idx="558">
                  <c:v>-2.8499999999999998E-2</c:v>
                </c:pt>
                <c:pt idx="559">
                  <c:v>-4.4400000000000002E-2</c:v>
                </c:pt>
                <c:pt idx="560">
                  <c:v>-8.3000000000000001E-3</c:v>
                </c:pt>
                <c:pt idx="561">
                  <c:v>-5.1600000000000007E-2</c:v>
                </c:pt>
                <c:pt idx="562">
                  <c:v>-2.4299999999999999E-2</c:v>
                </c:pt>
                <c:pt idx="563">
                  <c:v>-1.0499999999999999E-2</c:v>
                </c:pt>
                <c:pt idx="564">
                  <c:v>5.6800000000000003E-2</c:v>
                </c:pt>
                <c:pt idx="565">
                  <c:v>-3.1399999999999997E-2</c:v>
                </c:pt>
                <c:pt idx="566">
                  <c:v>5.4300000000000001E-2</c:v>
                </c:pt>
                <c:pt idx="567">
                  <c:v>-2.1000000000000003E-3</c:v>
                </c:pt>
                <c:pt idx="568">
                  <c:v>-0.12180000000000002</c:v>
                </c:pt>
                <c:pt idx="569">
                  <c:v>1.2199999999999999E-2</c:v>
                </c:pt>
                <c:pt idx="570">
                  <c:v>4.5999999999999999E-3</c:v>
                </c:pt>
                <c:pt idx="571">
                  <c:v>1E-3</c:v>
                </c:pt>
                <c:pt idx="572">
                  <c:v>-2.2499999999999999E-2</c:v>
                </c:pt>
                <c:pt idx="573">
                  <c:v>-4.5400000000000003E-2</c:v>
                </c:pt>
                <c:pt idx="574">
                  <c:v>-3.9199999999999999E-2</c:v>
                </c:pt>
                <c:pt idx="575">
                  <c:v>-2.23E-2</c:v>
                </c:pt>
                <c:pt idx="576">
                  <c:v>-7.3499999999999996E-2</c:v>
                </c:pt>
                <c:pt idx="577">
                  <c:v>-8.7499999999999994E-2</c:v>
                </c:pt>
                <c:pt idx="578">
                  <c:v>-0.1096</c:v>
                </c:pt>
                <c:pt idx="579">
                  <c:v>0.1661</c:v>
                </c:pt>
                <c:pt idx="580">
                  <c:v>-3.9699999999999999E-2</c:v>
                </c:pt>
                <c:pt idx="581">
                  <c:v>-2.7400000000000001E-2</c:v>
                </c:pt>
                <c:pt idx="582">
                  <c:v>0.1424</c:v>
                </c:pt>
                <c:pt idx="583">
                  <c:v>5.9899999999999995E-2</c:v>
                </c:pt>
                <c:pt idx="584">
                  <c:v>3.0699999999999998E-2</c:v>
                </c:pt>
                <c:pt idx="585">
                  <c:v>4.6699999999999998E-2</c:v>
                </c:pt>
                <c:pt idx="586">
                  <c:v>5.6300000000000003E-2</c:v>
                </c:pt>
                <c:pt idx="587">
                  <c:v>5.2299999999999999E-2</c:v>
                </c:pt>
                <c:pt idx="588">
                  <c:v>-6.1100000000000002E-2</c:v>
                </c:pt>
                <c:pt idx="589">
                  <c:v>-2.3700000000000002E-2</c:v>
                </c:pt>
                <c:pt idx="590">
                  <c:v>-3.73E-2</c:v>
                </c:pt>
                <c:pt idx="591">
                  <c:v>5.8700000000000002E-2</c:v>
                </c:pt>
                <c:pt idx="592">
                  <c:v>3.0599999999999999E-2</c:v>
                </c:pt>
                <c:pt idx="593">
                  <c:v>-1.1200000000000002E-2</c:v>
                </c:pt>
                <c:pt idx="594">
                  <c:v>0.1263</c:v>
                </c:pt>
                <c:pt idx="595">
                  <c:v>6.6E-3</c:v>
                </c:pt>
                <c:pt idx="596">
                  <c:v>2.7300000000000001E-2</c:v>
                </c:pt>
                <c:pt idx="597">
                  <c:v>-1.0700000000000001E-2</c:v>
                </c:pt>
                <c:pt idx="598">
                  <c:v>-9.7999999999999997E-3</c:v>
                </c:pt>
                <c:pt idx="599">
                  <c:v>4.48E-2</c:v>
                </c:pt>
                <c:pt idx="600">
                  <c:v>-5.9999999999999993E-3</c:v>
                </c:pt>
                <c:pt idx="601">
                  <c:v>-1.4000000000000002E-3</c:v>
                </c:pt>
                <c:pt idx="602">
                  <c:v>2.5000000000000001E-2</c:v>
                </c:pt>
                <c:pt idx="603">
                  <c:v>-2.01E-2</c:v>
                </c:pt>
                <c:pt idx="604">
                  <c:v>7.6E-3</c:v>
                </c:pt>
                <c:pt idx="605">
                  <c:v>6.0499999999999998E-2</c:v>
                </c:pt>
                <c:pt idx="606">
                  <c:v>-3.6900000000000002E-2</c:v>
                </c:pt>
                <c:pt idx="607">
                  <c:v>-1.6E-2</c:v>
                </c:pt>
                <c:pt idx="608">
                  <c:v>-9.9000000000000008E-3</c:v>
                </c:pt>
                <c:pt idx="609">
                  <c:v>5.3E-3</c:v>
                </c:pt>
                <c:pt idx="610">
                  <c:v>-1.09E-2</c:v>
                </c:pt>
                <c:pt idx="611">
                  <c:v>5.1100000000000007E-2</c:v>
                </c:pt>
                <c:pt idx="612">
                  <c:v>-1.2699999999999999E-2</c:v>
                </c:pt>
                <c:pt idx="613">
                  <c:v>-1.3100000000000001E-2</c:v>
                </c:pt>
                <c:pt idx="614">
                  <c:v>1.5999999999999999E-3</c:v>
                </c:pt>
                <c:pt idx="615">
                  <c:v>-3.8899999999999997E-2</c:v>
                </c:pt>
                <c:pt idx="616">
                  <c:v>4.4999999999999998E-2</c:v>
                </c:pt>
                <c:pt idx="617">
                  <c:v>7.6E-3</c:v>
                </c:pt>
                <c:pt idx="618">
                  <c:v>-5.5199999999999999E-2</c:v>
                </c:pt>
                <c:pt idx="619">
                  <c:v>-9.1999999999999998E-3</c:v>
                </c:pt>
                <c:pt idx="620">
                  <c:v>3.3800000000000004E-2</c:v>
                </c:pt>
                <c:pt idx="621">
                  <c:v>8.4199999999999997E-2</c:v>
                </c:pt>
                <c:pt idx="622">
                  <c:v>2.2700000000000001E-2</c:v>
                </c:pt>
                <c:pt idx="623">
                  <c:v>-1.1499999999999998E-2</c:v>
                </c:pt>
                <c:pt idx="624">
                  <c:v>5.67E-2</c:v>
                </c:pt>
                <c:pt idx="625">
                  <c:v>4.3099999999999999E-2</c:v>
                </c:pt>
                <c:pt idx="626">
                  <c:v>-8.0999999999999996E-3</c:v>
                </c:pt>
                <c:pt idx="627">
                  <c:v>-0.1123</c:v>
                </c:pt>
                <c:pt idx="628">
                  <c:v>3.4099999999999998E-2</c:v>
                </c:pt>
                <c:pt idx="629">
                  <c:v>1.66E-2</c:v>
                </c:pt>
                <c:pt idx="630">
                  <c:v>4.9999999999999996E-2</c:v>
                </c:pt>
                <c:pt idx="631">
                  <c:v>-2.8299999999999999E-2</c:v>
                </c:pt>
                <c:pt idx="632">
                  <c:v>6.4899999999999999E-2</c:v>
                </c:pt>
                <c:pt idx="633">
                  <c:v>7.4000000000000003E-3</c:v>
                </c:pt>
                <c:pt idx="634">
                  <c:v>-1.3900000000000001E-2</c:v>
                </c:pt>
                <c:pt idx="635">
                  <c:v>4.6600000000000003E-2</c:v>
                </c:pt>
                <c:pt idx="636">
                  <c:v>1.5900000000000001E-2</c:v>
                </c:pt>
                <c:pt idx="637">
                  <c:v>6.3E-2</c:v>
                </c:pt>
                <c:pt idx="638">
                  <c:v>9.9999999999999395E-5</c:v>
                </c:pt>
                <c:pt idx="639">
                  <c:v>-7.2300000000000003E-2</c:v>
                </c:pt>
                <c:pt idx="640">
                  <c:v>6.2E-2</c:v>
                </c:pt>
                <c:pt idx="641">
                  <c:v>2.7400000000000001E-2</c:v>
                </c:pt>
                <c:pt idx="642">
                  <c:v>6.3100000000000003E-2</c:v>
                </c:pt>
                <c:pt idx="643">
                  <c:v>-3.3000000000000008E-3</c:v>
                </c:pt>
                <c:pt idx="644">
                  <c:v>-0.1169</c:v>
                </c:pt>
                <c:pt idx="645">
                  <c:v>5.2299999999999999E-2</c:v>
                </c:pt>
                <c:pt idx="646">
                  <c:v>6.0700000000000004E-2</c:v>
                </c:pt>
                <c:pt idx="647">
                  <c:v>3.6699999999999997E-2</c:v>
                </c:pt>
                <c:pt idx="648">
                  <c:v>7.0199999999999999E-2</c:v>
                </c:pt>
                <c:pt idx="649">
                  <c:v>2.4399999999999998E-2</c:v>
                </c:pt>
                <c:pt idx="650">
                  <c:v>2.9399999999999999E-2</c:v>
                </c:pt>
                <c:pt idx="651">
                  <c:v>2.01E-2</c:v>
                </c:pt>
                <c:pt idx="652">
                  <c:v>0.1055</c:v>
                </c:pt>
                <c:pt idx="653">
                  <c:v>-3.2099999999999997E-2</c:v>
                </c:pt>
                <c:pt idx="654">
                  <c:v>-0.04</c:v>
                </c:pt>
                <c:pt idx="655">
                  <c:v>1.6299999999999999E-2</c:v>
                </c:pt>
                <c:pt idx="656">
                  <c:v>4.7699999999999999E-2</c:v>
                </c:pt>
                <c:pt idx="657">
                  <c:v>-1.0200000000000001E-2</c:v>
                </c:pt>
                <c:pt idx="658">
                  <c:v>1.26E-2</c:v>
                </c:pt>
                <c:pt idx="659">
                  <c:v>-1.01E-2</c:v>
                </c:pt>
                <c:pt idx="660">
                  <c:v>-3.0000000000000009E-3</c:v>
                </c:pt>
                <c:pt idx="661">
                  <c:v>-5.7500000000000002E-2</c:v>
                </c:pt>
                <c:pt idx="662">
                  <c:v>-5.9299999999999999E-2</c:v>
                </c:pt>
                <c:pt idx="663">
                  <c:v>6.13E-2</c:v>
                </c:pt>
                <c:pt idx="664">
                  <c:v>4.4299999999999999E-2</c:v>
                </c:pt>
                <c:pt idx="665">
                  <c:v>-2.7799999999999998E-2</c:v>
                </c:pt>
                <c:pt idx="666">
                  <c:v>-2.4399999999999998E-2</c:v>
                </c:pt>
                <c:pt idx="667">
                  <c:v>-4.9399999999999999E-2</c:v>
                </c:pt>
                <c:pt idx="668">
                  <c:v>-8.9000000000000017E-3</c:v>
                </c:pt>
                <c:pt idx="669">
                  <c:v>4.3999999999999997E-2</c:v>
                </c:pt>
                <c:pt idx="670">
                  <c:v>-2.93E-2</c:v>
                </c:pt>
                <c:pt idx="671">
                  <c:v>-2.1299999999999999E-2</c:v>
                </c:pt>
                <c:pt idx="672">
                  <c:v>-2.1399999999999995E-2</c:v>
                </c:pt>
                <c:pt idx="673">
                  <c:v>0.11899999999999999</c:v>
                </c:pt>
                <c:pt idx="674">
                  <c:v>1.8000000000000002E-2</c:v>
                </c:pt>
                <c:pt idx="675">
                  <c:v>0.11890000000000001</c:v>
                </c:pt>
                <c:pt idx="676">
                  <c:v>5.2999999999999999E-2</c:v>
                </c:pt>
                <c:pt idx="677">
                  <c:v>1.2199999999999999E-2</c:v>
                </c:pt>
                <c:pt idx="678">
                  <c:v>4.2899999999999994E-2</c:v>
                </c:pt>
                <c:pt idx="679">
                  <c:v>3.2099999999999997E-2</c:v>
                </c:pt>
                <c:pt idx="680">
                  <c:v>3.4500000000000003E-2</c:v>
                </c:pt>
                <c:pt idx="681">
                  <c:v>7.3799999999999991E-2</c:v>
                </c:pt>
                <c:pt idx="682">
                  <c:v>1.21E-2</c:v>
                </c:pt>
                <c:pt idx="683">
                  <c:v>3.7400000000000003E-2</c:v>
                </c:pt>
                <c:pt idx="684">
                  <c:v>-3.3299999999999996E-2</c:v>
                </c:pt>
                <c:pt idx="685">
                  <c:v>2.5999999999999999E-3</c:v>
                </c:pt>
                <c:pt idx="686">
                  <c:v>1.6799999999999999E-2</c:v>
                </c:pt>
                <c:pt idx="687">
                  <c:v>-2.6800000000000001E-2</c:v>
                </c:pt>
                <c:pt idx="688">
                  <c:v>2.86E-2</c:v>
                </c:pt>
                <c:pt idx="689">
                  <c:v>-1.0499999999999999E-2</c:v>
                </c:pt>
                <c:pt idx="690">
                  <c:v>-1.1599999999999999E-2</c:v>
                </c:pt>
                <c:pt idx="691">
                  <c:v>-4.1099999999999998E-2</c:v>
                </c:pt>
                <c:pt idx="692">
                  <c:v>1.3600000000000001E-2</c:v>
                </c:pt>
                <c:pt idx="693">
                  <c:v>2.8999999999999998E-3</c:v>
                </c:pt>
                <c:pt idx="694">
                  <c:v>-5.1900000000000002E-2</c:v>
                </c:pt>
                <c:pt idx="695">
                  <c:v>2.5700000000000001E-2</c:v>
                </c:pt>
                <c:pt idx="696">
                  <c:v>-1.9200000000000002E-2</c:v>
                </c:pt>
                <c:pt idx="697">
                  <c:v>0.1111</c:v>
                </c:pt>
                <c:pt idx="698">
                  <c:v>5.9999999999999984E-4</c:v>
                </c:pt>
                <c:pt idx="699">
                  <c:v>1.6000000000000007E-3</c:v>
                </c:pt>
                <c:pt idx="700">
                  <c:v>-1.03E-2</c:v>
                </c:pt>
                <c:pt idx="701">
                  <c:v>2.4799999999999999E-2</c:v>
                </c:pt>
                <c:pt idx="702">
                  <c:v>8.6400000000000005E-2</c:v>
                </c:pt>
                <c:pt idx="703">
                  <c:v>1.8000000000000002E-2</c:v>
                </c:pt>
                <c:pt idx="704">
                  <c:v>-2.1999999999999997E-3</c:v>
                </c:pt>
                <c:pt idx="705">
                  <c:v>-2.3999999999999994E-3</c:v>
                </c:pt>
                <c:pt idx="706">
                  <c:v>5.7500000000000002E-2</c:v>
                </c:pt>
                <c:pt idx="707">
                  <c:v>1.8200000000000001E-2</c:v>
                </c:pt>
                <c:pt idx="708">
                  <c:v>-1.2000000000000005E-3</c:v>
                </c:pt>
                <c:pt idx="709">
                  <c:v>-4.7000000000000011E-3</c:v>
                </c:pt>
                <c:pt idx="710">
                  <c:v>-3.9400000000000004E-2</c:v>
                </c:pt>
                <c:pt idx="711">
                  <c:v>4.6699999999999998E-2</c:v>
                </c:pt>
                <c:pt idx="712">
                  <c:v>7.0899999999999991E-2</c:v>
                </c:pt>
                <c:pt idx="713">
                  <c:v>4.53E-2</c:v>
                </c:pt>
                <c:pt idx="714">
                  <c:v>1.21E-2</c:v>
                </c:pt>
                <c:pt idx="715">
                  <c:v>7.6600000000000001E-2</c:v>
                </c:pt>
                <c:pt idx="716">
                  <c:v>5.4800000000000001E-2</c:v>
                </c:pt>
                <c:pt idx="717">
                  <c:v>-7.9000000000000008E-3</c:v>
                </c:pt>
                <c:pt idx="718">
                  <c:v>5.11E-2</c:v>
                </c:pt>
                <c:pt idx="719">
                  <c:v>1.55E-2</c:v>
                </c:pt>
                <c:pt idx="720">
                  <c:v>-5.9300000000000005E-2</c:v>
                </c:pt>
                <c:pt idx="721">
                  <c:v>6.5299999999999997E-2</c:v>
                </c:pt>
                <c:pt idx="722">
                  <c:v>-8.1499999999999989E-2</c:v>
                </c:pt>
                <c:pt idx="723">
                  <c:v>5.1200000000000002E-2</c:v>
                </c:pt>
                <c:pt idx="724">
                  <c:v>1.5599999999999999E-2</c:v>
                </c:pt>
                <c:pt idx="725">
                  <c:v>-2.7799999999999998E-2</c:v>
                </c:pt>
                <c:pt idx="726">
                  <c:v>0.12890000000000001</c:v>
                </c:pt>
                <c:pt idx="727">
                  <c:v>4.82E-2</c:v>
                </c:pt>
                <c:pt idx="728">
                  <c:v>2.1100000000000001E-2</c:v>
                </c:pt>
                <c:pt idx="729">
                  <c:v>-1.67E-2</c:v>
                </c:pt>
                <c:pt idx="730">
                  <c:v>4.8999999999999998E-3</c:v>
                </c:pt>
                <c:pt idx="731">
                  <c:v>4.4199999999999996E-2</c:v>
                </c:pt>
                <c:pt idx="732">
                  <c:v>4.3099999999999999E-2</c:v>
                </c:pt>
                <c:pt idx="733">
                  <c:v>3.9900000000000005E-2</c:v>
                </c:pt>
                <c:pt idx="734">
                  <c:v>-2.1399999999999999E-2</c:v>
                </c:pt>
                <c:pt idx="735">
                  <c:v>-0.22639999999999999</c:v>
                </c:pt>
                <c:pt idx="736">
                  <c:v>-7.4200000000000002E-2</c:v>
                </c:pt>
                <c:pt idx="737">
                  <c:v>7.1999999999999995E-2</c:v>
                </c:pt>
                <c:pt idx="738">
                  <c:v>4.4999999999999998E-2</c:v>
                </c:pt>
                <c:pt idx="739">
                  <c:v>5.21E-2</c:v>
                </c:pt>
                <c:pt idx="740">
                  <c:v>-1.83E-2</c:v>
                </c:pt>
                <c:pt idx="741">
                  <c:v>1.0200000000000001E-2</c:v>
                </c:pt>
                <c:pt idx="742">
                  <c:v>2.2000000000000006E-3</c:v>
                </c:pt>
                <c:pt idx="743">
                  <c:v>5.28E-2</c:v>
                </c:pt>
                <c:pt idx="744">
                  <c:v>-7.4000000000000003E-3</c:v>
                </c:pt>
                <c:pt idx="745">
                  <c:v>-2.7199999999999998E-2</c:v>
                </c:pt>
                <c:pt idx="746">
                  <c:v>3.9199999999999999E-2</c:v>
                </c:pt>
                <c:pt idx="747">
                  <c:v>1.7600000000000001E-2</c:v>
                </c:pt>
                <c:pt idx="748">
                  <c:v>-1.72E-2</c:v>
                </c:pt>
                <c:pt idx="749">
                  <c:v>2.12E-2</c:v>
                </c:pt>
                <c:pt idx="750">
                  <c:v>6.6500000000000004E-2</c:v>
                </c:pt>
                <c:pt idx="751">
                  <c:v>-1.6399999999999998E-2</c:v>
                </c:pt>
                <c:pt idx="752">
                  <c:v>2.24E-2</c:v>
                </c:pt>
                <c:pt idx="753">
                  <c:v>4.9999999999999996E-2</c:v>
                </c:pt>
                <c:pt idx="754">
                  <c:v>4.1400000000000006E-2</c:v>
                </c:pt>
                <c:pt idx="755">
                  <c:v>-6.3999999999999994E-3</c:v>
                </c:pt>
                <c:pt idx="756">
                  <c:v>7.9000000000000001E-2</c:v>
                </c:pt>
                <c:pt idx="757">
                  <c:v>2.18E-2</c:v>
                </c:pt>
                <c:pt idx="758">
                  <c:v>-1.1000000000000003E-3</c:v>
                </c:pt>
                <c:pt idx="759">
                  <c:v>-2.9900000000000003E-2</c:v>
                </c:pt>
                <c:pt idx="760">
                  <c:v>1.72E-2</c:v>
                </c:pt>
                <c:pt idx="761">
                  <c:v>1.77E-2</c:v>
                </c:pt>
                <c:pt idx="762">
                  <c:v>-7.2800000000000004E-2</c:v>
                </c:pt>
                <c:pt idx="763">
                  <c:v>1.6800000000000002E-2</c:v>
                </c:pt>
                <c:pt idx="764">
                  <c:v>2.47E-2</c:v>
                </c:pt>
                <c:pt idx="765">
                  <c:v>-2.6699999999999998E-2</c:v>
                </c:pt>
                <c:pt idx="766">
                  <c:v>9.0999999999999998E-2</c:v>
                </c:pt>
                <c:pt idx="767">
                  <c:v>-4.5999999999999999E-3</c:v>
                </c:pt>
                <c:pt idx="768">
                  <c:v>-1.2199999999999999E-2</c:v>
                </c:pt>
                <c:pt idx="769">
                  <c:v>-9.4800000000000009E-2</c:v>
                </c:pt>
                <c:pt idx="770">
                  <c:v>-5.5199999999999999E-2</c:v>
                </c:pt>
                <c:pt idx="771">
                  <c:v>-1.2399999999999998E-2</c:v>
                </c:pt>
                <c:pt idx="772">
                  <c:v>6.9199999999999998E-2</c:v>
                </c:pt>
                <c:pt idx="773">
                  <c:v>3.0600000000000002E-2</c:v>
                </c:pt>
                <c:pt idx="774">
                  <c:v>5.2099999999999994E-2</c:v>
                </c:pt>
                <c:pt idx="775">
                  <c:v>7.6700000000000004E-2</c:v>
                </c:pt>
                <c:pt idx="776">
                  <c:v>3.09E-2</c:v>
                </c:pt>
                <c:pt idx="777">
                  <c:v>2.5000000000000001E-3</c:v>
                </c:pt>
                <c:pt idx="778">
                  <c:v>4.1100000000000005E-2</c:v>
                </c:pt>
                <c:pt idx="779">
                  <c:v>-4.5199999999999997E-2</c:v>
                </c:pt>
                <c:pt idx="780">
                  <c:v>4.7300000000000002E-2</c:v>
                </c:pt>
                <c:pt idx="781">
                  <c:v>2.7799999999999998E-2</c:v>
                </c:pt>
                <c:pt idx="782">
                  <c:v>-1.1300000000000001E-2</c:v>
                </c:pt>
                <c:pt idx="783">
                  <c:v>1.7000000000000001E-2</c:v>
                </c:pt>
                <c:pt idx="784">
                  <c:v>-3.7999999999999999E-2</c:v>
                </c:pt>
                <c:pt idx="785">
                  <c:v>0.11209999999999999</c:v>
                </c:pt>
                <c:pt idx="786">
                  <c:v>-2.5000000000000001E-3</c:v>
                </c:pt>
                <c:pt idx="787">
                  <c:v>1.37E-2</c:v>
                </c:pt>
                <c:pt idx="788">
                  <c:v>-2.3099999999999999E-2</c:v>
                </c:pt>
                <c:pt idx="789">
                  <c:v>1.4E-2</c:v>
                </c:pt>
                <c:pt idx="790">
                  <c:v>5.7999999999999996E-3</c:v>
                </c:pt>
                <c:pt idx="791">
                  <c:v>-2.0199999999999999E-2</c:v>
                </c:pt>
                <c:pt idx="792">
                  <c:v>4.0799999999999996E-2</c:v>
                </c:pt>
                <c:pt idx="793">
                  <c:v>-2.1200000000000004E-2</c:v>
                </c:pt>
                <c:pt idx="794">
                  <c:v>1.4500000000000001E-2</c:v>
                </c:pt>
                <c:pt idx="795">
                  <c:v>1.2500000000000001E-2</c:v>
                </c:pt>
                <c:pt idx="796">
                  <c:v>4.36E-2</c:v>
                </c:pt>
                <c:pt idx="797">
                  <c:v>1.8099999999999998E-2</c:v>
                </c:pt>
                <c:pt idx="798">
                  <c:v>1.1599999999999999E-2</c:v>
                </c:pt>
                <c:pt idx="799">
                  <c:v>3.5000000000000001E-3</c:v>
                </c:pt>
                <c:pt idx="800">
                  <c:v>2.5499999999999998E-2</c:v>
                </c:pt>
                <c:pt idx="801">
                  <c:v>-2.81E-2</c:v>
                </c:pt>
                <c:pt idx="802">
                  <c:v>3.1E-2</c:v>
                </c:pt>
                <c:pt idx="803">
                  <c:v>5.5999999999999999E-3</c:v>
                </c:pt>
                <c:pt idx="804">
                  <c:v>-1E-3</c:v>
                </c:pt>
                <c:pt idx="805">
                  <c:v>3.9699999999999999E-2</c:v>
                </c:pt>
                <c:pt idx="806">
                  <c:v>1.4E-3</c:v>
                </c:pt>
                <c:pt idx="807">
                  <c:v>1.6299999999999999E-2</c:v>
                </c:pt>
                <c:pt idx="808">
                  <c:v>-1.6400000000000001E-2</c:v>
                </c:pt>
                <c:pt idx="809">
                  <c:v>1.8800000000000001E-2</c:v>
                </c:pt>
                <c:pt idx="810">
                  <c:v>3.1199999999999999E-2</c:v>
                </c:pt>
                <c:pt idx="811">
                  <c:v>-2.35E-2</c:v>
                </c:pt>
                <c:pt idx="812">
                  <c:v>-4.5100000000000001E-2</c:v>
                </c:pt>
                <c:pt idx="813">
                  <c:v>9.4999999999999998E-3</c:v>
                </c:pt>
                <c:pt idx="814">
                  <c:v>8.8999999999999999E-3</c:v>
                </c:pt>
                <c:pt idx="815">
                  <c:v>-2.7200000000000002E-2</c:v>
                </c:pt>
                <c:pt idx="816">
                  <c:v>3.1E-2</c:v>
                </c:pt>
                <c:pt idx="817">
                  <c:v>4.3799999999999999E-2</c:v>
                </c:pt>
                <c:pt idx="818">
                  <c:v>-1.9400000000000001E-2</c:v>
                </c:pt>
                <c:pt idx="819">
                  <c:v>1.72E-2</c:v>
                </c:pt>
                <c:pt idx="820">
                  <c:v>-3.6699999999999997E-2</c:v>
                </c:pt>
                <c:pt idx="821">
                  <c:v>1.3000000000000001E-2</c:v>
                </c:pt>
                <c:pt idx="822">
                  <c:v>2.2199999999999998E-2</c:v>
                </c:pt>
                <c:pt idx="823">
                  <c:v>4.0300000000000002E-2</c:v>
                </c:pt>
                <c:pt idx="824">
                  <c:v>2.64E-2</c:v>
                </c:pt>
                <c:pt idx="825">
                  <c:v>2.5500000000000002E-2</c:v>
                </c:pt>
                <c:pt idx="826">
                  <c:v>3.44E-2</c:v>
                </c:pt>
                <c:pt idx="827">
                  <c:v>3.1899999999999998E-2</c:v>
                </c:pt>
                <c:pt idx="828">
                  <c:v>4.1699999999999994E-2</c:v>
                </c:pt>
                <c:pt idx="829">
                  <c:v>1.0200000000000001E-2</c:v>
                </c:pt>
                <c:pt idx="830">
                  <c:v>3.78E-2</c:v>
                </c:pt>
                <c:pt idx="831">
                  <c:v>-1.0499999999999999E-2</c:v>
                </c:pt>
                <c:pt idx="832">
                  <c:v>4.3700000000000003E-2</c:v>
                </c:pt>
                <c:pt idx="833">
                  <c:v>1.52E-2</c:v>
                </c:pt>
                <c:pt idx="834">
                  <c:v>2.69E-2</c:v>
                </c:pt>
                <c:pt idx="835">
                  <c:v>1.72E-2</c:v>
                </c:pt>
                <c:pt idx="836">
                  <c:v>1.12E-2</c:v>
                </c:pt>
                <c:pt idx="837">
                  <c:v>2.52E-2</c:v>
                </c:pt>
                <c:pt idx="838">
                  <c:v>2.7799999999999998E-2</c:v>
                </c:pt>
                <c:pt idx="839">
                  <c:v>-7.4000000000000003E-3</c:v>
                </c:pt>
                <c:pt idx="840">
                  <c:v>-5.5200000000000006E-2</c:v>
                </c:pt>
                <c:pt idx="841">
                  <c:v>3.1699999999999999E-2</c:v>
                </c:pt>
                <c:pt idx="842">
                  <c:v>5.4600000000000003E-2</c:v>
                </c:pt>
                <c:pt idx="843">
                  <c:v>1.2799999999999999E-2</c:v>
                </c:pt>
                <c:pt idx="844">
                  <c:v>6.6600000000000006E-2</c:v>
                </c:pt>
                <c:pt idx="845">
                  <c:v>-1.2400000000000001E-2</c:v>
                </c:pt>
                <c:pt idx="846">
                  <c:v>5.4399999999999997E-2</c:v>
                </c:pt>
                <c:pt idx="847">
                  <c:v>-1E-3</c:v>
                </c:pt>
                <c:pt idx="848">
                  <c:v>-4.5999999999999999E-2</c:v>
                </c:pt>
                <c:pt idx="849">
                  <c:v>4.4699999999999997E-2</c:v>
                </c:pt>
                <c:pt idx="850">
                  <c:v>7.2300000000000003E-2</c:v>
                </c:pt>
                <c:pt idx="851">
                  <c:v>4.4700000000000004E-2</c:v>
                </c:pt>
                <c:pt idx="852">
                  <c:v>7.7600000000000002E-2</c:v>
                </c:pt>
                <c:pt idx="853">
                  <c:v>-3.7400000000000003E-2</c:v>
                </c:pt>
                <c:pt idx="854">
                  <c:v>5.79E-2</c:v>
                </c:pt>
                <c:pt idx="855">
                  <c:v>-3.3799999999999997E-2</c:v>
                </c:pt>
                <c:pt idx="856">
                  <c:v>3.3700000000000001E-2</c:v>
                </c:pt>
                <c:pt idx="857">
                  <c:v>1.7999999999999999E-2</c:v>
                </c:pt>
                <c:pt idx="858">
                  <c:v>5.7999999999999996E-3</c:v>
                </c:pt>
                <c:pt idx="859">
                  <c:v>7.4200000000000002E-2</c:v>
                </c:pt>
                <c:pt idx="860">
                  <c:v>5.1500000000000004E-2</c:v>
                </c:pt>
                <c:pt idx="861">
                  <c:v>1.1599999999999999E-2</c:v>
                </c:pt>
                <c:pt idx="862">
                  <c:v>-2.6700000000000002E-2</c:v>
                </c:pt>
                <c:pt idx="863">
                  <c:v>3.5900000000000001E-2</c:v>
                </c:pt>
                <c:pt idx="864">
                  <c:v>-2.06E-2</c:v>
                </c:pt>
                <c:pt idx="865">
                  <c:v>-0.1565</c:v>
                </c:pt>
                <c:pt idx="866">
                  <c:v>6.6099999999999992E-2</c:v>
                </c:pt>
                <c:pt idx="867">
                  <c:v>7.4499999999999997E-2</c:v>
                </c:pt>
                <c:pt idx="868">
                  <c:v>6.4100000000000004E-2</c:v>
                </c:pt>
                <c:pt idx="869">
                  <c:v>6.54E-2</c:v>
                </c:pt>
                <c:pt idx="870">
                  <c:v>3.8500000000000006E-2</c:v>
                </c:pt>
                <c:pt idx="871">
                  <c:v>-3.73E-2</c:v>
                </c:pt>
                <c:pt idx="872">
                  <c:v>3.8800000000000001E-2</c:v>
                </c:pt>
                <c:pt idx="873">
                  <c:v>4.7E-2</c:v>
                </c:pt>
                <c:pt idx="874">
                  <c:v>-2.12E-2</c:v>
                </c:pt>
                <c:pt idx="875">
                  <c:v>5.1699999999999996E-2</c:v>
                </c:pt>
                <c:pt idx="876">
                  <c:v>-3.09E-2</c:v>
                </c:pt>
                <c:pt idx="877">
                  <c:v>-9.8999999999999991E-3</c:v>
                </c:pt>
                <c:pt idx="878">
                  <c:v>-2.4199999999999999E-2</c:v>
                </c:pt>
                <c:pt idx="879">
                  <c:v>6.5199999999999994E-2</c:v>
                </c:pt>
                <c:pt idx="880">
                  <c:v>3.73E-2</c:v>
                </c:pt>
                <c:pt idx="881">
                  <c:v>8.1600000000000006E-2</c:v>
                </c:pt>
                <c:pt idx="882">
                  <c:v>-4.3299999999999998E-2</c:v>
                </c:pt>
                <c:pt idx="883">
                  <c:v>2.8799999999999999E-2</c:v>
                </c:pt>
                <c:pt idx="884">
                  <c:v>5.67E-2</c:v>
                </c:pt>
                <c:pt idx="885">
                  <c:v>-5.9400000000000001E-2</c:v>
                </c:pt>
                <c:pt idx="886">
                  <c:v>-3.9200000000000006E-2</c:v>
                </c:pt>
                <c:pt idx="887">
                  <c:v>5.04E-2</c:v>
                </c:pt>
                <c:pt idx="888">
                  <c:v>-2.0300000000000002E-2</c:v>
                </c:pt>
                <c:pt idx="889">
                  <c:v>7.5300000000000006E-2</c:v>
                </c:pt>
                <c:pt idx="890">
                  <c:v>-4.9399999999999999E-2</c:v>
                </c:pt>
                <c:pt idx="891">
                  <c:v>-2.1999999999999999E-2</c:v>
                </c:pt>
                <c:pt idx="892">
                  <c:v>-0.1021</c:v>
                </c:pt>
                <c:pt idx="893">
                  <c:v>1.6900000000000002E-2</c:v>
                </c:pt>
                <c:pt idx="894">
                  <c:v>3.6700000000000003E-2</c:v>
                </c:pt>
                <c:pt idx="895">
                  <c:v>-9.6700000000000008E-2</c:v>
                </c:pt>
                <c:pt idx="896">
                  <c:v>-6.8400000000000002E-2</c:v>
                </c:pt>
                <c:pt idx="897">
                  <c:v>8.3299999999999999E-2</c:v>
                </c:pt>
                <c:pt idx="898">
                  <c:v>1.04E-2</c:v>
                </c:pt>
                <c:pt idx="899">
                  <c:v>-1.66E-2</c:v>
                </c:pt>
                <c:pt idx="900">
                  <c:v>-1.83E-2</c:v>
                </c:pt>
                <c:pt idx="901">
                  <c:v>-6.1500000000000006E-2</c:v>
                </c:pt>
                <c:pt idx="902">
                  <c:v>-8.9700000000000002E-2</c:v>
                </c:pt>
                <c:pt idx="903">
                  <c:v>2.6800000000000001E-2</c:v>
                </c:pt>
                <c:pt idx="904">
                  <c:v>7.7099999999999988E-2</c:v>
                </c:pt>
                <c:pt idx="905">
                  <c:v>1.7600000000000001E-2</c:v>
                </c:pt>
                <c:pt idx="906">
                  <c:v>-1.2999999999999999E-2</c:v>
                </c:pt>
                <c:pt idx="907">
                  <c:v>-2.1600000000000001E-2</c:v>
                </c:pt>
                <c:pt idx="908">
                  <c:v>4.3700000000000003E-2</c:v>
                </c:pt>
                <c:pt idx="909">
                  <c:v>-5.0499999999999996E-2</c:v>
                </c:pt>
                <c:pt idx="910">
                  <c:v>-1.24E-2</c:v>
                </c:pt>
                <c:pt idx="911">
                  <c:v>-7.0800000000000002E-2</c:v>
                </c:pt>
                <c:pt idx="912">
                  <c:v>-8.0299999999999996E-2</c:v>
                </c:pt>
                <c:pt idx="913">
                  <c:v>6.4000000000000003E-3</c:v>
                </c:pt>
                <c:pt idx="914">
                  <c:v>-0.1021</c:v>
                </c:pt>
                <c:pt idx="915">
                  <c:v>7.9799999999999996E-2</c:v>
                </c:pt>
                <c:pt idx="916">
                  <c:v>6.08E-2</c:v>
                </c:pt>
                <c:pt idx="917">
                  <c:v>-5.6500000000000002E-2</c:v>
                </c:pt>
                <c:pt idx="918">
                  <c:v>-2.47E-2</c:v>
                </c:pt>
                <c:pt idx="919">
                  <c:v>-1.7899999999999999E-2</c:v>
                </c:pt>
                <c:pt idx="920">
                  <c:v>1.1900000000000001E-2</c:v>
                </c:pt>
                <c:pt idx="921">
                  <c:v>8.3199999999999996E-2</c:v>
                </c:pt>
                <c:pt idx="922">
                  <c:v>6.1399999999999996E-2</c:v>
                </c:pt>
                <c:pt idx="923">
                  <c:v>1.5200000000000002E-2</c:v>
                </c:pt>
                <c:pt idx="924">
                  <c:v>2.4199999999999999E-2</c:v>
                </c:pt>
                <c:pt idx="925">
                  <c:v>2.41E-2</c:v>
                </c:pt>
                <c:pt idx="926">
                  <c:v>-1.1599999999999999E-2</c:v>
                </c:pt>
                <c:pt idx="927">
                  <c:v>6.1499999999999999E-2</c:v>
                </c:pt>
                <c:pt idx="928">
                  <c:v>1.4199999999999999E-2</c:v>
                </c:pt>
                <c:pt idx="929">
                  <c:v>4.3700000000000003E-2</c:v>
                </c:pt>
                <c:pt idx="930">
                  <c:v>2.2199999999999998E-2</c:v>
                </c:pt>
                <c:pt idx="931">
                  <c:v>1.46E-2</c:v>
                </c:pt>
                <c:pt idx="932">
                  <c:v>-1.23E-2</c:v>
                </c:pt>
                <c:pt idx="933">
                  <c:v>-1.7500000000000002E-2</c:v>
                </c:pt>
                <c:pt idx="934">
                  <c:v>1.23E-2</c:v>
                </c:pt>
                <c:pt idx="935">
                  <c:v>1.9399999999999997E-2</c:v>
                </c:pt>
                <c:pt idx="936">
                  <c:v>-3.9599999999999996E-2</c:v>
                </c:pt>
                <c:pt idx="937">
                  <c:v>1.9000000000000002E-3</c:v>
                </c:pt>
                <c:pt idx="938">
                  <c:v>1.7100000000000001E-2</c:v>
                </c:pt>
                <c:pt idx="939">
                  <c:v>1.54E-2</c:v>
                </c:pt>
                <c:pt idx="940">
                  <c:v>4.6900000000000004E-2</c:v>
                </c:pt>
                <c:pt idx="941">
                  <c:v>3.5899999999999994E-2</c:v>
                </c:pt>
                <c:pt idx="942">
                  <c:v>-2.5999999999999999E-2</c:v>
                </c:pt>
                <c:pt idx="943">
                  <c:v>2.0500000000000001E-2</c:v>
                </c:pt>
                <c:pt idx="944">
                  <c:v>-1.7599999999999998E-2</c:v>
                </c:pt>
                <c:pt idx="945">
                  <c:v>-2.4E-2</c:v>
                </c:pt>
                <c:pt idx="946">
                  <c:v>3.8899999999999997E-2</c:v>
                </c:pt>
                <c:pt idx="947">
                  <c:v>8.0000000000000002E-3</c:v>
                </c:pt>
                <c:pt idx="948">
                  <c:v>4.1599999999999998E-2</c:v>
                </c:pt>
                <c:pt idx="949">
                  <c:v>-9.1999999999999998E-3</c:v>
                </c:pt>
                <c:pt idx="950">
                  <c:v>7.7999999999999996E-3</c:v>
                </c:pt>
                <c:pt idx="951">
                  <c:v>-1.7499999999999998E-2</c:v>
                </c:pt>
                <c:pt idx="952">
                  <c:v>3.9199999999999999E-2</c:v>
                </c:pt>
                <c:pt idx="953">
                  <c:v>7.000000000000001E-4</c:v>
                </c:pt>
                <c:pt idx="954">
                  <c:v>3.39E-2</c:v>
                </c:pt>
                <c:pt idx="955">
                  <c:v>3.9999999999999975E-4</c:v>
                </c:pt>
                <c:pt idx="956">
                  <c:v>1.83E-2</c:v>
                </c:pt>
                <c:pt idx="957">
                  <c:v>1.09E-2</c:v>
                </c:pt>
                <c:pt idx="958">
                  <c:v>-3.1400000000000004E-2</c:v>
                </c:pt>
                <c:pt idx="959">
                  <c:v>5.0000000000000001E-4</c:v>
                </c:pt>
                <c:pt idx="960">
                  <c:v>-3.7999999999999996E-3</c:v>
                </c:pt>
                <c:pt idx="961">
                  <c:v>2.4499999999999997E-2</c:v>
                </c:pt>
                <c:pt idx="962">
                  <c:v>2.2499999999999999E-2</c:v>
                </c:pt>
                <c:pt idx="963">
                  <c:v>3.6400000000000002E-2</c:v>
                </c:pt>
                <c:pt idx="964">
                  <c:v>2.1299999999999999E-2</c:v>
                </c:pt>
                <c:pt idx="965">
                  <c:v>1.2699999999999999E-2</c:v>
                </c:pt>
                <c:pt idx="966">
                  <c:v>1.84E-2</c:v>
                </c:pt>
                <c:pt idx="967">
                  <c:v>-1.5799999999999998E-2</c:v>
                </c:pt>
                <c:pt idx="968">
                  <c:v>1.1099999999999999E-2</c:v>
                </c:pt>
                <c:pt idx="969">
                  <c:v>3.9300000000000002E-2</c:v>
                </c:pt>
                <c:pt idx="970">
                  <c:v>3.6499999999999998E-2</c:v>
                </c:pt>
                <c:pt idx="971">
                  <c:v>-1.5599999999999999E-2</c:v>
                </c:pt>
                <c:pt idx="972">
                  <c:v>-3.3299999999999996E-2</c:v>
                </c:pt>
                <c:pt idx="973">
                  <c:v>1.3399999999999999E-2</c:v>
                </c:pt>
                <c:pt idx="974">
                  <c:v>3.5400000000000001E-2</c:v>
                </c:pt>
                <c:pt idx="975">
                  <c:v>2.12E-2</c:v>
                </c:pt>
                <c:pt idx="976">
                  <c:v>-4.4900000000000002E-2</c:v>
                </c:pt>
                <c:pt idx="977">
                  <c:v>-5.9999999999999993E-3</c:v>
                </c:pt>
                <c:pt idx="978">
                  <c:v>-6.1500000000000006E-2</c:v>
                </c:pt>
                <c:pt idx="979">
                  <c:v>-2.9600000000000001E-2</c:v>
                </c:pt>
                <c:pt idx="980">
                  <c:v>-7.5999999999999991E-3</c:v>
                </c:pt>
                <c:pt idx="981">
                  <c:v>4.7800000000000002E-2</c:v>
                </c:pt>
                <c:pt idx="982">
                  <c:v>2.0399999999999998E-2</c:v>
                </c:pt>
                <c:pt idx="983">
                  <c:v>-8.270000000000001E-2</c:v>
                </c:pt>
                <c:pt idx="984">
                  <c:v>-6.2000000000000006E-3</c:v>
                </c:pt>
                <c:pt idx="985">
                  <c:v>1.66E-2</c:v>
                </c:pt>
                <c:pt idx="986">
                  <c:v>-9.0899999999999995E-2</c:v>
                </c:pt>
                <c:pt idx="987">
                  <c:v>-0.17150000000000001</c:v>
                </c:pt>
                <c:pt idx="988">
                  <c:v>-7.8300000000000008E-2</c:v>
                </c:pt>
                <c:pt idx="989">
                  <c:v>1.7399999999999999E-2</c:v>
                </c:pt>
                <c:pt idx="990">
                  <c:v>-8.1199999999999994E-2</c:v>
                </c:pt>
                <c:pt idx="991">
                  <c:v>-0.1009</c:v>
                </c:pt>
                <c:pt idx="992">
                  <c:v>8.9700000000000002E-2</c:v>
                </c:pt>
                <c:pt idx="993">
                  <c:v>0.10200000000000001</c:v>
                </c:pt>
                <c:pt idx="994">
                  <c:v>5.21E-2</c:v>
                </c:pt>
                <c:pt idx="995">
                  <c:v>4.4000000000000003E-3</c:v>
                </c:pt>
                <c:pt idx="996">
                  <c:v>7.7300000000000008E-2</c:v>
                </c:pt>
                <c:pt idx="997">
                  <c:v>3.3400000000000006E-2</c:v>
                </c:pt>
                <c:pt idx="998">
                  <c:v>4.0900000000000006E-2</c:v>
                </c:pt>
                <c:pt idx="999">
                  <c:v>-2.5899999999999999E-2</c:v>
                </c:pt>
                <c:pt idx="1000">
                  <c:v>5.5599999999999997E-2</c:v>
                </c:pt>
                <c:pt idx="1001">
                  <c:v>2.76E-2</c:v>
                </c:pt>
                <c:pt idx="1002">
                  <c:v>-3.3599999999999998E-2</c:v>
                </c:pt>
                <c:pt idx="1003">
                  <c:v>3.4000000000000002E-2</c:v>
                </c:pt>
                <c:pt idx="1004">
                  <c:v>6.3200000000000006E-2</c:v>
                </c:pt>
                <c:pt idx="1005">
                  <c:v>2.01E-2</c:v>
                </c:pt>
                <c:pt idx="1006">
                  <c:v>-7.8799999999999995E-2</c:v>
                </c:pt>
                <c:pt idx="1007">
                  <c:v>-5.5499999999999994E-2</c:v>
                </c:pt>
                <c:pt idx="1008">
                  <c:v>6.9400000000000003E-2</c:v>
                </c:pt>
                <c:pt idx="1009">
                  <c:v>-4.7599999999999996E-2</c:v>
                </c:pt>
                <c:pt idx="1010">
                  <c:v>9.5500000000000002E-2</c:v>
                </c:pt>
                <c:pt idx="1011">
                  <c:v>3.8900000000000004E-2</c:v>
                </c:pt>
                <c:pt idx="1012">
                  <c:v>6.1000000000000004E-3</c:v>
                </c:pt>
                <c:pt idx="1013">
                  <c:v>6.83E-2</c:v>
                </c:pt>
                <c:pt idx="1014">
                  <c:v>0.02</c:v>
                </c:pt>
                <c:pt idx="1015">
                  <c:v>3.5000000000000003E-2</c:v>
                </c:pt>
                <c:pt idx="1016">
                  <c:v>4.5999999999999999E-3</c:v>
                </c:pt>
                <c:pt idx="1017">
                  <c:v>2.9000000000000001E-2</c:v>
                </c:pt>
                <c:pt idx="1018">
                  <c:v>-1.2699999999999999E-2</c:v>
                </c:pt>
                <c:pt idx="1019">
                  <c:v>-1.7500000000000002E-2</c:v>
                </c:pt>
                <c:pt idx="1020">
                  <c:v>-2.3599999999999999E-2</c:v>
                </c:pt>
                <c:pt idx="1021">
                  <c:v>-5.9799999999999999E-2</c:v>
                </c:pt>
                <c:pt idx="1022">
                  <c:v>-7.5899999999999995E-2</c:v>
                </c:pt>
                <c:pt idx="1023">
                  <c:v>0.1135</c:v>
                </c:pt>
                <c:pt idx="1024">
                  <c:v>-2.8E-3</c:v>
                </c:pt>
                <c:pt idx="1025">
                  <c:v>7.4000000000000003E-3</c:v>
                </c:pt>
                <c:pt idx="1026">
                  <c:v>5.0500000000000003E-2</c:v>
                </c:pt>
                <c:pt idx="1027">
                  <c:v>4.4200000000000003E-2</c:v>
                </c:pt>
                <c:pt idx="1028">
                  <c:v>3.1099999999999999E-2</c:v>
                </c:pt>
                <c:pt idx="1029">
                  <c:v>-8.5000000000000006E-3</c:v>
                </c:pt>
                <c:pt idx="1030">
                  <c:v>-6.1799999999999994E-2</c:v>
                </c:pt>
                <c:pt idx="1031">
                  <c:v>3.8899999999999997E-2</c:v>
                </c:pt>
                <c:pt idx="1032">
                  <c:v>7.9000000000000008E-3</c:v>
                </c:pt>
                <c:pt idx="1033">
                  <c:v>2.5599999999999998E-2</c:v>
                </c:pt>
                <c:pt idx="1034">
                  <c:v>2.7400000000000001E-2</c:v>
                </c:pt>
                <c:pt idx="1035">
                  <c:v>-1.7500000000000002E-2</c:v>
                </c:pt>
                <c:pt idx="1036">
                  <c:v>7.899999999999999E-3</c:v>
                </c:pt>
                <c:pt idx="1037">
                  <c:v>1.1899999999999999E-2</c:v>
                </c:pt>
                <c:pt idx="1038">
                  <c:v>5.57E-2</c:v>
                </c:pt>
                <c:pt idx="1039">
                  <c:v>1.29E-2</c:v>
                </c:pt>
                <c:pt idx="1040">
                  <c:v>4.0300000000000002E-2</c:v>
                </c:pt>
                <c:pt idx="1041">
                  <c:v>1.5599999999999999E-2</c:v>
                </c:pt>
                <c:pt idx="1042">
                  <c:v>2.8000000000000001E-2</c:v>
                </c:pt>
                <c:pt idx="1043">
                  <c:v>-1.2E-2</c:v>
                </c:pt>
                <c:pt idx="1044">
                  <c:v>5.6500000000000002E-2</c:v>
                </c:pt>
                <c:pt idx="1045">
                  <c:v>-2.7099999999999999E-2</c:v>
                </c:pt>
                <c:pt idx="1046">
                  <c:v>3.7699999999999997E-2</c:v>
                </c:pt>
                <c:pt idx="1047">
                  <c:v>4.1799999999999997E-2</c:v>
                </c:pt>
                <c:pt idx="1048">
                  <c:v>3.1199999999999999E-2</c:v>
                </c:pt>
                <c:pt idx="1049">
                  <c:v>2.81E-2</c:v>
                </c:pt>
                <c:pt idx="1050">
                  <c:v>-3.32E-2</c:v>
                </c:pt>
                <c:pt idx="1051">
                  <c:v>4.65E-2</c:v>
                </c:pt>
                <c:pt idx="1052">
                  <c:v>4.3E-3</c:v>
                </c:pt>
                <c:pt idx="1053">
                  <c:v>-1.9E-3</c:v>
                </c:pt>
                <c:pt idx="1054">
                  <c:v>2.06E-2</c:v>
                </c:pt>
                <c:pt idx="1055">
                  <c:v>2.6100000000000002E-2</c:v>
                </c:pt>
                <c:pt idx="1056">
                  <c:v>-2.0400000000000001E-2</c:v>
                </c:pt>
                <c:pt idx="1057">
                  <c:v>4.2299999999999997E-2</c:v>
                </c:pt>
                <c:pt idx="1058">
                  <c:v>-1.9699999999999999E-2</c:v>
                </c:pt>
                <c:pt idx="1059">
                  <c:v>2.52E-2</c:v>
                </c:pt>
                <c:pt idx="1060">
                  <c:v>2.5499999999999998E-2</c:v>
                </c:pt>
                <c:pt idx="1061">
                  <c:v>-5.9999999999999995E-4</c:v>
                </c:pt>
              </c:numCache>
            </c:numRef>
          </c:val>
          <c:smooth val="0"/>
          <c:extLst>
            <c:ext xmlns:c16="http://schemas.microsoft.com/office/drawing/2014/chart" uri="{C3380CC4-5D6E-409C-BE32-E72D297353CC}">
              <c16:uniqueId val="{00000000-3EBD-48F2-B80F-EB4837304F21}"/>
            </c:ext>
          </c:extLst>
        </c:ser>
        <c:dLbls>
          <c:showLegendKey val="0"/>
          <c:showVal val="0"/>
          <c:showCatName val="0"/>
          <c:showSerName val="0"/>
          <c:showPercent val="0"/>
          <c:showBubbleSize val="0"/>
        </c:dLbls>
        <c:marker val="1"/>
        <c:smooth val="0"/>
        <c:axId val="76383744"/>
        <c:axId val="76385280"/>
      </c:lineChart>
      <c:lineChart>
        <c:grouping val="standard"/>
        <c:varyColors val="0"/>
        <c:ser>
          <c:idx val="1"/>
          <c:order val="1"/>
          <c:tx>
            <c:strRef>
              <c:f>'Volatility timing'!$J$2</c:f>
              <c:strCache>
                <c:ptCount val="1"/>
                <c:pt idx="0">
                  <c:v>MKT^2</c:v>
                </c:pt>
              </c:strCache>
            </c:strRef>
          </c:tx>
          <c:marker>
            <c:symbol val="none"/>
          </c:marker>
          <c:cat>
            <c:numRef>
              <c:f>'Volatility timing'!$A$3:$A$1064</c:f>
              <c:numCache>
                <c:formatCode>General</c:formatCode>
                <c:ptCount val="1062"/>
                <c:pt idx="0">
                  <c:v>192607</c:v>
                </c:pt>
                <c:pt idx="1">
                  <c:v>192608</c:v>
                </c:pt>
                <c:pt idx="2">
                  <c:v>192609</c:v>
                </c:pt>
                <c:pt idx="3">
                  <c:v>192610</c:v>
                </c:pt>
                <c:pt idx="4">
                  <c:v>192611</c:v>
                </c:pt>
                <c:pt idx="5">
                  <c:v>192612</c:v>
                </c:pt>
                <c:pt idx="6">
                  <c:v>192701</c:v>
                </c:pt>
                <c:pt idx="7">
                  <c:v>192702</c:v>
                </c:pt>
                <c:pt idx="8">
                  <c:v>192703</c:v>
                </c:pt>
                <c:pt idx="9">
                  <c:v>192704</c:v>
                </c:pt>
                <c:pt idx="10">
                  <c:v>192705</c:v>
                </c:pt>
                <c:pt idx="11">
                  <c:v>192706</c:v>
                </c:pt>
                <c:pt idx="12">
                  <c:v>192707</c:v>
                </c:pt>
                <c:pt idx="13">
                  <c:v>192708</c:v>
                </c:pt>
                <c:pt idx="14">
                  <c:v>192709</c:v>
                </c:pt>
                <c:pt idx="15">
                  <c:v>192710</c:v>
                </c:pt>
                <c:pt idx="16">
                  <c:v>192711</c:v>
                </c:pt>
                <c:pt idx="17">
                  <c:v>192712</c:v>
                </c:pt>
                <c:pt idx="18">
                  <c:v>192801</c:v>
                </c:pt>
                <c:pt idx="19">
                  <c:v>192802</c:v>
                </c:pt>
                <c:pt idx="20">
                  <c:v>192803</c:v>
                </c:pt>
                <c:pt idx="21">
                  <c:v>192804</c:v>
                </c:pt>
                <c:pt idx="22">
                  <c:v>192805</c:v>
                </c:pt>
                <c:pt idx="23">
                  <c:v>192806</c:v>
                </c:pt>
                <c:pt idx="24">
                  <c:v>192807</c:v>
                </c:pt>
                <c:pt idx="25">
                  <c:v>192808</c:v>
                </c:pt>
                <c:pt idx="26">
                  <c:v>192809</c:v>
                </c:pt>
                <c:pt idx="27">
                  <c:v>192810</c:v>
                </c:pt>
                <c:pt idx="28">
                  <c:v>192811</c:v>
                </c:pt>
                <c:pt idx="29">
                  <c:v>192812</c:v>
                </c:pt>
                <c:pt idx="30">
                  <c:v>192901</c:v>
                </c:pt>
                <c:pt idx="31">
                  <c:v>192902</c:v>
                </c:pt>
                <c:pt idx="32">
                  <c:v>192903</c:v>
                </c:pt>
                <c:pt idx="33">
                  <c:v>192904</c:v>
                </c:pt>
                <c:pt idx="34">
                  <c:v>192905</c:v>
                </c:pt>
                <c:pt idx="35">
                  <c:v>192906</c:v>
                </c:pt>
                <c:pt idx="36">
                  <c:v>192907</c:v>
                </c:pt>
                <c:pt idx="37">
                  <c:v>192908</c:v>
                </c:pt>
                <c:pt idx="38">
                  <c:v>192909</c:v>
                </c:pt>
                <c:pt idx="39">
                  <c:v>192910</c:v>
                </c:pt>
                <c:pt idx="40">
                  <c:v>192911</c:v>
                </c:pt>
                <c:pt idx="41">
                  <c:v>192912</c:v>
                </c:pt>
                <c:pt idx="42">
                  <c:v>193001</c:v>
                </c:pt>
                <c:pt idx="43">
                  <c:v>193002</c:v>
                </c:pt>
                <c:pt idx="44">
                  <c:v>193003</c:v>
                </c:pt>
                <c:pt idx="45">
                  <c:v>193004</c:v>
                </c:pt>
                <c:pt idx="46">
                  <c:v>193005</c:v>
                </c:pt>
                <c:pt idx="47">
                  <c:v>193006</c:v>
                </c:pt>
                <c:pt idx="48">
                  <c:v>193007</c:v>
                </c:pt>
                <c:pt idx="49">
                  <c:v>193008</c:v>
                </c:pt>
                <c:pt idx="50">
                  <c:v>193009</c:v>
                </c:pt>
                <c:pt idx="51">
                  <c:v>193010</c:v>
                </c:pt>
                <c:pt idx="52">
                  <c:v>193011</c:v>
                </c:pt>
                <c:pt idx="53">
                  <c:v>193012</c:v>
                </c:pt>
                <c:pt idx="54">
                  <c:v>193101</c:v>
                </c:pt>
                <c:pt idx="55">
                  <c:v>193102</c:v>
                </c:pt>
                <c:pt idx="56">
                  <c:v>193103</c:v>
                </c:pt>
                <c:pt idx="57">
                  <c:v>193104</c:v>
                </c:pt>
                <c:pt idx="58">
                  <c:v>193105</c:v>
                </c:pt>
                <c:pt idx="59">
                  <c:v>193106</c:v>
                </c:pt>
                <c:pt idx="60">
                  <c:v>193107</c:v>
                </c:pt>
                <c:pt idx="61">
                  <c:v>193108</c:v>
                </c:pt>
                <c:pt idx="62">
                  <c:v>193109</c:v>
                </c:pt>
                <c:pt idx="63">
                  <c:v>193110</c:v>
                </c:pt>
                <c:pt idx="64">
                  <c:v>193111</c:v>
                </c:pt>
                <c:pt idx="65">
                  <c:v>193112</c:v>
                </c:pt>
                <c:pt idx="66">
                  <c:v>193201</c:v>
                </c:pt>
                <c:pt idx="67">
                  <c:v>193202</c:v>
                </c:pt>
                <c:pt idx="68">
                  <c:v>193203</c:v>
                </c:pt>
                <c:pt idx="69">
                  <c:v>193204</c:v>
                </c:pt>
                <c:pt idx="70">
                  <c:v>193205</c:v>
                </c:pt>
                <c:pt idx="71">
                  <c:v>193206</c:v>
                </c:pt>
                <c:pt idx="72">
                  <c:v>193207</c:v>
                </c:pt>
                <c:pt idx="73">
                  <c:v>193208</c:v>
                </c:pt>
                <c:pt idx="74">
                  <c:v>193209</c:v>
                </c:pt>
                <c:pt idx="75">
                  <c:v>193210</c:v>
                </c:pt>
                <c:pt idx="76">
                  <c:v>193211</c:v>
                </c:pt>
                <c:pt idx="77">
                  <c:v>193212</c:v>
                </c:pt>
                <c:pt idx="78">
                  <c:v>193301</c:v>
                </c:pt>
                <c:pt idx="79">
                  <c:v>193302</c:v>
                </c:pt>
                <c:pt idx="80">
                  <c:v>193303</c:v>
                </c:pt>
                <c:pt idx="81">
                  <c:v>193304</c:v>
                </c:pt>
                <c:pt idx="82">
                  <c:v>193305</c:v>
                </c:pt>
                <c:pt idx="83">
                  <c:v>193306</c:v>
                </c:pt>
                <c:pt idx="84">
                  <c:v>193307</c:v>
                </c:pt>
                <c:pt idx="85">
                  <c:v>193308</c:v>
                </c:pt>
                <c:pt idx="86">
                  <c:v>193309</c:v>
                </c:pt>
                <c:pt idx="87">
                  <c:v>193310</c:v>
                </c:pt>
                <c:pt idx="88">
                  <c:v>193311</c:v>
                </c:pt>
                <c:pt idx="89">
                  <c:v>193312</c:v>
                </c:pt>
                <c:pt idx="90">
                  <c:v>193401</c:v>
                </c:pt>
                <c:pt idx="91">
                  <c:v>193402</c:v>
                </c:pt>
                <c:pt idx="92">
                  <c:v>193403</c:v>
                </c:pt>
                <c:pt idx="93">
                  <c:v>193404</c:v>
                </c:pt>
                <c:pt idx="94">
                  <c:v>193405</c:v>
                </c:pt>
                <c:pt idx="95">
                  <c:v>193406</c:v>
                </c:pt>
                <c:pt idx="96">
                  <c:v>193407</c:v>
                </c:pt>
                <c:pt idx="97">
                  <c:v>193408</c:v>
                </c:pt>
                <c:pt idx="98">
                  <c:v>193409</c:v>
                </c:pt>
                <c:pt idx="99">
                  <c:v>193410</c:v>
                </c:pt>
                <c:pt idx="100">
                  <c:v>193411</c:v>
                </c:pt>
                <c:pt idx="101">
                  <c:v>193412</c:v>
                </c:pt>
                <c:pt idx="102">
                  <c:v>193501</c:v>
                </c:pt>
                <c:pt idx="103">
                  <c:v>193502</c:v>
                </c:pt>
                <c:pt idx="104">
                  <c:v>193503</c:v>
                </c:pt>
                <c:pt idx="105">
                  <c:v>193504</c:v>
                </c:pt>
                <c:pt idx="106">
                  <c:v>193505</c:v>
                </c:pt>
                <c:pt idx="107">
                  <c:v>193506</c:v>
                </c:pt>
                <c:pt idx="108">
                  <c:v>193507</c:v>
                </c:pt>
                <c:pt idx="109">
                  <c:v>193508</c:v>
                </c:pt>
                <c:pt idx="110">
                  <c:v>193509</c:v>
                </c:pt>
                <c:pt idx="111">
                  <c:v>193510</c:v>
                </c:pt>
                <c:pt idx="112">
                  <c:v>193511</c:v>
                </c:pt>
                <c:pt idx="113">
                  <c:v>193512</c:v>
                </c:pt>
                <c:pt idx="114">
                  <c:v>193601</c:v>
                </c:pt>
                <c:pt idx="115">
                  <c:v>193602</c:v>
                </c:pt>
                <c:pt idx="116">
                  <c:v>193603</c:v>
                </c:pt>
                <c:pt idx="117">
                  <c:v>193604</c:v>
                </c:pt>
                <c:pt idx="118">
                  <c:v>193605</c:v>
                </c:pt>
                <c:pt idx="119">
                  <c:v>193606</c:v>
                </c:pt>
                <c:pt idx="120">
                  <c:v>193607</c:v>
                </c:pt>
                <c:pt idx="121">
                  <c:v>193608</c:v>
                </c:pt>
                <c:pt idx="122">
                  <c:v>193609</c:v>
                </c:pt>
                <c:pt idx="123">
                  <c:v>193610</c:v>
                </c:pt>
                <c:pt idx="124">
                  <c:v>193611</c:v>
                </c:pt>
                <c:pt idx="125">
                  <c:v>193612</c:v>
                </c:pt>
                <c:pt idx="126">
                  <c:v>193701</c:v>
                </c:pt>
                <c:pt idx="127">
                  <c:v>193702</c:v>
                </c:pt>
                <c:pt idx="128">
                  <c:v>193703</c:v>
                </c:pt>
                <c:pt idx="129">
                  <c:v>193704</c:v>
                </c:pt>
                <c:pt idx="130">
                  <c:v>193705</c:v>
                </c:pt>
                <c:pt idx="131">
                  <c:v>193706</c:v>
                </c:pt>
                <c:pt idx="132">
                  <c:v>193707</c:v>
                </c:pt>
                <c:pt idx="133">
                  <c:v>193708</c:v>
                </c:pt>
                <c:pt idx="134">
                  <c:v>193709</c:v>
                </c:pt>
                <c:pt idx="135">
                  <c:v>193710</c:v>
                </c:pt>
                <c:pt idx="136">
                  <c:v>193711</c:v>
                </c:pt>
                <c:pt idx="137">
                  <c:v>193712</c:v>
                </c:pt>
                <c:pt idx="138">
                  <c:v>193801</c:v>
                </c:pt>
                <c:pt idx="139">
                  <c:v>193802</c:v>
                </c:pt>
                <c:pt idx="140">
                  <c:v>193803</c:v>
                </c:pt>
                <c:pt idx="141">
                  <c:v>193804</c:v>
                </c:pt>
                <c:pt idx="142">
                  <c:v>193805</c:v>
                </c:pt>
                <c:pt idx="143">
                  <c:v>193806</c:v>
                </c:pt>
                <c:pt idx="144">
                  <c:v>193807</c:v>
                </c:pt>
                <c:pt idx="145">
                  <c:v>193808</c:v>
                </c:pt>
                <c:pt idx="146">
                  <c:v>193809</c:v>
                </c:pt>
                <c:pt idx="147">
                  <c:v>193810</c:v>
                </c:pt>
                <c:pt idx="148">
                  <c:v>193811</c:v>
                </c:pt>
                <c:pt idx="149">
                  <c:v>193812</c:v>
                </c:pt>
                <c:pt idx="150">
                  <c:v>193901</c:v>
                </c:pt>
                <c:pt idx="151">
                  <c:v>193902</c:v>
                </c:pt>
                <c:pt idx="152">
                  <c:v>193903</c:v>
                </c:pt>
                <c:pt idx="153">
                  <c:v>193904</c:v>
                </c:pt>
                <c:pt idx="154">
                  <c:v>193905</c:v>
                </c:pt>
                <c:pt idx="155">
                  <c:v>193906</c:v>
                </c:pt>
                <c:pt idx="156">
                  <c:v>193907</c:v>
                </c:pt>
                <c:pt idx="157">
                  <c:v>193908</c:v>
                </c:pt>
                <c:pt idx="158">
                  <c:v>193909</c:v>
                </c:pt>
                <c:pt idx="159">
                  <c:v>193910</c:v>
                </c:pt>
                <c:pt idx="160">
                  <c:v>193911</c:v>
                </c:pt>
                <c:pt idx="161">
                  <c:v>193912</c:v>
                </c:pt>
                <c:pt idx="162">
                  <c:v>194001</c:v>
                </c:pt>
                <c:pt idx="163">
                  <c:v>194002</c:v>
                </c:pt>
                <c:pt idx="164">
                  <c:v>194003</c:v>
                </c:pt>
                <c:pt idx="165">
                  <c:v>194004</c:v>
                </c:pt>
                <c:pt idx="166">
                  <c:v>194005</c:v>
                </c:pt>
                <c:pt idx="167">
                  <c:v>194006</c:v>
                </c:pt>
                <c:pt idx="168">
                  <c:v>194007</c:v>
                </c:pt>
                <c:pt idx="169">
                  <c:v>194008</c:v>
                </c:pt>
                <c:pt idx="170">
                  <c:v>194009</c:v>
                </c:pt>
                <c:pt idx="171">
                  <c:v>194010</c:v>
                </c:pt>
                <c:pt idx="172">
                  <c:v>194011</c:v>
                </c:pt>
                <c:pt idx="173">
                  <c:v>194012</c:v>
                </c:pt>
                <c:pt idx="174">
                  <c:v>194101</c:v>
                </c:pt>
                <c:pt idx="175">
                  <c:v>194102</c:v>
                </c:pt>
                <c:pt idx="176">
                  <c:v>194103</c:v>
                </c:pt>
                <c:pt idx="177">
                  <c:v>194104</c:v>
                </c:pt>
                <c:pt idx="178">
                  <c:v>194105</c:v>
                </c:pt>
                <c:pt idx="179">
                  <c:v>194106</c:v>
                </c:pt>
                <c:pt idx="180">
                  <c:v>194107</c:v>
                </c:pt>
                <c:pt idx="181">
                  <c:v>194108</c:v>
                </c:pt>
                <c:pt idx="182">
                  <c:v>194109</c:v>
                </c:pt>
                <c:pt idx="183">
                  <c:v>194110</c:v>
                </c:pt>
                <c:pt idx="184">
                  <c:v>194111</c:v>
                </c:pt>
                <c:pt idx="185">
                  <c:v>194112</c:v>
                </c:pt>
                <c:pt idx="186">
                  <c:v>194201</c:v>
                </c:pt>
                <c:pt idx="187">
                  <c:v>194202</c:v>
                </c:pt>
                <c:pt idx="188">
                  <c:v>194203</c:v>
                </c:pt>
                <c:pt idx="189">
                  <c:v>194204</c:v>
                </c:pt>
                <c:pt idx="190">
                  <c:v>194205</c:v>
                </c:pt>
                <c:pt idx="191">
                  <c:v>194206</c:v>
                </c:pt>
                <c:pt idx="192">
                  <c:v>194207</c:v>
                </c:pt>
                <c:pt idx="193">
                  <c:v>194208</c:v>
                </c:pt>
                <c:pt idx="194">
                  <c:v>194209</c:v>
                </c:pt>
                <c:pt idx="195">
                  <c:v>194210</c:v>
                </c:pt>
                <c:pt idx="196">
                  <c:v>194211</c:v>
                </c:pt>
                <c:pt idx="197">
                  <c:v>194212</c:v>
                </c:pt>
                <c:pt idx="198">
                  <c:v>194301</c:v>
                </c:pt>
                <c:pt idx="199">
                  <c:v>194302</c:v>
                </c:pt>
                <c:pt idx="200">
                  <c:v>194303</c:v>
                </c:pt>
                <c:pt idx="201">
                  <c:v>194304</c:v>
                </c:pt>
                <c:pt idx="202">
                  <c:v>194305</c:v>
                </c:pt>
                <c:pt idx="203">
                  <c:v>194306</c:v>
                </c:pt>
                <c:pt idx="204">
                  <c:v>194307</c:v>
                </c:pt>
                <c:pt idx="205">
                  <c:v>194308</c:v>
                </c:pt>
                <c:pt idx="206">
                  <c:v>194309</c:v>
                </c:pt>
                <c:pt idx="207">
                  <c:v>194310</c:v>
                </c:pt>
                <c:pt idx="208">
                  <c:v>194311</c:v>
                </c:pt>
                <c:pt idx="209">
                  <c:v>194312</c:v>
                </c:pt>
                <c:pt idx="210">
                  <c:v>194401</c:v>
                </c:pt>
                <c:pt idx="211">
                  <c:v>194402</c:v>
                </c:pt>
                <c:pt idx="212">
                  <c:v>194403</c:v>
                </c:pt>
                <c:pt idx="213">
                  <c:v>194404</c:v>
                </c:pt>
                <c:pt idx="214">
                  <c:v>194405</c:v>
                </c:pt>
                <c:pt idx="215">
                  <c:v>194406</c:v>
                </c:pt>
                <c:pt idx="216">
                  <c:v>194407</c:v>
                </c:pt>
                <c:pt idx="217">
                  <c:v>194408</c:v>
                </c:pt>
                <c:pt idx="218">
                  <c:v>194409</c:v>
                </c:pt>
                <c:pt idx="219">
                  <c:v>194410</c:v>
                </c:pt>
                <c:pt idx="220">
                  <c:v>194411</c:v>
                </c:pt>
                <c:pt idx="221">
                  <c:v>194412</c:v>
                </c:pt>
                <c:pt idx="222">
                  <c:v>194501</c:v>
                </c:pt>
                <c:pt idx="223">
                  <c:v>194502</c:v>
                </c:pt>
                <c:pt idx="224">
                  <c:v>194503</c:v>
                </c:pt>
                <c:pt idx="225">
                  <c:v>194504</c:v>
                </c:pt>
                <c:pt idx="226">
                  <c:v>194505</c:v>
                </c:pt>
                <c:pt idx="227">
                  <c:v>194506</c:v>
                </c:pt>
                <c:pt idx="228">
                  <c:v>194507</c:v>
                </c:pt>
                <c:pt idx="229">
                  <c:v>194508</c:v>
                </c:pt>
                <c:pt idx="230">
                  <c:v>194509</c:v>
                </c:pt>
                <c:pt idx="231">
                  <c:v>194510</c:v>
                </c:pt>
                <c:pt idx="232">
                  <c:v>194511</c:v>
                </c:pt>
                <c:pt idx="233">
                  <c:v>194512</c:v>
                </c:pt>
                <c:pt idx="234">
                  <c:v>194601</c:v>
                </c:pt>
                <c:pt idx="235">
                  <c:v>194602</c:v>
                </c:pt>
                <c:pt idx="236">
                  <c:v>194603</c:v>
                </c:pt>
                <c:pt idx="237">
                  <c:v>194604</c:v>
                </c:pt>
                <c:pt idx="238">
                  <c:v>194605</c:v>
                </c:pt>
                <c:pt idx="239">
                  <c:v>194606</c:v>
                </c:pt>
                <c:pt idx="240">
                  <c:v>194607</c:v>
                </c:pt>
                <c:pt idx="241">
                  <c:v>194608</c:v>
                </c:pt>
                <c:pt idx="242">
                  <c:v>194609</c:v>
                </c:pt>
                <c:pt idx="243">
                  <c:v>194610</c:v>
                </c:pt>
                <c:pt idx="244">
                  <c:v>194611</c:v>
                </c:pt>
                <c:pt idx="245">
                  <c:v>194612</c:v>
                </c:pt>
                <c:pt idx="246">
                  <c:v>194701</c:v>
                </c:pt>
                <c:pt idx="247">
                  <c:v>194702</c:v>
                </c:pt>
                <c:pt idx="248">
                  <c:v>194703</c:v>
                </c:pt>
                <c:pt idx="249">
                  <c:v>194704</c:v>
                </c:pt>
                <c:pt idx="250">
                  <c:v>194705</c:v>
                </c:pt>
                <c:pt idx="251">
                  <c:v>194706</c:v>
                </c:pt>
                <c:pt idx="252">
                  <c:v>194707</c:v>
                </c:pt>
                <c:pt idx="253">
                  <c:v>194708</c:v>
                </c:pt>
                <c:pt idx="254">
                  <c:v>194709</c:v>
                </c:pt>
                <c:pt idx="255">
                  <c:v>194710</c:v>
                </c:pt>
                <c:pt idx="256">
                  <c:v>194711</c:v>
                </c:pt>
                <c:pt idx="257">
                  <c:v>194712</c:v>
                </c:pt>
                <c:pt idx="258">
                  <c:v>194801</c:v>
                </c:pt>
                <c:pt idx="259">
                  <c:v>194802</c:v>
                </c:pt>
                <c:pt idx="260">
                  <c:v>194803</c:v>
                </c:pt>
                <c:pt idx="261">
                  <c:v>194804</c:v>
                </c:pt>
                <c:pt idx="262">
                  <c:v>194805</c:v>
                </c:pt>
                <c:pt idx="263">
                  <c:v>194806</c:v>
                </c:pt>
                <c:pt idx="264">
                  <c:v>194807</c:v>
                </c:pt>
                <c:pt idx="265">
                  <c:v>194808</c:v>
                </c:pt>
                <c:pt idx="266">
                  <c:v>194809</c:v>
                </c:pt>
                <c:pt idx="267">
                  <c:v>194810</c:v>
                </c:pt>
                <c:pt idx="268">
                  <c:v>194811</c:v>
                </c:pt>
                <c:pt idx="269">
                  <c:v>194812</c:v>
                </c:pt>
                <c:pt idx="270">
                  <c:v>194901</c:v>
                </c:pt>
                <c:pt idx="271">
                  <c:v>194902</c:v>
                </c:pt>
                <c:pt idx="272">
                  <c:v>194903</c:v>
                </c:pt>
                <c:pt idx="273">
                  <c:v>194904</c:v>
                </c:pt>
                <c:pt idx="274">
                  <c:v>194905</c:v>
                </c:pt>
                <c:pt idx="275">
                  <c:v>194906</c:v>
                </c:pt>
                <c:pt idx="276">
                  <c:v>194907</c:v>
                </c:pt>
                <c:pt idx="277">
                  <c:v>194908</c:v>
                </c:pt>
                <c:pt idx="278">
                  <c:v>194909</c:v>
                </c:pt>
                <c:pt idx="279">
                  <c:v>194910</c:v>
                </c:pt>
                <c:pt idx="280">
                  <c:v>194911</c:v>
                </c:pt>
                <c:pt idx="281">
                  <c:v>194912</c:v>
                </c:pt>
                <c:pt idx="282">
                  <c:v>195001</c:v>
                </c:pt>
                <c:pt idx="283">
                  <c:v>195002</c:v>
                </c:pt>
                <c:pt idx="284">
                  <c:v>195003</c:v>
                </c:pt>
                <c:pt idx="285">
                  <c:v>195004</c:v>
                </c:pt>
                <c:pt idx="286">
                  <c:v>195005</c:v>
                </c:pt>
                <c:pt idx="287">
                  <c:v>195006</c:v>
                </c:pt>
                <c:pt idx="288">
                  <c:v>195007</c:v>
                </c:pt>
                <c:pt idx="289">
                  <c:v>195008</c:v>
                </c:pt>
                <c:pt idx="290">
                  <c:v>195009</c:v>
                </c:pt>
                <c:pt idx="291">
                  <c:v>195010</c:v>
                </c:pt>
                <c:pt idx="292">
                  <c:v>195011</c:v>
                </c:pt>
                <c:pt idx="293">
                  <c:v>195012</c:v>
                </c:pt>
                <c:pt idx="294">
                  <c:v>195101</c:v>
                </c:pt>
                <c:pt idx="295">
                  <c:v>195102</c:v>
                </c:pt>
                <c:pt idx="296">
                  <c:v>195103</c:v>
                </c:pt>
                <c:pt idx="297">
                  <c:v>195104</c:v>
                </c:pt>
                <c:pt idx="298">
                  <c:v>195105</c:v>
                </c:pt>
                <c:pt idx="299">
                  <c:v>195106</c:v>
                </c:pt>
                <c:pt idx="300">
                  <c:v>195107</c:v>
                </c:pt>
                <c:pt idx="301">
                  <c:v>195108</c:v>
                </c:pt>
                <c:pt idx="302">
                  <c:v>195109</c:v>
                </c:pt>
                <c:pt idx="303">
                  <c:v>195110</c:v>
                </c:pt>
                <c:pt idx="304">
                  <c:v>195111</c:v>
                </c:pt>
                <c:pt idx="305">
                  <c:v>195112</c:v>
                </c:pt>
                <c:pt idx="306">
                  <c:v>195201</c:v>
                </c:pt>
                <c:pt idx="307">
                  <c:v>195202</c:v>
                </c:pt>
                <c:pt idx="308">
                  <c:v>195203</c:v>
                </c:pt>
                <c:pt idx="309">
                  <c:v>195204</c:v>
                </c:pt>
                <c:pt idx="310">
                  <c:v>195205</c:v>
                </c:pt>
                <c:pt idx="311">
                  <c:v>195206</c:v>
                </c:pt>
                <c:pt idx="312">
                  <c:v>195207</c:v>
                </c:pt>
                <c:pt idx="313">
                  <c:v>195208</c:v>
                </c:pt>
                <c:pt idx="314">
                  <c:v>195209</c:v>
                </c:pt>
                <c:pt idx="315">
                  <c:v>195210</c:v>
                </c:pt>
                <c:pt idx="316">
                  <c:v>195211</c:v>
                </c:pt>
                <c:pt idx="317">
                  <c:v>195212</c:v>
                </c:pt>
                <c:pt idx="318">
                  <c:v>195301</c:v>
                </c:pt>
                <c:pt idx="319">
                  <c:v>195302</c:v>
                </c:pt>
                <c:pt idx="320">
                  <c:v>195303</c:v>
                </c:pt>
                <c:pt idx="321">
                  <c:v>195304</c:v>
                </c:pt>
                <c:pt idx="322">
                  <c:v>195305</c:v>
                </c:pt>
                <c:pt idx="323">
                  <c:v>195306</c:v>
                </c:pt>
                <c:pt idx="324">
                  <c:v>195307</c:v>
                </c:pt>
                <c:pt idx="325">
                  <c:v>195308</c:v>
                </c:pt>
                <c:pt idx="326">
                  <c:v>195309</c:v>
                </c:pt>
                <c:pt idx="327">
                  <c:v>195310</c:v>
                </c:pt>
                <c:pt idx="328">
                  <c:v>195311</c:v>
                </c:pt>
                <c:pt idx="329">
                  <c:v>195312</c:v>
                </c:pt>
                <c:pt idx="330">
                  <c:v>195401</c:v>
                </c:pt>
                <c:pt idx="331">
                  <c:v>195402</c:v>
                </c:pt>
                <c:pt idx="332">
                  <c:v>195403</c:v>
                </c:pt>
                <c:pt idx="333">
                  <c:v>195404</c:v>
                </c:pt>
                <c:pt idx="334">
                  <c:v>195405</c:v>
                </c:pt>
                <c:pt idx="335">
                  <c:v>195406</c:v>
                </c:pt>
                <c:pt idx="336">
                  <c:v>195407</c:v>
                </c:pt>
                <c:pt idx="337">
                  <c:v>195408</c:v>
                </c:pt>
                <c:pt idx="338">
                  <c:v>195409</c:v>
                </c:pt>
                <c:pt idx="339">
                  <c:v>195410</c:v>
                </c:pt>
                <c:pt idx="340">
                  <c:v>195411</c:v>
                </c:pt>
                <c:pt idx="341">
                  <c:v>195412</c:v>
                </c:pt>
                <c:pt idx="342">
                  <c:v>195501</c:v>
                </c:pt>
                <c:pt idx="343">
                  <c:v>195502</c:v>
                </c:pt>
                <c:pt idx="344">
                  <c:v>195503</c:v>
                </c:pt>
                <c:pt idx="345">
                  <c:v>195504</c:v>
                </c:pt>
                <c:pt idx="346">
                  <c:v>195505</c:v>
                </c:pt>
                <c:pt idx="347">
                  <c:v>195506</c:v>
                </c:pt>
                <c:pt idx="348">
                  <c:v>195507</c:v>
                </c:pt>
                <c:pt idx="349">
                  <c:v>195508</c:v>
                </c:pt>
                <c:pt idx="350">
                  <c:v>195509</c:v>
                </c:pt>
                <c:pt idx="351">
                  <c:v>195510</c:v>
                </c:pt>
                <c:pt idx="352">
                  <c:v>195511</c:v>
                </c:pt>
                <c:pt idx="353">
                  <c:v>195512</c:v>
                </c:pt>
                <c:pt idx="354">
                  <c:v>195601</c:v>
                </c:pt>
                <c:pt idx="355">
                  <c:v>195602</c:v>
                </c:pt>
                <c:pt idx="356">
                  <c:v>195603</c:v>
                </c:pt>
                <c:pt idx="357">
                  <c:v>195604</c:v>
                </c:pt>
                <c:pt idx="358">
                  <c:v>195605</c:v>
                </c:pt>
                <c:pt idx="359">
                  <c:v>195606</c:v>
                </c:pt>
                <c:pt idx="360">
                  <c:v>195607</c:v>
                </c:pt>
                <c:pt idx="361">
                  <c:v>195608</c:v>
                </c:pt>
                <c:pt idx="362">
                  <c:v>195609</c:v>
                </c:pt>
                <c:pt idx="363">
                  <c:v>195610</c:v>
                </c:pt>
                <c:pt idx="364">
                  <c:v>195611</c:v>
                </c:pt>
                <c:pt idx="365">
                  <c:v>195612</c:v>
                </c:pt>
                <c:pt idx="366">
                  <c:v>195701</c:v>
                </c:pt>
                <c:pt idx="367">
                  <c:v>195702</c:v>
                </c:pt>
                <c:pt idx="368">
                  <c:v>195703</c:v>
                </c:pt>
                <c:pt idx="369">
                  <c:v>195704</c:v>
                </c:pt>
                <c:pt idx="370">
                  <c:v>195705</c:v>
                </c:pt>
                <c:pt idx="371">
                  <c:v>195706</c:v>
                </c:pt>
                <c:pt idx="372">
                  <c:v>195707</c:v>
                </c:pt>
                <c:pt idx="373">
                  <c:v>195708</c:v>
                </c:pt>
                <c:pt idx="374">
                  <c:v>195709</c:v>
                </c:pt>
                <c:pt idx="375">
                  <c:v>195710</c:v>
                </c:pt>
                <c:pt idx="376">
                  <c:v>195711</c:v>
                </c:pt>
                <c:pt idx="377">
                  <c:v>195712</c:v>
                </c:pt>
                <c:pt idx="378">
                  <c:v>195801</c:v>
                </c:pt>
                <c:pt idx="379">
                  <c:v>195802</c:v>
                </c:pt>
                <c:pt idx="380">
                  <c:v>195803</c:v>
                </c:pt>
                <c:pt idx="381">
                  <c:v>195804</c:v>
                </c:pt>
                <c:pt idx="382">
                  <c:v>195805</c:v>
                </c:pt>
                <c:pt idx="383">
                  <c:v>195806</c:v>
                </c:pt>
                <c:pt idx="384">
                  <c:v>195807</c:v>
                </c:pt>
                <c:pt idx="385">
                  <c:v>195808</c:v>
                </c:pt>
                <c:pt idx="386">
                  <c:v>195809</c:v>
                </c:pt>
                <c:pt idx="387">
                  <c:v>195810</c:v>
                </c:pt>
                <c:pt idx="388">
                  <c:v>195811</c:v>
                </c:pt>
                <c:pt idx="389">
                  <c:v>195812</c:v>
                </c:pt>
                <c:pt idx="390">
                  <c:v>195901</c:v>
                </c:pt>
                <c:pt idx="391">
                  <c:v>195902</c:v>
                </c:pt>
                <c:pt idx="392">
                  <c:v>195903</c:v>
                </c:pt>
                <c:pt idx="393">
                  <c:v>195904</c:v>
                </c:pt>
                <c:pt idx="394">
                  <c:v>195905</c:v>
                </c:pt>
                <c:pt idx="395">
                  <c:v>195906</c:v>
                </c:pt>
                <c:pt idx="396">
                  <c:v>195907</c:v>
                </c:pt>
                <c:pt idx="397">
                  <c:v>195908</c:v>
                </c:pt>
                <c:pt idx="398">
                  <c:v>195909</c:v>
                </c:pt>
                <c:pt idx="399">
                  <c:v>195910</c:v>
                </c:pt>
                <c:pt idx="400">
                  <c:v>195911</c:v>
                </c:pt>
                <c:pt idx="401">
                  <c:v>195912</c:v>
                </c:pt>
                <c:pt idx="402">
                  <c:v>196001</c:v>
                </c:pt>
                <c:pt idx="403">
                  <c:v>196002</c:v>
                </c:pt>
                <c:pt idx="404">
                  <c:v>196003</c:v>
                </c:pt>
                <c:pt idx="405">
                  <c:v>196004</c:v>
                </c:pt>
                <c:pt idx="406">
                  <c:v>196005</c:v>
                </c:pt>
                <c:pt idx="407">
                  <c:v>196006</c:v>
                </c:pt>
                <c:pt idx="408">
                  <c:v>196007</c:v>
                </c:pt>
                <c:pt idx="409">
                  <c:v>196008</c:v>
                </c:pt>
                <c:pt idx="410">
                  <c:v>196009</c:v>
                </c:pt>
                <c:pt idx="411">
                  <c:v>196010</c:v>
                </c:pt>
                <c:pt idx="412">
                  <c:v>196011</c:v>
                </c:pt>
                <c:pt idx="413">
                  <c:v>196012</c:v>
                </c:pt>
                <c:pt idx="414">
                  <c:v>196101</c:v>
                </c:pt>
                <c:pt idx="415">
                  <c:v>196102</c:v>
                </c:pt>
                <c:pt idx="416">
                  <c:v>196103</c:v>
                </c:pt>
                <c:pt idx="417">
                  <c:v>196104</c:v>
                </c:pt>
                <c:pt idx="418">
                  <c:v>196105</c:v>
                </c:pt>
                <c:pt idx="419">
                  <c:v>196106</c:v>
                </c:pt>
                <c:pt idx="420">
                  <c:v>196107</c:v>
                </c:pt>
                <c:pt idx="421">
                  <c:v>196108</c:v>
                </c:pt>
                <c:pt idx="422">
                  <c:v>196109</c:v>
                </c:pt>
                <c:pt idx="423">
                  <c:v>196110</c:v>
                </c:pt>
                <c:pt idx="424">
                  <c:v>196111</c:v>
                </c:pt>
                <c:pt idx="425">
                  <c:v>196112</c:v>
                </c:pt>
                <c:pt idx="426">
                  <c:v>196201</c:v>
                </c:pt>
                <c:pt idx="427">
                  <c:v>196202</c:v>
                </c:pt>
                <c:pt idx="428">
                  <c:v>196203</c:v>
                </c:pt>
                <c:pt idx="429">
                  <c:v>196204</c:v>
                </c:pt>
                <c:pt idx="430">
                  <c:v>196205</c:v>
                </c:pt>
                <c:pt idx="431">
                  <c:v>196206</c:v>
                </c:pt>
                <c:pt idx="432">
                  <c:v>196207</c:v>
                </c:pt>
                <c:pt idx="433">
                  <c:v>196208</c:v>
                </c:pt>
                <c:pt idx="434">
                  <c:v>196209</c:v>
                </c:pt>
                <c:pt idx="435">
                  <c:v>196210</c:v>
                </c:pt>
                <c:pt idx="436">
                  <c:v>196211</c:v>
                </c:pt>
                <c:pt idx="437">
                  <c:v>196212</c:v>
                </c:pt>
                <c:pt idx="438">
                  <c:v>196301</c:v>
                </c:pt>
                <c:pt idx="439">
                  <c:v>196302</c:v>
                </c:pt>
                <c:pt idx="440">
                  <c:v>196303</c:v>
                </c:pt>
                <c:pt idx="441">
                  <c:v>196304</c:v>
                </c:pt>
                <c:pt idx="442">
                  <c:v>196305</c:v>
                </c:pt>
                <c:pt idx="443">
                  <c:v>196306</c:v>
                </c:pt>
                <c:pt idx="444">
                  <c:v>196307</c:v>
                </c:pt>
                <c:pt idx="445">
                  <c:v>196308</c:v>
                </c:pt>
                <c:pt idx="446">
                  <c:v>196309</c:v>
                </c:pt>
                <c:pt idx="447">
                  <c:v>196310</c:v>
                </c:pt>
                <c:pt idx="448">
                  <c:v>196311</c:v>
                </c:pt>
                <c:pt idx="449">
                  <c:v>196312</c:v>
                </c:pt>
                <c:pt idx="450">
                  <c:v>196401</c:v>
                </c:pt>
                <c:pt idx="451">
                  <c:v>196402</c:v>
                </c:pt>
                <c:pt idx="452">
                  <c:v>196403</c:v>
                </c:pt>
                <c:pt idx="453">
                  <c:v>196404</c:v>
                </c:pt>
                <c:pt idx="454">
                  <c:v>196405</c:v>
                </c:pt>
                <c:pt idx="455">
                  <c:v>196406</c:v>
                </c:pt>
                <c:pt idx="456">
                  <c:v>196407</c:v>
                </c:pt>
                <c:pt idx="457">
                  <c:v>196408</c:v>
                </c:pt>
                <c:pt idx="458">
                  <c:v>196409</c:v>
                </c:pt>
                <c:pt idx="459">
                  <c:v>196410</c:v>
                </c:pt>
                <c:pt idx="460">
                  <c:v>196411</c:v>
                </c:pt>
                <c:pt idx="461">
                  <c:v>196412</c:v>
                </c:pt>
                <c:pt idx="462">
                  <c:v>196501</c:v>
                </c:pt>
                <c:pt idx="463">
                  <c:v>196502</c:v>
                </c:pt>
                <c:pt idx="464">
                  <c:v>196503</c:v>
                </c:pt>
                <c:pt idx="465">
                  <c:v>196504</c:v>
                </c:pt>
                <c:pt idx="466">
                  <c:v>196505</c:v>
                </c:pt>
                <c:pt idx="467">
                  <c:v>196506</c:v>
                </c:pt>
                <c:pt idx="468">
                  <c:v>196507</c:v>
                </c:pt>
                <c:pt idx="469">
                  <c:v>196508</c:v>
                </c:pt>
                <c:pt idx="470">
                  <c:v>196509</c:v>
                </c:pt>
                <c:pt idx="471">
                  <c:v>196510</c:v>
                </c:pt>
                <c:pt idx="472">
                  <c:v>196511</c:v>
                </c:pt>
                <c:pt idx="473">
                  <c:v>196512</c:v>
                </c:pt>
                <c:pt idx="474">
                  <c:v>196601</c:v>
                </c:pt>
                <c:pt idx="475">
                  <c:v>196602</c:v>
                </c:pt>
                <c:pt idx="476">
                  <c:v>196603</c:v>
                </c:pt>
                <c:pt idx="477">
                  <c:v>196604</c:v>
                </c:pt>
                <c:pt idx="478">
                  <c:v>196605</c:v>
                </c:pt>
                <c:pt idx="479">
                  <c:v>196606</c:v>
                </c:pt>
                <c:pt idx="480">
                  <c:v>196607</c:v>
                </c:pt>
                <c:pt idx="481">
                  <c:v>196608</c:v>
                </c:pt>
                <c:pt idx="482">
                  <c:v>196609</c:v>
                </c:pt>
                <c:pt idx="483">
                  <c:v>196610</c:v>
                </c:pt>
                <c:pt idx="484">
                  <c:v>196611</c:v>
                </c:pt>
                <c:pt idx="485">
                  <c:v>196612</c:v>
                </c:pt>
                <c:pt idx="486">
                  <c:v>196701</c:v>
                </c:pt>
                <c:pt idx="487">
                  <c:v>196702</c:v>
                </c:pt>
                <c:pt idx="488">
                  <c:v>196703</c:v>
                </c:pt>
                <c:pt idx="489">
                  <c:v>196704</c:v>
                </c:pt>
                <c:pt idx="490">
                  <c:v>196705</c:v>
                </c:pt>
                <c:pt idx="491">
                  <c:v>196706</c:v>
                </c:pt>
                <c:pt idx="492">
                  <c:v>196707</c:v>
                </c:pt>
                <c:pt idx="493">
                  <c:v>196708</c:v>
                </c:pt>
                <c:pt idx="494">
                  <c:v>196709</c:v>
                </c:pt>
                <c:pt idx="495">
                  <c:v>196710</c:v>
                </c:pt>
                <c:pt idx="496">
                  <c:v>196711</c:v>
                </c:pt>
                <c:pt idx="497">
                  <c:v>196712</c:v>
                </c:pt>
                <c:pt idx="498">
                  <c:v>196801</c:v>
                </c:pt>
                <c:pt idx="499">
                  <c:v>196802</c:v>
                </c:pt>
                <c:pt idx="500">
                  <c:v>196803</c:v>
                </c:pt>
                <c:pt idx="501">
                  <c:v>196804</c:v>
                </c:pt>
                <c:pt idx="502">
                  <c:v>196805</c:v>
                </c:pt>
                <c:pt idx="503">
                  <c:v>196806</c:v>
                </c:pt>
                <c:pt idx="504">
                  <c:v>196807</c:v>
                </c:pt>
                <c:pt idx="505">
                  <c:v>196808</c:v>
                </c:pt>
                <c:pt idx="506">
                  <c:v>196809</c:v>
                </c:pt>
                <c:pt idx="507">
                  <c:v>196810</c:v>
                </c:pt>
                <c:pt idx="508">
                  <c:v>196811</c:v>
                </c:pt>
                <c:pt idx="509">
                  <c:v>196812</c:v>
                </c:pt>
                <c:pt idx="510">
                  <c:v>196901</c:v>
                </c:pt>
                <c:pt idx="511">
                  <c:v>196902</c:v>
                </c:pt>
                <c:pt idx="512">
                  <c:v>196903</c:v>
                </c:pt>
                <c:pt idx="513">
                  <c:v>196904</c:v>
                </c:pt>
                <c:pt idx="514">
                  <c:v>196905</c:v>
                </c:pt>
                <c:pt idx="515">
                  <c:v>196906</c:v>
                </c:pt>
                <c:pt idx="516">
                  <c:v>196907</c:v>
                </c:pt>
                <c:pt idx="517">
                  <c:v>196908</c:v>
                </c:pt>
                <c:pt idx="518">
                  <c:v>196909</c:v>
                </c:pt>
                <c:pt idx="519">
                  <c:v>196910</c:v>
                </c:pt>
                <c:pt idx="520">
                  <c:v>196911</c:v>
                </c:pt>
                <c:pt idx="521">
                  <c:v>196912</c:v>
                </c:pt>
                <c:pt idx="522">
                  <c:v>197001</c:v>
                </c:pt>
                <c:pt idx="523">
                  <c:v>197002</c:v>
                </c:pt>
                <c:pt idx="524">
                  <c:v>197003</c:v>
                </c:pt>
                <c:pt idx="525">
                  <c:v>197004</c:v>
                </c:pt>
                <c:pt idx="526">
                  <c:v>197005</c:v>
                </c:pt>
                <c:pt idx="527">
                  <c:v>197006</c:v>
                </c:pt>
                <c:pt idx="528">
                  <c:v>197007</c:v>
                </c:pt>
                <c:pt idx="529">
                  <c:v>197008</c:v>
                </c:pt>
                <c:pt idx="530">
                  <c:v>197009</c:v>
                </c:pt>
                <c:pt idx="531">
                  <c:v>197010</c:v>
                </c:pt>
                <c:pt idx="532">
                  <c:v>197011</c:v>
                </c:pt>
                <c:pt idx="533">
                  <c:v>197012</c:v>
                </c:pt>
                <c:pt idx="534">
                  <c:v>197101</c:v>
                </c:pt>
                <c:pt idx="535">
                  <c:v>197102</c:v>
                </c:pt>
                <c:pt idx="536">
                  <c:v>197103</c:v>
                </c:pt>
                <c:pt idx="537">
                  <c:v>197104</c:v>
                </c:pt>
                <c:pt idx="538">
                  <c:v>197105</c:v>
                </c:pt>
                <c:pt idx="539">
                  <c:v>197106</c:v>
                </c:pt>
                <c:pt idx="540">
                  <c:v>197107</c:v>
                </c:pt>
                <c:pt idx="541">
                  <c:v>197108</c:v>
                </c:pt>
                <c:pt idx="542">
                  <c:v>197109</c:v>
                </c:pt>
                <c:pt idx="543">
                  <c:v>197110</c:v>
                </c:pt>
                <c:pt idx="544">
                  <c:v>197111</c:v>
                </c:pt>
                <c:pt idx="545">
                  <c:v>197112</c:v>
                </c:pt>
                <c:pt idx="546">
                  <c:v>197201</c:v>
                </c:pt>
                <c:pt idx="547">
                  <c:v>197202</c:v>
                </c:pt>
                <c:pt idx="548">
                  <c:v>197203</c:v>
                </c:pt>
                <c:pt idx="549">
                  <c:v>197204</c:v>
                </c:pt>
                <c:pt idx="550">
                  <c:v>197205</c:v>
                </c:pt>
                <c:pt idx="551">
                  <c:v>197206</c:v>
                </c:pt>
                <c:pt idx="552">
                  <c:v>197207</c:v>
                </c:pt>
                <c:pt idx="553">
                  <c:v>197208</c:v>
                </c:pt>
                <c:pt idx="554">
                  <c:v>197209</c:v>
                </c:pt>
                <c:pt idx="555">
                  <c:v>197210</c:v>
                </c:pt>
                <c:pt idx="556">
                  <c:v>197211</c:v>
                </c:pt>
                <c:pt idx="557">
                  <c:v>197212</c:v>
                </c:pt>
                <c:pt idx="558">
                  <c:v>197301</c:v>
                </c:pt>
                <c:pt idx="559">
                  <c:v>197302</c:v>
                </c:pt>
                <c:pt idx="560">
                  <c:v>197303</c:v>
                </c:pt>
                <c:pt idx="561">
                  <c:v>197304</c:v>
                </c:pt>
                <c:pt idx="562">
                  <c:v>197305</c:v>
                </c:pt>
                <c:pt idx="563">
                  <c:v>197306</c:v>
                </c:pt>
                <c:pt idx="564">
                  <c:v>197307</c:v>
                </c:pt>
                <c:pt idx="565">
                  <c:v>197308</c:v>
                </c:pt>
                <c:pt idx="566">
                  <c:v>197309</c:v>
                </c:pt>
                <c:pt idx="567">
                  <c:v>197310</c:v>
                </c:pt>
                <c:pt idx="568">
                  <c:v>197311</c:v>
                </c:pt>
                <c:pt idx="569">
                  <c:v>197312</c:v>
                </c:pt>
                <c:pt idx="570">
                  <c:v>197401</c:v>
                </c:pt>
                <c:pt idx="571">
                  <c:v>197402</c:v>
                </c:pt>
                <c:pt idx="572">
                  <c:v>197403</c:v>
                </c:pt>
                <c:pt idx="573">
                  <c:v>197404</c:v>
                </c:pt>
                <c:pt idx="574">
                  <c:v>197405</c:v>
                </c:pt>
                <c:pt idx="575">
                  <c:v>197406</c:v>
                </c:pt>
                <c:pt idx="576">
                  <c:v>197407</c:v>
                </c:pt>
                <c:pt idx="577">
                  <c:v>197408</c:v>
                </c:pt>
                <c:pt idx="578">
                  <c:v>197409</c:v>
                </c:pt>
                <c:pt idx="579">
                  <c:v>197410</c:v>
                </c:pt>
                <c:pt idx="580">
                  <c:v>197411</c:v>
                </c:pt>
                <c:pt idx="581">
                  <c:v>197412</c:v>
                </c:pt>
                <c:pt idx="582">
                  <c:v>197501</c:v>
                </c:pt>
                <c:pt idx="583">
                  <c:v>197502</c:v>
                </c:pt>
                <c:pt idx="584">
                  <c:v>197503</c:v>
                </c:pt>
                <c:pt idx="585">
                  <c:v>197504</c:v>
                </c:pt>
                <c:pt idx="586">
                  <c:v>197505</c:v>
                </c:pt>
                <c:pt idx="587">
                  <c:v>197506</c:v>
                </c:pt>
                <c:pt idx="588">
                  <c:v>197507</c:v>
                </c:pt>
                <c:pt idx="589">
                  <c:v>197508</c:v>
                </c:pt>
                <c:pt idx="590">
                  <c:v>197509</c:v>
                </c:pt>
                <c:pt idx="591">
                  <c:v>197510</c:v>
                </c:pt>
                <c:pt idx="592">
                  <c:v>197511</c:v>
                </c:pt>
                <c:pt idx="593">
                  <c:v>197512</c:v>
                </c:pt>
                <c:pt idx="594">
                  <c:v>197601</c:v>
                </c:pt>
                <c:pt idx="595">
                  <c:v>197602</c:v>
                </c:pt>
                <c:pt idx="596">
                  <c:v>197603</c:v>
                </c:pt>
                <c:pt idx="597">
                  <c:v>197604</c:v>
                </c:pt>
                <c:pt idx="598">
                  <c:v>197605</c:v>
                </c:pt>
                <c:pt idx="599">
                  <c:v>197606</c:v>
                </c:pt>
                <c:pt idx="600">
                  <c:v>197607</c:v>
                </c:pt>
                <c:pt idx="601">
                  <c:v>197608</c:v>
                </c:pt>
                <c:pt idx="602">
                  <c:v>197609</c:v>
                </c:pt>
                <c:pt idx="603">
                  <c:v>197610</c:v>
                </c:pt>
                <c:pt idx="604">
                  <c:v>197611</c:v>
                </c:pt>
                <c:pt idx="605">
                  <c:v>197612</c:v>
                </c:pt>
                <c:pt idx="606">
                  <c:v>197701</c:v>
                </c:pt>
                <c:pt idx="607">
                  <c:v>197702</c:v>
                </c:pt>
                <c:pt idx="608">
                  <c:v>197703</c:v>
                </c:pt>
                <c:pt idx="609">
                  <c:v>197704</c:v>
                </c:pt>
                <c:pt idx="610">
                  <c:v>197705</c:v>
                </c:pt>
                <c:pt idx="611">
                  <c:v>197706</c:v>
                </c:pt>
                <c:pt idx="612">
                  <c:v>197707</c:v>
                </c:pt>
                <c:pt idx="613">
                  <c:v>197708</c:v>
                </c:pt>
                <c:pt idx="614">
                  <c:v>197709</c:v>
                </c:pt>
                <c:pt idx="615">
                  <c:v>197710</c:v>
                </c:pt>
                <c:pt idx="616">
                  <c:v>197711</c:v>
                </c:pt>
                <c:pt idx="617">
                  <c:v>197712</c:v>
                </c:pt>
                <c:pt idx="618">
                  <c:v>197801</c:v>
                </c:pt>
                <c:pt idx="619">
                  <c:v>197802</c:v>
                </c:pt>
                <c:pt idx="620">
                  <c:v>197803</c:v>
                </c:pt>
                <c:pt idx="621">
                  <c:v>197804</c:v>
                </c:pt>
                <c:pt idx="622">
                  <c:v>197805</c:v>
                </c:pt>
                <c:pt idx="623">
                  <c:v>197806</c:v>
                </c:pt>
                <c:pt idx="624">
                  <c:v>197807</c:v>
                </c:pt>
                <c:pt idx="625">
                  <c:v>197808</c:v>
                </c:pt>
                <c:pt idx="626">
                  <c:v>197809</c:v>
                </c:pt>
                <c:pt idx="627">
                  <c:v>197810</c:v>
                </c:pt>
                <c:pt idx="628">
                  <c:v>197811</c:v>
                </c:pt>
                <c:pt idx="629">
                  <c:v>197812</c:v>
                </c:pt>
                <c:pt idx="630">
                  <c:v>197901</c:v>
                </c:pt>
                <c:pt idx="631">
                  <c:v>197902</c:v>
                </c:pt>
                <c:pt idx="632">
                  <c:v>197903</c:v>
                </c:pt>
                <c:pt idx="633">
                  <c:v>197904</c:v>
                </c:pt>
                <c:pt idx="634">
                  <c:v>197905</c:v>
                </c:pt>
                <c:pt idx="635">
                  <c:v>197906</c:v>
                </c:pt>
                <c:pt idx="636">
                  <c:v>197907</c:v>
                </c:pt>
                <c:pt idx="637">
                  <c:v>197908</c:v>
                </c:pt>
                <c:pt idx="638">
                  <c:v>197909</c:v>
                </c:pt>
                <c:pt idx="639">
                  <c:v>197910</c:v>
                </c:pt>
                <c:pt idx="640">
                  <c:v>197911</c:v>
                </c:pt>
                <c:pt idx="641">
                  <c:v>197912</c:v>
                </c:pt>
                <c:pt idx="642">
                  <c:v>198001</c:v>
                </c:pt>
                <c:pt idx="643">
                  <c:v>198002</c:v>
                </c:pt>
                <c:pt idx="644">
                  <c:v>198003</c:v>
                </c:pt>
                <c:pt idx="645">
                  <c:v>198004</c:v>
                </c:pt>
                <c:pt idx="646">
                  <c:v>198005</c:v>
                </c:pt>
                <c:pt idx="647">
                  <c:v>198006</c:v>
                </c:pt>
                <c:pt idx="648">
                  <c:v>198007</c:v>
                </c:pt>
                <c:pt idx="649">
                  <c:v>198008</c:v>
                </c:pt>
                <c:pt idx="650">
                  <c:v>198009</c:v>
                </c:pt>
                <c:pt idx="651">
                  <c:v>198010</c:v>
                </c:pt>
                <c:pt idx="652">
                  <c:v>198011</c:v>
                </c:pt>
                <c:pt idx="653">
                  <c:v>198012</c:v>
                </c:pt>
                <c:pt idx="654">
                  <c:v>198101</c:v>
                </c:pt>
                <c:pt idx="655">
                  <c:v>198102</c:v>
                </c:pt>
                <c:pt idx="656">
                  <c:v>198103</c:v>
                </c:pt>
                <c:pt idx="657">
                  <c:v>198104</c:v>
                </c:pt>
                <c:pt idx="658">
                  <c:v>198105</c:v>
                </c:pt>
                <c:pt idx="659">
                  <c:v>198106</c:v>
                </c:pt>
                <c:pt idx="660">
                  <c:v>198107</c:v>
                </c:pt>
                <c:pt idx="661">
                  <c:v>198108</c:v>
                </c:pt>
                <c:pt idx="662">
                  <c:v>198109</c:v>
                </c:pt>
                <c:pt idx="663">
                  <c:v>198110</c:v>
                </c:pt>
                <c:pt idx="664">
                  <c:v>198111</c:v>
                </c:pt>
                <c:pt idx="665">
                  <c:v>198112</c:v>
                </c:pt>
                <c:pt idx="666">
                  <c:v>198201</c:v>
                </c:pt>
                <c:pt idx="667">
                  <c:v>198202</c:v>
                </c:pt>
                <c:pt idx="668">
                  <c:v>198203</c:v>
                </c:pt>
                <c:pt idx="669">
                  <c:v>198204</c:v>
                </c:pt>
                <c:pt idx="670">
                  <c:v>198205</c:v>
                </c:pt>
                <c:pt idx="671">
                  <c:v>198206</c:v>
                </c:pt>
                <c:pt idx="672">
                  <c:v>198207</c:v>
                </c:pt>
                <c:pt idx="673">
                  <c:v>198208</c:v>
                </c:pt>
                <c:pt idx="674">
                  <c:v>198209</c:v>
                </c:pt>
                <c:pt idx="675">
                  <c:v>198210</c:v>
                </c:pt>
                <c:pt idx="676">
                  <c:v>198211</c:v>
                </c:pt>
                <c:pt idx="677">
                  <c:v>198212</c:v>
                </c:pt>
                <c:pt idx="678">
                  <c:v>198301</c:v>
                </c:pt>
                <c:pt idx="679">
                  <c:v>198302</c:v>
                </c:pt>
                <c:pt idx="680">
                  <c:v>198303</c:v>
                </c:pt>
                <c:pt idx="681">
                  <c:v>198304</c:v>
                </c:pt>
                <c:pt idx="682">
                  <c:v>198305</c:v>
                </c:pt>
                <c:pt idx="683">
                  <c:v>198306</c:v>
                </c:pt>
                <c:pt idx="684">
                  <c:v>198307</c:v>
                </c:pt>
                <c:pt idx="685">
                  <c:v>198308</c:v>
                </c:pt>
                <c:pt idx="686">
                  <c:v>198309</c:v>
                </c:pt>
                <c:pt idx="687">
                  <c:v>198310</c:v>
                </c:pt>
                <c:pt idx="688">
                  <c:v>198311</c:v>
                </c:pt>
                <c:pt idx="689">
                  <c:v>198312</c:v>
                </c:pt>
                <c:pt idx="690">
                  <c:v>198401</c:v>
                </c:pt>
                <c:pt idx="691">
                  <c:v>198402</c:v>
                </c:pt>
                <c:pt idx="692">
                  <c:v>198403</c:v>
                </c:pt>
                <c:pt idx="693">
                  <c:v>198404</c:v>
                </c:pt>
                <c:pt idx="694">
                  <c:v>198405</c:v>
                </c:pt>
                <c:pt idx="695">
                  <c:v>198406</c:v>
                </c:pt>
                <c:pt idx="696">
                  <c:v>198407</c:v>
                </c:pt>
                <c:pt idx="697">
                  <c:v>198408</c:v>
                </c:pt>
                <c:pt idx="698">
                  <c:v>198409</c:v>
                </c:pt>
                <c:pt idx="699">
                  <c:v>198410</c:v>
                </c:pt>
                <c:pt idx="700">
                  <c:v>198411</c:v>
                </c:pt>
                <c:pt idx="701">
                  <c:v>198412</c:v>
                </c:pt>
                <c:pt idx="702">
                  <c:v>198501</c:v>
                </c:pt>
                <c:pt idx="703">
                  <c:v>198502</c:v>
                </c:pt>
                <c:pt idx="704">
                  <c:v>198503</c:v>
                </c:pt>
                <c:pt idx="705">
                  <c:v>198504</c:v>
                </c:pt>
                <c:pt idx="706">
                  <c:v>198505</c:v>
                </c:pt>
                <c:pt idx="707">
                  <c:v>198506</c:v>
                </c:pt>
                <c:pt idx="708">
                  <c:v>198507</c:v>
                </c:pt>
                <c:pt idx="709">
                  <c:v>198508</c:v>
                </c:pt>
                <c:pt idx="710">
                  <c:v>198509</c:v>
                </c:pt>
                <c:pt idx="711">
                  <c:v>198510</c:v>
                </c:pt>
                <c:pt idx="712">
                  <c:v>198511</c:v>
                </c:pt>
                <c:pt idx="713">
                  <c:v>198512</c:v>
                </c:pt>
                <c:pt idx="714">
                  <c:v>198601</c:v>
                </c:pt>
                <c:pt idx="715">
                  <c:v>198602</c:v>
                </c:pt>
                <c:pt idx="716">
                  <c:v>198603</c:v>
                </c:pt>
                <c:pt idx="717">
                  <c:v>198604</c:v>
                </c:pt>
                <c:pt idx="718">
                  <c:v>198605</c:v>
                </c:pt>
                <c:pt idx="719">
                  <c:v>198606</c:v>
                </c:pt>
                <c:pt idx="720">
                  <c:v>198607</c:v>
                </c:pt>
                <c:pt idx="721">
                  <c:v>198608</c:v>
                </c:pt>
                <c:pt idx="722">
                  <c:v>198609</c:v>
                </c:pt>
                <c:pt idx="723">
                  <c:v>198610</c:v>
                </c:pt>
                <c:pt idx="724">
                  <c:v>198611</c:v>
                </c:pt>
                <c:pt idx="725">
                  <c:v>198612</c:v>
                </c:pt>
                <c:pt idx="726">
                  <c:v>198701</c:v>
                </c:pt>
                <c:pt idx="727">
                  <c:v>198702</c:v>
                </c:pt>
                <c:pt idx="728">
                  <c:v>198703</c:v>
                </c:pt>
                <c:pt idx="729">
                  <c:v>198704</c:v>
                </c:pt>
                <c:pt idx="730">
                  <c:v>198705</c:v>
                </c:pt>
                <c:pt idx="731">
                  <c:v>198706</c:v>
                </c:pt>
                <c:pt idx="732">
                  <c:v>198707</c:v>
                </c:pt>
                <c:pt idx="733">
                  <c:v>198708</c:v>
                </c:pt>
                <c:pt idx="734">
                  <c:v>198709</c:v>
                </c:pt>
                <c:pt idx="735">
                  <c:v>198710</c:v>
                </c:pt>
                <c:pt idx="736">
                  <c:v>198711</c:v>
                </c:pt>
                <c:pt idx="737">
                  <c:v>198712</c:v>
                </c:pt>
                <c:pt idx="738">
                  <c:v>198801</c:v>
                </c:pt>
                <c:pt idx="739">
                  <c:v>198802</c:v>
                </c:pt>
                <c:pt idx="740">
                  <c:v>198803</c:v>
                </c:pt>
                <c:pt idx="741">
                  <c:v>198804</c:v>
                </c:pt>
                <c:pt idx="742">
                  <c:v>198805</c:v>
                </c:pt>
                <c:pt idx="743">
                  <c:v>198806</c:v>
                </c:pt>
                <c:pt idx="744">
                  <c:v>198807</c:v>
                </c:pt>
                <c:pt idx="745">
                  <c:v>198808</c:v>
                </c:pt>
                <c:pt idx="746">
                  <c:v>198809</c:v>
                </c:pt>
                <c:pt idx="747">
                  <c:v>198810</c:v>
                </c:pt>
                <c:pt idx="748">
                  <c:v>198811</c:v>
                </c:pt>
                <c:pt idx="749">
                  <c:v>198812</c:v>
                </c:pt>
                <c:pt idx="750">
                  <c:v>198901</c:v>
                </c:pt>
                <c:pt idx="751">
                  <c:v>198902</c:v>
                </c:pt>
                <c:pt idx="752">
                  <c:v>198903</c:v>
                </c:pt>
                <c:pt idx="753">
                  <c:v>198904</c:v>
                </c:pt>
                <c:pt idx="754">
                  <c:v>198905</c:v>
                </c:pt>
                <c:pt idx="755">
                  <c:v>198906</c:v>
                </c:pt>
                <c:pt idx="756">
                  <c:v>198907</c:v>
                </c:pt>
                <c:pt idx="757">
                  <c:v>198908</c:v>
                </c:pt>
                <c:pt idx="758">
                  <c:v>198909</c:v>
                </c:pt>
                <c:pt idx="759">
                  <c:v>198910</c:v>
                </c:pt>
                <c:pt idx="760">
                  <c:v>198911</c:v>
                </c:pt>
                <c:pt idx="761">
                  <c:v>198912</c:v>
                </c:pt>
                <c:pt idx="762">
                  <c:v>199001</c:v>
                </c:pt>
                <c:pt idx="763">
                  <c:v>199002</c:v>
                </c:pt>
                <c:pt idx="764">
                  <c:v>199003</c:v>
                </c:pt>
                <c:pt idx="765">
                  <c:v>199004</c:v>
                </c:pt>
                <c:pt idx="766">
                  <c:v>199005</c:v>
                </c:pt>
                <c:pt idx="767">
                  <c:v>199006</c:v>
                </c:pt>
                <c:pt idx="768">
                  <c:v>199007</c:v>
                </c:pt>
                <c:pt idx="769">
                  <c:v>199008</c:v>
                </c:pt>
                <c:pt idx="770">
                  <c:v>199009</c:v>
                </c:pt>
                <c:pt idx="771">
                  <c:v>199010</c:v>
                </c:pt>
                <c:pt idx="772">
                  <c:v>199011</c:v>
                </c:pt>
                <c:pt idx="773">
                  <c:v>199012</c:v>
                </c:pt>
                <c:pt idx="774">
                  <c:v>199101</c:v>
                </c:pt>
                <c:pt idx="775">
                  <c:v>199102</c:v>
                </c:pt>
                <c:pt idx="776">
                  <c:v>199103</c:v>
                </c:pt>
                <c:pt idx="777">
                  <c:v>199104</c:v>
                </c:pt>
                <c:pt idx="778">
                  <c:v>199105</c:v>
                </c:pt>
                <c:pt idx="779">
                  <c:v>199106</c:v>
                </c:pt>
                <c:pt idx="780">
                  <c:v>199107</c:v>
                </c:pt>
                <c:pt idx="781">
                  <c:v>199108</c:v>
                </c:pt>
                <c:pt idx="782">
                  <c:v>199109</c:v>
                </c:pt>
                <c:pt idx="783">
                  <c:v>199110</c:v>
                </c:pt>
                <c:pt idx="784">
                  <c:v>199111</c:v>
                </c:pt>
                <c:pt idx="785">
                  <c:v>199112</c:v>
                </c:pt>
                <c:pt idx="786">
                  <c:v>199201</c:v>
                </c:pt>
                <c:pt idx="787">
                  <c:v>199202</c:v>
                </c:pt>
                <c:pt idx="788">
                  <c:v>199203</c:v>
                </c:pt>
                <c:pt idx="789">
                  <c:v>199204</c:v>
                </c:pt>
                <c:pt idx="790">
                  <c:v>199205</c:v>
                </c:pt>
                <c:pt idx="791">
                  <c:v>199206</c:v>
                </c:pt>
                <c:pt idx="792">
                  <c:v>199207</c:v>
                </c:pt>
                <c:pt idx="793">
                  <c:v>199208</c:v>
                </c:pt>
                <c:pt idx="794">
                  <c:v>199209</c:v>
                </c:pt>
                <c:pt idx="795">
                  <c:v>199210</c:v>
                </c:pt>
                <c:pt idx="796">
                  <c:v>199211</c:v>
                </c:pt>
                <c:pt idx="797">
                  <c:v>199212</c:v>
                </c:pt>
                <c:pt idx="798">
                  <c:v>199301</c:v>
                </c:pt>
                <c:pt idx="799">
                  <c:v>199302</c:v>
                </c:pt>
                <c:pt idx="800">
                  <c:v>199303</c:v>
                </c:pt>
                <c:pt idx="801">
                  <c:v>199304</c:v>
                </c:pt>
                <c:pt idx="802">
                  <c:v>199305</c:v>
                </c:pt>
                <c:pt idx="803">
                  <c:v>199306</c:v>
                </c:pt>
                <c:pt idx="804">
                  <c:v>199307</c:v>
                </c:pt>
                <c:pt idx="805">
                  <c:v>199308</c:v>
                </c:pt>
                <c:pt idx="806">
                  <c:v>199309</c:v>
                </c:pt>
                <c:pt idx="807">
                  <c:v>199310</c:v>
                </c:pt>
                <c:pt idx="808">
                  <c:v>199311</c:v>
                </c:pt>
                <c:pt idx="809">
                  <c:v>199312</c:v>
                </c:pt>
                <c:pt idx="810">
                  <c:v>199401</c:v>
                </c:pt>
                <c:pt idx="811">
                  <c:v>199402</c:v>
                </c:pt>
                <c:pt idx="812">
                  <c:v>199403</c:v>
                </c:pt>
                <c:pt idx="813">
                  <c:v>199404</c:v>
                </c:pt>
                <c:pt idx="814">
                  <c:v>199405</c:v>
                </c:pt>
                <c:pt idx="815">
                  <c:v>199406</c:v>
                </c:pt>
                <c:pt idx="816">
                  <c:v>199407</c:v>
                </c:pt>
                <c:pt idx="817">
                  <c:v>199408</c:v>
                </c:pt>
                <c:pt idx="818">
                  <c:v>199409</c:v>
                </c:pt>
                <c:pt idx="819">
                  <c:v>199410</c:v>
                </c:pt>
                <c:pt idx="820">
                  <c:v>199411</c:v>
                </c:pt>
                <c:pt idx="821">
                  <c:v>199412</c:v>
                </c:pt>
                <c:pt idx="822">
                  <c:v>199501</c:v>
                </c:pt>
                <c:pt idx="823">
                  <c:v>199502</c:v>
                </c:pt>
                <c:pt idx="824">
                  <c:v>199503</c:v>
                </c:pt>
                <c:pt idx="825">
                  <c:v>199504</c:v>
                </c:pt>
                <c:pt idx="826">
                  <c:v>199505</c:v>
                </c:pt>
                <c:pt idx="827">
                  <c:v>199506</c:v>
                </c:pt>
                <c:pt idx="828">
                  <c:v>199507</c:v>
                </c:pt>
                <c:pt idx="829">
                  <c:v>199508</c:v>
                </c:pt>
                <c:pt idx="830">
                  <c:v>199509</c:v>
                </c:pt>
                <c:pt idx="831">
                  <c:v>199510</c:v>
                </c:pt>
                <c:pt idx="832">
                  <c:v>199511</c:v>
                </c:pt>
                <c:pt idx="833">
                  <c:v>199512</c:v>
                </c:pt>
                <c:pt idx="834">
                  <c:v>199601</c:v>
                </c:pt>
                <c:pt idx="835">
                  <c:v>199602</c:v>
                </c:pt>
                <c:pt idx="836">
                  <c:v>199603</c:v>
                </c:pt>
                <c:pt idx="837">
                  <c:v>199604</c:v>
                </c:pt>
                <c:pt idx="838">
                  <c:v>199605</c:v>
                </c:pt>
                <c:pt idx="839">
                  <c:v>199606</c:v>
                </c:pt>
                <c:pt idx="840">
                  <c:v>199607</c:v>
                </c:pt>
                <c:pt idx="841">
                  <c:v>199608</c:v>
                </c:pt>
                <c:pt idx="842">
                  <c:v>199609</c:v>
                </c:pt>
                <c:pt idx="843">
                  <c:v>199610</c:v>
                </c:pt>
                <c:pt idx="844">
                  <c:v>199611</c:v>
                </c:pt>
                <c:pt idx="845">
                  <c:v>199612</c:v>
                </c:pt>
                <c:pt idx="846">
                  <c:v>199701</c:v>
                </c:pt>
                <c:pt idx="847">
                  <c:v>199702</c:v>
                </c:pt>
                <c:pt idx="848">
                  <c:v>199703</c:v>
                </c:pt>
                <c:pt idx="849">
                  <c:v>199704</c:v>
                </c:pt>
                <c:pt idx="850">
                  <c:v>199705</c:v>
                </c:pt>
                <c:pt idx="851">
                  <c:v>199706</c:v>
                </c:pt>
                <c:pt idx="852">
                  <c:v>199707</c:v>
                </c:pt>
                <c:pt idx="853">
                  <c:v>199708</c:v>
                </c:pt>
                <c:pt idx="854">
                  <c:v>199709</c:v>
                </c:pt>
                <c:pt idx="855">
                  <c:v>199710</c:v>
                </c:pt>
                <c:pt idx="856">
                  <c:v>199711</c:v>
                </c:pt>
                <c:pt idx="857">
                  <c:v>199712</c:v>
                </c:pt>
                <c:pt idx="858">
                  <c:v>199801</c:v>
                </c:pt>
                <c:pt idx="859">
                  <c:v>199802</c:v>
                </c:pt>
                <c:pt idx="860">
                  <c:v>199803</c:v>
                </c:pt>
                <c:pt idx="861">
                  <c:v>199804</c:v>
                </c:pt>
                <c:pt idx="862">
                  <c:v>199805</c:v>
                </c:pt>
                <c:pt idx="863">
                  <c:v>199806</c:v>
                </c:pt>
                <c:pt idx="864">
                  <c:v>199807</c:v>
                </c:pt>
                <c:pt idx="865">
                  <c:v>199808</c:v>
                </c:pt>
                <c:pt idx="866">
                  <c:v>199809</c:v>
                </c:pt>
                <c:pt idx="867">
                  <c:v>199810</c:v>
                </c:pt>
                <c:pt idx="868">
                  <c:v>199811</c:v>
                </c:pt>
                <c:pt idx="869">
                  <c:v>199812</c:v>
                </c:pt>
                <c:pt idx="870">
                  <c:v>199901</c:v>
                </c:pt>
                <c:pt idx="871">
                  <c:v>199902</c:v>
                </c:pt>
                <c:pt idx="872">
                  <c:v>199903</c:v>
                </c:pt>
                <c:pt idx="873">
                  <c:v>199904</c:v>
                </c:pt>
                <c:pt idx="874">
                  <c:v>199905</c:v>
                </c:pt>
                <c:pt idx="875">
                  <c:v>199906</c:v>
                </c:pt>
                <c:pt idx="876">
                  <c:v>199907</c:v>
                </c:pt>
                <c:pt idx="877">
                  <c:v>199908</c:v>
                </c:pt>
                <c:pt idx="878">
                  <c:v>199909</c:v>
                </c:pt>
                <c:pt idx="879">
                  <c:v>199910</c:v>
                </c:pt>
                <c:pt idx="880">
                  <c:v>199911</c:v>
                </c:pt>
                <c:pt idx="881">
                  <c:v>199912</c:v>
                </c:pt>
                <c:pt idx="882">
                  <c:v>200001</c:v>
                </c:pt>
                <c:pt idx="883">
                  <c:v>200002</c:v>
                </c:pt>
                <c:pt idx="884">
                  <c:v>200003</c:v>
                </c:pt>
                <c:pt idx="885">
                  <c:v>200004</c:v>
                </c:pt>
                <c:pt idx="886">
                  <c:v>200005</c:v>
                </c:pt>
                <c:pt idx="887">
                  <c:v>200006</c:v>
                </c:pt>
                <c:pt idx="888">
                  <c:v>200007</c:v>
                </c:pt>
                <c:pt idx="889">
                  <c:v>200008</c:v>
                </c:pt>
                <c:pt idx="890">
                  <c:v>200009</c:v>
                </c:pt>
                <c:pt idx="891">
                  <c:v>200010</c:v>
                </c:pt>
                <c:pt idx="892">
                  <c:v>200011</c:v>
                </c:pt>
                <c:pt idx="893">
                  <c:v>200012</c:v>
                </c:pt>
                <c:pt idx="894">
                  <c:v>200101</c:v>
                </c:pt>
                <c:pt idx="895">
                  <c:v>200102</c:v>
                </c:pt>
                <c:pt idx="896">
                  <c:v>200103</c:v>
                </c:pt>
                <c:pt idx="897">
                  <c:v>200104</c:v>
                </c:pt>
                <c:pt idx="898">
                  <c:v>200105</c:v>
                </c:pt>
                <c:pt idx="899">
                  <c:v>200106</c:v>
                </c:pt>
                <c:pt idx="900">
                  <c:v>200107</c:v>
                </c:pt>
                <c:pt idx="901">
                  <c:v>200108</c:v>
                </c:pt>
                <c:pt idx="902">
                  <c:v>200109</c:v>
                </c:pt>
                <c:pt idx="903">
                  <c:v>200110</c:v>
                </c:pt>
                <c:pt idx="904">
                  <c:v>200111</c:v>
                </c:pt>
                <c:pt idx="905">
                  <c:v>200112</c:v>
                </c:pt>
                <c:pt idx="906">
                  <c:v>200201</c:v>
                </c:pt>
                <c:pt idx="907">
                  <c:v>200202</c:v>
                </c:pt>
                <c:pt idx="908">
                  <c:v>200203</c:v>
                </c:pt>
                <c:pt idx="909">
                  <c:v>200204</c:v>
                </c:pt>
                <c:pt idx="910">
                  <c:v>200205</c:v>
                </c:pt>
                <c:pt idx="911">
                  <c:v>200206</c:v>
                </c:pt>
                <c:pt idx="912">
                  <c:v>200207</c:v>
                </c:pt>
                <c:pt idx="913">
                  <c:v>200208</c:v>
                </c:pt>
                <c:pt idx="914">
                  <c:v>200209</c:v>
                </c:pt>
                <c:pt idx="915">
                  <c:v>200210</c:v>
                </c:pt>
                <c:pt idx="916">
                  <c:v>200211</c:v>
                </c:pt>
                <c:pt idx="917">
                  <c:v>200212</c:v>
                </c:pt>
                <c:pt idx="918">
                  <c:v>200301</c:v>
                </c:pt>
                <c:pt idx="919">
                  <c:v>200302</c:v>
                </c:pt>
                <c:pt idx="920">
                  <c:v>200303</c:v>
                </c:pt>
                <c:pt idx="921">
                  <c:v>200304</c:v>
                </c:pt>
                <c:pt idx="922">
                  <c:v>200305</c:v>
                </c:pt>
                <c:pt idx="923">
                  <c:v>200306</c:v>
                </c:pt>
                <c:pt idx="924">
                  <c:v>200307</c:v>
                </c:pt>
                <c:pt idx="925">
                  <c:v>200308</c:v>
                </c:pt>
                <c:pt idx="926">
                  <c:v>200309</c:v>
                </c:pt>
                <c:pt idx="927">
                  <c:v>200310</c:v>
                </c:pt>
                <c:pt idx="928">
                  <c:v>200311</c:v>
                </c:pt>
                <c:pt idx="929">
                  <c:v>200312</c:v>
                </c:pt>
                <c:pt idx="930">
                  <c:v>200401</c:v>
                </c:pt>
                <c:pt idx="931">
                  <c:v>200402</c:v>
                </c:pt>
                <c:pt idx="932">
                  <c:v>200403</c:v>
                </c:pt>
                <c:pt idx="933">
                  <c:v>200404</c:v>
                </c:pt>
                <c:pt idx="934">
                  <c:v>200405</c:v>
                </c:pt>
                <c:pt idx="935">
                  <c:v>200406</c:v>
                </c:pt>
                <c:pt idx="936">
                  <c:v>200407</c:v>
                </c:pt>
                <c:pt idx="937">
                  <c:v>200408</c:v>
                </c:pt>
                <c:pt idx="938">
                  <c:v>200409</c:v>
                </c:pt>
                <c:pt idx="939">
                  <c:v>200410</c:v>
                </c:pt>
                <c:pt idx="940">
                  <c:v>200411</c:v>
                </c:pt>
                <c:pt idx="941">
                  <c:v>200412</c:v>
                </c:pt>
                <c:pt idx="942">
                  <c:v>200501</c:v>
                </c:pt>
                <c:pt idx="943">
                  <c:v>200502</c:v>
                </c:pt>
                <c:pt idx="944">
                  <c:v>200503</c:v>
                </c:pt>
                <c:pt idx="945">
                  <c:v>200504</c:v>
                </c:pt>
                <c:pt idx="946">
                  <c:v>200505</c:v>
                </c:pt>
                <c:pt idx="947">
                  <c:v>200506</c:v>
                </c:pt>
                <c:pt idx="948">
                  <c:v>200507</c:v>
                </c:pt>
                <c:pt idx="949">
                  <c:v>200508</c:v>
                </c:pt>
                <c:pt idx="950">
                  <c:v>200509</c:v>
                </c:pt>
                <c:pt idx="951">
                  <c:v>200510</c:v>
                </c:pt>
                <c:pt idx="952">
                  <c:v>200511</c:v>
                </c:pt>
                <c:pt idx="953">
                  <c:v>200512</c:v>
                </c:pt>
                <c:pt idx="954">
                  <c:v>200601</c:v>
                </c:pt>
                <c:pt idx="955">
                  <c:v>200602</c:v>
                </c:pt>
                <c:pt idx="956">
                  <c:v>200603</c:v>
                </c:pt>
                <c:pt idx="957">
                  <c:v>200604</c:v>
                </c:pt>
                <c:pt idx="958">
                  <c:v>200605</c:v>
                </c:pt>
                <c:pt idx="959">
                  <c:v>200606</c:v>
                </c:pt>
                <c:pt idx="960">
                  <c:v>200607</c:v>
                </c:pt>
                <c:pt idx="961">
                  <c:v>200608</c:v>
                </c:pt>
                <c:pt idx="962">
                  <c:v>200609</c:v>
                </c:pt>
                <c:pt idx="963">
                  <c:v>200610</c:v>
                </c:pt>
                <c:pt idx="964">
                  <c:v>200611</c:v>
                </c:pt>
                <c:pt idx="965">
                  <c:v>200612</c:v>
                </c:pt>
                <c:pt idx="966">
                  <c:v>200701</c:v>
                </c:pt>
                <c:pt idx="967">
                  <c:v>200702</c:v>
                </c:pt>
                <c:pt idx="968">
                  <c:v>200703</c:v>
                </c:pt>
                <c:pt idx="969">
                  <c:v>200704</c:v>
                </c:pt>
                <c:pt idx="970">
                  <c:v>200705</c:v>
                </c:pt>
                <c:pt idx="971">
                  <c:v>200706</c:v>
                </c:pt>
                <c:pt idx="972">
                  <c:v>200707</c:v>
                </c:pt>
                <c:pt idx="973">
                  <c:v>200708</c:v>
                </c:pt>
                <c:pt idx="974">
                  <c:v>200709</c:v>
                </c:pt>
                <c:pt idx="975">
                  <c:v>200710</c:v>
                </c:pt>
                <c:pt idx="976">
                  <c:v>200711</c:v>
                </c:pt>
                <c:pt idx="977">
                  <c:v>200712</c:v>
                </c:pt>
                <c:pt idx="978">
                  <c:v>200801</c:v>
                </c:pt>
                <c:pt idx="979">
                  <c:v>200802</c:v>
                </c:pt>
                <c:pt idx="980">
                  <c:v>200803</c:v>
                </c:pt>
                <c:pt idx="981">
                  <c:v>200804</c:v>
                </c:pt>
                <c:pt idx="982">
                  <c:v>200805</c:v>
                </c:pt>
                <c:pt idx="983">
                  <c:v>200806</c:v>
                </c:pt>
                <c:pt idx="984">
                  <c:v>200807</c:v>
                </c:pt>
                <c:pt idx="985">
                  <c:v>200808</c:v>
                </c:pt>
                <c:pt idx="986">
                  <c:v>200809</c:v>
                </c:pt>
                <c:pt idx="987">
                  <c:v>200810</c:v>
                </c:pt>
                <c:pt idx="988">
                  <c:v>200811</c:v>
                </c:pt>
                <c:pt idx="989">
                  <c:v>200812</c:v>
                </c:pt>
                <c:pt idx="990">
                  <c:v>200901</c:v>
                </c:pt>
                <c:pt idx="991">
                  <c:v>200902</c:v>
                </c:pt>
                <c:pt idx="992">
                  <c:v>200903</c:v>
                </c:pt>
                <c:pt idx="993">
                  <c:v>200904</c:v>
                </c:pt>
                <c:pt idx="994">
                  <c:v>200905</c:v>
                </c:pt>
                <c:pt idx="995">
                  <c:v>200906</c:v>
                </c:pt>
                <c:pt idx="996">
                  <c:v>200907</c:v>
                </c:pt>
                <c:pt idx="997">
                  <c:v>200908</c:v>
                </c:pt>
                <c:pt idx="998">
                  <c:v>200909</c:v>
                </c:pt>
                <c:pt idx="999">
                  <c:v>200910</c:v>
                </c:pt>
                <c:pt idx="1000">
                  <c:v>200911</c:v>
                </c:pt>
                <c:pt idx="1001">
                  <c:v>200912</c:v>
                </c:pt>
                <c:pt idx="1002">
                  <c:v>201001</c:v>
                </c:pt>
                <c:pt idx="1003">
                  <c:v>201002</c:v>
                </c:pt>
                <c:pt idx="1004">
                  <c:v>201003</c:v>
                </c:pt>
                <c:pt idx="1005">
                  <c:v>201004</c:v>
                </c:pt>
                <c:pt idx="1006">
                  <c:v>201005</c:v>
                </c:pt>
                <c:pt idx="1007">
                  <c:v>201006</c:v>
                </c:pt>
                <c:pt idx="1008">
                  <c:v>201007</c:v>
                </c:pt>
                <c:pt idx="1009">
                  <c:v>201008</c:v>
                </c:pt>
                <c:pt idx="1010">
                  <c:v>201009</c:v>
                </c:pt>
                <c:pt idx="1011">
                  <c:v>201010</c:v>
                </c:pt>
                <c:pt idx="1012">
                  <c:v>201011</c:v>
                </c:pt>
                <c:pt idx="1013">
                  <c:v>201012</c:v>
                </c:pt>
                <c:pt idx="1014">
                  <c:v>201101</c:v>
                </c:pt>
                <c:pt idx="1015">
                  <c:v>201102</c:v>
                </c:pt>
                <c:pt idx="1016">
                  <c:v>201103</c:v>
                </c:pt>
                <c:pt idx="1017">
                  <c:v>201104</c:v>
                </c:pt>
                <c:pt idx="1018">
                  <c:v>201105</c:v>
                </c:pt>
                <c:pt idx="1019">
                  <c:v>201106</c:v>
                </c:pt>
                <c:pt idx="1020">
                  <c:v>201107</c:v>
                </c:pt>
                <c:pt idx="1021">
                  <c:v>201108</c:v>
                </c:pt>
                <c:pt idx="1022">
                  <c:v>201109</c:v>
                </c:pt>
                <c:pt idx="1023">
                  <c:v>201110</c:v>
                </c:pt>
                <c:pt idx="1024">
                  <c:v>201111</c:v>
                </c:pt>
                <c:pt idx="1025">
                  <c:v>201112</c:v>
                </c:pt>
                <c:pt idx="1026">
                  <c:v>201201</c:v>
                </c:pt>
                <c:pt idx="1027">
                  <c:v>201202</c:v>
                </c:pt>
                <c:pt idx="1028">
                  <c:v>201203</c:v>
                </c:pt>
                <c:pt idx="1029">
                  <c:v>201204</c:v>
                </c:pt>
                <c:pt idx="1030">
                  <c:v>201205</c:v>
                </c:pt>
                <c:pt idx="1031">
                  <c:v>201206</c:v>
                </c:pt>
                <c:pt idx="1032">
                  <c:v>201207</c:v>
                </c:pt>
                <c:pt idx="1033">
                  <c:v>201208</c:v>
                </c:pt>
                <c:pt idx="1034">
                  <c:v>201209</c:v>
                </c:pt>
                <c:pt idx="1035">
                  <c:v>201210</c:v>
                </c:pt>
                <c:pt idx="1036">
                  <c:v>201211</c:v>
                </c:pt>
                <c:pt idx="1037">
                  <c:v>201212</c:v>
                </c:pt>
                <c:pt idx="1038">
                  <c:v>201301</c:v>
                </c:pt>
                <c:pt idx="1039">
                  <c:v>201302</c:v>
                </c:pt>
                <c:pt idx="1040">
                  <c:v>201303</c:v>
                </c:pt>
                <c:pt idx="1041">
                  <c:v>201304</c:v>
                </c:pt>
                <c:pt idx="1042">
                  <c:v>201305</c:v>
                </c:pt>
                <c:pt idx="1043">
                  <c:v>201306</c:v>
                </c:pt>
                <c:pt idx="1044">
                  <c:v>201307</c:v>
                </c:pt>
                <c:pt idx="1045">
                  <c:v>201308</c:v>
                </c:pt>
                <c:pt idx="1046">
                  <c:v>201309</c:v>
                </c:pt>
                <c:pt idx="1047">
                  <c:v>201310</c:v>
                </c:pt>
                <c:pt idx="1048">
                  <c:v>201311</c:v>
                </c:pt>
                <c:pt idx="1049">
                  <c:v>201312</c:v>
                </c:pt>
                <c:pt idx="1050">
                  <c:v>201401</c:v>
                </c:pt>
                <c:pt idx="1051">
                  <c:v>201402</c:v>
                </c:pt>
                <c:pt idx="1052">
                  <c:v>201403</c:v>
                </c:pt>
                <c:pt idx="1053">
                  <c:v>201404</c:v>
                </c:pt>
                <c:pt idx="1054">
                  <c:v>201405</c:v>
                </c:pt>
                <c:pt idx="1055">
                  <c:v>201406</c:v>
                </c:pt>
                <c:pt idx="1056">
                  <c:v>201407</c:v>
                </c:pt>
                <c:pt idx="1057">
                  <c:v>201408</c:v>
                </c:pt>
                <c:pt idx="1058">
                  <c:v>201409</c:v>
                </c:pt>
                <c:pt idx="1059">
                  <c:v>201410</c:v>
                </c:pt>
                <c:pt idx="1060">
                  <c:v>201411</c:v>
                </c:pt>
                <c:pt idx="1061">
                  <c:v>201412</c:v>
                </c:pt>
              </c:numCache>
            </c:numRef>
          </c:cat>
          <c:val>
            <c:numRef>
              <c:f>'Volatility timing'!$J$3:$J$1064</c:f>
              <c:numCache>
                <c:formatCode>General</c:formatCode>
                <c:ptCount val="1062"/>
                <c:pt idx="0">
                  <c:v>1.0112400000000001E-3</c:v>
                </c:pt>
                <c:pt idx="1">
                  <c:v>8.3520999999999997E-4</c:v>
                </c:pt>
                <c:pt idx="2">
                  <c:v>3.481E-5</c:v>
                </c:pt>
                <c:pt idx="3">
                  <c:v>8.5263999999999978E-4</c:v>
                </c:pt>
                <c:pt idx="4">
                  <c:v>8.0655999999999989E-4</c:v>
                </c:pt>
                <c:pt idx="5">
                  <c:v>8.4100000000000006E-4</c:v>
                </c:pt>
                <c:pt idx="6">
                  <c:v>3.610000000000001E-6</c:v>
                </c:pt>
                <c:pt idx="7">
                  <c:v>1.9713599999999997E-3</c:v>
                </c:pt>
                <c:pt idx="8">
                  <c:v>1.8490000000000001E-5</c:v>
                </c:pt>
                <c:pt idx="9">
                  <c:v>5.0410000000000007E-5</c:v>
                </c:pt>
                <c:pt idx="10">
                  <c:v>3.2947599999999999E-3</c:v>
                </c:pt>
                <c:pt idx="11">
                  <c:v>4.3263999999999998E-4</c:v>
                </c:pt>
                <c:pt idx="12">
                  <c:v>5.7153600000000001E-3</c:v>
                </c:pt>
                <c:pt idx="13">
                  <c:v>5.0624999999999997E-4</c:v>
                </c:pt>
                <c:pt idx="14">
                  <c:v>2.4700900000000003E-3</c:v>
                </c:pt>
                <c:pt idx="15">
                  <c:v>1.6483599999999998E-3</c:v>
                </c:pt>
                <c:pt idx="16">
                  <c:v>4.6104100000000005E-3</c:v>
                </c:pt>
                <c:pt idx="17">
                  <c:v>5.336099999999999E-4</c:v>
                </c:pt>
                <c:pt idx="18">
                  <c:v>1.8490000000000001E-5</c:v>
                </c:pt>
                <c:pt idx="19">
                  <c:v>1.8769000000000001E-4</c:v>
                </c:pt>
                <c:pt idx="20">
                  <c:v>8.2810000000000002E-3</c:v>
                </c:pt>
                <c:pt idx="21">
                  <c:v>1.9802499999999998E-3</c:v>
                </c:pt>
                <c:pt idx="22">
                  <c:v>3.3856000000000001E-4</c:v>
                </c:pt>
                <c:pt idx="23">
                  <c:v>2.0611600000000002E-3</c:v>
                </c:pt>
                <c:pt idx="24">
                  <c:v>8.8360000000000001E-5</c:v>
                </c:pt>
                <c:pt idx="25">
                  <c:v>4.899999999999999E-3</c:v>
                </c:pt>
                <c:pt idx="26">
                  <c:v>9.9225000000000008E-4</c:v>
                </c:pt>
                <c:pt idx="27">
                  <c:v>3.0275999999999995E-4</c:v>
                </c:pt>
                <c:pt idx="28">
                  <c:v>1.4859609999999999E-2</c:v>
                </c:pt>
                <c:pt idx="29">
                  <c:v>1.7639999999999997E-5</c:v>
                </c:pt>
                <c:pt idx="30">
                  <c:v>2.5000000000000005E-3</c:v>
                </c:pt>
                <c:pt idx="31">
                  <c:v>4.0000000000000034E-8</c:v>
                </c:pt>
                <c:pt idx="32">
                  <c:v>3.0249999999999997E-5</c:v>
                </c:pt>
                <c:pt idx="33">
                  <c:v>3.2040999999999998E-4</c:v>
                </c:pt>
                <c:pt idx="34">
                  <c:v>3.5402499999999996E-3</c:v>
                </c:pt>
                <c:pt idx="35">
                  <c:v>1.044484E-2</c:v>
                </c:pt>
                <c:pt idx="36">
                  <c:v>2.2944099999999998E-3</c:v>
                </c:pt>
                <c:pt idx="37">
                  <c:v>7.36164E-3</c:v>
                </c:pt>
                <c:pt idx="38">
                  <c:v>2.6214399999999996E-3</c:v>
                </c:pt>
                <c:pt idx="39">
                  <c:v>3.8651560000000001E-2</c:v>
                </c:pt>
                <c:pt idx="40">
                  <c:v>1.5301690000000005E-2</c:v>
                </c:pt>
                <c:pt idx="41">
                  <c:v>2.8900000000000003E-4</c:v>
                </c:pt>
                <c:pt idx="42">
                  <c:v>3.3062499999999993E-3</c:v>
                </c:pt>
                <c:pt idx="43">
                  <c:v>7.8400000000000008E-4</c:v>
                </c:pt>
                <c:pt idx="44">
                  <c:v>5.5502499999999996E-3</c:v>
                </c:pt>
                <c:pt idx="45">
                  <c:v>3.4224999999999994E-4</c:v>
                </c:pt>
                <c:pt idx="46">
                  <c:v>1.9600000000000002E-4</c:v>
                </c:pt>
                <c:pt idx="47">
                  <c:v>2.5600000000000001E-2</c:v>
                </c:pt>
                <c:pt idx="48">
                  <c:v>1.8662400000000001E-3</c:v>
                </c:pt>
                <c:pt idx="49">
                  <c:v>1.5209999999999998E-5</c:v>
                </c:pt>
                <c:pt idx="50">
                  <c:v>1.570009E-2</c:v>
                </c:pt>
                <c:pt idx="51">
                  <c:v>7.5516100000000011E-3</c:v>
                </c:pt>
                <c:pt idx="52">
                  <c:v>8.4681000000000003E-4</c:v>
                </c:pt>
                <c:pt idx="53">
                  <c:v>5.9136099999999997E-3</c:v>
                </c:pt>
                <c:pt idx="54">
                  <c:v>4.0832099999999994E-3</c:v>
                </c:pt>
                <c:pt idx="55">
                  <c:v>1.1924639999999999E-2</c:v>
                </c:pt>
                <c:pt idx="56">
                  <c:v>3.9690000000000003E-3</c:v>
                </c:pt>
                <c:pt idx="57">
                  <c:v>9.8010000000000007E-3</c:v>
                </c:pt>
                <c:pt idx="58">
                  <c:v>1.7292249999999995E-2</c:v>
                </c:pt>
                <c:pt idx="59">
                  <c:v>1.9544040000000002E-2</c:v>
                </c:pt>
                <c:pt idx="60">
                  <c:v>4.3033599999999991E-3</c:v>
                </c:pt>
                <c:pt idx="61">
                  <c:v>1.9360000000000001E-5</c:v>
                </c:pt>
                <c:pt idx="62">
                  <c:v>8.4680999999999992E-2</c:v>
                </c:pt>
                <c:pt idx="63">
                  <c:v>6.6259600000000002E-3</c:v>
                </c:pt>
                <c:pt idx="64">
                  <c:v>7.9388100000000027E-3</c:v>
                </c:pt>
                <c:pt idx="65">
                  <c:v>1.7982809999999998E-2</c:v>
                </c:pt>
                <c:pt idx="66">
                  <c:v>1.8225000000000004E-4</c:v>
                </c:pt>
                <c:pt idx="67">
                  <c:v>3.2376100000000006E-3</c:v>
                </c:pt>
                <c:pt idx="68">
                  <c:v>1.2210250000000001E-2</c:v>
                </c:pt>
                <c:pt idx="69">
                  <c:v>3.1862250000000009E-2</c:v>
                </c:pt>
                <c:pt idx="70">
                  <c:v>4.1820250000000003E-2</c:v>
                </c:pt>
                <c:pt idx="71">
                  <c:v>4.6240000000000005E-5</c:v>
                </c:pt>
                <c:pt idx="72">
                  <c:v>0.11471769</c:v>
                </c:pt>
                <c:pt idx="73">
                  <c:v>0.13756681000000001</c:v>
                </c:pt>
                <c:pt idx="74">
                  <c:v>8.4680999999999982E-4</c:v>
                </c:pt>
                <c:pt idx="75">
                  <c:v>1.7292250000000002E-2</c:v>
                </c:pt>
                <c:pt idx="76">
                  <c:v>3.4339599999999998E-3</c:v>
                </c:pt>
                <c:pt idx="77">
                  <c:v>1.9448099999999999E-3</c:v>
                </c:pt>
                <c:pt idx="78">
                  <c:v>1.5876E-4</c:v>
                </c:pt>
                <c:pt idx="79">
                  <c:v>2.3317290000000001E-2</c:v>
                </c:pt>
                <c:pt idx="80">
                  <c:v>1.1088899999999997E-3</c:v>
                </c:pt>
                <c:pt idx="81">
                  <c:v>0.15171025000000002</c:v>
                </c:pt>
                <c:pt idx="82">
                  <c:v>4.6096089999999999E-2</c:v>
                </c:pt>
                <c:pt idx="83">
                  <c:v>1.7239689999999998E-2</c:v>
                </c:pt>
                <c:pt idx="84">
                  <c:v>9.2352099999999989E-3</c:v>
                </c:pt>
                <c:pt idx="85">
                  <c:v>1.4592639999999997E-2</c:v>
                </c:pt>
                <c:pt idx="86">
                  <c:v>1.1299689999999998E-2</c:v>
                </c:pt>
                <c:pt idx="87">
                  <c:v>6.9722499999999984E-3</c:v>
                </c:pt>
                <c:pt idx="88">
                  <c:v>9.980010000000001E-3</c:v>
                </c:pt>
                <c:pt idx="89">
                  <c:v>3.4224999999999994E-4</c:v>
                </c:pt>
                <c:pt idx="90">
                  <c:v>1.6002249999999999E-2</c:v>
                </c:pt>
                <c:pt idx="91">
                  <c:v>6.1504000000000018E-4</c:v>
                </c:pt>
                <c:pt idx="92">
                  <c:v>1.2100000000000001E-6</c:v>
                </c:pt>
                <c:pt idx="93">
                  <c:v>3.1683999999999998E-4</c:v>
                </c:pt>
                <c:pt idx="94">
                  <c:v>5.241759999999999E-3</c:v>
                </c:pt>
                <c:pt idx="95">
                  <c:v>7.0224999999999997E-4</c:v>
                </c:pt>
                <c:pt idx="96">
                  <c:v>1.1990249999999999E-2</c:v>
                </c:pt>
                <c:pt idx="97">
                  <c:v>3.1248100000000004E-3</c:v>
                </c:pt>
                <c:pt idx="98">
                  <c:v>4.8400000000000002E-6</c:v>
                </c:pt>
                <c:pt idx="99">
                  <c:v>2.7225000000000003E-4</c:v>
                </c:pt>
                <c:pt idx="100">
                  <c:v>6.9555600000000004E-3</c:v>
                </c:pt>
                <c:pt idx="101">
                  <c:v>1.3689999999999998E-5</c:v>
                </c:pt>
                <c:pt idx="102">
                  <c:v>1.1833600000000001E-3</c:v>
                </c:pt>
                <c:pt idx="103">
                  <c:v>3.6864000000000005E-4</c:v>
                </c:pt>
                <c:pt idx="104">
                  <c:v>1.3468899999999997E-3</c:v>
                </c:pt>
                <c:pt idx="105">
                  <c:v>8.2264900000000012E-3</c:v>
                </c:pt>
                <c:pt idx="106">
                  <c:v>1.2110400000000002E-3</c:v>
                </c:pt>
                <c:pt idx="107">
                  <c:v>3.5283600000000004E-3</c:v>
                </c:pt>
                <c:pt idx="108">
                  <c:v>5.6550400000000001E-3</c:v>
                </c:pt>
                <c:pt idx="109">
                  <c:v>7.0755999999999998E-4</c:v>
                </c:pt>
                <c:pt idx="110">
                  <c:v>6.9695999999999994E-4</c:v>
                </c:pt>
                <c:pt idx="111">
                  <c:v>4.9561600000000003E-3</c:v>
                </c:pt>
                <c:pt idx="112">
                  <c:v>2.4010000000000004E-3</c:v>
                </c:pt>
                <c:pt idx="113">
                  <c:v>2.0884900000000006E-3</c:v>
                </c:pt>
                <c:pt idx="114">
                  <c:v>4.7610000000000005E-3</c:v>
                </c:pt>
                <c:pt idx="115">
                  <c:v>6.249999999999999E-4</c:v>
                </c:pt>
                <c:pt idx="116">
                  <c:v>1.0201000000000002E-4</c:v>
                </c:pt>
                <c:pt idx="117">
                  <c:v>6.593439999999999E-3</c:v>
                </c:pt>
                <c:pt idx="118">
                  <c:v>2.71441E-3</c:v>
                </c:pt>
                <c:pt idx="119">
                  <c:v>5.9049000000000016E-4</c:v>
                </c:pt>
                <c:pt idx="120">
                  <c:v>4.4622400000000001E-3</c:v>
                </c:pt>
                <c:pt idx="121">
                  <c:v>1.0201000000000002E-4</c:v>
                </c:pt>
                <c:pt idx="122">
                  <c:v>9.8009999999999978E-5</c:v>
                </c:pt>
                <c:pt idx="123">
                  <c:v>5.0979600000000003E-3</c:v>
                </c:pt>
                <c:pt idx="124">
                  <c:v>1.0758400000000002E-3</c:v>
                </c:pt>
                <c:pt idx="125">
                  <c:v>4.4099999999999993E-6</c:v>
                </c:pt>
                <c:pt idx="126">
                  <c:v>1.1289600000000002E-3</c:v>
                </c:pt>
                <c:pt idx="127">
                  <c:v>1.2321000000000001E-4</c:v>
                </c:pt>
                <c:pt idx="128">
                  <c:v>6.7600000000000013E-6</c:v>
                </c:pt>
                <c:pt idx="129">
                  <c:v>5.3728900000000008E-3</c:v>
                </c:pt>
                <c:pt idx="130">
                  <c:v>5.9290000000000003E-5</c:v>
                </c:pt>
                <c:pt idx="131">
                  <c:v>1.7472399999999997E-3</c:v>
                </c:pt>
                <c:pt idx="132">
                  <c:v>7.9923599999999987E-3</c:v>
                </c:pt>
                <c:pt idx="133">
                  <c:v>2.34256E-3</c:v>
                </c:pt>
                <c:pt idx="134">
                  <c:v>1.8414489999999995E-2</c:v>
                </c:pt>
                <c:pt idx="135">
                  <c:v>9.1968099999999997E-3</c:v>
                </c:pt>
                <c:pt idx="136">
                  <c:v>6.8724099999999981E-3</c:v>
                </c:pt>
                <c:pt idx="137">
                  <c:v>1.79776E-3</c:v>
                </c:pt>
                <c:pt idx="138">
                  <c:v>2.4009999999999999E-5</c:v>
                </c:pt>
                <c:pt idx="139">
                  <c:v>3.41056E-3</c:v>
                </c:pt>
                <c:pt idx="140">
                  <c:v>5.6786889999999993E-2</c:v>
                </c:pt>
                <c:pt idx="141">
                  <c:v>2.1083039999999997E-2</c:v>
                </c:pt>
                <c:pt idx="142">
                  <c:v>1.46689E-3</c:v>
                </c:pt>
                <c:pt idx="143">
                  <c:v>5.6977689999999998E-2</c:v>
                </c:pt>
                <c:pt idx="144">
                  <c:v>5.3728900000000008E-3</c:v>
                </c:pt>
                <c:pt idx="145">
                  <c:v>7.1289000000000009E-4</c:v>
                </c:pt>
                <c:pt idx="146">
                  <c:v>6.8889999999999999E-5</c:v>
                </c:pt>
                <c:pt idx="147">
                  <c:v>6.0996100000000001E-3</c:v>
                </c:pt>
                <c:pt idx="148">
                  <c:v>3.1683999999999998E-4</c:v>
                </c:pt>
                <c:pt idx="149">
                  <c:v>1.7556099999999999E-3</c:v>
                </c:pt>
                <c:pt idx="150">
                  <c:v>3.5640900000000002E-3</c:v>
                </c:pt>
                <c:pt idx="151">
                  <c:v>1.2390400000000001E-3</c:v>
                </c:pt>
                <c:pt idx="152">
                  <c:v>1.4400000000000003E-2</c:v>
                </c:pt>
                <c:pt idx="153">
                  <c:v>3.2399999999999999E-6</c:v>
                </c:pt>
                <c:pt idx="154">
                  <c:v>4.6376100000000012E-3</c:v>
                </c:pt>
                <c:pt idx="155">
                  <c:v>2.8089999999999999E-3</c:v>
                </c:pt>
                <c:pt idx="156">
                  <c:v>1.048576E-2</c:v>
                </c:pt>
                <c:pt idx="157">
                  <c:v>4.4756100000000005E-3</c:v>
                </c:pt>
                <c:pt idx="158">
                  <c:v>2.8527209999999997E-2</c:v>
                </c:pt>
                <c:pt idx="159">
                  <c:v>2.809E-5</c:v>
                </c:pt>
                <c:pt idx="160">
                  <c:v>1.3104400000000002E-3</c:v>
                </c:pt>
                <c:pt idx="161">
                  <c:v>9.1808999999999999E-4</c:v>
                </c:pt>
                <c:pt idx="162">
                  <c:v>5.8080999999999996E-4</c:v>
                </c:pt>
                <c:pt idx="163">
                  <c:v>2.0735999999999999E-4</c:v>
                </c:pt>
                <c:pt idx="164">
                  <c:v>4.2025000000000005E-4</c:v>
                </c:pt>
                <c:pt idx="165">
                  <c:v>4.8400000000000002E-6</c:v>
                </c:pt>
                <c:pt idx="166">
                  <c:v>4.826809E-2</c:v>
                </c:pt>
                <c:pt idx="167">
                  <c:v>4.4488899999999996E-3</c:v>
                </c:pt>
                <c:pt idx="168">
                  <c:v>1.0048900000000005E-3</c:v>
                </c:pt>
                <c:pt idx="169">
                  <c:v>4.7523999999999998E-4</c:v>
                </c:pt>
                <c:pt idx="170">
                  <c:v>5.7121000000000006E-4</c:v>
                </c:pt>
                <c:pt idx="171">
                  <c:v>9.1204000000000003E-4</c:v>
                </c:pt>
                <c:pt idx="172">
                  <c:v>2.5921000000000001E-4</c:v>
                </c:pt>
                <c:pt idx="173">
                  <c:v>4.761E-5</c:v>
                </c:pt>
                <c:pt idx="174">
                  <c:v>1.7472400000000004E-3</c:v>
                </c:pt>
                <c:pt idx="175">
                  <c:v>2.0735999999999999E-4</c:v>
                </c:pt>
                <c:pt idx="176">
                  <c:v>7.2249999999999981E-5</c:v>
                </c:pt>
                <c:pt idx="177">
                  <c:v>2.9920900000000006E-3</c:v>
                </c:pt>
                <c:pt idx="178">
                  <c:v>1.9320999999999997E-4</c:v>
                </c:pt>
                <c:pt idx="179">
                  <c:v>3.3988899999999999E-3</c:v>
                </c:pt>
                <c:pt idx="180">
                  <c:v>3.4810000000000006E-3</c:v>
                </c:pt>
                <c:pt idx="181">
                  <c:v>2.5599999999999996E-6</c:v>
                </c:pt>
                <c:pt idx="182">
                  <c:v>7.3960000000000003E-5</c:v>
                </c:pt>
                <c:pt idx="183">
                  <c:v>2.7562499999999996E-3</c:v>
                </c:pt>
                <c:pt idx="184">
                  <c:v>3.6863999999999994E-4</c:v>
                </c:pt>
                <c:pt idx="185">
                  <c:v>2.3619599999999998E-3</c:v>
                </c:pt>
                <c:pt idx="186">
                  <c:v>6.5610000000000017E-5</c:v>
                </c:pt>
                <c:pt idx="187">
                  <c:v>6.0025000000000009E-4</c:v>
                </c:pt>
                <c:pt idx="188">
                  <c:v>4.3164899999999992E-3</c:v>
                </c:pt>
                <c:pt idx="189">
                  <c:v>1.9009599999999999E-3</c:v>
                </c:pt>
                <c:pt idx="190">
                  <c:v>3.5640900000000002E-3</c:v>
                </c:pt>
                <c:pt idx="191">
                  <c:v>7.344099999999999E-4</c:v>
                </c:pt>
                <c:pt idx="192">
                  <c:v>1.2531600000000001E-3</c:v>
                </c:pt>
                <c:pt idx="193">
                  <c:v>3.3489000000000001E-4</c:v>
                </c:pt>
                <c:pt idx="194">
                  <c:v>6.9696000000000016E-4</c:v>
                </c:pt>
                <c:pt idx="195">
                  <c:v>4.6922499999999985E-3</c:v>
                </c:pt>
                <c:pt idx="196">
                  <c:v>3.2399999999999999E-6</c:v>
                </c:pt>
                <c:pt idx="197">
                  <c:v>2.6522500000000005E-3</c:v>
                </c:pt>
                <c:pt idx="198">
                  <c:v>5.1265599999999996E-3</c:v>
                </c:pt>
                <c:pt idx="199">
                  <c:v>3.8192400000000002E-3</c:v>
                </c:pt>
                <c:pt idx="200">
                  <c:v>3.6481600000000001E-3</c:v>
                </c:pt>
                <c:pt idx="201">
                  <c:v>7.0559999999999989E-5</c:v>
                </c:pt>
                <c:pt idx="202">
                  <c:v>3.3292899999999999E-3</c:v>
                </c:pt>
                <c:pt idx="203">
                  <c:v>3.4225000000000011E-4</c:v>
                </c:pt>
                <c:pt idx="204">
                  <c:v>2.24676E-3</c:v>
                </c:pt>
                <c:pt idx="205">
                  <c:v>1.7689E-4</c:v>
                </c:pt>
                <c:pt idx="206">
                  <c:v>5.9049000000000016E-4</c:v>
                </c:pt>
                <c:pt idx="207">
                  <c:v>1.2543999999999999E-4</c:v>
                </c:pt>
                <c:pt idx="208">
                  <c:v>3.45744E-3</c:v>
                </c:pt>
                <c:pt idx="209">
                  <c:v>4.0832099999999994E-3</c:v>
                </c:pt>
                <c:pt idx="210">
                  <c:v>3.1329000000000003E-4</c:v>
                </c:pt>
                <c:pt idx="211">
                  <c:v>1.5999999999999999E-5</c:v>
                </c:pt>
                <c:pt idx="212">
                  <c:v>6.1503999999999997E-4</c:v>
                </c:pt>
                <c:pt idx="213">
                  <c:v>2.7555999999999989E-4</c:v>
                </c:pt>
                <c:pt idx="214">
                  <c:v>2.6010000000000004E-3</c:v>
                </c:pt>
                <c:pt idx="215">
                  <c:v>3.04704E-3</c:v>
                </c:pt>
                <c:pt idx="216">
                  <c:v>2.1316E-4</c:v>
                </c:pt>
                <c:pt idx="217">
                  <c:v>2.5599999999999999E-4</c:v>
                </c:pt>
                <c:pt idx="218">
                  <c:v>9.0000000000000012E-8</c:v>
                </c:pt>
                <c:pt idx="219">
                  <c:v>3.6100000000000002E-6</c:v>
                </c:pt>
                <c:pt idx="220">
                  <c:v>3.0276000000000006E-4</c:v>
                </c:pt>
                <c:pt idx="221">
                  <c:v>1.64025E-3</c:v>
                </c:pt>
                <c:pt idx="222">
                  <c:v>4.1616000000000005E-4</c:v>
                </c:pt>
                <c:pt idx="223">
                  <c:v>3.90625E-3</c:v>
                </c:pt>
                <c:pt idx="224">
                  <c:v>1.4976899999999999E-3</c:v>
                </c:pt>
                <c:pt idx="225">
                  <c:v>6.1308899999999991E-3</c:v>
                </c:pt>
                <c:pt idx="226">
                  <c:v>3.0976000000000002E-4</c:v>
                </c:pt>
                <c:pt idx="227">
                  <c:v>1.6809999999999997E-5</c:v>
                </c:pt>
                <c:pt idx="228">
                  <c:v>4.5795999999999993E-4</c:v>
                </c:pt>
                <c:pt idx="229">
                  <c:v>3.8812900000000003E-3</c:v>
                </c:pt>
                <c:pt idx="230">
                  <c:v>2.3040000000000001E-3</c:v>
                </c:pt>
                <c:pt idx="231">
                  <c:v>1.5366399999999999E-3</c:v>
                </c:pt>
                <c:pt idx="232">
                  <c:v>2.9268100000000002E-3</c:v>
                </c:pt>
                <c:pt idx="233">
                  <c:v>1.5129E-4</c:v>
                </c:pt>
                <c:pt idx="234">
                  <c:v>3.9312899999999987E-3</c:v>
                </c:pt>
                <c:pt idx="235">
                  <c:v>3.3639999999999994E-3</c:v>
                </c:pt>
                <c:pt idx="236">
                  <c:v>3.4810000000000006E-3</c:v>
                </c:pt>
                <c:pt idx="237">
                  <c:v>1.8147599999999999E-3</c:v>
                </c:pt>
                <c:pt idx="238">
                  <c:v>1.5681600000000003E-3</c:v>
                </c:pt>
                <c:pt idx="239">
                  <c:v>1.4899599999999996E-3</c:v>
                </c:pt>
                <c:pt idx="240">
                  <c:v>7.0755999999999998E-4</c:v>
                </c:pt>
                <c:pt idx="241">
                  <c:v>4.1088100000000009E-3</c:v>
                </c:pt>
                <c:pt idx="242">
                  <c:v>1.0281960000000001E-2</c:v>
                </c:pt>
                <c:pt idx="243">
                  <c:v>1.9881E-4</c:v>
                </c:pt>
                <c:pt idx="244">
                  <c:v>3.9999999999999994E-8</c:v>
                </c:pt>
                <c:pt idx="245">
                  <c:v>2.49001E-3</c:v>
                </c:pt>
                <c:pt idx="246">
                  <c:v>1.6384E-4</c:v>
                </c:pt>
                <c:pt idx="247">
                  <c:v>1.1025000000000001E-4</c:v>
                </c:pt>
                <c:pt idx="248">
                  <c:v>2.6895999999999995E-4</c:v>
                </c:pt>
                <c:pt idx="249">
                  <c:v>2.2752900000000001E-3</c:v>
                </c:pt>
                <c:pt idx="250">
                  <c:v>8.8360000000000001E-5</c:v>
                </c:pt>
                <c:pt idx="251">
                  <c:v>2.8302400000000004E-3</c:v>
                </c:pt>
                <c:pt idx="252">
                  <c:v>1.7388900000000001E-3</c:v>
                </c:pt>
                <c:pt idx="253">
                  <c:v>2.9240999999999989E-4</c:v>
                </c:pt>
                <c:pt idx="254">
                  <c:v>2.3040000000000003E-5</c:v>
                </c:pt>
                <c:pt idx="255">
                  <c:v>6.4008999999999995E-4</c:v>
                </c:pt>
                <c:pt idx="256">
                  <c:v>3.6480999999999997E-4</c:v>
                </c:pt>
                <c:pt idx="257">
                  <c:v>9.4863999999999983E-4</c:v>
                </c:pt>
                <c:pt idx="258">
                  <c:v>1.4899600000000002E-3</c:v>
                </c:pt>
                <c:pt idx="259">
                  <c:v>1.85761E-3</c:v>
                </c:pt>
                <c:pt idx="260">
                  <c:v>6.6585599999999983E-3</c:v>
                </c:pt>
                <c:pt idx="261">
                  <c:v>1.3912899999999999E-3</c:v>
                </c:pt>
                <c:pt idx="262">
                  <c:v>5.4464399999999986E-3</c:v>
                </c:pt>
                <c:pt idx="263">
                  <c:v>1.0000000000000008E-8</c:v>
                </c:pt>
                <c:pt idx="264">
                  <c:v>2.51001E-3</c:v>
                </c:pt>
                <c:pt idx="265">
                  <c:v>1.1560000000000001E-5</c:v>
                </c:pt>
                <c:pt idx="266">
                  <c:v>8.5848999999999995E-4</c:v>
                </c:pt>
                <c:pt idx="267">
                  <c:v>3.5999999999999999E-3</c:v>
                </c:pt>
                <c:pt idx="268">
                  <c:v>8.5747600000000007E-3</c:v>
                </c:pt>
                <c:pt idx="269">
                  <c:v>1.0889999999999997E-3</c:v>
                </c:pt>
                <c:pt idx="270">
                  <c:v>1.0889999999999999E-5</c:v>
                </c:pt>
                <c:pt idx="271">
                  <c:v>8.0655999999999989E-4</c:v>
                </c:pt>
                <c:pt idx="272">
                  <c:v>1.71396E-3</c:v>
                </c:pt>
                <c:pt idx="273">
                  <c:v>3.1683999999999998E-4</c:v>
                </c:pt>
                <c:pt idx="274">
                  <c:v>8.0655999999999989E-4</c:v>
                </c:pt>
                <c:pt idx="275">
                  <c:v>3.9999999999999998E-6</c:v>
                </c:pt>
                <c:pt idx="276">
                  <c:v>3.1696899999999997E-3</c:v>
                </c:pt>
                <c:pt idx="277">
                  <c:v>7.2360999999999997E-4</c:v>
                </c:pt>
                <c:pt idx="278">
                  <c:v>1.0112400000000001E-3</c:v>
                </c:pt>
                <c:pt idx="279">
                  <c:v>1.0432899999999997E-3</c:v>
                </c:pt>
                <c:pt idx="280">
                  <c:v>3.6099999999999999E-4</c:v>
                </c:pt>
                <c:pt idx="281">
                  <c:v>2.7248399999999996E-3</c:v>
                </c:pt>
                <c:pt idx="282">
                  <c:v>3.2041000000000008E-4</c:v>
                </c:pt>
                <c:pt idx="283">
                  <c:v>2.4649000000000009E-4</c:v>
                </c:pt>
                <c:pt idx="284">
                  <c:v>1.8496000000000002E-4</c:v>
                </c:pt>
                <c:pt idx="285">
                  <c:v>1.6240899999999997E-3</c:v>
                </c:pt>
                <c:pt idx="286">
                  <c:v>1.9448099999999999E-3</c:v>
                </c:pt>
                <c:pt idx="287">
                  <c:v>3.41056E-3</c:v>
                </c:pt>
                <c:pt idx="288">
                  <c:v>2.1315999999999994E-4</c:v>
                </c:pt>
                <c:pt idx="289">
                  <c:v>2.4502500000000002E-3</c:v>
                </c:pt>
                <c:pt idx="290">
                  <c:v>2.4108099999999998E-3</c:v>
                </c:pt>
                <c:pt idx="291">
                  <c:v>3.6000000000000005E-7</c:v>
                </c:pt>
                <c:pt idx="292">
                  <c:v>8.2368999999999997E-4</c:v>
                </c:pt>
                <c:pt idx="293">
                  <c:v>3.1922499999999993E-3</c:v>
                </c:pt>
                <c:pt idx="294">
                  <c:v>3.3988900000000003E-3</c:v>
                </c:pt>
                <c:pt idx="295">
                  <c:v>2.2800999999999995E-4</c:v>
                </c:pt>
                <c:pt idx="296">
                  <c:v>4.1615999999999989E-4</c:v>
                </c:pt>
                <c:pt idx="297">
                  <c:v>2.49001E-3</c:v>
                </c:pt>
                <c:pt idx="298">
                  <c:v>4.9284000000000003E-4</c:v>
                </c:pt>
                <c:pt idx="299">
                  <c:v>6.2500000000000012E-4</c:v>
                </c:pt>
                <c:pt idx="300">
                  <c:v>4.9984899999999995E-3</c:v>
                </c:pt>
                <c:pt idx="301">
                  <c:v>1.9360000000000004E-3</c:v>
                </c:pt>
                <c:pt idx="302">
                  <c:v>6.7240000000000014E-5</c:v>
                </c:pt>
                <c:pt idx="303">
                  <c:v>5.6169E-4</c:v>
                </c:pt>
                <c:pt idx="304">
                  <c:v>4.6240000000000005E-5</c:v>
                </c:pt>
                <c:pt idx="305">
                  <c:v>1.1902500000000001E-3</c:v>
                </c:pt>
                <c:pt idx="306">
                  <c:v>2.5599999999999999E-4</c:v>
                </c:pt>
                <c:pt idx="307">
                  <c:v>6.2500000000000012E-4</c:v>
                </c:pt>
                <c:pt idx="308">
                  <c:v>2.07025E-3</c:v>
                </c:pt>
                <c:pt idx="309">
                  <c:v>2.3522500000000002E-3</c:v>
                </c:pt>
                <c:pt idx="310">
                  <c:v>1.1088900000000002E-3</c:v>
                </c:pt>
                <c:pt idx="311">
                  <c:v>1.5840400000000001E-3</c:v>
                </c:pt>
                <c:pt idx="312">
                  <c:v>1.1236E-4</c:v>
                </c:pt>
                <c:pt idx="313">
                  <c:v>3.7209999999999991E-5</c:v>
                </c:pt>
                <c:pt idx="314">
                  <c:v>3.4968999999999994E-4</c:v>
                </c:pt>
                <c:pt idx="315">
                  <c:v>2.7039999999999999E-5</c:v>
                </c:pt>
                <c:pt idx="316">
                  <c:v>3.6481600000000001E-3</c:v>
                </c:pt>
                <c:pt idx="317">
                  <c:v>9.5481000000000006E-4</c:v>
                </c:pt>
                <c:pt idx="318">
                  <c:v>3.239999999999999E-6</c:v>
                </c:pt>
                <c:pt idx="319">
                  <c:v>1.6900000000000003E-6</c:v>
                </c:pt>
                <c:pt idx="320">
                  <c:v>1.5625000000000003E-4</c:v>
                </c:pt>
                <c:pt idx="321">
                  <c:v>7.1288999999999988E-4</c:v>
                </c:pt>
                <c:pt idx="322">
                  <c:v>4.761E-5</c:v>
                </c:pt>
                <c:pt idx="323">
                  <c:v>2.9241E-4</c:v>
                </c:pt>
                <c:pt idx="324">
                  <c:v>6.5025000000000011E-4</c:v>
                </c:pt>
                <c:pt idx="325">
                  <c:v>1.8922499999999998E-3</c:v>
                </c:pt>
                <c:pt idx="326">
                  <c:v>1.296E-5</c:v>
                </c:pt>
                <c:pt idx="327">
                  <c:v>2.2372900000000003E-3</c:v>
                </c:pt>
                <c:pt idx="328">
                  <c:v>8.4680999999999982E-4</c:v>
                </c:pt>
                <c:pt idx="329">
                  <c:v>2.5599999999999996E-6</c:v>
                </c:pt>
                <c:pt idx="330">
                  <c:v>2.7457599999999994E-3</c:v>
                </c:pt>
                <c:pt idx="331">
                  <c:v>3.0275999999999995E-4</c:v>
                </c:pt>
                <c:pt idx="332">
                  <c:v>1.3912899999999999E-3</c:v>
                </c:pt>
                <c:pt idx="333">
                  <c:v>1.9009599999999999E-3</c:v>
                </c:pt>
                <c:pt idx="334">
                  <c:v>9.8595999999999992E-4</c:v>
                </c:pt>
                <c:pt idx="335">
                  <c:v>1.2768999999999999E-4</c:v>
                </c:pt>
                <c:pt idx="336">
                  <c:v>2.5401600000000001E-3</c:v>
                </c:pt>
                <c:pt idx="337">
                  <c:v>5.2441E-4</c:v>
                </c:pt>
                <c:pt idx="338">
                  <c:v>4.1990399999999994E-3</c:v>
                </c:pt>
                <c:pt idx="339">
                  <c:v>2.5599999999999999E-4</c:v>
                </c:pt>
                <c:pt idx="340">
                  <c:v>8.9113600000000001E-3</c:v>
                </c:pt>
                <c:pt idx="341">
                  <c:v>3.0913600000000005E-3</c:v>
                </c:pt>
                <c:pt idx="342">
                  <c:v>4.6240000000000005E-5</c:v>
                </c:pt>
                <c:pt idx="343">
                  <c:v>9.6721000000000014E-4</c:v>
                </c:pt>
                <c:pt idx="344">
                  <c:v>3.6000000000000005E-7</c:v>
                </c:pt>
                <c:pt idx="345">
                  <c:v>1.0304099999999998E-3</c:v>
                </c:pt>
                <c:pt idx="346">
                  <c:v>1.1448999999999998E-4</c:v>
                </c:pt>
                <c:pt idx="347">
                  <c:v>4.4222500000000008E-3</c:v>
                </c:pt>
                <c:pt idx="348">
                  <c:v>4.0000000000000002E-4</c:v>
                </c:pt>
                <c:pt idx="349">
                  <c:v>1.3690000000000001E-5</c:v>
                </c:pt>
                <c:pt idx="350">
                  <c:v>3.9999999999999998E-6</c:v>
                </c:pt>
                <c:pt idx="351">
                  <c:v>6.2500000000000012E-4</c:v>
                </c:pt>
                <c:pt idx="352">
                  <c:v>5.1839999999999994E-3</c:v>
                </c:pt>
                <c:pt idx="353">
                  <c:v>2.7889000000000001E-4</c:v>
                </c:pt>
                <c:pt idx="354">
                  <c:v>7.8961000000000005E-4</c:v>
                </c:pt>
                <c:pt idx="355">
                  <c:v>1.5681599999999996E-3</c:v>
                </c:pt>
                <c:pt idx="356">
                  <c:v>4.6104100000000005E-3</c:v>
                </c:pt>
                <c:pt idx="357">
                  <c:v>2.209E-5</c:v>
                </c:pt>
                <c:pt idx="358">
                  <c:v>2.4700899999999994E-3</c:v>
                </c:pt>
                <c:pt idx="359">
                  <c:v>1.35424E-3</c:v>
                </c:pt>
                <c:pt idx="360">
                  <c:v>2.5603599999999998E-3</c:v>
                </c:pt>
                <c:pt idx="361">
                  <c:v>9.0601000000000006E-4</c:v>
                </c:pt>
                <c:pt idx="362">
                  <c:v>2.4601599999999999E-3</c:v>
                </c:pt>
                <c:pt idx="363">
                  <c:v>5.9290000000000003E-5</c:v>
                </c:pt>
                <c:pt idx="364">
                  <c:v>3.1359999999999998E-5</c:v>
                </c:pt>
                <c:pt idx="365">
                  <c:v>1.1560000000000001E-3</c:v>
                </c:pt>
                <c:pt idx="366">
                  <c:v>1.0956099999999999E-3</c:v>
                </c:pt>
                <c:pt idx="367">
                  <c:v>3.3124000000000001E-4</c:v>
                </c:pt>
                <c:pt idx="368">
                  <c:v>5.5696000000000001E-4</c:v>
                </c:pt>
                <c:pt idx="369">
                  <c:v>2.0340100000000002E-3</c:v>
                </c:pt>
                <c:pt idx="370">
                  <c:v>1.37641E-3</c:v>
                </c:pt>
                <c:pt idx="371">
                  <c:v>2.5000000000000011E-5</c:v>
                </c:pt>
                <c:pt idx="372">
                  <c:v>9.2160000000000012E-5</c:v>
                </c:pt>
                <c:pt idx="373">
                  <c:v>2.3619599999999998E-3</c:v>
                </c:pt>
                <c:pt idx="374">
                  <c:v>3.2718400000000003E-3</c:v>
                </c:pt>
                <c:pt idx="375">
                  <c:v>1.6240900000000001E-3</c:v>
                </c:pt>
                <c:pt idx="376">
                  <c:v>6.6564E-4</c:v>
                </c:pt>
                <c:pt idx="377">
                  <c:v>1.3468900000000003E-3</c:v>
                </c:pt>
                <c:pt idx="378">
                  <c:v>2.4403599999999999E-3</c:v>
                </c:pt>
                <c:pt idx="379">
                  <c:v>1.9600000000000002E-4</c:v>
                </c:pt>
                <c:pt idx="380">
                  <c:v>1.1289599999999998E-3</c:v>
                </c:pt>
                <c:pt idx="381">
                  <c:v>1.00489E-3</c:v>
                </c:pt>
                <c:pt idx="382">
                  <c:v>5.8564000000000001E-4</c:v>
                </c:pt>
                <c:pt idx="383">
                  <c:v>8.7616000000000007E-4</c:v>
                </c:pt>
                <c:pt idx="384">
                  <c:v>1.9891600000000002E-3</c:v>
                </c:pt>
                <c:pt idx="385">
                  <c:v>3.8025E-4</c:v>
                </c:pt>
                <c:pt idx="386">
                  <c:v>2.3522500000000002E-3</c:v>
                </c:pt>
                <c:pt idx="387">
                  <c:v>7.344099999999999E-4</c:v>
                </c:pt>
                <c:pt idx="388">
                  <c:v>9.734399999999999E-4</c:v>
                </c:pt>
                <c:pt idx="389">
                  <c:v>2.88369E-3</c:v>
                </c:pt>
                <c:pt idx="390">
                  <c:v>8.4640000000000003E-5</c:v>
                </c:pt>
                <c:pt idx="391">
                  <c:v>1.2996000000000001E-4</c:v>
                </c:pt>
                <c:pt idx="392">
                  <c:v>2.5000000000000001E-5</c:v>
                </c:pt>
                <c:pt idx="393">
                  <c:v>1.4899600000000002E-3</c:v>
                </c:pt>
                <c:pt idx="394">
                  <c:v>3.8025E-4</c:v>
                </c:pt>
                <c:pt idx="395">
                  <c:v>0</c:v>
                </c:pt>
                <c:pt idx="396">
                  <c:v>1.16964E-3</c:v>
                </c:pt>
                <c:pt idx="397">
                  <c:v>1.4399999999999998E-4</c:v>
                </c:pt>
                <c:pt idx="398">
                  <c:v>2.0160100000000004E-3</c:v>
                </c:pt>
                <c:pt idx="399">
                  <c:v>2.4964000000000003E-4</c:v>
                </c:pt>
                <c:pt idx="400">
                  <c:v>3.4595999999999992E-4</c:v>
                </c:pt>
                <c:pt idx="401">
                  <c:v>7.784100000000001E-4</c:v>
                </c:pt>
                <c:pt idx="402">
                  <c:v>4.4222500000000008E-3</c:v>
                </c:pt>
                <c:pt idx="403">
                  <c:v>2.1316E-4</c:v>
                </c:pt>
                <c:pt idx="404">
                  <c:v>1.6383999999999998E-4</c:v>
                </c:pt>
                <c:pt idx="405">
                  <c:v>2.3104000000000001E-4</c:v>
                </c:pt>
                <c:pt idx="406">
                  <c:v>1.1492099999999999E-3</c:v>
                </c:pt>
                <c:pt idx="407">
                  <c:v>5.3823999999999994E-4</c:v>
                </c:pt>
                <c:pt idx="408">
                  <c:v>5.0175999999999997E-4</c:v>
                </c:pt>
                <c:pt idx="409">
                  <c:v>1.0112399999999996E-3</c:v>
                </c:pt>
                <c:pt idx="410">
                  <c:v>3.3988900000000003E-3</c:v>
                </c:pt>
                <c:pt idx="411">
                  <c:v>2.4009999999999999E-5</c:v>
                </c:pt>
                <c:pt idx="412">
                  <c:v>2.3232399999999999E-3</c:v>
                </c:pt>
                <c:pt idx="413">
                  <c:v>2.3716900000000001E-3</c:v>
                </c:pt>
                <c:pt idx="414">
                  <c:v>4.0832099999999994E-3</c:v>
                </c:pt>
                <c:pt idx="415">
                  <c:v>1.37641E-3</c:v>
                </c:pt>
                <c:pt idx="416">
                  <c:v>9.5480999999999984E-4</c:v>
                </c:pt>
                <c:pt idx="417">
                  <c:v>2.1160000000000001E-5</c:v>
                </c:pt>
                <c:pt idx="418">
                  <c:v>6.6564E-4</c:v>
                </c:pt>
                <c:pt idx="419">
                  <c:v>8.2943999999999997E-4</c:v>
                </c:pt>
                <c:pt idx="420">
                  <c:v>9.0600999999999984E-4</c:v>
                </c:pt>
                <c:pt idx="421">
                  <c:v>7.344099999999999E-4</c:v>
                </c:pt>
                <c:pt idx="422">
                  <c:v>3.9203999999999991E-4</c:v>
                </c:pt>
                <c:pt idx="423">
                  <c:v>7.6176E-4</c:v>
                </c:pt>
                <c:pt idx="424">
                  <c:v>2.1159999999999998E-3</c:v>
                </c:pt>
                <c:pt idx="425">
                  <c:v>1.0000000000000008E-8</c:v>
                </c:pt>
                <c:pt idx="426">
                  <c:v>1.3176899999999998E-3</c:v>
                </c:pt>
                <c:pt idx="427">
                  <c:v>4.0401E-4</c:v>
                </c:pt>
                <c:pt idx="428">
                  <c:v>2.3039999999999996E-5</c:v>
                </c:pt>
                <c:pt idx="429">
                  <c:v>4.0576900000000009E-3</c:v>
                </c:pt>
                <c:pt idx="430">
                  <c:v>7.0728099999999988E-3</c:v>
                </c:pt>
                <c:pt idx="431">
                  <c:v>6.8392899999999996E-3</c:v>
                </c:pt>
                <c:pt idx="432">
                  <c:v>4.2902499999999989E-3</c:v>
                </c:pt>
                <c:pt idx="433">
                  <c:v>5.5696000000000001E-4</c:v>
                </c:pt>
                <c:pt idx="434">
                  <c:v>2.5100100000000005E-3</c:v>
                </c:pt>
                <c:pt idx="435">
                  <c:v>3.9999999999999998E-6</c:v>
                </c:pt>
                <c:pt idx="436">
                  <c:v>1.2254490000000002E-2</c:v>
                </c:pt>
                <c:pt idx="437">
                  <c:v>1.5375999999999999E-4</c:v>
                </c:pt>
                <c:pt idx="438">
                  <c:v>2.6832399999999999E-3</c:v>
                </c:pt>
                <c:pt idx="439">
                  <c:v>4.622500000000001E-4</c:v>
                </c:pt>
                <c:pt idx="440">
                  <c:v>1.0956100000000003E-3</c:v>
                </c:pt>
                <c:pt idx="441">
                  <c:v>2.2657600000000003E-3</c:v>
                </c:pt>
                <c:pt idx="442">
                  <c:v>4.0000000000000002E-4</c:v>
                </c:pt>
                <c:pt idx="443">
                  <c:v>3.1329000000000003E-4</c:v>
                </c:pt>
                <c:pt idx="444">
                  <c:v>1.4399999999999991E-6</c:v>
                </c:pt>
                <c:pt idx="445">
                  <c:v>2.8302400000000004E-3</c:v>
                </c:pt>
                <c:pt idx="446">
                  <c:v>1.6899999999999993E-4</c:v>
                </c:pt>
                <c:pt idx="447">
                  <c:v>7.9524000000000001E-4</c:v>
                </c:pt>
                <c:pt idx="448">
                  <c:v>3.3640000000000003E-5</c:v>
                </c:pt>
                <c:pt idx="449">
                  <c:v>4.4944000000000001E-4</c:v>
                </c:pt>
                <c:pt idx="450">
                  <c:v>6.4515999999999998E-4</c:v>
                </c:pt>
                <c:pt idx="451">
                  <c:v>3.2400000000000007E-4</c:v>
                </c:pt>
                <c:pt idx="452">
                  <c:v>2.9584000000000001E-4</c:v>
                </c:pt>
                <c:pt idx="453">
                  <c:v>1.5209999999999998E-5</c:v>
                </c:pt>
                <c:pt idx="454">
                  <c:v>2.8224000000000006E-4</c:v>
                </c:pt>
                <c:pt idx="455">
                  <c:v>2.4648999999999998E-4</c:v>
                </c:pt>
                <c:pt idx="456">
                  <c:v>4.1615999999999989E-4</c:v>
                </c:pt>
                <c:pt idx="457">
                  <c:v>1.3455999999999999E-4</c:v>
                </c:pt>
                <c:pt idx="458">
                  <c:v>8.8209000000000009E-4</c:v>
                </c:pt>
                <c:pt idx="459">
                  <c:v>7.7439999999999977E-5</c:v>
                </c:pt>
                <c:pt idx="460">
                  <c:v>8.4099999999999991E-6</c:v>
                </c:pt>
                <c:pt idx="461">
                  <c:v>1.1559999999999999E-5</c:v>
                </c:pt>
                <c:pt idx="462">
                  <c:v>1.4592399999999999E-3</c:v>
                </c:pt>
                <c:pt idx="463">
                  <c:v>5.4760000000000004E-5</c:v>
                </c:pt>
                <c:pt idx="464">
                  <c:v>9.6039999999999995E-5</c:v>
                </c:pt>
                <c:pt idx="465">
                  <c:v>1.16964E-3</c:v>
                </c:pt>
                <c:pt idx="466">
                  <c:v>2.1160000000000001E-5</c:v>
                </c:pt>
                <c:pt idx="467">
                  <c:v>2.66256E-3</c:v>
                </c:pt>
                <c:pt idx="468">
                  <c:v>3.0275999999999995E-4</c:v>
                </c:pt>
                <c:pt idx="469">
                  <c:v>9.3636000000000012E-4</c:v>
                </c:pt>
                <c:pt idx="470">
                  <c:v>1.00489E-3</c:v>
                </c:pt>
                <c:pt idx="471">
                  <c:v>8.4680999999999982E-4</c:v>
                </c:pt>
                <c:pt idx="472">
                  <c:v>1.024E-5</c:v>
                </c:pt>
                <c:pt idx="473">
                  <c:v>1.7955999999999997E-4</c:v>
                </c:pt>
                <c:pt idx="474">
                  <c:v>1.2099999999999999E-4</c:v>
                </c:pt>
                <c:pt idx="475">
                  <c:v>7.3960000000000003E-5</c:v>
                </c:pt>
                <c:pt idx="476">
                  <c:v>4.5368999999999997E-4</c:v>
                </c:pt>
                <c:pt idx="477">
                  <c:v>6.1503999999999997E-4</c:v>
                </c:pt>
                <c:pt idx="478">
                  <c:v>2.7562499999999996E-3</c:v>
                </c:pt>
                <c:pt idx="479">
                  <c:v>1.1236E-4</c:v>
                </c:pt>
                <c:pt idx="480">
                  <c:v>1.6383999999999998E-4</c:v>
                </c:pt>
                <c:pt idx="481">
                  <c:v>5.6249999999999998E-3</c:v>
                </c:pt>
                <c:pt idx="482">
                  <c:v>4.3559999999999996E-5</c:v>
                </c:pt>
                <c:pt idx="483">
                  <c:v>1.85761E-3</c:v>
                </c:pt>
                <c:pt idx="484">
                  <c:v>3.2400000000000007E-4</c:v>
                </c:pt>
                <c:pt idx="485">
                  <c:v>2.809E-5</c:v>
                </c:pt>
                <c:pt idx="486">
                  <c:v>7.36164E-3</c:v>
                </c:pt>
                <c:pt idx="487">
                  <c:v>1.2996000000000001E-4</c:v>
                </c:pt>
                <c:pt idx="488">
                  <c:v>1.91844E-3</c:v>
                </c:pt>
                <c:pt idx="489">
                  <c:v>1.7724099999999999E-3</c:v>
                </c:pt>
                <c:pt idx="490">
                  <c:v>1.6000000000000001E-3</c:v>
                </c:pt>
                <c:pt idx="491">
                  <c:v>7.1824000000000009E-4</c:v>
                </c:pt>
                <c:pt idx="492">
                  <c:v>2.39121E-3</c:v>
                </c:pt>
                <c:pt idx="493">
                  <c:v>3.3639999999999996E-5</c:v>
                </c:pt>
                <c:pt idx="494">
                  <c:v>1.1764899999999999E-3</c:v>
                </c:pt>
                <c:pt idx="495">
                  <c:v>7.2899999999999994E-4</c:v>
                </c:pt>
                <c:pt idx="496">
                  <c:v>5.329E-5</c:v>
                </c:pt>
                <c:pt idx="497">
                  <c:v>1.1424399999999998E-3</c:v>
                </c:pt>
                <c:pt idx="498">
                  <c:v>1.3395599999999996E-3</c:v>
                </c:pt>
                <c:pt idx="499">
                  <c:v>1.1289599999999998E-3</c:v>
                </c:pt>
                <c:pt idx="500">
                  <c:v>3.3639999999999996E-5</c:v>
                </c:pt>
                <c:pt idx="501">
                  <c:v>8.98704E-3</c:v>
                </c:pt>
                <c:pt idx="502">
                  <c:v>7.4529000000000012E-4</c:v>
                </c:pt>
                <c:pt idx="503">
                  <c:v>1.2543999999999999E-4</c:v>
                </c:pt>
                <c:pt idx="504">
                  <c:v>5.0175999999999997E-4</c:v>
                </c:pt>
                <c:pt idx="505">
                  <c:v>3.0976000000000002E-4</c:v>
                </c:pt>
                <c:pt idx="506">
                  <c:v>1.9891600000000002E-3</c:v>
                </c:pt>
                <c:pt idx="507">
                  <c:v>7.3960000000000003E-5</c:v>
                </c:pt>
                <c:pt idx="508">
                  <c:v>3.4222500000000004E-3</c:v>
                </c:pt>
                <c:pt idx="509">
                  <c:v>1.23201E-3</c:v>
                </c:pt>
                <c:pt idx="510">
                  <c:v>5.1840000000000012E-5</c:v>
                </c:pt>
                <c:pt idx="511">
                  <c:v>2.8944399999999999E-3</c:v>
                </c:pt>
                <c:pt idx="512">
                  <c:v>9.6099999999999994E-4</c:v>
                </c:pt>
                <c:pt idx="513">
                  <c:v>3.9601000000000003E-4</c:v>
                </c:pt>
                <c:pt idx="514">
                  <c:v>1.4439999999999997E-5</c:v>
                </c:pt>
                <c:pt idx="515">
                  <c:v>4.4488900000000014E-3</c:v>
                </c:pt>
                <c:pt idx="516">
                  <c:v>4.1860900000000008E-3</c:v>
                </c:pt>
                <c:pt idx="517">
                  <c:v>2.6832399999999999E-3</c:v>
                </c:pt>
                <c:pt idx="518">
                  <c:v>5.5696000000000001E-4</c:v>
                </c:pt>
                <c:pt idx="519">
                  <c:v>3.2035599999999998E-3</c:v>
                </c:pt>
                <c:pt idx="520">
                  <c:v>1.0692900000000005E-3</c:v>
                </c:pt>
                <c:pt idx="521">
                  <c:v>3.9601000000000003E-4</c:v>
                </c:pt>
                <c:pt idx="522">
                  <c:v>5.6249999999999998E-3</c:v>
                </c:pt>
                <c:pt idx="523">
                  <c:v>3.3062499999999993E-3</c:v>
                </c:pt>
                <c:pt idx="524">
                  <c:v>2.4009999999999999E-5</c:v>
                </c:pt>
                <c:pt idx="525">
                  <c:v>1.1024999999999998E-2</c:v>
                </c:pt>
                <c:pt idx="526">
                  <c:v>4.0832099999999994E-3</c:v>
                </c:pt>
                <c:pt idx="527">
                  <c:v>2.71441E-3</c:v>
                </c:pt>
                <c:pt idx="528">
                  <c:v>5.5502499999999996E-3</c:v>
                </c:pt>
                <c:pt idx="529">
                  <c:v>2.5200400000000003E-3</c:v>
                </c:pt>
                <c:pt idx="530">
                  <c:v>2.22784E-3</c:v>
                </c:pt>
                <c:pt idx="531">
                  <c:v>3.3124000000000001E-4</c:v>
                </c:pt>
                <c:pt idx="532">
                  <c:v>2.5502500000000004E-3</c:v>
                </c:pt>
                <c:pt idx="533">
                  <c:v>3.7699600000000006E-3</c:v>
                </c:pt>
                <c:pt idx="534">
                  <c:v>2.7248399999999996E-3</c:v>
                </c:pt>
                <c:pt idx="535">
                  <c:v>3.0275999999999995E-4</c:v>
                </c:pt>
                <c:pt idx="536">
                  <c:v>1.9624900000000003E-3</c:v>
                </c:pt>
                <c:pt idx="537">
                  <c:v>1.1764899999999999E-3</c:v>
                </c:pt>
                <c:pt idx="538">
                  <c:v>1.3616100000000001E-3</c:v>
                </c:pt>
                <c:pt idx="539">
                  <c:v>7.2900000000000005E-6</c:v>
                </c:pt>
                <c:pt idx="540">
                  <c:v>1.6809999999999996E-3</c:v>
                </c:pt>
                <c:pt idx="541">
                  <c:v>1.8147600000000005E-3</c:v>
                </c:pt>
                <c:pt idx="542">
                  <c:v>2.3040000000000003E-5</c:v>
                </c:pt>
                <c:pt idx="543">
                  <c:v>1.64025E-3</c:v>
                </c:pt>
                <c:pt idx="544">
                  <c:v>8.0999999999999955E-7</c:v>
                </c:pt>
                <c:pt idx="545">
                  <c:v>8.2446399999999993E-3</c:v>
                </c:pt>
                <c:pt idx="546">
                  <c:v>7.728399999999999E-4</c:v>
                </c:pt>
                <c:pt idx="547">
                  <c:v>9.734399999999999E-4</c:v>
                </c:pt>
                <c:pt idx="548">
                  <c:v>8.1000000000000017E-5</c:v>
                </c:pt>
                <c:pt idx="549">
                  <c:v>3.3639999999999996E-5</c:v>
                </c:pt>
                <c:pt idx="550">
                  <c:v>2.4024999999999999E-4</c:v>
                </c:pt>
                <c:pt idx="551">
                  <c:v>4.5795999999999993E-4</c:v>
                </c:pt>
                <c:pt idx="552">
                  <c:v>2.4009999999999999E-5</c:v>
                </c:pt>
                <c:pt idx="553">
                  <c:v>1.2602499999999999E-3</c:v>
                </c:pt>
                <c:pt idx="554">
                  <c:v>6.3999999999999997E-5</c:v>
                </c:pt>
                <c:pt idx="555">
                  <c:v>8.4640000000000003E-5</c:v>
                </c:pt>
                <c:pt idx="556">
                  <c:v>2.4700900000000003E-3</c:v>
                </c:pt>
                <c:pt idx="557">
                  <c:v>9.8009999999999978E-5</c:v>
                </c:pt>
                <c:pt idx="558">
                  <c:v>8.1224999999999982E-4</c:v>
                </c:pt>
                <c:pt idx="559">
                  <c:v>1.9713600000000001E-3</c:v>
                </c:pt>
                <c:pt idx="560">
                  <c:v>6.8889999999999999E-5</c:v>
                </c:pt>
                <c:pt idx="561">
                  <c:v>2.6625600000000009E-3</c:v>
                </c:pt>
                <c:pt idx="562">
                  <c:v>5.9048999999999994E-4</c:v>
                </c:pt>
                <c:pt idx="563">
                  <c:v>1.1024999999999998E-4</c:v>
                </c:pt>
                <c:pt idx="564">
                  <c:v>3.2262400000000004E-3</c:v>
                </c:pt>
                <c:pt idx="565">
                  <c:v>9.8595999999999992E-4</c:v>
                </c:pt>
                <c:pt idx="566">
                  <c:v>2.9484900000000002E-3</c:v>
                </c:pt>
                <c:pt idx="567">
                  <c:v>4.410000000000001E-6</c:v>
                </c:pt>
                <c:pt idx="568">
                  <c:v>1.4835240000000005E-2</c:v>
                </c:pt>
                <c:pt idx="569">
                  <c:v>1.4883999999999996E-4</c:v>
                </c:pt>
                <c:pt idx="570">
                  <c:v>2.1160000000000001E-5</c:v>
                </c:pt>
                <c:pt idx="571">
                  <c:v>9.9999999999999995E-7</c:v>
                </c:pt>
                <c:pt idx="572">
                  <c:v>5.0624999999999997E-4</c:v>
                </c:pt>
                <c:pt idx="573">
                  <c:v>2.0611600000000002E-3</c:v>
                </c:pt>
                <c:pt idx="574">
                  <c:v>1.5366399999999999E-3</c:v>
                </c:pt>
                <c:pt idx="575">
                  <c:v>4.9729000000000006E-4</c:v>
                </c:pt>
                <c:pt idx="576">
                  <c:v>5.4022499999999991E-3</c:v>
                </c:pt>
                <c:pt idx="577">
                  <c:v>7.656249999999999E-3</c:v>
                </c:pt>
                <c:pt idx="578">
                  <c:v>1.2012160000000001E-2</c:v>
                </c:pt>
                <c:pt idx="579">
                  <c:v>2.7589209999999999E-2</c:v>
                </c:pt>
                <c:pt idx="580">
                  <c:v>1.57609E-3</c:v>
                </c:pt>
                <c:pt idx="581">
                  <c:v>7.5076000000000006E-4</c:v>
                </c:pt>
                <c:pt idx="582">
                  <c:v>2.0277759999999999E-2</c:v>
                </c:pt>
                <c:pt idx="583">
                  <c:v>3.5880099999999996E-3</c:v>
                </c:pt>
                <c:pt idx="584">
                  <c:v>9.4248999999999993E-4</c:v>
                </c:pt>
                <c:pt idx="585">
                  <c:v>2.18089E-3</c:v>
                </c:pt>
                <c:pt idx="586">
                  <c:v>3.1696900000000002E-3</c:v>
                </c:pt>
                <c:pt idx="587">
                  <c:v>2.73529E-3</c:v>
                </c:pt>
                <c:pt idx="588">
                  <c:v>3.7332100000000003E-3</c:v>
                </c:pt>
                <c:pt idx="589">
                  <c:v>5.6169000000000011E-4</c:v>
                </c:pt>
                <c:pt idx="590">
                  <c:v>1.3912899999999999E-3</c:v>
                </c:pt>
                <c:pt idx="591">
                  <c:v>3.4456900000000004E-3</c:v>
                </c:pt>
                <c:pt idx="592">
                  <c:v>9.3635999999999991E-4</c:v>
                </c:pt>
                <c:pt idx="593">
                  <c:v>1.2544000000000005E-4</c:v>
                </c:pt>
                <c:pt idx="594">
                  <c:v>1.5951689999999998E-2</c:v>
                </c:pt>
                <c:pt idx="595">
                  <c:v>4.3559999999999996E-5</c:v>
                </c:pt>
                <c:pt idx="596">
                  <c:v>7.4529000000000012E-4</c:v>
                </c:pt>
                <c:pt idx="597">
                  <c:v>1.1449000000000002E-4</c:v>
                </c:pt>
                <c:pt idx="598">
                  <c:v>9.6039999999999995E-5</c:v>
                </c:pt>
                <c:pt idx="599">
                  <c:v>2.0070399999999999E-3</c:v>
                </c:pt>
                <c:pt idx="600">
                  <c:v>3.5999999999999994E-5</c:v>
                </c:pt>
                <c:pt idx="601">
                  <c:v>1.9600000000000007E-6</c:v>
                </c:pt>
                <c:pt idx="602">
                  <c:v>6.2500000000000012E-4</c:v>
                </c:pt>
                <c:pt idx="603">
                  <c:v>4.0401E-4</c:v>
                </c:pt>
                <c:pt idx="604">
                  <c:v>5.7760000000000003E-5</c:v>
                </c:pt>
                <c:pt idx="605">
                  <c:v>3.6602499999999999E-3</c:v>
                </c:pt>
                <c:pt idx="606">
                  <c:v>1.3616100000000001E-3</c:v>
                </c:pt>
                <c:pt idx="607">
                  <c:v>2.5599999999999999E-4</c:v>
                </c:pt>
                <c:pt idx="608">
                  <c:v>9.8010000000000019E-5</c:v>
                </c:pt>
                <c:pt idx="609">
                  <c:v>2.809E-5</c:v>
                </c:pt>
                <c:pt idx="610">
                  <c:v>1.1881E-4</c:v>
                </c:pt>
                <c:pt idx="611">
                  <c:v>2.6112100000000005E-3</c:v>
                </c:pt>
                <c:pt idx="612">
                  <c:v>1.6129E-4</c:v>
                </c:pt>
                <c:pt idx="613">
                  <c:v>1.7161000000000002E-4</c:v>
                </c:pt>
                <c:pt idx="614">
                  <c:v>2.5599999999999996E-6</c:v>
                </c:pt>
                <c:pt idx="615">
                  <c:v>1.5132099999999999E-3</c:v>
                </c:pt>
                <c:pt idx="616">
                  <c:v>2.0249999999999999E-3</c:v>
                </c:pt>
                <c:pt idx="617">
                  <c:v>5.7760000000000003E-5</c:v>
                </c:pt>
                <c:pt idx="618">
                  <c:v>3.04704E-3</c:v>
                </c:pt>
                <c:pt idx="619">
                  <c:v>8.4640000000000003E-5</c:v>
                </c:pt>
                <c:pt idx="620">
                  <c:v>1.1424400000000002E-3</c:v>
                </c:pt>
                <c:pt idx="621">
                  <c:v>7.0896399999999995E-3</c:v>
                </c:pt>
                <c:pt idx="622">
                  <c:v>5.1529000000000006E-4</c:v>
                </c:pt>
                <c:pt idx="623">
                  <c:v>1.3224999999999996E-4</c:v>
                </c:pt>
                <c:pt idx="624">
                  <c:v>3.2148900000000002E-3</c:v>
                </c:pt>
                <c:pt idx="625">
                  <c:v>1.85761E-3</c:v>
                </c:pt>
                <c:pt idx="626">
                  <c:v>6.560999999999999E-5</c:v>
                </c:pt>
                <c:pt idx="627">
                  <c:v>1.2611289999999999E-2</c:v>
                </c:pt>
                <c:pt idx="628">
                  <c:v>1.1628099999999998E-3</c:v>
                </c:pt>
                <c:pt idx="629">
                  <c:v>2.7556E-4</c:v>
                </c:pt>
                <c:pt idx="630">
                  <c:v>2.4999999999999996E-3</c:v>
                </c:pt>
                <c:pt idx="631">
                  <c:v>8.0088999999999996E-4</c:v>
                </c:pt>
                <c:pt idx="632">
                  <c:v>4.2120099999999995E-3</c:v>
                </c:pt>
                <c:pt idx="633">
                  <c:v>5.4760000000000004E-5</c:v>
                </c:pt>
                <c:pt idx="634">
                  <c:v>1.9321000000000003E-4</c:v>
                </c:pt>
                <c:pt idx="635">
                  <c:v>2.1715600000000003E-3</c:v>
                </c:pt>
                <c:pt idx="636">
                  <c:v>2.5281000000000001E-4</c:v>
                </c:pt>
                <c:pt idx="637">
                  <c:v>3.9690000000000003E-3</c:v>
                </c:pt>
                <c:pt idx="638">
                  <c:v>9.9999999999998794E-9</c:v>
                </c:pt>
                <c:pt idx="639">
                  <c:v>5.2272900000000008E-3</c:v>
                </c:pt>
                <c:pt idx="640">
                  <c:v>3.8439999999999998E-3</c:v>
                </c:pt>
                <c:pt idx="641">
                  <c:v>7.5076000000000006E-4</c:v>
                </c:pt>
                <c:pt idx="642">
                  <c:v>3.98161E-3</c:v>
                </c:pt>
                <c:pt idx="643">
                  <c:v>1.0890000000000006E-5</c:v>
                </c:pt>
                <c:pt idx="644">
                  <c:v>1.3665610000000002E-2</c:v>
                </c:pt>
                <c:pt idx="645">
                  <c:v>2.73529E-3</c:v>
                </c:pt>
                <c:pt idx="646">
                  <c:v>3.6844900000000003E-3</c:v>
                </c:pt>
                <c:pt idx="647">
                  <c:v>1.3468899999999997E-3</c:v>
                </c:pt>
                <c:pt idx="648">
                  <c:v>4.9280399999999999E-3</c:v>
                </c:pt>
                <c:pt idx="649">
                  <c:v>5.9535999999999986E-4</c:v>
                </c:pt>
                <c:pt idx="650">
                  <c:v>8.6436E-4</c:v>
                </c:pt>
                <c:pt idx="651">
                  <c:v>4.0401E-4</c:v>
                </c:pt>
                <c:pt idx="652">
                  <c:v>1.113025E-2</c:v>
                </c:pt>
                <c:pt idx="653">
                  <c:v>1.0304099999999998E-3</c:v>
                </c:pt>
                <c:pt idx="654">
                  <c:v>1.6000000000000001E-3</c:v>
                </c:pt>
                <c:pt idx="655">
                  <c:v>2.6568999999999996E-4</c:v>
                </c:pt>
                <c:pt idx="656">
                  <c:v>2.2752900000000001E-3</c:v>
                </c:pt>
                <c:pt idx="657">
                  <c:v>1.0404000000000001E-4</c:v>
                </c:pt>
                <c:pt idx="658">
                  <c:v>1.5876E-4</c:v>
                </c:pt>
                <c:pt idx="659">
                  <c:v>1.0200999999999999E-4</c:v>
                </c:pt>
                <c:pt idx="660">
                  <c:v>9.0000000000000053E-6</c:v>
                </c:pt>
                <c:pt idx="661">
                  <c:v>3.3062500000000002E-3</c:v>
                </c:pt>
                <c:pt idx="662">
                  <c:v>3.5164899999999997E-3</c:v>
                </c:pt>
                <c:pt idx="663">
                  <c:v>3.7576900000000002E-3</c:v>
                </c:pt>
                <c:pt idx="664">
                  <c:v>1.9624899999999999E-3</c:v>
                </c:pt>
                <c:pt idx="665">
                  <c:v>7.728399999999999E-4</c:v>
                </c:pt>
                <c:pt idx="666">
                  <c:v>5.9535999999999986E-4</c:v>
                </c:pt>
                <c:pt idx="667">
                  <c:v>2.4403599999999999E-3</c:v>
                </c:pt>
                <c:pt idx="668">
                  <c:v>7.9210000000000036E-5</c:v>
                </c:pt>
                <c:pt idx="669">
                  <c:v>1.9359999999999998E-3</c:v>
                </c:pt>
                <c:pt idx="670">
                  <c:v>8.5848999999999995E-4</c:v>
                </c:pt>
                <c:pt idx="671">
                  <c:v>4.5368999999999997E-4</c:v>
                </c:pt>
                <c:pt idx="672">
                  <c:v>4.5795999999999982E-4</c:v>
                </c:pt>
                <c:pt idx="673">
                  <c:v>1.4160999999999998E-2</c:v>
                </c:pt>
                <c:pt idx="674">
                  <c:v>3.2400000000000007E-4</c:v>
                </c:pt>
                <c:pt idx="675">
                  <c:v>1.4137210000000001E-2</c:v>
                </c:pt>
                <c:pt idx="676">
                  <c:v>2.8089999999999999E-3</c:v>
                </c:pt>
                <c:pt idx="677">
                  <c:v>1.4883999999999996E-4</c:v>
                </c:pt>
                <c:pt idx="678">
                  <c:v>1.8404099999999994E-3</c:v>
                </c:pt>
                <c:pt idx="679">
                  <c:v>1.0304099999999998E-3</c:v>
                </c:pt>
                <c:pt idx="680">
                  <c:v>1.1902500000000001E-3</c:v>
                </c:pt>
                <c:pt idx="681">
                  <c:v>5.4464399999999986E-3</c:v>
                </c:pt>
                <c:pt idx="682">
                  <c:v>1.4641E-4</c:v>
                </c:pt>
                <c:pt idx="683">
                  <c:v>1.3987600000000002E-3</c:v>
                </c:pt>
                <c:pt idx="684">
                  <c:v>1.1088899999999997E-3</c:v>
                </c:pt>
                <c:pt idx="685">
                  <c:v>6.7599999999999997E-6</c:v>
                </c:pt>
                <c:pt idx="686">
                  <c:v>2.8223999999999995E-4</c:v>
                </c:pt>
                <c:pt idx="687">
                  <c:v>7.1824000000000009E-4</c:v>
                </c:pt>
                <c:pt idx="688">
                  <c:v>8.1796000000000006E-4</c:v>
                </c:pt>
                <c:pt idx="689">
                  <c:v>1.1024999999999998E-4</c:v>
                </c:pt>
                <c:pt idx="690">
                  <c:v>1.3455999999999999E-4</c:v>
                </c:pt>
                <c:pt idx="691">
                  <c:v>1.6892099999999998E-3</c:v>
                </c:pt>
                <c:pt idx="692">
                  <c:v>1.8496000000000002E-4</c:v>
                </c:pt>
                <c:pt idx="693">
                  <c:v>8.4099999999999991E-6</c:v>
                </c:pt>
                <c:pt idx="694">
                  <c:v>2.6936100000000004E-3</c:v>
                </c:pt>
                <c:pt idx="695">
                  <c:v>6.6049000000000001E-4</c:v>
                </c:pt>
                <c:pt idx="696">
                  <c:v>3.6864000000000005E-4</c:v>
                </c:pt>
                <c:pt idx="697">
                  <c:v>1.234321E-2</c:v>
                </c:pt>
                <c:pt idx="698">
                  <c:v>3.5999999999999978E-7</c:v>
                </c:pt>
                <c:pt idx="699">
                  <c:v>2.5600000000000022E-6</c:v>
                </c:pt>
                <c:pt idx="700">
                  <c:v>1.0609000000000001E-4</c:v>
                </c:pt>
                <c:pt idx="701">
                  <c:v>6.1503999999999997E-4</c:v>
                </c:pt>
                <c:pt idx="702">
                  <c:v>7.4649600000000005E-3</c:v>
                </c:pt>
                <c:pt idx="703">
                  <c:v>3.2400000000000007E-4</c:v>
                </c:pt>
                <c:pt idx="704">
                  <c:v>4.8399999999999986E-6</c:v>
                </c:pt>
                <c:pt idx="705">
                  <c:v>5.7599999999999965E-6</c:v>
                </c:pt>
                <c:pt idx="706">
                  <c:v>3.3062500000000002E-3</c:v>
                </c:pt>
                <c:pt idx="707">
                  <c:v>3.3124000000000001E-4</c:v>
                </c:pt>
                <c:pt idx="708">
                  <c:v>1.4400000000000012E-6</c:v>
                </c:pt>
                <c:pt idx="709">
                  <c:v>2.209000000000001E-5</c:v>
                </c:pt>
                <c:pt idx="710">
                  <c:v>1.5523600000000005E-3</c:v>
                </c:pt>
                <c:pt idx="711">
                  <c:v>2.18089E-3</c:v>
                </c:pt>
                <c:pt idx="712">
                  <c:v>5.0268099999999987E-3</c:v>
                </c:pt>
                <c:pt idx="713">
                  <c:v>2.0520899999999999E-3</c:v>
                </c:pt>
                <c:pt idx="714">
                  <c:v>1.4641E-4</c:v>
                </c:pt>
                <c:pt idx="715">
                  <c:v>5.86756E-3</c:v>
                </c:pt>
                <c:pt idx="716">
                  <c:v>3.0030400000000002E-3</c:v>
                </c:pt>
                <c:pt idx="717">
                  <c:v>6.2410000000000007E-5</c:v>
                </c:pt>
                <c:pt idx="718">
                  <c:v>2.6112100000000001E-3</c:v>
                </c:pt>
                <c:pt idx="719">
                  <c:v>2.4024999999999999E-4</c:v>
                </c:pt>
                <c:pt idx="720">
                  <c:v>3.5164900000000006E-3</c:v>
                </c:pt>
                <c:pt idx="721">
                  <c:v>4.2640899999999999E-3</c:v>
                </c:pt>
                <c:pt idx="722">
                  <c:v>6.642249999999998E-3</c:v>
                </c:pt>
                <c:pt idx="723">
                  <c:v>2.6214400000000001E-3</c:v>
                </c:pt>
                <c:pt idx="724">
                  <c:v>2.4335999999999997E-4</c:v>
                </c:pt>
                <c:pt idx="725">
                  <c:v>7.728399999999999E-4</c:v>
                </c:pt>
                <c:pt idx="726">
                  <c:v>1.6615210000000005E-2</c:v>
                </c:pt>
                <c:pt idx="727">
                  <c:v>2.3232399999999999E-3</c:v>
                </c:pt>
                <c:pt idx="728">
                  <c:v>4.4521000000000003E-4</c:v>
                </c:pt>
                <c:pt idx="729">
                  <c:v>2.7889000000000001E-4</c:v>
                </c:pt>
                <c:pt idx="730">
                  <c:v>2.4009999999999999E-5</c:v>
                </c:pt>
                <c:pt idx="731">
                  <c:v>1.9536399999999995E-3</c:v>
                </c:pt>
                <c:pt idx="732">
                  <c:v>1.85761E-3</c:v>
                </c:pt>
                <c:pt idx="733">
                  <c:v>1.5920100000000005E-3</c:v>
                </c:pt>
                <c:pt idx="734">
                  <c:v>4.5795999999999993E-4</c:v>
                </c:pt>
                <c:pt idx="735">
                  <c:v>5.1256959999999997E-2</c:v>
                </c:pt>
                <c:pt idx="736">
                  <c:v>5.50564E-3</c:v>
                </c:pt>
                <c:pt idx="737">
                  <c:v>5.1839999999999994E-3</c:v>
                </c:pt>
                <c:pt idx="738">
                  <c:v>2.0249999999999999E-3</c:v>
                </c:pt>
                <c:pt idx="739">
                  <c:v>2.71441E-3</c:v>
                </c:pt>
                <c:pt idx="740">
                  <c:v>3.3489000000000001E-4</c:v>
                </c:pt>
                <c:pt idx="741">
                  <c:v>1.0404000000000001E-4</c:v>
                </c:pt>
                <c:pt idx="742">
                  <c:v>4.8400000000000028E-6</c:v>
                </c:pt>
                <c:pt idx="743">
                  <c:v>2.7878399999999998E-3</c:v>
                </c:pt>
                <c:pt idx="744">
                  <c:v>5.4760000000000004E-5</c:v>
                </c:pt>
                <c:pt idx="745">
                  <c:v>7.3983999999999996E-4</c:v>
                </c:pt>
                <c:pt idx="746">
                  <c:v>1.5366399999999999E-3</c:v>
                </c:pt>
                <c:pt idx="747">
                  <c:v>3.0976000000000002E-4</c:v>
                </c:pt>
                <c:pt idx="748">
                  <c:v>2.9584000000000001E-4</c:v>
                </c:pt>
                <c:pt idx="749">
                  <c:v>4.4944000000000001E-4</c:v>
                </c:pt>
                <c:pt idx="750">
                  <c:v>4.4222500000000008E-3</c:v>
                </c:pt>
                <c:pt idx="751">
                  <c:v>2.6895999999999995E-4</c:v>
                </c:pt>
                <c:pt idx="752">
                  <c:v>5.0175999999999997E-4</c:v>
                </c:pt>
                <c:pt idx="753">
                  <c:v>2.4999999999999996E-3</c:v>
                </c:pt>
                <c:pt idx="754">
                  <c:v>1.7139600000000005E-3</c:v>
                </c:pt>
                <c:pt idx="755">
                  <c:v>4.0959999999999994E-5</c:v>
                </c:pt>
                <c:pt idx="756">
                  <c:v>6.241E-3</c:v>
                </c:pt>
                <c:pt idx="757">
                  <c:v>4.7523999999999998E-4</c:v>
                </c:pt>
                <c:pt idx="758">
                  <c:v>1.2100000000000007E-6</c:v>
                </c:pt>
                <c:pt idx="759">
                  <c:v>8.940100000000002E-4</c:v>
                </c:pt>
                <c:pt idx="760">
                  <c:v>2.9584000000000001E-4</c:v>
                </c:pt>
                <c:pt idx="761">
                  <c:v>3.1329000000000003E-4</c:v>
                </c:pt>
                <c:pt idx="762">
                  <c:v>5.2998400000000001E-3</c:v>
                </c:pt>
                <c:pt idx="763">
                  <c:v>2.8224000000000006E-4</c:v>
                </c:pt>
                <c:pt idx="764">
                  <c:v>6.1008999999999998E-4</c:v>
                </c:pt>
                <c:pt idx="765">
                  <c:v>7.1288999999999988E-4</c:v>
                </c:pt>
                <c:pt idx="766">
                  <c:v>8.2810000000000002E-3</c:v>
                </c:pt>
                <c:pt idx="767">
                  <c:v>2.1160000000000001E-5</c:v>
                </c:pt>
                <c:pt idx="768">
                  <c:v>1.4883999999999996E-4</c:v>
                </c:pt>
                <c:pt idx="769">
                  <c:v>8.9870400000000017E-3</c:v>
                </c:pt>
                <c:pt idx="770">
                  <c:v>3.04704E-3</c:v>
                </c:pt>
                <c:pt idx="771">
                  <c:v>1.5375999999999994E-4</c:v>
                </c:pt>
                <c:pt idx="772">
                  <c:v>4.7886399999999994E-3</c:v>
                </c:pt>
                <c:pt idx="773">
                  <c:v>9.3636000000000012E-4</c:v>
                </c:pt>
                <c:pt idx="774">
                  <c:v>2.7144099999999991E-3</c:v>
                </c:pt>
                <c:pt idx="775">
                  <c:v>5.8828900000000009E-3</c:v>
                </c:pt>
                <c:pt idx="776">
                  <c:v>9.5481000000000006E-4</c:v>
                </c:pt>
                <c:pt idx="777">
                  <c:v>6.2500000000000003E-6</c:v>
                </c:pt>
                <c:pt idx="778">
                  <c:v>1.6892100000000005E-3</c:v>
                </c:pt>
                <c:pt idx="779">
                  <c:v>2.0430399999999999E-3</c:v>
                </c:pt>
                <c:pt idx="780">
                  <c:v>2.2372900000000003E-3</c:v>
                </c:pt>
                <c:pt idx="781">
                  <c:v>7.728399999999999E-4</c:v>
                </c:pt>
                <c:pt idx="782">
                  <c:v>1.2769000000000002E-4</c:v>
                </c:pt>
                <c:pt idx="783">
                  <c:v>2.8900000000000003E-4</c:v>
                </c:pt>
                <c:pt idx="784">
                  <c:v>1.444E-3</c:v>
                </c:pt>
                <c:pt idx="785">
                  <c:v>1.2566409999999998E-2</c:v>
                </c:pt>
                <c:pt idx="786">
                  <c:v>6.2500000000000003E-6</c:v>
                </c:pt>
                <c:pt idx="787">
                  <c:v>1.8769000000000001E-4</c:v>
                </c:pt>
                <c:pt idx="788">
                  <c:v>5.336099999999999E-4</c:v>
                </c:pt>
                <c:pt idx="789">
                  <c:v>1.9600000000000002E-4</c:v>
                </c:pt>
                <c:pt idx="790">
                  <c:v>3.3639999999999996E-5</c:v>
                </c:pt>
                <c:pt idx="791">
                  <c:v>4.0803999999999998E-4</c:v>
                </c:pt>
                <c:pt idx="792">
                  <c:v>1.6646399999999996E-3</c:v>
                </c:pt>
                <c:pt idx="793">
                  <c:v>4.4944000000000017E-4</c:v>
                </c:pt>
                <c:pt idx="794">
                  <c:v>2.1025000000000001E-4</c:v>
                </c:pt>
                <c:pt idx="795">
                  <c:v>1.5625000000000003E-4</c:v>
                </c:pt>
                <c:pt idx="796">
                  <c:v>1.9009599999999999E-3</c:v>
                </c:pt>
                <c:pt idx="797">
                  <c:v>3.2760999999999993E-4</c:v>
                </c:pt>
                <c:pt idx="798">
                  <c:v>1.3455999999999999E-4</c:v>
                </c:pt>
                <c:pt idx="799">
                  <c:v>1.2250000000000001E-5</c:v>
                </c:pt>
                <c:pt idx="800">
                  <c:v>6.5024999999999989E-4</c:v>
                </c:pt>
                <c:pt idx="801">
                  <c:v>7.8961000000000005E-4</c:v>
                </c:pt>
                <c:pt idx="802">
                  <c:v>9.6099999999999994E-4</c:v>
                </c:pt>
                <c:pt idx="803">
                  <c:v>3.1359999999999998E-5</c:v>
                </c:pt>
                <c:pt idx="804">
                  <c:v>9.9999999999999995E-7</c:v>
                </c:pt>
                <c:pt idx="805">
                  <c:v>1.57609E-3</c:v>
                </c:pt>
                <c:pt idx="806">
                  <c:v>1.9599999999999999E-6</c:v>
                </c:pt>
                <c:pt idx="807">
                  <c:v>2.6568999999999996E-4</c:v>
                </c:pt>
                <c:pt idx="808">
                  <c:v>2.6896000000000005E-4</c:v>
                </c:pt>
                <c:pt idx="809">
                  <c:v>3.5344E-4</c:v>
                </c:pt>
                <c:pt idx="810">
                  <c:v>9.734399999999999E-4</c:v>
                </c:pt>
                <c:pt idx="811">
                  <c:v>5.5225000000000001E-4</c:v>
                </c:pt>
                <c:pt idx="812">
                  <c:v>2.0340100000000002E-3</c:v>
                </c:pt>
                <c:pt idx="813">
                  <c:v>9.0249999999999998E-5</c:v>
                </c:pt>
                <c:pt idx="814">
                  <c:v>7.9209999999999995E-5</c:v>
                </c:pt>
                <c:pt idx="815">
                  <c:v>7.3984000000000007E-4</c:v>
                </c:pt>
                <c:pt idx="816">
                  <c:v>9.6099999999999994E-4</c:v>
                </c:pt>
                <c:pt idx="817">
                  <c:v>1.91844E-3</c:v>
                </c:pt>
                <c:pt idx="818">
                  <c:v>3.7636000000000001E-4</c:v>
                </c:pt>
                <c:pt idx="819">
                  <c:v>2.9584000000000001E-4</c:v>
                </c:pt>
                <c:pt idx="820">
                  <c:v>1.3468899999999997E-3</c:v>
                </c:pt>
                <c:pt idx="821">
                  <c:v>1.6900000000000004E-4</c:v>
                </c:pt>
                <c:pt idx="822">
                  <c:v>4.9283999999999992E-4</c:v>
                </c:pt>
                <c:pt idx="823">
                  <c:v>1.6240900000000001E-3</c:v>
                </c:pt>
                <c:pt idx="824">
                  <c:v>6.9695999999999994E-4</c:v>
                </c:pt>
                <c:pt idx="825">
                  <c:v>6.5025000000000011E-4</c:v>
                </c:pt>
                <c:pt idx="826">
                  <c:v>1.1833600000000001E-3</c:v>
                </c:pt>
                <c:pt idx="827">
                  <c:v>1.01761E-3</c:v>
                </c:pt>
                <c:pt idx="828">
                  <c:v>1.7388899999999994E-3</c:v>
                </c:pt>
                <c:pt idx="829">
                  <c:v>1.0404000000000001E-4</c:v>
                </c:pt>
                <c:pt idx="830">
                  <c:v>1.42884E-3</c:v>
                </c:pt>
                <c:pt idx="831">
                  <c:v>1.1024999999999998E-4</c:v>
                </c:pt>
                <c:pt idx="832">
                  <c:v>1.9096900000000003E-3</c:v>
                </c:pt>
                <c:pt idx="833">
                  <c:v>2.3104000000000001E-4</c:v>
                </c:pt>
                <c:pt idx="834">
                  <c:v>7.2360999999999997E-4</c:v>
                </c:pt>
                <c:pt idx="835">
                  <c:v>2.9584000000000001E-4</c:v>
                </c:pt>
                <c:pt idx="836">
                  <c:v>1.2543999999999999E-4</c:v>
                </c:pt>
                <c:pt idx="837">
                  <c:v>6.3504000000000002E-4</c:v>
                </c:pt>
                <c:pt idx="838">
                  <c:v>7.728399999999999E-4</c:v>
                </c:pt>
                <c:pt idx="839">
                  <c:v>5.4760000000000004E-5</c:v>
                </c:pt>
                <c:pt idx="840">
                  <c:v>3.0470400000000009E-3</c:v>
                </c:pt>
                <c:pt idx="841">
                  <c:v>1.00489E-3</c:v>
                </c:pt>
                <c:pt idx="842">
                  <c:v>2.9811600000000005E-3</c:v>
                </c:pt>
                <c:pt idx="843">
                  <c:v>1.6383999999999998E-4</c:v>
                </c:pt>
                <c:pt idx="844">
                  <c:v>4.4355600000000007E-3</c:v>
                </c:pt>
                <c:pt idx="845">
                  <c:v>1.5376000000000005E-4</c:v>
                </c:pt>
                <c:pt idx="846">
                  <c:v>2.9593599999999999E-3</c:v>
                </c:pt>
                <c:pt idx="847">
                  <c:v>9.9999999999999995E-7</c:v>
                </c:pt>
                <c:pt idx="848">
                  <c:v>2.1159999999999998E-3</c:v>
                </c:pt>
                <c:pt idx="849">
                  <c:v>1.9980899999999997E-3</c:v>
                </c:pt>
                <c:pt idx="850">
                  <c:v>5.2272900000000008E-3</c:v>
                </c:pt>
                <c:pt idx="851">
                  <c:v>1.9980900000000001E-3</c:v>
                </c:pt>
                <c:pt idx="852">
                  <c:v>6.0217600000000001E-3</c:v>
                </c:pt>
                <c:pt idx="853">
                  <c:v>1.3987600000000002E-3</c:v>
                </c:pt>
                <c:pt idx="854">
                  <c:v>3.3524100000000001E-3</c:v>
                </c:pt>
                <c:pt idx="855">
                  <c:v>1.1424399999999998E-3</c:v>
                </c:pt>
                <c:pt idx="856">
                  <c:v>1.13569E-3</c:v>
                </c:pt>
                <c:pt idx="857">
                  <c:v>3.2399999999999996E-4</c:v>
                </c:pt>
                <c:pt idx="858">
                  <c:v>3.3639999999999996E-5</c:v>
                </c:pt>
                <c:pt idx="859">
                  <c:v>5.50564E-3</c:v>
                </c:pt>
                <c:pt idx="860">
                  <c:v>2.6522500000000005E-3</c:v>
                </c:pt>
                <c:pt idx="861">
                  <c:v>1.3455999999999999E-4</c:v>
                </c:pt>
                <c:pt idx="862">
                  <c:v>7.1289000000000009E-4</c:v>
                </c:pt>
                <c:pt idx="863">
                  <c:v>1.28881E-3</c:v>
                </c:pt>
                <c:pt idx="864">
                  <c:v>4.2436000000000004E-4</c:v>
                </c:pt>
                <c:pt idx="865">
                  <c:v>2.449225E-2</c:v>
                </c:pt>
                <c:pt idx="866">
                  <c:v>4.3692099999999992E-3</c:v>
                </c:pt>
                <c:pt idx="867">
                  <c:v>5.5502499999999996E-3</c:v>
                </c:pt>
                <c:pt idx="868">
                  <c:v>4.1088100000000009E-3</c:v>
                </c:pt>
                <c:pt idx="869">
                  <c:v>4.2771600000000003E-3</c:v>
                </c:pt>
                <c:pt idx="870">
                  <c:v>1.4822500000000005E-3</c:v>
                </c:pt>
                <c:pt idx="871">
                  <c:v>1.3912899999999999E-3</c:v>
                </c:pt>
                <c:pt idx="872">
                  <c:v>1.50544E-3</c:v>
                </c:pt>
                <c:pt idx="873">
                  <c:v>2.209E-3</c:v>
                </c:pt>
                <c:pt idx="874">
                  <c:v>4.4944000000000001E-4</c:v>
                </c:pt>
                <c:pt idx="875">
                  <c:v>2.6728899999999994E-3</c:v>
                </c:pt>
                <c:pt idx="876">
                  <c:v>9.5481000000000006E-4</c:v>
                </c:pt>
                <c:pt idx="877">
                  <c:v>9.8009999999999978E-5</c:v>
                </c:pt>
                <c:pt idx="878">
                  <c:v>5.8564000000000001E-4</c:v>
                </c:pt>
                <c:pt idx="879">
                  <c:v>4.2510399999999993E-3</c:v>
                </c:pt>
                <c:pt idx="880">
                  <c:v>1.3912899999999999E-3</c:v>
                </c:pt>
                <c:pt idx="881">
                  <c:v>6.6585600000000009E-3</c:v>
                </c:pt>
                <c:pt idx="882">
                  <c:v>1.8748899999999999E-3</c:v>
                </c:pt>
                <c:pt idx="883">
                  <c:v>8.2943999999999997E-4</c:v>
                </c:pt>
                <c:pt idx="884">
                  <c:v>3.2148900000000002E-3</c:v>
                </c:pt>
                <c:pt idx="885">
                  <c:v>3.5283600000000004E-3</c:v>
                </c:pt>
                <c:pt idx="886">
                  <c:v>1.5366400000000004E-3</c:v>
                </c:pt>
                <c:pt idx="887">
                  <c:v>2.5401600000000001E-3</c:v>
                </c:pt>
                <c:pt idx="888">
                  <c:v>4.120900000000001E-4</c:v>
                </c:pt>
                <c:pt idx="889">
                  <c:v>5.6700900000000009E-3</c:v>
                </c:pt>
                <c:pt idx="890">
                  <c:v>2.4403599999999999E-3</c:v>
                </c:pt>
                <c:pt idx="891">
                  <c:v>4.8399999999999995E-4</c:v>
                </c:pt>
                <c:pt idx="892">
                  <c:v>1.0424409999999999E-2</c:v>
                </c:pt>
                <c:pt idx="893">
                  <c:v>2.8561000000000005E-4</c:v>
                </c:pt>
                <c:pt idx="894">
                  <c:v>1.3468900000000003E-3</c:v>
                </c:pt>
                <c:pt idx="895">
                  <c:v>9.3508900000000023E-3</c:v>
                </c:pt>
                <c:pt idx="896">
                  <c:v>4.67856E-3</c:v>
                </c:pt>
                <c:pt idx="897">
                  <c:v>6.9388899999999996E-3</c:v>
                </c:pt>
                <c:pt idx="898">
                  <c:v>1.0815999999999999E-4</c:v>
                </c:pt>
                <c:pt idx="899">
                  <c:v>2.7556E-4</c:v>
                </c:pt>
                <c:pt idx="900">
                  <c:v>3.3489000000000001E-4</c:v>
                </c:pt>
                <c:pt idx="901">
                  <c:v>3.7822500000000009E-3</c:v>
                </c:pt>
                <c:pt idx="902">
                  <c:v>8.0460900000000005E-3</c:v>
                </c:pt>
                <c:pt idx="903">
                  <c:v>7.1824000000000009E-4</c:v>
                </c:pt>
                <c:pt idx="904">
                  <c:v>5.9444099999999981E-3</c:v>
                </c:pt>
                <c:pt idx="905">
                  <c:v>3.0976000000000002E-4</c:v>
                </c:pt>
                <c:pt idx="906">
                  <c:v>1.6899999999999999E-4</c:v>
                </c:pt>
                <c:pt idx="907">
                  <c:v>4.6656000000000003E-4</c:v>
                </c:pt>
                <c:pt idx="908">
                  <c:v>1.9096900000000003E-3</c:v>
                </c:pt>
                <c:pt idx="909">
                  <c:v>2.5502499999999996E-3</c:v>
                </c:pt>
                <c:pt idx="910">
                  <c:v>1.5375999999999999E-4</c:v>
                </c:pt>
                <c:pt idx="911">
                  <c:v>5.0126400000000005E-3</c:v>
                </c:pt>
                <c:pt idx="912">
                  <c:v>6.4480899999999992E-3</c:v>
                </c:pt>
                <c:pt idx="913">
                  <c:v>4.0960000000000001E-5</c:v>
                </c:pt>
                <c:pt idx="914">
                  <c:v>1.0424409999999999E-2</c:v>
                </c:pt>
                <c:pt idx="915">
                  <c:v>6.3680399999999993E-3</c:v>
                </c:pt>
                <c:pt idx="916">
                  <c:v>3.6966400000000002E-3</c:v>
                </c:pt>
                <c:pt idx="917">
                  <c:v>3.1922500000000002E-3</c:v>
                </c:pt>
                <c:pt idx="918">
                  <c:v>6.1008999999999998E-4</c:v>
                </c:pt>
                <c:pt idx="919">
                  <c:v>3.2040999999999998E-4</c:v>
                </c:pt>
                <c:pt idx="920">
                  <c:v>1.4161000000000002E-4</c:v>
                </c:pt>
                <c:pt idx="921">
                  <c:v>6.9222399999999996E-3</c:v>
                </c:pt>
                <c:pt idx="922">
                  <c:v>3.7699599999999997E-3</c:v>
                </c:pt>
                <c:pt idx="923">
                  <c:v>2.3104000000000006E-4</c:v>
                </c:pt>
                <c:pt idx="924">
                  <c:v>5.8564000000000001E-4</c:v>
                </c:pt>
                <c:pt idx="925">
                  <c:v>5.8080999999999996E-4</c:v>
                </c:pt>
                <c:pt idx="926">
                  <c:v>1.3455999999999999E-4</c:v>
                </c:pt>
                <c:pt idx="927">
                  <c:v>3.78225E-3</c:v>
                </c:pt>
                <c:pt idx="928">
                  <c:v>2.0163999999999997E-4</c:v>
                </c:pt>
                <c:pt idx="929">
                  <c:v>1.9096900000000003E-3</c:v>
                </c:pt>
                <c:pt idx="930">
                  <c:v>4.9283999999999992E-4</c:v>
                </c:pt>
                <c:pt idx="931">
                  <c:v>2.1316E-4</c:v>
                </c:pt>
                <c:pt idx="932">
                  <c:v>1.5129E-4</c:v>
                </c:pt>
                <c:pt idx="933">
                  <c:v>3.0625000000000004E-4</c:v>
                </c:pt>
                <c:pt idx="934">
                  <c:v>1.5129E-4</c:v>
                </c:pt>
                <c:pt idx="935">
                  <c:v>3.763599999999999E-4</c:v>
                </c:pt>
                <c:pt idx="936">
                  <c:v>1.5681599999999996E-3</c:v>
                </c:pt>
                <c:pt idx="937">
                  <c:v>3.610000000000001E-6</c:v>
                </c:pt>
                <c:pt idx="938">
                  <c:v>2.9241E-4</c:v>
                </c:pt>
                <c:pt idx="939">
                  <c:v>2.3716000000000001E-4</c:v>
                </c:pt>
                <c:pt idx="940">
                  <c:v>2.1996100000000003E-3</c:v>
                </c:pt>
                <c:pt idx="941">
                  <c:v>1.2888099999999996E-3</c:v>
                </c:pt>
                <c:pt idx="942">
                  <c:v>6.7599999999999995E-4</c:v>
                </c:pt>
                <c:pt idx="943">
                  <c:v>4.2025000000000005E-4</c:v>
                </c:pt>
                <c:pt idx="944">
                  <c:v>3.0975999999999991E-4</c:v>
                </c:pt>
                <c:pt idx="945">
                  <c:v>5.7600000000000001E-4</c:v>
                </c:pt>
                <c:pt idx="946">
                  <c:v>1.5132099999999999E-3</c:v>
                </c:pt>
                <c:pt idx="947">
                  <c:v>6.3999999999999997E-5</c:v>
                </c:pt>
                <c:pt idx="948">
                  <c:v>1.7305599999999999E-3</c:v>
                </c:pt>
                <c:pt idx="949">
                  <c:v>8.4640000000000003E-5</c:v>
                </c:pt>
                <c:pt idx="950">
                  <c:v>6.0839999999999993E-5</c:v>
                </c:pt>
                <c:pt idx="951">
                  <c:v>3.0624999999999994E-4</c:v>
                </c:pt>
                <c:pt idx="952">
                  <c:v>1.5366399999999999E-3</c:v>
                </c:pt>
                <c:pt idx="953">
                  <c:v>4.9000000000000018E-7</c:v>
                </c:pt>
                <c:pt idx="954">
                  <c:v>1.1492099999999999E-3</c:v>
                </c:pt>
                <c:pt idx="955">
                  <c:v>1.5999999999999979E-7</c:v>
                </c:pt>
                <c:pt idx="956">
                  <c:v>3.3489000000000001E-4</c:v>
                </c:pt>
                <c:pt idx="957">
                  <c:v>1.1881E-4</c:v>
                </c:pt>
                <c:pt idx="958">
                  <c:v>9.8596000000000035E-4</c:v>
                </c:pt>
                <c:pt idx="959">
                  <c:v>2.4999999999999999E-7</c:v>
                </c:pt>
                <c:pt idx="960">
                  <c:v>1.4439999999999997E-5</c:v>
                </c:pt>
                <c:pt idx="961">
                  <c:v>6.0024999999999987E-4</c:v>
                </c:pt>
                <c:pt idx="962">
                  <c:v>5.0624999999999997E-4</c:v>
                </c:pt>
                <c:pt idx="963">
                  <c:v>1.32496E-3</c:v>
                </c:pt>
                <c:pt idx="964">
                  <c:v>4.5368999999999997E-4</c:v>
                </c:pt>
                <c:pt idx="965">
                  <c:v>1.6129E-4</c:v>
                </c:pt>
                <c:pt idx="966">
                  <c:v>3.3856000000000001E-4</c:v>
                </c:pt>
                <c:pt idx="967">
                  <c:v>2.4963999999999992E-4</c:v>
                </c:pt>
                <c:pt idx="968">
                  <c:v>1.2320999999999998E-4</c:v>
                </c:pt>
                <c:pt idx="969">
                  <c:v>1.5444900000000001E-3</c:v>
                </c:pt>
                <c:pt idx="970">
                  <c:v>1.3322499999999999E-3</c:v>
                </c:pt>
                <c:pt idx="971">
                  <c:v>2.4335999999999997E-4</c:v>
                </c:pt>
                <c:pt idx="972">
                  <c:v>1.1088899999999997E-3</c:v>
                </c:pt>
                <c:pt idx="973">
                  <c:v>1.7955999999999997E-4</c:v>
                </c:pt>
                <c:pt idx="974">
                  <c:v>1.2531600000000001E-3</c:v>
                </c:pt>
                <c:pt idx="975">
                  <c:v>4.4944000000000001E-4</c:v>
                </c:pt>
                <c:pt idx="976">
                  <c:v>2.0160100000000004E-3</c:v>
                </c:pt>
                <c:pt idx="977">
                  <c:v>3.5999999999999994E-5</c:v>
                </c:pt>
                <c:pt idx="978">
                  <c:v>3.7822500000000009E-3</c:v>
                </c:pt>
                <c:pt idx="979">
                  <c:v>8.7616000000000007E-4</c:v>
                </c:pt>
                <c:pt idx="980">
                  <c:v>5.7759999999999989E-5</c:v>
                </c:pt>
                <c:pt idx="981">
                  <c:v>2.2848400000000002E-3</c:v>
                </c:pt>
                <c:pt idx="982">
                  <c:v>4.1615999999999989E-4</c:v>
                </c:pt>
                <c:pt idx="983">
                  <c:v>6.8392900000000013E-3</c:v>
                </c:pt>
                <c:pt idx="984">
                  <c:v>3.8440000000000011E-5</c:v>
                </c:pt>
                <c:pt idx="985">
                  <c:v>2.7556E-4</c:v>
                </c:pt>
                <c:pt idx="986">
                  <c:v>8.2628099999999989E-3</c:v>
                </c:pt>
                <c:pt idx="987">
                  <c:v>2.9412250000000004E-2</c:v>
                </c:pt>
                <c:pt idx="988">
                  <c:v>6.1308900000000017E-3</c:v>
                </c:pt>
                <c:pt idx="989">
                  <c:v>3.0275999999999995E-4</c:v>
                </c:pt>
                <c:pt idx="990">
                  <c:v>6.593439999999999E-3</c:v>
                </c:pt>
                <c:pt idx="991">
                  <c:v>1.018081E-2</c:v>
                </c:pt>
                <c:pt idx="992">
                  <c:v>8.0460900000000005E-3</c:v>
                </c:pt>
                <c:pt idx="993">
                  <c:v>1.0404000000000002E-2</c:v>
                </c:pt>
                <c:pt idx="994">
                  <c:v>2.71441E-3</c:v>
                </c:pt>
                <c:pt idx="995">
                  <c:v>1.9360000000000001E-5</c:v>
                </c:pt>
                <c:pt idx="996">
                  <c:v>5.9752900000000012E-3</c:v>
                </c:pt>
                <c:pt idx="997">
                  <c:v>1.1155600000000005E-3</c:v>
                </c:pt>
                <c:pt idx="998">
                  <c:v>1.6728100000000005E-3</c:v>
                </c:pt>
                <c:pt idx="999">
                  <c:v>6.7080999999999998E-4</c:v>
                </c:pt>
                <c:pt idx="1000">
                  <c:v>3.0913599999999996E-3</c:v>
                </c:pt>
                <c:pt idx="1001">
                  <c:v>7.6176E-4</c:v>
                </c:pt>
                <c:pt idx="1002">
                  <c:v>1.1289599999999998E-3</c:v>
                </c:pt>
                <c:pt idx="1003">
                  <c:v>1.1560000000000001E-3</c:v>
                </c:pt>
                <c:pt idx="1004">
                  <c:v>3.9942400000000005E-3</c:v>
                </c:pt>
                <c:pt idx="1005">
                  <c:v>4.0401E-4</c:v>
                </c:pt>
                <c:pt idx="1006">
                  <c:v>6.2094399999999992E-3</c:v>
                </c:pt>
                <c:pt idx="1007">
                  <c:v>3.0802499999999992E-3</c:v>
                </c:pt>
                <c:pt idx="1008">
                  <c:v>4.8163600000000004E-3</c:v>
                </c:pt>
                <c:pt idx="1009">
                  <c:v>2.2657599999999995E-3</c:v>
                </c:pt>
                <c:pt idx="1010">
                  <c:v>9.1202499999999999E-3</c:v>
                </c:pt>
                <c:pt idx="1011">
                  <c:v>1.5132100000000003E-3</c:v>
                </c:pt>
                <c:pt idx="1012">
                  <c:v>3.7210000000000005E-5</c:v>
                </c:pt>
                <c:pt idx="1013">
                  <c:v>4.6648899999999997E-3</c:v>
                </c:pt>
                <c:pt idx="1014">
                  <c:v>4.0000000000000002E-4</c:v>
                </c:pt>
                <c:pt idx="1015">
                  <c:v>1.2250000000000002E-3</c:v>
                </c:pt>
                <c:pt idx="1016">
                  <c:v>2.1160000000000001E-5</c:v>
                </c:pt>
                <c:pt idx="1017">
                  <c:v>8.4100000000000006E-4</c:v>
                </c:pt>
                <c:pt idx="1018">
                  <c:v>1.6129E-4</c:v>
                </c:pt>
                <c:pt idx="1019">
                  <c:v>3.0625000000000004E-4</c:v>
                </c:pt>
                <c:pt idx="1020">
                  <c:v>5.5696000000000001E-4</c:v>
                </c:pt>
                <c:pt idx="1021">
                  <c:v>3.5760399999999999E-3</c:v>
                </c:pt>
                <c:pt idx="1022">
                  <c:v>5.760809999999999E-3</c:v>
                </c:pt>
                <c:pt idx="1023">
                  <c:v>1.2882250000000001E-2</c:v>
                </c:pt>
                <c:pt idx="1024">
                  <c:v>7.8399999999999995E-6</c:v>
                </c:pt>
                <c:pt idx="1025">
                  <c:v>5.4760000000000004E-5</c:v>
                </c:pt>
                <c:pt idx="1026">
                  <c:v>2.5502500000000004E-3</c:v>
                </c:pt>
                <c:pt idx="1027">
                  <c:v>1.9536400000000004E-3</c:v>
                </c:pt>
                <c:pt idx="1028">
                  <c:v>9.6720999999999992E-4</c:v>
                </c:pt>
                <c:pt idx="1029">
                  <c:v>7.2250000000000008E-5</c:v>
                </c:pt>
                <c:pt idx="1030">
                  <c:v>3.8192399999999994E-3</c:v>
                </c:pt>
                <c:pt idx="1031">
                  <c:v>1.5132099999999999E-3</c:v>
                </c:pt>
                <c:pt idx="1032">
                  <c:v>6.2410000000000007E-5</c:v>
                </c:pt>
                <c:pt idx="1033">
                  <c:v>6.5535999999999991E-4</c:v>
                </c:pt>
                <c:pt idx="1034">
                  <c:v>7.5076000000000006E-4</c:v>
                </c:pt>
                <c:pt idx="1035">
                  <c:v>3.0625000000000004E-4</c:v>
                </c:pt>
                <c:pt idx="1036">
                  <c:v>6.240999999999998E-5</c:v>
                </c:pt>
                <c:pt idx="1037">
                  <c:v>1.4160999999999997E-4</c:v>
                </c:pt>
                <c:pt idx="1038">
                  <c:v>3.1024899999999998E-3</c:v>
                </c:pt>
                <c:pt idx="1039">
                  <c:v>1.6641E-4</c:v>
                </c:pt>
                <c:pt idx="1040">
                  <c:v>1.6240900000000001E-3</c:v>
                </c:pt>
                <c:pt idx="1041">
                  <c:v>2.4335999999999997E-4</c:v>
                </c:pt>
                <c:pt idx="1042">
                  <c:v>7.8400000000000008E-4</c:v>
                </c:pt>
                <c:pt idx="1043">
                  <c:v>1.44E-4</c:v>
                </c:pt>
                <c:pt idx="1044">
                  <c:v>3.1922500000000002E-3</c:v>
                </c:pt>
                <c:pt idx="1045">
                  <c:v>7.344099999999999E-4</c:v>
                </c:pt>
                <c:pt idx="1046">
                  <c:v>1.4212899999999997E-3</c:v>
                </c:pt>
                <c:pt idx="1047">
                  <c:v>1.7472399999999997E-3</c:v>
                </c:pt>
                <c:pt idx="1048">
                  <c:v>9.734399999999999E-4</c:v>
                </c:pt>
                <c:pt idx="1049">
                  <c:v>7.8961000000000005E-4</c:v>
                </c:pt>
                <c:pt idx="1050">
                  <c:v>1.10224E-3</c:v>
                </c:pt>
                <c:pt idx="1051">
                  <c:v>2.1622500000000001E-3</c:v>
                </c:pt>
                <c:pt idx="1052">
                  <c:v>1.8490000000000001E-5</c:v>
                </c:pt>
                <c:pt idx="1053">
                  <c:v>3.6100000000000002E-6</c:v>
                </c:pt>
                <c:pt idx="1054">
                  <c:v>4.2436000000000004E-4</c:v>
                </c:pt>
                <c:pt idx="1055">
                  <c:v>6.8121000000000013E-4</c:v>
                </c:pt>
                <c:pt idx="1056">
                  <c:v>4.1616000000000005E-4</c:v>
                </c:pt>
                <c:pt idx="1057">
                  <c:v>1.7892899999999998E-3</c:v>
                </c:pt>
                <c:pt idx="1058">
                  <c:v>3.8808999999999995E-4</c:v>
                </c:pt>
                <c:pt idx="1059">
                  <c:v>6.3504000000000002E-4</c:v>
                </c:pt>
                <c:pt idx="1060">
                  <c:v>6.5024999999999989E-4</c:v>
                </c:pt>
                <c:pt idx="1061">
                  <c:v>3.5999999999999994E-7</c:v>
                </c:pt>
              </c:numCache>
            </c:numRef>
          </c:val>
          <c:smooth val="0"/>
          <c:extLst>
            <c:ext xmlns:c16="http://schemas.microsoft.com/office/drawing/2014/chart" uri="{C3380CC4-5D6E-409C-BE32-E72D297353CC}">
              <c16:uniqueId val="{00000001-3EBD-48F2-B80F-EB4837304F21}"/>
            </c:ext>
          </c:extLst>
        </c:ser>
        <c:dLbls>
          <c:showLegendKey val="0"/>
          <c:showVal val="0"/>
          <c:showCatName val="0"/>
          <c:showSerName val="0"/>
          <c:showPercent val="0"/>
          <c:showBubbleSize val="0"/>
        </c:dLbls>
        <c:marker val="1"/>
        <c:smooth val="0"/>
        <c:axId val="161218560"/>
        <c:axId val="80198272"/>
      </c:lineChart>
      <c:catAx>
        <c:axId val="76383744"/>
        <c:scaling>
          <c:orientation val="minMax"/>
        </c:scaling>
        <c:delete val="0"/>
        <c:axPos val="b"/>
        <c:numFmt formatCode="General" sourceLinked="1"/>
        <c:majorTickMark val="out"/>
        <c:minorTickMark val="none"/>
        <c:tickLblPos val="nextTo"/>
        <c:crossAx val="76385280"/>
        <c:crosses val="autoZero"/>
        <c:auto val="1"/>
        <c:lblAlgn val="ctr"/>
        <c:lblOffset val="100"/>
        <c:noMultiLvlLbl val="0"/>
      </c:catAx>
      <c:valAx>
        <c:axId val="76385280"/>
        <c:scaling>
          <c:orientation val="minMax"/>
        </c:scaling>
        <c:delete val="0"/>
        <c:axPos val="l"/>
        <c:majorGridlines>
          <c:spPr>
            <a:ln>
              <a:noFill/>
            </a:ln>
          </c:spPr>
        </c:majorGridlines>
        <c:numFmt formatCode="General" sourceLinked="1"/>
        <c:majorTickMark val="out"/>
        <c:minorTickMark val="none"/>
        <c:tickLblPos val="nextTo"/>
        <c:crossAx val="76383744"/>
        <c:crosses val="autoZero"/>
        <c:crossBetween val="between"/>
      </c:valAx>
      <c:valAx>
        <c:axId val="80198272"/>
        <c:scaling>
          <c:orientation val="minMax"/>
        </c:scaling>
        <c:delete val="0"/>
        <c:axPos val="r"/>
        <c:numFmt formatCode="General" sourceLinked="1"/>
        <c:majorTickMark val="out"/>
        <c:minorTickMark val="none"/>
        <c:tickLblPos val="nextTo"/>
        <c:crossAx val="161218560"/>
        <c:crosses val="max"/>
        <c:crossBetween val="between"/>
      </c:valAx>
      <c:catAx>
        <c:axId val="161218560"/>
        <c:scaling>
          <c:orientation val="minMax"/>
        </c:scaling>
        <c:delete val="1"/>
        <c:axPos val="b"/>
        <c:numFmt formatCode="General" sourceLinked="1"/>
        <c:majorTickMark val="out"/>
        <c:minorTickMark val="none"/>
        <c:tickLblPos val="nextTo"/>
        <c:crossAx val="80198272"/>
        <c:crosses val="autoZero"/>
        <c:auto val="1"/>
        <c:lblAlgn val="ctr"/>
        <c:lblOffset val="100"/>
        <c:noMultiLvlLbl val="0"/>
      </c:catAx>
    </c:plotArea>
    <c:legend>
      <c:legendPos val="r"/>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0" i="0" baseline="0" dirty="0">
                <a:effectLst/>
                <a:latin typeface="Arial" panose="020B0604020202020204" pitchFamily="34" charset="0"/>
                <a:cs typeface="Arial" panose="020B0604020202020204" pitchFamily="34" charset="0"/>
              </a:rPr>
              <a:t>VIX (blue) vs. Realized Volatility (red) in Ann. % Standard Deviation</a:t>
            </a:r>
            <a:endParaRPr lang="en-US" dirty="0">
              <a:effectLst/>
              <a:latin typeface="Arial" panose="020B0604020202020204" pitchFamily="34" charset="0"/>
              <a:cs typeface="Arial" panose="020B0604020202020204" pitchFamily="34"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VIX!$L$1</c:f>
              <c:strCache>
                <c:ptCount val="1"/>
                <c:pt idx="0">
                  <c:v>VIX</c:v>
                </c:pt>
              </c:strCache>
            </c:strRef>
          </c:tx>
          <c:spPr>
            <a:ln w="28575" cap="rnd">
              <a:solidFill>
                <a:schemeClr val="accent1"/>
              </a:solidFill>
              <a:round/>
            </a:ln>
            <a:effectLst/>
          </c:spPr>
          <c:marker>
            <c:symbol val="none"/>
          </c:marker>
          <c:cat>
            <c:numRef>
              <c:f>VIX!$K$2:$K$342</c:f>
              <c:numCache>
                <c:formatCode>General</c:formatCode>
                <c:ptCount val="341"/>
                <c:pt idx="0">
                  <c:v>19900131</c:v>
                </c:pt>
                <c:pt idx="1">
                  <c:v>19900228</c:v>
                </c:pt>
                <c:pt idx="2">
                  <c:v>19900330</c:v>
                </c:pt>
                <c:pt idx="3">
                  <c:v>19900430</c:v>
                </c:pt>
                <c:pt idx="4">
                  <c:v>19900531</c:v>
                </c:pt>
                <c:pt idx="5">
                  <c:v>19900629</c:v>
                </c:pt>
                <c:pt idx="6">
                  <c:v>19900731</c:v>
                </c:pt>
                <c:pt idx="7">
                  <c:v>19900831</c:v>
                </c:pt>
                <c:pt idx="8">
                  <c:v>19900928</c:v>
                </c:pt>
                <c:pt idx="9">
                  <c:v>19901031</c:v>
                </c:pt>
                <c:pt idx="10">
                  <c:v>19901130</c:v>
                </c:pt>
                <c:pt idx="11">
                  <c:v>19901231</c:v>
                </c:pt>
                <c:pt idx="12">
                  <c:v>19910131</c:v>
                </c:pt>
                <c:pt idx="13">
                  <c:v>19910228</c:v>
                </c:pt>
                <c:pt idx="14">
                  <c:v>19910329</c:v>
                </c:pt>
                <c:pt idx="15">
                  <c:v>19910430</c:v>
                </c:pt>
                <c:pt idx="16">
                  <c:v>19910531</c:v>
                </c:pt>
                <c:pt idx="17">
                  <c:v>19910628</c:v>
                </c:pt>
                <c:pt idx="18">
                  <c:v>19910731</c:v>
                </c:pt>
                <c:pt idx="19">
                  <c:v>19910830</c:v>
                </c:pt>
                <c:pt idx="20">
                  <c:v>19910930</c:v>
                </c:pt>
                <c:pt idx="21">
                  <c:v>19911031</c:v>
                </c:pt>
                <c:pt idx="22">
                  <c:v>19911129</c:v>
                </c:pt>
                <c:pt idx="23">
                  <c:v>19911231</c:v>
                </c:pt>
                <c:pt idx="24">
                  <c:v>19920131</c:v>
                </c:pt>
                <c:pt idx="25">
                  <c:v>19920228</c:v>
                </c:pt>
                <c:pt idx="26">
                  <c:v>19920331</c:v>
                </c:pt>
                <c:pt idx="27">
                  <c:v>19920430</c:v>
                </c:pt>
                <c:pt idx="28">
                  <c:v>19920529</c:v>
                </c:pt>
                <c:pt idx="29">
                  <c:v>19920630</c:v>
                </c:pt>
                <c:pt idx="30">
                  <c:v>19920731</c:v>
                </c:pt>
                <c:pt idx="31">
                  <c:v>19920831</c:v>
                </c:pt>
                <c:pt idx="32">
                  <c:v>19920930</c:v>
                </c:pt>
                <c:pt idx="33">
                  <c:v>19921030</c:v>
                </c:pt>
                <c:pt idx="34">
                  <c:v>19921130</c:v>
                </c:pt>
                <c:pt idx="35">
                  <c:v>19921231</c:v>
                </c:pt>
                <c:pt idx="36">
                  <c:v>19930129</c:v>
                </c:pt>
                <c:pt idx="37">
                  <c:v>19930226</c:v>
                </c:pt>
                <c:pt idx="38">
                  <c:v>19930331</c:v>
                </c:pt>
                <c:pt idx="39">
                  <c:v>19930430</c:v>
                </c:pt>
                <c:pt idx="40">
                  <c:v>19930531</c:v>
                </c:pt>
                <c:pt idx="41">
                  <c:v>19930630</c:v>
                </c:pt>
                <c:pt idx="42">
                  <c:v>19930730</c:v>
                </c:pt>
                <c:pt idx="43">
                  <c:v>19930831</c:v>
                </c:pt>
                <c:pt idx="44">
                  <c:v>19930930</c:v>
                </c:pt>
                <c:pt idx="45">
                  <c:v>19931029</c:v>
                </c:pt>
                <c:pt idx="46">
                  <c:v>19931130</c:v>
                </c:pt>
                <c:pt idx="47">
                  <c:v>19931231</c:v>
                </c:pt>
                <c:pt idx="48">
                  <c:v>19940131</c:v>
                </c:pt>
                <c:pt idx="49">
                  <c:v>19940228</c:v>
                </c:pt>
                <c:pt idx="50">
                  <c:v>19940331</c:v>
                </c:pt>
                <c:pt idx="51">
                  <c:v>19940429</c:v>
                </c:pt>
                <c:pt idx="52">
                  <c:v>19940531</c:v>
                </c:pt>
                <c:pt idx="53">
                  <c:v>19940630</c:v>
                </c:pt>
                <c:pt idx="54">
                  <c:v>19940729</c:v>
                </c:pt>
                <c:pt idx="55">
                  <c:v>19940831</c:v>
                </c:pt>
                <c:pt idx="56">
                  <c:v>19940930</c:v>
                </c:pt>
                <c:pt idx="57">
                  <c:v>19941031</c:v>
                </c:pt>
                <c:pt idx="58">
                  <c:v>19941130</c:v>
                </c:pt>
                <c:pt idx="59">
                  <c:v>19941230</c:v>
                </c:pt>
                <c:pt idx="60">
                  <c:v>19950131</c:v>
                </c:pt>
                <c:pt idx="61">
                  <c:v>19950228</c:v>
                </c:pt>
                <c:pt idx="62">
                  <c:v>19950331</c:v>
                </c:pt>
                <c:pt idx="63">
                  <c:v>19950428</c:v>
                </c:pt>
                <c:pt idx="64">
                  <c:v>19950531</c:v>
                </c:pt>
                <c:pt idx="65">
                  <c:v>19950630</c:v>
                </c:pt>
                <c:pt idx="66">
                  <c:v>19950731</c:v>
                </c:pt>
                <c:pt idx="67">
                  <c:v>19950831</c:v>
                </c:pt>
                <c:pt idx="68">
                  <c:v>19950929</c:v>
                </c:pt>
                <c:pt idx="69">
                  <c:v>19951031</c:v>
                </c:pt>
                <c:pt idx="70">
                  <c:v>19951130</c:v>
                </c:pt>
                <c:pt idx="71">
                  <c:v>19951229</c:v>
                </c:pt>
                <c:pt idx="72">
                  <c:v>19960131</c:v>
                </c:pt>
                <c:pt idx="73">
                  <c:v>19960229</c:v>
                </c:pt>
                <c:pt idx="74">
                  <c:v>19960329</c:v>
                </c:pt>
                <c:pt idx="75">
                  <c:v>19960430</c:v>
                </c:pt>
                <c:pt idx="76">
                  <c:v>19960531</c:v>
                </c:pt>
                <c:pt idx="77">
                  <c:v>19960628</c:v>
                </c:pt>
                <c:pt idx="78">
                  <c:v>19960731</c:v>
                </c:pt>
                <c:pt idx="79">
                  <c:v>19960830</c:v>
                </c:pt>
                <c:pt idx="80">
                  <c:v>19960930</c:v>
                </c:pt>
                <c:pt idx="81">
                  <c:v>19961031</c:v>
                </c:pt>
                <c:pt idx="82">
                  <c:v>19961129</c:v>
                </c:pt>
                <c:pt idx="83">
                  <c:v>19961231</c:v>
                </c:pt>
                <c:pt idx="84">
                  <c:v>19970131</c:v>
                </c:pt>
                <c:pt idx="85">
                  <c:v>19970228</c:v>
                </c:pt>
                <c:pt idx="86">
                  <c:v>19970331</c:v>
                </c:pt>
                <c:pt idx="87">
                  <c:v>19970430</c:v>
                </c:pt>
                <c:pt idx="88">
                  <c:v>19970530</c:v>
                </c:pt>
                <c:pt idx="89">
                  <c:v>19970630</c:v>
                </c:pt>
                <c:pt idx="90">
                  <c:v>19970731</c:v>
                </c:pt>
                <c:pt idx="91">
                  <c:v>19970829</c:v>
                </c:pt>
                <c:pt idx="92">
                  <c:v>19970930</c:v>
                </c:pt>
                <c:pt idx="93">
                  <c:v>19971031</c:v>
                </c:pt>
                <c:pt idx="94">
                  <c:v>19971128</c:v>
                </c:pt>
                <c:pt idx="95">
                  <c:v>19971231</c:v>
                </c:pt>
                <c:pt idx="96">
                  <c:v>19980130</c:v>
                </c:pt>
                <c:pt idx="97">
                  <c:v>19980227</c:v>
                </c:pt>
                <c:pt idx="98">
                  <c:v>19980331</c:v>
                </c:pt>
                <c:pt idx="99">
                  <c:v>19980430</c:v>
                </c:pt>
                <c:pt idx="100">
                  <c:v>19980529</c:v>
                </c:pt>
                <c:pt idx="101">
                  <c:v>19980630</c:v>
                </c:pt>
                <c:pt idx="102">
                  <c:v>19980731</c:v>
                </c:pt>
                <c:pt idx="103">
                  <c:v>19980831</c:v>
                </c:pt>
                <c:pt idx="104">
                  <c:v>19980930</c:v>
                </c:pt>
                <c:pt idx="105">
                  <c:v>19981030</c:v>
                </c:pt>
                <c:pt idx="106">
                  <c:v>19981130</c:v>
                </c:pt>
                <c:pt idx="107">
                  <c:v>19981231</c:v>
                </c:pt>
                <c:pt idx="108">
                  <c:v>19990129</c:v>
                </c:pt>
                <c:pt idx="109">
                  <c:v>19990226</c:v>
                </c:pt>
                <c:pt idx="110">
                  <c:v>19990331</c:v>
                </c:pt>
                <c:pt idx="111">
                  <c:v>19990430</c:v>
                </c:pt>
                <c:pt idx="112">
                  <c:v>19990531</c:v>
                </c:pt>
                <c:pt idx="113">
                  <c:v>19990630</c:v>
                </c:pt>
                <c:pt idx="114">
                  <c:v>19990730</c:v>
                </c:pt>
                <c:pt idx="115">
                  <c:v>19990831</c:v>
                </c:pt>
                <c:pt idx="116">
                  <c:v>19990930</c:v>
                </c:pt>
                <c:pt idx="117">
                  <c:v>19991029</c:v>
                </c:pt>
                <c:pt idx="118">
                  <c:v>19991130</c:v>
                </c:pt>
                <c:pt idx="119">
                  <c:v>19991231</c:v>
                </c:pt>
                <c:pt idx="120">
                  <c:v>20000131</c:v>
                </c:pt>
                <c:pt idx="121">
                  <c:v>20000229</c:v>
                </c:pt>
                <c:pt idx="122">
                  <c:v>20000331</c:v>
                </c:pt>
                <c:pt idx="123">
                  <c:v>20000428</c:v>
                </c:pt>
                <c:pt idx="124">
                  <c:v>20000531</c:v>
                </c:pt>
                <c:pt idx="125">
                  <c:v>20000630</c:v>
                </c:pt>
                <c:pt idx="126">
                  <c:v>20000731</c:v>
                </c:pt>
                <c:pt idx="127">
                  <c:v>20000831</c:v>
                </c:pt>
                <c:pt idx="128">
                  <c:v>20000929</c:v>
                </c:pt>
                <c:pt idx="129">
                  <c:v>20001031</c:v>
                </c:pt>
                <c:pt idx="130">
                  <c:v>20001130</c:v>
                </c:pt>
                <c:pt idx="131">
                  <c:v>20001229</c:v>
                </c:pt>
                <c:pt idx="132">
                  <c:v>20010131</c:v>
                </c:pt>
                <c:pt idx="133">
                  <c:v>20010228</c:v>
                </c:pt>
                <c:pt idx="134">
                  <c:v>20010330</c:v>
                </c:pt>
                <c:pt idx="135">
                  <c:v>20010430</c:v>
                </c:pt>
                <c:pt idx="136">
                  <c:v>20010531</c:v>
                </c:pt>
                <c:pt idx="137">
                  <c:v>20010629</c:v>
                </c:pt>
                <c:pt idx="138">
                  <c:v>20010731</c:v>
                </c:pt>
                <c:pt idx="139">
                  <c:v>20010831</c:v>
                </c:pt>
                <c:pt idx="140">
                  <c:v>20010928</c:v>
                </c:pt>
                <c:pt idx="141">
                  <c:v>20011031</c:v>
                </c:pt>
                <c:pt idx="142">
                  <c:v>20011130</c:v>
                </c:pt>
                <c:pt idx="143">
                  <c:v>20011231</c:v>
                </c:pt>
                <c:pt idx="144">
                  <c:v>20020131</c:v>
                </c:pt>
                <c:pt idx="145">
                  <c:v>20020228</c:v>
                </c:pt>
                <c:pt idx="146">
                  <c:v>20020329</c:v>
                </c:pt>
                <c:pt idx="147">
                  <c:v>20020430</c:v>
                </c:pt>
                <c:pt idx="148">
                  <c:v>20020531</c:v>
                </c:pt>
                <c:pt idx="149">
                  <c:v>20020628</c:v>
                </c:pt>
                <c:pt idx="150">
                  <c:v>20020731</c:v>
                </c:pt>
                <c:pt idx="151">
                  <c:v>20020830</c:v>
                </c:pt>
                <c:pt idx="152">
                  <c:v>20020930</c:v>
                </c:pt>
                <c:pt idx="153">
                  <c:v>20021031</c:v>
                </c:pt>
                <c:pt idx="154">
                  <c:v>20021129</c:v>
                </c:pt>
                <c:pt idx="155">
                  <c:v>20021231</c:v>
                </c:pt>
                <c:pt idx="156">
                  <c:v>20030131</c:v>
                </c:pt>
                <c:pt idx="157">
                  <c:v>20030228</c:v>
                </c:pt>
                <c:pt idx="158">
                  <c:v>20030331</c:v>
                </c:pt>
                <c:pt idx="159">
                  <c:v>20030430</c:v>
                </c:pt>
                <c:pt idx="160">
                  <c:v>20030530</c:v>
                </c:pt>
                <c:pt idx="161">
                  <c:v>20030630</c:v>
                </c:pt>
                <c:pt idx="162">
                  <c:v>20030731</c:v>
                </c:pt>
                <c:pt idx="163">
                  <c:v>20030829</c:v>
                </c:pt>
                <c:pt idx="164">
                  <c:v>20030930</c:v>
                </c:pt>
                <c:pt idx="165">
                  <c:v>20031031</c:v>
                </c:pt>
                <c:pt idx="166">
                  <c:v>20031128</c:v>
                </c:pt>
                <c:pt idx="167">
                  <c:v>20031231</c:v>
                </c:pt>
                <c:pt idx="168">
                  <c:v>20040130</c:v>
                </c:pt>
                <c:pt idx="169">
                  <c:v>20040227</c:v>
                </c:pt>
                <c:pt idx="170">
                  <c:v>20040331</c:v>
                </c:pt>
                <c:pt idx="171">
                  <c:v>20040430</c:v>
                </c:pt>
                <c:pt idx="172">
                  <c:v>20040531</c:v>
                </c:pt>
                <c:pt idx="173">
                  <c:v>20040630</c:v>
                </c:pt>
                <c:pt idx="174">
                  <c:v>20040730</c:v>
                </c:pt>
                <c:pt idx="175">
                  <c:v>20040831</c:v>
                </c:pt>
                <c:pt idx="176">
                  <c:v>20040930</c:v>
                </c:pt>
                <c:pt idx="177">
                  <c:v>20041029</c:v>
                </c:pt>
                <c:pt idx="178">
                  <c:v>20041130</c:v>
                </c:pt>
                <c:pt idx="179">
                  <c:v>20041231</c:v>
                </c:pt>
                <c:pt idx="180">
                  <c:v>20050131</c:v>
                </c:pt>
                <c:pt idx="181">
                  <c:v>20050228</c:v>
                </c:pt>
                <c:pt idx="182">
                  <c:v>20050331</c:v>
                </c:pt>
                <c:pt idx="183">
                  <c:v>20050429</c:v>
                </c:pt>
                <c:pt idx="184">
                  <c:v>20050531</c:v>
                </c:pt>
                <c:pt idx="185">
                  <c:v>20050630</c:v>
                </c:pt>
                <c:pt idx="186">
                  <c:v>20050729</c:v>
                </c:pt>
                <c:pt idx="187">
                  <c:v>20050831</c:v>
                </c:pt>
                <c:pt idx="188">
                  <c:v>20050930</c:v>
                </c:pt>
                <c:pt idx="189">
                  <c:v>20051031</c:v>
                </c:pt>
                <c:pt idx="190">
                  <c:v>20051130</c:v>
                </c:pt>
                <c:pt idx="191">
                  <c:v>20051230</c:v>
                </c:pt>
                <c:pt idx="192">
                  <c:v>20060131</c:v>
                </c:pt>
                <c:pt idx="193">
                  <c:v>20060228</c:v>
                </c:pt>
                <c:pt idx="194">
                  <c:v>20060331</c:v>
                </c:pt>
                <c:pt idx="195">
                  <c:v>20060428</c:v>
                </c:pt>
                <c:pt idx="196">
                  <c:v>20060531</c:v>
                </c:pt>
                <c:pt idx="197">
                  <c:v>20060630</c:v>
                </c:pt>
                <c:pt idx="198">
                  <c:v>20060731</c:v>
                </c:pt>
                <c:pt idx="199">
                  <c:v>20060831</c:v>
                </c:pt>
                <c:pt idx="200">
                  <c:v>20060929</c:v>
                </c:pt>
                <c:pt idx="201">
                  <c:v>20061031</c:v>
                </c:pt>
                <c:pt idx="202">
                  <c:v>20061130</c:v>
                </c:pt>
                <c:pt idx="203">
                  <c:v>20061229</c:v>
                </c:pt>
                <c:pt idx="204">
                  <c:v>20070131</c:v>
                </c:pt>
                <c:pt idx="205">
                  <c:v>20070228</c:v>
                </c:pt>
                <c:pt idx="206">
                  <c:v>20070330</c:v>
                </c:pt>
                <c:pt idx="207">
                  <c:v>20070430</c:v>
                </c:pt>
                <c:pt idx="208">
                  <c:v>20070531</c:v>
                </c:pt>
                <c:pt idx="209">
                  <c:v>20070629</c:v>
                </c:pt>
                <c:pt idx="210">
                  <c:v>20070731</c:v>
                </c:pt>
                <c:pt idx="211">
                  <c:v>20070831</c:v>
                </c:pt>
                <c:pt idx="212">
                  <c:v>20070928</c:v>
                </c:pt>
                <c:pt idx="213">
                  <c:v>20071031</c:v>
                </c:pt>
                <c:pt idx="214">
                  <c:v>20071130</c:v>
                </c:pt>
                <c:pt idx="215">
                  <c:v>20071231</c:v>
                </c:pt>
                <c:pt idx="216">
                  <c:v>20080131</c:v>
                </c:pt>
                <c:pt idx="217">
                  <c:v>20080229</c:v>
                </c:pt>
                <c:pt idx="218">
                  <c:v>20080331</c:v>
                </c:pt>
                <c:pt idx="219">
                  <c:v>20080430</c:v>
                </c:pt>
                <c:pt idx="220">
                  <c:v>20080530</c:v>
                </c:pt>
                <c:pt idx="221">
                  <c:v>20080630</c:v>
                </c:pt>
                <c:pt idx="222">
                  <c:v>20080731</c:v>
                </c:pt>
                <c:pt idx="223">
                  <c:v>20080829</c:v>
                </c:pt>
                <c:pt idx="224">
                  <c:v>20080930</c:v>
                </c:pt>
                <c:pt idx="225">
                  <c:v>20081031</c:v>
                </c:pt>
                <c:pt idx="226">
                  <c:v>20081128</c:v>
                </c:pt>
                <c:pt idx="227">
                  <c:v>20081231</c:v>
                </c:pt>
                <c:pt idx="228">
                  <c:v>20090130</c:v>
                </c:pt>
                <c:pt idx="229">
                  <c:v>20090227</c:v>
                </c:pt>
                <c:pt idx="230">
                  <c:v>20090331</c:v>
                </c:pt>
                <c:pt idx="231">
                  <c:v>20090430</c:v>
                </c:pt>
                <c:pt idx="232">
                  <c:v>20090529</c:v>
                </c:pt>
                <c:pt idx="233">
                  <c:v>20090630</c:v>
                </c:pt>
                <c:pt idx="234">
                  <c:v>20090731</c:v>
                </c:pt>
                <c:pt idx="235">
                  <c:v>20090831</c:v>
                </c:pt>
                <c:pt idx="236">
                  <c:v>20090930</c:v>
                </c:pt>
                <c:pt idx="237">
                  <c:v>20091030</c:v>
                </c:pt>
                <c:pt idx="238">
                  <c:v>20091130</c:v>
                </c:pt>
                <c:pt idx="239">
                  <c:v>20091231</c:v>
                </c:pt>
                <c:pt idx="240">
                  <c:v>20100129</c:v>
                </c:pt>
                <c:pt idx="241">
                  <c:v>20100226</c:v>
                </c:pt>
                <c:pt idx="242">
                  <c:v>20100331</c:v>
                </c:pt>
                <c:pt idx="243">
                  <c:v>20100430</c:v>
                </c:pt>
                <c:pt idx="244">
                  <c:v>20100531</c:v>
                </c:pt>
                <c:pt idx="245">
                  <c:v>20100630</c:v>
                </c:pt>
                <c:pt idx="246">
                  <c:v>20100730</c:v>
                </c:pt>
                <c:pt idx="247">
                  <c:v>20100831</c:v>
                </c:pt>
                <c:pt idx="248">
                  <c:v>20100930</c:v>
                </c:pt>
                <c:pt idx="249">
                  <c:v>20101029</c:v>
                </c:pt>
                <c:pt idx="250">
                  <c:v>20101130</c:v>
                </c:pt>
                <c:pt idx="251">
                  <c:v>20101231</c:v>
                </c:pt>
                <c:pt idx="252">
                  <c:v>20110131</c:v>
                </c:pt>
                <c:pt idx="253">
                  <c:v>20110228</c:v>
                </c:pt>
                <c:pt idx="254">
                  <c:v>20110331</c:v>
                </c:pt>
                <c:pt idx="255">
                  <c:v>20110429</c:v>
                </c:pt>
                <c:pt idx="256">
                  <c:v>20110531</c:v>
                </c:pt>
                <c:pt idx="257">
                  <c:v>20110630</c:v>
                </c:pt>
                <c:pt idx="258">
                  <c:v>20110729</c:v>
                </c:pt>
                <c:pt idx="259">
                  <c:v>20110831</c:v>
                </c:pt>
                <c:pt idx="260">
                  <c:v>20110930</c:v>
                </c:pt>
                <c:pt idx="261">
                  <c:v>20111031</c:v>
                </c:pt>
                <c:pt idx="262">
                  <c:v>20111130</c:v>
                </c:pt>
                <c:pt idx="263">
                  <c:v>20111230</c:v>
                </c:pt>
                <c:pt idx="264">
                  <c:v>20120131</c:v>
                </c:pt>
                <c:pt idx="265">
                  <c:v>20120229</c:v>
                </c:pt>
                <c:pt idx="266">
                  <c:v>20120330</c:v>
                </c:pt>
                <c:pt idx="267">
                  <c:v>20120430</c:v>
                </c:pt>
                <c:pt idx="268">
                  <c:v>20120531</c:v>
                </c:pt>
                <c:pt idx="269">
                  <c:v>20120629</c:v>
                </c:pt>
                <c:pt idx="270">
                  <c:v>20120731</c:v>
                </c:pt>
                <c:pt idx="271">
                  <c:v>20120831</c:v>
                </c:pt>
                <c:pt idx="272">
                  <c:v>20120928</c:v>
                </c:pt>
                <c:pt idx="273">
                  <c:v>20121031</c:v>
                </c:pt>
                <c:pt idx="274">
                  <c:v>20121130</c:v>
                </c:pt>
                <c:pt idx="275">
                  <c:v>20121231</c:v>
                </c:pt>
                <c:pt idx="276">
                  <c:v>20130131</c:v>
                </c:pt>
                <c:pt idx="277">
                  <c:v>20130228</c:v>
                </c:pt>
                <c:pt idx="278">
                  <c:v>20130329</c:v>
                </c:pt>
                <c:pt idx="279">
                  <c:v>20130430</c:v>
                </c:pt>
                <c:pt idx="280">
                  <c:v>20130531</c:v>
                </c:pt>
                <c:pt idx="281">
                  <c:v>20130628</c:v>
                </c:pt>
                <c:pt idx="282">
                  <c:v>20130731</c:v>
                </c:pt>
                <c:pt idx="283">
                  <c:v>20130830</c:v>
                </c:pt>
                <c:pt idx="284">
                  <c:v>20130930</c:v>
                </c:pt>
                <c:pt idx="285">
                  <c:v>20131031</c:v>
                </c:pt>
                <c:pt idx="286">
                  <c:v>20131129</c:v>
                </c:pt>
                <c:pt idx="287">
                  <c:v>20131231</c:v>
                </c:pt>
                <c:pt idx="288">
                  <c:v>20140131</c:v>
                </c:pt>
                <c:pt idx="289">
                  <c:v>20140228</c:v>
                </c:pt>
                <c:pt idx="290">
                  <c:v>20140331</c:v>
                </c:pt>
                <c:pt idx="291">
                  <c:v>20140430</c:v>
                </c:pt>
                <c:pt idx="292">
                  <c:v>20140530</c:v>
                </c:pt>
                <c:pt idx="293">
                  <c:v>20140630</c:v>
                </c:pt>
                <c:pt idx="294">
                  <c:v>20140731</c:v>
                </c:pt>
                <c:pt idx="295">
                  <c:v>20140829</c:v>
                </c:pt>
                <c:pt idx="296">
                  <c:v>20140930</c:v>
                </c:pt>
                <c:pt idx="297">
                  <c:v>20141031</c:v>
                </c:pt>
                <c:pt idx="298">
                  <c:v>20141128</c:v>
                </c:pt>
                <c:pt idx="299">
                  <c:v>20141231</c:v>
                </c:pt>
                <c:pt idx="300">
                  <c:v>20150130</c:v>
                </c:pt>
                <c:pt idx="301">
                  <c:v>20150227</c:v>
                </c:pt>
                <c:pt idx="302">
                  <c:v>20150331</c:v>
                </c:pt>
                <c:pt idx="303">
                  <c:v>20150430</c:v>
                </c:pt>
                <c:pt idx="304">
                  <c:v>20150529</c:v>
                </c:pt>
                <c:pt idx="305">
                  <c:v>20150630</c:v>
                </c:pt>
                <c:pt idx="306">
                  <c:v>20150731</c:v>
                </c:pt>
                <c:pt idx="307">
                  <c:v>20150831</c:v>
                </c:pt>
                <c:pt idx="308">
                  <c:v>20150930</c:v>
                </c:pt>
                <c:pt idx="309">
                  <c:v>20151030</c:v>
                </c:pt>
                <c:pt idx="310">
                  <c:v>20151130</c:v>
                </c:pt>
                <c:pt idx="311">
                  <c:v>20151231</c:v>
                </c:pt>
                <c:pt idx="312">
                  <c:v>20160129</c:v>
                </c:pt>
                <c:pt idx="313">
                  <c:v>20160229</c:v>
                </c:pt>
                <c:pt idx="314">
                  <c:v>20160331</c:v>
                </c:pt>
                <c:pt idx="315">
                  <c:v>20160429</c:v>
                </c:pt>
                <c:pt idx="316">
                  <c:v>20160531</c:v>
                </c:pt>
                <c:pt idx="317">
                  <c:v>20160630</c:v>
                </c:pt>
                <c:pt idx="318">
                  <c:v>20160729</c:v>
                </c:pt>
                <c:pt idx="319">
                  <c:v>20160831</c:v>
                </c:pt>
                <c:pt idx="320">
                  <c:v>20160930</c:v>
                </c:pt>
                <c:pt idx="321">
                  <c:v>20161031</c:v>
                </c:pt>
                <c:pt idx="322">
                  <c:v>20161130</c:v>
                </c:pt>
                <c:pt idx="323">
                  <c:v>20161230</c:v>
                </c:pt>
                <c:pt idx="324">
                  <c:v>20170131</c:v>
                </c:pt>
                <c:pt idx="325">
                  <c:v>20170228</c:v>
                </c:pt>
                <c:pt idx="326">
                  <c:v>20170331</c:v>
                </c:pt>
                <c:pt idx="327">
                  <c:v>20170428</c:v>
                </c:pt>
                <c:pt idx="328">
                  <c:v>20170531</c:v>
                </c:pt>
                <c:pt idx="329">
                  <c:v>20170630</c:v>
                </c:pt>
                <c:pt idx="330">
                  <c:v>20170731</c:v>
                </c:pt>
                <c:pt idx="331">
                  <c:v>20170831</c:v>
                </c:pt>
                <c:pt idx="332">
                  <c:v>20170929</c:v>
                </c:pt>
                <c:pt idx="333">
                  <c:v>20171031</c:v>
                </c:pt>
                <c:pt idx="334">
                  <c:v>20171130</c:v>
                </c:pt>
                <c:pt idx="335">
                  <c:v>20171229</c:v>
                </c:pt>
                <c:pt idx="336">
                  <c:v>20180131</c:v>
                </c:pt>
                <c:pt idx="337">
                  <c:v>20180228</c:v>
                </c:pt>
                <c:pt idx="338">
                  <c:v>20180330</c:v>
                </c:pt>
                <c:pt idx="339">
                  <c:v>20180430</c:v>
                </c:pt>
                <c:pt idx="340">
                  <c:v>20180531</c:v>
                </c:pt>
              </c:numCache>
            </c:numRef>
          </c:cat>
          <c:val>
            <c:numRef>
              <c:f>VIX!$L$2:$L$342</c:f>
              <c:numCache>
                <c:formatCode>General</c:formatCode>
                <c:ptCount val="341"/>
                <c:pt idx="0">
                  <c:v>25.36</c:v>
                </c:pt>
                <c:pt idx="1">
                  <c:v>21.99</c:v>
                </c:pt>
                <c:pt idx="2">
                  <c:v>19.73</c:v>
                </c:pt>
                <c:pt idx="3">
                  <c:v>19.52</c:v>
                </c:pt>
                <c:pt idx="4">
                  <c:v>17.37</c:v>
                </c:pt>
                <c:pt idx="5">
                  <c:v>15.5</c:v>
                </c:pt>
                <c:pt idx="6">
                  <c:v>21.11</c:v>
                </c:pt>
                <c:pt idx="7">
                  <c:v>29.9</c:v>
                </c:pt>
                <c:pt idx="8">
                  <c:v>29.11</c:v>
                </c:pt>
                <c:pt idx="9">
                  <c:v>30.04</c:v>
                </c:pt>
                <c:pt idx="10">
                  <c:v>22.16</c:v>
                </c:pt>
                <c:pt idx="11">
                  <c:v>26.38</c:v>
                </c:pt>
                <c:pt idx="12">
                  <c:v>20.91</c:v>
                </c:pt>
                <c:pt idx="13">
                  <c:v>21.23</c:v>
                </c:pt>
                <c:pt idx="14">
                  <c:v>16.88</c:v>
                </c:pt>
                <c:pt idx="15">
                  <c:v>18.239999999999998</c:v>
                </c:pt>
                <c:pt idx="16">
                  <c:v>15.93</c:v>
                </c:pt>
                <c:pt idx="17">
                  <c:v>19.55</c:v>
                </c:pt>
                <c:pt idx="18">
                  <c:v>15.18</c:v>
                </c:pt>
                <c:pt idx="19">
                  <c:v>14.46</c:v>
                </c:pt>
                <c:pt idx="20">
                  <c:v>15.85</c:v>
                </c:pt>
                <c:pt idx="21">
                  <c:v>15.48</c:v>
                </c:pt>
                <c:pt idx="22">
                  <c:v>20.260000000000002</c:v>
                </c:pt>
                <c:pt idx="23">
                  <c:v>19.309999999999999</c:v>
                </c:pt>
                <c:pt idx="24">
                  <c:v>17.399999999999999</c:v>
                </c:pt>
                <c:pt idx="25">
                  <c:v>16.68</c:v>
                </c:pt>
                <c:pt idx="26">
                  <c:v>16.18</c:v>
                </c:pt>
                <c:pt idx="27">
                  <c:v>15.53</c:v>
                </c:pt>
                <c:pt idx="28">
                  <c:v>13.86</c:v>
                </c:pt>
                <c:pt idx="29">
                  <c:v>13.35</c:v>
                </c:pt>
                <c:pt idx="30">
                  <c:v>13.17</c:v>
                </c:pt>
                <c:pt idx="31">
                  <c:v>13.58</c:v>
                </c:pt>
                <c:pt idx="32">
                  <c:v>14.28</c:v>
                </c:pt>
                <c:pt idx="33">
                  <c:v>16.149999999999999</c:v>
                </c:pt>
                <c:pt idx="34">
                  <c:v>13.01</c:v>
                </c:pt>
                <c:pt idx="35">
                  <c:v>12.57</c:v>
                </c:pt>
                <c:pt idx="36">
                  <c:v>12.42</c:v>
                </c:pt>
                <c:pt idx="37">
                  <c:v>13.16</c:v>
                </c:pt>
                <c:pt idx="38">
                  <c:v>12.53</c:v>
                </c:pt>
                <c:pt idx="39">
                  <c:v>12.42</c:v>
                </c:pt>
                <c:pt idx="40">
                  <c:v>13.47</c:v>
                </c:pt>
                <c:pt idx="41">
                  <c:v>11.26</c:v>
                </c:pt>
                <c:pt idx="42">
                  <c:v>11.73</c:v>
                </c:pt>
                <c:pt idx="43">
                  <c:v>11.85</c:v>
                </c:pt>
                <c:pt idx="44">
                  <c:v>12.99</c:v>
                </c:pt>
                <c:pt idx="45">
                  <c:v>11.46</c:v>
                </c:pt>
                <c:pt idx="46">
                  <c:v>13.76</c:v>
                </c:pt>
                <c:pt idx="47">
                  <c:v>11.66</c:v>
                </c:pt>
                <c:pt idx="48">
                  <c:v>10.63</c:v>
                </c:pt>
                <c:pt idx="49">
                  <c:v>14.87</c:v>
                </c:pt>
                <c:pt idx="50">
                  <c:v>20.45</c:v>
                </c:pt>
                <c:pt idx="51">
                  <c:v>13.77</c:v>
                </c:pt>
                <c:pt idx="52">
                  <c:v>13.03</c:v>
                </c:pt>
                <c:pt idx="53">
                  <c:v>14.97</c:v>
                </c:pt>
                <c:pt idx="54">
                  <c:v>11.13</c:v>
                </c:pt>
                <c:pt idx="55">
                  <c:v>11.97</c:v>
                </c:pt>
                <c:pt idx="56">
                  <c:v>14.28</c:v>
                </c:pt>
                <c:pt idx="57">
                  <c:v>14.56</c:v>
                </c:pt>
                <c:pt idx="58">
                  <c:v>15.95</c:v>
                </c:pt>
                <c:pt idx="59">
                  <c:v>13.2</c:v>
                </c:pt>
                <c:pt idx="60">
                  <c:v>11.96</c:v>
                </c:pt>
                <c:pt idx="61">
                  <c:v>11.75</c:v>
                </c:pt>
                <c:pt idx="62">
                  <c:v>13.37</c:v>
                </c:pt>
                <c:pt idx="63">
                  <c:v>11.75</c:v>
                </c:pt>
                <c:pt idx="64">
                  <c:v>12.85</c:v>
                </c:pt>
                <c:pt idx="65">
                  <c:v>11.38</c:v>
                </c:pt>
                <c:pt idx="66">
                  <c:v>13.49</c:v>
                </c:pt>
                <c:pt idx="67">
                  <c:v>11.52</c:v>
                </c:pt>
                <c:pt idx="68">
                  <c:v>12.74</c:v>
                </c:pt>
                <c:pt idx="69">
                  <c:v>13.83</c:v>
                </c:pt>
                <c:pt idx="70">
                  <c:v>11.58</c:v>
                </c:pt>
                <c:pt idx="71">
                  <c:v>12.52</c:v>
                </c:pt>
                <c:pt idx="72">
                  <c:v>12.53</c:v>
                </c:pt>
                <c:pt idx="73">
                  <c:v>17.04</c:v>
                </c:pt>
                <c:pt idx="74">
                  <c:v>18.88</c:v>
                </c:pt>
                <c:pt idx="75">
                  <c:v>15.83</c:v>
                </c:pt>
                <c:pt idx="76">
                  <c:v>16.07</c:v>
                </c:pt>
                <c:pt idx="77">
                  <c:v>13.68</c:v>
                </c:pt>
                <c:pt idx="78">
                  <c:v>19.46</c:v>
                </c:pt>
                <c:pt idx="79">
                  <c:v>17.010000000000002</c:v>
                </c:pt>
                <c:pt idx="80">
                  <c:v>16.95</c:v>
                </c:pt>
                <c:pt idx="81">
                  <c:v>18.11</c:v>
                </c:pt>
                <c:pt idx="82">
                  <c:v>17.14</c:v>
                </c:pt>
                <c:pt idx="83">
                  <c:v>20.92</c:v>
                </c:pt>
                <c:pt idx="84">
                  <c:v>20.82</c:v>
                </c:pt>
                <c:pt idx="85">
                  <c:v>21.1</c:v>
                </c:pt>
                <c:pt idx="86">
                  <c:v>22.14</c:v>
                </c:pt>
                <c:pt idx="87">
                  <c:v>20.059999999999999</c:v>
                </c:pt>
                <c:pt idx="88">
                  <c:v>19.190000000000001</c:v>
                </c:pt>
                <c:pt idx="89">
                  <c:v>21.53</c:v>
                </c:pt>
                <c:pt idx="90">
                  <c:v>21.48</c:v>
                </c:pt>
                <c:pt idx="91">
                  <c:v>24.76</c:v>
                </c:pt>
                <c:pt idx="92">
                  <c:v>22.91</c:v>
                </c:pt>
                <c:pt idx="93">
                  <c:v>35.090000000000003</c:v>
                </c:pt>
                <c:pt idx="94">
                  <c:v>27.43</c:v>
                </c:pt>
                <c:pt idx="95">
                  <c:v>24.01</c:v>
                </c:pt>
                <c:pt idx="96">
                  <c:v>21.47</c:v>
                </c:pt>
                <c:pt idx="97">
                  <c:v>18.55</c:v>
                </c:pt>
                <c:pt idx="98">
                  <c:v>24.22</c:v>
                </c:pt>
                <c:pt idx="99">
                  <c:v>21.18</c:v>
                </c:pt>
                <c:pt idx="100">
                  <c:v>21.32</c:v>
                </c:pt>
                <c:pt idx="101">
                  <c:v>19.71</c:v>
                </c:pt>
                <c:pt idx="102">
                  <c:v>24.8</c:v>
                </c:pt>
                <c:pt idx="103">
                  <c:v>44.28</c:v>
                </c:pt>
                <c:pt idx="104">
                  <c:v>40.950000000000003</c:v>
                </c:pt>
                <c:pt idx="105">
                  <c:v>28.05</c:v>
                </c:pt>
                <c:pt idx="106">
                  <c:v>26.01</c:v>
                </c:pt>
                <c:pt idx="107">
                  <c:v>24.42</c:v>
                </c:pt>
                <c:pt idx="108">
                  <c:v>26.25</c:v>
                </c:pt>
                <c:pt idx="109">
                  <c:v>27.88</c:v>
                </c:pt>
                <c:pt idx="110">
                  <c:v>23.26</c:v>
                </c:pt>
                <c:pt idx="111">
                  <c:v>25.07</c:v>
                </c:pt>
                <c:pt idx="112">
                  <c:v>25.39</c:v>
                </c:pt>
                <c:pt idx="113">
                  <c:v>21.09</c:v>
                </c:pt>
                <c:pt idx="114">
                  <c:v>24.64</c:v>
                </c:pt>
                <c:pt idx="115">
                  <c:v>24.45</c:v>
                </c:pt>
                <c:pt idx="116">
                  <c:v>25.41</c:v>
                </c:pt>
                <c:pt idx="117">
                  <c:v>22.2</c:v>
                </c:pt>
                <c:pt idx="118">
                  <c:v>24.18</c:v>
                </c:pt>
                <c:pt idx="119">
                  <c:v>24.64</c:v>
                </c:pt>
                <c:pt idx="120">
                  <c:v>24.95</c:v>
                </c:pt>
                <c:pt idx="121">
                  <c:v>23.37</c:v>
                </c:pt>
                <c:pt idx="122">
                  <c:v>24.11</c:v>
                </c:pt>
                <c:pt idx="123">
                  <c:v>26.2</c:v>
                </c:pt>
                <c:pt idx="124">
                  <c:v>23.65</c:v>
                </c:pt>
                <c:pt idx="125">
                  <c:v>19.54</c:v>
                </c:pt>
                <c:pt idx="126">
                  <c:v>20.74</c:v>
                </c:pt>
                <c:pt idx="127">
                  <c:v>16.84</c:v>
                </c:pt>
                <c:pt idx="128">
                  <c:v>20.57</c:v>
                </c:pt>
                <c:pt idx="129">
                  <c:v>23.63</c:v>
                </c:pt>
                <c:pt idx="130">
                  <c:v>29.65</c:v>
                </c:pt>
                <c:pt idx="131">
                  <c:v>26.85</c:v>
                </c:pt>
                <c:pt idx="132">
                  <c:v>22.02</c:v>
                </c:pt>
                <c:pt idx="133">
                  <c:v>28.35</c:v>
                </c:pt>
                <c:pt idx="134">
                  <c:v>28.64</c:v>
                </c:pt>
                <c:pt idx="135">
                  <c:v>25.48</c:v>
                </c:pt>
                <c:pt idx="136">
                  <c:v>22.64</c:v>
                </c:pt>
                <c:pt idx="137">
                  <c:v>19.059999999999999</c:v>
                </c:pt>
                <c:pt idx="138">
                  <c:v>21.62</c:v>
                </c:pt>
                <c:pt idx="139">
                  <c:v>24.92</c:v>
                </c:pt>
                <c:pt idx="140">
                  <c:v>31.93</c:v>
                </c:pt>
                <c:pt idx="141">
                  <c:v>33.56</c:v>
                </c:pt>
                <c:pt idx="142">
                  <c:v>23.84</c:v>
                </c:pt>
                <c:pt idx="143">
                  <c:v>23.8</c:v>
                </c:pt>
                <c:pt idx="144">
                  <c:v>21.09</c:v>
                </c:pt>
                <c:pt idx="145">
                  <c:v>21.59</c:v>
                </c:pt>
                <c:pt idx="146">
                  <c:v>17.399999999999999</c:v>
                </c:pt>
                <c:pt idx="147">
                  <c:v>21.91</c:v>
                </c:pt>
                <c:pt idx="148">
                  <c:v>19.98</c:v>
                </c:pt>
                <c:pt idx="149">
                  <c:v>25.4</c:v>
                </c:pt>
                <c:pt idx="150">
                  <c:v>32.03</c:v>
                </c:pt>
                <c:pt idx="151">
                  <c:v>32.64</c:v>
                </c:pt>
                <c:pt idx="152">
                  <c:v>39.69</c:v>
                </c:pt>
                <c:pt idx="153">
                  <c:v>31.14</c:v>
                </c:pt>
                <c:pt idx="154">
                  <c:v>27.5</c:v>
                </c:pt>
                <c:pt idx="155">
                  <c:v>28.62</c:v>
                </c:pt>
                <c:pt idx="156">
                  <c:v>31.17</c:v>
                </c:pt>
                <c:pt idx="157">
                  <c:v>29.63</c:v>
                </c:pt>
                <c:pt idx="158">
                  <c:v>29.15</c:v>
                </c:pt>
                <c:pt idx="159">
                  <c:v>21.21</c:v>
                </c:pt>
                <c:pt idx="160">
                  <c:v>19.47</c:v>
                </c:pt>
                <c:pt idx="161">
                  <c:v>19.52</c:v>
                </c:pt>
                <c:pt idx="162">
                  <c:v>19.489999999999998</c:v>
                </c:pt>
                <c:pt idx="163">
                  <c:v>18.63</c:v>
                </c:pt>
                <c:pt idx="164">
                  <c:v>22.72</c:v>
                </c:pt>
                <c:pt idx="165">
                  <c:v>16.100000000000001</c:v>
                </c:pt>
                <c:pt idx="166">
                  <c:v>16.32</c:v>
                </c:pt>
                <c:pt idx="167">
                  <c:v>18.309999999999999</c:v>
                </c:pt>
                <c:pt idx="168">
                  <c:v>16.63</c:v>
                </c:pt>
                <c:pt idx="169">
                  <c:v>14.55</c:v>
                </c:pt>
                <c:pt idx="170">
                  <c:v>16.739999999999998</c:v>
                </c:pt>
                <c:pt idx="171">
                  <c:v>17.190000000000001</c:v>
                </c:pt>
                <c:pt idx="172">
                  <c:v>15.5</c:v>
                </c:pt>
                <c:pt idx="173">
                  <c:v>14.34</c:v>
                </c:pt>
                <c:pt idx="174">
                  <c:v>15.32</c:v>
                </c:pt>
                <c:pt idx="175">
                  <c:v>15.29</c:v>
                </c:pt>
                <c:pt idx="176">
                  <c:v>13.34</c:v>
                </c:pt>
                <c:pt idx="177">
                  <c:v>16.27</c:v>
                </c:pt>
                <c:pt idx="178">
                  <c:v>13.24</c:v>
                </c:pt>
                <c:pt idx="179">
                  <c:v>13.29</c:v>
                </c:pt>
                <c:pt idx="180">
                  <c:v>12.82</c:v>
                </c:pt>
                <c:pt idx="181">
                  <c:v>12.08</c:v>
                </c:pt>
                <c:pt idx="182">
                  <c:v>14.02</c:v>
                </c:pt>
                <c:pt idx="183">
                  <c:v>15.31</c:v>
                </c:pt>
                <c:pt idx="184">
                  <c:v>13.29</c:v>
                </c:pt>
                <c:pt idx="185">
                  <c:v>12.04</c:v>
                </c:pt>
                <c:pt idx="186">
                  <c:v>11.57</c:v>
                </c:pt>
                <c:pt idx="187">
                  <c:v>12.6</c:v>
                </c:pt>
                <c:pt idx="188">
                  <c:v>11.92</c:v>
                </c:pt>
                <c:pt idx="189">
                  <c:v>15.32</c:v>
                </c:pt>
                <c:pt idx="190">
                  <c:v>12.06</c:v>
                </c:pt>
                <c:pt idx="191">
                  <c:v>12.07</c:v>
                </c:pt>
                <c:pt idx="192">
                  <c:v>12.95</c:v>
                </c:pt>
                <c:pt idx="193">
                  <c:v>12.34</c:v>
                </c:pt>
                <c:pt idx="194">
                  <c:v>11.39</c:v>
                </c:pt>
                <c:pt idx="195">
                  <c:v>11.59</c:v>
                </c:pt>
                <c:pt idx="196">
                  <c:v>16.440000000000001</c:v>
                </c:pt>
                <c:pt idx="197">
                  <c:v>13.08</c:v>
                </c:pt>
                <c:pt idx="198">
                  <c:v>14.95</c:v>
                </c:pt>
                <c:pt idx="199">
                  <c:v>12.31</c:v>
                </c:pt>
                <c:pt idx="200">
                  <c:v>11.98</c:v>
                </c:pt>
                <c:pt idx="201">
                  <c:v>11.1</c:v>
                </c:pt>
                <c:pt idx="202">
                  <c:v>10.91</c:v>
                </c:pt>
                <c:pt idx="203">
                  <c:v>11.56</c:v>
                </c:pt>
                <c:pt idx="204">
                  <c:v>10.42</c:v>
                </c:pt>
                <c:pt idx="205">
                  <c:v>15.42</c:v>
                </c:pt>
                <c:pt idx="206">
                  <c:v>14.64</c:v>
                </c:pt>
                <c:pt idx="207">
                  <c:v>14.22</c:v>
                </c:pt>
                <c:pt idx="208">
                  <c:v>13.05</c:v>
                </c:pt>
                <c:pt idx="209">
                  <c:v>16.23</c:v>
                </c:pt>
                <c:pt idx="210">
                  <c:v>23.52</c:v>
                </c:pt>
                <c:pt idx="211">
                  <c:v>23.38</c:v>
                </c:pt>
                <c:pt idx="212">
                  <c:v>18</c:v>
                </c:pt>
                <c:pt idx="213">
                  <c:v>18.53</c:v>
                </c:pt>
                <c:pt idx="214">
                  <c:v>22.87</c:v>
                </c:pt>
                <c:pt idx="215">
                  <c:v>22.5</c:v>
                </c:pt>
                <c:pt idx="216">
                  <c:v>26.2</c:v>
                </c:pt>
                <c:pt idx="217">
                  <c:v>26.54</c:v>
                </c:pt>
                <c:pt idx="218">
                  <c:v>25.61</c:v>
                </c:pt>
                <c:pt idx="219">
                  <c:v>20.79</c:v>
                </c:pt>
                <c:pt idx="220">
                  <c:v>17.829999999999998</c:v>
                </c:pt>
                <c:pt idx="221">
                  <c:v>23.95</c:v>
                </c:pt>
                <c:pt idx="222">
                  <c:v>22.94</c:v>
                </c:pt>
                <c:pt idx="223">
                  <c:v>20.65</c:v>
                </c:pt>
                <c:pt idx="224">
                  <c:v>39.39</c:v>
                </c:pt>
                <c:pt idx="225">
                  <c:v>59.89</c:v>
                </c:pt>
                <c:pt idx="226">
                  <c:v>55.28</c:v>
                </c:pt>
                <c:pt idx="227">
                  <c:v>40</c:v>
                </c:pt>
                <c:pt idx="228">
                  <c:v>44.84</c:v>
                </c:pt>
                <c:pt idx="229">
                  <c:v>46.35</c:v>
                </c:pt>
                <c:pt idx="230">
                  <c:v>44.14</c:v>
                </c:pt>
                <c:pt idx="231">
                  <c:v>36.5</c:v>
                </c:pt>
                <c:pt idx="232">
                  <c:v>28.92</c:v>
                </c:pt>
                <c:pt idx="233">
                  <c:v>26.35</c:v>
                </c:pt>
                <c:pt idx="234">
                  <c:v>25.92</c:v>
                </c:pt>
                <c:pt idx="235">
                  <c:v>26.01</c:v>
                </c:pt>
                <c:pt idx="236">
                  <c:v>25.61</c:v>
                </c:pt>
                <c:pt idx="237">
                  <c:v>30.69</c:v>
                </c:pt>
                <c:pt idx="238">
                  <c:v>24.51</c:v>
                </c:pt>
                <c:pt idx="239">
                  <c:v>21.68</c:v>
                </c:pt>
                <c:pt idx="240">
                  <c:v>24.62</c:v>
                </c:pt>
                <c:pt idx="241">
                  <c:v>19.5</c:v>
                </c:pt>
                <c:pt idx="242">
                  <c:v>17.59</c:v>
                </c:pt>
                <c:pt idx="243">
                  <c:v>22.05</c:v>
                </c:pt>
                <c:pt idx="244">
                  <c:v>32.07</c:v>
                </c:pt>
                <c:pt idx="245">
                  <c:v>34.54</c:v>
                </c:pt>
                <c:pt idx="246">
                  <c:v>23.5</c:v>
                </c:pt>
                <c:pt idx="247">
                  <c:v>26.05</c:v>
                </c:pt>
                <c:pt idx="248">
                  <c:v>23.7</c:v>
                </c:pt>
                <c:pt idx="249">
                  <c:v>21.2</c:v>
                </c:pt>
                <c:pt idx="250">
                  <c:v>23.54</c:v>
                </c:pt>
                <c:pt idx="251">
                  <c:v>17.75</c:v>
                </c:pt>
                <c:pt idx="252">
                  <c:v>19.53</c:v>
                </c:pt>
                <c:pt idx="253">
                  <c:v>18.350000000000001</c:v>
                </c:pt>
                <c:pt idx="254">
                  <c:v>17.739999999999998</c:v>
                </c:pt>
                <c:pt idx="255">
                  <c:v>14.75</c:v>
                </c:pt>
                <c:pt idx="256">
                  <c:v>15.45</c:v>
                </c:pt>
                <c:pt idx="257">
                  <c:v>16.52</c:v>
                </c:pt>
                <c:pt idx="258">
                  <c:v>25.25</c:v>
                </c:pt>
                <c:pt idx="259">
                  <c:v>31.62</c:v>
                </c:pt>
                <c:pt idx="260">
                  <c:v>42.96</c:v>
                </c:pt>
                <c:pt idx="261">
                  <c:v>29.96</c:v>
                </c:pt>
                <c:pt idx="262">
                  <c:v>27.8</c:v>
                </c:pt>
                <c:pt idx="263">
                  <c:v>23.4</c:v>
                </c:pt>
                <c:pt idx="264">
                  <c:v>19.440000000000001</c:v>
                </c:pt>
                <c:pt idx="265">
                  <c:v>18.43</c:v>
                </c:pt>
                <c:pt idx="266">
                  <c:v>15.5</c:v>
                </c:pt>
                <c:pt idx="267">
                  <c:v>17.149999999999999</c:v>
                </c:pt>
                <c:pt idx="268">
                  <c:v>24.06</c:v>
                </c:pt>
                <c:pt idx="269">
                  <c:v>17.079999999999998</c:v>
                </c:pt>
                <c:pt idx="270">
                  <c:v>18.93</c:v>
                </c:pt>
                <c:pt idx="271">
                  <c:v>17.47</c:v>
                </c:pt>
                <c:pt idx="272">
                  <c:v>15.73</c:v>
                </c:pt>
                <c:pt idx="273">
                  <c:v>18.600000000000001</c:v>
                </c:pt>
                <c:pt idx="274">
                  <c:v>15.87</c:v>
                </c:pt>
                <c:pt idx="275">
                  <c:v>18.02</c:v>
                </c:pt>
                <c:pt idx="276">
                  <c:v>14.28</c:v>
                </c:pt>
                <c:pt idx="277">
                  <c:v>15.51</c:v>
                </c:pt>
                <c:pt idx="278">
                  <c:v>12.7</c:v>
                </c:pt>
                <c:pt idx="279">
                  <c:v>13.52</c:v>
                </c:pt>
                <c:pt idx="280">
                  <c:v>16.3</c:v>
                </c:pt>
                <c:pt idx="281">
                  <c:v>16.86</c:v>
                </c:pt>
                <c:pt idx="282">
                  <c:v>13.45</c:v>
                </c:pt>
                <c:pt idx="283">
                  <c:v>17.010000000000002</c:v>
                </c:pt>
                <c:pt idx="284">
                  <c:v>16.600000000000001</c:v>
                </c:pt>
                <c:pt idx="285">
                  <c:v>13.75</c:v>
                </c:pt>
                <c:pt idx="286">
                  <c:v>13.7</c:v>
                </c:pt>
                <c:pt idx="287">
                  <c:v>13.72</c:v>
                </c:pt>
                <c:pt idx="288">
                  <c:v>18.41</c:v>
                </c:pt>
                <c:pt idx="289">
                  <c:v>14</c:v>
                </c:pt>
                <c:pt idx="290">
                  <c:v>13.88</c:v>
                </c:pt>
                <c:pt idx="291">
                  <c:v>13.41</c:v>
                </c:pt>
                <c:pt idx="292">
                  <c:v>11.4</c:v>
                </c:pt>
                <c:pt idx="293">
                  <c:v>11.57</c:v>
                </c:pt>
                <c:pt idx="294">
                  <c:v>16.95</c:v>
                </c:pt>
                <c:pt idx="295">
                  <c:v>11.98</c:v>
                </c:pt>
                <c:pt idx="296">
                  <c:v>16.309999999999999</c:v>
                </c:pt>
                <c:pt idx="297">
                  <c:v>14.03</c:v>
                </c:pt>
                <c:pt idx="298">
                  <c:v>13.33</c:v>
                </c:pt>
                <c:pt idx="299">
                  <c:v>19.2</c:v>
                </c:pt>
                <c:pt idx="300">
                  <c:v>20.97</c:v>
                </c:pt>
                <c:pt idx="301">
                  <c:v>13.34</c:v>
                </c:pt>
                <c:pt idx="302">
                  <c:v>15.29</c:v>
                </c:pt>
                <c:pt idx="303">
                  <c:v>14.55</c:v>
                </c:pt>
                <c:pt idx="304">
                  <c:v>13.84</c:v>
                </c:pt>
                <c:pt idx="305">
                  <c:v>18.23</c:v>
                </c:pt>
                <c:pt idx="306">
                  <c:v>12.12</c:v>
                </c:pt>
                <c:pt idx="307">
                  <c:v>28.43</c:v>
                </c:pt>
                <c:pt idx="308">
                  <c:v>24.5</c:v>
                </c:pt>
                <c:pt idx="309">
                  <c:v>15.07</c:v>
                </c:pt>
                <c:pt idx="310">
                  <c:v>16.13</c:v>
                </c:pt>
                <c:pt idx="311">
                  <c:v>18.21</c:v>
                </c:pt>
                <c:pt idx="312">
                  <c:v>20.2</c:v>
                </c:pt>
                <c:pt idx="313">
                  <c:v>20.55</c:v>
                </c:pt>
                <c:pt idx="314">
                  <c:v>13.95</c:v>
                </c:pt>
                <c:pt idx="315">
                  <c:v>15.7</c:v>
                </c:pt>
                <c:pt idx="316">
                  <c:v>14.19</c:v>
                </c:pt>
                <c:pt idx="317">
                  <c:v>15.63</c:v>
                </c:pt>
                <c:pt idx="318">
                  <c:v>11.87</c:v>
                </c:pt>
                <c:pt idx="319">
                  <c:v>13.42</c:v>
                </c:pt>
                <c:pt idx="320">
                  <c:v>13.29</c:v>
                </c:pt>
                <c:pt idx="321">
                  <c:v>17.059999999999999</c:v>
                </c:pt>
                <c:pt idx="322">
                  <c:v>13.33</c:v>
                </c:pt>
                <c:pt idx="323">
                  <c:v>14.04</c:v>
                </c:pt>
                <c:pt idx="324">
                  <c:v>11.99</c:v>
                </c:pt>
                <c:pt idx="325">
                  <c:v>12.92</c:v>
                </c:pt>
                <c:pt idx="326">
                  <c:v>12.37</c:v>
                </c:pt>
                <c:pt idx="327">
                  <c:v>10.82</c:v>
                </c:pt>
                <c:pt idx="328">
                  <c:v>10.41</c:v>
                </c:pt>
                <c:pt idx="329">
                  <c:v>11.18</c:v>
                </c:pt>
                <c:pt idx="330">
                  <c:v>10.26</c:v>
                </c:pt>
                <c:pt idx="331">
                  <c:v>10.59</c:v>
                </c:pt>
                <c:pt idx="332">
                  <c:v>9.51</c:v>
                </c:pt>
                <c:pt idx="333">
                  <c:v>10.18</c:v>
                </c:pt>
                <c:pt idx="334">
                  <c:v>11.28</c:v>
                </c:pt>
                <c:pt idx="335">
                  <c:v>11.04</c:v>
                </c:pt>
                <c:pt idx="336">
                  <c:v>13.54</c:v>
                </c:pt>
                <c:pt idx="337">
                  <c:v>19.850000000000001</c:v>
                </c:pt>
                <c:pt idx="338">
                  <c:v>19.97</c:v>
                </c:pt>
                <c:pt idx="339">
                  <c:v>15.93</c:v>
                </c:pt>
                <c:pt idx="340">
                  <c:v>15.43</c:v>
                </c:pt>
              </c:numCache>
            </c:numRef>
          </c:val>
          <c:smooth val="0"/>
          <c:extLst>
            <c:ext xmlns:c16="http://schemas.microsoft.com/office/drawing/2014/chart" uri="{C3380CC4-5D6E-409C-BE32-E72D297353CC}">
              <c16:uniqueId val="{00000000-780D-40B8-9BC9-57BFFE6BBF18}"/>
            </c:ext>
          </c:extLst>
        </c:ser>
        <c:ser>
          <c:idx val="1"/>
          <c:order val="1"/>
          <c:tx>
            <c:strRef>
              <c:f>VIX!$M$1</c:f>
              <c:strCache>
                <c:ptCount val="1"/>
                <c:pt idx="0">
                  <c:v>Realized</c:v>
                </c:pt>
              </c:strCache>
            </c:strRef>
          </c:tx>
          <c:spPr>
            <a:ln w="28575" cap="rnd">
              <a:solidFill>
                <a:schemeClr val="accent2"/>
              </a:solidFill>
              <a:round/>
            </a:ln>
            <a:effectLst/>
          </c:spPr>
          <c:marker>
            <c:symbol val="none"/>
          </c:marker>
          <c:cat>
            <c:numRef>
              <c:f>VIX!$K$2:$K$342</c:f>
              <c:numCache>
                <c:formatCode>General</c:formatCode>
                <c:ptCount val="341"/>
                <c:pt idx="0">
                  <c:v>19900131</c:v>
                </c:pt>
                <c:pt idx="1">
                  <c:v>19900228</c:v>
                </c:pt>
                <c:pt idx="2">
                  <c:v>19900330</c:v>
                </c:pt>
                <c:pt idx="3">
                  <c:v>19900430</c:v>
                </c:pt>
                <c:pt idx="4">
                  <c:v>19900531</c:v>
                </c:pt>
                <c:pt idx="5">
                  <c:v>19900629</c:v>
                </c:pt>
                <c:pt idx="6">
                  <c:v>19900731</c:v>
                </c:pt>
                <c:pt idx="7">
                  <c:v>19900831</c:v>
                </c:pt>
                <c:pt idx="8">
                  <c:v>19900928</c:v>
                </c:pt>
                <c:pt idx="9">
                  <c:v>19901031</c:v>
                </c:pt>
                <c:pt idx="10">
                  <c:v>19901130</c:v>
                </c:pt>
                <c:pt idx="11">
                  <c:v>19901231</c:v>
                </c:pt>
                <c:pt idx="12">
                  <c:v>19910131</c:v>
                </c:pt>
                <c:pt idx="13">
                  <c:v>19910228</c:v>
                </c:pt>
                <c:pt idx="14">
                  <c:v>19910329</c:v>
                </c:pt>
                <c:pt idx="15">
                  <c:v>19910430</c:v>
                </c:pt>
                <c:pt idx="16">
                  <c:v>19910531</c:v>
                </c:pt>
                <c:pt idx="17">
                  <c:v>19910628</c:v>
                </c:pt>
                <c:pt idx="18">
                  <c:v>19910731</c:v>
                </c:pt>
                <c:pt idx="19">
                  <c:v>19910830</c:v>
                </c:pt>
                <c:pt idx="20">
                  <c:v>19910930</c:v>
                </c:pt>
                <c:pt idx="21">
                  <c:v>19911031</c:v>
                </c:pt>
                <c:pt idx="22">
                  <c:v>19911129</c:v>
                </c:pt>
                <c:pt idx="23">
                  <c:v>19911231</c:v>
                </c:pt>
                <c:pt idx="24">
                  <c:v>19920131</c:v>
                </c:pt>
                <c:pt idx="25">
                  <c:v>19920228</c:v>
                </c:pt>
                <c:pt idx="26">
                  <c:v>19920331</c:v>
                </c:pt>
                <c:pt idx="27">
                  <c:v>19920430</c:v>
                </c:pt>
                <c:pt idx="28">
                  <c:v>19920529</c:v>
                </c:pt>
                <c:pt idx="29">
                  <c:v>19920630</c:v>
                </c:pt>
                <c:pt idx="30">
                  <c:v>19920731</c:v>
                </c:pt>
                <c:pt idx="31">
                  <c:v>19920831</c:v>
                </c:pt>
                <c:pt idx="32">
                  <c:v>19920930</c:v>
                </c:pt>
                <c:pt idx="33">
                  <c:v>19921030</c:v>
                </c:pt>
                <c:pt idx="34">
                  <c:v>19921130</c:v>
                </c:pt>
                <c:pt idx="35">
                  <c:v>19921231</c:v>
                </c:pt>
                <c:pt idx="36">
                  <c:v>19930129</c:v>
                </c:pt>
                <c:pt idx="37">
                  <c:v>19930226</c:v>
                </c:pt>
                <c:pt idx="38">
                  <c:v>19930331</c:v>
                </c:pt>
                <c:pt idx="39">
                  <c:v>19930430</c:v>
                </c:pt>
                <c:pt idx="40">
                  <c:v>19930531</c:v>
                </c:pt>
                <c:pt idx="41">
                  <c:v>19930630</c:v>
                </c:pt>
                <c:pt idx="42">
                  <c:v>19930730</c:v>
                </c:pt>
                <c:pt idx="43">
                  <c:v>19930831</c:v>
                </c:pt>
                <c:pt idx="44">
                  <c:v>19930930</c:v>
                </c:pt>
                <c:pt idx="45">
                  <c:v>19931029</c:v>
                </c:pt>
                <c:pt idx="46">
                  <c:v>19931130</c:v>
                </c:pt>
                <c:pt idx="47">
                  <c:v>19931231</c:v>
                </c:pt>
                <c:pt idx="48">
                  <c:v>19940131</c:v>
                </c:pt>
                <c:pt idx="49">
                  <c:v>19940228</c:v>
                </c:pt>
                <c:pt idx="50">
                  <c:v>19940331</c:v>
                </c:pt>
                <c:pt idx="51">
                  <c:v>19940429</c:v>
                </c:pt>
                <c:pt idx="52">
                  <c:v>19940531</c:v>
                </c:pt>
                <c:pt idx="53">
                  <c:v>19940630</c:v>
                </c:pt>
                <c:pt idx="54">
                  <c:v>19940729</c:v>
                </c:pt>
                <c:pt idx="55">
                  <c:v>19940831</c:v>
                </c:pt>
                <c:pt idx="56">
                  <c:v>19940930</c:v>
                </c:pt>
                <c:pt idx="57">
                  <c:v>19941031</c:v>
                </c:pt>
                <c:pt idx="58">
                  <c:v>19941130</c:v>
                </c:pt>
                <c:pt idx="59">
                  <c:v>19941230</c:v>
                </c:pt>
                <c:pt idx="60">
                  <c:v>19950131</c:v>
                </c:pt>
                <c:pt idx="61">
                  <c:v>19950228</c:v>
                </c:pt>
                <c:pt idx="62">
                  <c:v>19950331</c:v>
                </c:pt>
                <c:pt idx="63">
                  <c:v>19950428</c:v>
                </c:pt>
                <c:pt idx="64">
                  <c:v>19950531</c:v>
                </c:pt>
                <c:pt idx="65">
                  <c:v>19950630</c:v>
                </c:pt>
                <c:pt idx="66">
                  <c:v>19950731</c:v>
                </c:pt>
                <c:pt idx="67">
                  <c:v>19950831</c:v>
                </c:pt>
                <c:pt idx="68">
                  <c:v>19950929</c:v>
                </c:pt>
                <c:pt idx="69">
                  <c:v>19951031</c:v>
                </c:pt>
                <c:pt idx="70">
                  <c:v>19951130</c:v>
                </c:pt>
                <c:pt idx="71">
                  <c:v>19951229</c:v>
                </c:pt>
                <c:pt idx="72">
                  <c:v>19960131</c:v>
                </c:pt>
                <c:pt idx="73">
                  <c:v>19960229</c:v>
                </c:pt>
                <c:pt idx="74">
                  <c:v>19960329</c:v>
                </c:pt>
                <c:pt idx="75">
                  <c:v>19960430</c:v>
                </c:pt>
                <c:pt idx="76">
                  <c:v>19960531</c:v>
                </c:pt>
                <c:pt idx="77">
                  <c:v>19960628</c:v>
                </c:pt>
                <c:pt idx="78">
                  <c:v>19960731</c:v>
                </c:pt>
                <c:pt idx="79">
                  <c:v>19960830</c:v>
                </c:pt>
                <c:pt idx="80">
                  <c:v>19960930</c:v>
                </c:pt>
                <c:pt idx="81">
                  <c:v>19961031</c:v>
                </c:pt>
                <c:pt idx="82">
                  <c:v>19961129</c:v>
                </c:pt>
                <c:pt idx="83">
                  <c:v>19961231</c:v>
                </c:pt>
                <c:pt idx="84">
                  <c:v>19970131</c:v>
                </c:pt>
                <c:pt idx="85">
                  <c:v>19970228</c:v>
                </c:pt>
                <c:pt idx="86">
                  <c:v>19970331</c:v>
                </c:pt>
                <c:pt idx="87">
                  <c:v>19970430</c:v>
                </c:pt>
                <c:pt idx="88">
                  <c:v>19970530</c:v>
                </c:pt>
                <c:pt idx="89">
                  <c:v>19970630</c:v>
                </c:pt>
                <c:pt idx="90">
                  <c:v>19970731</c:v>
                </c:pt>
                <c:pt idx="91">
                  <c:v>19970829</c:v>
                </c:pt>
                <c:pt idx="92">
                  <c:v>19970930</c:v>
                </c:pt>
                <c:pt idx="93">
                  <c:v>19971031</c:v>
                </c:pt>
                <c:pt idx="94">
                  <c:v>19971128</c:v>
                </c:pt>
                <c:pt idx="95">
                  <c:v>19971231</c:v>
                </c:pt>
                <c:pt idx="96">
                  <c:v>19980130</c:v>
                </c:pt>
                <c:pt idx="97">
                  <c:v>19980227</c:v>
                </c:pt>
                <c:pt idx="98">
                  <c:v>19980331</c:v>
                </c:pt>
                <c:pt idx="99">
                  <c:v>19980430</c:v>
                </c:pt>
                <c:pt idx="100">
                  <c:v>19980529</c:v>
                </c:pt>
                <c:pt idx="101">
                  <c:v>19980630</c:v>
                </c:pt>
                <c:pt idx="102">
                  <c:v>19980731</c:v>
                </c:pt>
                <c:pt idx="103">
                  <c:v>19980831</c:v>
                </c:pt>
                <c:pt idx="104">
                  <c:v>19980930</c:v>
                </c:pt>
                <c:pt idx="105">
                  <c:v>19981030</c:v>
                </c:pt>
                <c:pt idx="106">
                  <c:v>19981130</c:v>
                </c:pt>
                <c:pt idx="107">
                  <c:v>19981231</c:v>
                </c:pt>
                <c:pt idx="108">
                  <c:v>19990129</c:v>
                </c:pt>
                <c:pt idx="109">
                  <c:v>19990226</c:v>
                </c:pt>
                <c:pt idx="110">
                  <c:v>19990331</c:v>
                </c:pt>
                <c:pt idx="111">
                  <c:v>19990430</c:v>
                </c:pt>
                <c:pt idx="112">
                  <c:v>19990531</c:v>
                </c:pt>
                <c:pt idx="113">
                  <c:v>19990630</c:v>
                </c:pt>
                <c:pt idx="114">
                  <c:v>19990730</c:v>
                </c:pt>
                <c:pt idx="115">
                  <c:v>19990831</c:v>
                </c:pt>
                <c:pt idx="116">
                  <c:v>19990930</c:v>
                </c:pt>
                <c:pt idx="117">
                  <c:v>19991029</c:v>
                </c:pt>
                <c:pt idx="118">
                  <c:v>19991130</c:v>
                </c:pt>
                <c:pt idx="119">
                  <c:v>19991231</c:v>
                </c:pt>
                <c:pt idx="120">
                  <c:v>20000131</c:v>
                </c:pt>
                <c:pt idx="121">
                  <c:v>20000229</c:v>
                </c:pt>
                <c:pt idx="122">
                  <c:v>20000331</c:v>
                </c:pt>
                <c:pt idx="123">
                  <c:v>20000428</c:v>
                </c:pt>
                <c:pt idx="124">
                  <c:v>20000531</c:v>
                </c:pt>
                <c:pt idx="125">
                  <c:v>20000630</c:v>
                </c:pt>
                <c:pt idx="126">
                  <c:v>20000731</c:v>
                </c:pt>
                <c:pt idx="127">
                  <c:v>20000831</c:v>
                </c:pt>
                <c:pt idx="128">
                  <c:v>20000929</c:v>
                </c:pt>
                <c:pt idx="129">
                  <c:v>20001031</c:v>
                </c:pt>
                <c:pt idx="130">
                  <c:v>20001130</c:v>
                </c:pt>
                <c:pt idx="131">
                  <c:v>20001229</c:v>
                </c:pt>
                <c:pt idx="132">
                  <c:v>20010131</c:v>
                </c:pt>
                <c:pt idx="133">
                  <c:v>20010228</c:v>
                </c:pt>
                <c:pt idx="134">
                  <c:v>20010330</c:v>
                </c:pt>
                <c:pt idx="135">
                  <c:v>20010430</c:v>
                </c:pt>
                <c:pt idx="136">
                  <c:v>20010531</c:v>
                </c:pt>
                <c:pt idx="137">
                  <c:v>20010629</c:v>
                </c:pt>
                <c:pt idx="138">
                  <c:v>20010731</c:v>
                </c:pt>
                <c:pt idx="139">
                  <c:v>20010831</c:v>
                </c:pt>
                <c:pt idx="140">
                  <c:v>20010928</c:v>
                </c:pt>
                <c:pt idx="141">
                  <c:v>20011031</c:v>
                </c:pt>
                <c:pt idx="142">
                  <c:v>20011130</c:v>
                </c:pt>
                <c:pt idx="143">
                  <c:v>20011231</c:v>
                </c:pt>
                <c:pt idx="144">
                  <c:v>20020131</c:v>
                </c:pt>
                <c:pt idx="145">
                  <c:v>20020228</c:v>
                </c:pt>
                <c:pt idx="146">
                  <c:v>20020329</c:v>
                </c:pt>
                <c:pt idx="147">
                  <c:v>20020430</c:v>
                </c:pt>
                <c:pt idx="148">
                  <c:v>20020531</c:v>
                </c:pt>
                <c:pt idx="149">
                  <c:v>20020628</c:v>
                </c:pt>
                <c:pt idx="150">
                  <c:v>20020731</c:v>
                </c:pt>
                <c:pt idx="151">
                  <c:v>20020830</c:v>
                </c:pt>
                <c:pt idx="152">
                  <c:v>20020930</c:v>
                </c:pt>
                <c:pt idx="153">
                  <c:v>20021031</c:v>
                </c:pt>
                <c:pt idx="154">
                  <c:v>20021129</c:v>
                </c:pt>
                <c:pt idx="155">
                  <c:v>20021231</c:v>
                </c:pt>
                <c:pt idx="156">
                  <c:v>20030131</c:v>
                </c:pt>
                <c:pt idx="157">
                  <c:v>20030228</c:v>
                </c:pt>
                <c:pt idx="158">
                  <c:v>20030331</c:v>
                </c:pt>
                <c:pt idx="159">
                  <c:v>20030430</c:v>
                </c:pt>
                <c:pt idx="160">
                  <c:v>20030530</c:v>
                </c:pt>
                <c:pt idx="161">
                  <c:v>20030630</c:v>
                </c:pt>
                <c:pt idx="162">
                  <c:v>20030731</c:v>
                </c:pt>
                <c:pt idx="163">
                  <c:v>20030829</c:v>
                </c:pt>
                <c:pt idx="164">
                  <c:v>20030930</c:v>
                </c:pt>
                <c:pt idx="165">
                  <c:v>20031031</c:v>
                </c:pt>
                <c:pt idx="166">
                  <c:v>20031128</c:v>
                </c:pt>
                <c:pt idx="167">
                  <c:v>20031231</c:v>
                </c:pt>
                <c:pt idx="168">
                  <c:v>20040130</c:v>
                </c:pt>
                <c:pt idx="169">
                  <c:v>20040227</c:v>
                </c:pt>
                <c:pt idx="170">
                  <c:v>20040331</c:v>
                </c:pt>
                <c:pt idx="171">
                  <c:v>20040430</c:v>
                </c:pt>
                <c:pt idx="172">
                  <c:v>20040531</c:v>
                </c:pt>
                <c:pt idx="173">
                  <c:v>20040630</c:v>
                </c:pt>
                <c:pt idx="174">
                  <c:v>20040730</c:v>
                </c:pt>
                <c:pt idx="175">
                  <c:v>20040831</c:v>
                </c:pt>
                <c:pt idx="176">
                  <c:v>20040930</c:v>
                </c:pt>
                <c:pt idx="177">
                  <c:v>20041029</c:v>
                </c:pt>
                <c:pt idx="178">
                  <c:v>20041130</c:v>
                </c:pt>
                <c:pt idx="179">
                  <c:v>20041231</c:v>
                </c:pt>
                <c:pt idx="180">
                  <c:v>20050131</c:v>
                </c:pt>
                <c:pt idx="181">
                  <c:v>20050228</c:v>
                </c:pt>
                <c:pt idx="182">
                  <c:v>20050331</c:v>
                </c:pt>
                <c:pt idx="183">
                  <c:v>20050429</c:v>
                </c:pt>
                <c:pt idx="184">
                  <c:v>20050531</c:v>
                </c:pt>
                <c:pt idx="185">
                  <c:v>20050630</c:v>
                </c:pt>
                <c:pt idx="186">
                  <c:v>20050729</c:v>
                </c:pt>
                <c:pt idx="187">
                  <c:v>20050831</c:v>
                </c:pt>
                <c:pt idx="188">
                  <c:v>20050930</c:v>
                </c:pt>
                <c:pt idx="189">
                  <c:v>20051031</c:v>
                </c:pt>
                <c:pt idx="190">
                  <c:v>20051130</c:v>
                </c:pt>
                <c:pt idx="191">
                  <c:v>20051230</c:v>
                </c:pt>
                <c:pt idx="192">
                  <c:v>20060131</c:v>
                </c:pt>
                <c:pt idx="193">
                  <c:v>20060228</c:v>
                </c:pt>
                <c:pt idx="194">
                  <c:v>20060331</c:v>
                </c:pt>
                <c:pt idx="195">
                  <c:v>20060428</c:v>
                </c:pt>
                <c:pt idx="196">
                  <c:v>20060531</c:v>
                </c:pt>
                <c:pt idx="197">
                  <c:v>20060630</c:v>
                </c:pt>
                <c:pt idx="198">
                  <c:v>20060731</c:v>
                </c:pt>
                <c:pt idx="199">
                  <c:v>20060831</c:v>
                </c:pt>
                <c:pt idx="200">
                  <c:v>20060929</c:v>
                </c:pt>
                <c:pt idx="201">
                  <c:v>20061031</c:v>
                </c:pt>
                <c:pt idx="202">
                  <c:v>20061130</c:v>
                </c:pt>
                <c:pt idx="203">
                  <c:v>20061229</c:v>
                </c:pt>
                <c:pt idx="204">
                  <c:v>20070131</c:v>
                </c:pt>
                <c:pt idx="205">
                  <c:v>20070228</c:v>
                </c:pt>
                <c:pt idx="206">
                  <c:v>20070330</c:v>
                </c:pt>
                <c:pt idx="207">
                  <c:v>20070430</c:v>
                </c:pt>
                <c:pt idx="208">
                  <c:v>20070531</c:v>
                </c:pt>
                <c:pt idx="209">
                  <c:v>20070629</c:v>
                </c:pt>
                <c:pt idx="210">
                  <c:v>20070731</c:v>
                </c:pt>
                <c:pt idx="211">
                  <c:v>20070831</c:v>
                </c:pt>
                <c:pt idx="212">
                  <c:v>20070928</c:v>
                </c:pt>
                <c:pt idx="213">
                  <c:v>20071031</c:v>
                </c:pt>
                <c:pt idx="214">
                  <c:v>20071130</c:v>
                </c:pt>
                <c:pt idx="215">
                  <c:v>20071231</c:v>
                </c:pt>
                <c:pt idx="216">
                  <c:v>20080131</c:v>
                </c:pt>
                <c:pt idx="217">
                  <c:v>20080229</c:v>
                </c:pt>
                <c:pt idx="218">
                  <c:v>20080331</c:v>
                </c:pt>
                <c:pt idx="219">
                  <c:v>20080430</c:v>
                </c:pt>
                <c:pt idx="220">
                  <c:v>20080530</c:v>
                </c:pt>
                <c:pt idx="221">
                  <c:v>20080630</c:v>
                </c:pt>
                <c:pt idx="222">
                  <c:v>20080731</c:v>
                </c:pt>
                <c:pt idx="223">
                  <c:v>20080829</c:v>
                </c:pt>
                <c:pt idx="224">
                  <c:v>20080930</c:v>
                </c:pt>
                <c:pt idx="225">
                  <c:v>20081031</c:v>
                </c:pt>
                <c:pt idx="226">
                  <c:v>20081128</c:v>
                </c:pt>
                <c:pt idx="227">
                  <c:v>20081231</c:v>
                </c:pt>
                <c:pt idx="228">
                  <c:v>20090130</c:v>
                </c:pt>
                <c:pt idx="229">
                  <c:v>20090227</c:v>
                </c:pt>
                <c:pt idx="230">
                  <c:v>20090331</c:v>
                </c:pt>
                <c:pt idx="231">
                  <c:v>20090430</c:v>
                </c:pt>
                <c:pt idx="232">
                  <c:v>20090529</c:v>
                </c:pt>
                <c:pt idx="233">
                  <c:v>20090630</c:v>
                </c:pt>
                <c:pt idx="234">
                  <c:v>20090731</c:v>
                </c:pt>
                <c:pt idx="235">
                  <c:v>20090831</c:v>
                </c:pt>
                <c:pt idx="236">
                  <c:v>20090930</c:v>
                </c:pt>
                <c:pt idx="237">
                  <c:v>20091030</c:v>
                </c:pt>
                <c:pt idx="238">
                  <c:v>20091130</c:v>
                </c:pt>
                <c:pt idx="239">
                  <c:v>20091231</c:v>
                </c:pt>
                <c:pt idx="240">
                  <c:v>20100129</c:v>
                </c:pt>
                <c:pt idx="241">
                  <c:v>20100226</c:v>
                </c:pt>
                <c:pt idx="242">
                  <c:v>20100331</c:v>
                </c:pt>
                <c:pt idx="243">
                  <c:v>20100430</c:v>
                </c:pt>
                <c:pt idx="244">
                  <c:v>20100531</c:v>
                </c:pt>
                <c:pt idx="245">
                  <c:v>20100630</c:v>
                </c:pt>
                <c:pt idx="246">
                  <c:v>20100730</c:v>
                </c:pt>
                <c:pt idx="247">
                  <c:v>20100831</c:v>
                </c:pt>
                <c:pt idx="248">
                  <c:v>20100930</c:v>
                </c:pt>
                <c:pt idx="249">
                  <c:v>20101029</c:v>
                </c:pt>
                <c:pt idx="250">
                  <c:v>20101130</c:v>
                </c:pt>
                <c:pt idx="251">
                  <c:v>20101231</c:v>
                </c:pt>
                <c:pt idx="252">
                  <c:v>20110131</c:v>
                </c:pt>
                <c:pt idx="253">
                  <c:v>20110228</c:v>
                </c:pt>
                <c:pt idx="254">
                  <c:v>20110331</c:v>
                </c:pt>
                <c:pt idx="255">
                  <c:v>20110429</c:v>
                </c:pt>
                <c:pt idx="256">
                  <c:v>20110531</c:v>
                </c:pt>
                <c:pt idx="257">
                  <c:v>20110630</c:v>
                </c:pt>
                <c:pt idx="258">
                  <c:v>20110729</c:v>
                </c:pt>
                <c:pt idx="259">
                  <c:v>20110831</c:v>
                </c:pt>
                <c:pt idx="260">
                  <c:v>20110930</c:v>
                </c:pt>
                <c:pt idx="261">
                  <c:v>20111031</c:v>
                </c:pt>
                <c:pt idx="262">
                  <c:v>20111130</c:v>
                </c:pt>
                <c:pt idx="263">
                  <c:v>20111230</c:v>
                </c:pt>
                <c:pt idx="264">
                  <c:v>20120131</c:v>
                </c:pt>
                <c:pt idx="265">
                  <c:v>20120229</c:v>
                </c:pt>
                <c:pt idx="266">
                  <c:v>20120330</c:v>
                </c:pt>
                <c:pt idx="267">
                  <c:v>20120430</c:v>
                </c:pt>
                <c:pt idx="268">
                  <c:v>20120531</c:v>
                </c:pt>
                <c:pt idx="269">
                  <c:v>20120629</c:v>
                </c:pt>
                <c:pt idx="270">
                  <c:v>20120731</c:v>
                </c:pt>
                <c:pt idx="271">
                  <c:v>20120831</c:v>
                </c:pt>
                <c:pt idx="272">
                  <c:v>20120928</c:v>
                </c:pt>
                <c:pt idx="273">
                  <c:v>20121031</c:v>
                </c:pt>
                <c:pt idx="274">
                  <c:v>20121130</c:v>
                </c:pt>
                <c:pt idx="275">
                  <c:v>20121231</c:v>
                </c:pt>
                <c:pt idx="276">
                  <c:v>20130131</c:v>
                </c:pt>
                <c:pt idx="277">
                  <c:v>20130228</c:v>
                </c:pt>
                <c:pt idx="278">
                  <c:v>20130329</c:v>
                </c:pt>
                <c:pt idx="279">
                  <c:v>20130430</c:v>
                </c:pt>
                <c:pt idx="280">
                  <c:v>20130531</c:v>
                </c:pt>
                <c:pt idx="281">
                  <c:v>20130628</c:v>
                </c:pt>
                <c:pt idx="282">
                  <c:v>20130731</c:v>
                </c:pt>
                <c:pt idx="283">
                  <c:v>20130830</c:v>
                </c:pt>
                <c:pt idx="284">
                  <c:v>20130930</c:v>
                </c:pt>
                <c:pt idx="285">
                  <c:v>20131031</c:v>
                </c:pt>
                <c:pt idx="286">
                  <c:v>20131129</c:v>
                </c:pt>
                <c:pt idx="287">
                  <c:v>20131231</c:v>
                </c:pt>
                <c:pt idx="288">
                  <c:v>20140131</c:v>
                </c:pt>
                <c:pt idx="289">
                  <c:v>20140228</c:v>
                </c:pt>
                <c:pt idx="290">
                  <c:v>20140331</c:v>
                </c:pt>
                <c:pt idx="291">
                  <c:v>20140430</c:v>
                </c:pt>
                <c:pt idx="292">
                  <c:v>20140530</c:v>
                </c:pt>
                <c:pt idx="293">
                  <c:v>20140630</c:v>
                </c:pt>
                <c:pt idx="294">
                  <c:v>20140731</c:v>
                </c:pt>
                <c:pt idx="295">
                  <c:v>20140829</c:v>
                </c:pt>
                <c:pt idx="296">
                  <c:v>20140930</c:v>
                </c:pt>
                <c:pt idx="297">
                  <c:v>20141031</c:v>
                </c:pt>
                <c:pt idx="298">
                  <c:v>20141128</c:v>
                </c:pt>
                <c:pt idx="299">
                  <c:v>20141231</c:v>
                </c:pt>
                <c:pt idx="300">
                  <c:v>20150130</c:v>
                </c:pt>
                <c:pt idx="301">
                  <c:v>20150227</c:v>
                </c:pt>
                <c:pt idx="302">
                  <c:v>20150331</c:v>
                </c:pt>
                <c:pt idx="303">
                  <c:v>20150430</c:v>
                </c:pt>
                <c:pt idx="304">
                  <c:v>20150529</c:v>
                </c:pt>
                <c:pt idx="305">
                  <c:v>20150630</c:v>
                </c:pt>
                <c:pt idx="306">
                  <c:v>20150731</c:v>
                </c:pt>
                <c:pt idx="307">
                  <c:v>20150831</c:v>
                </c:pt>
                <c:pt idx="308">
                  <c:v>20150930</c:v>
                </c:pt>
                <c:pt idx="309">
                  <c:v>20151030</c:v>
                </c:pt>
                <c:pt idx="310">
                  <c:v>20151130</c:v>
                </c:pt>
                <c:pt idx="311">
                  <c:v>20151231</c:v>
                </c:pt>
                <c:pt idx="312">
                  <c:v>20160129</c:v>
                </c:pt>
                <c:pt idx="313">
                  <c:v>20160229</c:v>
                </c:pt>
                <c:pt idx="314">
                  <c:v>20160331</c:v>
                </c:pt>
                <c:pt idx="315">
                  <c:v>20160429</c:v>
                </c:pt>
                <c:pt idx="316">
                  <c:v>20160531</c:v>
                </c:pt>
                <c:pt idx="317">
                  <c:v>20160630</c:v>
                </c:pt>
                <c:pt idx="318">
                  <c:v>20160729</c:v>
                </c:pt>
                <c:pt idx="319">
                  <c:v>20160831</c:v>
                </c:pt>
                <c:pt idx="320">
                  <c:v>20160930</c:v>
                </c:pt>
                <c:pt idx="321">
                  <c:v>20161031</c:v>
                </c:pt>
                <c:pt idx="322">
                  <c:v>20161130</c:v>
                </c:pt>
                <c:pt idx="323">
                  <c:v>20161230</c:v>
                </c:pt>
                <c:pt idx="324">
                  <c:v>20170131</c:v>
                </c:pt>
                <c:pt idx="325">
                  <c:v>20170228</c:v>
                </c:pt>
                <c:pt idx="326">
                  <c:v>20170331</c:v>
                </c:pt>
                <c:pt idx="327">
                  <c:v>20170428</c:v>
                </c:pt>
                <c:pt idx="328">
                  <c:v>20170531</c:v>
                </c:pt>
                <c:pt idx="329">
                  <c:v>20170630</c:v>
                </c:pt>
                <c:pt idx="330">
                  <c:v>20170731</c:v>
                </c:pt>
                <c:pt idx="331">
                  <c:v>20170831</c:v>
                </c:pt>
                <c:pt idx="332">
                  <c:v>20170929</c:v>
                </c:pt>
                <c:pt idx="333">
                  <c:v>20171031</c:v>
                </c:pt>
                <c:pt idx="334">
                  <c:v>20171130</c:v>
                </c:pt>
                <c:pt idx="335">
                  <c:v>20171229</c:v>
                </c:pt>
                <c:pt idx="336">
                  <c:v>20180131</c:v>
                </c:pt>
                <c:pt idx="337">
                  <c:v>20180228</c:v>
                </c:pt>
                <c:pt idx="338">
                  <c:v>20180330</c:v>
                </c:pt>
                <c:pt idx="339">
                  <c:v>20180430</c:v>
                </c:pt>
                <c:pt idx="340">
                  <c:v>20180531</c:v>
                </c:pt>
              </c:numCache>
            </c:numRef>
          </c:cat>
          <c:val>
            <c:numRef>
              <c:f>VIX!$M$2:$M$342</c:f>
              <c:numCache>
                <c:formatCode>General</c:formatCode>
                <c:ptCount val="341"/>
                <c:pt idx="0">
                  <c:v>19.657899161070301</c:v>
                </c:pt>
                <c:pt idx="1">
                  <c:v>11.0439085228903</c:v>
                </c:pt>
                <c:pt idx="2">
                  <c:v>11.1083046629959</c:v>
                </c:pt>
                <c:pt idx="3">
                  <c:v>10.7592502649384</c:v>
                </c:pt>
                <c:pt idx="4">
                  <c:v>13.001998870904901</c:v>
                </c:pt>
                <c:pt idx="5">
                  <c:v>12.746748267278299</c:v>
                </c:pt>
                <c:pt idx="6">
                  <c:v>12.4714892238971</c:v>
                </c:pt>
                <c:pt idx="7">
                  <c:v>26.387263116438199</c:v>
                </c:pt>
                <c:pt idx="8">
                  <c:v>15.3173690197453</c:v>
                </c:pt>
                <c:pt idx="9">
                  <c:v>23.210641276419899</c:v>
                </c:pt>
                <c:pt idx="10">
                  <c:v>17.309666845794698</c:v>
                </c:pt>
                <c:pt idx="11">
                  <c:v>9.7647989171113192</c:v>
                </c:pt>
                <c:pt idx="12">
                  <c:v>19.558373617462301</c:v>
                </c:pt>
                <c:pt idx="13">
                  <c:v>17.2995239981921</c:v>
                </c:pt>
                <c:pt idx="14">
                  <c:v>12.851202477356701</c:v>
                </c:pt>
                <c:pt idx="15">
                  <c:v>15.749915181271399</c:v>
                </c:pt>
                <c:pt idx="16">
                  <c:v>13.8563907429137</c:v>
                </c:pt>
                <c:pt idx="17">
                  <c:v>11.759430733933799</c:v>
                </c:pt>
                <c:pt idx="18">
                  <c:v>11.524085567958499</c:v>
                </c:pt>
                <c:pt idx="19">
                  <c:v>15.6272232955486</c:v>
                </c:pt>
                <c:pt idx="20">
                  <c:v>7.54796569001011</c:v>
                </c:pt>
                <c:pt idx="21">
                  <c:v>11.630196804712201</c:v>
                </c:pt>
                <c:pt idx="22">
                  <c:v>15.643499315483099</c:v>
                </c:pt>
                <c:pt idx="23">
                  <c:v>15.775599307147999</c:v>
                </c:pt>
                <c:pt idx="24">
                  <c:v>10.1992173256267</c:v>
                </c:pt>
                <c:pt idx="25">
                  <c:v>10.525853855307799</c:v>
                </c:pt>
                <c:pt idx="26">
                  <c:v>7.48315339105537</c:v>
                </c:pt>
                <c:pt idx="27">
                  <c:v>14.1534209142253</c:v>
                </c:pt>
                <c:pt idx="28">
                  <c:v>9.1629784784207793</c:v>
                </c:pt>
                <c:pt idx="29">
                  <c:v>9.4573450596265207</c:v>
                </c:pt>
                <c:pt idx="30">
                  <c:v>10.450794268202801</c:v>
                </c:pt>
                <c:pt idx="31">
                  <c:v>6.63340329635923</c:v>
                </c:pt>
                <c:pt idx="32">
                  <c:v>10.337871273888201</c:v>
                </c:pt>
                <c:pt idx="33">
                  <c:v>10.549789279571399</c:v>
                </c:pt>
                <c:pt idx="34">
                  <c:v>7.8542530852864099</c:v>
                </c:pt>
                <c:pt idx="35">
                  <c:v>7.5345651447658897</c:v>
                </c:pt>
                <c:pt idx="36">
                  <c:v>6.5150613778822102</c:v>
                </c:pt>
                <c:pt idx="37">
                  <c:v>11.7312023345883</c:v>
                </c:pt>
                <c:pt idx="38">
                  <c:v>11.066413236891799</c:v>
                </c:pt>
                <c:pt idx="39">
                  <c:v>10.8585062977457</c:v>
                </c:pt>
                <c:pt idx="40">
                  <c:v>9.9531954528807098</c:v>
                </c:pt>
                <c:pt idx="41">
                  <c:v>8.3886470546821492</c:v>
                </c:pt>
                <c:pt idx="42">
                  <c:v>8.4938137462812495</c:v>
                </c:pt>
                <c:pt idx="43">
                  <c:v>5.9744702126990896</c:v>
                </c:pt>
                <c:pt idx="44">
                  <c:v>7.5088155293986203</c:v>
                </c:pt>
                <c:pt idx="45">
                  <c:v>6.1768244969451196</c:v>
                </c:pt>
                <c:pt idx="46">
                  <c:v>8.3072113484340697</c:v>
                </c:pt>
                <c:pt idx="47">
                  <c:v>5.7717368347177098</c:v>
                </c:pt>
                <c:pt idx="48">
                  <c:v>7.1810471165695304</c:v>
                </c:pt>
                <c:pt idx="49">
                  <c:v>10.9930938209882</c:v>
                </c:pt>
                <c:pt idx="50">
                  <c:v>10.2920188534061</c:v>
                </c:pt>
                <c:pt idx="51">
                  <c:v>12.8727580693962</c:v>
                </c:pt>
                <c:pt idx="52">
                  <c:v>9.4154294542412895</c:v>
                </c:pt>
                <c:pt idx="53">
                  <c:v>9.7208847766810091</c:v>
                </c:pt>
                <c:pt idx="54">
                  <c:v>6.3177120778204996</c:v>
                </c:pt>
                <c:pt idx="55">
                  <c:v>8.26121408236226</c:v>
                </c:pt>
                <c:pt idx="56">
                  <c:v>9.7545217072927795</c:v>
                </c:pt>
                <c:pt idx="57">
                  <c:v>11.751216560042799</c:v>
                </c:pt>
                <c:pt idx="58">
                  <c:v>9.9866697156786604</c:v>
                </c:pt>
                <c:pt idx="59">
                  <c:v>9.2117660603386806</c:v>
                </c:pt>
                <c:pt idx="60">
                  <c:v>5.9735185444544898</c:v>
                </c:pt>
                <c:pt idx="61">
                  <c:v>7.5352443964329598</c:v>
                </c:pt>
                <c:pt idx="62">
                  <c:v>7.6514982109681604</c:v>
                </c:pt>
                <c:pt idx="63">
                  <c:v>5.6386056744263602</c:v>
                </c:pt>
                <c:pt idx="64">
                  <c:v>11.053065621181799</c:v>
                </c:pt>
                <c:pt idx="65">
                  <c:v>9.2416827934564196</c:v>
                </c:pt>
                <c:pt idx="66">
                  <c:v>9.6804878007597797</c:v>
                </c:pt>
                <c:pt idx="67">
                  <c:v>4.9709630565135203</c:v>
                </c:pt>
                <c:pt idx="68">
                  <c:v>6.8385111384689896</c:v>
                </c:pt>
                <c:pt idx="69">
                  <c:v>7.67020400677041</c:v>
                </c:pt>
                <c:pt idx="70">
                  <c:v>8.2347848611588503</c:v>
                </c:pt>
                <c:pt idx="71">
                  <c:v>9.9575300788676593</c:v>
                </c:pt>
                <c:pt idx="72">
                  <c:v>12.906626651578501</c:v>
                </c:pt>
                <c:pt idx="73">
                  <c:v>12.3564287849749</c:v>
                </c:pt>
                <c:pt idx="74">
                  <c:v>14.4701166790417</c:v>
                </c:pt>
                <c:pt idx="75">
                  <c:v>10.781485180008399</c:v>
                </c:pt>
                <c:pt idx="76">
                  <c:v>11.706402928053199</c:v>
                </c:pt>
                <c:pt idx="77">
                  <c:v>6.8549291651649202</c:v>
                </c:pt>
                <c:pt idx="78">
                  <c:v>16.810717712834901</c:v>
                </c:pt>
                <c:pt idx="79">
                  <c:v>11.6076925784685</c:v>
                </c:pt>
                <c:pt idx="80">
                  <c:v>9.1479025317385805</c:v>
                </c:pt>
                <c:pt idx="81">
                  <c:v>8.5456985832698695</c:v>
                </c:pt>
                <c:pt idx="82">
                  <c:v>9.27049326477613</c:v>
                </c:pt>
                <c:pt idx="83">
                  <c:v>14.259032618753499</c:v>
                </c:pt>
                <c:pt idx="84">
                  <c:v>12.8083368970549</c:v>
                </c:pt>
                <c:pt idx="85">
                  <c:v>13.319592248416599</c:v>
                </c:pt>
                <c:pt idx="86">
                  <c:v>15.48259489732</c:v>
                </c:pt>
                <c:pt idx="87">
                  <c:v>19.002295885312801</c:v>
                </c:pt>
                <c:pt idx="88">
                  <c:v>15.5196868015073</c:v>
                </c:pt>
                <c:pt idx="89">
                  <c:v>15.4142790703741</c:v>
                </c:pt>
                <c:pt idx="90">
                  <c:v>15.598575384863199</c:v>
                </c:pt>
                <c:pt idx="91">
                  <c:v>17.1999753826477</c:v>
                </c:pt>
                <c:pt idx="92">
                  <c:v>17.753820334569099</c:v>
                </c:pt>
                <c:pt idx="93">
                  <c:v>33.498989011978097</c:v>
                </c:pt>
                <c:pt idx="94">
                  <c:v>17.848810590038301</c:v>
                </c:pt>
                <c:pt idx="95">
                  <c:v>16.461369221306001</c:v>
                </c:pt>
                <c:pt idx="96">
                  <c:v>17.223889508753999</c:v>
                </c:pt>
                <c:pt idx="97">
                  <c:v>11.3172285977165</c:v>
                </c:pt>
                <c:pt idx="98">
                  <c:v>11.677454877349099</c:v>
                </c:pt>
                <c:pt idx="99">
                  <c:v>13.920378270240599</c:v>
                </c:pt>
                <c:pt idx="100">
                  <c:v>10.712731114348699</c:v>
                </c:pt>
                <c:pt idx="101">
                  <c:v>15.835439661795199</c:v>
                </c:pt>
                <c:pt idx="102">
                  <c:v>16.3974409937696</c:v>
                </c:pt>
                <c:pt idx="103">
                  <c:v>33.444012174553997</c:v>
                </c:pt>
                <c:pt idx="104">
                  <c:v>34.644356326104599</c:v>
                </c:pt>
                <c:pt idx="105">
                  <c:v>24.9070011998806</c:v>
                </c:pt>
                <c:pt idx="106">
                  <c:v>15.277485019454</c:v>
                </c:pt>
                <c:pt idx="107">
                  <c:v>19.884284882206099</c:v>
                </c:pt>
                <c:pt idx="108">
                  <c:v>20.0440853440981</c:v>
                </c:pt>
                <c:pt idx="109">
                  <c:v>20.4378987245064</c:v>
                </c:pt>
                <c:pt idx="110">
                  <c:v>19.687260231037399</c:v>
                </c:pt>
                <c:pt idx="111">
                  <c:v>18.096875837694899</c:v>
                </c:pt>
                <c:pt idx="112">
                  <c:v>19.250656975798101</c:v>
                </c:pt>
                <c:pt idx="113">
                  <c:v>17.0221556211795</c:v>
                </c:pt>
                <c:pt idx="114">
                  <c:v>13.889263947324199</c:v>
                </c:pt>
                <c:pt idx="115">
                  <c:v>18.088339605630001</c:v>
                </c:pt>
                <c:pt idx="116">
                  <c:v>18.010913009904002</c:v>
                </c:pt>
                <c:pt idx="117">
                  <c:v>24.241971003902599</c:v>
                </c:pt>
                <c:pt idx="118">
                  <c:v>12.748570261105501</c:v>
                </c:pt>
                <c:pt idx="119">
                  <c:v>11.7609748864951</c:v>
                </c:pt>
                <c:pt idx="120">
                  <c:v>24.9738918297023</c:v>
                </c:pt>
                <c:pt idx="121">
                  <c:v>18.938687400181799</c:v>
                </c:pt>
                <c:pt idx="122">
                  <c:v>28.341855770472499</c:v>
                </c:pt>
                <c:pt idx="123">
                  <c:v>30.869222282788702</c:v>
                </c:pt>
                <c:pt idx="124">
                  <c:v>24.931385635035799</c:v>
                </c:pt>
                <c:pt idx="125">
                  <c:v>16.843911945468701</c:v>
                </c:pt>
                <c:pt idx="126">
                  <c:v>15.7202001336746</c:v>
                </c:pt>
                <c:pt idx="127">
                  <c:v>11.170276160390101</c:v>
                </c:pt>
                <c:pt idx="128">
                  <c:v>13.835869904725399</c:v>
                </c:pt>
                <c:pt idx="129">
                  <c:v>25.851656307344399</c:v>
                </c:pt>
                <c:pt idx="130">
                  <c:v>19.802966681604701</c:v>
                </c:pt>
                <c:pt idx="131">
                  <c:v>25.198166527744899</c:v>
                </c:pt>
                <c:pt idx="132">
                  <c:v>24.3839835228632</c:v>
                </c:pt>
                <c:pt idx="133">
                  <c:v>17.378700566543301</c:v>
                </c:pt>
                <c:pt idx="134">
                  <c:v>29.2756061096343</c:v>
                </c:pt>
                <c:pt idx="135">
                  <c:v>29.858268864455798</c:v>
                </c:pt>
                <c:pt idx="136">
                  <c:v>17.433889695120701</c:v>
                </c:pt>
                <c:pt idx="137">
                  <c:v>13.4176358440392</c:v>
                </c:pt>
                <c:pt idx="138">
                  <c:v>18.602363131013</c:v>
                </c:pt>
                <c:pt idx="139">
                  <c:v>16.271148370188399</c:v>
                </c:pt>
                <c:pt idx="140">
                  <c:v>29.247717691455598</c:v>
                </c:pt>
                <c:pt idx="141">
                  <c:v>19.759352454444901</c:v>
                </c:pt>
                <c:pt idx="142">
                  <c:v>16.231428388920001</c:v>
                </c:pt>
                <c:pt idx="143">
                  <c:v>14.7583634614726</c:v>
                </c:pt>
                <c:pt idx="144">
                  <c:v>16.185441039134702</c:v>
                </c:pt>
                <c:pt idx="145">
                  <c:v>17.570272695477701</c:v>
                </c:pt>
                <c:pt idx="146">
                  <c:v>15.558701194818999</c:v>
                </c:pt>
                <c:pt idx="147">
                  <c:v>16.656011028923</c:v>
                </c:pt>
                <c:pt idx="148">
                  <c:v>22.211388897881601</c:v>
                </c:pt>
                <c:pt idx="149">
                  <c:v>21.101740798949201</c:v>
                </c:pt>
                <c:pt idx="150">
                  <c:v>42.903777201918899</c:v>
                </c:pt>
                <c:pt idx="151">
                  <c:v>33.620203715769897</c:v>
                </c:pt>
                <c:pt idx="152">
                  <c:v>29.765692440975201</c:v>
                </c:pt>
                <c:pt idx="153">
                  <c:v>37.2972915744256</c:v>
                </c:pt>
                <c:pt idx="154">
                  <c:v>23.113397871320299</c:v>
                </c:pt>
                <c:pt idx="155">
                  <c:v>17.7307846520068</c:v>
                </c:pt>
                <c:pt idx="156">
                  <c:v>24.8625978697691</c:v>
                </c:pt>
                <c:pt idx="157">
                  <c:v>17.4586874458731</c:v>
                </c:pt>
                <c:pt idx="158">
                  <c:v>27.1642615141538</c:v>
                </c:pt>
                <c:pt idx="159">
                  <c:v>19.213202109580301</c:v>
                </c:pt>
                <c:pt idx="160">
                  <c:v>16.371813768734199</c:v>
                </c:pt>
                <c:pt idx="161">
                  <c:v>15.586283120868</c:v>
                </c:pt>
                <c:pt idx="162">
                  <c:v>15.6823177413279</c:v>
                </c:pt>
                <c:pt idx="163">
                  <c:v>10.7633982720475</c:v>
                </c:pt>
                <c:pt idx="164">
                  <c:v>14.982014845539201</c:v>
                </c:pt>
                <c:pt idx="165">
                  <c:v>12.988787806677699</c:v>
                </c:pt>
                <c:pt idx="166">
                  <c:v>10.536546271668501</c:v>
                </c:pt>
                <c:pt idx="167">
                  <c:v>10.4485289851681</c:v>
                </c:pt>
                <c:pt idx="168">
                  <c:v>10.840984454280999</c:v>
                </c:pt>
                <c:pt idx="169">
                  <c:v>8.5893872041709898</c:v>
                </c:pt>
                <c:pt idx="170">
                  <c:v>15.397655353724099</c:v>
                </c:pt>
                <c:pt idx="171">
                  <c:v>12.114907143340201</c:v>
                </c:pt>
                <c:pt idx="172">
                  <c:v>10.8441866184147</c:v>
                </c:pt>
                <c:pt idx="173">
                  <c:v>9.6020899914700202</c:v>
                </c:pt>
                <c:pt idx="174">
                  <c:v>9.6426629355261806</c:v>
                </c:pt>
                <c:pt idx="175">
                  <c:v>13.1542360911912</c:v>
                </c:pt>
                <c:pt idx="176">
                  <c:v>9.2140363376229804</c:v>
                </c:pt>
                <c:pt idx="177">
                  <c:v>12.1925635026168</c:v>
                </c:pt>
                <c:pt idx="178">
                  <c:v>10.1782566783869</c:v>
                </c:pt>
                <c:pt idx="179">
                  <c:v>9.4507639786268101</c:v>
                </c:pt>
                <c:pt idx="180">
                  <c:v>9.91116877030076</c:v>
                </c:pt>
                <c:pt idx="181">
                  <c:v>10.042050171508301</c:v>
                </c:pt>
                <c:pt idx="182">
                  <c:v>10.112139459345199</c:v>
                </c:pt>
                <c:pt idx="183">
                  <c:v>14.772125697498</c:v>
                </c:pt>
                <c:pt idx="184">
                  <c:v>10.245622075129701</c:v>
                </c:pt>
                <c:pt idx="185">
                  <c:v>8.1063644324893893</c:v>
                </c:pt>
                <c:pt idx="186">
                  <c:v>8.8521714504870808</c:v>
                </c:pt>
                <c:pt idx="187">
                  <c:v>9.1923704211980901</c:v>
                </c:pt>
                <c:pt idx="188">
                  <c:v>8.8952374784909995</c:v>
                </c:pt>
                <c:pt idx="189">
                  <c:v>14.7230378116125</c:v>
                </c:pt>
                <c:pt idx="190">
                  <c:v>8.0659039690007805</c:v>
                </c:pt>
                <c:pt idx="191">
                  <c:v>7.2189717283196302</c:v>
                </c:pt>
                <c:pt idx="192">
                  <c:v>10.862241723518901</c:v>
                </c:pt>
                <c:pt idx="193">
                  <c:v>8.8705670275372199</c:v>
                </c:pt>
                <c:pt idx="194">
                  <c:v>8.1561728640098092</c:v>
                </c:pt>
                <c:pt idx="195">
                  <c:v>8.4944025199347699</c:v>
                </c:pt>
                <c:pt idx="196">
                  <c:v>12.709027147548801</c:v>
                </c:pt>
                <c:pt idx="197">
                  <c:v>15.8631467010769</c:v>
                </c:pt>
                <c:pt idx="198">
                  <c:v>13.216347433865099</c:v>
                </c:pt>
                <c:pt idx="199">
                  <c:v>7.5602071190180604</c:v>
                </c:pt>
                <c:pt idx="200">
                  <c:v>7.8322411122473099</c:v>
                </c:pt>
                <c:pt idx="201">
                  <c:v>7.39537517327385</c:v>
                </c:pt>
                <c:pt idx="202">
                  <c:v>8.5081774574458997</c:v>
                </c:pt>
                <c:pt idx="203">
                  <c:v>6.5628115568285299</c:v>
                </c:pt>
                <c:pt idx="204">
                  <c:v>7.3779269551955204</c:v>
                </c:pt>
                <c:pt idx="205">
                  <c:v>13.3380138429463</c:v>
                </c:pt>
                <c:pt idx="206">
                  <c:v>13.751391318810899</c:v>
                </c:pt>
                <c:pt idx="207">
                  <c:v>8.4072138304602504</c:v>
                </c:pt>
                <c:pt idx="208">
                  <c:v>9.2226609813549594</c:v>
                </c:pt>
                <c:pt idx="209">
                  <c:v>13.326071438522099</c:v>
                </c:pt>
                <c:pt idx="210">
                  <c:v>17.066618605295499</c:v>
                </c:pt>
                <c:pt idx="211">
                  <c:v>24.824026400611199</c:v>
                </c:pt>
                <c:pt idx="212">
                  <c:v>14.9456781694392</c:v>
                </c:pt>
                <c:pt idx="213">
                  <c:v>14.233851058350099</c:v>
                </c:pt>
                <c:pt idx="214">
                  <c:v>25.991051493362299</c:v>
                </c:pt>
                <c:pt idx="215">
                  <c:v>16.848282878034102</c:v>
                </c:pt>
                <c:pt idx="216">
                  <c:v>24.0458623288505</c:v>
                </c:pt>
                <c:pt idx="217">
                  <c:v>19.651884003810601</c:v>
                </c:pt>
                <c:pt idx="218">
                  <c:v>27.547959988349</c:v>
                </c:pt>
                <c:pt idx="219">
                  <c:v>18.656657463348601</c:v>
                </c:pt>
                <c:pt idx="220">
                  <c:v>14.017670121564301</c:v>
                </c:pt>
                <c:pt idx="221">
                  <c:v>20.193927015673498</c:v>
                </c:pt>
                <c:pt idx="222">
                  <c:v>23.186773761348601</c:v>
                </c:pt>
                <c:pt idx="223">
                  <c:v>20.380143841356599</c:v>
                </c:pt>
                <c:pt idx="224">
                  <c:v>53.445724044613101</c:v>
                </c:pt>
                <c:pt idx="225">
                  <c:v>83.444943449813294</c:v>
                </c:pt>
                <c:pt idx="226">
                  <c:v>65.902636063216207</c:v>
                </c:pt>
                <c:pt idx="227">
                  <c:v>49.131264909904097</c:v>
                </c:pt>
                <c:pt idx="228">
                  <c:v>37.894338735665102</c:v>
                </c:pt>
                <c:pt idx="229">
                  <c:v>34.514949391426697</c:v>
                </c:pt>
                <c:pt idx="230">
                  <c:v>49.503639854266503</c:v>
                </c:pt>
                <c:pt idx="231">
                  <c:v>30.066612011075598</c:v>
                </c:pt>
                <c:pt idx="232">
                  <c:v>27.596277665012401</c:v>
                </c:pt>
                <c:pt idx="233">
                  <c:v>20.399705917596702</c:v>
                </c:pt>
                <c:pt idx="234">
                  <c:v>21.295841523984599</c:v>
                </c:pt>
                <c:pt idx="235">
                  <c:v>16.173462632872798</c:v>
                </c:pt>
                <c:pt idx="236">
                  <c:v>15.1755720351675</c:v>
                </c:pt>
                <c:pt idx="237">
                  <c:v>21.6297242367732</c:v>
                </c:pt>
                <c:pt idx="238">
                  <c:v>15.5509120355342</c:v>
                </c:pt>
                <c:pt idx="239">
                  <c:v>10.595424824880601</c:v>
                </c:pt>
                <c:pt idx="240">
                  <c:v>15.4524456442422</c:v>
                </c:pt>
                <c:pt idx="241">
                  <c:v>16.8822581163062</c:v>
                </c:pt>
                <c:pt idx="242">
                  <c:v>8.7891181970266405</c:v>
                </c:pt>
                <c:pt idx="243">
                  <c:v>14.676438393942901</c:v>
                </c:pt>
                <c:pt idx="244">
                  <c:v>31.197829170646099</c:v>
                </c:pt>
                <c:pt idx="245">
                  <c:v>25.9029635955226</c:v>
                </c:pt>
                <c:pt idx="246">
                  <c:v>20.1317096168173</c:v>
                </c:pt>
                <c:pt idx="247">
                  <c:v>17.964480725665499</c:v>
                </c:pt>
                <c:pt idx="248">
                  <c:v>16.816705972509901</c:v>
                </c:pt>
                <c:pt idx="249">
                  <c:v>11.402659609818</c:v>
                </c:pt>
                <c:pt idx="250">
                  <c:v>14.402344843482</c:v>
                </c:pt>
                <c:pt idx="251">
                  <c:v>10.0695851715389</c:v>
                </c:pt>
                <c:pt idx="252">
                  <c:v>10.178686592377</c:v>
                </c:pt>
                <c:pt idx="253">
                  <c:v>11.369975579217</c:v>
                </c:pt>
                <c:pt idx="254">
                  <c:v>16.8258296603525</c:v>
                </c:pt>
                <c:pt idx="255">
                  <c:v>8.7784205520356906</c:v>
                </c:pt>
                <c:pt idx="256">
                  <c:v>10.549147001006</c:v>
                </c:pt>
                <c:pt idx="257">
                  <c:v>16.608596923430401</c:v>
                </c:pt>
                <c:pt idx="258">
                  <c:v>14.839799014933501</c:v>
                </c:pt>
                <c:pt idx="259">
                  <c:v>47.999405654043898</c:v>
                </c:pt>
                <c:pt idx="260">
                  <c:v>28.832620965625601</c:v>
                </c:pt>
                <c:pt idx="261">
                  <c:v>29.857431869997299</c:v>
                </c:pt>
                <c:pt idx="262">
                  <c:v>30.414898870021599</c:v>
                </c:pt>
                <c:pt idx="263">
                  <c:v>18.223086453208801</c:v>
                </c:pt>
                <c:pt idx="264">
                  <c:v>8.8382235205200104</c:v>
                </c:pt>
                <c:pt idx="265">
                  <c:v>8.7441285798610799</c:v>
                </c:pt>
                <c:pt idx="266">
                  <c:v>11.8482403968063</c:v>
                </c:pt>
                <c:pt idx="267">
                  <c:v>13.989535272569899</c:v>
                </c:pt>
                <c:pt idx="268">
                  <c:v>13.2977947898226</c:v>
                </c:pt>
                <c:pt idx="269">
                  <c:v>20.314498627772899</c:v>
                </c:pt>
                <c:pt idx="270">
                  <c:v>13.660850687630401</c:v>
                </c:pt>
                <c:pt idx="271">
                  <c:v>9.3762865905904498</c:v>
                </c:pt>
                <c:pt idx="272">
                  <c:v>11.232011806097701</c:v>
                </c:pt>
                <c:pt idx="273">
                  <c:v>10.544366912855301</c:v>
                </c:pt>
                <c:pt idx="274">
                  <c:v>14.9574758269718</c:v>
                </c:pt>
                <c:pt idx="275">
                  <c:v>11.138485137341</c:v>
                </c:pt>
                <c:pt idx="276">
                  <c:v>10.4709738654884</c:v>
                </c:pt>
                <c:pt idx="277">
                  <c:v>12.2681469097116</c:v>
                </c:pt>
                <c:pt idx="278">
                  <c:v>7.6962180088978203</c:v>
                </c:pt>
                <c:pt idx="279">
                  <c:v>14.2249649110083</c:v>
                </c:pt>
                <c:pt idx="280">
                  <c:v>11.085441558384799</c:v>
                </c:pt>
                <c:pt idx="281">
                  <c:v>16.4108372362452</c:v>
                </c:pt>
                <c:pt idx="282">
                  <c:v>7.8321929141312996</c:v>
                </c:pt>
                <c:pt idx="283">
                  <c:v>10.6554999377214</c:v>
                </c:pt>
                <c:pt idx="284">
                  <c:v>8.6702514812847102</c:v>
                </c:pt>
                <c:pt idx="285">
                  <c:v>13.158137696659001</c:v>
                </c:pt>
                <c:pt idx="286">
                  <c:v>8.8450794231569407</c:v>
                </c:pt>
                <c:pt idx="287">
                  <c:v>9.4593977783706507</c:v>
                </c:pt>
                <c:pt idx="288">
                  <c:v>12.476164208720601</c:v>
                </c:pt>
                <c:pt idx="289">
                  <c:v>12.357374101616401</c:v>
                </c:pt>
                <c:pt idx="290">
                  <c:v>10.2042172430343</c:v>
                </c:pt>
                <c:pt idx="291">
                  <c:v>12.8100900497707</c:v>
                </c:pt>
                <c:pt idx="292">
                  <c:v>8.2000662009018992</c:v>
                </c:pt>
                <c:pt idx="293">
                  <c:v>5.7981245298929203</c:v>
                </c:pt>
                <c:pt idx="294">
                  <c:v>10.642698249929101</c:v>
                </c:pt>
                <c:pt idx="295">
                  <c:v>8.1301335278177795</c:v>
                </c:pt>
                <c:pt idx="296">
                  <c:v>9.3208176390552193</c:v>
                </c:pt>
                <c:pt idx="297">
                  <c:v>18.8098406463068</c:v>
                </c:pt>
                <c:pt idx="298">
                  <c:v>4.4056958738703802</c:v>
                </c:pt>
                <c:pt idx="299">
                  <c:v>15.497880073563501</c:v>
                </c:pt>
                <c:pt idx="300">
                  <c:v>16.364124193429301</c:v>
                </c:pt>
                <c:pt idx="301">
                  <c:v>9.9332189703521205</c:v>
                </c:pt>
                <c:pt idx="302">
                  <c:v>14.369891488644701</c:v>
                </c:pt>
                <c:pt idx="303">
                  <c:v>8.3077991448848394</c:v>
                </c:pt>
                <c:pt idx="304">
                  <c:v>10.316833614416399</c:v>
                </c:pt>
                <c:pt idx="305">
                  <c:v>11.2292154290071</c:v>
                </c:pt>
                <c:pt idx="306">
                  <c:v>11.778959720487</c:v>
                </c:pt>
                <c:pt idx="307">
                  <c:v>26.470743508511799</c:v>
                </c:pt>
                <c:pt idx="308">
                  <c:v>22.041832578722602</c:v>
                </c:pt>
                <c:pt idx="309">
                  <c:v>13.993823809539601</c:v>
                </c:pt>
                <c:pt idx="310">
                  <c:v>11.5715351056368</c:v>
                </c:pt>
                <c:pt idx="311">
                  <c:v>18.4369814772514</c:v>
                </c:pt>
                <c:pt idx="312">
                  <c:v>22.648419198880099</c:v>
                </c:pt>
                <c:pt idx="313">
                  <c:v>17.718159677104001</c:v>
                </c:pt>
                <c:pt idx="314">
                  <c:v>12.4393384139325</c:v>
                </c:pt>
                <c:pt idx="315">
                  <c:v>9.9565049567380601</c:v>
                </c:pt>
                <c:pt idx="316">
                  <c:v>10.867098635645799</c:v>
                </c:pt>
                <c:pt idx="317">
                  <c:v>18.577123795309799</c:v>
                </c:pt>
                <c:pt idx="318">
                  <c:v>7.61365520832409</c:v>
                </c:pt>
                <c:pt idx="319">
                  <c:v>5.7897583566538797</c:v>
                </c:pt>
                <c:pt idx="320">
                  <c:v>14.158334792332001</c:v>
                </c:pt>
                <c:pt idx="321">
                  <c:v>6.6197773903824197</c:v>
                </c:pt>
                <c:pt idx="322">
                  <c:v>10.672808437483599</c:v>
                </c:pt>
                <c:pt idx="323">
                  <c:v>7.9729480898568097</c:v>
                </c:pt>
                <c:pt idx="324">
                  <c:v>6.3991468562486498</c:v>
                </c:pt>
                <c:pt idx="325">
                  <c:v>5.3217194474799498</c:v>
                </c:pt>
                <c:pt idx="326">
                  <c:v>8.3193036734335095</c:v>
                </c:pt>
                <c:pt idx="327">
                  <c:v>6.85019501513744</c:v>
                </c:pt>
                <c:pt idx="328">
                  <c:v>7.7034220051151499</c:v>
                </c:pt>
                <c:pt idx="329">
                  <c:v>7.3862985564758903</c:v>
                </c:pt>
                <c:pt idx="330">
                  <c:v>5.5382009345348697</c:v>
                </c:pt>
                <c:pt idx="331">
                  <c:v>9.46382947239535</c:v>
                </c:pt>
                <c:pt idx="332">
                  <c:v>5.5721584908935098</c:v>
                </c:pt>
                <c:pt idx="333">
                  <c:v>5.1408454082463804</c:v>
                </c:pt>
                <c:pt idx="334">
                  <c:v>6.60316746164058</c:v>
                </c:pt>
                <c:pt idx="335">
                  <c:v>5.4302833048678396</c:v>
                </c:pt>
                <c:pt idx="336">
                  <c:v>9.6569844838941492</c:v>
                </c:pt>
                <c:pt idx="337">
                  <c:v>25.395404030578799</c:v>
                </c:pt>
                <c:pt idx="338">
                  <c:v>19.7206621381413</c:v>
                </c:pt>
                <c:pt idx="339">
                  <c:v>16.8562263969594</c:v>
                </c:pt>
                <c:pt idx="340">
                  <c:v>10.6008728362612</c:v>
                </c:pt>
              </c:numCache>
            </c:numRef>
          </c:val>
          <c:smooth val="0"/>
          <c:extLst>
            <c:ext xmlns:c16="http://schemas.microsoft.com/office/drawing/2014/chart" uri="{C3380CC4-5D6E-409C-BE32-E72D297353CC}">
              <c16:uniqueId val="{00000001-780D-40B8-9BC9-57BFFE6BBF18}"/>
            </c:ext>
          </c:extLst>
        </c:ser>
        <c:dLbls>
          <c:showLegendKey val="0"/>
          <c:showVal val="0"/>
          <c:showCatName val="0"/>
          <c:showSerName val="0"/>
          <c:showPercent val="0"/>
          <c:showBubbleSize val="0"/>
        </c:dLbls>
        <c:smooth val="0"/>
        <c:axId val="1390349791"/>
        <c:axId val="1390346047"/>
      </c:lineChart>
      <c:catAx>
        <c:axId val="13903497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90346047"/>
        <c:crosses val="autoZero"/>
        <c:auto val="1"/>
        <c:lblAlgn val="ctr"/>
        <c:lblOffset val="100"/>
        <c:noMultiLvlLbl val="0"/>
      </c:catAx>
      <c:valAx>
        <c:axId val="13903460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90349791"/>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4804172E-BA99-43DF-B985-F5C5FBA8B19C}" type="datetimeFigureOut">
              <a:rPr lang="en-US" smtClean="0"/>
              <a:pPr/>
              <a:t>2/11/2025</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96F39FAA-FE56-4FDB-AF5C-AF56F758BE79}" type="slidenum">
              <a:rPr lang="en-US" smtClean="0"/>
              <a:pPr/>
              <a:t>‹#›</a:t>
            </a:fld>
            <a:endParaRPr lang="en-US"/>
          </a:p>
        </p:txBody>
      </p:sp>
    </p:spTree>
    <p:extLst>
      <p:ext uri="{BB962C8B-B14F-4D97-AF65-F5344CB8AC3E}">
        <p14:creationId xmlns:p14="http://schemas.microsoft.com/office/powerpoint/2010/main" val="1321589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169920" cy="480060"/>
          </a:xfrm>
          <a:prstGeom prst="rect">
            <a:avLst/>
          </a:prstGeom>
        </p:spPr>
        <p:txBody>
          <a:bodyPr vert="horz" lIns="96659" tIns="48330" rIns="96659" bIns="48330" rtlCol="0"/>
          <a:lstStyle>
            <a:lvl1pPr algn="l">
              <a:defRPr sz="1400"/>
            </a:lvl1pPr>
          </a:lstStyle>
          <a:p>
            <a:endParaRPr lang="en-US"/>
          </a:p>
        </p:txBody>
      </p:sp>
      <p:sp>
        <p:nvSpPr>
          <p:cNvPr id="3" name="Date Placeholder 2"/>
          <p:cNvSpPr>
            <a:spLocks noGrp="1"/>
          </p:cNvSpPr>
          <p:nvPr>
            <p:ph type="dt" idx="1"/>
          </p:nvPr>
        </p:nvSpPr>
        <p:spPr>
          <a:xfrm>
            <a:off x="4143588" y="0"/>
            <a:ext cx="3169920" cy="480060"/>
          </a:xfrm>
          <a:prstGeom prst="rect">
            <a:avLst/>
          </a:prstGeom>
        </p:spPr>
        <p:txBody>
          <a:bodyPr vert="horz" lIns="96659" tIns="48330" rIns="96659" bIns="48330" rtlCol="0"/>
          <a:lstStyle>
            <a:lvl1pPr algn="r">
              <a:defRPr sz="1400"/>
            </a:lvl1pPr>
          </a:lstStyle>
          <a:p>
            <a:fld id="{00F579E3-68D4-4C1F-93D0-176F93F587D7}" type="datetimeFigureOut">
              <a:rPr lang="en-US" smtClean="0"/>
              <a:pPr/>
              <a:t>2/11/2025</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59" tIns="48330" rIns="96659" bIns="48330"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59" tIns="48330" rIns="96659" bIns="4833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119474"/>
            <a:ext cx="3169920" cy="480060"/>
          </a:xfrm>
          <a:prstGeom prst="rect">
            <a:avLst/>
          </a:prstGeom>
        </p:spPr>
        <p:txBody>
          <a:bodyPr vert="horz" lIns="96659" tIns="48330" rIns="96659" bIns="48330" rtlCol="0" anchor="b"/>
          <a:lstStyle>
            <a:lvl1pPr algn="l">
              <a:defRPr sz="1400"/>
            </a:lvl1pPr>
          </a:lstStyle>
          <a:p>
            <a:endParaRPr lang="en-US"/>
          </a:p>
        </p:txBody>
      </p:sp>
      <p:sp>
        <p:nvSpPr>
          <p:cNvPr id="7" name="Slide Number Placeholder 6"/>
          <p:cNvSpPr>
            <a:spLocks noGrp="1"/>
          </p:cNvSpPr>
          <p:nvPr>
            <p:ph type="sldNum" sz="quarter" idx="5"/>
          </p:nvPr>
        </p:nvSpPr>
        <p:spPr>
          <a:xfrm>
            <a:off x="4143588" y="9119474"/>
            <a:ext cx="3169920" cy="480060"/>
          </a:xfrm>
          <a:prstGeom prst="rect">
            <a:avLst/>
          </a:prstGeom>
        </p:spPr>
        <p:txBody>
          <a:bodyPr vert="horz" lIns="96659" tIns="48330" rIns="96659" bIns="48330" rtlCol="0" anchor="b"/>
          <a:lstStyle>
            <a:lvl1pPr algn="r">
              <a:defRPr sz="1400"/>
            </a:lvl1pPr>
          </a:lstStyle>
          <a:p>
            <a:fld id="{3FCF04A4-E17C-4950-83D6-AC24C8F054EF}" type="slidenum">
              <a:rPr lang="en-US" smtClean="0"/>
              <a:pPr/>
              <a:t>‹#›</a:t>
            </a:fld>
            <a:endParaRPr lang="en-US"/>
          </a:p>
        </p:txBody>
      </p:sp>
    </p:spTree>
    <p:extLst>
      <p:ext uri="{BB962C8B-B14F-4D97-AF65-F5344CB8AC3E}">
        <p14:creationId xmlns:p14="http://schemas.microsoft.com/office/powerpoint/2010/main" val="2631508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Return not commensurate with its risk</a:t>
            </a:r>
            <a:endParaRPr lang="en-NL" dirty="0"/>
          </a:p>
        </p:txBody>
      </p:sp>
      <p:sp>
        <p:nvSpPr>
          <p:cNvPr id="4" name="Slide Number Placeholder 3"/>
          <p:cNvSpPr>
            <a:spLocks noGrp="1"/>
          </p:cNvSpPr>
          <p:nvPr>
            <p:ph type="sldNum" sz="quarter" idx="5"/>
          </p:nvPr>
        </p:nvSpPr>
        <p:spPr/>
        <p:txBody>
          <a:bodyPr/>
          <a:lstStyle/>
          <a:p>
            <a:fld id="{47FC15C9-A36B-46E9-ABD5-AD28BDDF99EE}" type="slidenum">
              <a:rPr lang="en-US" smtClean="0"/>
              <a:t>9</a:t>
            </a:fld>
            <a:endParaRPr lang="en-US"/>
          </a:p>
        </p:txBody>
      </p:sp>
    </p:spTree>
    <p:extLst>
      <p:ext uri="{BB962C8B-B14F-4D97-AF65-F5344CB8AC3E}">
        <p14:creationId xmlns:p14="http://schemas.microsoft.com/office/powerpoint/2010/main" val="40577714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Consider</a:t>
            </a:r>
          </a:p>
          <a:p>
            <a:r>
              <a:rPr lang="en-GB" dirty="0"/>
              <a:t>1</a:t>
            </a:r>
            <a:r>
              <a:rPr lang="en-GB" baseline="30000" dirty="0"/>
              <a:t>st</a:t>
            </a:r>
            <a:r>
              <a:rPr lang="en-GB" dirty="0"/>
              <a:t> half: level of DP very high</a:t>
            </a:r>
          </a:p>
          <a:p>
            <a:r>
              <a:rPr lang="en-GB" dirty="0"/>
              <a:t>2</a:t>
            </a:r>
            <a:r>
              <a:rPr lang="en-GB" baseline="30000" dirty="0"/>
              <a:t>nd</a:t>
            </a:r>
            <a:r>
              <a:rPr lang="en-GB" dirty="0"/>
              <a:t> half: level of DP very low</a:t>
            </a:r>
          </a:p>
          <a:p>
            <a:r>
              <a:rPr lang="en-GB" dirty="0"/>
              <a:t>If returns in each sample half are perfectly correlated with DP, but the level of returns is the same in each sample than the full sample correlation will be biased downwards</a:t>
            </a:r>
          </a:p>
          <a:p>
            <a:endParaRPr lang="en-GB" dirty="0"/>
          </a:p>
        </p:txBody>
      </p:sp>
      <p:sp>
        <p:nvSpPr>
          <p:cNvPr id="4" name="Slide Number Placeholder 3"/>
          <p:cNvSpPr>
            <a:spLocks noGrp="1"/>
          </p:cNvSpPr>
          <p:nvPr>
            <p:ph type="sldNum" sz="quarter" idx="5"/>
          </p:nvPr>
        </p:nvSpPr>
        <p:spPr/>
        <p:txBody>
          <a:bodyPr/>
          <a:lstStyle/>
          <a:p>
            <a:fld id="{3FCF04A4-E17C-4950-83D6-AC24C8F054EF}" type="slidenum">
              <a:rPr lang="en-US" smtClean="0"/>
              <a:pPr/>
              <a:t>25</a:t>
            </a:fld>
            <a:endParaRPr lang="en-US"/>
          </a:p>
        </p:txBody>
      </p:sp>
    </p:spTree>
    <p:extLst>
      <p:ext uri="{BB962C8B-B14F-4D97-AF65-F5344CB8AC3E}">
        <p14:creationId xmlns:p14="http://schemas.microsoft.com/office/powerpoint/2010/main" val="381882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8"/>
          <p:cNvSpPr/>
          <p:nvPr userDrawn="1"/>
        </p:nvSpPr>
        <p:spPr>
          <a:xfrm>
            <a:off x="609600" y="609600"/>
            <a:ext cx="7924800" cy="5638800"/>
          </a:xfrm>
          <a:prstGeom prst="rect">
            <a:avLst/>
          </a:prstGeom>
          <a:noFill/>
          <a:ln w="9525">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40EBE9-9D4E-4CA6-A76A-D0CBC6BC72D6}" type="datetimeFigureOut">
              <a:rPr lang="en-US" smtClean="0"/>
              <a:pPr/>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2A122-817D-41F3-8885-5DB718F7066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40EBE9-9D4E-4CA6-A76A-D0CBC6BC72D6}" type="datetimeFigureOut">
              <a:rPr lang="en-US" smtClean="0"/>
              <a:pPr/>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2A122-817D-41F3-8885-5DB718F7066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40EBE9-9D4E-4CA6-A76A-D0CBC6BC72D6}" type="datetimeFigureOut">
              <a:rPr lang="en-US" smtClean="0"/>
              <a:pPr/>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2A122-817D-41F3-8885-5DB718F7066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40EBE9-9D4E-4CA6-A76A-D0CBC6BC72D6}" type="datetimeFigureOut">
              <a:rPr lang="en-US" smtClean="0"/>
              <a:pPr/>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2A122-817D-41F3-8885-5DB718F7066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840EBE9-9D4E-4CA6-A76A-D0CBC6BC72D6}" type="datetimeFigureOut">
              <a:rPr lang="en-US" smtClean="0"/>
              <a:pPr/>
              <a:t>2/11/2025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12A122-817D-41F3-8885-5DB718F7066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840EBE9-9D4E-4CA6-A76A-D0CBC6BC72D6}" type="datetimeFigureOut">
              <a:rPr lang="en-US" smtClean="0"/>
              <a:pPr/>
              <a:t>2/11/2025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12A122-817D-41F3-8885-5DB718F7066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40EBE9-9D4E-4CA6-A76A-D0CBC6BC72D6}" type="datetimeFigureOut">
              <a:rPr lang="en-US" smtClean="0"/>
              <a:pPr/>
              <a:t>2/11/2025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12A122-817D-41F3-8885-5DB718F7066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801784" y="6477000"/>
            <a:ext cx="2133600" cy="244475"/>
          </a:xfrm>
        </p:spPr>
        <p:txBody>
          <a:bodyPr/>
          <a:lstStyle/>
          <a:p>
            <a:fld id="{4A12A122-817D-41F3-8885-5DB718F70662}" type="slidenum">
              <a:rPr lang="en-US" smtClean="0"/>
              <a:pPr/>
              <a:t>‹#›</a:t>
            </a:fld>
            <a:endParaRPr lang="en-US" dirty="0"/>
          </a:p>
        </p:txBody>
      </p:sp>
      <p:cxnSp>
        <p:nvCxnSpPr>
          <p:cNvPr id="5" name="Straight Connector 4"/>
          <p:cNvCxnSpPr/>
          <p:nvPr userDrawn="1"/>
        </p:nvCxnSpPr>
        <p:spPr>
          <a:xfrm rot="16200000" flipH="1">
            <a:off x="-3059905" y="3429794"/>
            <a:ext cx="6704012" cy="0"/>
          </a:xfrm>
          <a:prstGeom prst="line">
            <a:avLst/>
          </a:prstGeom>
          <a:ln>
            <a:solidFill>
              <a:srgbClr val="AA9C8F"/>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76200" y="762000"/>
            <a:ext cx="8763000" cy="1588"/>
          </a:xfrm>
          <a:prstGeom prst="line">
            <a:avLst/>
          </a:prstGeom>
          <a:ln w="9525">
            <a:solidFill>
              <a:srgbClr val="AA9C8F"/>
            </a:solidFill>
          </a:ln>
        </p:spPr>
        <p:style>
          <a:lnRef idx="1">
            <a:schemeClr val="accent1"/>
          </a:lnRef>
          <a:fillRef idx="0">
            <a:schemeClr val="accent1"/>
          </a:fillRef>
          <a:effectRef idx="0">
            <a:schemeClr val="accent1"/>
          </a:effectRef>
          <a:fontRef idx="minor">
            <a:schemeClr val="tx1"/>
          </a:fontRef>
        </p:style>
      </p:cxnSp>
      <p:cxnSp>
        <p:nvCxnSpPr>
          <p:cNvPr id="8" name="Straight Connector 4"/>
          <p:cNvCxnSpPr/>
          <p:nvPr userDrawn="1"/>
        </p:nvCxnSpPr>
        <p:spPr>
          <a:xfrm>
            <a:off x="76200" y="6503988"/>
            <a:ext cx="8763000" cy="1587"/>
          </a:xfrm>
          <a:prstGeom prst="line">
            <a:avLst/>
          </a:prstGeom>
          <a:ln w="9525">
            <a:solidFill>
              <a:srgbClr val="AA9C8F"/>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04547" y="33335"/>
            <a:ext cx="1830837" cy="715171"/>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40EBE9-9D4E-4CA6-A76A-D0CBC6BC72D6}" type="datetimeFigureOut">
              <a:rPr lang="en-US" smtClean="0"/>
              <a:pPr/>
              <a:t>2/11/2025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12A122-817D-41F3-8885-5DB718F7066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40EBE9-9D4E-4CA6-A76A-D0CBC6BC72D6}" type="datetimeFigureOut">
              <a:rPr lang="en-US" smtClean="0"/>
              <a:pPr/>
              <a:t>2/11/2025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12A122-817D-41F3-8885-5DB718F7066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40EBE9-9D4E-4CA6-A76A-D0CBC6BC72D6}" type="datetimeFigureOut">
              <a:rPr lang="en-US" smtClean="0"/>
              <a:pPr/>
              <a:t>2/11/2025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12A122-817D-41F3-8885-5DB718F7066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oleObject" Target="../embeddings/oleObject2.bin"/><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s://open.spotify.com/episode/6uqTVohsTSBMGGsJ48AAdZ?si=RZ4XMi8jSvyiziUU_yYl5A"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papers.ssrn.com/sol3/papers.cfm?abstract_id=3689958"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hyperlink" Target="https://ftalphaville.ft.com/2018/02/28/1519839805000/An-abridged--illustrated-history-of-volatility/"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hyperlink" Target="https://www.ft.com/content/3e960114-70de-11e8-92d3-6c13e5c92914"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609600"/>
            <a:ext cx="7924800" cy="5638800"/>
          </a:xfrm>
          <a:prstGeom prst="rect">
            <a:avLst/>
          </a:prstGeom>
          <a:noFill/>
          <a:ln w="9525">
            <a:solidFill>
              <a:srgbClr val="AA9C8F"/>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TextBox 11"/>
          <p:cNvSpPr txBox="1"/>
          <p:nvPr/>
        </p:nvSpPr>
        <p:spPr>
          <a:xfrm>
            <a:off x="1981200" y="1295400"/>
            <a:ext cx="5143500" cy="769441"/>
          </a:xfrm>
          <a:prstGeom prst="rect">
            <a:avLst/>
          </a:prstGeom>
          <a:noFill/>
        </p:spPr>
        <p:txBody>
          <a:bodyPr wrap="square" rtlCol="0">
            <a:spAutoFit/>
          </a:bodyPr>
          <a:lstStyle/>
          <a:p>
            <a:pPr algn="ctr"/>
            <a:r>
              <a:rPr lang="en-US" sz="4400" b="1" dirty="0">
                <a:latin typeface="Arial" pitchFamily="34" charset="0"/>
                <a:cs typeface="Arial" pitchFamily="34" charset="0"/>
              </a:rPr>
              <a:t>Investments</a:t>
            </a:r>
          </a:p>
        </p:txBody>
      </p:sp>
      <p:sp>
        <p:nvSpPr>
          <p:cNvPr id="13" name="Rectangle 3"/>
          <p:cNvSpPr txBox="1">
            <a:spLocks noChangeArrowheads="1"/>
          </p:cNvSpPr>
          <p:nvPr/>
        </p:nvSpPr>
        <p:spPr>
          <a:xfrm>
            <a:off x="685800" y="3124200"/>
            <a:ext cx="7772400" cy="1219200"/>
          </a:xfrm>
          <a:prstGeom prst="rect">
            <a:avLst/>
          </a:prstGeom>
        </p:spPr>
        <p:txBody>
          <a:bodyPr/>
          <a:lstStyle/>
          <a:p>
            <a:pPr marL="342900" marR="0" lvl="0" indent="-342900" algn="ctr" defTabSz="914400" rtl="0" eaLnBrk="1" fontAlgn="auto" latinLnBrk="0" hangingPunct="1">
              <a:lnSpc>
                <a:spcPct val="100000"/>
              </a:lnSpc>
              <a:spcBef>
                <a:spcPct val="20000"/>
              </a:spcBef>
              <a:spcAft>
                <a:spcPts val="0"/>
              </a:spcAft>
              <a:buClrTx/>
              <a:buSzTx/>
              <a:tabLst/>
              <a:defRPr/>
            </a:pPr>
            <a:r>
              <a:rPr lang="en-US" sz="3200" b="1" noProof="0" dirty="0">
                <a:latin typeface="Arial" pitchFamily="34" charset="0"/>
                <a:cs typeface="Arial" pitchFamily="34" charset="0"/>
              </a:rPr>
              <a:t>Masters in Finance</a:t>
            </a:r>
          </a:p>
          <a:p>
            <a:pPr marL="342900" marR="0" lvl="0" indent="-342900" algn="ctr" defTabSz="914400" rtl="0" eaLnBrk="1" fontAlgn="auto" latinLnBrk="0" hangingPunct="1">
              <a:lnSpc>
                <a:spcPct val="100000"/>
              </a:lnSpc>
              <a:spcBef>
                <a:spcPct val="20000"/>
              </a:spcBef>
              <a:spcAft>
                <a:spcPts val="0"/>
              </a:spcAft>
              <a:buClrTx/>
              <a:buSzTx/>
              <a:tabLst/>
              <a:defRPr/>
            </a:pPr>
            <a:endParaRPr kumimoji="0" lang="en-US" sz="3200" b="1" i="0" u="none" strike="noStrike" kern="1200" cap="none" spc="0" normalizeH="0" baseline="0" dirty="0">
              <a:ln>
                <a:noFill/>
              </a:ln>
              <a:effectLst/>
              <a:uLnTx/>
              <a:uFillTx/>
              <a:latin typeface="Arial" pitchFamily="34" charset="0"/>
              <a:cs typeface="Arial" pitchFamily="34" charset="0"/>
            </a:endParaRPr>
          </a:p>
          <a:p>
            <a:pPr marL="342900" marR="0" lvl="0" indent="-342900" algn="ctr" defTabSz="914400" rtl="0" eaLnBrk="1" fontAlgn="auto" latinLnBrk="0" hangingPunct="1">
              <a:lnSpc>
                <a:spcPct val="100000"/>
              </a:lnSpc>
              <a:spcBef>
                <a:spcPct val="20000"/>
              </a:spcBef>
              <a:spcAft>
                <a:spcPts val="0"/>
              </a:spcAft>
              <a:buClrTx/>
              <a:buSzTx/>
              <a:tabLst/>
              <a:defRPr/>
            </a:pPr>
            <a:endParaRPr kumimoji="0" lang="en-US" sz="3200" b="1" i="0" u="none" strike="noStrike" kern="1200" cap="none" spc="0" normalizeH="0" baseline="0" noProof="0" dirty="0">
              <a:ln>
                <a:noFill/>
              </a:ln>
              <a:effectLst/>
              <a:uLnTx/>
              <a:uFillTx/>
              <a:latin typeface="Arial" pitchFamily="34" charset="0"/>
              <a:cs typeface="Arial" pitchFamily="34" charset="0"/>
            </a:endParaRPr>
          </a:p>
          <a:p>
            <a:pPr marL="342900" marR="0" lvl="0" indent="-342900" algn="ctr" defTabSz="914400" rtl="0" eaLnBrk="1" fontAlgn="auto" latinLnBrk="0" hangingPunct="1">
              <a:lnSpc>
                <a:spcPct val="100000"/>
              </a:lnSpc>
              <a:spcBef>
                <a:spcPct val="20000"/>
              </a:spcBef>
              <a:spcAft>
                <a:spcPts val="0"/>
              </a:spcAft>
              <a:buClrTx/>
              <a:buSzTx/>
              <a:tabLst/>
              <a:defRPr/>
            </a:pPr>
            <a:r>
              <a:rPr kumimoji="0" lang="en-US" sz="2800" b="1" i="0" u="none" strike="noStrike" kern="1200" cap="none" spc="0" normalizeH="0" baseline="0" noProof="0" dirty="0">
                <a:ln>
                  <a:noFill/>
                </a:ln>
                <a:effectLst/>
                <a:uLnTx/>
                <a:uFillTx/>
                <a:latin typeface="Arial" pitchFamily="34" charset="0"/>
                <a:cs typeface="Arial" pitchFamily="34" charset="0"/>
              </a:rPr>
              <a:t>Spring 2025, Martijn Boons</a:t>
            </a:r>
          </a:p>
          <a:p>
            <a:pPr marL="342900" marR="0" lvl="0" indent="-342900" algn="ctr" defTabSz="914400" rtl="0" eaLnBrk="1" fontAlgn="auto" latinLnBrk="0" hangingPunct="1">
              <a:lnSpc>
                <a:spcPct val="100000"/>
              </a:lnSpc>
              <a:spcBef>
                <a:spcPct val="20000"/>
              </a:spcBef>
              <a:spcAft>
                <a:spcPts val="0"/>
              </a:spcAft>
              <a:buClrTx/>
              <a:buSzTx/>
              <a:tabLst/>
              <a:defRPr/>
            </a:pPr>
            <a:r>
              <a:rPr kumimoji="0" lang="en-US" sz="2800" b="1" i="0" u="none" strike="noStrike" kern="1200" cap="none" spc="0" normalizeH="0" baseline="0" noProof="0" dirty="0">
                <a:ln>
                  <a:noFill/>
                </a:ln>
                <a:effectLst/>
                <a:uLnTx/>
                <a:uFillTx/>
                <a:latin typeface="Arial" pitchFamily="34" charset="0"/>
                <a:cs typeface="Arial" pitchFamily="34" charset="0"/>
              </a:rPr>
              <a:t>Book</a:t>
            </a:r>
            <a:r>
              <a:rPr kumimoji="0" lang="en-US" sz="2800" b="1" i="0" u="none" strike="noStrike" kern="1200" cap="none" spc="0" normalizeH="0" noProof="0" dirty="0">
                <a:ln>
                  <a:noFill/>
                </a:ln>
                <a:effectLst/>
                <a:uLnTx/>
                <a:uFillTx/>
                <a:latin typeface="Arial" pitchFamily="34" charset="0"/>
                <a:cs typeface="Arial" pitchFamily="34" charset="0"/>
              </a:rPr>
              <a:t> chapter 5</a:t>
            </a:r>
            <a:endParaRPr kumimoji="0" lang="en-US" sz="2800" b="1" i="0" u="none" strike="noStrike" kern="1200" cap="none" spc="0" normalizeH="0" baseline="0" noProof="0" dirty="0">
              <a:ln>
                <a:noFill/>
              </a:ln>
              <a:effectLst/>
              <a:uLnTx/>
              <a:uFillTx/>
              <a:latin typeface="Arial" pitchFamily="34" charset="0"/>
              <a:cs typeface="Arial" pitchFamily="34"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1800" y="3657600"/>
            <a:ext cx="2895600" cy="113109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76400" y="2762071"/>
            <a:ext cx="6400800" cy="461665"/>
          </a:xfrm>
          <a:prstGeom prst="rect">
            <a:avLst/>
          </a:prstGeom>
          <a:noFill/>
          <a:ln>
            <a:solidFill>
              <a:schemeClr val="bg1">
                <a:lumMod val="50000"/>
              </a:schemeClr>
            </a:solidFill>
          </a:ln>
        </p:spPr>
        <p:txBody>
          <a:bodyPr wrap="square" rtlCol="0">
            <a:spAutoFit/>
          </a:bodyPr>
          <a:lstStyle/>
          <a:p>
            <a:pPr marL="511175" indent="-511175"/>
            <a:r>
              <a:rPr lang="en-US" sz="2400" b="1" dirty="0">
                <a:latin typeface="Arial" pitchFamily="34" charset="0"/>
                <a:cs typeface="Arial" pitchFamily="34" charset="0"/>
              </a:rPr>
              <a:t>2. Historical performance</a:t>
            </a:r>
          </a:p>
        </p:txBody>
      </p:sp>
    </p:spTree>
    <p:extLst>
      <p:ext uri="{BB962C8B-B14F-4D97-AF65-F5344CB8AC3E}">
        <p14:creationId xmlns:p14="http://schemas.microsoft.com/office/powerpoint/2010/main" val="3863701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a:xfrm>
            <a:off x="609600" y="980728"/>
            <a:ext cx="7994848" cy="48006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altLang="en-US" sz="1600" dirty="0">
              <a:latin typeface="Arial" panose="020B0604020202020204" pitchFamily="34" charset="0"/>
              <a:cs typeface="Arial" panose="020B0604020202020204" pitchFamily="34" charset="0"/>
            </a:endParaRPr>
          </a:p>
          <a:p>
            <a:endParaRPr lang="en-US" altLang="en-US" sz="1600" dirty="0">
              <a:latin typeface="Arial" panose="020B0604020202020204" pitchFamily="34" charset="0"/>
              <a:cs typeface="Arial" panose="020B0604020202020204" pitchFamily="34" charset="0"/>
            </a:endParaRPr>
          </a:p>
          <a:p>
            <a:endParaRPr lang="en-US" altLang="en-US" sz="1600" dirty="0">
              <a:latin typeface="Arial" panose="020B0604020202020204" pitchFamily="34" charset="0"/>
              <a:cs typeface="Arial" panose="020B0604020202020204" pitchFamily="34" charset="0"/>
            </a:endParaRPr>
          </a:p>
          <a:p>
            <a:endParaRPr lang="en-US" altLang="en-US" sz="1600" dirty="0">
              <a:latin typeface="Arial" panose="020B0604020202020204" pitchFamily="34" charset="0"/>
              <a:cs typeface="Arial" panose="020B0604020202020204" pitchFamily="34" charset="0"/>
            </a:endParaRPr>
          </a:p>
          <a:p>
            <a:endParaRPr lang="en-US" altLang="en-US" sz="1600" dirty="0">
              <a:latin typeface="Arial" panose="020B0604020202020204" pitchFamily="34" charset="0"/>
              <a:cs typeface="Arial" panose="020B0604020202020204" pitchFamily="34" charset="0"/>
            </a:endParaRPr>
          </a:p>
          <a:p>
            <a:endParaRPr lang="en-US" altLang="en-US" sz="1600" dirty="0">
              <a:latin typeface="Arial" panose="020B0604020202020204" pitchFamily="34" charset="0"/>
              <a:cs typeface="Arial" panose="020B0604020202020204" pitchFamily="34" charset="0"/>
            </a:endParaRPr>
          </a:p>
          <a:p>
            <a:endParaRPr lang="en-US" altLang="en-US" sz="1600" dirty="0">
              <a:latin typeface="Arial" panose="020B0604020202020204" pitchFamily="34" charset="0"/>
              <a:cs typeface="Arial" panose="020B0604020202020204" pitchFamily="34" charset="0"/>
            </a:endParaRPr>
          </a:p>
          <a:p>
            <a:endParaRPr lang="en-US" altLang="en-US" sz="1600" dirty="0">
              <a:latin typeface="Arial" panose="020B0604020202020204" pitchFamily="34" charset="0"/>
              <a:cs typeface="Arial" panose="020B0604020202020204" pitchFamily="34" charset="0"/>
            </a:endParaRPr>
          </a:p>
          <a:p>
            <a:r>
              <a:rPr lang="en-US" altLang="en-US" sz="1600" dirty="0">
                <a:latin typeface="Arial" panose="020B0604020202020204" pitchFamily="34" charset="0"/>
                <a:cs typeface="Arial" panose="020B0604020202020204" pitchFamily="34" charset="0"/>
              </a:rPr>
              <a:t>Example series in Excel.</a:t>
            </a:r>
          </a:p>
          <a:p>
            <a:endParaRPr lang="en-US" altLang="en-US" sz="1600" dirty="0">
              <a:latin typeface="Arial" panose="020B0604020202020204" pitchFamily="34" charset="0"/>
              <a:cs typeface="Arial" panose="020B0604020202020204" pitchFamily="34" charset="0"/>
            </a:endParaRPr>
          </a:p>
          <a:p>
            <a:r>
              <a:rPr lang="en-US" altLang="en-US" sz="1600" dirty="0">
                <a:latin typeface="Arial" panose="020B0604020202020204" pitchFamily="34" charset="0"/>
                <a:cs typeface="Arial" panose="020B0604020202020204" pitchFamily="34" charset="0"/>
              </a:rPr>
              <a:t>If we invest $1 now in each of these asset classes, by how much can we expect it to grow after 30 years </a:t>
            </a:r>
            <a:r>
              <a:rPr lang="en-US" altLang="en-US" sz="1600" u="sng" dirty="0">
                <a:latin typeface="Arial" panose="020B0604020202020204" pitchFamily="34" charset="0"/>
                <a:cs typeface="Arial" panose="020B0604020202020204" pitchFamily="34" charset="0"/>
              </a:rPr>
              <a:t>if future returns are like the past</a:t>
            </a:r>
            <a:r>
              <a:rPr lang="en-US" altLang="en-US" sz="1600" dirty="0">
                <a:latin typeface="Arial" panose="020B0604020202020204" pitchFamily="34" charset="0"/>
                <a:cs typeface="Arial" panose="020B0604020202020204" pitchFamily="34" charset="0"/>
              </a:rPr>
              <a:t>?</a:t>
            </a:r>
          </a:p>
          <a:p>
            <a:pPr lvl="1"/>
            <a:r>
              <a:rPr lang="en-US" altLang="en-US" sz="1600" dirty="0">
                <a:latin typeface="Arial" panose="020B0604020202020204" pitchFamily="34" charset="0"/>
                <a:cs typeface="Arial" panose="020B0604020202020204" pitchFamily="34" charset="0"/>
              </a:rPr>
              <a:t>Use geometric averages</a:t>
            </a:r>
          </a:p>
          <a:p>
            <a:pPr lvl="1"/>
            <a:r>
              <a:rPr lang="en-US" altLang="en-US" sz="1600" dirty="0">
                <a:latin typeface="Arial" panose="020B0604020202020204" pitchFamily="34" charset="0"/>
                <a:cs typeface="Arial" panose="020B0604020202020204" pitchFamily="34" charset="0"/>
              </a:rPr>
              <a:t>E.g., (1+0.096)^30 = 15.6 for investment in stocks</a:t>
            </a:r>
          </a:p>
          <a:p>
            <a:pPr lvl="1"/>
            <a:endParaRPr lang="en-US" altLang="en-US" sz="1600" dirty="0">
              <a:latin typeface="Arial" panose="020B0604020202020204" pitchFamily="34" charset="0"/>
              <a:cs typeface="Arial" panose="020B0604020202020204" pitchFamily="34" charset="0"/>
            </a:endParaRPr>
          </a:p>
          <a:p>
            <a:r>
              <a:rPr lang="en-US" altLang="en-US" sz="1600" dirty="0">
                <a:latin typeface="Arial" panose="020B0604020202020204" pitchFamily="34" charset="0"/>
                <a:cs typeface="Arial" panose="020B0604020202020204" pitchFamily="34" charset="0"/>
              </a:rPr>
              <a:t>Equity premium = expected excess stock return minus risk-free (T-bills) =</a:t>
            </a:r>
          </a:p>
          <a:p>
            <a:pPr lvl="1"/>
            <a:r>
              <a:rPr lang="en-US" altLang="en-US" sz="1600" dirty="0">
                <a:latin typeface="Arial" panose="020B0604020202020204" pitchFamily="34" charset="0"/>
                <a:cs typeface="Arial" panose="020B0604020202020204" pitchFamily="34" charset="0"/>
              </a:rPr>
              <a:t>7.9% (typically reported using arithmetic averages)</a:t>
            </a:r>
          </a:p>
          <a:p>
            <a:pPr lvl="1"/>
            <a:r>
              <a:rPr lang="en-US" altLang="en-US" sz="1600" dirty="0">
                <a:latin typeface="Arial" panose="020B0604020202020204" pitchFamily="34" charset="0"/>
                <a:cs typeface="Arial" panose="020B0604020202020204" pitchFamily="34" charset="0"/>
              </a:rPr>
              <a:t>This is a real return!</a:t>
            </a:r>
          </a:p>
          <a:p>
            <a:pPr lvl="1"/>
            <a:endParaRPr lang="en-US" altLang="en-US" sz="1600" dirty="0">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fld id="{4A12A122-817D-41F3-8885-5DB718F70662}" type="slidenum">
              <a:rPr lang="en-US" smtClean="0"/>
              <a:pPr/>
              <a:t>11</a:t>
            </a:fld>
            <a:endParaRPr lang="en-US" dirty="0"/>
          </a:p>
        </p:txBody>
      </p:sp>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Historical average returns (1928-2013, US)</a:t>
            </a:r>
          </a:p>
        </p:txBody>
      </p:sp>
      <p:graphicFrame>
        <p:nvGraphicFramePr>
          <p:cNvPr id="8" name="Object 31"/>
          <p:cNvGraphicFramePr>
            <a:graphicFrameLocks noChangeAspect="1"/>
          </p:cNvGraphicFramePr>
          <p:nvPr/>
        </p:nvGraphicFramePr>
        <p:xfrm>
          <a:off x="539552" y="1077840"/>
          <a:ext cx="8466137" cy="2560638"/>
        </p:xfrm>
        <a:graphic>
          <a:graphicData uri="http://schemas.openxmlformats.org/presentationml/2006/ole">
            <mc:AlternateContent xmlns:mc="http://schemas.openxmlformats.org/markup-compatibility/2006">
              <mc:Choice xmlns:v="urn:schemas-microsoft-com:vml" Requires="v">
                <p:oleObj name="Worksheet" r:id="rId2" imgW="4330700" imgH="1333500" progId="Excel.Sheet.8">
                  <p:embed/>
                </p:oleObj>
              </mc:Choice>
              <mc:Fallback>
                <p:oleObj name="Worksheet" r:id="rId2" imgW="4330700" imgH="1333500" progId="Excel.Sheet.8">
                  <p:embed/>
                  <p:pic>
                    <p:nvPicPr>
                      <p:cNvPr id="8" name="Object 3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1077840"/>
                        <a:ext cx="8466137" cy="2560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pic>
                </p:oleObj>
              </mc:Fallback>
            </mc:AlternateContent>
          </a:graphicData>
        </a:graphic>
      </p:graphicFrame>
    </p:spTree>
    <p:extLst>
      <p:ext uri="{BB962C8B-B14F-4D97-AF65-F5344CB8AC3E}">
        <p14:creationId xmlns:p14="http://schemas.microsoft.com/office/powerpoint/2010/main" val="387818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11" end="1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12" end="1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14" end="1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15" end="1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mtClean="0"/>
              <a:pPr/>
              <a:t>12</a:t>
            </a:fld>
            <a:endParaRPr lang="en-US" dirty="0"/>
          </a:p>
        </p:txBody>
      </p:sp>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Risk</a:t>
            </a:r>
          </a:p>
        </p:txBody>
      </p:sp>
      <p:sp>
        <p:nvSpPr>
          <p:cNvPr id="6" name="Rectangle 3"/>
          <p:cNvSpPr txBox="1">
            <a:spLocks noChangeArrowheads="1"/>
          </p:cNvSpPr>
          <p:nvPr/>
        </p:nvSpPr>
        <p:spPr>
          <a:xfrm>
            <a:off x="609600" y="914400"/>
            <a:ext cx="7772400" cy="50292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altLang="en-US" sz="1800" dirty="0">
              <a:latin typeface="Arial" panose="020B0604020202020204" pitchFamily="34" charset="0"/>
              <a:cs typeface="Arial" panose="020B0604020202020204" pitchFamily="34" charset="0"/>
            </a:endParaRPr>
          </a:p>
          <a:p>
            <a:endParaRPr lang="en-US" altLang="en-US" sz="1800" dirty="0">
              <a:latin typeface="Arial" panose="020B0604020202020204" pitchFamily="34" charset="0"/>
              <a:cs typeface="Arial" panose="020B0604020202020204" pitchFamily="34" charset="0"/>
            </a:endParaRPr>
          </a:p>
          <a:p>
            <a:endParaRPr lang="en-US" altLang="en-US" sz="1800" dirty="0">
              <a:latin typeface="Arial" panose="020B0604020202020204" pitchFamily="34" charset="0"/>
              <a:cs typeface="Arial" panose="020B0604020202020204" pitchFamily="34" charset="0"/>
            </a:endParaRPr>
          </a:p>
          <a:p>
            <a:endParaRPr lang="en-US" altLang="en-US" sz="1800" dirty="0">
              <a:latin typeface="Arial" panose="020B0604020202020204" pitchFamily="34" charset="0"/>
              <a:cs typeface="Arial" panose="020B0604020202020204" pitchFamily="34" charset="0"/>
            </a:endParaRPr>
          </a:p>
          <a:p>
            <a:endParaRPr lang="en-US" altLang="en-US" sz="1800" dirty="0">
              <a:latin typeface="Arial" panose="020B0604020202020204" pitchFamily="34" charset="0"/>
              <a:cs typeface="Arial" panose="020B0604020202020204" pitchFamily="34" charset="0"/>
            </a:endParaRPr>
          </a:p>
          <a:p>
            <a:endParaRPr lang="en-US" altLang="en-US" sz="1800" dirty="0">
              <a:latin typeface="Arial" panose="020B0604020202020204" pitchFamily="34" charset="0"/>
              <a:cs typeface="Arial" panose="020B0604020202020204" pitchFamily="34" charset="0"/>
            </a:endParaRPr>
          </a:p>
          <a:p>
            <a:endParaRPr lang="en-US" altLang="en-US" sz="1800" dirty="0">
              <a:latin typeface="Arial" panose="020B0604020202020204" pitchFamily="34" charset="0"/>
              <a:cs typeface="Arial" panose="020B0604020202020204" pitchFamily="34" charset="0"/>
            </a:endParaRPr>
          </a:p>
          <a:p>
            <a:endParaRPr lang="en-US" altLang="en-US" sz="1800" dirty="0">
              <a:latin typeface="Arial" panose="020B0604020202020204" pitchFamily="34" charset="0"/>
              <a:cs typeface="Arial" panose="020B0604020202020204" pitchFamily="34" charset="0"/>
            </a:endParaRPr>
          </a:p>
          <a:p>
            <a:endParaRPr lang="en-US" altLang="en-US" sz="1800" dirty="0">
              <a:latin typeface="Arial" panose="020B0604020202020204" pitchFamily="34" charset="0"/>
              <a:cs typeface="Arial" panose="020B0604020202020204" pitchFamily="34" charset="0"/>
            </a:endParaRPr>
          </a:p>
          <a:p>
            <a:r>
              <a:rPr lang="en-US" altLang="en-US" sz="1800" dirty="0">
                <a:latin typeface="Arial" panose="020B0604020202020204" pitchFamily="34" charset="0"/>
                <a:cs typeface="Arial" panose="020B0604020202020204" pitchFamily="34" charset="0"/>
              </a:rPr>
              <a:t>Risk is uncertainty about the future</a:t>
            </a:r>
          </a:p>
          <a:p>
            <a:pPr lvl="1"/>
            <a:r>
              <a:rPr lang="en-US" altLang="en-US" sz="1800" dirty="0">
                <a:latin typeface="Arial" panose="020B0604020202020204" pitchFamily="34" charset="0"/>
                <a:cs typeface="Arial" panose="020B0604020202020204" pitchFamily="34" charset="0"/>
              </a:rPr>
              <a:t>While equity premium is positive on average, investors know that stocks can strongly underperform in any given year.</a:t>
            </a:r>
          </a:p>
          <a:p>
            <a:pPr lvl="1"/>
            <a:r>
              <a:rPr lang="en-US" altLang="en-US" sz="1800" dirty="0">
                <a:latin typeface="Arial" panose="020B0604020202020204" pitchFamily="34" charset="0"/>
                <a:cs typeface="Arial" panose="020B0604020202020204" pitchFamily="34" charset="0"/>
              </a:rPr>
              <a:t>By how much?</a:t>
            </a:r>
          </a:p>
          <a:p>
            <a:pPr lvl="1"/>
            <a:endParaRPr lang="en-US" altLang="en-US" sz="1800" dirty="0">
              <a:latin typeface="Arial" panose="020B0604020202020204" pitchFamily="34" charset="0"/>
              <a:cs typeface="Arial" panose="020B0604020202020204" pitchFamily="34" charset="0"/>
            </a:endParaRPr>
          </a:p>
          <a:p>
            <a:endParaRPr lang="en-US" altLang="en-US" sz="1800" dirty="0">
              <a:latin typeface="Arial" panose="020B0604020202020204" pitchFamily="34" charset="0"/>
              <a:cs typeface="Arial" panose="020B0604020202020204" pitchFamily="34" charset="0"/>
            </a:endParaRPr>
          </a:p>
          <a:p>
            <a:pPr lvl="1"/>
            <a:endParaRPr lang="en-US" altLang="en-US" sz="1800" dirty="0">
              <a:latin typeface="Arial" panose="020B0604020202020204" pitchFamily="34" charset="0"/>
              <a:cs typeface="Arial" panose="020B0604020202020204" pitchFamily="34" charset="0"/>
            </a:endParaRPr>
          </a:p>
          <a:p>
            <a:endParaRPr lang="en-US" altLang="en-US" sz="1800" dirty="0">
              <a:latin typeface="Arial" panose="020B0604020202020204" pitchFamily="34" charset="0"/>
              <a:cs typeface="Arial" panose="020B0604020202020204" pitchFamily="34" charset="0"/>
            </a:endParaRPr>
          </a:p>
          <a:p>
            <a:endParaRPr lang="en-US" altLang="en-US" sz="1800" dirty="0">
              <a:latin typeface="Arial" panose="020B0604020202020204" pitchFamily="34" charset="0"/>
              <a:cs typeface="Arial" panose="020B0604020202020204" pitchFamily="34" charset="0"/>
            </a:endParaRPr>
          </a:p>
          <a:p>
            <a:endParaRPr lang="en-US" altLang="en-US" sz="1800" dirty="0">
              <a:latin typeface="Arial" panose="020B0604020202020204" pitchFamily="34" charset="0"/>
              <a:cs typeface="Arial" panose="020B0604020202020204" pitchFamily="34" charset="0"/>
            </a:endParaRPr>
          </a:p>
          <a:p>
            <a:endParaRPr lang="en-US" altLang="en-US" sz="1800" dirty="0">
              <a:latin typeface="Arial" panose="020B0604020202020204" pitchFamily="34" charset="0"/>
              <a:cs typeface="Arial" panose="020B0604020202020204" pitchFamily="34" charset="0"/>
            </a:endParaRPr>
          </a:p>
          <a:p>
            <a:endParaRPr lang="en-US" altLang="en-US" sz="1800" dirty="0">
              <a:latin typeface="Arial" panose="020B0604020202020204" pitchFamily="34" charset="0"/>
              <a:cs typeface="Arial" panose="020B0604020202020204" pitchFamily="34" charset="0"/>
            </a:endParaRPr>
          </a:p>
          <a:p>
            <a:endParaRPr lang="en-US" altLang="en-US" sz="1800" dirty="0">
              <a:latin typeface="Arial" panose="020B0604020202020204" pitchFamily="34" charset="0"/>
              <a:cs typeface="Arial" panose="020B0604020202020204" pitchFamily="34" charset="0"/>
            </a:endParaRPr>
          </a:p>
          <a:p>
            <a:endParaRPr lang="en-US" altLang="en-US" sz="1800" dirty="0">
              <a:latin typeface="Arial" panose="020B0604020202020204" pitchFamily="34" charset="0"/>
              <a:cs typeface="Arial" panose="020B0604020202020204" pitchFamily="34" charset="0"/>
            </a:endParaRPr>
          </a:p>
        </p:txBody>
      </p:sp>
      <p:graphicFrame>
        <p:nvGraphicFramePr>
          <p:cNvPr id="7" name="Object 0"/>
          <p:cNvGraphicFramePr>
            <a:graphicFrameLocks noChangeAspect="1"/>
          </p:cNvGraphicFramePr>
          <p:nvPr/>
        </p:nvGraphicFramePr>
        <p:xfrm>
          <a:off x="785813" y="1196752"/>
          <a:ext cx="8358187" cy="2662238"/>
        </p:xfrm>
        <a:graphic>
          <a:graphicData uri="http://schemas.openxmlformats.org/presentationml/2006/ole">
            <mc:AlternateContent xmlns:mc="http://schemas.openxmlformats.org/markup-compatibility/2006">
              <mc:Choice xmlns:v="urn:schemas-microsoft-com:vml" Requires="v">
                <p:oleObj name="Worksheet" r:id="rId2" imgW="4191000" imgH="1333500" progId="Excel.Sheet.8">
                  <p:embed/>
                </p:oleObj>
              </mc:Choice>
              <mc:Fallback>
                <p:oleObj name="Worksheet" r:id="rId2" imgW="4191000" imgH="1333500" progId="Excel.Sheet.8">
                  <p:embed/>
                  <p:pic>
                    <p:nvPicPr>
                      <p:cNvPr id="7" name="Object 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5813" y="1196752"/>
                        <a:ext cx="8358187" cy="2662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pic>
                </p:oleObj>
              </mc:Fallback>
            </mc:AlternateContent>
          </a:graphicData>
        </a:graphic>
      </p:graphicFrame>
    </p:spTree>
    <p:extLst>
      <p:ext uri="{BB962C8B-B14F-4D97-AF65-F5344CB8AC3E}">
        <p14:creationId xmlns:p14="http://schemas.microsoft.com/office/powerpoint/2010/main" val="3995859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mtClean="0"/>
              <a:pPr/>
              <a:t>13</a:t>
            </a:fld>
            <a:endParaRPr lang="en-US" dirty="0"/>
          </a:p>
        </p:txBody>
      </p:sp>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The Normal distribution</a:t>
            </a:r>
          </a:p>
        </p:txBody>
      </p:sp>
      <p:pic>
        <p:nvPicPr>
          <p:cNvPr id="7" name="Picture 2"/>
          <p:cNvPicPr>
            <a:picLocks noChangeAspect="1" noChangeArrowheads="1"/>
          </p:cNvPicPr>
          <p:nvPr/>
        </p:nvPicPr>
        <p:blipFill>
          <a:blip r:embed="rId2"/>
          <a:srcRect/>
          <a:stretch>
            <a:fillRect/>
          </a:stretch>
        </p:blipFill>
        <p:spPr bwMode="auto">
          <a:xfrm>
            <a:off x="1259632" y="652702"/>
            <a:ext cx="6955051" cy="3429530"/>
          </a:xfrm>
          <a:prstGeom prst="rect">
            <a:avLst/>
          </a:prstGeom>
          <a:noFill/>
          <a:ln w="9525">
            <a:noFill/>
            <a:miter lim="800000"/>
            <a:headEnd/>
            <a:tailEnd/>
          </a:ln>
        </p:spPr>
      </p:pic>
      <p:sp>
        <p:nvSpPr>
          <p:cNvPr id="8" name="TextBox 2"/>
          <p:cNvSpPr txBox="1">
            <a:spLocks noChangeArrowheads="1"/>
          </p:cNvSpPr>
          <p:nvPr/>
        </p:nvSpPr>
        <p:spPr bwMode="auto">
          <a:xfrm>
            <a:off x="395536" y="4082232"/>
            <a:ext cx="8158633" cy="1323439"/>
          </a:xfrm>
          <a:prstGeom prst="rect">
            <a:avLst/>
          </a:prstGeom>
          <a:noFill/>
          <a:ln w="9525">
            <a:noFill/>
            <a:miter lim="800000"/>
            <a:headEnd/>
            <a:tailEnd/>
          </a:ln>
        </p:spPr>
        <p:txBody>
          <a:bodyPr wrap="square">
            <a:spAutoFit/>
          </a:bodyPr>
          <a:lstStyle/>
          <a:p>
            <a:r>
              <a:rPr lang="en-US" altLang="en-US" sz="2000" dirty="0">
                <a:latin typeface="Arial" panose="020B0604020202020204" pitchFamily="34" charset="0"/>
                <a:cs typeface="Arial" panose="020B0604020202020204" pitchFamily="34" charset="0"/>
              </a:rPr>
              <a:t>Assuming stock returns are normally distributed with mean 10% and standard deviation 20%, we would expect a return below x in y% of the observations: </a:t>
            </a:r>
          </a:p>
          <a:p>
            <a:endParaRPr lang="en-US" sz="2000"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graphicFrame>
            <p:nvGraphicFramePr>
              <p:cNvPr id="5" name="Table 4">
                <a:extLst>
                  <a:ext uri="{FF2B5EF4-FFF2-40B4-BE49-F238E27FC236}">
                    <a16:creationId xmlns:a16="http://schemas.microsoft.com/office/drawing/2014/main" id="{EF7B0D15-DBDA-6184-14F9-0B4047308DC6}"/>
                  </a:ext>
                </a:extLst>
              </p:cNvPr>
              <p:cNvGraphicFramePr>
                <a:graphicFrameLocks noGrp="1"/>
              </p:cNvGraphicFramePr>
              <p:nvPr>
                <p:extLst>
                  <p:ext uri="{D42A27DB-BD31-4B8C-83A1-F6EECF244321}">
                    <p14:modId xmlns:p14="http://schemas.microsoft.com/office/powerpoint/2010/main" val="3548013135"/>
                  </p:ext>
                </p:extLst>
              </p:nvPr>
            </p:nvGraphicFramePr>
            <p:xfrm>
              <a:off x="2699791" y="4882714"/>
              <a:ext cx="4158209" cy="1590167"/>
            </p:xfrm>
            <a:graphic>
              <a:graphicData uri="http://schemas.openxmlformats.org/drawingml/2006/table">
                <a:tbl>
                  <a:tblPr>
                    <a:tableStyleId>{5C22544A-7EE6-4342-B048-85BDC9FD1C3A}</a:tableStyleId>
                  </a:tblPr>
                  <a:tblGrid>
                    <a:gridCol w="1248139">
                      <a:extLst>
                        <a:ext uri="{9D8B030D-6E8A-4147-A177-3AD203B41FA5}">
                          <a16:colId xmlns:a16="http://schemas.microsoft.com/office/drawing/2014/main" val="3085481274"/>
                        </a:ext>
                      </a:extLst>
                    </a:gridCol>
                    <a:gridCol w="1995670">
                      <a:extLst>
                        <a:ext uri="{9D8B030D-6E8A-4147-A177-3AD203B41FA5}">
                          <a16:colId xmlns:a16="http://schemas.microsoft.com/office/drawing/2014/main" val="3224013314"/>
                        </a:ext>
                      </a:extLst>
                    </a:gridCol>
                    <a:gridCol w="914400">
                      <a:extLst>
                        <a:ext uri="{9D8B030D-6E8A-4147-A177-3AD203B41FA5}">
                          <a16:colId xmlns:a16="http://schemas.microsoft.com/office/drawing/2014/main" val="623519458"/>
                        </a:ext>
                      </a:extLst>
                    </a:gridCol>
                  </a:tblGrid>
                  <a:tr h="0">
                    <a:tc>
                      <a:txBody>
                        <a:bodyPr/>
                        <a:lstStyle/>
                        <a:p>
                          <a:pPr algn="ctr" fontAlgn="b"/>
                          <a:r>
                            <a:rPr lang="en-US" sz="1600" b="1" i="0" u="none" strike="noStrike" dirty="0">
                              <a:solidFill>
                                <a:srgbClr val="000000"/>
                              </a:solidFill>
                              <a:effectLst/>
                              <a:latin typeface="Arial" panose="020B0604020202020204" pitchFamily="34" charset="0"/>
                              <a:cs typeface="Arial" panose="020B0604020202020204" pitchFamily="34" charset="0"/>
                            </a:rPr>
                            <a:t>x</a:t>
                          </a:r>
                          <a:endParaRPr lang="en-NL"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B w="12700" cap="flat" cmpd="sng" algn="ctr">
                          <a:solidFill>
                            <a:schemeClr val="tx1"/>
                          </a:solidFill>
                          <a:prstDash val="solid"/>
                          <a:round/>
                          <a:headEnd type="none" w="med" len="med"/>
                          <a:tailEnd type="none" w="med" len="med"/>
                        </a:lnB>
                      </a:tcPr>
                    </a:tc>
                    <a:tc>
                      <a:txBody>
                        <a:bodyPr/>
                        <a:lstStyle/>
                        <a:p>
                          <a:pPr algn="ctr" fontAlgn="b"/>
                          <a:r>
                            <a:rPr lang="en-US" sz="1600" b="1" u="none" strike="noStrike" dirty="0">
                              <a:effectLst/>
                              <a:latin typeface="Arial" panose="020B0604020202020204" pitchFamily="34" charset="0"/>
                              <a:cs typeface="Arial" panose="020B0604020202020204" pitchFamily="34" charset="0"/>
                            </a:rPr>
                            <a:t>z-score = </a:t>
                          </a:r>
                          <a14:m>
                            <m:oMath xmlns:m="http://schemas.openxmlformats.org/officeDocument/2006/math">
                              <m:f>
                                <m:fPr>
                                  <m:ctrlPr>
                                    <a:rPr lang="en-US" sz="1600" b="1" i="1" u="none" strike="noStrike" smtClean="0">
                                      <a:effectLst/>
                                      <a:latin typeface="Cambria Math" panose="02040503050406030204" pitchFamily="18" charset="0"/>
                                      <a:cs typeface="Arial" panose="020B0604020202020204" pitchFamily="34" charset="0"/>
                                    </a:rPr>
                                  </m:ctrlPr>
                                </m:fPr>
                                <m:num>
                                  <m:r>
                                    <a:rPr lang="en-GB" sz="1600" b="1" i="1" u="none" strike="noStrike" smtClean="0">
                                      <a:effectLst/>
                                      <a:latin typeface="Cambria Math" panose="02040503050406030204" pitchFamily="18" charset="0"/>
                                      <a:cs typeface="Arial" panose="020B0604020202020204" pitchFamily="34" charset="0"/>
                                    </a:rPr>
                                    <m:t>𝒙</m:t>
                                  </m:r>
                                  <m:r>
                                    <a:rPr lang="en-GB" sz="1600" b="1" i="1" u="none" strike="noStrike" smtClean="0">
                                      <a:effectLst/>
                                      <a:latin typeface="Cambria Math" panose="02040503050406030204" pitchFamily="18" charset="0"/>
                                      <a:cs typeface="Arial" panose="020B0604020202020204" pitchFamily="34" charset="0"/>
                                    </a:rPr>
                                    <m:t>−</m:t>
                                  </m:r>
                                  <m:r>
                                    <a:rPr lang="en-GB" sz="1600" b="1" i="1" u="none" strike="noStrike" smtClean="0">
                                      <a:effectLst/>
                                      <a:latin typeface="Cambria Math" panose="02040503050406030204" pitchFamily="18" charset="0"/>
                                      <a:cs typeface="Arial" panose="020B0604020202020204" pitchFamily="34" charset="0"/>
                                    </a:rPr>
                                    <m:t>𝒎𝒆𝒂𝒏</m:t>
                                  </m:r>
                                </m:num>
                                <m:den>
                                  <m:r>
                                    <a:rPr lang="en-GB" sz="1600" b="1" i="1" u="none" strike="noStrike" smtClean="0">
                                      <a:effectLst/>
                                      <a:latin typeface="Cambria Math" panose="02040503050406030204" pitchFamily="18" charset="0"/>
                                      <a:cs typeface="Arial" panose="020B0604020202020204" pitchFamily="34" charset="0"/>
                                    </a:rPr>
                                    <m:t>𝒔𝒕</m:t>
                                  </m:r>
                                  <m:r>
                                    <a:rPr lang="en-GB" sz="1600" b="1" i="1" u="none" strike="noStrike" smtClean="0">
                                      <a:effectLst/>
                                      <a:latin typeface="Cambria Math" panose="02040503050406030204" pitchFamily="18" charset="0"/>
                                      <a:cs typeface="Arial" panose="020B0604020202020204" pitchFamily="34" charset="0"/>
                                    </a:rPr>
                                    <m:t>.</m:t>
                                  </m:r>
                                  <m:r>
                                    <a:rPr lang="en-GB" sz="1600" b="1" i="1" u="none" strike="noStrike" smtClean="0">
                                      <a:effectLst/>
                                      <a:latin typeface="Cambria Math" panose="02040503050406030204" pitchFamily="18" charset="0"/>
                                      <a:cs typeface="Arial" panose="020B0604020202020204" pitchFamily="34" charset="0"/>
                                    </a:rPr>
                                    <m:t>𝒅𝒆𝒗</m:t>
                                  </m:r>
                                  <m:r>
                                    <a:rPr lang="en-GB" sz="1600" b="1" i="1" u="none" strike="noStrike" smtClean="0">
                                      <a:effectLst/>
                                      <a:latin typeface="Cambria Math" panose="02040503050406030204" pitchFamily="18" charset="0"/>
                                      <a:cs typeface="Arial" panose="020B0604020202020204" pitchFamily="34" charset="0"/>
                                    </a:rPr>
                                    <m:t>.</m:t>
                                  </m:r>
                                </m:den>
                              </m:f>
                            </m:oMath>
                          </a14:m>
                          <a:endParaRPr lang="en-US"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B w="12700" cap="flat" cmpd="sng" algn="ctr">
                          <a:solidFill>
                            <a:schemeClr val="tx1"/>
                          </a:solidFill>
                          <a:prstDash val="solid"/>
                          <a:round/>
                          <a:headEnd type="none" w="med" len="med"/>
                          <a:tailEnd type="none" w="med" len="med"/>
                        </a:lnB>
                      </a:tcPr>
                    </a:tc>
                    <a:tc>
                      <a:txBody>
                        <a:bodyPr/>
                        <a:lstStyle/>
                        <a:p>
                          <a:pPr algn="ctr" fontAlgn="b"/>
                          <a:r>
                            <a:rPr lang="en-US" sz="1600" b="1" i="0" u="none" strike="noStrike" dirty="0">
                              <a:solidFill>
                                <a:srgbClr val="000000"/>
                              </a:solidFill>
                              <a:effectLst/>
                              <a:latin typeface="Arial" panose="020B0604020202020204" pitchFamily="34" charset="0"/>
                              <a:cs typeface="Arial" panose="020B0604020202020204" pitchFamily="34" charset="0"/>
                            </a:rPr>
                            <a:t>y</a:t>
                          </a:r>
                        </a:p>
                      </a:txBody>
                      <a:tcPr marL="7620" marR="7620" marT="7620"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13593011"/>
                      </a:ext>
                    </a:extLst>
                  </a:tr>
                  <a:tr h="182880">
                    <a:tc>
                      <a:txBody>
                        <a:bodyPr/>
                        <a:lstStyle/>
                        <a:p>
                          <a:pPr algn="ctr" fontAlgn="b"/>
                          <a:r>
                            <a:rPr lang="en-NL" sz="1600" u="none" strike="noStrike" dirty="0">
                              <a:effectLst/>
                              <a:latin typeface="Arial" panose="020B0604020202020204" pitchFamily="34" charset="0"/>
                              <a:cs typeface="Arial" panose="020B0604020202020204" pitchFamily="34" charset="0"/>
                            </a:rPr>
                            <a:t>10%</a:t>
                          </a:r>
                          <a:endParaRPr lang="en-NL"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tcPr>
                    </a:tc>
                    <a:tc>
                      <a:txBody>
                        <a:bodyPr/>
                        <a:lstStyle/>
                        <a:p>
                          <a:pPr algn="ctr" fontAlgn="b"/>
                          <a:r>
                            <a:rPr lang="en-NL" sz="1600" u="none" strike="noStrike" dirty="0">
                              <a:solidFill>
                                <a:schemeClr val="accent5">
                                  <a:lumMod val="20000"/>
                                  <a:lumOff val="80000"/>
                                </a:schemeClr>
                              </a:solidFill>
                              <a:effectLst/>
                              <a:latin typeface="Arial" panose="020B0604020202020204" pitchFamily="34" charset="0"/>
                              <a:cs typeface="Arial" panose="020B0604020202020204" pitchFamily="34" charset="0"/>
                            </a:rPr>
                            <a:t>0.0</a:t>
                          </a:r>
                          <a:endParaRPr lang="en-NL" sz="1600" b="0" i="0" u="none" strike="noStrike" dirty="0">
                            <a:solidFill>
                              <a:schemeClr val="accent5">
                                <a:lumMod val="20000"/>
                                <a:lumOff val="80000"/>
                              </a:schemeClr>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tcPr>
                    </a:tc>
                    <a:tc>
                      <a:txBody>
                        <a:bodyPr/>
                        <a:lstStyle/>
                        <a:p>
                          <a:pPr algn="ctr" fontAlgn="b"/>
                          <a:r>
                            <a:rPr lang="en-NL" sz="1600" u="none" strike="noStrike" dirty="0">
                              <a:solidFill>
                                <a:schemeClr val="accent5">
                                  <a:lumMod val="20000"/>
                                  <a:lumOff val="80000"/>
                                </a:schemeClr>
                              </a:solidFill>
                              <a:effectLst/>
                              <a:latin typeface="Arial" panose="020B0604020202020204" pitchFamily="34" charset="0"/>
                              <a:cs typeface="Arial" panose="020B0604020202020204" pitchFamily="34" charset="0"/>
                            </a:rPr>
                            <a:t>50.00%</a:t>
                          </a:r>
                          <a:endParaRPr lang="en-NL" sz="1600" b="0" i="0" u="none" strike="noStrike" dirty="0">
                            <a:solidFill>
                              <a:schemeClr val="accent5">
                                <a:lumMod val="20000"/>
                                <a:lumOff val="80000"/>
                              </a:schemeClr>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718986423"/>
                      </a:ext>
                    </a:extLst>
                  </a:tr>
                  <a:tr h="182880">
                    <a:tc>
                      <a:txBody>
                        <a:bodyPr/>
                        <a:lstStyle/>
                        <a:p>
                          <a:pPr algn="ctr" fontAlgn="b"/>
                          <a:r>
                            <a:rPr lang="en-NL" sz="1600" u="none" strike="noStrike" dirty="0">
                              <a:effectLst/>
                              <a:latin typeface="Arial" panose="020B0604020202020204" pitchFamily="34" charset="0"/>
                              <a:cs typeface="Arial" panose="020B0604020202020204" pitchFamily="34" charset="0"/>
                            </a:rPr>
                            <a:t>0%</a:t>
                          </a:r>
                          <a:endParaRPr lang="en-NL"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tc>
                    <a:tc>
                      <a:txBody>
                        <a:bodyPr/>
                        <a:lstStyle/>
                        <a:p>
                          <a:pPr algn="ctr" fontAlgn="b"/>
                          <a:r>
                            <a:rPr lang="en-NL" sz="1600" u="none" strike="noStrike" dirty="0">
                              <a:solidFill>
                                <a:schemeClr val="accent5">
                                  <a:lumMod val="20000"/>
                                  <a:lumOff val="80000"/>
                                </a:schemeClr>
                              </a:solidFill>
                              <a:effectLst/>
                              <a:latin typeface="Arial" panose="020B0604020202020204" pitchFamily="34" charset="0"/>
                              <a:cs typeface="Arial" panose="020B0604020202020204" pitchFamily="34" charset="0"/>
                            </a:rPr>
                            <a:t>-0.5</a:t>
                          </a:r>
                          <a:endParaRPr lang="en-NL" sz="1600" b="0" i="0" u="none" strike="noStrike" dirty="0">
                            <a:solidFill>
                              <a:schemeClr val="accent5">
                                <a:lumMod val="20000"/>
                                <a:lumOff val="80000"/>
                              </a:schemeClr>
                            </a:solidFill>
                            <a:effectLst/>
                            <a:latin typeface="Arial" panose="020B0604020202020204" pitchFamily="34" charset="0"/>
                            <a:cs typeface="Arial" panose="020B0604020202020204" pitchFamily="34" charset="0"/>
                          </a:endParaRPr>
                        </a:p>
                      </a:txBody>
                      <a:tcPr marL="7620" marR="7620" marT="7620" marB="0" anchor="b"/>
                    </a:tc>
                    <a:tc>
                      <a:txBody>
                        <a:bodyPr/>
                        <a:lstStyle/>
                        <a:p>
                          <a:pPr algn="ctr" fontAlgn="b"/>
                          <a:r>
                            <a:rPr lang="en-NL" sz="1600" u="none" strike="noStrike" dirty="0">
                              <a:solidFill>
                                <a:schemeClr val="accent5">
                                  <a:lumMod val="20000"/>
                                  <a:lumOff val="80000"/>
                                </a:schemeClr>
                              </a:solidFill>
                              <a:effectLst/>
                              <a:latin typeface="Arial" panose="020B0604020202020204" pitchFamily="34" charset="0"/>
                              <a:cs typeface="Arial" panose="020B0604020202020204" pitchFamily="34" charset="0"/>
                            </a:rPr>
                            <a:t>30.85%</a:t>
                          </a:r>
                          <a:endParaRPr lang="en-NL" sz="1600" b="0" i="0" u="none" strike="noStrike" dirty="0">
                            <a:solidFill>
                              <a:schemeClr val="accent5">
                                <a:lumMod val="20000"/>
                                <a:lumOff val="80000"/>
                              </a:schemeClr>
                            </a:solidFill>
                            <a:effectLst/>
                            <a:latin typeface="Arial" panose="020B0604020202020204" pitchFamily="34" charset="0"/>
                            <a:cs typeface="Arial" panose="020B0604020202020204" pitchFamily="34" charset="0"/>
                          </a:endParaRPr>
                        </a:p>
                      </a:txBody>
                      <a:tcPr marL="7620" marR="7620" marT="7620" marB="0" anchor="b"/>
                    </a:tc>
                    <a:extLst>
                      <a:ext uri="{0D108BD9-81ED-4DB2-BD59-A6C34878D82A}">
                        <a16:rowId xmlns:a16="http://schemas.microsoft.com/office/drawing/2014/main" val="3513810936"/>
                      </a:ext>
                    </a:extLst>
                  </a:tr>
                  <a:tr h="182880">
                    <a:tc>
                      <a:txBody>
                        <a:bodyPr/>
                        <a:lstStyle/>
                        <a:p>
                          <a:pPr algn="ctr" fontAlgn="b"/>
                          <a:r>
                            <a:rPr lang="en-NL" sz="1600" u="none" strike="noStrike">
                              <a:effectLst/>
                              <a:latin typeface="Arial" panose="020B0604020202020204" pitchFamily="34" charset="0"/>
                              <a:cs typeface="Arial" panose="020B0604020202020204" pitchFamily="34" charset="0"/>
                            </a:rPr>
                            <a:t>-10%</a:t>
                          </a:r>
                          <a:endParaRPr lang="en-NL"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tc>
                    <a:tc>
                      <a:txBody>
                        <a:bodyPr/>
                        <a:lstStyle/>
                        <a:p>
                          <a:pPr algn="ctr" fontAlgn="b"/>
                          <a:r>
                            <a:rPr lang="en-NL" sz="1600" u="none" strike="noStrike">
                              <a:solidFill>
                                <a:schemeClr val="accent5">
                                  <a:lumMod val="20000"/>
                                  <a:lumOff val="80000"/>
                                </a:schemeClr>
                              </a:solidFill>
                              <a:effectLst/>
                              <a:latin typeface="Arial" panose="020B0604020202020204" pitchFamily="34" charset="0"/>
                              <a:cs typeface="Arial" panose="020B0604020202020204" pitchFamily="34" charset="0"/>
                            </a:rPr>
                            <a:t>-1.0</a:t>
                          </a:r>
                          <a:endParaRPr lang="en-NL" sz="1600" b="0" i="0" u="none" strike="noStrike">
                            <a:solidFill>
                              <a:schemeClr val="accent5">
                                <a:lumMod val="20000"/>
                                <a:lumOff val="80000"/>
                              </a:schemeClr>
                            </a:solidFill>
                            <a:effectLst/>
                            <a:latin typeface="Arial" panose="020B0604020202020204" pitchFamily="34" charset="0"/>
                            <a:cs typeface="Arial" panose="020B0604020202020204" pitchFamily="34" charset="0"/>
                          </a:endParaRPr>
                        </a:p>
                      </a:txBody>
                      <a:tcPr marL="7620" marR="7620" marT="7620" marB="0" anchor="b"/>
                    </a:tc>
                    <a:tc>
                      <a:txBody>
                        <a:bodyPr/>
                        <a:lstStyle/>
                        <a:p>
                          <a:pPr algn="ctr" fontAlgn="b"/>
                          <a:r>
                            <a:rPr lang="en-NL" sz="1600" u="none" strike="noStrike" dirty="0">
                              <a:solidFill>
                                <a:schemeClr val="accent5">
                                  <a:lumMod val="20000"/>
                                  <a:lumOff val="80000"/>
                                </a:schemeClr>
                              </a:solidFill>
                              <a:effectLst/>
                              <a:latin typeface="Arial" panose="020B0604020202020204" pitchFamily="34" charset="0"/>
                              <a:cs typeface="Arial" panose="020B0604020202020204" pitchFamily="34" charset="0"/>
                            </a:rPr>
                            <a:t>15.87%</a:t>
                          </a:r>
                          <a:endParaRPr lang="en-NL" sz="1600" b="0" i="0" u="none" strike="noStrike" dirty="0">
                            <a:solidFill>
                              <a:schemeClr val="accent5">
                                <a:lumMod val="20000"/>
                                <a:lumOff val="80000"/>
                              </a:schemeClr>
                            </a:solidFill>
                            <a:effectLst/>
                            <a:latin typeface="Arial" panose="020B0604020202020204" pitchFamily="34" charset="0"/>
                            <a:cs typeface="Arial" panose="020B0604020202020204" pitchFamily="34" charset="0"/>
                          </a:endParaRPr>
                        </a:p>
                      </a:txBody>
                      <a:tcPr marL="7620" marR="7620" marT="7620" marB="0" anchor="b"/>
                    </a:tc>
                    <a:extLst>
                      <a:ext uri="{0D108BD9-81ED-4DB2-BD59-A6C34878D82A}">
                        <a16:rowId xmlns:a16="http://schemas.microsoft.com/office/drawing/2014/main" val="1152926640"/>
                      </a:ext>
                    </a:extLst>
                  </a:tr>
                  <a:tr h="182880">
                    <a:tc>
                      <a:txBody>
                        <a:bodyPr/>
                        <a:lstStyle/>
                        <a:p>
                          <a:pPr marL="0" algn="ctr" defTabSz="914400" rtl="0" eaLnBrk="1" fontAlgn="b" latinLnBrk="0" hangingPunct="1"/>
                          <a:r>
                            <a:rPr lang="en-NL" sz="1600" u="none" strike="noStrike" kern="1200" dirty="0">
                              <a:solidFill>
                                <a:schemeClr val="dk1"/>
                              </a:solidFill>
                              <a:effectLst/>
                              <a:latin typeface="Arial" panose="020B0604020202020204" pitchFamily="34" charset="0"/>
                              <a:ea typeface="+mn-ea"/>
                              <a:cs typeface="Arial" panose="020B0604020202020204" pitchFamily="34" charset="0"/>
                            </a:rPr>
                            <a:t>-30%</a:t>
                          </a:r>
                        </a:p>
                      </a:txBody>
                      <a:tcPr marL="7620" marR="7620" marT="7620" marB="0" anchor="b"/>
                    </a:tc>
                    <a:tc>
                      <a:txBody>
                        <a:bodyPr/>
                        <a:lstStyle/>
                        <a:p>
                          <a:pPr marL="0" algn="ctr" defTabSz="914400" rtl="0" eaLnBrk="1" fontAlgn="b" latinLnBrk="0" hangingPunct="1"/>
                          <a:r>
                            <a:rPr lang="en-NL" sz="1600" u="none" strike="noStrike" kern="1200" dirty="0">
                              <a:solidFill>
                                <a:schemeClr val="accent5">
                                  <a:lumMod val="20000"/>
                                  <a:lumOff val="80000"/>
                                </a:schemeClr>
                              </a:solidFill>
                              <a:effectLst/>
                              <a:latin typeface="Arial" panose="020B0604020202020204" pitchFamily="34" charset="0"/>
                              <a:ea typeface="+mn-ea"/>
                              <a:cs typeface="Arial" panose="020B0604020202020204" pitchFamily="34" charset="0"/>
                            </a:rPr>
                            <a:t>-2.0</a:t>
                          </a:r>
                        </a:p>
                      </a:txBody>
                      <a:tcPr marL="7620" marR="7620" marT="7620" marB="0" anchor="b"/>
                    </a:tc>
                    <a:tc>
                      <a:txBody>
                        <a:bodyPr/>
                        <a:lstStyle/>
                        <a:p>
                          <a:pPr marL="0" algn="ctr" defTabSz="914400" rtl="0" eaLnBrk="1" fontAlgn="b" latinLnBrk="0" hangingPunct="1"/>
                          <a:r>
                            <a:rPr lang="en-NL" sz="1600" u="none" strike="noStrike" kern="1200" dirty="0">
                              <a:solidFill>
                                <a:schemeClr val="accent5">
                                  <a:lumMod val="20000"/>
                                  <a:lumOff val="80000"/>
                                </a:schemeClr>
                              </a:solidFill>
                              <a:effectLst/>
                              <a:latin typeface="Arial" panose="020B0604020202020204" pitchFamily="34" charset="0"/>
                              <a:ea typeface="+mn-ea"/>
                              <a:cs typeface="Arial" panose="020B0604020202020204" pitchFamily="34" charset="0"/>
                            </a:rPr>
                            <a:t>2.28%</a:t>
                          </a:r>
                        </a:p>
                      </a:txBody>
                      <a:tcPr marL="7620" marR="7620" marT="7620" marB="0" anchor="b"/>
                    </a:tc>
                    <a:extLst>
                      <a:ext uri="{0D108BD9-81ED-4DB2-BD59-A6C34878D82A}">
                        <a16:rowId xmlns:a16="http://schemas.microsoft.com/office/drawing/2014/main" val="4223474603"/>
                      </a:ext>
                    </a:extLst>
                  </a:tr>
                  <a:tr h="182880">
                    <a:tc>
                      <a:txBody>
                        <a:bodyPr/>
                        <a:lstStyle/>
                        <a:p>
                          <a:pPr algn="ctr" fontAlgn="b"/>
                          <a:r>
                            <a:rPr lang="en-NL" sz="1600" u="none" strike="noStrike">
                              <a:effectLst/>
                              <a:latin typeface="Arial" panose="020B0604020202020204" pitchFamily="34" charset="0"/>
                              <a:cs typeface="Arial" panose="020B0604020202020204" pitchFamily="34" charset="0"/>
                            </a:rPr>
                            <a:t>-50%</a:t>
                          </a:r>
                          <a:endParaRPr lang="en-NL"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tc>
                    <a:tc>
                      <a:txBody>
                        <a:bodyPr/>
                        <a:lstStyle/>
                        <a:p>
                          <a:pPr algn="ctr" fontAlgn="b"/>
                          <a:r>
                            <a:rPr lang="en-NL" sz="1600" u="none" strike="noStrike">
                              <a:solidFill>
                                <a:schemeClr val="accent5">
                                  <a:lumMod val="20000"/>
                                  <a:lumOff val="80000"/>
                                </a:schemeClr>
                              </a:solidFill>
                              <a:effectLst/>
                              <a:latin typeface="Arial" panose="020B0604020202020204" pitchFamily="34" charset="0"/>
                              <a:cs typeface="Arial" panose="020B0604020202020204" pitchFamily="34" charset="0"/>
                            </a:rPr>
                            <a:t>-3.0</a:t>
                          </a:r>
                          <a:endParaRPr lang="en-NL" sz="1600" b="0" i="0" u="none" strike="noStrike">
                            <a:solidFill>
                              <a:schemeClr val="accent5">
                                <a:lumMod val="20000"/>
                                <a:lumOff val="80000"/>
                              </a:schemeClr>
                            </a:solidFill>
                            <a:effectLst/>
                            <a:latin typeface="Arial" panose="020B0604020202020204" pitchFamily="34" charset="0"/>
                            <a:cs typeface="Arial" panose="020B0604020202020204" pitchFamily="34" charset="0"/>
                          </a:endParaRPr>
                        </a:p>
                      </a:txBody>
                      <a:tcPr marL="7620" marR="7620" marT="7620" marB="0" anchor="b"/>
                    </a:tc>
                    <a:tc>
                      <a:txBody>
                        <a:bodyPr/>
                        <a:lstStyle/>
                        <a:p>
                          <a:pPr algn="ctr" fontAlgn="b"/>
                          <a:r>
                            <a:rPr lang="en-NL" sz="1600" u="none" strike="noStrike" dirty="0">
                              <a:solidFill>
                                <a:schemeClr val="accent5">
                                  <a:lumMod val="20000"/>
                                  <a:lumOff val="80000"/>
                                </a:schemeClr>
                              </a:solidFill>
                              <a:effectLst/>
                              <a:latin typeface="Arial" panose="020B0604020202020204" pitchFamily="34" charset="0"/>
                              <a:cs typeface="Arial" panose="020B0604020202020204" pitchFamily="34" charset="0"/>
                            </a:rPr>
                            <a:t>0.13%</a:t>
                          </a:r>
                          <a:endParaRPr lang="en-NL" sz="1600" b="0" i="0" u="none" strike="noStrike" dirty="0">
                            <a:solidFill>
                              <a:schemeClr val="accent5">
                                <a:lumMod val="20000"/>
                                <a:lumOff val="80000"/>
                              </a:schemeClr>
                            </a:solidFill>
                            <a:effectLst/>
                            <a:latin typeface="Arial" panose="020B0604020202020204" pitchFamily="34" charset="0"/>
                            <a:cs typeface="Arial" panose="020B0604020202020204" pitchFamily="34" charset="0"/>
                          </a:endParaRPr>
                        </a:p>
                      </a:txBody>
                      <a:tcPr marL="7620" marR="7620" marT="7620" marB="0" anchor="b"/>
                    </a:tc>
                    <a:extLst>
                      <a:ext uri="{0D108BD9-81ED-4DB2-BD59-A6C34878D82A}">
                        <a16:rowId xmlns:a16="http://schemas.microsoft.com/office/drawing/2014/main" val="1114316813"/>
                      </a:ext>
                    </a:extLst>
                  </a:tr>
                </a:tbl>
              </a:graphicData>
            </a:graphic>
          </p:graphicFrame>
        </mc:Choice>
        <mc:Fallback xmlns="">
          <p:graphicFrame>
            <p:nvGraphicFramePr>
              <p:cNvPr id="5" name="Table 4">
                <a:extLst>
                  <a:ext uri="{FF2B5EF4-FFF2-40B4-BE49-F238E27FC236}">
                    <a16:creationId xmlns:a16="http://schemas.microsoft.com/office/drawing/2014/main" id="{EF7B0D15-DBDA-6184-14F9-0B4047308DC6}"/>
                  </a:ext>
                </a:extLst>
              </p:cNvPr>
              <p:cNvGraphicFramePr>
                <a:graphicFrameLocks noGrp="1"/>
              </p:cNvGraphicFramePr>
              <p:nvPr>
                <p:extLst>
                  <p:ext uri="{D42A27DB-BD31-4B8C-83A1-F6EECF244321}">
                    <p14:modId xmlns:p14="http://schemas.microsoft.com/office/powerpoint/2010/main" val="3548013135"/>
                  </p:ext>
                </p:extLst>
              </p:nvPr>
            </p:nvGraphicFramePr>
            <p:xfrm>
              <a:off x="2699791" y="4882714"/>
              <a:ext cx="4158209" cy="1590167"/>
            </p:xfrm>
            <a:graphic>
              <a:graphicData uri="http://schemas.openxmlformats.org/drawingml/2006/table">
                <a:tbl>
                  <a:tblPr>
                    <a:tableStyleId>{5C22544A-7EE6-4342-B048-85BDC9FD1C3A}</a:tableStyleId>
                  </a:tblPr>
                  <a:tblGrid>
                    <a:gridCol w="1248139">
                      <a:extLst>
                        <a:ext uri="{9D8B030D-6E8A-4147-A177-3AD203B41FA5}">
                          <a16:colId xmlns:a16="http://schemas.microsoft.com/office/drawing/2014/main" val="3085481274"/>
                        </a:ext>
                      </a:extLst>
                    </a:gridCol>
                    <a:gridCol w="1995670">
                      <a:extLst>
                        <a:ext uri="{9D8B030D-6E8A-4147-A177-3AD203B41FA5}">
                          <a16:colId xmlns:a16="http://schemas.microsoft.com/office/drawing/2014/main" val="3224013314"/>
                        </a:ext>
                      </a:extLst>
                    </a:gridCol>
                    <a:gridCol w="914400">
                      <a:extLst>
                        <a:ext uri="{9D8B030D-6E8A-4147-A177-3AD203B41FA5}">
                          <a16:colId xmlns:a16="http://schemas.microsoft.com/office/drawing/2014/main" val="623519458"/>
                        </a:ext>
                      </a:extLst>
                    </a:gridCol>
                  </a:tblGrid>
                  <a:tr h="332867">
                    <a:tc>
                      <a:txBody>
                        <a:bodyPr/>
                        <a:lstStyle/>
                        <a:p>
                          <a:pPr algn="ctr" fontAlgn="b"/>
                          <a:r>
                            <a:rPr lang="en-US" sz="1600" b="1" i="0" u="none" strike="noStrike" dirty="0">
                              <a:solidFill>
                                <a:srgbClr val="000000"/>
                              </a:solidFill>
                              <a:effectLst/>
                              <a:latin typeface="Arial" panose="020B0604020202020204" pitchFamily="34" charset="0"/>
                              <a:cs typeface="Arial" panose="020B0604020202020204" pitchFamily="34" charset="0"/>
                            </a:rPr>
                            <a:t>x</a:t>
                          </a:r>
                          <a:endParaRPr lang="en-NL"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B w="12700" cap="flat" cmpd="sng" algn="ctr">
                          <a:solidFill>
                            <a:schemeClr val="tx1"/>
                          </a:solidFill>
                          <a:prstDash val="solid"/>
                          <a:round/>
                          <a:headEnd type="none" w="med" len="med"/>
                          <a:tailEnd type="none" w="med" len="med"/>
                        </a:lnB>
                      </a:tcPr>
                    </a:tc>
                    <a:tc>
                      <a:txBody>
                        <a:bodyPr/>
                        <a:lstStyle/>
                        <a:p>
                          <a:endParaRPr lang="en-US"/>
                        </a:p>
                      </a:txBody>
                      <a:tcPr marL="7620" marR="7620" marT="7620" marB="0" anchor="b">
                        <a:lnB w="12700" cap="flat" cmpd="sng" algn="ctr">
                          <a:solidFill>
                            <a:schemeClr val="tx1"/>
                          </a:solidFill>
                          <a:prstDash val="solid"/>
                          <a:round/>
                          <a:headEnd type="none" w="med" len="med"/>
                          <a:tailEnd type="none" w="med" len="med"/>
                        </a:lnB>
                        <a:blipFill>
                          <a:blip r:embed="rId3"/>
                          <a:stretch>
                            <a:fillRect l="-62805" t="-1818" r="-46646" b="-412727"/>
                          </a:stretch>
                        </a:blipFill>
                      </a:tcPr>
                    </a:tc>
                    <a:tc>
                      <a:txBody>
                        <a:bodyPr/>
                        <a:lstStyle/>
                        <a:p>
                          <a:pPr algn="ctr" fontAlgn="b"/>
                          <a:r>
                            <a:rPr lang="en-US" sz="1600" b="1" i="0" u="none" strike="noStrike" dirty="0">
                              <a:solidFill>
                                <a:srgbClr val="000000"/>
                              </a:solidFill>
                              <a:effectLst/>
                              <a:latin typeface="Arial" panose="020B0604020202020204" pitchFamily="34" charset="0"/>
                              <a:cs typeface="Arial" panose="020B0604020202020204" pitchFamily="34" charset="0"/>
                            </a:rPr>
                            <a:t>y</a:t>
                          </a:r>
                        </a:p>
                      </a:txBody>
                      <a:tcPr marL="7620" marR="7620" marT="7620"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13593011"/>
                      </a:ext>
                    </a:extLst>
                  </a:tr>
                  <a:tr h="251460">
                    <a:tc>
                      <a:txBody>
                        <a:bodyPr/>
                        <a:lstStyle/>
                        <a:p>
                          <a:pPr algn="ctr" fontAlgn="b"/>
                          <a:r>
                            <a:rPr lang="en-NL" sz="1600" u="none" strike="noStrike" dirty="0">
                              <a:effectLst/>
                              <a:latin typeface="Arial" panose="020B0604020202020204" pitchFamily="34" charset="0"/>
                              <a:cs typeface="Arial" panose="020B0604020202020204" pitchFamily="34" charset="0"/>
                            </a:rPr>
                            <a:t>10%</a:t>
                          </a:r>
                          <a:endParaRPr lang="en-NL"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tcPr>
                    </a:tc>
                    <a:tc>
                      <a:txBody>
                        <a:bodyPr/>
                        <a:lstStyle/>
                        <a:p>
                          <a:pPr algn="ctr" fontAlgn="b"/>
                          <a:r>
                            <a:rPr lang="en-NL" sz="1600" u="none" strike="noStrike" dirty="0">
                              <a:solidFill>
                                <a:schemeClr val="accent5">
                                  <a:lumMod val="20000"/>
                                  <a:lumOff val="80000"/>
                                </a:schemeClr>
                              </a:solidFill>
                              <a:effectLst/>
                              <a:latin typeface="Arial" panose="020B0604020202020204" pitchFamily="34" charset="0"/>
                              <a:cs typeface="Arial" panose="020B0604020202020204" pitchFamily="34" charset="0"/>
                            </a:rPr>
                            <a:t>0.0</a:t>
                          </a:r>
                          <a:endParaRPr lang="en-NL" sz="1600" b="0" i="0" u="none" strike="noStrike" dirty="0">
                            <a:solidFill>
                              <a:schemeClr val="accent5">
                                <a:lumMod val="20000"/>
                                <a:lumOff val="80000"/>
                              </a:schemeClr>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tcPr>
                    </a:tc>
                    <a:tc>
                      <a:txBody>
                        <a:bodyPr/>
                        <a:lstStyle/>
                        <a:p>
                          <a:pPr algn="ctr" fontAlgn="b"/>
                          <a:r>
                            <a:rPr lang="en-NL" sz="1600" u="none" strike="noStrike" dirty="0">
                              <a:solidFill>
                                <a:schemeClr val="accent5">
                                  <a:lumMod val="20000"/>
                                  <a:lumOff val="80000"/>
                                </a:schemeClr>
                              </a:solidFill>
                              <a:effectLst/>
                              <a:latin typeface="Arial" panose="020B0604020202020204" pitchFamily="34" charset="0"/>
                              <a:cs typeface="Arial" panose="020B0604020202020204" pitchFamily="34" charset="0"/>
                            </a:rPr>
                            <a:t>50.00%</a:t>
                          </a:r>
                          <a:endParaRPr lang="en-NL" sz="1600" b="0" i="0" u="none" strike="noStrike" dirty="0">
                            <a:solidFill>
                              <a:schemeClr val="accent5">
                                <a:lumMod val="20000"/>
                                <a:lumOff val="80000"/>
                              </a:schemeClr>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718986423"/>
                      </a:ext>
                    </a:extLst>
                  </a:tr>
                  <a:tr h="251460">
                    <a:tc>
                      <a:txBody>
                        <a:bodyPr/>
                        <a:lstStyle/>
                        <a:p>
                          <a:pPr algn="ctr" fontAlgn="b"/>
                          <a:r>
                            <a:rPr lang="en-NL" sz="1600" u="none" strike="noStrike" dirty="0">
                              <a:effectLst/>
                              <a:latin typeface="Arial" panose="020B0604020202020204" pitchFamily="34" charset="0"/>
                              <a:cs typeface="Arial" panose="020B0604020202020204" pitchFamily="34" charset="0"/>
                            </a:rPr>
                            <a:t>0%</a:t>
                          </a:r>
                          <a:endParaRPr lang="en-NL"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tc>
                    <a:tc>
                      <a:txBody>
                        <a:bodyPr/>
                        <a:lstStyle/>
                        <a:p>
                          <a:pPr algn="ctr" fontAlgn="b"/>
                          <a:r>
                            <a:rPr lang="en-NL" sz="1600" u="none" strike="noStrike" dirty="0">
                              <a:solidFill>
                                <a:schemeClr val="accent5">
                                  <a:lumMod val="20000"/>
                                  <a:lumOff val="80000"/>
                                </a:schemeClr>
                              </a:solidFill>
                              <a:effectLst/>
                              <a:latin typeface="Arial" panose="020B0604020202020204" pitchFamily="34" charset="0"/>
                              <a:cs typeface="Arial" panose="020B0604020202020204" pitchFamily="34" charset="0"/>
                            </a:rPr>
                            <a:t>-0.5</a:t>
                          </a:r>
                          <a:endParaRPr lang="en-NL" sz="1600" b="0" i="0" u="none" strike="noStrike" dirty="0">
                            <a:solidFill>
                              <a:schemeClr val="accent5">
                                <a:lumMod val="20000"/>
                                <a:lumOff val="80000"/>
                              </a:schemeClr>
                            </a:solidFill>
                            <a:effectLst/>
                            <a:latin typeface="Arial" panose="020B0604020202020204" pitchFamily="34" charset="0"/>
                            <a:cs typeface="Arial" panose="020B0604020202020204" pitchFamily="34" charset="0"/>
                          </a:endParaRPr>
                        </a:p>
                      </a:txBody>
                      <a:tcPr marL="7620" marR="7620" marT="7620" marB="0" anchor="b"/>
                    </a:tc>
                    <a:tc>
                      <a:txBody>
                        <a:bodyPr/>
                        <a:lstStyle/>
                        <a:p>
                          <a:pPr algn="ctr" fontAlgn="b"/>
                          <a:r>
                            <a:rPr lang="en-NL" sz="1600" u="none" strike="noStrike" dirty="0">
                              <a:solidFill>
                                <a:schemeClr val="accent5">
                                  <a:lumMod val="20000"/>
                                  <a:lumOff val="80000"/>
                                </a:schemeClr>
                              </a:solidFill>
                              <a:effectLst/>
                              <a:latin typeface="Arial" panose="020B0604020202020204" pitchFamily="34" charset="0"/>
                              <a:cs typeface="Arial" panose="020B0604020202020204" pitchFamily="34" charset="0"/>
                            </a:rPr>
                            <a:t>30.85%</a:t>
                          </a:r>
                          <a:endParaRPr lang="en-NL" sz="1600" b="0" i="0" u="none" strike="noStrike" dirty="0">
                            <a:solidFill>
                              <a:schemeClr val="accent5">
                                <a:lumMod val="20000"/>
                                <a:lumOff val="80000"/>
                              </a:schemeClr>
                            </a:solidFill>
                            <a:effectLst/>
                            <a:latin typeface="Arial" panose="020B0604020202020204" pitchFamily="34" charset="0"/>
                            <a:cs typeface="Arial" panose="020B0604020202020204" pitchFamily="34" charset="0"/>
                          </a:endParaRPr>
                        </a:p>
                      </a:txBody>
                      <a:tcPr marL="7620" marR="7620" marT="7620" marB="0" anchor="b"/>
                    </a:tc>
                    <a:extLst>
                      <a:ext uri="{0D108BD9-81ED-4DB2-BD59-A6C34878D82A}">
                        <a16:rowId xmlns:a16="http://schemas.microsoft.com/office/drawing/2014/main" val="3513810936"/>
                      </a:ext>
                    </a:extLst>
                  </a:tr>
                  <a:tr h="251460">
                    <a:tc>
                      <a:txBody>
                        <a:bodyPr/>
                        <a:lstStyle/>
                        <a:p>
                          <a:pPr algn="ctr" fontAlgn="b"/>
                          <a:r>
                            <a:rPr lang="en-NL" sz="1600" u="none" strike="noStrike">
                              <a:effectLst/>
                              <a:latin typeface="Arial" panose="020B0604020202020204" pitchFamily="34" charset="0"/>
                              <a:cs typeface="Arial" panose="020B0604020202020204" pitchFamily="34" charset="0"/>
                            </a:rPr>
                            <a:t>-10%</a:t>
                          </a:r>
                          <a:endParaRPr lang="en-NL"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tc>
                    <a:tc>
                      <a:txBody>
                        <a:bodyPr/>
                        <a:lstStyle/>
                        <a:p>
                          <a:pPr algn="ctr" fontAlgn="b"/>
                          <a:r>
                            <a:rPr lang="en-NL" sz="1600" u="none" strike="noStrike">
                              <a:solidFill>
                                <a:schemeClr val="accent5">
                                  <a:lumMod val="20000"/>
                                  <a:lumOff val="80000"/>
                                </a:schemeClr>
                              </a:solidFill>
                              <a:effectLst/>
                              <a:latin typeface="Arial" panose="020B0604020202020204" pitchFamily="34" charset="0"/>
                              <a:cs typeface="Arial" panose="020B0604020202020204" pitchFamily="34" charset="0"/>
                            </a:rPr>
                            <a:t>-1.0</a:t>
                          </a:r>
                          <a:endParaRPr lang="en-NL" sz="1600" b="0" i="0" u="none" strike="noStrike">
                            <a:solidFill>
                              <a:schemeClr val="accent5">
                                <a:lumMod val="20000"/>
                                <a:lumOff val="80000"/>
                              </a:schemeClr>
                            </a:solidFill>
                            <a:effectLst/>
                            <a:latin typeface="Arial" panose="020B0604020202020204" pitchFamily="34" charset="0"/>
                            <a:cs typeface="Arial" panose="020B0604020202020204" pitchFamily="34" charset="0"/>
                          </a:endParaRPr>
                        </a:p>
                      </a:txBody>
                      <a:tcPr marL="7620" marR="7620" marT="7620" marB="0" anchor="b"/>
                    </a:tc>
                    <a:tc>
                      <a:txBody>
                        <a:bodyPr/>
                        <a:lstStyle/>
                        <a:p>
                          <a:pPr algn="ctr" fontAlgn="b"/>
                          <a:r>
                            <a:rPr lang="en-NL" sz="1600" u="none" strike="noStrike" dirty="0">
                              <a:solidFill>
                                <a:schemeClr val="accent5">
                                  <a:lumMod val="20000"/>
                                  <a:lumOff val="80000"/>
                                </a:schemeClr>
                              </a:solidFill>
                              <a:effectLst/>
                              <a:latin typeface="Arial" panose="020B0604020202020204" pitchFamily="34" charset="0"/>
                              <a:cs typeface="Arial" panose="020B0604020202020204" pitchFamily="34" charset="0"/>
                            </a:rPr>
                            <a:t>15.87%</a:t>
                          </a:r>
                          <a:endParaRPr lang="en-NL" sz="1600" b="0" i="0" u="none" strike="noStrike" dirty="0">
                            <a:solidFill>
                              <a:schemeClr val="accent5">
                                <a:lumMod val="20000"/>
                                <a:lumOff val="80000"/>
                              </a:schemeClr>
                            </a:solidFill>
                            <a:effectLst/>
                            <a:latin typeface="Arial" panose="020B0604020202020204" pitchFamily="34" charset="0"/>
                            <a:cs typeface="Arial" panose="020B0604020202020204" pitchFamily="34" charset="0"/>
                          </a:endParaRPr>
                        </a:p>
                      </a:txBody>
                      <a:tcPr marL="7620" marR="7620" marT="7620" marB="0" anchor="b"/>
                    </a:tc>
                    <a:extLst>
                      <a:ext uri="{0D108BD9-81ED-4DB2-BD59-A6C34878D82A}">
                        <a16:rowId xmlns:a16="http://schemas.microsoft.com/office/drawing/2014/main" val="1152926640"/>
                      </a:ext>
                    </a:extLst>
                  </a:tr>
                  <a:tr h="251460">
                    <a:tc>
                      <a:txBody>
                        <a:bodyPr/>
                        <a:lstStyle/>
                        <a:p>
                          <a:pPr marL="0" algn="ctr" defTabSz="914400" rtl="0" eaLnBrk="1" fontAlgn="b" latinLnBrk="0" hangingPunct="1"/>
                          <a:r>
                            <a:rPr lang="en-NL" sz="1600" u="none" strike="noStrike" kern="1200" dirty="0">
                              <a:solidFill>
                                <a:schemeClr val="dk1"/>
                              </a:solidFill>
                              <a:effectLst/>
                              <a:latin typeface="Arial" panose="020B0604020202020204" pitchFamily="34" charset="0"/>
                              <a:ea typeface="+mn-ea"/>
                              <a:cs typeface="Arial" panose="020B0604020202020204" pitchFamily="34" charset="0"/>
                            </a:rPr>
                            <a:t>-30%</a:t>
                          </a:r>
                        </a:p>
                      </a:txBody>
                      <a:tcPr marL="7620" marR="7620" marT="7620" marB="0" anchor="b"/>
                    </a:tc>
                    <a:tc>
                      <a:txBody>
                        <a:bodyPr/>
                        <a:lstStyle/>
                        <a:p>
                          <a:pPr marL="0" algn="ctr" defTabSz="914400" rtl="0" eaLnBrk="1" fontAlgn="b" latinLnBrk="0" hangingPunct="1"/>
                          <a:r>
                            <a:rPr lang="en-NL" sz="1600" u="none" strike="noStrike" kern="1200" dirty="0">
                              <a:solidFill>
                                <a:schemeClr val="accent5">
                                  <a:lumMod val="20000"/>
                                  <a:lumOff val="80000"/>
                                </a:schemeClr>
                              </a:solidFill>
                              <a:effectLst/>
                              <a:latin typeface="Arial" panose="020B0604020202020204" pitchFamily="34" charset="0"/>
                              <a:ea typeface="+mn-ea"/>
                              <a:cs typeface="Arial" panose="020B0604020202020204" pitchFamily="34" charset="0"/>
                            </a:rPr>
                            <a:t>-2.0</a:t>
                          </a:r>
                        </a:p>
                      </a:txBody>
                      <a:tcPr marL="7620" marR="7620" marT="7620" marB="0" anchor="b"/>
                    </a:tc>
                    <a:tc>
                      <a:txBody>
                        <a:bodyPr/>
                        <a:lstStyle/>
                        <a:p>
                          <a:pPr marL="0" algn="ctr" defTabSz="914400" rtl="0" eaLnBrk="1" fontAlgn="b" latinLnBrk="0" hangingPunct="1"/>
                          <a:r>
                            <a:rPr lang="en-NL" sz="1600" u="none" strike="noStrike" kern="1200" dirty="0">
                              <a:solidFill>
                                <a:schemeClr val="accent5">
                                  <a:lumMod val="20000"/>
                                  <a:lumOff val="80000"/>
                                </a:schemeClr>
                              </a:solidFill>
                              <a:effectLst/>
                              <a:latin typeface="Arial" panose="020B0604020202020204" pitchFamily="34" charset="0"/>
                              <a:ea typeface="+mn-ea"/>
                              <a:cs typeface="Arial" panose="020B0604020202020204" pitchFamily="34" charset="0"/>
                            </a:rPr>
                            <a:t>2.28%</a:t>
                          </a:r>
                        </a:p>
                      </a:txBody>
                      <a:tcPr marL="7620" marR="7620" marT="7620" marB="0" anchor="b"/>
                    </a:tc>
                    <a:extLst>
                      <a:ext uri="{0D108BD9-81ED-4DB2-BD59-A6C34878D82A}">
                        <a16:rowId xmlns:a16="http://schemas.microsoft.com/office/drawing/2014/main" val="4223474603"/>
                      </a:ext>
                    </a:extLst>
                  </a:tr>
                  <a:tr h="251460">
                    <a:tc>
                      <a:txBody>
                        <a:bodyPr/>
                        <a:lstStyle/>
                        <a:p>
                          <a:pPr algn="ctr" fontAlgn="b"/>
                          <a:r>
                            <a:rPr lang="en-NL" sz="1600" u="none" strike="noStrike">
                              <a:effectLst/>
                              <a:latin typeface="Arial" panose="020B0604020202020204" pitchFamily="34" charset="0"/>
                              <a:cs typeface="Arial" panose="020B0604020202020204" pitchFamily="34" charset="0"/>
                            </a:rPr>
                            <a:t>-50%</a:t>
                          </a:r>
                          <a:endParaRPr lang="en-NL"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tc>
                    <a:tc>
                      <a:txBody>
                        <a:bodyPr/>
                        <a:lstStyle/>
                        <a:p>
                          <a:pPr algn="ctr" fontAlgn="b"/>
                          <a:r>
                            <a:rPr lang="en-NL" sz="1600" u="none" strike="noStrike">
                              <a:solidFill>
                                <a:schemeClr val="accent5">
                                  <a:lumMod val="20000"/>
                                  <a:lumOff val="80000"/>
                                </a:schemeClr>
                              </a:solidFill>
                              <a:effectLst/>
                              <a:latin typeface="Arial" panose="020B0604020202020204" pitchFamily="34" charset="0"/>
                              <a:cs typeface="Arial" panose="020B0604020202020204" pitchFamily="34" charset="0"/>
                            </a:rPr>
                            <a:t>-3.0</a:t>
                          </a:r>
                          <a:endParaRPr lang="en-NL" sz="1600" b="0" i="0" u="none" strike="noStrike">
                            <a:solidFill>
                              <a:schemeClr val="accent5">
                                <a:lumMod val="20000"/>
                                <a:lumOff val="80000"/>
                              </a:schemeClr>
                            </a:solidFill>
                            <a:effectLst/>
                            <a:latin typeface="Arial" panose="020B0604020202020204" pitchFamily="34" charset="0"/>
                            <a:cs typeface="Arial" panose="020B0604020202020204" pitchFamily="34" charset="0"/>
                          </a:endParaRPr>
                        </a:p>
                      </a:txBody>
                      <a:tcPr marL="7620" marR="7620" marT="7620" marB="0" anchor="b"/>
                    </a:tc>
                    <a:tc>
                      <a:txBody>
                        <a:bodyPr/>
                        <a:lstStyle/>
                        <a:p>
                          <a:pPr algn="ctr" fontAlgn="b"/>
                          <a:r>
                            <a:rPr lang="en-NL" sz="1600" u="none" strike="noStrike" dirty="0">
                              <a:solidFill>
                                <a:schemeClr val="accent5">
                                  <a:lumMod val="20000"/>
                                  <a:lumOff val="80000"/>
                                </a:schemeClr>
                              </a:solidFill>
                              <a:effectLst/>
                              <a:latin typeface="Arial" panose="020B0604020202020204" pitchFamily="34" charset="0"/>
                              <a:cs typeface="Arial" panose="020B0604020202020204" pitchFamily="34" charset="0"/>
                            </a:rPr>
                            <a:t>0.13%</a:t>
                          </a:r>
                          <a:endParaRPr lang="en-NL" sz="1600" b="0" i="0" u="none" strike="noStrike" dirty="0">
                            <a:solidFill>
                              <a:schemeClr val="accent5">
                                <a:lumMod val="20000"/>
                                <a:lumOff val="80000"/>
                              </a:schemeClr>
                            </a:solidFill>
                            <a:effectLst/>
                            <a:latin typeface="Arial" panose="020B0604020202020204" pitchFamily="34" charset="0"/>
                            <a:cs typeface="Arial" panose="020B0604020202020204" pitchFamily="34" charset="0"/>
                          </a:endParaRPr>
                        </a:p>
                      </a:txBody>
                      <a:tcPr marL="7620" marR="7620" marT="7620" marB="0" anchor="b"/>
                    </a:tc>
                    <a:extLst>
                      <a:ext uri="{0D108BD9-81ED-4DB2-BD59-A6C34878D82A}">
                        <a16:rowId xmlns:a16="http://schemas.microsoft.com/office/drawing/2014/main" val="1114316813"/>
                      </a:ext>
                    </a:extLst>
                  </a:tr>
                </a:tbl>
              </a:graphicData>
            </a:graphic>
          </p:graphicFrame>
        </mc:Fallback>
      </mc:AlternateContent>
    </p:spTree>
    <p:extLst>
      <p:ext uri="{BB962C8B-B14F-4D97-AF65-F5344CB8AC3E}">
        <p14:creationId xmlns:p14="http://schemas.microsoft.com/office/powerpoint/2010/main" val="19795831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mtClean="0"/>
              <a:pPr/>
              <a:t>14</a:t>
            </a:fld>
            <a:endParaRPr lang="en-US" dirty="0"/>
          </a:p>
        </p:txBody>
      </p:sp>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Sharpe ratio</a:t>
            </a:r>
          </a:p>
        </p:txBody>
      </p:sp>
      <mc:AlternateContent xmlns:mc="http://schemas.openxmlformats.org/markup-compatibility/2006" xmlns:a14="http://schemas.microsoft.com/office/drawing/2010/main">
        <mc:Choice Requires="a14">
          <p:sp>
            <p:nvSpPr>
              <p:cNvPr id="6" name="Content Placeholder 2"/>
              <p:cNvSpPr txBox="1">
                <a:spLocks/>
              </p:cNvSpPr>
              <p:nvPr/>
            </p:nvSpPr>
            <p:spPr>
              <a:xfrm>
                <a:off x="400984" y="838200"/>
                <a:ext cx="8534400" cy="50292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en-US" sz="2000" u="sng" dirty="0">
                    <a:latin typeface="Arial" panose="020B0604020202020204" pitchFamily="34" charset="0"/>
                    <a:cs typeface="Arial" panose="020B0604020202020204" pitchFamily="34" charset="0"/>
                  </a:rPr>
                  <a:t>Sharpe ratio</a:t>
                </a:r>
                <a:r>
                  <a:rPr lang="en-US" altLang="en-US" sz="2000" dirty="0">
                    <a:latin typeface="Arial" panose="020B0604020202020204" pitchFamily="34" charset="0"/>
                    <a:cs typeface="Arial" panose="020B0604020202020204" pitchFamily="34" charset="0"/>
                  </a:rPr>
                  <a:t> measures the tradeoff between expected return and risk</a:t>
                </a:r>
              </a:p>
              <a:p>
                <a:pPr lvl="1"/>
                <a:r>
                  <a:rPr lang="en-US" altLang="en-US" sz="2000" dirty="0">
                    <a:latin typeface="Arial" panose="020B0604020202020204" pitchFamily="34" charset="0"/>
                    <a:cs typeface="Arial" panose="020B0604020202020204" pitchFamily="34" charset="0"/>
                  </a:rPr>
                  <a:t>How much expected excess return can be obtained per unit of standard deviation</a:t>
                </a:r>
              </a:p>
              <a:p>
                <a:pPr lvl="1"/>
                <a:endParaRPr lang="en-US" altLang="en-US" sz="2000" dirty="0">
                  <a:latin typeface="Arial" panose="020B0604020202020204" pitchFamily="34" charset="0"/>
                  <a:cs typeface="Arial" panose="020B0604020202020204" pitchFamily="34" charset="0"/>
                </a:endParaRPr>
              </a:p>
              <a:p>
                <a:pPr marL="457200" lvl="1" indent="0">
                  <a:buNone/>
                </a:pPr>
                <a14:m>
                  <m:oMathPara xmlns:m="http://schemas.openxmlformats.org/officeDocument/2006/math">
                    <m:oMathParaPr>
                      <m:jc m:val="centerGroup"/>
                    </m:oMathParaPr>
                    <m:oMath xmlns:m="http://schemas.openxmlformats.org/officeDocument/2006/math">
                      <m:r>
                        <a:rPr lang="en-US" altLang="en-US" sz="2000" b="0" i="1" smtClean="0">
                          <a:latin typeface="Cambria Math" panose="02040503050406030204" pitchFamily="18" charset="0"/>
                          <a:cs typeface="Arial" panose="020B0604020202020204" pitchFamily="34" charset="0"/>
                        </a:rPr>
                        <m:t>𝑆𝑅</m:t>
                      </m:r>
                      <m:r>
                        <a:rPr lang="en-US" altLang="en-US" sz="2000" b="0" i="1" smtClean="0">
                          <a:latin typeface="Cambria Math" panose="02040503050406030204" pitchFamily="18" charset="0"/>
                          <a:cs typeface="Arial" panose="020B0604020202020204" pitchFamily="34" charset="0"/>
                        </a:rPr>
                        <m:t>=</m:t>
                      </m:r>
                      <m:f>
                        <m:fPr>
                          <m:ctrlPr>
                            <a:rPr lang="en-US" altLang="en-US" sz="2000" b="0" i="1" smtClean="0">
                              <a:latin typeface="Cambria Math" panose="02040503050406030204" pitchFamily="18" charset="0"/>
                              <a:cs typeface="Arial" panose="020B0604020202020204" pitchFamily="34" charset="0"/>
                            </a:rPr>
                          </m:ctrlPr>
                        </m:fPr>
                        <m:num>
                          <m:r>
                            <a:rPr lang="en-US" altLang="en-US" sz="2000" b="0" i="1" smtClean="0">
                              <a:latin typeface="Cambria Math" panose="02040503050406030204" pitchFamily="18" charset="0"/>
                              <a:ea typeface="Cambria Math" panose="02040503050406030204" pitchFamily="18" charset="0"/>
                              <a:cs typeface="Arial" panose="020B0604020202020204" pitchFamily="34" charset="0"/>
                            </a:rPr>
                            <m:t>𝜇</m:t>
                          </m:r>
                          <m:r>
                            <a:rPr lang="en-US" altLang="en-US" sz="20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en-US" altLang="en-US" sz="2000" b="0" i="1" smtClean="0">
                                  <a:latin typeface="Cambria Math" panose="02040503050406030204" pitchFamily="18" charset="0"/>
                                  <a:ea typeface="Cambria Math" panose="02040503050406030204" pitchFamily="18" charset="0"/>
                                  <a:cs typeface="Arial" panose="020B0604020202020204" pitchFamily="34" charset="0"/>
                                </a:rPr>
                              </m:ctrlPr>
                            </m:sSubPr>
                            <m:e>
                              <m:r>
                                <a:rPr lang="en-US" altLang="en-US" sz="2000" b="0" i="1" smtClean="0">
                                  <a:latin typeface="Cambria Math" panose="02040503050406030204" pitchFamily="18" charset="0"/>
                                  <a:ea typeface="Cambria Math" panose="02040503050406030204" pitchFamily="18" charset="0"/>
                                  <a:cs typeface="Arial" panose="020B0604020202020204" pitchFamily="34" charset="0"/>
                                </a:rPr>
                                <m:t>𝑟</m:t>
                              </m:r>
                            </m:e>
                            <m:sub>
                              <m:r>
                                <a:rPr lang="en-US" altLang="en-US" sz="2000" b="0" i="1" smtClean="0">
                                  <a:latin typeface="Cambria Math" panose="02040503050406030204" pitchFamily="18" charset="0"/>
                                  <a:ea typeface="Cambria Math" panose="02040503050406030204" pitchFamily="18" charset="0"/>
                                  <a:cs typeface="Arial" panose="020B0604020202020204" pitchFamily="34" charset="0"/>
                                </a:rPr>
                                <m:t>𝑓</m:t>
                              </m:r>
                            </m:sub>
                          </m:sSub>
                        </m:num>
                        <m:den>
                          <m:r>
                            <a:rPr lang="en-US" altLang="en-US" sz="2000" b="0" i="1" smtClean="0">
                              <a:latin typeface="Cambria Math" panose="02040503050406030204" pitchFamily="18" charset="0"/>
                              <a:ea typeface="Cambria Math" panose="02040503050406030204" pitchFamily="18" charset="0"/>
                              <a:cs typeface="Arial" panose="020B0604020202020204" pitchFamily="34" charset="0"/>
                            </a:rPr>
                            <m:t>𝜎</m:t>
                          </m:r>
                        </m:den>
                      </m:f>
                    </m:oMath>
                  </m:oMathPara>
                </a14:m>
                <a:endParaRPr lang="en-US" altLang="en-US" sz="2000" dirty="0">
                  <a:latin typeface="Arial" panose="020B0604020202020204" pitchFamily="34" charset="0"/>
                  <a:cs typeface="Arial" panose="020B0604020202020204" pitchFamily="34" charset="0"/>
                </a:endParaRPr>
              </a:p>
              <a:p>
                <a:pPr lvl="1"/>
                <a:endParaRPr lang="en-US" altLang="en-US" sz="2000" dirty="0">
                  <a:latin typeface="Arial" panose="020B0604020202020204" pitchFamily="34" charset="0"/>
                  <a:cs typeface="Arial" panose="020B0604020202020204" pitchFamily="34" charset="0"/>
                </a:endParaRPr>
              </a:p>
              <a:p>
                <a:r>
                  <a:rPr lang="en-US" altLang="en-US" sz="2000" dirty="0">
                    <a:latin typeface="Arial" panose="020B0604020202020204" pitchFamily="34" charset="0"/>
                    <a:cs typeface="Arial" panose="020B0604020202020204" pitchFamily="34" charset="0"/>
                  </a:rPr>
                  <a:t>To estimate the Sharpe ratio, replace with sample moments</a:t>
                </a:r>
              </a:p>
              <a:p>
                <a:endParaRPr lang="en-US" altLang="en-US" sz="2000" dirty="0">
                  <a:latin typeface="Arial" panose="020B0604020202020204" pitchFamily="34" charset="0"/>
                  <a:cs typeface="Arial" panose="020B0604020202020204" pitchFamily="34" charset="0"/>
                </a:endParaRPr>
              </a:p>
              <a:p>
                <a:pPr marL="0" indent="0">
                  <a:buNone/>
                </a:pPr>
                <a14:m>
                  <m:oMathPara xmlns:m="http://schemas.openxmlformats.org/officeDocument/2006/math">
                    <m:oMathParaPr>
                      <m:jc m:val="centerGroup"/>
                    </m:oMathParaPr>
                    <m:oMath xmlns:m="http://schemas.openxmlformats.org/officeDocument/2006/math">
                      <m:acc>
                        <m:accPr>
                          <m:chr m:val="̂"/>
                          <m:ctrlPr>
                            <a:rPr lang="en-US" altLang="en-US" sz="2000" i="1" smtClean="0">
                              <a:latin typeface="Cambria Math" panose="02040503050406030204" pitchFamily="18" charset="0"/>
                              <a:cs typeface="Arial" panose="020B0604020202020204" pitchFamily="34" charset="0"/>
                            </a:rPr>
                          </m:ctrlPr>
                        </m:accPr>
                        <m:e>
                          <m:r>
                            <a:rPr lang="en-US" altLang="en-US" sz="2000" i="1">
                              <a:latin typeface="Cambria Math" panose="02040503050406030204" pitchFamily="18" charset="0"/>
                              <a:cs typeface="Arial" panose="020B0604020202020204" pitchFamily="34" charset="0"/>
                            </a:rPr>
                            <m:t>𝑆𝑅</m:t>
                          </m:r>
                        </m:e>
                      </m:acc>
                      <m:r>
                        <a:rPr lang="en-US" altLang="en-US" sz="2000" i="1">
                          <a:latin typeface="Cambria Math" panose="02040503050406030204" pitchFamily="18" charset="0"/>
                          <a:cs typeface="Arial" panose="020B0604020202020204" pitchFamily="34" charset="0"/>
                        </a:rPr>
                        <m:t>=</m:t>
                      </m:r>
                      <m:f>
                        <m:fPr>
                          <m:ctrlPr>
                            <a:rPr lang="en-US" altLang="en-US" sz="2000" i="1">
                              <a:latin typeface="Cambria Math" panose="02040503050406030204" pitchFamily="18" charset="0"/>
                              <a:cs typeface="Arial" panose="020B0604020202020204" pitchFamily="34" charset="0"/>
                            </a:rPr>
                          </m:ctrlPr>
                        </m:fPr>
                        <m:num>
                          <m:acc>
                            <m:accPr>
                              <m:chr m:val="̅"/>
                              <m:ctrlPr>
                                <a:rPr lang="en-US" altLang="en-US" sz="2000" i="1" smtClean="0">
                                  <a:latin typeface="Cambria Math" panose="02040503050406030204" pitchFamily="18" charset="0"/>
                                  <a:cs typeface="Arial" panose="020B0604020202020204" pitchFamily="34" charset="0"/>
                                </a:rPr>
                              </m:ctrlPr>
                            </m:accPr>
                            <m:e>
                              <m:r>
                                <a:rPr lang="en-US" altLang="en-US" sz="2000" b="0" i="1" smtClean="0">
                                  <a:latin typeface="Cambria Math" panose="02040503050406030204" pitchFamily="18" charset="0"/>
                                  <a:cs typeface="Arial" panose="020B0604020202020204" pitchFamily="34" charset="0"/>
                                </a:rPr>
                                <m:t>𝑟</m:t>
                              </m:r>
                            </m:e>
                          </m:acc>
                          <m:r>
                            <a:rPr lang="en-US" altLang="en-US" sz="2000" i="1">
                              <a:latin typeface="Cambria Math" panose="02040503050406030204" pitchFamily="18" charset="0"/>
                              <a:ea typeface="Cambria Math" panose="02040503050406030204" pitchFamily="18" charset="0"/>
                              <a:cs typeface="Arial" panose="020B0604020202020204" pitchFamily="34" charset="0"/>
                            </a:rPr>
                            <m:t>−</m:t>
                          </m:r>
                          <m:sSub>
                            <m:sSubPr>
                              <m:ctrlPr>
                                <a:rPr lang="en-US" altLang="en-US" sz="2000" i="1">
                                  <a:latin typeface="Cambria Math" panose="02040503050406030204" pitchFamily="18" charset="0"/>
                                  <a:ea typeface="Cambria Math" panose="02040503050406030204" pitchFamily="18" charset="0"/>
                                  <a:cs typeface="Arial" panose="020B0604020202020204" pitchFamily="34" charset="0"/>
                                </a:rPr>
                              </m:ctrlPr>
                            </m:sSubPr>
                            <m:e>
                              <m:r>
                                <a:rPr lang="en-US" altLang="en-US" sz="2000" i="1">
                                  <a:latin typeface="Cambria Math" panose="02040503050406030204" pitchFamily="18" charset="0"/>
                                  <a:ea typeface="Cambria Math" panose="02040503050406030204" pitchFamily="18" charset="0"/>
                                  <a:cs typeface="Arial" panose="020B0604020202020204" pitchFamily="34" charset="0"/>
                                </a:rPr>
                                <m:t>𝑟</m:t>
                              </m:r>
                            </m:e>
                            <m:sub>
                              <m:r>
                                <a:rPr lang="en-US" altLang="en-US" sz="2000" i="1">
                                  <a:latin typeface="Cambria Math" panose="02040503050406030204" pitchFamily="18" charset="0"/>
                                  <a:ea typeface="Cambria Math" panose="02040503050406030204" pitchFamily="18" charset="0"/>
                                  <a:cs typeface="Arial" panose="020B0604020202020204" pitchFamily="34" charset="0"/>
                                </a:rPr>
                                <m:t>𝑓</m:t>
                              </m:r>
                            </m:sub>
                          </m:sSub>
                        </m:num>
                        <m:den>
                          <m:acc>
                            <m:accPr>
                              <m:chr m:val="̂"/>
                              <m:ctrlPr>
                                <a:rPr lang="en-US" altLang="en-US" sz="2000" i="1" smtClean="0">
                                  <a:latin typeface="Cambria Math" panose="02040503050406030204" pitchFamily="18" charset="0"/>
                                  <a:ea typeface="Cambria Math" panose="02040503050406030204" pitchFamily="18" charset="0"/>
                                  <a:cs typeface="Arial" panose="020B0604020202020204" pitchFamily="34" charset="0"/>
                                </a:rPr>
                              </m:ctrlPr>
                            </m:accPr>
                            <m:e>
                              <m:r>
                                <a:rPr lang="en-US" altLang="en-US" sz="2000" i="1">
                                  <a:latin typeface="Cambria Math" panose="02040503050406030204" pitchFamily="18" charset="0"/>
                                  <a:ea typeface="Cambria Math" panose="02040503050406030204" pitchFamily="18" charset="0"/>
                                  <a:cs typeface="Arial" panose="020B0604020202020204" pitchFamily="34" charset="0"/>
                                </a:rPr>
                                <m:t>𝜎</m:t>
                              </m:r>
                            </m:e>
                          </m:acc>
                        </m:den>
                      </m:f>
                    </m:oMath>
                  </m:oMathPara>
                </a14:m>
                <a:endParaRPr lang="en-US" altLang="en-US" sz="2000" dirty="0">
                  <a:latin typeface="Arial" panose="020B0604020202020204" pitchFamily="34" charset="0"/>
                  <a:ea typeface="Cambria Math" panose="02040503050406030204" pitchFamily="18" charset="0"/>
                  <a:cs typeface="Arial" panose="020B0604020202020204" pitchFamily="34" charset="0"/>
                </a:endParaRPr>
              </a:p>
              <a:p>
                <a:pPr marL="0" indent="0">
                  <a:buNone/>
                </a:pPr>
                <a:endParaRPr lang="en-US" altLang="en-US" sz="2000" dirty="0">
                  <a:latin typeface="Arial" panose="020B0604020202020204" pitchFamily="34" charset="0"/>
                  <a:cs typeface="Arial" panose="020B0604020202020204" pitchFamily="34" charset="0"/>
                </a:endParaRPr>
              </a:p>
              <a:p>
                <a:r>
                  <a:rPr lang="en-US" altLang="en-US" sz="2000" dirty="0">
                    <a:latin typeface="Arial" panose="020B0604020202020204" pitchFamily="34" charset="0"/>
                    <a:cs typeface="Arial" panose="020B0604020202020204" pitchFamily="34" charset="0"/>
                  </a:rPr>
                  <a:t>In our sample, in annual terms, </a:t>
                </a:r>
                <a14:m>
                  <m:oMath xmlns:m="http://schemas.openxmlformats.org/officeDocument/2006/math">
                    <m:r>
                      <a:rPr lang="en-US" altLang="en-US" sz="2000" b="0" i="0" smtClean="0">
                        <a:latin typeface="Cambria Math" panose="02040503050406030204" pitchFamily="18" charset="0"/>
                        <a:cs typeface="Arial" panose="020B0604020202020204" pitchFamily="34" charset="0"/>
                      </a:rPr>
                      <m:t>  </m:t>
                    </m:r>
                    <m:acc>
                      <m:accPr>
                        <m:chr m:val="̂"/>
                        <m:ctrlPr>
                          <a:rPr lang="en-US" altLang="en-US" sz="2000" i="1">
                            <a:latin typeface="Cambria Math" panose="02040503050406030204" pitchFamily="18" charset="0"/>
                            <a:cs typeface="Arial" panose="020B0604020202020204" pitchFamily="34" charset="0"/>
                          </a:rPr>
                        </m:ctrlPr>
                      </m:accPr>
                      <m:e>
                        <m:r>
                          <a:rPr lang="en-US" altLang="en-US" sz="2000" i="1">
                            <a:latin typeface="Cambria Math" panose="02040503050406030204" pitchFamily="18" charset="0"/>
                            <a:cs typeface="Arial" panose="020B0604020202020204" pitchFamily="34" charset="0"/>
                          </a:rPr>
                          <m:t>𝑆𝑅</m:t>
                        </m:r>
                      </m:e>
                    </m:acc>
                    <m:r>
                      <a:rPr lang="en-US" altLang="en-US" sz="2000" i="1">
                        <a:latin typeface="Cambria Math" panose="02040503050406030204" pitchFamily="18" charset="0"/>
                        <a:cs typeface="Arial" panose="020B0604020202020204" pitchFamily="34" charset="0"/>
                      </a:rPr>
                      <m:t>=</m:t>
                    </m:r>
                    <m:r>
                      <a:rPr lang="en-US" altLang="en-US" sz="2000" b="0" i="1" smtClean="0">
                        <a:latin typeface="Cambria Math" panose="02040503050406030204" pitchFamily="18" charset="0"/>
                        <a:cs typeface="Arial" panose="020B0604020202020204" pitchFamily="34" charset="0"/>
                      </a:rPr>
                      <m:t>0.4</m:t>
                    </m:r>
                    <m:r>
                      <a:rPr lang="en-US" altLang="en-US" sz="2000" b="0" i="0" smtClean="0">
                        <a:latin typeface="Cambria Math" panose="02040503050406030204" pitchFamily="18" charset="0"/>
                        <a:cs typeface="Arial" panose="020B0604020202020204" pitchFamily="34" charset="0"/>
                      </a:rPr>
                      <m:t>=</m:t>
                    </m:r>
                    <m:f>
                      <m:fPr>
                        <m:ctrlPr>
                          <a:rPr lang="en-US" altLang="en-US" sz="2000" b="0" i="1" smtClean="0">
                            <a:latin typeface="Cambria Math" panose="02040503050406030204" pitchFamily="18" charset="0"/>
                            <a:cs typeface="Arial" panose="020B0604020202020204" pitchFamily="34" charset="0"/>
                          </a:rPr>
                        </m:ctrlPr>
                      </m:fPr>
                      <m:num>
                        <m:r>
                          <a:rPr lang="en-US" altLang="en-US" sz="2000" b="0" i="0" smtClean="0">
                            <a:latin typeface="Cambria Math" panose="02040503050406030204" pitchFamily="18" charset="0"/>
                            <a:cs typeface="Arial" panose="020B0604020202020204" pitchFamily="34" charset="0"/>
                          </a:rPr>
                          <m:t>11.5%−3.6%</m:t>
                        </m:r>
                      </m:num>
                      <m:den>
                        <m:r>
                          <a:rPr lang="en-US" altLang="en-US" sz="2000" b="0" i="0" smtClean="0">
                            <a:latin typeface="Cambria Math" panose="02040503050406030204" pitchFamily="18" charset="0"/>
                            <a:cs typeface="Arial" panose="020B0604020202020204" pitchFamily="34" charset="0"/>
                          </a:rPr>
                          <m:t>20%</m:t>
                        </m:r>
                      </m:den>
                    </m:f>
                  </m:oMath>
                </a14:m>
                <a:r>
                  <a:rPr lang="en-US" altLang="en-US" sz="2000" b="0" dirty="0">
                    <a:latin typeface="Arial" panose="020B0604020202020204" pitchFamily="34" charset="0"/>
                    <a:cs typeface="Arial" panose="020B0604020202020204" pitchFamily="34" charset="0"/>
                  </a:rPr>
                  <a:t>.</a:t>
                </a:r>
              </a:p>
              <a:p>
                <a:endParaRPr lang="en-US" altLang="en-US" sz="2000" dirty="0">
                  <a:latin typeface="Arial" panose="020B0604020202020204" pitchFamily="34" charset="0"/>
                  <a:cs typeface="Arial" panose="020B0604020202020204" pitchFamily="34" charset="0"/>
                </a:endParaRPr>
              </a:p>
              <a:p>
                <a:r>
                  <a:rPr lang="en-US" altLang="en-US" sz="2000" b="0" dirty="0">
                    <a:latin typeface="Arial" panose="020B0604020202020204" pitchFamily="34" charset="0"/>
                    <a:cs typeface="Arial" panose="020B0604020202020204" pitchFamily="34" charset="0"/>
                  </a:rPr>
                  <a:t>Investment managers talk a lot about </a:t>
                </a:r>
                <a14:m>
                  <m:oMath xmlns:m="http://schemas.openxmlformats.org/officeDocument/2006/math">
                    <m:r>
                      <a:rPr lang="en-US" altLang="en-US" sz="2000" i="1">
                        <a:latin typeface="Cambria Math" panose="02040503050406030204" pitchFamily="18" charset="0"/>
                        <a:cs typeface="Arial" panose="020B0604020202020204" pitchFamily="34" charset="0"/>
                      </a:rPr>
                      <m:t>𝑆𝑅</m:t>
                    </m:r>
                  </m:oMath>
                </a14:m>
                <a:r>
                  <a:rPr lang="en-US" altLang="en-US" sz="2000" b="0" dirty="0">
                    <a:latin typeface="Arial" panose="020B0604020202020204" pitchFamily="34" charset="0"/>
                    <a:cs typeface="Arial" panose="020B0604020202020204" pitchFamily="34" charset="0"/>
                  </a:rPr>
                  <a:t> of their portfolio and anything higher than 1 should likely be taken with a grain of salt</a:t>
                </a:r>
              </a:p>
              <a:p>
                <a:pPr marL="0" indent="0">
                  <a:buNone/>
                </a:pPr>
                <a:endParaRPr lang="en-US" altLang="en-US" sz="2000" dirty="0">
                  <a:latin typeface="Arial" panose="020B0604020202020204" pitchFamily="34" charset="0"/>
                  <a:cs typeface="Arial" panose="020B0604020202020204" pitchFamily="34" charset="0"/>
                </a:endParaRPr>
              </a:p>
            </p:txBody>
          </p:sp>
        </mc:Choice>
        <mc:Fallback xmlns="">
          <p:sp>
            <p:nvSpPr>
              <p:cNvPr id="6" name="Content Placeholder 2"/>
              <p:cNvSpPr txBox="1">
                <a:spLocks noRot="1" noChangeAspect="1" noMove="1" noResize="1" noEditPoints="1" noAdjustHandles="1" noChangeArrowheads="1" noChangeShapeType="1" noTextEdit="1"/>
              </p:cNvSpPr>
              <p:nvPr/>
            </p:nvSpPr>
            <p:spPr>
              <a:xfrm>
                <a:off x="400984" y="838200"/>
                <a:ext cx="8534400" cy="5029200"/>
              </a:xfrm>
              <a:prstGeom prst="rect">
                <a:avLst/>
              </a:prstGeom>
              <a:blipFill>
                <a:blip r:embed="rId2"/>
                <a:stretch>
                  <a:fillRect l="-643" t="-606" b="-12970"/>
                </a:stretch>
              </a:blipFill>
            </p:spPr>
            <p:txBody>
              <a:bodyPr/>
              <a:lstStyle/>
              <a:p>
                <a:r>
                  <a:rPr lang="en-GB">
                    <a:noFill/>
                  </a:rPr>
                  <a:t> </a:t>
                </a:r>
              </a:p>
            </p:txBody>
          </p:sp>
        </mc:Fallback>
      </mc:AlternateContent>
    </p:spTree>
    <p:extLst>
      <p:ext uri="{BB962C8B-B14F-4D97-AF65-F5344CB8AC3E}">
        <p14:creationId xmlns:p14="http://schemas.microsoft.com/office/powerpoint/2010/main" val="97410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mtClean="0"/>
              <a:pPr/>
              <a:t>15</a:t>
            </a:fld>
            <a:endParaRPr lang="en-US" dirty="0"/>
          </a:p>
        </p:txBody>
      </p:sp>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The equity premium puzzle (1/3)</a:t>
            </a:r>
          </a:p>
        </p:txBody>
      </p:sp>
      <mc:AlternateContent xmlns:mc="http://schemas.openxmlformats.org/markup-compatibility/2006" xmlns:a14="http://schemas.microsoft.com/office/drawing/2010/main">
        <mc:Choice Requires="a14">
          <p:sp>
            <p:nvSpPr>
              <p:cNvPr id="6" name="Rectangle 3"/>
              <p:cNvSpPr txBox="1">
                <a:spLocks noChangeArrowheads="1"/>
              </p:cNvSpPr>
              <p:nvPr/>
            </p:nvSpPr>
            <p:spPr>
              <a:xfrm>
                <a:off x="303726" y="914400"/>
                <a:ext cx="8078274" cy="53340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pPr>
                <a:r>
                  <a:rPr lang="en-US" altLang="en-US" sz="1600" dirty="0">
                    <a:latin typeface="Arial" panose="020B0604020202020204" pitchFamily="34" charset="0"/>
                    <a:cs typeface="Arial" panose="020B0604020202020204" pitchFamily="34" charset="0"/>
                  </a:rPr>
                  <a:t>The equity premium is one of the most important numbers in financial economics</a:t>
                </a:r>
              </a:p>
              <a:p>
                <a:pPr lvl="1">
                  <a:lnSpc>
                    <a:spcPct val="90000"/>
                  </a:lnSpc>
                </a:pPr>
                <a:r>
                  <a:rPr lang="en-US" altLang="en-US" sz="1600" dirty="0">
                    <a:latin typeface="Arial" panose="020B0604020202020204" pitchFamily="34" charset="0"/>
                    <a:cs typeface="Arial" panose="020B0604020202020204" pitchFamily="34" charset="0"/>
                  </a:rPr>
                  <a:t>At what age can you retire? How much will you have? How much should you save as part of your salary?</a:t>
                </a:r>
              </a:p>
              <a:p>
                <a:pPr lvl="1">
                  <a:lnSpc>
                    <a:spcPct val="90000"/>
                  </a:lnSpc>
                </a:pPr>
                <a:r>
                  <a:rPr lang="en-US" sz="1600" dirty="0">
                    <a:latin typeface="Arial" pitchFamily="34" charset="0"/>
                    <a:cs typeface="Arial" pitchFamily="34" charset="0"/>
                    <a:hlinkClick r:id="rId2"/>
                  </a:rPr>
                  <a:t>Podcast: All else equal – How risky should your retirement savings be?</a:t>
                </a:r>
                <a:endParaRPr lang="en-US" sz="1600" dirty="0">
                  <a:latin typeface="Arial" pitchFamily="34" charset="0"/>
                  <a:cs typeface="Arial" pitchFamily="34" charset="0"/>
                </a:endParaRPr>
              </a:p>
              <a:p>
                <a:pPr lvl="1">
                  <a:lnSpc>
                    <a:spcPct val="90000"/>
                  </a:lnSpc>
                </a:pPr>
                <a:r>
                  <a:rPr lang="en-US" altLang="en-US" sz="1600" dirty="0">
                    <a:latin typeface="Arial" panose="020B0604020202020204" pitchFamily="34" charset="0"/>
                    <a:cs typeface="Arial" panose="020B0604020202020204" pitchFamily="34" charset="0"/>
                  </a:rPr>
                  <a:t>For reasonable levels of risk aversion and given that you are relatively young, popular life-cycle investment models imply you should invest &gt;&gt;50% in equities</a:t>
                </a:r>
              </a:p>
              <a:p>
                <a:pPr lvl="1">
                  <a:lnSpc>
                    <a:spcPct val="90000"/>
                  </a:lnSpc>
                </a:pPr>
                <a:r>
                  <a:rPr lang="en-US" altLang="en-US" sz="1600" dirty="0">
                    <a:latin typeface="Arial" panose="020B0604020202020204" pitchFamily="34" charset="0"/>
                    <a:cs typeface="Arial" panose="020B0604020202020204" pitchFamily="34" charset="0"/>
                  </a:rPr>
                  <a:t>The </a:t>
                </a:r>
                <a:r>
                  <a:rPr lang="en-US" altLang="en-US" sz="1600" u="sng" dirty="0">
                    <a:latin typeface="Arial" panose="020B0604020202020204" pitchFamily="34" charset="0"/>
                    <a:cs typeface="Arial" panose="020B0604020202020204" pitchFamily="34" charset="0"/>
                  </a:rPr>
                  <a:t>puzzle</a:t>
                </a:r>
                <a:r>
                  <a:rPr lang="en-US" altLang="en-US" sz="1600" dirty="0">
                    <a:latin typeface="Arial" panose="020B0604020202020204" pitchFamily="34" charset="0"/>
                    <a:cs typeface="Arial" panose="020B0604020202020204" pitchFamily="34" charset="0"/>
                  </a:rPr>
                  <a:t>: this is not at all what we see in reality…</a:t>
                </a:r>
              </a:p>
              <a:p>
                <a:pPr lvl="1">
                  <a:lnSpc>
                    <a:spcPct val="90000"/>
                  </a:lnSpc>
                </a:pPr>
                <a:endParaRPr lang="en-US" altLang="en-US" sz="1600" dirty="0">
                  <a:latin typeface="Arial" panose="020B0604020202020204" pitchFamily="34" charset="0"/>
                  <a:cs typeface="Arial" panose="020B0604020202020204" pitchFamily="34" charset="0"/>
                </a:endParaRPr>
              </a:p>
              <a:p>
                <a:pPr>
                  <a:lnSpc>
                    <a:spcPct val="90000"/>
                  </a:lnSpc>
                </a:pPr>
                <a:r>
                  <a:rPr lang="en-US" altLang="en-US" sz="1600" dirty="0">
                    <a:latin typeface="Arial" panose="020B0604020202020204" pitchFamily="34" charset="0"/>
                    <a:cs typeface="Arial" panose="020B0604020202020204" pitchFamily="34" charset="0"/>
                  </a:rPr>
                  <a:t>Problem 1: Historical average realized returns are not necessarily a good estimate of expected future returns</a:t>
                </a:r>
              </a:p>
              <a:p>
                <a:pPr>
                  <a:lnSpc>
                    <a:spcPct val="90000"/>
                  </a:lnSpc>
                </a:pPr>
                <a:endParaRPr lang="en-US" altLang="en-US" sz="1600" dirty="0">
                  <a:latin typeface="Arial" panose="020B0604020202020204" pitchFamily="34" charset="0"/>
                  <a:cs typeface="Arial" panose="020B0604020202020204" pitchFamily="34" charset="0"/>
                </a:endParaRPr>
              </a:p>
              <a:p>
                <a:pPr lvl="1">
                  <a:lnSpc>
                    <a:spcPct val="90000"/>
                  </a:lnSpc>
                </a:pPr>
                <a:r>
                  <a:rPr lang="en-US" altLang="en-US" sz="1600" dirty="0">
                    <a:latin typeface="Arial" panose="020B0604020202020204" pitchFamily="34" charset="0"/>
                    <a:cs typeface="Arial" panose="020B0604020202020204" pitchFamily="34" charset="0"/>
                  </a:rPr>
                  <a:t>Historical averages better for diversified portfolios than individual assets, but even for the market portfolio:</a:t>
                </a:r>
              </a:p>
              <a:p>
                <a:pPr lvl="1">
                  <a:lnSpc>
                    <a:spcPct val="90000"/>
                  </a:lnSpc>
                </a:pPr>
                <a:r>
                  <a:rPr lang="en-US" altLang="en-US" sz="1600" u="sng" dirty="0">
                    <a:latin typeface="Arial" panose="020B0604020202020204" pitchFamily="34" charset="0"/>
                    <a:cs typeface="Arial" panose="020B0604020202020204" pitchFamily="34" charset="0"/>
                  </a:rPr>
                  <a:t>large uncertainty</a:t>
                </a:r>
                <a:r>
                  <a:rPr lang="en-US" altLang="en-US" sz="1600" dirty="0">
                    <a:latin typeface="Arial" panose="020B0604020202020204" pitchFamily="34" charset="0"/>
                    <a:cs typeface="Arial" panose="020B0604020202020204" pitchFamily="34" charset="0"/>
                  </a:rPr>
                  <a:t>. With 100+ years of data</a:t>
                </a:r>
              </a:p>
              <a:p>
                <a:pPr lvl="2">
                  <a:lnSpc>
                    <a:spcPct val="90000"/>
                  </a:lnSpc>
                </a:pPr>
                <a:r>
                  <a:rPr lang="en-US" altLang="en-US" sz="1600" dirty="0">
                    <a:latin typeface="Arial" panose="020B0604020202020204" pitchFamily="34" charset="0"/>
                    <a:cs typeface="Arial" panose="020B0604020202020204" pitchFamily="34" charset="0"/>
                  </a:rPr>
                  <a:t>standard error on mean estimate is 2% (≈20%/</a:t>
                </a:r>
                <a14:m>
                  <m:oMath xmlns:m="http://schemas.openxmlformats.org/officeDocument/2006/math">
                    <m:rad>
                      <m:radPr>
                        <m:degHide m:val="on"/>
                        <m:ctrlPr>
                          <a:rPr lang="en-US" altLang="en-US" sz="1600" i="1" smtClean="0">
                            <a:latin typeface="Cambria Math" panose="02040503050406030204" pitchFamily="18" charset="0"/>
                            <a:cs typeface="Arial" panose="020B0604020202020204" pitchFamily="34" charset="0"/>
                          </a:rPr>
                        </m:ctrlPr>
                      </m:radPr>
                      <m:deg/>
                      <m:e>
                        <m:r>
                          <a:rPr lang="en-US" altLang="en-US" sz="1600" b="0" i="1" smtClean="0">
                            <a:latin typeface="Cambria Math" panose="02040503050406030204" pitchFamily="18" charset="0"/>
                            <a:cs typeface="Arial" panose="020B0604020202020204" pitchFamily="34" charset="0"/>
                          </a:rPr>
                          <m:t>2024−1928</m:t>
                        </m:r>
                      </m:e>
                    </m:rad>
                  </m:oMath>
                </a14:m>
                <a:r>
                  <a:rPr lang="en-US" altLang="en-US" sz="1600" dirty="0">
                    <a:latin typeface="Arial" panose="020B0604020202020204" pitchFamily="34" charset="0"/>
                    <a:cs typeface="Arial" panose="020B0604020202020204" pitchFamily="34" charset="0"/>
                  </a:rPr>
                  <a:t>)</a:t>
                </a:r>
              </a:p>
              <a:p>
                <a:pPr lvl="2">
                  <a:lnSpc>
                    <a:spcPct val="90000"/>
                  </a:lnSpc>
                </a:pPr>
                <a:r>
                  <a:rPr lang="en-US" altLang="en-US" sz="1600" dirty="0">
                    <a:latin typeface="Arial" panose="020B0604020202020204" pitchFamily="34" charset="0"/>
                    <a:cs typeface="Arial" panose="020B0604020202020204" pitchFamily="34" charset="0"/>
                  </a:rPr>
                  <a:t>Two-standard error (95%) confidence interval is </a:t>
                </a:r>
              </a:p>
              <a:p>
                <a:pPr marL="914400" lvl="2" indent="0">
                  <a:lnSpc>
                    <a:spcPct val="90000"/>
                  </a:lnSpc>
                  <a:buNone/>
                </a:pPr>
                <a:r>
                  <a:rPr lang="en-US" altLang="en-US" sz="1600" dirty="0">
                    <a:latin typeface="Arial" panose="020B0604020202020204" pitchFamily="34" charset="0"/>
                    <a:cs typeface="Arial" panose="020B0604020202020204" pitchFamily="34" charset="0"/>
                  </a:rPr>
                  <a:t>	[7.9-4%,7.9+4%]=[3.9%,11.9%]</a:t>
                </a:r>
              </a:p>
              <a:p>
                <a:pPr lvl="2">
                  <a:lnSpc>
                    <a:spcPct val="90000"/>
                  </a:lnSpc>
                </a:pPr>
                <a:r>
                  <a:rPr lang="en-US" altLang="en-US" sz="1600" dirty="0">
                    <a:latin typeface="Arial" panose="020B0604020202020204" pitchFamily="34" charset="0"/>
                    <a:cs typeface="Arial" panose="020B0604020202020204" pitchFamily="34" charset="0"/>
                  </a:rPr>
                  <a:t>What if there was a structural break? Markets and investors’ portfolios surely more diversified now than in 1930.</a:t>
                </a:r>
              </a:p>
            </p:txBody>
          </p:sp>
        </mc:Choice>
        <mc:Fallback xmlns="">
          <p:sp>
            <p:nvSpPr>
              <p:cNvPr id="6" name="Rectangle 3"/>
              <p:cNvSpPr txBox="1">
                <a:spLocks noRot="1" noChangeAspect="1" noMove="1" noResize="1" noEditPoints="1" noAdjustHandles="1" noChangeArrowheads="1" noChangeShapeType="1" noTextEdit="1"/>
              </p:cNvSpPr>
              <p:nvPr/>
            </p:nvSpPr>
            <p:spPr>
              <a:xfrm>
                <a:off x="303726" y="914400"/>
                <a:ext cx="8078274" cy="5334000"/>
              </a:xfrm>
              <a:prstGeom prst="rect">
                <a:avLst/>
              </a:prstGeom>
              <a:blipFill>
                <a:blip r:embed="rId3"/>
                <a:stretch>
                  <a:fillRect l="-302" t="-800"/>
                </a:stretch>
              </a:blipFill>
            </p:spPr>
            <p:txBody>
              <a:bodyPr/>
              <a:lstStyle/>
              <a:p>
                <a:r>
                  <a:rPr lang="en-GB">
                    <a:noFill/>
                  </a:rPr>
                  <a:t> </a:t>
                </a:r>
              </a:p>
            </p:txBody>
          </p:sp>
        </mc:Fallback>
      </mc:AlternateContent>
    </p:spTree>
    <p:extLst>
      <p:ext uri="{BB962C8B-B14F-4D97-AF65-F5344CB8AC3E}">
        <p14:creationId xmlns:p14="http://schemas.microsoft.com/office/powerpoint/2010/main" val="3835222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10" end="1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11" end="1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12" end="1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mtClean="0"/>
              <a:pPr/>
              <a:t>16</a:t>
            </a:fld>
            <a:endParaRPr lang="en-US" dirty="0"/>
          </a:p>
        </p:txBody>
      </p:sp>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The equity premium puzzle (2/3)</a:t>
            </a:r>
          </a:p>
        </p:txBody>
      </p:sp>
      <p:sp>
        <p:nvSpPr>
          <p:cNvPr id="6" name="Rectangle 3"/>
          <p:cNvSpPr txBox="1">
            <a:spLocks noChangeArrowheads="1"/>
          </p:cNvSpPr>
          <p:nvPr/>
        </p:nvSpPr>
        <p:spPr>
          <a:xfrm>
            <a:off x="609600" y="840828"/>
            <a:ext cx="7772400" cy="510277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pPr>
            <a:r>
              <a:rPr lang="en-US" altLang="en-US" sz="1800" dirty="0">
                <a:latin typeface="Arial" panose="020B0604020202020204" pitchFamily="34" charset="0"/>
                <a:cs typeface="Arial" panose="020B0604020202020204" pitchFamily="34" charset="0"/>
              </a:rPr>
              <a:t>Problem 2: Survivorship bias</a:t>
            </a:r>
          </a:p>
          <a:p>
            <a:pPr lvl="1">
              <a:lnSpc>
                <a:spcPct val="90000"/>
              </a:lnSpc>
            </a:pPr>
            <a:r>
              <a:rPr lang="en-US" altLang="en-US" sz="1800" dirty="0">
                <a:latin typeface="Arial" panose="020B0604020202020204" pitchFamily="34" charset="0"/>
                <a:cs typeface="Arial" panose="020B0604020202020204" pitchFamily="34" charset="0"/>
              </a:rPr>
              <a:t>US economy was historically very successful, and the US equity market followed suit:</a:t>
            </a:r>
          </a:p>
          <a:p>
            <a:pPr marL="457200" lvl="1" indent="0">
              <a:lnSpc>
                <a:spcPct val="90000"/>
              </a:lnSpc>
              <a:buNone/>
            </a:pPr>
            <a:endParaRPr lang="en-US" altLang="en-US" sz="1800" dirty="0">
              <a:latin typeface="Arial" panose="020B0604020202020204" pitchFamily="34" charset="0"/>
              <a:cs typeface="Arial" panose="020B0604020202020204" pitchFamily="34" charset="0"/>
            </a:endParaRPr>
          </a:p>
          <a:p>
            <a:pPr>
              <a:lnSpc>
                <a:spcPct val="90000"/>
              </a:lnSpc>
            </a:pPr>
            <a:endParaRPr lang="en-US" altLang="en-US" sz="1800" dirty="0">
              <a:latin typeface="Arial" panose="020B0604020202020204" pitchFamily="34" charset="0"/>
              <a:cs typeface="Arial" panose="020B0604020202020204" pitchFamily="34" charset="0"/>
            </a:endParaRPr>
          </a:p>
          <a:p>
            <a:pPr>
              <a:lnSpc>
                <a:spcPct val="90000"/>
              </a:lnSpc>
            </a:pPr>
            <a:endParaRPr lang="en-US" altLang="en-US" sz="1800" dirty="0">
              <a:latin typeface="Arial" panose="020B0604020202020204" pitchFamily="34" charset="0"/>
              <a:cs typeface="Arial" panose="020B0604020202020204" pitchFamily="34" charset="0"/>
            </a:endParaRPr>
          </a:p>
          <a:p>
            <a:pPr>
              <a:lnSpc>
                <a:spcPct val="90000"/>
              </a:lnSpc>
            </a:pPr>
            <a:endParaRPr lang="en-US" altLang="en-US" sz="1800" dirty="0">
              <a:latin typeface="Arial" panose="020B0604020202020204" pitchFamily="34" charset="0"/>
              <a:cs typeface="Arial" panose="020B0604020202020204" pitchFamily="34" charset="0"/>
            </a:endParaRPr>
          </a:p>
        </p:txBody>
      </p:sp>
      <p:pic>
        <p:nvPicPr>
          <p:cNvPr id="4" name="Picture 2">
            <a:extLst>
              <a:ext uri="{FF2B5EF4-FFF2-40B4-BE49-F238E27FC236}">
                <a16:creationId xmlns:a16="http://schemas.microsoft.com/office/drawing/2014/main" id="{84A4BCDA-6FBA-1A6D-1280-29958E87760E}"/>
              </a:ext>
            </a:extLst>
          </p:cNvPr>
          <p:cNvPicPr>
            <a:picLocks noChangeAspect="1" noChangeArrowheads="1"/>
          </p:cNvPicPr>
          <p:nvPr/>
        </p:nvPicPr>
        <p:blipFill>
          <a:blip r:embed="rId2"/>
          <a:srcRect/>
          <a:stretch>
            <a:fillRect/>
          </a:stretch>
        </p:blipFill>
        <p:spPr bwMode="auto">
          <a:xfrm>
            <a:off x="1763688" y="1687675"/>
            <a:ext cx="3888432" cy="1973514"/>
          </a:xfrm>
          <a:prstGeom prst="rect">
            <a:avLst/>
          </a:prstGeom>
          <a:noFill/>
          <a:ln w="9525">
            <a:noFill/>
            <a:miter lim="800000"/>
            <a:headEnd/>
            <a:tailEnd/>
          </a:ln>
        </p:spPr>
      </p:pic>
      <p:pic>
        <p:nvPicPr>
          <p:cNvPr id="5" name="Picture 2">
            <a:extLst>
              <a:ext uri="{FF2B5EF4-FFF2-40B4-BE49-F238E27FC236}">
                <a16:creationId xmlns:a16="http://schemas.microsoft.com/office/drawing/2014/main" id="{962F2F99-DBE4-BB25-0810-82A88EC68243}"/>
              </a:ext>
            </a:extLst>
          </p:cNvPr>
          <p:cNvPicPr>
            <a:picLocks noChangeAspect="1" noChangeArrowheads="1"/>
          </p:cNvPicPr>
          <p:nvPr/>
        </p:nvPicPr>
        <p:blipFill>
          <a:blip r:embed="rId3"/>
          <a:srcRect/>
          <a:stretch>
            <a:fillRect/>
          </a:stretch>
        </p:blipFill>
        <p:spPr bwMode="auto">
          <a:xfrm>
            <a:off x="1979712" y="3927889"/>
            <a:ext cx="3906278" cy="2282411"/>
          </a:xfrm>
          <a:prstGeom prst="rect">
            <a:avLst/>
          </a:prstGeom>
          <a:noFill/>
          <a:ln w="9525">
            <a:noFill/>
            <a:miter lim="800000"/>
            <a:headEnd/>
            <a:tailEnd/>
          </a:ln>
        </p:spPr>
      </p:pic>
      <p:cxnSp>
        <p:nvCxnSpPr>
          <p:cNvPr id="7" name="Straight Arrow Connector 6">
            <a:extLst>
              <a:ext uri="{FF2B5EF4-FFF2-40B4-BE49-F238E27FC236}">
                <a16:creationId xmlns:a16="http://schemas.microsoft.com/office/drawing/2014/main" id="{0FFE08F2-6522-5ED0-F081-1C40A5A16652}"/>
              </a:ext>
            </a:extLst>
          </p:cNvPr>
          <p:cNvCxnSpPr/>
          <p:nvPr/>
        </p:nvCxnSpPr>
        <p:spPr>
          <a:xfrm flipV="1">
            <a:off x="4788024" y="3640556"/>
            <a:ext cx="0" cy="533400"/>
          </a:xfrm>
          <a:prstGeom prst="straightConnector1">
            <a:avLst/>
          </a:prstGeom>
          <a:ln>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8" name="Straight Arrow Connector 7">
            <a:extLst>
              <a:ext uri="{FF2B5EF4-FFF2-40B4-BE49-F238E27FC236}">
                <a16:creationId xmlns:a16="http://schemas.microsoft.com/office/drawing/2014/main" id="{C75ADCF4-587A-9030-A9CB-4922EAA7D03D}"/>
              </a:ext>
            </a:extLst>
          </p:cNvPr>
          <p:cNvCxnSpPr/>
          <p:nvPr/>
        </p:nvCxnSpPr>
        <p:spPr>
          <a:xfrm flipV="1">
            <a:off x="3275856" y="6210300"/>
            <a:ext cx="0" cy="533400"/>
          </a:xfrm>
          <a:prstGeom prst="straightConnector1">
            <a:avLst/>
          </a:prstGeom>
          <a:ln>
            <a:solidFill>
              <a:srgbClr val="FF0000"/>
            </a:solidFill>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631217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43DEA3-11FD-90B0-A734-2E1355BDF519}"/>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8661637-386A-965A-B3C3-C6B616D40643}"/>
              </a:ext>
            </a:extLst>
          </p:cNvPr>
          <p:cNvSpPr>
            <a:spLocks noGrp="1"/>
          </p:cNvSpPr>
          <p:nvPr>
            <p:ph type="sldNum" sz="quarter" idx="12"/>
          </p:nvPr>
        </p:nvSpPr>
        <p:spPr/>
        <p:txBody>
          <a:bodyPr/>
          <a:lstStyle/>
          <a:p>
            <a:fld id="{4A12A122-817D-41F3-8885-5DB718F70662}" type="slidenum">
              <a:rPr lang="en-US" smtClean="0"/>
              <a:pPr/>
              <a:t>17</a:t>
            </a:fld>
            <a:endParaRPr lang="en-US" dirty="0"/>
          </a:p>
        </p:txBody>
      </p:sp>
      <p:sp>
        <p:nvSpPr>
          <p:cNvPr id="3" name="TextBox 2">
            <a:extLst>
              <a:ext uri="{FF2B5EF4-FFF2-40B4-BE49-F238E27FC236}">
                <a16:creationId xmlns:a16="http://schemas.microsoft.com/office/drawing/2014/main" id="{EFB469C5-A1D4-9A3C-3386-6E1157209C48}"/>
              </a:ext>
            </a:extLst>
          </p:cNvPr>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The equity premium puzzle (3/3)</a:t>
            </a:r>
          </a:p>
        </p:txBody>
      </p:sp>
      <p:sp>
        <p:nvSpPr>
          <p:cNvPr id="6" name="Rectangle 3">
            <a:extLst>
              <a:ext uri="{FF2B5EF4-FFF2-40B4-BE49-F238E27FC236}">
                <a16:creationId xmlns:a16="http://schemas.microsoft.com/office/drawing/2014/main" id="{258A4343-F8AE-4CF3-3BAC-6BB63706B47E}"/>
              </a:ext>
            </a:extLst>
          </p:cNvPr>
          <p:cNvSpPr txBox="1">
            <a:spLocks noChangeArrowheads="1"/>
          </p:cNvSpPr>
          <p:nvPr/>
        </p:nvSpPr>
        <p:spPr>
          <a:xfrm>
            <a:off x="609600" y="840828"/>
            <a:ext cx="7772400" cy="510277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pPr>
            <a:r>
              <a:rPr lang="en-US" altLang="en-US" sz="1800" dirty="0">
                <a:latin typeface="Arial" panose="020B0604020202020204" pitchFamily="34" charset="0"/>
                <a:cs typeface="Arial" panose="020B0604020202020204" pitchFamily="34" charset="0"/>
              </a:rPr>
              <a:t>Problem 3: Alternative approaches to measure the equity premium based on fundamental stock valuation yield numbers around 4%</a:t>
            </a:r>
          </a:p>
          <a:p>
            <a:pPr lvl="1">
              <a:lnSpc>
                <a:spcPct val="90000"/>
              </a:lnSpc>
            </a:pPr>
            <a:endParaRPr lang="en-US" altLang="en-US" sz="1800" dirty="0">
              <a:latin typeface="Arial" panose="020B0604020202020204" pitchFamily="34" charset="0"/>
              <a:cs typeface="Arial" panose="020B0604020202020204" pitchFamily="34" charset="0"/>
            </a:endParaRPr>
          </a:p>
          <a:p>
            <a:pPr lvl="1">
              <a:lnSpc>
                <a:spcPct val="90000"/>
              </a:lnSpc>
            </a:pPr>
            <a:r>
              <a:rPr lang="en-US" altLang="en-US" sz="1800" dirty="0">
                <a:latin typeface="Arial" panose="020B0604020202020204" pitchFamily="34" charset="0"/>
                <a:cs typeface="Arial" panose="020B0604020202020204" pitchFamily="34" charset="0"/>
              </a:rPr>
              <a:t>Recall: k = D/P + g </a:t>
            </a:r>
            <a:r>
              <a:rPr lang="en-US" altLang="en-US" sz="1800" dirty="0">
                <a:latin typeface="Arial" panose="020B0604020202020204" pitchFamily="34" charset="0"/>
                <a:cs typeface="Arial" panose="020B0604020202020204" pitchFamily="34" charset="0"/>
                <a:sym typeface="Wingdings" panose="05000000000000000000" pitchFamily="2" charset="2"/>
              </a:rPr>
              <a:t></a:t>
            </a:r>
            <a:r>
              <a:rPr lang="en-US" altLang="en-US" sz="1800" dirty="0">
                <a:latin typeface="Arial" panose="020B0604020202020204" pitchFamily="34" charset="0"/>
                <a:cs typeface="Arial" panose="020B0604020202020204" pitchFamily="34" charset="0"/>
              </a:rPr>
              <a:t> Expected return = dividend yield + expected growth rate of dividends </a:t>
            </a:r>
          </a:p>
          <a:p>
            <a:pPr lvl="1">
              <a:lnSpc>
                <a:spcPct val="90000"/>
              </a:lnSpc>
            </a:pPr>
            <a:endParaRPr lang="en-US" altLang="en-US" sz="1800" dirty="0">
              <a:latin typeface="Arial" panose="020B0604020202020204" pitchFamily="34" charset="0"/>
              <a:cs typeface="Arial" panose="020B0604020202020204" pitchFamily="34" charset="0"/>
            </a:endParaRPr>
          </a:p>
          <a:p>
            <a:pPr lvl="1">
              <a:lnSpc>
                <a:spcPct val="90000"/>
              </a:lnSpc>
            </a:pPr>
            <a:r>
              <a:rPr lang="en-US" altLang="en-US" sz="1800" dirty="0">
                <a:latin typeface="Arial" panose="020B0604020202020204" pitchFamily="34" charset="0"/>
                <a:cs typeface="Arial" panose="020B0604020202020204" pitchFamily="34" charset="0"/>
              </a:rPr>
              <a:t>Claus and Thomas (2001) use analyst forecasts of dividends (and growth rates)</a:t>
            </a:r>
          </a:p>
          <a:p>
            <a:pPr lvl="1">
              <a:lnSpc>
                <a:spcPct val="90000"/>
              </a:lnSpc>
            </a:pPr>
            <a:r>
              <a:rPr lang="en-US" altLang="en-US" sz="1800" dirty="0" err="1">
                <a:latin typeface="Arial" panose="020B0604020202020204" pitchFamily="34" charset="0"/>
                <a:cs typeface="Arial" panose="020B0604020202020204" pitchFamily="34" charset="0"/>
              </a:rPr>
              <a:t>Fama</a:t>
            </a:r>
            <a:r>
              <a:rPr lang="en-US" altLang="en-US" sz="1800" dirty="0">
                <a:latin typeface="Arial" panose="020B0604020202020204" pitchFamily="34" charset="0"/>
                <a:cs typeface="Arial" panose="020B0604020202020204" pitchFamily="34" charset="0"/>
              </a:rPr>
              <a:t> and French (2002) use alternative measures of expected dividend growth </a:t>
            </a:r>
            <a:r>
              <a:rPr lang="en-US" altLang="en-US" sz="1800" dirty="0" err="1">
                <a:latin typeface="Arial" panose="020B0604020202020204" pitchFamily="34" charset="0"/>
                <a:cs typeface="Arial" panose="020B0604020202020204" pitchFamily="34" charset="0"/>
              </a:rPr>
              <a:t>icw</a:t>
            </a:r>
            <a:r>
              <a:rPr lang="en-US" altLang="en-US" sz="1800" dirty="0">
                <a:latin typeface="Arial" panose="020B0604020202020204" pitchFamily="34" charset="0"/>
                <a:cs typeface="Arial" panose="020B0604020202020204" pitchFamily="34" charset="0"/>
              </a:rPr>
              <a:t> current D/P</a:t>
            </a:r>
          </a:p>
          <a:p>
            <a:pPr lvl="1">
              <a:lnSpc>
                <a:spcPct val="90000"/>
              </a:lnSpc>
            </a:pPr>
            <a:endParaRPr lang="en-US" altLang="en-US" sz="1800" dirty="0">
              <a:latin typeface="Arial" panose="020B0604020202020204" pitchFamily="34" charset="0"/>
              <a:cs typeface="Arial" panose="020B0604020202020204" pitchFamily="34" charset="0"/>
            </a:endParaRPr>
          </a:p>
          <a:p>
            <a:pPr lvl="1">
              <a:lnSpc>
                <a:spcPct val="90000"/>
              </a:lnSpc>
            </a:pPr>
            <a:r>
              <a:rPr lang="en-US" altLang="en-US" sz="1800" dirty="0">
                <a:latin typeface="Arial" panose="020B0604020202020204" pitchFamily="34" charset="0"/>
                <a:cs typeface="Arial" panose="020B0604020202020204" pitchFamily="34" charset="0"/>
              </a:rPr>
              <a:t>4% is closer to the median across countries</a:t>
            </a:r>
          </a:p>
          <a:p>
            <a:pPr lvl="1">
              <a:lnSpc>
                <a:spcPct val="90000"/>
              </a:lnSpc>
            </a:pPr>
            <a:endParaRPr lang="en-US" altLang="en-US" sz="1800" dirty="0">
              <a:latin typeface="Arial" panose="020B0604020202020204" pitchFamily="34" charset="0"/>
              <a:cs typeface="Arial" panose="020B0604020202020204" pitchFamily="34" charset="0"/>
            </a:endParaRPr>
          </a:p>
          <a:p>
            <a:pPr>
              <a:lnSpc>
                <a:spcPct val="90000"/>
              </a:lnSpc>
            </a:pPr>
            <a:r>
              <a:rPr lang="en-US" altLang="en-US" sz="1800" dirty="0">
                <a:latin typeface="Arial" panose="020B0604020202020204" pitchFamily="34" charset="0"/>
                <a:cs typeface="Arial" panose="020B0604020202020204" pitchFamily="34" charset="0"/>
              </a:rPr>
              <a:t>Intuition (</a:t>
            </a:r>
            <a:r>
              <a:rPr lang="en-US" altLang="en-US" sz="1800" dirty="0">
                <a:latin typeface="Arial" panose="020B0604020202020204" pitchFamily="34" charset="0"/>
                <a:cs typeface="Arial" panose="020B0604020202020204" pitchFamily="34" charset="0"/>
                <a:hlinkClick r:id="rId2"/>
              </a:rPr>
              <a:t>see</a:t>
            </a:r>
            <a:r>
              <a:rPr lang="en-US" altLang="en-US" sz="1800" dirty="0">
                <a:latin typeface="Arial" panose="020B0604020202020204" pitchFamily="34" charset="0"/>
                <a:cs typeface="Arial" panose="020B0604020202020204" pitchFamily="34" charset="0"/>
              </a:rPr>
              <a:t>) : Success of US economy has led to </a:t>
            </a:r>
          </a:p>
          <a:p>
            <a:pPr lvl="1">
              <a:lnSpc>
                <a:spcPct val="90000"/>
              </a:lnSpc>
            </a:pPr>
            <a:r>
              <a:rPr lang="en-US" altLang="en-US" sz="1800" dirty="0">
                <a:latin typeface="Arial" panose="020B0604020202020204" pitchFamily="34" charset="0"/>
                <a:cs typeface="Arial" panose="020B0604020202020204" pitchFamily="34" charset="0"/>
              </a:rPr>
              <a:t>discount rate shocks that were negative on average </a:t>
            </a:r>
          </a:p>
          <a:p>
            <a:pPr lvl="1">
              <a:lnSpc>
                <a:spcPct val="90000"/>
              </a:lnSpc>
            </a:pPr>
            <a:r>
              <a:rPr lang="en-US" altLang="en-US" sz="1800" dirty="0">
                <a:latin typeface="Arial" panose="020B0604020202020204" pitchFamily="34" charset="0"/>
                <a:cs typeface="Arial" panose="020B0604020202020204" pitchFamily="34" charset="0"/>
              </a:rPr>
              <a:t>crashes that did not happen, but were rationally expected ex ante</a:t>
            </a:r>
          </a:p>
          <a:p>
            <a:pPr lvl="1">
              <a:lnSpc>
                <a:spcPct val="90000"/>
              </a:lnSpc>
            </a:pPr>
            <a:r>
              <a:rPr lang="en-US" altLang="en-US" sz="1800" dirty="0">
                <a:latin typeface="Arial" panose="020B0604020202020204" pitchFamily="34" charset="0"/>
                <a:cs typeface="Arial" panose="020B0604020202020204" pitchFamily="34" charset="0"/>
              </a:rPr>
              <a:t>Both lead to an upward bias in realized returns.</a:t>
            </a:r>
          </a:p>
          <a:p>
            <a:pPr lvl="2">
              <a:lnSpc>
                <a:spcPct val="90000"/>
              </a:lnSpc>
            </a:pPr>
            <a:endParaRPr lang="en-US" altLang="en-US" sz="1800" dirty="0">
              <a:latin typeface="Arial" panose="020B0604020202020204" pitchFamily="34" charset="0"/>
              <a:cs typeface="Arial" panose="020B0604020202020204" pitchFamily="34" charset="0"/>
            </a:endParaRPr>
          </a:p>
          <a:p>
            <a:pPr>
              <a:lnSpc>
                <a:spcPct val="90000"/>
              </a:lnSpc>
            </a:pPr>
            <a:endParaRPr lang="en-US" altLang="en-US" sz="1800" dirty="0">
              <a:latin typeface="Arial" panose="020B0604020202020204" pitchFamily="34" charset="0"/>
              <a:cs typeface="Arial" panose="020B0604020202020204" pitchFamily="34" charset="0"/>
            </a:endParaRPr>
          </a:p>
          <a:p>
            <a:pPr>
              <a:lnSpc>
                <a:spcPct val="90000"/>
              </a:lnSpc>
            </a:pPr>
            <a:endParaRPr lang="en-US" alt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2405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9" end="9"/>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0" end="1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11" end="1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C94FD2-86FE-DA6C-52D0-90816746AC3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DB0C1E8-4451-FD99-03CD-95B9F51DB38C}"/>
              </a:ext>
            </a:extLst>
          </p:cNvPr>
          <p:cNvSpPr txBox="1"/>
          <p:nvPr/>
        </p:nvSpPr>
        <p:spPr>
          <a:xfrm>
            <a:off x="1676400" y="2762071"/>
            <a:ext cx="6400800" cy="461665"/>
          </a:xfrm>
          <a:prstGeom prst="rect">
            <a:avLst/>
          </a:prstGeom>
          <a:noFill/>
          <a:ln>
            <a:solidFill>
              <a:schemeClr val="bg1">
                <a:lumMod val="50000"/>
              </a:schemeClr>
            </a:solidFill>
          </a:ln>
        </p:spPr>
        <p:txBody>
          <a:bodyPr wrap="square" rtlCol="0">
            <a:spAutoFit/>
          </a:bodyPr>
          <a:lstStyle/>
          <a:p>
            <a:pPr marL="511175" indent="-511175"/>
            <a:r>
              <a:rPr lang="en-US" sz="2400" b="1" dirty="0">
                <a:latin typeface="Arial" pitchFamily="34" charset="0"/>
                <a:cs typeface="Arial" pitchFamily="34" charset="0"/>
              </a:rPr>
              <a:t>3. Non-normal returns</a:t>
            </a:r>
          </a:p>
        </p:txBody>
      </p:sp>
    </p:spTree>
    <p:extLst>
      <p:ext uri="{BB962C8B-B14F-4D97-AF65-F5344CB8AC3E}">
        <p14:creationId xmlns:p14="http://schemas.microsoft.com/office/powerpoint/2010/main" val="29670438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mtClean="0"/>
              <a:pPr/>
              <a:t>19</a:t>
            </a:fld>
            <a:endParaRPr lang="en-US" dirty="0"/>
          </a:p>
        </p:txBody>
      </p:sp>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Normal returns</a:t>
            </a:r>
          </a:p>
        </p:txBody>
      </p:sp>
      <p:sp>
        <p:nvSpPr>
          <p:cNvPr id="6" name="Content Placeholder 2"/>
          <p:cNvSpPr txBox="1">
            <a:spLocks/>
          </p:cNvSpPr>
          <p:nvPr/>
        </p:nvSpPr>
        <p:spPr>
          <a:xfrm>
            <a:off x="457200" y="1417637"/>
            <a:ext cx="8229600" cy="45259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Char char="•"/>
            </a:pPr>
            <a:r>
              <a:rPr lang="en-US" sz="2000" dirty="0">
                <a:latin typeface="Arial" panose="020B0604020202020204" pitchFamily="34" charset="0"/>
                <a:cs typeface="Arial" panose="020B0604020202020204" pitchFamily="34" charset="0"/>
              </a:rPr>
              <a:t>Investment management is easier when returns are (jointly) normal</a:t>
            </a:r>
          </a:p>
          <a:p>
            <a:pPr>
              <a:buFont typeface="Arial" charset="0"/>
              <a:buChar char="•"/>
            </a:pPr>
            <a:endParaRPr lang="en-US" sz="2000" dirty="0">
              <a:latin typeface="Arial" panose="020B0604020202020204" pitchFamily="34" charset="0"/>
              <a:cs typeface="Arial" panose="020B0604020202020204" pitchFamily="34" charset="0"/>
            </a:endParaRPr>
          </a:p>
          <a:p>
            <a:pPr lvl="1">
              <a:buFont typeface="Wingdings" panose="05000000000000000000" pitchFamily="2" charset="2"/>
              <a:buChar char="Ø"/>
            </a:pPr>
            <a:r>
              <a:rPr lang="en-US" sz="2000" dirty="0">
                <a:latin typeface="Arial" panose="020B0604020202020204" pitchFamily="34" charset="0"/>
                <a:cs typeface="Arial" panose="020B0604020202020204" pitchFamily="34" charset="0"/>
              </a:rPr>
              <a:t>Standard deviation is a sufficient measure of risk when returns are symmetric</a:t>
            </a:r>
          </a:p>
          <a:p>
            <a:pPr lvl="1">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p>
            <a:pPr lvl="1">
              <a:buFont typeface="Wingdings" panose="05000000000000000000" pitchFamily="2" charset="2"/>
              <a:buChar char="Ø"/>
            </a:pPr>
            <a:r>
              <a:rPr lang="en-US" sz="2000" dirty="0">
                <a:latin typeface="Arial" panose="020B0604020202020204" pitchFamily="34" charset="0"/>
                <a:cs typeface="Arial" panose="020B0604020202020204" pitchFamily="34" charset="0"/>
              </a:rPr>
              <a:t>The dependence of returns across securities can be summarized using only the pairwise correlation coefficients </a:t>
            </a:r>
          </a:p>
          <a:p>
            <a:pPr marL="457200" lvl="1" indent="0">
              <a:buNone/>
            </a:pPr>
            <a:endParaRPr lang="en-US" sz="2000" dirty="0">
              <a:latin typeface="Arial" panose="020B0604020202020204" pitchFamily="34" charset="0"/>
              <a:cs typeface="Arial" panose="020B0604020202020204" pitchFamily="34" charset="0"/>
            </a:endParaRPr>
          </a:p>
          <a:p>
            <a:pPr lvl="1">
              <a:buFont typeface="Wingdings" panose="05000000000000000000" pitchFamily="2" charset="2"/>
              <a:buChar char="Ø"/>
            </a:pPr>
            <a:r>
              <a:rPr lang="en-US" sz="2000" dirty="0">
                <a:latin typeface="Arial" panose="020B0604020202020204" pitchFamily="34" charset="0"/>
                <a:cs typeface="Arial" panose="020B0604020202020204" pitchFamily="34" charset="0"/>
              </a:rPr>
              <a:t>Scenario analysis is easy</a:t>
            </a:r>
          </a:p>
          <a:p>
            <a:pPr lvl="1">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0633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76400" y="2762071"/>
            <a:ext cx="6400800" cy="461665"/>
          </a:xfrm>
          <a:prstGeom prst="rect">
            <a:avLst/>
          </a:prstGeom>
          <a:noFill/>
          <a:ln>
            <a:solidFill>
              <a:schemeClr val="bg1">
                <a:lumMod val="50000"/>
              </a:schemeClr>
            </a:solidFill>
          </a:ln>
        </p:spPr>
        <p:txBody>
          <a:bodyPr wrap="square" rtlCol="0">
            <a:spAutoFit/>
          </a:bodyPr>
          <a:lstStyle/>
          <a:p>
            <a:pPr marL="511175" indent="-511175"/>
            <a:r>
              <a:rPr lang="en-US" sz="2400" b="1" dirty="0">
                <a:latin typeface="Arial" pitchFamily="34" charset="0"/>
                <a:cs typeface="Arial" pitchFamily="34" charset="0"/>
              </a:rPr>
              <a:t>1. Multi-period returns</a:t>
            </a:r>
          </a:p>
        </p:txBody>
      </p:sp>
    </p:spTree>
    <p:extLst>
      <p:ext uri="{BB962C8B-B14F-4D97-AF65-F5344CB8AC3E}">
        <p14:creationId xmlns:p14="http://schemas.microsoft.com/office/powerpoint/2010/main" val="35317343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mtClean="0"/>
              <a:pPr/>
              <a:t>20</a:t>
            </a:fld>
            <a:endParaRPr lang="en-US" dirty="0"/>
          </a:p>
        </p:txBody>
      </p:sp>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Non-Normal returns</a:t>
            </a:r>
          </a:p>
        </p:txBody>
      </p:sp>
      <mc:AlternateContent xmlns:mc="http://schemas.openxmlformats.org/markup-compatibility/2006">
        <mc:Choice xmlns:a14="http://schemas.microsoft.com/office/drawing/2010/main" Requires="a14">
          <p:sp>
            <p:nvSpPr>
              <p:cNvPr id="6" name="Content Placeholder 2"/>
              <p:cNvSpPr txBox="1">
                <a:spLocks/>
              </p:cNvSpPr>
              <p:nvPr/>
            </p:nvSpPr>
            <p:spPr>
              <a:xfrm>
                <a:off x="381000" y="990600"/>
                <a:ext cx="8229600" cy="45259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Char char="•"/>
                </a:pPr>
                <a:r>
                  <a:rPr lang="en-US" sz="1800" dirty="0">
                    <a:latin typeface="Arial" panose="020B0604020202020204" pitchFamily="34" charset="0"/>
                    <a:cs typeface="Arial" panose="020B0604020202020204" pitchFamily="34" charset="0"/>
                  </a:rPr>
                  <a:t>What if returns are not normally distributed?</a:t>
                </a:r>
              </a:p>
              <a:p>
                <a:pPr>
                  <a:buFont typeface="Arial" charset="0"/>
                  <a:buChar char="•"/>
                </a:pPr>
                <a:endParaRPr lang="en-US" sz="1800" dirty="0">
                  <a:latin typeface="Arial" panose="020B0604020202020204" pitchFamily="34" charset="0"/>
                  <a:cs typeface="Arial" panose="020B0604020202020204" pitchFamily="34" charset="0"/>
                </a:endParaRPr>
              </a:p>
              <a:p>
                <a:pPr lvl="1">
                  <a:buFont typeface="Wingdings" panose="05000000000000000000" pitchFamily="2" charset="2"/>
                  <a:buChar char="Ø"/>
                </a:pPr>
                <a:r>
                  <a:rPr lang="en-US" sz="1800" dirty="0">
                    <a:latin typeface="Arial" panose="020B0604020202020204" pitchFamily="34" charset="0"/>
                    <a:cs typeface="Arial" panose="020B0604020202020204" pitchFamily="34" charset="0"/>
                  </a:rPr>
                  <a:t>Variance (k=2) is no longer a complete measure of risk as higher moments matter, with k-</a:t>
                </a:r>
                <a:r>
                  <a:rPr lang="en-US" sz="1800" dirty="0" err="1">
                    <a:latin typeface="Arial" panose="020B0604020202020204" pitchFamily="34" charset="0"/>
                    <a:cs typeface="Arial" panose="020B0604020202020204" pitchFamily="34" charset="0"/>
                  </a:rPr>
                  <a:t>th</a:t>
                </a:r>
                <a:r>
                  <a:rPr lang="en-US" sz="1800" dirty="0">
                    <a:latin typeface="Arial" panose="020B0604020202020204" pitchFamily="34" charset="0"/>
                    <a:cs typeface="Arial" panose="020B0604020202020204" pitchFamily="34" charset="0"/>
                  </a:rPr>
                  <a:t> moment a function of </a:t>
                </a:r>
                <a14:m>
                  <m:oMath xmlns:m="http://schemas.openxmlformats.org/officeDocument/2006/math">
                    <m:sSup>
                      <m:sSupPr>
                        <m:ctrlPr>
                          <a:rPr lang="en-US" sz="1800" i="1">
                            <a:latin typeface="Cambria Math" panose="02040503050406030204" pitchFamily="18" charset="0"/>
                            <a:cs typeface="Arial" pitchFamily="34" charset="0"/>
                          </a:rPr>
                        </m:ctrlPr>
                      </m:sSupPr>
                      <m:e>
                        <m:r>
                          <a:rPr lang="en-GB" sz="1800" b="0" i="1" smtClean="0">
                            <a:latin typeface="Cambria Math" panose="02040503050406030204" pitchFamily="18" charset="0"/>
                            <a:cs typeface="Arial" pitchFamily="34" charset="0"/>
                          </a:rPr>
                          <m:t>𝐸</m:t>
                        </m:r>
                        <m:r>
                          <a:rPr lang="en-GB" sz="1800" b="0" i="1" smtClean="0">
                            <a:latin typeface="Cambria Math" panose="02040503050406030204" pitchFamily="18" charset="0"/>
                            <a:cs typeface="Arial" pitchFamily="34" charset="0"/>
                          </a:rPr>
                          <m:t>((</m:t>
                        </m:r>
                        <m:r>
                          <a:rPr lang="en-US" sz="1800" i="1">
                            <a:latin typeface="Cambria Math" panose="02040503050406030204" pitchFamily="18" charset="0"/>
                            <a:cs typeface="Arial" pitchFamily="34" charset="0"/>
                          </a:rPr>
                          <m:t>𝑟</m:t>
                        </m:r>
                        <m:r>
                          <a:rPr lang="en-US" sz="1800" i="1">
                            <a:latin typeface="Cambria Math" panose="02040503050406030204" pitchFamily="18" charset="0"/>
                            <a:cs typeface="Arial" pitchFamily="34" charset="0"/>
                          </a:rPr>
                          <m:t>−</m:t>
                        </m:r>
                        <m:r>
                          <a:rPr lang="pt-PT" sz="1800" i="1">
                            <a:latin typeface="Cambria Math" panose="02040503050406030204" pitchFamily="18" charset="0"/>
                            <a:ea typeface="Cambria Math" panose="02040503050406030204" pitchFamily="18" charset="0"/>
                            <a:cs typeface="Arial" pitchFamily="34" charset="0"/>
                          </a:rPr>
                          <m:t>𝜇</m:t>
                        </m:r>
                        <m:r>
                          <a:rPr lang="en-GB" sz="1800" b="0" i="1" smtClean="0">
                            <a:latin typeface="Cambria Math" panose="02040503050406030204" pitchFamily="18" charset="0"/>
                            <a:cs typeface="Arial" pitchFamily="34" charset="0"/>
                          </a:rPr>
                          <m:t>)</m:t>
                        </m:r>
                      </m:e>
                      <m:sup>
                        <m:r>
                          <a:rPr lang="en-GB" sz="1800" b="0" i="1" smtClean="0">
                            <a:latin typeface="Cambria Math" panose="02040503050406030204" pitchFamily="18" charset="0"/>
                            <a:cs typeface="Arial" pitchFamily="34" charset="0"/>
                          </a:rPr>
                          <m:t>𝑘</m:t>
                        </m:r>
                      </m:sup>
                    </m:sSup>
                    <m:r>
                      <a:rPr lang="en-GB" sz="1800" b="0" i="1" smtClean="0">
                        <a:latin typeface="Cambria Math" panose="02040503050406030204" pitchFamily="18" charset="0"/>
                        <a:cs typeface="Arial" pitchFamily="34" charset="0"/>
                      </a:rPr>
                      <m:t>)</m:t>
                    </m:r>
                  </m:oMath>
                </a14:m>
                <a:r>
                  <a:rPr lang="pt-PT" sz="1800" dirty="0">
                    <a:ea typeface="Cambria Math" panose="02040503050406030204" pitchFamily="18" charset="0"/>
                    <a:cs typeface="Arial" pitchFamily="34" charset="0"/>
                  </a:rPr>
                  <a:t> </a:t>
                </a:r>
                <a:endParaRPr lang="en-US" sz="1800" dirty="0">
                  <a:latin typeface="Arial" panose="020B0604020202020204" pitchFamily="34" charset="0"/>
                  <a:cs typeface="Arial" panose="020B0604020202020204" pitchFamily="34" charset="0"/>
                </a:endParaRPr>
              </a:p>
              <a:p>
                <a:pPr lvl="2">
                  <a:buFont typeface="Wingdings" panose="05000000000000000000" pitchFamily="2" charset="2"/>
                  <a:buChar char="Ø"/>
                </a:pPr>
                <a:r>
                  <a:rPr lang="en-US" sz="1800" dirty="0">
                    <a:latin typeface="Arial" panose="020B0604020202020204" pitchFamily="34" charset="0"/>
                    <a:cs typeface="Arial" panose="020B0604020202020204" pitchFamily="34" charset="0"/>
                  </a:rPr>
                  <a:t>Post-war US stock market return:</a:t>
                </a:r>
              </a:p>
              <a:p>
                <a:pPr lvl="3">
                  <a:buFont typeface="Wingdings" panose="05000000000000000000" pitchFamily="2" charset="2"/>
                  <a:buChar char="Ø"/>
                </a:pPr>
                <a:r>
                  <a:rPr lang="en-US" sz="1800" dirty="0">
                    <a:latin typeface="Arial" panose="020B0604020202020204" pitchFamily="34" charset="0"/>
                    <a:cs typeface="Arial" panose="020B0604020202020204" pitchFamily="34" charset="0"/>
                  </a:rPr>
                  <a:t>Skewness (k=3): -0.5</a:t>
                </a:r>
              </a:p>
              <a:p>
                <a:pPr lvl="4">
                  <a:buFont typeface="Wingdings" panose="05000000000000000000" pitchFamily="2" charset="2"/>
                  <a:buChar char="Ø"/>
                </a:pPr>
                <a:r>
                  <a:rPr lang="en-US" sz="1800" dirty="0">
                    <a:latin typeface="Arial" panose="020B0604020202020204" pitchFamily="34" charset="0"/>
                    <a:cs typeface="Arial" panose="020B0604020202020204" pitchFamily="34" charset="0"/>
                  </a:rPr>
                  <a:t>Left-tail relatively fatter than right-tail</a:t>
                </a:r>
              </a:p>
              <a:p>
                <a:pPr lvl="3">
                  <a:buFont typeface="Wingdings" panose="05000000000000000000" pitchFamily="2" charset="2"/>
                  <a:buChar char="Ø"/>
                </a:pPr>
                <a:r>
                  <a:rPr lang="en-US" sz="1800" dirty="0">
                    <a:latin typeface="Arial" panose="020B0604020202020204" pitchFamily="34" charset="0"/>
                    <a:cs typeface="Arial" panose="020B0604020202020204" pitchFamily="34" charset="0"/>
                  </a:rPr>
                  <a:t>Kurtosis (k=4): 1.8</a:t>
                </a:r>
              </a:p>
              <a:p>
                <a:pPr lvl="4">
                  <a:buFont typeface="Wingdings" panose="05000000000000000000" pitchFamily="2" charset="2"/>
                  <a:buChar char="Ø"/>
                </a:pPr>
                <a:r>
                  <a:rPr lang="en-US" sz="1800" dirty="0">
                    <a:latin typeface="Arial" panose="020B0604020202020204" pitchFamily="34" charset="0"/>
                    <a:cs typeface="Arial" panose="020B0604020202020204" pitchFamily="34" charset="0"/>
                  </a:rPr>
                  <a:t>Both tails fatter than normal</a:t>
                </a:r>
              </a:p>
              <a:p>
                <a:pPr lvl="1">
                  <a:buFont typeface="Wingdings" panose="05000000000000000000" pitchFamily="2" charset="2"/>
                  <a:buChar char="Ø"/>
                </a:pPr>
                <a:r>
                  <a:rPr lang="en-US" sz="1800" dirty="0">
                    <a:latin typeface="Arial" panose="020B0604020202020204" pitchFamily="34" charset="0"/>
                    <a:cs typeface="Arial" panose="020B0604020202020204" pitchFamily="34" charset="0"/>
                  </a:rPr>
                  <a:t>Measuring (tail) dependence is tricky when dealing with many assets</a:t>
                </a:r>
              </a:p>
              <a:p>
                <a:pPr lvl="2">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pPr marL="285750" indent="-285750"/>
                <a:r>
                  <a:rPr lang="en-US" sz="1800" dirty="0">
                    <a:latin typeface="Arial" panose="020B0604020202020204" pitchFamily="34" charset="0"/>
                    <a:cs typeface="Arial" panose="020B0604020202020204" pitchFamily="34" charset="0"/>
                  </a:rPr>
                  <a:t>The normal assumption isn’t too bad and that’s why it’s popular.</a:t>
                </a:r>
              </a:p>
              <a:p>
                <a:pPr marL="685800" lvl="1"/>
                <a:r>
                  <a:rPr lang="en-US" sz="1800" dirty="0">
                    <a:latin typeface="Arial" panose="020B0604020202020204" pitchFamily="34" charset="0"/>
                    <a:cs typeface="Arial" panose="020B0604020202020204" pitchFamily="34" charset="0"/>
                  </a:rPr>
                  <a:t>Keep higher moments in mind when looking at real-world data though!</a:t>
                </a:r>
                <a:endParaRPr lang="en-NL" sz="1800" dirty="0">
                  <a:latin typeface="Arial" panose="020B0604020202020204" pitchFamily="34" charset="0"/>
                  <a:cs typeface="Arial" panose="020B0604020202020204" pitchFamily="34" charset="0"/>
                </a:endParaRPr>
              </a:p>
              <a:p>
                <a:pPr lvl="1">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p:txBody>
          </p:sp>
        </mc:Choice>
        <mc:Fallback>
          <p:sp>
            <p:nvSpPr>
              <p:cNvPr id="6" name="Content Placeholder 2"/>
              <p:cNvSpPr txBox="1">
                <a:spLocks noRot="1" noChangeAspect="1" noMove="1" noResize="1" noEditPoints="1" noAdjustHandles="1" noChangeArrowheads="1" noChangeShapeType="1" noTextEdit="1"/>
              </p:cNvSpPr>
              <p:nvPr/>
            </p:nvSpPr>
            <p:spPr>
              <a:xfrm>
                <a:off x="381000" y="990600"/>
                <a:ext cx="8229600" cy="4525963"/>
              </a:xfrm>
              <a:prstGeom prst="rect">
                <a:avLst/>
              </a:prstGeom>
              <a:blipFill>
                <a:blip r:embed="rId2"/>
                <a:stretch>
                  <a:fillRect l="-519" t="-809"/>
                </a:stretch>
              </a:blipFill>
            </p:spPr>
            <p:txBody>
              <a:bodyPr/>
              <a:lstStyle/>
              <a:p>
                <a:r>
                  <a:rPr lang="en-GB">
                    <a:noFill/>
                  </a:rPr>
                  <a:t> </a:t>
                </a:r>
              </a:p>
            </p:txBody>
          </p:sp>
        </mc:Fallback>
      </mc:AlternateContent>
    </p:spTree>
    <p:extLst>
      <p:ext uri="{BB962C8B-B14F-4D97-AF65-F5344CB8AC3E}">
        <p14:creationId xmlns:p14="http://schemas.microsoft.com/office/powerpoint/2010/main" val="40197324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mtClean="0"/>
              <a:pPr/>
              <a:t>21</a:t>
            </a:fld>
            <a:endParaRPr lang="en-US" dirty="0"/>
          </a:p>
        </p:txBody>
      </p:sp>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Alternatives to standard deviation</a:t>
            </a:r>
          </a:p>
        </p:txBody>
      </p:sp>
      <p:sp>
        <p:nvSpPr>
          <p:cNvPr id="6" name="Content Placeholder 2"/>
          <p:cNvSpPr txBox="1">
            <a:spLocks/>
          </p:cNvSpPr>
          <p:nvPr/>
        </p:nvSpPr>
        <p:spPr>
          <a:xfrm>
            <a:off x="381000" y="990600"/>
            <a:ext cx="8686800" cy="4525963"/>
          </a:xfrm>
          <a:prstGeom prst="rect">
            <a:avLst/>
          </a:prstGeom>
        </p:spPr>
        <p:txBody>
          <a:bodyPr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US" sz="2000" dirty="0">
                <a:latin typeface="Arial" panose="020B0604020202020204" pitchFamily="34" charset="0"/>
                <a:cs typeface="Arial" panose="020B0604020202020204" pitchFamily="34" charset="0"/>
              </a:rPr>
              <a:t>Value at Risk (</a:t>
            </a:r>
            <a:r>
              <a:rPr lang="en-US" sz="2000" dirty="0" err="1">
                <a:latin typeface="Arial" panose="020B0604020202020204" pitchFamily="34" charset="0"/>
                <a:cs typeface="Arial" panose="020B0604020202020204" pitchFamily="34" charset="0"/>
              </a:rPr>
              <a:t>VaR</a:t>
            </a:r>
            <a:r>
              <a:rPr lang="en-US" sz="2000" dirty="0">
                <a:latin typeface="Arial" panose="020B0604020202020204" pitchFamily="34" charset="0"/>
                <a:cs typeface="Arial" panose="020B0604020202020204" pitchFamily="34" charset="0"/>
              </a:rPr>
              <a:t>)</a:t>
            </a:r>
          </a:p>
          <a:p>
            <a:pPr>
              <a:defRPr/>
            </a:pPr>
            <a:endParaRPr lang="en-US" sz="2000" dirty="0">
              <a:latin typeface="Arial" panose="020B0604020202020204" pitchFamily="34" charset="0"/>
              <a:cs typeface="Arial" panose="020B0604020202020204" pitchFamily="34" charset="0"/>
            </a:endParaRPr>
          </a:p>
          <a:p>
            <a:pPr lvl="1">
              <a:defRPr/>
            </a:pPr>
            <a:r>
              <a:rPr lang="en-US" sz="2000" dirty="0">
                <a:latin typeface="Arial" panose="020B0604020202020204" pitchFamily="34" charset="0"/>
                <a:cs typeface="Arial" panose="020B0604020202020204" pitchFamily="34" charset="0"/>
              </a:rPr>
              <a:t>Loss corresponding to a very low percentile of the entire return distribution, such as the fifth or first percentile return</a:t>
            </a:r>
          </a:p>
          <a:p>
            <a:pPr lvl="1">
              <a:defRPr/>
            </a:pPr>
            <a:endParaRPr lang="en-US" sz="2000" dirty="0">
              <a:latin typeface="Arial" panose="020B0604020202020204" pitchFamily="34" charset="0"/>
              <a:cs typeface="Arial" panose="020B0604020202020204" pitchFamily="34" charset="0"/>
            </a:endParaRPr>
          </a:p>
          <a:p>
            <a:pPr lvl="1">
              <a:defRPr/>
            </a:pPr>
            <a:r>
              <a:rPr lang="en-US" sz="2000" dirty="0">
                <a:latin typeface="Arial" panose="020B0604020202020204" pitchFamily="34" charset="0"/>
                <a:cs typeface="Arial" panose="020B0604020202020204" pitchFamily="34" charset="0"/>
              </a:rPr>
              <a:t>Commonly used in banking regulation</a:t>
            </a:r>
          </a:p>
          <a:p>
            <a:pPr lvl="1">
              <a:defRPr/>
            </a:pPr>
            <a:endParaRPr lang="en-US" sz="2000" dirty="0">
              <a:latin typeface="Arial" panose="020B0604020202020204" pitchFamily="34" charset="0"/>
              <a:cs typeface="Arial" panose="020B0604020202020204" pitchFamily="34" charset="0"/>
            </a:endParaRPr>
          </a:p>
          <a:p>
            <a:pPr lvl="1">
              <a:defRPr/>
            </a:pPr>
            <a:r>
              <a:rPr lang="en-US" sz="2000" b="1" dirty="0">
                <a:latin typeface="Arial" panose="020B0604020202020204" pitchFamily="34" charset="0"/>
                <a:cs typeface="Arial" panose="020B0604020202020204" pitchFamily="34" charset="0"/>
              </a:rPr>
              <a:t>Why is </a:t>
            </a:r>
            <a:r>
              <a:rPr lang="en-US" sz="2000" b="1" dirty="0" err="1">
                <a:latin typeface="Arial" panose="020B0604020202020204" pitchFamily="34" charset="0"/>
                <a:cs typeface="Arial" panose="020B0604020202020204" pitchFamily="34" charset="0"/>
              </a:rPr>
              <a:t>VaR</a:t>
            </a:r>
            <a:r>
              <a:rPr lang="en-US" sz="2000" b="1" dirty="0">
                <a:latin typeface="Arial" panose="020B0604020202020204" pitchFamily="34" charset="0"/>
                <a:cs typeface="Arial" panose="020B0604020202020204" pitchFamily="34" charset="0"/>
              </a:rPr>
              <a:t> redundant for normally distributed returns?</a:t>
            </a:r>
          </a:p>
          <a:p>
            <a:pPr lvl="1">
              <a:defRPr/>
            </a:pPr>
            <a:endParaRPr lang="en-US" sz="2000" dirty="0">
              <a:latin typeface="Arial" panose="020B0604020202020204" pitchFamily="34" charset="0"/>
              <a:cs typeface="Arial" panose="020B0604020202020204" pitchFamily="34" charset="0"/>
            </a:endParaRPr>
          </a:p>
          <a:p>
            <a:pPr>
              <a:defRPr/>
            </a:pPr>
            <a:r>
              <a:rPr lang="en-US" sz="2000" dirty="0">
                <a:latin typeface="Arial" panose="020B0604020202020204" pitchFamily="34" charset="0"/>
                <a:cs typeface="Arial" panose="020B0604020202020204" pitchFamily="34" charset="0"/>
              </a:rPr>
              <a:t>Expected Shortfall (ES)</a:t>
            </a:r>
          </a:p>
          <a:p>
            <a:pPr>
              <a:defRPr/>
            </a:pPr>
            <a:endParaRPr lang="en-US" sz="2000" dirty="0">
              <a:latin typeface="Arial" panose="020B0604020202020204" pitchFamily="34" charset="0"/>
              <a:cs typeface="Arial" panose="020B0604020202020204" pitchFamily="34" charset="0"/>
            </a:endParaRPr>
          </a:p>
          <a:p>
            <a:pPr lvl="1">
              <a:defRPr/>
            </a:pPr>
            <a:r>
              <a:rPr lang="en-US" sz="2000" dirty="0">
                <a:latin typeface="Arial" panose="020B0604020202020204" pitchFamily="34" charset="0"/>
                <a:cs typeface="Arial" panose="020B0604020202020204" pitchFamily="34" charset="0"/>
              </a:rPr>
              <a:t>Also called conditional tail expectation (CTE), focuses on the </a:t>
            </a:r>
            <a:r>
              <a:rPr lang="en-US" sz="2000" i="1" dirty="0">
                <a:latin typeface="Arial" panose="020B0604020202020204" pitchFamily="34" charset="0"/>
                <a:cs typeface="Arial" panose="020B0604020202020204" pitchFamily="34" charset="0"/>
              </a:rPr>
              <a:t>expected </a:t>
            </a:r>
            <a:r>
              <a:rPr lang="en-US" sz="2000" dirty="0">
                <a:latin typeface="Arial" panose="020B0604020202020204" pitchFamily="34" charset="0"/>
                <a:cs typeface="Arial" panose="020B0604020202020204" pitchFamily="34" charset="0"/>
              </a:rPr>
              <a:t>loss in the worst-case scenarios (left tail of the distribution)</a:t>
            </a:r>
          </a:p>
          <a:p>
            <a:pPr lvl="1">
              <a:defRPr/>
            </a:pPr>
            <a:endParaRPr lang="en-US" sz="2000" dirty="0">
              <a:latin typeface="Arial" panose="020B0604020202020204" pitchFamily="34" charset="0"/>
              <a:cs typeface="Arial" panose="020B0604020202020204" pitchFamily="34" charset="0"/>
            </a:endParaRPr>
          </a:p>
          <a:p>
            <a:pPr lvl="1">
              <a:defRPr/>
            </a:pPr>
            <a:r>
              <a:rPr lang="en-US" sz="2000" dirty="0">
                <a:latin typeface="Arial" panose="020B0604020202020204" pitchFamily="34" charset="0"/>
                <a:cs typeface="Arial" panose="020B0604020202020204" pitchFamily="34" charset="0"/>
              </a:rPr>
              <a:t>More conservative measure of downside risk than </a:t>
            </a:r>
            <a:r>
              <a:rPr lang="en-US" sz="2000" dirty="0" err="1">
                <a:latin typeface="Arial" panose="020B0604020202020204" pitchFamily="34" charset="0"/>
                <a:cs typeface="Arial" panose="020B0604020202020204" pitchFamily="34" charset="0"/>
              </a:rPr>
              <a:t>VaR</a:t>
            </a:r>
            <a:endParaRPr lang="en-US" sz="2000" dirty="0">
              <a:latin typeface="Arial" panose="020B0604020202020204" pitchFamily="34" charset="0"/>
              <a:cs typeface="Arial" panose="020B0604020202020204" pitchFamily="34" charset="0"/>
            </a:endParaRPr>
          </a:p>
          <a:p>
            <a:pPr>
              <a:defRPr/>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3575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0" end="1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12" end="1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mtClean="0"/>
              <a:pPr/>
              <a:t>22</a:t>
            </a:fld>
            <a:endParaRPr lang="en-US" dirty="0"/>
          </a:p>
        </p:txBody>
      </p:sp>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err="1">
                <a:latin typeface="Arial" pitchFamily="34" charset="0"/>
                <a:cs typeface="Arial" pitchFamily="34" charset="0"/>
              </a:rPr>
              <a:t>VaR</a:t>
            </a:r>
            <a:r>
              <a:rPr lang="en-US" sz="2400" b="1" dirty="0">
                <a:latin typeface="Arial" pitchFamily="34" charset="0"/>
                <a:cs typeface="Arial" pitchFamily="34" charset="0"/>
              </a:rPr>
              <a:t> and ES</a:t>
            </a:r>
          </a:p>
        </p:txBody>
      </p:sp>
      <p:sp>
        <p:nvSpPr>
          <p:cNvPr id="5" name="TextBox 4"/>
          <p:cNvSpPr txBox="1"/>
          <p:nvPr/>
        </p:nvSpPr>
        <p:spPr>
          <a:xfrm>
            <a:off x="533400" y="990600"/>
            <a:ext cx="7961012" cy="5562600"/>
          </a:xfrm>
          <a:prstGeom prst="rect">
            <a:avLst/>
          </a:prstGeom>
          <a:noFill/>
        </p:spPr>
        <p:txBody>
          <a:bodyPr wrap="square" rtlCol="0">
            <a:noAutofit/>
          </a:bodyPr>
          <a:lstStyle/>
          <a:p>
            <a:pPr>
              <a:buClr>
                <a:schemeClr val="tx2">
                  <a:lumMod val="75000"/>
                </a:schemeClr>
              </a:buClr>
            </a:pPr>
            <a:r>
              <a:rPr lang="en-US" sz="2000" u="sng" dirty="0">
                <a:latin typeface="Arial" pitchFamily="34" charset="0"/>
                <a:cs typeface="Arial" pitchFamily="34" charset="0"/>
              </a:rPr>
              <a:t>Example (1):</a:t>
            </a:r>
            <a:br>
              <a:rPr lang="en-US" sz="2000" dirty="0">
                <a:latin typeface="Arial" pitchFamily="34" charset="0"/>
                <a:cs typeface="Arial" pitchFamily="34" charset="0"/>
              </a:rPr>
            </a:br>
            <a:r>
              <a:rPr lang="en-US" sz="2000" dirty="0">
                <a:latin typeface="Arial" pitchFamily="34" charset="0"/>
                <a:cs typeface="Arial" pitchFamily="34" charset="0"/>
              </a:rPr>
              <a:t>Consider a return that is distributed uniformly in the interval [-20%,+30%]</a:t>
            </a:r>
          </a:p>
          <a:p>
            <a:pPr marL="800100" lvl="1" indent="-342900">
              <a:buClr>
                <a:schemeClr val="tx2">
                  <a:lumMod val="75000"/>
                </a:schemeClr>
              </a:buClr>
              <a:buFont typeface="Arial" panose="020B0604020202020204" pitchFamily="34" charset="0"/>
              <a:buChar char="•"/>
            </a:pPr>
            <a:endParaRPr lang="en-US" sz="2000" dirty="0">
              <a:latin typeface="Arial" pitchFamily="34" charset="0"/>
              <a:cs typeface="Arial" pitchFamily="34" charset="0"/>
            </a:endParaRPr>
          </a:p>
          <a:p>
            <a:pPr marL="800100" lvl="1" indent="-342900">
              <a:buClr>
                <a:schemeClr val="tx2">
                  <a:lumMod val="75000"/>
                </a:schemeClr>
              </a:buClr>
              <a:buFont typeface="Arial" panose="020B0604020202020204" pitchFamily="34" charset="0"/>
              <a:buChar char="•"/>
            </a:pPr>
            <a:r>
              <a:rPr lang="en-US" sz="2000" dirty="0">
                <a:latin typeface="Arial" pitchFamily="34" charset="0"/>
                <a:cs typeface="Arial" pitchFamily="34" charset="0"/>
              </a:rPr>
              <a:t>Uniform distribution: each outcome in the interval is equally likely</a:t>
            </a:r>
          </a:p>
          <a:p>
            <a:pPr marL="800100" lvl="1" indent="-342900">
              <a:buClr>
                <a:schemeClr val="tx2">
                  <a:lumMod val="75000"/>
                </a:schemeClr>
              </a:buClr>
              <a:buFont typeface="Arial" panose="020B0604020202020204" pitchFamily="34" charset="0"/>
              <a:buChar char="•"/>
            </a:pPr>
            <a:endParaRPr lang="en-US" sz="2000" dirty="0">
              <a:latin typeface="Arial" pitchFamily="34" charset="0"/>
              <a:cs typeface="Arial" pitchFamily="34" charset="0"/>
            </a:endParaRPr>
          </a:p>
          <a:p>
            <a:pPr marL="800100" lvl="1" indent="-342900">
              <a:buClr>
                <a:schemeClr val="tx2">
                  <a:lumMod val="75000"/>
                </a:schemeClr>
              </a:buClr>
              <a:buFont typeface="Arial" panose="020B0604020202020204" pitchFamily="34" charset="0"/>
              <a:buChar char="•"/>
            </a:pPr>
            <a:r>
              <a:rPr lang="en-US" sz="2000" dirty="0">
                <a:latin typeface="Arial" pitchFamily="34" charset="0"/>
                <a:cs typeface="Arial" pitchFamily="34" charset="0"/>
              </a:rPr>
              <a:t>Compute the </a:t>
            </a:r>
            <a:r>
              <a:rPr lang="en-US" sz="2000" dirty="0" err="1">
                <a:latin typeface="Arial" pitchFamily="34" charset="0"/>
                <a:cs typeface="Arial" pitchFamily="34" charset="0"/>
              </a:rPr>
              <a:t>VaR</a:t>
            </a:r>
            <a:r>
              <a:rPr lang="en-US" sz="2000" dirty="0">
                <a:latin typeface="Arial" pitchFamily="34" charset="0"/>
                <a:cs typeface="Arial" pitchFamily="34" charset="0"/>
              </a:rPr>
              <a:t>(5%) and the ES(5%) for a portfolio of $10M</a:t>
            </a:r>
          </a:p>
          <a:p>
            <a:pPr marL="1371600" lvl="2" indent="-457200">
              <a:buFont typeface="Arial" panose="020B0604020202020204" pitchFamily="34" charset="0"/>
              <a:buChar char="•"/>
            </a:pPr>
            <a:endParaRPr lang="en-US" sz="2000" dirty="0">
              <a:latin typeface="Arial" pitchFamily="34" charset="0"/>
              <a:cs typeface="Arial" pitchFamily="34" charset="0"/>
            </a:endParaRPr>
          </a:p>
          <a:p>
            <a:pPr marL="1371600" lvl="2" indent="-457200">
              <a:buFont typeface="Arial" panose="020B0604020202020204" pitchFamily="34" charset="0"/>
              <a:buChar char="•"/>
            </a:pPr>
            <a:r>
              <a:rPr lang="en-US" sz="2000" dirty="0" err="1">
                <a:latin typeface="Arial" pitchFamily="34" charset="0"/>
                <a:cs typeface="Arial" pitchFamily="34" charset="0"/>
              </a:rPr>
              <a:t>VaR</a:t>
            </a:r>
            <a:r>
              <a:rPr lang="en-US" sz="2000" dirty="0">
                <a:latin typeface="Arial" pitchFamily="34" charset="0"/>
                <a:cs typeface="Arial" pitchFamily="34" charset="0"/>
              </a:rPr>
              <a:t>(5%) = the outcome for which we estimate that things will only be worse in 5% of cases</a:t>
            </a:r>
          </a:p>
          <a:p>
            <a:pPr marL="1371600" lvl="2" indent="-457200">
              <a:buFont typeface="Arial" panose="020B0604020202020204" pitchFamily="34" charset="0"/>
              <a:buChar char="•"/>
            </a:pPr>
            <a:r>
              <a:rPr lang="en-US" sz="2000" dirty="0">
                <a:latin typeface="Arial" pitchFamily="34" charset="0"/>
                <a:cs typeface="Arial" pitchFamily="34" charset="0"/>
              </a:rPr>
              <a:t>ES(5%) = the average outcome in the worst 5% of cases</a:t>
            </a:r>
          </a:p>
          <a:p>
            <a:pPr marL="457200" indent="-457200">
              <a:buFont typeface="Arial" panose="020B0604020202020204" pitchFamily="34" charset="0"/>
              <a:buChar char="•"/>
            </a:pPr>
            <a:endParaRPr lang="en-US" sz="2000" dirty="0">
              <a:latin typeface="Arial" pitchFamily="34" charset="0"/>
              <a:cs typeface="Arial" pitchFamily="34" charset="0"/>
            </a:endParaRPr>
          </a:p>
          <a:p>
            <a:r>
              <a:rPr lang="en-US" sz="2000" u="sng" dirty="0">
                <a:latin typeface="Arial" pitchFamily="34" charset="0"/>
                <a:cs typeface="Arial" pitchFamily="34" charset="0"/>
              </a:rPr>
              <a:t>Example (2): </a:t>
            </a:r>
          </a:p>
          <a:p>
            <a:r>
              <a:rPr lang="en-US" sz="2000" dirty="0">
                <a:latin typeface="Arial" pitchFamily="34" charset="0"/>
                <a:cs typeface="Arial" pitchFamily="34" charset="0"/>
              </a:rPr>
              <a:t>Calculate the same statistics for monthly US stock market returns since the 1960s and compare to what these statistics would look like if US stock market returns were normally distributed.</a:t>
            </a:r>
          </a:p>
          <a:p>
            <a:pPr marL="457200" indent="-457200">
              <a:buFont typeface="Arial" panose="020B0604020202020204" pitchFamily="34" charset="0"/>
              <a:buChar char="•"/>
            </a:pPr>
            <a:endParaRPr lang="en-US" sz="2000" dirty="0">
              <a:latin typeface="Arial" pitchFamily="34" charset="0"/>
              <a:cs typeface="Arial" pitchFamily="34" charset="0"/>
            </a:endParaRPr>
          </a:p>
          <a:p>
            <a:pPr marL="457200" indent="-457200">
              <a:buFont typeface="Arial" panose="020B0604020202020204" pitchFamily="34" charset="0"/>
              <a:buChar char="•"/>
            </a:pPr>
            <a:endParaRPr lang="en-US" sz="2000" dirty="0">
              <a:latin typeface="Arial" pitchFamily="34" charset="0"/>
              <a:cs typeface="Arial" pitchFamily="34" charset="0"/>
            </a:endParaRPr>
          </a:p>
          <a:p>
            <a:pPr marL="457200" indent="-457200">
              <a:buFont typeface="Arial" panose="020B0604020202020204" pitchFamily="34" charset="0"/>
              <a:buChar char="•"/>
            </a:pPr>
            <a:endParaRPr lang="en-US" sz="2000" dirty="0">
              <a:latin typeface="Arial" pitchFamily="34" charset="0"/>
              <a:cs typeface="Arial" pitchFamily="34" charset="0"/>
            </a:endParaRPr>
          </a:p>
          <a:p>
            <a:pPr marL="342900" indent="-342900">
              <a:buClr>
                <a:schemeClr val="tx2">
                  <a:lumMod val="75000"/>
                </a:schemeClr>
              </a:buClr>
              <a:buFont typeface="Arial" panose="020B0604020202020204" pitchFamily="34" charset="0"/>
              <a:buChar char="•"/>
            </a:pPr>
            <a:endParaRPr lang="en-US" sz="2000" dirty="0">
              <a:latin typeface="Arial" pitchFamily="34" charset="0"/>
              <a:cs typeface="Arial" pitchFamily="34" charset="0"/>
            </a:endParaRPr>
          </a:p>
          <a:p>
            <a:pPr marL="344488" indent="-344488">
              <a:buClr>
                <a:schemeClr val="tx2">
                  <a:lumMod val="75000"/>
                </a:schemeClr>
              </a:buClr>
              <a:buFont typeface="Arial" pitchFamily="34" charset="0"/>
              <a:buChar char="•"/>
            </a:pPr>
            <a:endParaRPr lang="en-US" sz="2000" dirty="0">
              <a:latin typeface="Arial" pitchFamily="34" charset="0"/>
              <a:cs typeface="Arial" pitchFamily="34" charset="0"/>
            </a:endParaRPr>
          </a:p>
          <a:p>
            <a:pPr marL="344488" indent="-344488">
              <a:buClr>
                <a:schemeClr val="tx2">
                  <a:lumMod val="75000"/>
                </a:schemeClr>
              </a:buClr>
              <a:buFont typeface="Arial" pitchFamily="34" charset="0"/>
              <a:buChar char="•"/>
            </a:pPr>
            <a:endParaRPr lang="en-US" sz="2000" dirty="0">
              <a:latin typeface="Arial" pitchFamily="34" charset="0"/>
              <a:cs typeface="Arial" pitchFamily="34" charset="0"/>
            </a:endParaRPr>
          </a:p>
          <a:p>
            <a:pPr marL="344488" indent="-344488">
              <a:buClr>
                <a:schemeClr val="tx2">
                  <a:lumMod val="75000"/>
                </a:schemeClr>
              </a:buClr>
              <a:buFont typeface="Arial" pitchFamily="34" charset="0"/>
              <a:buChar char="•"/>
            </a:pPr>
            <a:endParaRPr lang="en-US" sz="2000" dirty="0">
              <a:latin typeface="Arial" pitchFamily="34" charset="0"/>
              <a:cs typeface="Arial" pitchFamily="34" charset="0"/>
            </a:endParaRPr>
          </a:p>
          <a:p>
            <a:pPr marL="344488" indent="-344488">
              <a:buClr>
                <a:schemeClr val="tx2">
                  <a:lumMod val="75000"/>
                </a:schemeClr>
              </a:buClr>
              <a:buFont typeface="Arial" pitchFamily="34" charset="0"/>
              <a:buChar char="•"/>
            </a:pPr>
            <a:endParaRPr lang="en-US" sz="2000" dirty="0">
              <a:latin typeface="Arial" pitchFamily="34" charset="0"/>
              <a:cs typeface="Arial" pitchFamily="34" charset="0"/>
            </a:endParaRPr>
          </a:p>
          <a:p>
            <a:pPr marL="344488" indent="-344488">
              <a:buClr>
                <a:schemeClr val="tx2">
                  <a:lumMod val="75000"/>
                </a:schemeClr>
              </a:buClr>
              <a:buFont typeface="Arial" pitchFamily="34" charset="0"/>
              <a:buChar char="•"/>
            </a:pPr>
            <a:endParaRPr lang="en-US" sz="2000" dirty="0">
              <a:latin typeface="Arial" pitchFamily="34" charset="0"/>
              <a:cs typeface="Arial" pitchFamily="34" charset="0"/>
            </a:endParaRPr>
          </a:p>
          <a:p>
            <a:pPr marL="344488" indent="-344488">
              <a:buClr>
                <a:schemeClr val="tx2">
                  <a:lumMod val="75000"/>
                </a:schemeClr>
              </a:buClr>
              <a:buFont typeface="Arial" pitchFamily="34" charset="0"/>
              <a:buChar char="•"/>
            </a:pPr>
            <a:endParaRPr lang="en-US" sz="2000" dirty="0">
              <a:latin typeface="Arial" pitchFamily="34" charset="0"/>
              <a:cs typeface="Arial" pitchFamily="34" charset="0"/>
            </a:endParaRPr>
          </a:p>
        </p:txBody>
      </p:sp>
    </p:spTree>
    <p:extLst>
      <p:ext uri="{BB962C8B-B14F-4D97-AF65-F5344CB8AC3E}">
        <p14:creationId xmlns:p14="http://schemas.microsoft.com/office/powerpoint/2010/main" val="3170402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9" end="9"/>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76400" y="2762071"/>
            <a:ext cx="6400800" cy="461665"/>
          </a:xfrm>
          <a:prstGeom prst="rect">
            <a:avLst/>
          </a:prstGeom>
          <a:noFill/>
          <a:ln>
            <a:solidFill>
              <a:schemeClr val="bg1">
                <a:lumMod val="50000"/>
              </a:schemeClr>
            </a:solidFill>
          </a:ln>
        </p:spPr>
        <p:txBody>
          <a:bodyPr wrap="square" rtlCol="0">
            <a:spAutoFit/>
          </a:bodyPr>
          <a:lstStyle/>
          <a:p>
            <a:pPr marL="511175" indent="-511175"/>
            <a:r>
              <a:rPr lang="en-US" sz="2400" b="1" dirty="0">
                <a:latin typeface="Arial" pitchFamily="34" charset="0"/>
                <a:cs typeface="Arial" pitchFamily="34" charset="0"/>
              </a:rPr>
              <a:t>4. Time-varying distributions of returns</a:t>
            </a:r>
          </a:p>
        </p:txBody>
      </p:sp>
    </p:spTree>
    <p:extLst>
      <p:ext uri="{BB962C8B-B14F-4D97-AF65-F5344CB8AC3E}">
        <p14:creationId xmlns:p14="http://schemas.microsoft.com/office/powerpoint/2010/main" val="11409189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mtClean="0"/>
              <a:pPr/>
              <a:t>24</a:t>
            </a:fld>
            <a:endParaRPr lang="en-US" dirty="0"/>
          </a:p>
        </p:txBody>
      </p:sp>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Stylized facts</a:t>
            </a:r>
          </a:p>
        </p:txBody>
      </p:sp>
      <mc:AlternateContent xmlns:mc="http://schemas.openxmlformats.org/markup-compatibility/2006" xmlns:a14="http://schemas.microsoft.com/office/drawing/2010/main">
        <mc:Choice Requires="a14">
          <p:sp>
            <p:nvSpPr>
              <p:cNvPr id="6" name="Rectangle 3"/>
              <p:cNvSpPr txBox="1">
                <a:spLocks noChangeArrowheads="1"/>
              </p:cNvSpPr>
              <p:nvPr/>
            </p:nvSpPr>
            <p:spPr>
              <a:xfrm>
                <a:off x="609600" y="840828"/>
                <a:ext cx="7772400" cy="510277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pPr>
                <a:r>
                  <a:rPr lang="en-US" sz="1600" dirty="0">
                    <a:latin typeface="Arial" panose="020B0604020202020204" pitchFamily="34" charset="0"/>
                    <a:cs typeface="Arial" panose="020B0604020202020204" pitchFamily="34" charset="0"/>
                  </a:rPr>
                  <a:t>Across different asset classes, time periods, geographies, and so on, return distributions seem to be predictably time-varying.</a:t>
                </a:r>
              </a:p>
              <a:p>
                <a:pPr lvl="1">
                  <a:lnSpc>
                    <a:spcPct val="90000"/>
                  </a:lnSpc>
                </a:pPr>
                <a:endParaRPr lang="en-US" sz="1600" b="1" dirty="0">
                  <a:latin typeface="Arial" panose="020B0604020202020204" pitchFamily="34" charset="0"/>
                  <a:cs typeface="Arial" panose="020B0604020202020204" pitchFamily="34" charset="0"/>
                </a:endParaRPr>
              </a:p>
              <a:p>
                <a:pPr lvl="1">
                  <a:lnSpc>
                    <a:spcPct val="90000"/>
                  </a:lnSpc>
                </a:pPr>
                <a:r>
                  <a:rPr lang="en-US" sz="1600" b="1" dirty="0">
                    <a:latin typeface="Arial" panose="020B0604020202020204" pitchFamily="34" charset="0"/>
                    <a:cs typeface="Arial" panose="020B0604020202020204" pitchFamily="34" charset="0"/>
                  </a:rPr>
                  <a:t>Difficult question: How to distinguish non-normality from time-variation in</a:t>
                </a:r>
                <a:r>
                  <a:rPr lang="en-US" altLang="en-US" sz="1600" b="1" dirty="0">
                    <a:ea typeface="Cambria Math" panose="02040503050406030204" pitchFamily="18" charset="0"/>
                    <a:cs typeface="Arial" panose="020B0604020202020204" pitchFamily="34" charset="0"/>
                  </a:rPr>
                  <a:t> </a:t>
                </a:r>
                <a14:m>
                  <m:oMath xmlns:m="http://schemas.openxmlformats.org/officeDocument/2006/math">
                    <m:r>
                      <a:rPr lang="en-US" altLang="en-US" sz="1600" b="1" i="1">
                        <a:latin typeface="Cambria Math" panose="02040503050406030204" pitchFamily="18" charset="0"/>
                        <a:ea typeface="Cambria Math" panose="02040503050406030204" pitchFamily="18" charset="0"/>
                        <a:cs typeface="Arial" panose="020B0604020202020204" pitchFamily="34" charset="0"/>
                      </a:rPr>
                      <m:t>𝝁</m:t>
                    </m:r>
                  </m:oMath>
                </a14:m>
                <a:r>
                  <a:rPr lang="en-US" sz="1600" b="1" dirty="0">
                    <a:latin typeface="Arial" panose="020B0604020202020204" pitchFamily="34" charset="0"/>
                    <a:cs typeface="Arial" panose="020B0604020202020204" pitchFamily="34" charset="0"/>
                  </a:rPr>
                  <a:t> and</a:t>
                </a:r>
                <a:r>
                  <a:rPr lang="en-US" altLang="en-US" sz="1600" b="1" dirty="0">
                    <a:ea typeface="Cambria Math" panose="02040503050406030204" pitchFamily="18" charset="0"/>
                    <a:cs typeface="Arial" panose="020B0604020202020204" pitchFamily="34" charset="0"/>
                  </a:rPr>
                  <a:t> </a:t>
                </a:r>
                <a14:m>
                  <m:oMath xmlns:m="http://schemas.openxmlformats.org/officeDocument/2006/math">
                    <m:r>
                      <a:rPr lang="en-US" altLang="en-US" sz="1600" b="1" i="1">
                        <a:latin typeface="Cambria Math" panose="02040503050406030204" pitchFamily="18" charset="0"/>
                        <a:ea typeface="Cambria Math" panose="02040503050406030204" pitchFamily="18" charset="0"/>
                        <a:cs typeface="Arial" panose="020B0604020202020204" pitchFamily="34" charset="0"/>
                      </a:rPr>
                      <m:t>𝝈</m:t>
                    </m:r>
                  </m:oMath>
                </a14:m>
                <a:r>
                  <a:rPr lang="en-US" sz="1600" b="1" dirty="0">
                    <a:latin typeface="Arial" panose="020B0604020202020204" pitchFamily="34" charset="0"/>
                    <a:cs typeface="Arial" panose="020B0604020202020204" pitchFamily="34" charset="0"/>
                  </a:rPr>
                  <a:t>?</a:t>
                </a:r>
              </a:p>
              <a:p>
                <a:pPr>
                  <a:lnSpc>
                    <a:spcPct val="90000"/>
                  </a:lnSpc>
                </a:pPr>
                <a:endParaRPr lang="en-US" sz="1600" dirty="0">
                  <a:latin typeface="Arial" panose="020B0604020202020204" pitchFamily="34" charset="0"/>
                  <a:cs typeface="Arial" panose="020B0604020202020204" pitchFamily="34" charset="0"/>
                </a:endParaRPr>
              </a:p>
              <a:p>
                <a:pPr>
                  <a:lnSpc>
                    <a:spcPct val="90000"/>
                  </a:lnSpc>
                </a:pPr>
                <a:r>
                  <a:rPr lang="en-US" sz="1600" dirty="0">
                    <a:latin typeface="Arial" panose="020B0604020202020204" pitchFamily="34" charset="0"/>
                    <a:cs typeface="Arial" panose="020B0604020202020204" pitchFamily="34" charset="0"/>
                  </a:rPr>
                  <a:t>We will discuss in this course a number of timing strategies. To set the stage, let us consider the equity premium:</a:t>
                </a:r>
              </a:p>
              <a:p>
                <a:pPr marL="0" indent="0">
                  <a:lnSpc>
                    <a:spcPct val="90000"/>
                  </a:lnSpc>
                  <a:buNone/>
                </a:pPr>
                <a:endParaRPr lang="en-US" sz="1600" dirty="0">
                  <a:latin typeface="Arial" panose="020B0604020202020204" pitchFamily="34" charset="0"/>
                  <a:cs typeface="Arial" panose="020B0604020202020204" pitchFamily="34" charset="0"/>
                </a:endParaRPr>
              </a:p>
              <a:p>
                <a:pPr>
                  <a:lnSpc>
                    <a:spcPct val="90000"/>
                  </a:lnSpc>
                </a:pPr>
                <a:r>
                  <a:rPr lang="en-US" altLang="en-US" sz="1600" dirty="0">
                    <a:latin typeface="Arial" panose="020B0604020202020204" pitchFamily="34" charset="0"/>
                    <a:cs typeface="Arial" panose="020B0604020202020204" pitchFamily="34" charset="0"/>
                  </a:rPr>
                  <a:t>Talking to practitioners, you will realize that many of them understand that the equity premium is time-varying.</a:t>
                </a:r>
              </a:p>
              <a:p>
                <a:pPr lvl="1">
                  <a:lnSpc>
                    <a:spcPct val="90000"/>
                  </a:lnSpc>
                </a:pPr>
                <a:r>
                  <a:rPr lang="en-US" altLang="en-US" sz="1600" dirty="0">
                    <a:latin typeface="Arial" panose="020B0604020202020204" pitchFamily="34" charset="0"/>
                    <a:cs typeface="Arial" panose="020B0604020202020204" pitchFamily="34" charset="0"/>
                  </a:rPr>
                  <a:t>E.g., many fund managers advocate buying equities after a crash. </a:t>
                </a:r>
              </a:p>
              <a:p>
                <a:pPr lvl="1">
                  <a:lnSpc>
                    <a:spcPct val="90000"/>
                  </a:lnSpc>
                </a:pPr>
                <a:r>
                  <a:rPr lang="en-US" altLang="en-US" sz="1600" dirty="0">
                    <a:latin typeface="Arial" panose="020B0604020202020204" pitchFamily="34" charset="0"/>
                    <a:cs typeface="Arial" panose="020B0604020202020204" pitchFamily="34" charset="0"/>
                  </a:rPr>
                  <a:t>Why?</a:t>
                </a:r>
              </a:p>
              <a:p>
                <a:pPr lvl="2">
                  <a:lnSpc>
                    <a:spcPct val="90000"/>
                  </a:lnSpc>
                </a:pPr>
                <a:r>
                  <a:rPr lang="en-US" sz="1600" dirty="0">
                    <a:latin typeface="Arial" panose="020B0604020202020204" pitchFamily="34" charset="0"/>
                    <a:cs typeface="Arial" panose="020B0604020202020204" pitchFamily="34" charset="0"/>
                  </a:rPr>
                  <a:t>Recall the value of a stock that pays a constant dividend: P = D/k</a:t>
                </a:r>
              </a:p>
              <a:p>
                <a:pPr lvl="2">
                  <a:lnSpc>
                    <a:spcPct val="90000"/>
                  </a:lnSpc>
                </a:pPr>
                <a:r>
                  <a:rPr lang="en-US" sz="1600" dirty="0">
                    <a:latin typeface="Arial" panose="020B0604020202020204" pitchFamily="34" charset="0"/>
                    <a:cs typeface="Arial" panose="020B0604020202020204" pitchFamily="34" charset="0"/>
                  </a:rPr>
                  <a:t>Rewriting, we see that a proxy for the expected return of a stock k = D/P</a:t>
                </a:r>
              </a:p>
              <a:p>
                <a:pPr lvl="2">
                  <a:lnSpc>
                    <a:spcPct val="90000"/>
                  </a:lnSpc>
                </a:pPr>
                <a:r>
                  <a:rPr lang="en-US" sz="1600" dirty="0">
                    <a:latin typeface="Arial" panose="020B0604020202020204" pitchFamily="34" charset="0"/>
                    <a:cs typeface="Arial" panose="020B0604020202020204" pitchFamily="34" charset="0"/>
                  </a:rPr>
                  <a:t>So, when prices are low after a crisis, it means that expected returns are high.</a:t>
                </a:r>
              </a:p>
              <a:p>
                <a:pPr lvl="2">
                  <a:lnSpc>
                    <a:spcPct val="90000"/>
                  </a:lnSpc>
                </a:pPr>
                <a:r>
                  <a:rPr lang="en-US" sz="1600" dirty="0">
                    <a:latin typeface="Arial" panose="020B0604020202020204" pitchFamily="34" charset="0"/>
                    <a:cs typeface="Arial" panose="020B0604020202020204" pitchFamily="34" charset="0"/>
                  </a:rPr>
                  <a:t>This is standard “Present Value” logic: prices and discount rates are negatively correlated</a:t>
                </a:r>
              </a:p>
              <a:p>
                <a:pPr lvl="1">
                  <a:lnSpc>
                    <a:spcPct val="90000"/>
                  </a:lnSpc>
                </a:pPr>
                <a:endParaRPr lang="en-US" altLang="en-US" sz="1600" dirty="0">
                  <a:latin typeface="Arial" panose="020B0604020202020204" pitchFamily="34" charset="0"/>
                  <a:cs typeface="Arial" panose="020B0604020202020204" pitchFamily="34" charset="0"/>
                </a:endParaRPr>
              </a:p>
              <a:p>
                <a:pPr lvl="1">
                  <a:lnSpc>
                    <a:spcPct val="90000"/>
                  </a:lnSpc>
                </a:pPr>
                <a:endParaRPr lang="en-US" altLang="en-US" sz="1600" dirty="0">
                  <a:latin typeface="Arial" panose="020B0604020202020204" pitchFamily="34" charset="0"/>
                  <a:cs typeface="Arial" panose="020B0604020202020204" pitchFamily="34" charset="0"/>
                </a:endParaRPr>
              </a:p>
            </p:txBody>
          </p:sp>
        </mc:Choice>
        <mc:Fallback xmlns="">
          <p:sp>
            <p:nvSpPr>
              <p:cNvPr id="6" name="Rectangle 3"/>
              <p:cNvSpPr txBox="1">
                <a:spLocks noRot="1" noChangeAspect="1" noMove="1" noResize="1" noEditPoints="1" noAdjustHandles="1" noChangeArrowheads="1" noChangeShapeType="1" noTextEdit="1"/>
              </p:cNvSpPr>
              <p:nvPr/>
            </p:nvSpPr>
            <p:spPr>
              <a:xfrm>
                <a:off x="609600" y="840828"/>
                <a:ext cx="7772400" cy="5102772"/>
              </a:xfrm>
              <a:prstGeom prst="rect">
                <a:avLst/>
              </a:prstGeom>
              <a:blipFill>
                <a:blip r:embed="rId2"/>
                <a:stretch>
                  <a:fillRect l="-314" t="-836" r="-235" b="-836"/>
                </a:stretch>
              </a:blipFill>
            </p:spPr>
            <p:txBody>
              <a:bodyPr/>
              <a:lstStyle/>
              <a:p>
                <a:r>
                  <a:rPr lang="en-GB">
                    <a:noFill/>
                  </a:rPr>
                  <a:t> </a:t>
                </a:r>
              </a:p>
            </p:txBody>
          </p:sp>
        </mc:Fallback>
      </mc:AlternateContent>
    </p:spTree>
    <p:extLst>
      <p:ext uri="{BB962C8B-B14F-4D97-AF65-F5344CB8AC3E}">
        <p14:creationId xmlns:p14="http://schemas.microsoft.com/office/powerpoint/2010/main" val="1605757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11" end="1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mtClean="0"/>
              <a:pPr/>
              <a:t>25</a:t>
            </a:fld>
            <a:endParaRPr lang="en-US" dirty="0"/>
          </a:p>
        </p:txBody>
      </p:sp>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The equity premium</a:t>
            </a:r>
          </a:p>
        </p:txBody>
      </p:sp>
      <mc:AlternateContent xmlns:mc="http://schemas.openxmlformats.org/markup-compatibility/2006" xmlns:a14="http://schemas.microsoft.com/office/drawing/2010/main">
        <mc:Choice Requires="a14">
          <p:sp>
            <p:nvSpPr>
              <p:cNvPr id="6" name="Rectangle 3"/>
              <p:cNvSpPr txBox="1">
                <a:spLocks noChangeArrowheads="1"/>
              </p:cNvSpPr>
              <p:nvPr/>
            </p:nvSpPr>
            <p:spPr>
              <a:xfrm>
                <a:off x="609600" y="840828"/>
                <a:ext cx="8001000" cy="563617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800" dirty="0">
                    <a:latin typeface="Arial" panose="020B0604020202020204" pitchFamily="34" charset="0"/>
                    <a:cs typeface="Arial" panose="020B0604020202020204" pitchFamily="34" charset="0"/>
                  </a:rPr>
                  <a:t>Regressing monthly US equity returns on lagged dividend/price  from 1962 to 2014:</a:t>
                </a:r>
              </a:p>
              <a:p>
                <a:pPr marL="365760" lvl="1" indent="0">
                  <a:buNone/>
                </a:pPr>
                <a:r>
                  <a:rPr lang="en-US" sz="1800" dirty="0">
                    <a:latin typeface="Arial" panose="020B0604020202020204" pitchFamily="34" charset="0"/>
                    <a:cs typeface="Arial" panose="020B0604020202020204" pitchFamily="34" charset="0"/>
                  </a:rPr>
                  <a:t> </a:t>
                </a:r>
                <a14:m>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𝑅</m:t>
                        </m:r>
                      </m:e>
                      <m:sub>
                        <m:r>
                          <a:rPr lang="en-US" sz="1800" i="1">
                            <a:latin typeface="Cambria Math" panose="02040503050406030204" pitchFamily="18" charset="0"/>
                          </a:rPr>
                          <m:t>𝑀𝐾𝑇</m:t>
                        </m:r>
                        <m:r>
                          <a:rPr lang="en-US" sz="1800" i="1">
                            <a:latin typeface="Cambria Math" panose="02040503050406030204" pitchFamily="18" charset="0"/>
                          </a:rPr>
                          <m:t>,</m:t>
                        </m:r>
                        <m:r>
                          <a:rPr lang="en-US" sz="1800" i="1">
                            <a:latin typeface="Cambria Math" panose="02040503050406030204" pitchFamily="18" charset="0"/>
                          </a:rPr>
                          <m:t>𝑡</m:t>
                        </m:r>
                        <m:r>
                          <a:rPr lang="en-US" sz="1800" i="1">
                            <a:latin typeface="Cambria Math" panose="02040503050406030204" pitchFamily="18" charset="0"/>
                          </a:rPr>
                          <m:t>+1</m:t>
                        </m:r>
                      </m:sub>
                    </m:sSub>
                    <m:r>
                      <a:rPr lang="en-US" sz="1800" i="1">
                        <a:latin typeface="Cambria Math" panose="02040503050406030204" pitchFamily="18" charset="0"/>
                      </a:rPr>
                      <m:t>=</m:t>
                    </m:r>
                    <m:r>
                      <a:rPr lang="en-US" sz="1800" i="1">
                        <a:latin typeface="Cambria Math" panose="02040503050406030204" pitchFamily="18" charset="0"/>
                      </a:rPr>
                      <m:t>𝑎</m:t>
                    </m:r>
                    <m:r>
                      <a:rPr lang="en-US" sz="1800" i="1">
                        <a:latin typeface="Cambria Math" panose="02040503050406030204" pitchFamily="18" charset="0"/>
                      </a:rPr>
                      <m:t>+</m:t>
                    </m:r>
                    <m:limLow>
                      <m:limLowPr>
                        <m:ctrlPr>
                          <a:rPr lang="en-US" sz="1800" i="1">
                            <a:latin typeface="Cambria Math" panose="02040503050406030204" pitchFamily="18" charset="0"/>
                          </a:rPr>
                        </m:ctrlPr>
                      </m:limLowPr>
                      <m:e>
                        <m:groupChr>
                          <m:groupChrPr>
                            <m:chr m:val="⏟"/>
                            <m:ctrlPr>
                              <a:rPr lang="en-US" sz="1800" i="1">
                                <a:latin typeface="Cambria Math" panose="02040503050406030204" pitchFamily="18" charset="0"/>
                              </a:rPr>
                            </m:ctrlPr>
                          </m:groupChrPr>
                          <m:e>
                            <m:r>
                              <a:rPr lang="en-US" sz="1800" i="1">
                                <a:latin typeface="Cambria Math" panose="02040503050406030204" pitchFamily="18" charset="0"/>
                              </a:rPr>
                              <m:t>𝑏</m:t>
                            </m:r>
                          </m:e>
                        </m:groupChr>
                      </m:e>
                      <m:lim>
                        <m:r>
                          <a:rPr lang="en-US" sz="1800" i="1">
                            <a:latin typeface="Cambria Math" panose="02040503050406030204" pitchFamily="18" charset="0"/>
                          </a:rPr>
                          <m:t>(</m:t>
                        </m:r>
                        <m:r>
                          <a:rPr lang="en-US" sz="1800" i="1">
                            <a:solidFill>
                              <a:srgbClr val="FF0000"/>
                            </a:solidFill>
                            <a:latin typeface="Cambria Math" panose="02040503050406030204" pitchFamily="18" charset="0"/>
                          </a:rPr>
                          <m:t>0.33,   </m:t>
                        </m:r>
                        <m:r>
                          <a:rPr lang="en-US" sz="1800" i="1">
                            <a:solidFill>
                              <a:srgbClr val="FF0000"/>
                            </a:solidFill>
                            <a:latin typeface="Cambria Math" panose="02040503050406030204" pitchFamily="18" charset="0"/>
                          </a:rPr>
                          <m:t>𝑡</m:t>
                        </m:r>
                        <m:r>
                          <a:rPr lang="en-US" sz="1800" i="1">
                            <a:solidFill>
                              <a:srgbClr val="FF0000"/>
                            </a:solidFill>
                            <a:latin typeface="Cambria Math" panose="02040503050406030204" pitchFamily="18" charset="0"/>
                          </a:rPr>
                          <m:t>−</m:t>
                        </m:r>
                        <m:r>
                          <a:rPr lang="en-US" sz="1800" i="1">
                            <a:solidFill>
                              <a:srgbClr val="FF0000"/>
                            </a:solidFill>
                            <a:latin typeface="Cambria Math" panose="02040503050406030204" pitchFamily="18" charset="0"/>
                          </a:rPr>
                          <m:t>𝑠𝑡𝑎𝑡</m:t>
                        </m:r>
                        <m:r>
                          <a:rPr lang="en-US" sz="1800" i="1">
                            <a:solidFill>
                              <a:srgbClr val="FF0000"/>
                            </a:solidFill>
                            <a:latin typeface="Cambria Math" panose="02040503050406030204" pitchFamily="18" charset="0"/>
                            <a:ea typeface="Cambria Math" panose="02040503050406030204" pitchFamily="18" charset="0"/>
                          </a:rPr>
                          <m:t>≈2</m:t>
                        </m:r>
                        <m:r>
                          <a:rPr lang="en-US" sz="1800" i="1">
                            <a:latin typeface="Cambria Math" panose="02040503050406030204" pitchFamily="18" charset="0"/>
                            <a:ea typeface="Cambria Math" panose="02040503050406030204" pitchFamily="18" charset="0"/>
                          </a:rPr>
                          <m:t>)</m:t>
                        </m:r>
                      </m:lim>
                    </m:limLow>
                    <m:sSub>
                      <m:sSubPr>
                        <m:ctrlPr>
                          <a:rPr lang="en-US" sz="1800" i="1">
                            <a:latin typeface="Cambria Math" panose="02040503050406030204" pitchFamily="18" charset="0"/>
                          </a:rPr>
                        </m:ctrlPr>
                      </m:sSubPr>
                      <m:e>
                        <m:r>
                          <a:rPr lang="en-US" sz="1800" i="1">
                            <a:latin typeface="Cambria Math" panose="02040503050406030204" pitchFamily="18" charset="0"/>
                          </a:rPr>
                          <m:t>𝐷𝑃</m:t>
                        </m:r>
                      </m:e>
                      <m:sub>
                        <m:r>
                          <a:rPr lang="en-US" sz="1800" i="1">
                            <a:latin typeface="Cambria Math" panose="02040503050406030204" pitchFamily="18" charset="0"/>
                          </a:rPr>
                          <m:t>𝑡</m:t>
                        </m:r>
                      </m:sub>
                    </m:sSub>
                    <m:r>
                      <a:rPr lang="en-US" sz="1800">
                        <a:latin typeface="Cambria Math" panose="02040503050406030204" pitchFamily="18" charset="0"/>
                      </a:rPr>
                      <m:t>+</m:t>
                    </m:r>
                    <m:sSub>
                      <m:sSubPr>
                        <m:ctrlPr>
                          <a:rPr lang="en-US" sz="1800" i="1">
                            <a:latin typeface="Cambria Math" panose="02040503050406030204" pitchFamily="18" charset="0"/>
                          </a:rPr>
                        </m:ctrlPr>
                      </m:sSubPr>
                      <m:e>
                        <m:r>
                          <a:rPr lang="en-US" sz="1800" i="1">
                            <a:latin typeface="Cambria Math" panose="02040503050406030204" pitchFamily="18" charset="0"/>
                          </a:rPr>
                          <m:t>𝑒</m:t>
                        </m:r>
                      </m:e>
                      <m:sub>
                        <m:r>
                          <a:rPr lang="en-US" sz="1800" i="1">
                            <a:latin typeface="Cambria Math" panose="02040503050406030204" pitchFamily="18" charset="0"/>
                          </a:rPr>
                          <m:t>𝑡</m:t>
                        </m:r>
                        <m:r>
                          <a:rPr lang="en-US" sz="1800" i="1">
                            <a:latin typeface="Cambria Math" panose="02040503050406030204" pitchFamily="18" charset="0"/>
                          </a:rPr>
                          <m:t>+1</m:t>
                        </m:r>
                      </m:sub>
                    </m:sSub>
                  </m:oMath>
                </a14:m>
                <a:r>
                  <a:rPr lang="en-US" sz="1800" dirty="0">
                    <a:latin typeface="Arial" panose="020B0604020202020204" pitchFamily="34" charset="0"/>
                    <a:cs typeface="Arial" panose="020B0604020202020204" pitchFamily="34" charset="0"/>
                  </a:rPr>
                  <a:t> (</a:t>
                </a:r>
                <a:r>
                  <a:rPr lang="en-US" sz="1800" dirty="0">
                    <a:solidFill>
                      <a:srgbClr val="FF0000"/>
                    </a:solidFill>
                    <a:latin typeface="Arial" panose="020B0604020202020204" pitchFamily="34" charset="0"/>
                    <a:cs typeface="Arial" panose="020B0604020202020204" pitchFamily="34" charset="0"/>
                  </a:rPr>
                  <a:t>R</a:t>
                </a:r>
                <a:r>
                  <a:rPr lang="en-US" sz="1800" baseline="30000" dirty="0">
                    <a:solidFill>
                      <a:srgbClr val="FF0000"/>
                    </a:solidFill>
                    <a:latin typeface="Arial" panose="020B0604020202020204" pitchFamily="34" charset="0"/>
                    <a:cs typeface="Arial" panose="020B0604020202020204" pitchFamily="34" charset="0"/>
                  </a:rPr>
                  <a:t>2</a:t>
                </a:r>
                <a:r>
                  <a:rPr lang="en-US" sz="1800" dirty="0">
                    <a:solidFill>
                      <a:srgbClr val="FF0000"/>
                    </a:solidFill>
                    <a:latin typeface="Arial" panose="020B0604020202020204" pitchFamily="34" charset="0"/>
                    <a:cs typeface="Arial" panose="020B0604020202020204" pitchFamily="34" charset="0"/>
                  </a:rPr>
                  <a:t>&lt;0.006</a:t>
                </a:r>
                <a:r>
                  <a:rPr lang="en-US" sz="1800" dirty="0">
                    <a:latin typeface="Arial" panose="020B0604020202020204" pitchFamily="34" charset="0"/>
                    <a:cs typeface="Arial" panose="020B0604020202020204" pitchFamily="34" charset="0"/>
                  </a:rPr>
                  <a:t>)</a:t>
                </a:r>
              </a:p>
              <a:p>
                <a:r>
                  <a:rPr lang="en-US" sz="1800" dirty="0">
                    <a:latin typeface="Arial" panose="020B0604020202020204" pitchFamily="34" charset="0"/>
                    <a:cs typeface="Arial" panose="020B0604020202020204" pitchFamily="34" charset="0"/>
                  </a:rPr>
                  <a:t>Monthly excess equity market returns are predictable </a:t>
                </a:r>
                <a:r>
                  <a:rPr lang="en-US" sz="1800" u="sng" dirty="0">
                    <a:latin typeface="Arial" panose="020B0604020202020204" pitchFamily="34" charset="0"/>
                    <a:cs typeface="Arial" panose="020B0604020202020204" pitchFamily="34" charset="0"/>
                  </a:rPr>
                  <a:t>in-sample</a:t>
                </a:r>
                <a:r>
                  <a:rPr lang="en-US" sz="1800" dirty="0">
                    <a:latin typeface="Arial" panose="020B0604020202020204" pitchFamily="34" charset="0"/>
                    <a:cs typeface="Arial" panose="020B0604020202020204" pitchFamily="34" charset="0"/>
                  </a:rPr>
                  <a:t>.</a:t>
                </a:r>
              </a:p>
              <a:p>
                <a:r>
                  <a:rPr lang="en-US" sz="1800" dirty="0">
                    <a:latin typeface="Arial" panose="020B0604020202020204" pitchFamily="34" charset="0"/>
                    <a:cs typeface="Arial" panose="020B0604020202020204" pitchFamily="34" charset="0"/>
                  </a:rPr>
                  <a:t>Evidence not strong: practitioners require estimate </a:t>
                </a:r>
                <a:r>
                  <a:rPr lang="en-US" sz="1800" u="sng" dirty="0">
                    <a:latin typeface="Arial" panose="020B0604020202020204" pitchFamily="34" charset="0"/>
                    <a:cs typeface="Arial" panose="020B0604020202020204" pitchFamily="34" charset="0"/>
                  </a:rPr>
                  <a:t>today</a:t>
                </a:r>
                <a:r>
                  <a:rPr lang="en-US" sz="1800" dirty="0">
                    <a:latin typeface="Arial" panose="020B0604020202020204" pitchFamily="34" charset="0"/>
                    <a:cs typeface="Arial" panose="020B0604020202020204" pitchFamily="34" charset="0"/>
                  </a:rPr>
                  <a:t> of conditionally expected/forward-looking return, which is hard-to-estimate: </a:t>
                </a:r>
              </a:p>
              <a:p>
                <a:pPr lvl="1"/>
                <a:r>
                  <a:rPr lang="en-US" sz="1800" dirty="0">
                    <a:latin typeface="Arial" panose="020B0604020202020204" pitchFamily="34" charset="0"/>
                    <a:cs typeface="Arial" panose="020B0604020202020204" pitchFamily="34" charset="0"/>
                  </a:rPr>
                  <a:t>Before 2014, nobody knew that </a:t>
                </a:r>
                <a:r>
                  <a:rPr lang="en-US" sz="1800" dirty="0">
                    <a:solidFill>
                      <a:srgbClr val="FF0000"/>
                    </a:solidFill>
                    <a:latin typeface="Arial" panose="020B0604020202020204" pitchFamily="34" charset="0"/>
                    <a:cs typeface="Arial" panose="020B0604020202020204" pitchFamily="34" charset="0"/>
                  </a:rPr>
                  <a:t>0.33 x </a:t>
                </a:r>
                <a:r>
                  <a:rPr lang="en-US" sz="1800" dirty="0" err="1">
                    <a:solidFill>
                      <a:srgbClr val="FF0000"/>
                    </a:solidFill>
                    <a:latin typeface="Arial" panose="020B0604020202020204" pitchFamily="34" charset="0"/>
                    <a:cs typeface="Arial" panose="020B0604020202020204" pitchFamily="34" charset="0"/>
                  </a:rPr>
                  <a:t>DP</a:t>
                </a:r>
                <a:r>
                  <a:rPr lang="en-US" sz="1800" baseline="-25000" dirty="0" err="1">
                    <a:solidFill>
                      <a:srgbClr val="FF0000"/>
                    </a:solidFill>
                    <a:latin typeface="Arial" panose="020B0604020202020204" pitchFamily="34" charset="0"/>
                    <a:cs typeface="Arial" panose="020B0604020202020204" pitchFamily="34" charset="0"/>
                  </a:rPr>
                  <a:t>t</a:t>
                </a:r>
                <a:r>
                  <a:rPr lang="en-US" sz="1800" dirty="0">
                    <a:latin typeface="Arial" panose="020B0604020202020204" pitchFamily="34" charset="0"/>
                    <a:cs typeface="Arial" panose="020B0604020202020204" pitchFamily="34" charset="0"/>
                  </a:rPr>
                  <a:t>, provides a good estimate of next month’s equity premium.</a:t>
                </a:r>
              </a:p>
              <a:p>
                <a:pPr lvl="2"/>
                <a:r>
                  <a:rPr lang="en-US" sz="1800" dirty="0">
                    <a:latin typeface="Arial" panose="020B0604020202020204" pitchFamily="34" charset="0"/>
                    <a:cs typeface="Arial" panose="020B0604020202020204" pitchFamily="34" charset="0"/>
                  </a:rPr>
                  <a:t>In-sample </a:t>
                </a:r>
                <a:r>
                  <a:rPr lang="en-US" sz="1800" dirty="0">
                    <a:solidFill>
                      <a:srgbClr val="FF0000"/>
                    </a:solidFill>
                    <a:latin typeface="Arial" panose="020B0604020202020204" pitchFamily="34" charset="0"/>
                    <a:cs typeface="Arial" panose="020B0604020202020204" pitchFamily="34" charset="0"/>
                  </a:rPr>
                  <a:t>R</a:t>
                </a:r>
                <a:r>
                  <a:rPr lang="en-US" sz="1800" baseline="30000" dirty="0">
                    <a:solidFill>
                      <a:srgbClr val="FF0000"/>
                    </a:solidFill>
                    <a:latin typeface="Arial" panose="020B0604020202020204" pitchFamily="34" charset="0"/>
                    <a:cs typeface="Arial" panose="020B0604020202020204" pitchFamily="34" charset="0"/>
                  </a:rPr>
                  <a:t>2</a:t>
                </a:r>
                <a:r>
                  <a:rPr lang="en-US" sz="1800" dirty="0">
                    <a:latin typeface="Arial" panose="020B0604020202020204" pitchFamily="34" charset="0"/>
                    <a:cs typeface="Arial" panose="020B0604020202020204" pitchFamily="34" charset="0"/>
                  </a:rPr>
                  <a:t> small </a:t>
                </a:r>
                <a:r>
                  <a:rPr lang="en-US" sz="1800" dirty="0">
                    <a:latin typeface="Arial" panose="020B0604020202020204" pitchFamily="34" charset="0"/>
                    <a:cs typeface="Arial" panose="020B0604020202020204" pitchFamily="34" charset="0"/>
                    <a:sym typeface="Wingdings" panose="05000000000000000000" pitchFamily="2" charset="2"/>
                  </a:rPr>
                  <a:t></a:t>
                </a:r>
                <a:r>
                  <a:rPr lang="en-US" sz="1800" dirty="0">
                    <a:latin typeface="Arial" panose="020B0604020202020204" pitchFamily="34" charset="0"/>
                    <a:cs typeface="Arial" panose="020B0604020202020204" pitchFamily="34" charset="0"/>
                  </a:rPr>
                  <a:t> out-of-sample </a:t>
                </a:r>
                <a:r>
                  <a:rPr lang="en-US" sz="1800" dirty="0">
                    <a:solidFill>
                      <a:srgbClr val="FF0000"/>
                    </a:solidFill>
                    <a:latin typeface="Arial" panose="020B0604020202020204" pitchFamily="34" charset="0"/>
                    <a:cs typeface="Arial" panose="020B0604020202020204" pitchFamily="34" charset="0"/>
                  </a:rPr>
                  <a:t>R</a:t>
                </a:r>
                <a:r>
                  <a:rPr lang="en-US" sz="1800" baseline="30000" dirty="0">
                    <a:solidFill>
                      <a:srgbClr val="FF0000"/>
                    </a:solidFill>
                    <a:latin typeface="Arial" panose="020B0604020202020204" pitchFamily="34" charset="0"/>
                    <a:cs typeface="Arial" panose="020B0604020202020204" pitchFamily="34" charset="0"/>
                  </a:rPr>
                  <a:t>2</a:t>
                </a:r>
                <a:r>
                  <a:rPr lang="en-US" sz="1800" dirty="0">
                    <a:latin typeface="Arial" panose="020B0604020202020204" pitchFamily="34" charset="0"/>
                    <a:cs typeface="Arial" panose="020B0604020202020204" pitchFamily="34" charset="0"/>
                  </a:rPr>
                  <a:t> even smaller. </a:t>
                </a:r>
              </a:p>
              <a:p>
                <a:pPr lvl="3"/>
                <a:r>
                  <a:rPr lang="en-US" sz="1800" dirty="0">
                    <a:latin typeface="Arial" panose="020B0604020202020204" pitchFamily="34" charset="0"/>
                    <a:cs typeface="Arial" panose="020B0604020202020204" pitchFamily="34" charset="0"/>
                  </a:rPr>
                  <a:t>Out-of-sample </a:t>
                </a:r>
                <a:r>
                  <a:rPr lang="en-US" sz="1800" dirty="0">
                    <a:solidFill>
                      <a:srgbClr val="FF0000"/>
                    </a:solidFill>
                    <a:latin typeface="Arial" panose="020B0604020202020204" pitchFamily="34" charset="0"/>
                    <a:cs typeface="Arial" panose="020B0604020202020204" pitchFamily="34" charset="0"/>
                  </a:rPr>
                  <a:t>R</a:t>
                </a:r>
                <a:r>
                  <a:rPr lang="en-US" sz="1800" baseline="30000" dirty="0">
                    <a:solidFill>
                      <a:srgbClr val="FF0000"/>
                    </a:solidFill>
                    <a:latin typeface="Arial" panose="020B0604020202020204" pitchFamily="34" charset="0"/>
                    <a:cs typeface="Arial" panose="020B0604020202020204" pitchFamily="34" charset="0"/>
                  </a:rPr>
                  <a:t>2</a:t>
                </a:r>
                <a:r>
                  <a:rPr lang="en-US" sz="1800" dirty="0">
                    <a:latin typeface="Arial" panose="020B0604020202020204" pitchFamily="34" charset="0"/>
                    <a:cs typeface="Arial" panose="020B0604020202020204" pitchFamily="34" charset="0"/>
                  </a:rPr>
                  <a:t>: Prediction at each point in time uses only historical data available at that point in time!</a:t>
                </a:r>
              </a:p>
              <a:p>
                <a:pPr lvl="2"/>
                <a:r>
                  <a:rPr lang="en-US" sz="1800" dirty="0">
                    <a:latin typeface="Arial" panose="020B0604020202020204" pitchFamily="34" charset="0"/>
                    <a:cs typeface="Arial" panose="020B0604020202020204" pitchFamily="34" charset="0"/>
                  </a:rPr>
                  <a:t>Coefficient (</a:t>
                </a:r>
                <a:r>
                  <a:rPr lang="en-US" sz="1800" dirty="0">
                    <a:solidFill>
                      <a:srgbClr val="FF0000"/>
                    </a:solidFill>
                    <a:latin typeface="Arial" panose="020B0604020202020204" pitchFamily="34" charset="0"/>
                    <a:cs typeface="Arial" panose="020B0604020202020204" pitchFamily="34" charset="0"/>
                  </a:rPr>
                  <a:t>b</a:t>
                </a:r>
                <a:r>
                  <a:rPr lang="en-US" sz="1800" dirty="0">
                    <a:latin typeface="Arial" panose="020B0604020202020204" pitchFamily="34" charset="0"/>
                    <a:cs typeface="Arial" panose="020B0604020202020204" pitchFamily="34" charset="0"/>
                  </a:rPr>
                  <a:t>) larger in 1</a:t>
                </a:r>
                <a:r>
                  <a:rPr lang="en-US" sz="1800" baseline="30000" dirty="0">
                    <a:latin typeface="Arial" panose="020B0604020202020204" pitchFamily="34" charset="0"/>
                    <a:cs typeface="Arial" panose="020B0604020202020204" pitchFamily="34" charset="0"/>
                  </a:rPr>
                  <a:t>st</a:t>
                </a:r>
                <a:r>
                  <a:rPr lang="en-US" sz="1800" dirty="0">
                    <a:latin typeface="Arial" panose="020B0604020202020204" pitchFamily="34" charset="0"/>
                    <a:cs typeface="Arial" panose="020B0604020202020204" pitchFamily="34" charset="0"/>
                  </a:rPr>
                  <a:t> and 2</a:t>
                </a:r>
                <a:r>
                  <a:rPr lang="en-US" sz="1800" baseline="30000" dirty="0">
                    <a:latin typeface="Arial" panose="020B0604020202020204" pitchFamily="34" charset="0"/>
                    <a:cs typeface="Arial" panose="020B0604020202020204" pitchFamily="34" charset="0"/>
                  </a:rPr>
                  <a:t>nd</a:t>
                </a:r>
                <a:r>
                  <a:rPr lang="en-US" sz="1800" dirty="0">
                    <a:latin typeface="Arial" panose="020B0604020202020204" pitchFamily="34" charset="0"/>
                    <a:cs typeface="Arial" panose="020B0604020202020204" pitchFamily="34" charset="0"/>
                  </a:rPr>
                  <a:t> sample half, suggesting structural breaks.</a:t>
                </a:r>
              </a:p>
              <a:p>
                <a:r>
                  <a:rPr lang="en-US" sz="1800" dirty="0">
                    <a:latin typeface="Arial" panose="020B0604020202020204" pitchFamily="34" charset="0"/>
                    <a:cs typeface="Arial" panose="020B0604020202020204" pitchFamily="34" charset="0"/>
                  </a:rPr>
                  <a:t>Thus, trading on time-varying returns is not easy! </a:t>
                </a:r>
              </a:p>
              <a:p>
                <a:r>
                  <a:rPr lang="en-US" sz="1800" dirty="0">
                    <a:latin typeface="Arial" panose="020B0604020202020204" pitchFamily="34" charset="0"/>
                    <a:cs typeface="Arial" panose="020B0604020202020204" pitchFamily="34" charset="0"/>
                  </a:rPr>
                  <a:t>What we do learn from this simple regression: expected stock market returns are time-varying. </a:t>
                </a:r>
              </a:p>
              <a:p>
                <a:pPr lvl="1"/>
                <a:r>
                  <a:rPr lang="en-US" sz="1800" dirty="0">
                    <a:latin typeface="Arial" panose="020B0604020202020204" pitchFamily="34" charset="0"/>
                    <a:cs typeface="Arial" panose="020B0604020202020204" pitchFamily="34" charset="0"/>
                  </a:rPr>
                  <a:t>To see this even better, consider 10 year returns:</a:t>
                </a:r>
              </a:p>
              <a:p>
                <a:pPr lvl="1"/>
                <a:endParaRPr lang="en-US" sz="1800" dirty="0">
                  <a:latin typeface="Arial" panose="020B0604020202020204" pitchFamily="34" charset="0"/>
                  <a:cs typeface="Arial" panose="020B0604020202020204" pitchFamily="34" charset="0"/>
                </a:endParaRPr>
              </a:p>
              <a:p>
                <a:pPr marL="365760" lvl="1" indent="0">
                  <a:buNone/>
                </a:pPr>
                <a:endParaRPr lang="en-US" sz="1800" dirty="0">
                  <a:latin typeface="Arial" panose="020B0604020202020204" pitchFamily="34" charset="0"/>
                  <a:cs typeface="Arial" panose="020B0604020202020204" pitchFamily="34" charset="0"/>
                </a:endParaRPr>
              </a:p>
              <a:p>
                <a:pPr lvl="1">
                  <a:lnSpc>
                    <a:spcPct val="90000"/>
                  </a:lnSpc>
                </a:pPr>
                <a:endParaRPr lang="en-US" sz="1800" dirty="0">
                  <a:latin typeface="Arial" panose="020B0604020202020204" pitchFamily="34" charset="0"/>
                  <a:cs typeface="Arial" panose="020B0604020202020204" pitchFamily="34" charset="0"/>
                </a:endParaRPr>
              </a:p>
              <a:p>
                <a:pPr>
                  <a:lnSpc>
                    <a:spcPct val="90000"/>
                  </a:lnSpc>
                </a:pPr>
                <a:endParaRPr lang="en-US" altLang="en-US" sz="1800" dirty="0">
                  <a:latin typeface="Arial" panose="020B0604020202020204" pitchFamily="34" charset="0"/>
                  <a:cs typeface="Arial" panose="020B0604020202020204" pitchFamily="34" charset="0"/>
                </a:endParaRPr>
              </a:p>
            </p:txBody>
          </p:sp>
        </mc:Choice>
        <mc:Fallback xmlns="">
          <p:sp>
            <p:nvSpPr>
              <p:cNvPr id="6" name="Rectangle 3"/>
              <p:cNvSpPr txBox="1">
                <a:spLocks noRot="1" noChangeAspect="1" noMove="1" noResize="1" noEditPoints="1" noAdjustHandles="1" noChangeArrowheads="1" noChangeShapeType="1" noTextEdit="1"/>
              </p:cNvSpPr>
              <p:nvPr/>
            </p:nvSpPr>
            <p:spPr>
              <a:xfrm>
                <a:off x="609600" y="840828"/>
                <a:ext cx="8001000" cy="5636172"/>
              </a:xfrm>
              <a:prstGeom prst="rect">
                <a:avLst/>
              </a:prstGeom>
              <a:blipFill>
                <a:blip r:embed="rId3"/>
                <a:stretch>
                  <a:fillRect l="-457" t="-649" b="-757"/>
                </a:stretch>
              </a:blipFill>
            </p:spPr>
            <p:txBody>
              <a:bodyPr/>
              <a:lstStyle/>
              <a:p>
                <a:r>
                  <a:rPr lang="en-GB">
                    <a:noFill/>
                  </a:rPr>
                  <a:t> </a:t>
                </a:r>
              </a:p>
            </p:txBody>
          </p:sp>
        </mc:Fallback>
      </mc:AlternateContent>
    </p:spTree>
    <p:extLst>
      <p:ext uri="{BB962C8B-B14F-4D97-AF65-F5344CB8AC3E}">
        <p14:creationId xmlns:p14="http://schemas.microsoft.com/office/powerpoint/2010/main" val="4148039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517733092"/>
              </p:ext>
            </p:extLst>
          </p:nvPr>
        </p:nvGraphicFramePr>
        <p:xfrm>
          <a:off x="1066800" y="990600"/>
          <a:ext cx="6324600" cy="4828727"/>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The long-term equity premium and DY</a:t>
            </a:r>
          </a:p>
        </p:txBody>
      </p:sp>
      <p:sp>
        <p:nvSpPr>
          <p:cNvPr id="4" name="TextBox 3"/>
          <p:cNvSpPr txBox="1"/>
          <p:nvPr/>
        </p:nvSpPr>
        <p:spPr>
          <a:xfrm>
            <a:off x="609600" y="5772127"/>
            <a:ext cx="8077200" cy="369332"/>
          </a:xfrm>
          <a:prstGeom prst="rect">
            <a:avLst/>
          </a:prstGeom>
          <a:noFill/>
        </p:spPr>
        <p:txBody>
          <a:bodyPr wrap="square" rtlCol="0">
            <a:spAutoFit/>
          </a:bodyPr>
          <a:lstStyle/>
          <a:p>
            <a:r>
              <a:rPr lang="en-US" b="1" dirty="0">
                <a:latin typeface="Arial" pitchFamily="34" charset="0"/>
                <a:cs typeface="Arial" pitchFamily="34" charset="0"/>
              </a:rPr>
              <a:t>Question: What should investors do with this information?</a:t>
            </a:r>
          </a:p>
        </p:txBody>
      </p:sp>
    </p:spTree>
    <p:extLst>
      <p:ext uri="{BB962C8B-B14F-4D97-AF65-F5344CB8AC3E}">
        <p14:creationId xmlns:p14="http://schemas.microsoft.com/office/powerpoint/2010/main" val="2647193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mtClean="0"/>
              <a:pPr/>
              <a:t>27</a:t>
            </a:fld>
            <a:endParaRPr lang="en-US" dirty="0"/>
          </a:p>
        </p:txBody>
      </p:sp>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Volatility is also time-varying</a:t>
            </a:r>
          </a:p>
        </p:txBody>
      </p:sp>
      <p:sp>
        <p:nvSpPr>
          <p:cNvPr id="6" name="Rectangle 3"/>
          <p:cNvSpPr txBox="1">
            <a:spLocks noChangeArrowheads="1"/>
          </p:cNvSpPr>
          <p:nvPr/>
        </p:nvSpPr>
        <p:spPr>
          <a:xfrm>
            <a:off x="609600" y="840828"/>
            <a:ext cx="7772400" cy="510277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pPr>
            <a:endParaRPr lang="en-US" altLang="en-US" sz="1800"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4" name="TextBox 3"/>
              <p:cNvSpPr txBox="1"/>
              <p:nvPr/>
            </p:nvSpPr>
            <p:spPr>
              <a:xfrm>
                <a:off x="457200" y="840828"/>
                <a:ext cx="8478184" cy="7911653"/>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Arial" pitchFamily="34" charset="0"/>
                    <a:cs typeface="Arial" pitchFamily="34" charset="0"/>
                  </a:rPr>
                  <a:t>While predicting returns is difficult, predicting volatility is much less so:</a:t>
                </a:r>
              </a:p>
              <a:p>
                <a:pPr marL="800100" lvl="1" indent="-342900">
                  <a:buFont typeface="Wingdings" panose="05000000000000000000" pitchFamily="2" charset="2"/>
                  <a:buChar char="Ø"/>
                </a:pPr>
                <a:r>
                  <a:rPr lang="en-US" dirty="0">
                    <a:latin typeface="Arial" pitchFamily="34" charset="0"/>
                    <a:cs typeface="Arial" pitchFamily="34" charset="0"/>
                  </a:rPr>
                  <a:t>No autoregressive component in returns, but clearly in squared returns.</a:t>
                </a:r>
              </a:p>
              <a:p>
                <a:pPr marL="800100" lvl="1" indent="-342900">
                  <a:buFont typeface="Wingdings" panose="05000000000000000000" pitchFamily="2" charset="2"/>
                  <a:buChar char="Ø"/>
                </a:pPr>
                <a:r>
                  <a:rPr lang="en-US" u="sng" dirty="0">
                    <a:latin typeface="Arial" panose="020B0604020202020204" pitchFamily="34" charset="0"/>
                    <a:cs typeface="Arial" panose="020B0604020202020204" pitchFamily="34" charset="0"/>
                  </a:rPr>
                  <a:t>Financial econometrics</a:t>
                </a:r>
                <a:r>
                  <a:rPr lang="en-US" dirty="0">
                    <a:latin typeface="Arial" panose="020B0604020202020204" pitchFamily="34" charset="0"/>
                    <a:cs typeface="Arial" panose="020B0604020202020204" pitchFamily="34" charset="0"/>
                  </a:rPr>
                  <a:t> has had great success in coming up with time-series auto-regressive type models used to filter out conditional variance (</a:t>
                </a:r>
                <a14:m>
                  <m:oMath xmlns:m="http://schemas.openxmlformats.org/officeDocument/2006/math">
                    <m:sSub>
                      <m:sSubPr>
                        <m:ctrlPr>
                          <a:rPr lang="en-US" i="1">
                            <a:latin typeface="Cambria Math" panose="02040503050406030204" pitchFamily="18" charset="0"/>
                          </a:rPr>
                        </m:ctrlPr>
                      </m:sSubPr>
                      <m:e>
                        <m:sSub>
                          <m:sSubPr>
                            <m:ctrlPr>
                              <a:rPr lang="en-US" i="1">
                                <a:latin typeface="Cambria Math" panose="02040503050406030204" pitchFamily="18" charset="0"/>
                              </a:rPr>
                            </m:ctrlPr>
                          </m:sSubPr>
                          <m:e>
                            <m:r>
                              <a:rPr lang="en-US" i="1">
                                <a:latin typeface="Cambria Math"/>
                              </a:rPr>
                              <m:t>𝑉𝑎𝑟</m:t>
                            </m:r>
                          </m:e>
                          <m:sub>
                            <m:r>
                              <a:rPr lang="en-US" i="1">
                                <a:latin typeface="Cambria Math"/>
                              </a:rPr>
                              <m:t>𝑡</m:t>
                            </m:r>
                          </m:sub>
                        </m:sSub>
                        <m:r>
                          <a:rPr lang="en-US" i="1">
                            <a:latin typeface="Cambria Math"/>
                          </a:rPr>
                          <m:t>(</m:t>
                        </m:r>
                        <m:r>
                          <a:rPr lang="en-US" i="1">
                            <a:latin typeface="Cambria Math"/>
                          </a:rPr>
                          <m:t>𝑅</m:t>
                        </m:r>
                      </m:e>
                      <m:sub>
                        <m:r>
                          <a:rPr lang="en-US" i="1">
                            <a:latin typeface="Cambria Math"/>
                          </a:rPr>
                          <m:t>𝑡</m:t>
                        </m:r>
                        <m:r>
                          <a:rPr lang="en-US" i="1">
                            <a:latin typeface="Cambria Math"/>
                          </a:rPr>
                          <m:t>+1</m:t>
                        </m:r>
                      </m:sub>
                    </m:sSub>
                    <m:r>
                      <a:rPr lang="en-US" i="1">
                        <a:latin typeface="Cambria Math"/>
                      </a:rPr>
                      <m:t>)=</m:t>
                    </m:r>
                    <m:sSubSup>
                      <m:sSubSupPr>
                        <m:ctrlPr>
                          <a:rPr lang="en-US" i="1">
                            <a:latin typeface="Cambria Math" panose="02040503050406030204" pitchFamily="18" charset="0"/>
                          </a:rPr>
                        </m:ctrlPr>
                      </m:sSubSupPr>
                      <m:e>
                        <m:r>
                          <m:rPr>
                            <m:sty m:val="p"/>
                          </m:rPr>
                          <a:rPr lang="el-GR" i="1">
                            <a:latin typeface="Cambria Math"/>
                            <a:ea typeface="Cambria Math"/>
                          </a:rPr>
                          <m:t>σ</m:t>
                        </m:r>
                      </m:e>
                      <m:sub>
                        <m:r>
                          <a:rPr lang="en-US" i="1">
                            <a:latin typeface="Cambria Math" panose="02040503050406030204" pitchFamily="18" charset="0"/>
                          </a:rPr>
                          <m:t>𝑡</m:t>
                        </m:r>
                      </m:sub>
                      <m:sup>
                        <m:r>
                          <a:rPr lang="en-US" i="1">
                            <a:latin typeface="Cambria Math" panose="02040503050406030204" pitchFamily="18" charset="0"/>
                          </a:rPr>
                          <m:t>2</m:t>
                        </m:r>
                      </m:sup>
                    </m:sSubSup>
                  </m:oMath>
                </a14:m>
                <a:r>
                  <a:rPr lang="en-US" dirty="0">
                    <a:latin typeface="Arial" panose="020B0604020202020204" pitchFamily="34" charset="0"/>
                    <a:cs typeface="Arial" panose="020B0604020202020204" pitchFamily="34" charset="0"/>
                  </a:rPr>
                  <a:t>)</a:t>
                </a:r>
              </a:p>
              <a:p>
                <a:pPr marL="1257300" lvl="2" indent="-342900">
                  <a:buFont typeface="Wingdings" panose="05000000000000000000" pitchFamily="2" charset="2"/>
                  <a:buChar char="Ø"/>
                </a:pPr>
                <a:r>
                  <a:rPr lang="en-US" dirty="0">
                    <a:latin typeface="Arial" panose="020B0604020202020204" pitchFamily="34" charset="0"/>
                    <a:cs typeface="Arial" panose="020B0604020202020204" pitchFamily="34" charset="0"/>
                  </a:rPr>
                  <a:t>Key ingredients of models: volatility is persistent &amp; mean-reverting.</a:t>
                </a:r>
              </a:p>
              <a:p>
                <a:pPr marL="742950" lvl="1" indent="-285750">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p>
                <a:pPr marL="742950" lvl="1" indent="-285750">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p>
                <a:pPr marL="742950" lvl="1" indent="-285750">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p>
                <a:pPr marL="742950" lvl="1" indent="-285750">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p>
                <a:pPr marL="742950" lvl="1" indent="-285750">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p>
                <a:pPr marL="742950" lvl="1" indent="-285750">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p>
                <a:pPr marL="742950" lvl="1" indent="-285750">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p>
                <a:pPr marL="742950" lvl="1" indent="-285750">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p>
                <a:pPr marL="742950" lvl="1" indent="-285750">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p>
                <a:pPr marL="742950" lvl="1" indent="-285750">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457200" y="840828"/>
                <a:ext cx="8478184" cy="7911653"/>
              </a:xfrm>
              <a:prstGeom prst="rect">
                <a:avLst/>
              </a:prstGeom>
              <a:blipFill>
                <a:blip r:embed="rId2"/>
                <a:stretch>
                  <a:fillRect l="-431" t="-462"/>
                </a:stretch>
              </a:blipFill>
            </p:spPr>
            <p:txBody>
              <a:bodyPr/>
              <a:lstStyle/>
              <a:p>
                <a:r>
                  <a:rPr lang="en-GB">
                    <a:noFill/>
                  </a:rPr>
                  <a:t> </a:t>
                </a:r>
              </a:p>
            </p:txBody>
          </p:sp>
        </mc:Fallback>
      </mc:AlternateContent>
      <p:graphicFrame>
        <p:nvGraphicFramePr>
          <p:cNvPr id="8" name="Chart 7"/>
          <p:cNvGraphicFramePr>
            <a:graphicFrameLocks/>
          </p:cNvGraphicFramePr>
          <p:nvPr>
            <p:extLst>
              <p:ext uri="{D42A27DB-BD31-4B8C-83A1-F6EECF244321}">
                <p14:modId xmlns:p14="http://schemas.microsoft.com/office/powerpoint/2010/main" val="3731026364"/>
              </p:ext>
            </p:extLst>
          </p:nvPr>
        </p:nvGraphicFramePr>
        <p:xfrm>
          <a:off x="838200" y="3048000"/>
          <a:ext cx="7315200" cy="27495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80640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A7F297-EA34-94BD-8B7B-3E5E42765B8E}"/>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2C51A6F-40E8-BD72-D689-B619BC98A9D9}"/>
              </a:ext>
            </a:extLst>
          </p:cNvPr>
          <p:cNvSpPr txBox="1"/>
          <p:nvPr/>
        </p:nvSpPr>
        <p:spPr>
          <a:xfrm>
            <a:off x="1676400" y="2762071"/>
            <a:ext cx="6400800" cy="461665"/>
          </a:xfrm>
          <a:prstGeom prst="rect">
            <a:avLst/>
          </a:prstGeom>
          <a:noFill/>
          <a:ln>
            <a:solidFill>
              <a:schemeClr val="bg1">
                <a:lumMod val="50000"/>
              </a:schemeClr>
            </a:solidFill>
          </a:ln>
        </p:spPr>
        <p:txBody>
          <a:bodyPr wrap="square" rtlCol="0">
            <a:spAutoFit/>
          </a:bodyPr>
          <a:lstStyle/>
          <a:p>
            <a:pPr marL="511175" indent="-511175"/>
            <a:r>
              <a:rPr lang="en-US" sz="2400" b="1" dirty="0">
                <a:latin typeface="Arial" pitchFamily="34" charset="0"/>
                <a:cs typeface="Arial" pitchFamily="34" charset="0"/>
              </a:rPr>
              <a:t>5. How financial markets work</a:t>
            </a:r>
          </a:p>
        </p:txBody>
      </p:sp>
    </p:spTree>
    <p:extLst>
      <p:ext uri="{BB962C8B-B14F-4D97-AF65-F5344CB8AC3E}">
        <p14:creationId xmlns:p14="http://schemas.microsoft.com/office/powerpoint/2010/main" val="31982440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mtClean="0"/>
              <a:pPr/>
              <a:t>29</a:t>
            </a:fld>
            <a:endParaRPr lang="en-US" dirty="0"/>
          </a:p>
        </p:txBody>
      </p:sp>
      <p:sp>
        <p:nvSpPr>
          <p:cNvPr id="3" name="TextBox 2"/>
          <p:cNvSpPr txBox="1"/>
          <p:nvPr/>
        </p:nvSpPr>
        <p:spPr>
          <a:xfrm>
            <a:off x="304800" y="151003"/>
            <a:ext cx="7696200"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The VIX</a:t>
            </a:r>
          </a:p>
        </p:txBody>
      </p:sp>
      <p:sp>
        <p:nvSpPr>
          <p:cNvPr id="4" name="TextBox 3"/>
          <p:cNvSpPr txBox="1"/>
          <p:nvPr/>
        </p:nvSpPr>
        <p:spPr>
          <a:xfrm>
            <a:off x="304800" y="814886"/>
            <a:ext cx="8630584" cy="5459896"/>
          </a:xfrm>
          <a:prstGeom prst="rect">
            <a:avLst/>
          </a:prstGeom>
          <a:noFill/>
        </p:spPr>
        <p:txBody>
          <a:bodyPr wrap="square" rtlCol="0">
            <a:noAutofit/>
          </a:bodyPr>
          <a:lstStyle/>
          <a:p>
            <a:pPr marL="342900" indent="-342900">
              <a:buClr>
                <a:schemeClr val="tx2">
                  <a:lumMod val="75000"/>
                </a:schemeClr>
              </a:buClr>
              <a:buFont typeface="Arial" panose="020B0604020202020204" pitchFamily="34" charset="0"/>
              <a:buChar char="•"/>
            </a:pPr>
            <a:r>
              <a:rPr lang="en-US" sz="2000" dirty="0">
                <a:latin typeface="Arial" pitchFamily="34" charset="0"/>
                <a:cs typeface="Arial" pitchFamily="34" charset="0"/>
              </a:rPr>
              <a:t>The volatility index, or VIX, is the volatility implied by option prices.</a:t>
            </a:r>
          </a:p>
          <a:p>
            <a:pPr marL="800100" lvl="1" indent="-342900">
              <a:buClr>
                <a:schemeClr val="tx2">
                  <a:lumMod val="75000"/>
                </a:schemeClr>
              </a:buClr>
              <a:buFont typeface="Arial" panose="020B0604020202020204" pitchFamily="34" charset="0"/>
              <a:buChar char="•"/>
            </a:pPr>
            <a:r>
              <a:rPr lang="en-US" sz="2000" dirty="0">
                <a:latin typeface="Arial" pitchFamily="34" charset="0"/>
                <a:cs typeface="Arial" pitchFamily="34" charset="0"/>
              </a:rPr>
              <a:t>VIX measures the expected volatility for the underlying up to expiration </a:t>
            </a:r>
            <a:r>
              <a:rPr lang="en-GB" sz="2000" dirty="0">
                <a:latin typeface="Arial" pitchFamily="34" charset="0"/>
                <a:cs typeface="Arial" pitchFamily="34" charset="0"/>
              </a:rPr>
              <a:t>of the option.</a:t>
            </a:r>
            <a:endParaRPr lang="en-US" sz="2000" dirty="0">
              <a:latin typeface="Arial" pitchFamily="34" charset="0"/>
              <a:cs typeface="Arial" pitchFamily="34" charset="0"/>
            </a:endParaRPr>
          </a:p>
          <a:p>
            <a:pPr marL="800100" lvl="1" indent="-342900">
              <a:buClr>
                <a:schemeClr val="tx2">
                  <a:lumMod val="75000"/>
                </a:schemeClr>
              </a:buClr>
              <a:buFont typeface="Arial" panose="020B0604020202020204" pitchFamily="34" charset="0"/>
              <a:buChar char="•"/>
            </a:pPr>
            <a:r>
              <a:rPr lang="en-US" sz="2000" dirty="0">
                <a:latin typeface="Arial" pitchFamily="34" charset="0"/>
                <a:cs typeface="Arial" pitchFamily="34" charset="0"/>
              </a:rPr>
              <a:t>Sophisticated methods to back out market’s expected volatility from current option prices (see </a:t>
            </a:r>
            <a:r>
              <a:rPr lang="en-US" sz="2000" dirty="0">
                <a:latin typeface="Arial" pitchFamily="34" charset="0"/>
                <a:cs typeface="Arial" pitchFamily="34" charset="0"/>
                <a:hlinkClick r:id="rId2"/>
              </a:rPr>
              <a:t>FT </a:t>
            </a:r>
            <a:r>
              <a:rPr lang="en-US" sz="2000" dirty="0" err="1">
                <a:latin typeface="Arial" pitchFamily="34" charset="0"/>
                <a:cs typeface="Arial" pitchFamily="34" charset="0"/>
                <a:hlinkClick r:id="rId2"/>
              </a:rPr>
              <a:t>Alphaville</a:t>
            </a:r>
            <a:r>
              <a:rPr lang="en-US" sz="2000" dirty="0">
                <a:latin typeface="Arial" pitchFamily="34" charset="0"/>
                <a:cs typeface="Arial" pitchFamily="34" charset="0"/>
                <a:hlinkClick r:id="rId2"/>
              </a:rPr>
              <a:t> article</a:t>
            </a:r>
            <a:r>
              <a:rPr lang="en-US" sz="2000" dirty="0">
                <a:latin typeface="Arial" pitchFamily="34" charset="0"/>
                <a:cs typeface="Arial" pitchFamily="34" charset="0"/>
              </a:rPr>
              <a:t>).</a:t>
            </a:r>
          </a:p>
          <a:p>
            <a:pPr marL="800100" lvl="1" indent="-342900">
              <a:buClr>
                <a:schemeClr val="tx2">
                  <a:lumMod val="75000"/>
                </a:schemeClr>
              </a:buClr>
              <a:buFont typeface="Arial" panose="020B0604020202020204" pitchFamily="34" charset="0"/>
              <a:buChar char="•"/>
            </a:pPr>
            <a:r>
              <a:rPr lang="en-US" sz="2000" dirty="0">
                <a:latin typeface="Arial" pitchFamily="34" charset="0"/>
                <a:cs typeface="Arial" pitchFamily="34" charset="0"/>
              </a:rPr>
              <a:t>The VIX jumps whenever market turmoil hits and is seen by investors and popular press as an index of fear.</a:t>
            </a:r>
          </a:p>
          <a:p>
            <a:pPr marL="800100" lvl="1" indent="-342900">
              <a:buClr>
                <a:schemeClr val="tx2">
                  <a:lumMod val="75000"/>
                </a:schemeClr>
              </a:buClr>
              <a:buFont typeface="Arial" panose="020B0604020202020204" pitchFamily="34" charset="0"/>
              <a:buChar char="•"/>
            </a:pPr>
            <a:endParaRPr lang="en-US" sz="2000" dirty="0">
              <a:latin typeface="Arial" pitchFamily="34" charset="0"/>
              <a:cs typeface="Arial" pitchFamily="34" charset="0"/>
            </a:endParaRPr>
          </a:p>
        </p:txBody>
      </p:sp>
      <p:graphicFrame>
        <p:nvGraphicFramePr>
          <p:cNvPr id="6" name="Chart 5"/>
          <p:cNvGraphicFramePr>
            <a:graphicFrameLocks/>
          </p:cNvGraphicFramePr>
          <p:nvPr/>
        </p:nvGraphicFramePr>
        <p:xfrm>
          <a:off x="1495892" y="3379304"/>
          <a:ext cx="6248400" cy="30976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00237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z="2000" smtClean="0"/>
              <a:pPr/>
              <a:t>3</a:t>
            </a:fld>
            <a:endParaRPr lang="en-US" sz="2000" dirty="0"/>
          </a:p>
        </p:txBody>
      </p:sp>
      <p:sp>
        <p:nvSpPr>
          <p:cNvPr id="3" name="TextBox 2"/>
          <p:cNvSpPr txBox="1"/>
          <p:nvPr/>
        </p:nvSpPr>
        <p:spPr>
          <a:xfrm>
            <a:off x="303726" y="191037"/>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Multi-period returns: definition and example</a:t>
            </a:r>
          </a:p>
        </p:txBody>
      </p:sp>
      <mc:AlternateContent xmlns:mc="http://schemas.openxmlformats.org/markup-compatibility/2006" xmlns:a14="http://schemas.microsoft.com/office/drawing/2010/main">
        <mc:Choice Requires="a14">
          <p:sp>
            <p:nvSpPr>
              <p:cNvPr id="6" name="Rectangle 13"/>
              <p:cNvSpPr txBox="1">
                <a:spLocks noChangeArrowheads="1"/>
              </p:cNvSpPr>
              <p:nvPr/>
            </p:nvSpPr>
            <p:spPr>
              <a:xfrm>
                <a:off x="303726" y="838200"/>
                <a:ext cx="8764074" cy="51054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pPr>
                <a:endParaRPr lang="en-US" altLang="en-US" sz="1600" dirty="0">
                  <a:latin typeface="Arial" panose="020B0604020202020204" pitchFamily="34" charset="0"/>
                  <a:cs typeface="Arial" panose="020B0604020202020204" pitchFamily="34" charset="0"/>
                </a:endParaRPr>
              </a:p>
              <a:p>
                <a:pPr>
                  <a:lnSpc>
                    <a:spcPct val="90000"/>
                  </a:lnSpc>
                </a:pPr>
                <a:endParaRPr lang="en-US" altLang="en-US" sz="1600" dirty="0">
                  <a:latin typeface="Arial" panose="020B0604020202020204" pitchFamily="34" charset="0"/>
                  <a:cs typeface="Arial" panose="020B0604020202020204" pitchFamily="34" charset="0"/>
                </a:endParaRPr>
              </a:p>
              <a:p>
                <a:pPr>
                  <a:lnSpc>
                    <a:spcPct val="90000"/>
                  </a:lnSpc>
                </a:pPr>
                <a:endParaRPr lang="en-US" altLang="en-US" sz="1600" dirty="0">
                  <a:latin typeface="Arial" panose="020B0604020202020204" pitchFamily="34" charset="0"/>
                  <a:cs typeface="Arial" panose="020B0604020202020204" pitchFamily="34" charset="0"/>
                </a:endParaRPr>
              </a:p>
              <a:p>
                <a:pPr>
                  <a:lnSpc>
                    <a:spcPct val="90000"/>
                  </a:lnSpc>
                </a:pPr>
                <a:endParaRPr lang="en-US" altLang="en-US" sz="1600" i="1" dirty="0">
                  <a:latin typeface="Arial" panose="020B0604020202020204" pitchFamily="34" charset="0"/>
                  <a:cs typeface="Arial" panose="020B0604020202020204" pitchFamily="34" charset="0"/>
                </a:endParaRPr>
              </a:p>
              <a:p>
                <a:pPr>
                  <a:lnSpc>
                    <a:spcPct val="90000"/>
                  </a:lnSpc>
                </a:pPr>
                <a:endParaRPr lang="en-US" altLang="en-US" sz="1600" i="1" dirty="0">
                  <a:latin typeface="Arial" panose="020B0604020202020204" pitchFamily="34" charset="0"/>
                  <a:cs typeface="Arial" panose="020B0604020202020204" pitchFamily="34" charset="0"/>
                </a:endParaRPr>
              </a:p>
              <a:p>
                <a:pPr>
                  <a:lnSpc>
                    <a:spcPct val="90000"/>
                  </a:lnSpc>
                </a:pPr>
                <a:endParaRPr lang="en-US" altLang="en-US" sz="1600" dirty="0">
                  <a:latin typeface="Arial" panose="020B0604020202020204" pitchFamily="34" charset="0"/>
                  <a:cs typeface="Arial" panose="020B0604020202020204" pitchFamily="34" charset="0"/>
                </a:endParaRPr>
              </a:p>
              <a:p>
                <a:pPr>
                  <a:lnSpc>
                    <a:spcPct val="90000"/>
                  </a:lnSpc>
                </a:pPr>
                <a:r>
                  <a:rPr lang="en-US" altLang="en-US" sz="1600" dirty="0">
                    <a:latin typeface="Arial" panose="020B0604020202020204" pitchFamily="34" charset="0"/>
                    <a:cs typeface="Arial" panose="020B0604020202020204" pitchFamily="34" charset="0"/>
                  </a:rPr>
                  <a:t>Return from holding asset from </a:t>
                </a:r>
                <a:r>
                  <a:rPr lang="en-US" altLang="en-US" sz="1600" i="1" dirty="0">
                    <a:latin typeface="Arial" panose="020B0604020202020204" pitchFamily="34" charset="0"/>
                    <a:cs typeface="Arial" panose="020B0604020202020204" pitchFamily="34" charset="0"/>
                  </a:rPr>
                  <a:t>t</a:t>
                </a:r>
                <a:r>
                  <a:rPr lang="en-US" altLang="en-US" sz="1600" dirty="0">
                    <a:latin typeface="Arial" panose="020B0604020202020204" pitchFamily="34" charset="0"/>
                    <a:cs typeface="Arial" panose="020B0604020202020204" pitchFamily="34" charset="0"/>
                  </a:rPr>
                  <a:t> to </a:t>
                </a:r>
                <a:r>
                  <a:rPr lang="en-US" altLang="en-US" sz="1600" i="1" dirty="0">
                    <a:latin typeface="Arial" panose="020B0604020202020204" pitchFamily="34" charset="0"/>
                    <a:cs typeface="Arial" panose="020B0604020202020204" pitchFamily="34" charset="0"/>
                  </a:rPr>
                  <a:t>t+2</a:t>
                </a:r>
                <a:r>
                  <a:rPr lang="en-US" altLang="en-US" sz="1600" dirty="0">
                    <a:latin typeface="Arial" panose="020B0604020202020204" pitchFamily="34" charset="0"/>
                    <a:cs typeface="Arial" panose="020B0604020202020204" pitchFamily="34" charset="0"/>
                  </a:rPr>
                  <a:t>, assuming we </a:t>
                </a:r>
                <a:r>
                  <a:rPr lang="en-US" altLang="en-US" sz="1600" u="sng" dirty="0">
                    <a:latin typeface="Arial" panose="020B0604020202020204" pitchFamily="34" charset="0"/>
                    <a:cs typeface="Arial" panose="020B0604020202020204" pitchFamily="34" charset="0"/>
                  </a:rPr>
                  <a:t>reinvest</a:t>
                </a:r>
                <a:r>
                  <a:rPr lang="en-US" altLang="en-US" sz="1600" dirty="0">
                    <a:latin typeface="Arial" panose="020B0604020202020204" pitchFamily="34" charset="0"/>
                    <a:cs typeface="Arial" panose="020B0604020202020204" pitchFamily="34" charset="0"/>
                  </a:rPr>
                  <a:t> capital gain and intermediate income back into the asset:</a:t>
                </a:r>
              </a:p>
              <a:p>
                <a:pPr>
                  <a:lnSpc>
                    <a:spcPct val="90000"/>
                  </a:lnSpc>
                </a:pPr>
                <a:endParaRPr lang="en-US" altLang="en-US" sz="1600" dirty="0">
                  <a:latin typeface="Arial" panose="020B0604020202020204" pitchFamily="34" charset="0"/>
                  <a:cs typeface="Arial" panose="020B0604020202020204" pitchFamily="34" charset="0"/>
                </a:endParaRPr>
              </a:p>
              <a:p>
                <a:pPr marL="0" indent="0">
                  <a:lnSpc>
                    <a:spcPct val="90000"/>
                  </a:lnSpc>
                  <a:buNone/>
                </a:pPr>
                <a14:m>
                  <m:oMathPara xmlns:m="http://schemas.openxmlformats.org/officeDocument/2006/math">
                    <m:oMathParaPr>
                      <m:jc m:val="centerGroup"/>
                    </m:oMathParaPr>
                    <m:oMath xmlns:m="http://schemas.openxmlformats.org/officeDocument/2006/math">
                      <m:sSub>
                        <m:sSubPr>
                          <m:ctrlPr>
                            <a:rPr lang="en-US" altLang="en-US" sz="1600" i="1">
                              <a:latin typeface="Cambria Math" panose="02040503050406030204" pitchFamily="18" charset="0"/>
                              <a:cs typeface="Arial" panose="020B0604020202020204" pitchFamily="34" charset="0"/>
                            </a:rPr>
                          </m:ctrlPr>
                        </m:sSubPr>
                        <m:e>
                          <m:r>
                            <a:rPr lang="en-US" altLang="en-US" sz="1600" i="1">
                              <a:latin typeface="Cambria Math" panose="02040503050406030204" pitchFamily="18" charset="0"/>
                              <a:cs typeface="Arial" panose="020B0604020202020204" pitchFamily="34" charset="0"/>
                            </a:rPr>
                            <m:t>𝑟</m:t>
                          </m:r>
                        </m:e>
                        <m:sub>
                          <m:r>
                            <a:rPr lang="en-US" altLang="en-US" sz="1600" i="1">
                              <a:latin typeface="Cambria Math" panose="02040503050406030204" pitchFamily="18" charset="0"/>
                              <a:cs typeface="Arial" panose="020B0604020202020204" pitchFamily="34" charset="0"/>
                            </a:rPr>
                            <m:t>𝑡</m:t>
                          </m:r>
                          <m:r>
                            <a:rPr lang="en-US" altLang="en-US" sz="1600" i="1">
                              <a:latin typeface="Cambria Math" panose="02040503050406030204" pitchFamily="18" charset="0"/>
                              <a:cs typeface="Arial" panose="020B0604020202020204" pitchFamily="34" charset="0"/>
                            </a:rPr>
                            <m:t>,</m:t>
                          </m:r>
                          <m:r>
                            <a:rPr lang="en-US" altLang="en-US" sz="1600" i="1">
                              <a:latin typeface="Cambria Math" panose="02040503050406030204" pitchFamily="18" charset="0"/>
                              <a:cs typeface="Arial" panose="020B0604020202020204" pitchFamily="34" charset="0"/>
                            </a:rPr>
                            <m:t>𝑡</m:t>
                          </m:r>
                          <m:r>
                            <a:rPr lang="en-US" altLang="en-US" sz="1600" i="1">
                              <a:latin typeface="Cambria Math" panose="02040503050406030204" pitchFamily="18" charset="0"/>
                              <a:cs typeface="Arial" panose="020B0604020202020204" pitchFamily="34" charset="0"/>
                            </a:rPr>
                            <m:t>+2</m:t>
                          </m:r>
                        </m:sub>
                      </m:sSub>
                      <m:r>
                        <a:rPr lang="en-US" altLang="en-US" sz="1600" i="1">
                          <a:latin typeface="Cambria Math" panose="02040503050406030204" pitchFamily="18" charset="0"/>
                          <a:cs typeface="Arial" panose="020B0604020202020204" pitchFamily="34" charset="0"/>
                        </a:rPr>
                        <m:t>=</m:t>
                      </m:r>
                      <m:f>
                        <m:fPr>
                          <m:ctrlPr>
                            <a:rPr lang="en-US" altLang="en-US" sz="1600" i="1">
                              <a:latin typeface="Cambria Math" panose="02040503050406030204" pitchFamily="18" charset="0"/>
                              <a:cs typeface="Arial" panose="020B0604020202020204" pitchFamily="34" charset="0"/>
                            </a:rPr>
                          </m:ctrlPr>
                        </m:fPr>
                        <m:num>
                          <m:sSub>
                            <m:sSubPr>
                              <m:ctrlPr>
                                <a:rPr lang="en-US" altLang="en-US" sz="1600" i="1">
                                  <a:latin typeface="Cambria Math" panose="02040503050406030204" pitchFamily="18" charset="0"/>
                                  <a:cs typeface="Arial" panose="020B0604020202020204" pitchFamily="34" charset="0"/>
                                </a:rPr>
                              </m:ctrlPr>
                            </m:sSubPr>
                            <m:e>
                              <m:r>
                                <a:rPr lang="en-US" altLang="en-US" sz="1600" i="1">
                                  <a:latin typeface="Cambria Math" panose="02040503050406030204" pitchFamily="18" charset="0"/>
                                  <a:cs typeface="Arial" panose="020B0604020202020204" pitchFamily="34" charset="0"/>
                                </a:rPr>
                                <m:t>𝐶</m:t>
                              </m:r>
                            </m:e>
                            <m:sub>
                              <m:r>
                                <a:rPr lang="en-US" altLang="en-US" sz="1600" i="1">
                                  <a:latin typeface="Cambria Math" panose="02040503050406030204" pitchFamily="18" charset="0"/>
                                  <a:cs typeface="Arial" panose="020B0604020202020204" pitchFamily="34" charset="0"/>
                                </a:rPr>
                                <m:t>𝑡</m:t>
                              </m:r>
                              <m:r>
                                <a:rPr lang="en-US" altLang="en-US" sz="1600" i="1">
                                  <a:latin typeface="Cambria Math" panose="02040503050406030204" pitchFamily="18" charset="0"/>
                                  <a:cs typeface="Arial" panose="020B0604020202020204" pitchFamily="34" charset="0"/>
                                </a:rPr>
                                <m:t>+1</m:t>
                              </m:r>
                            </m:sub>
                          </m:sSub>
                          <m:r>
                            <a:rPr lang="en-US" altLang="en-US" sz="1600" i="1">
                              <a:latin typeface="Cambria Math" panose="02040503050406030204" pitchFamily="18" charset="0"/>
                              <a:cs typeface="Arial" panose="020B0604020202020204" pitchFamily="34" charset="0"/>
                            </a:rPr>
                            <m:t>+</m:t>
                          </m:r>
                          <m:sSub>
                            <m:sSubPr>
                              <m:ctrlPr>
                                <a:rPr lang="en-US" altLang="en-US" sz="1600" i="1">
                                  <a:latin typeface="Cambria Math" panose="02040503050406030204" pitchFamily="18" charset="0"/>
                                  <a:cs typeface="Arial" panose="020B0604020202020204" pitchFamily="34" charset="0"/>
                                </a:rPr>
                              </m:ctrlPr>
                            </m:sSubPr>
                            <m:e>
                              <m:r>
                                <a:rPr lang="en-US" altLang="en-US" sz="1600" i="1">
                                  <a:latin typeface="Cambria Math" panose="02040503050406030204" pitchFamily="18" charset="0"/>
                                  <a:cs typeface="Arial" panose="020B0604020202020204" pitchFamily="34" charset="0"/>
                                </a:rPr>
                                <m:t>𝑃</m:t>
                              </m:r>
                            </m:e>
                            <m:sub>
                              <m:r>
                                <a:rPr lang="en-US" altLang="en-US" sz="1600" i="1">
                                  <a:latin typeface="Cambria Math" panose="02040503050406030204" pitchFamily="18" charset="0"/>
                                  <a:cs typeface="Arial" panose="020B0604020202020204" pitchFamily="34" charset="0"/>
                                </a:rPr>
                                <m:t>𝑡</m:t>
                              </m:r>
                              <m:r>
                                <a:rPr lang="en-US" altLang="en-US" sz="1600" i="1">
                                  <a:latin typeface="Cambria Math" panose="02040503050406030204" pitchFamily="18" charset="0"/>
                                  <a:cs typeface="Arial" panose="020B0604020202020204" pitchFamily="34" charset="0"/>
                                </a:rPr>
                                <m:t>+1</m:t>
                              </m:r>
                            </m:sub>
                          </m:sSub>
                        </m:num>
                        <m:den>
                          <m:sSub>
                            <m:sSubPr>
                              <m:ctrlPr>
                                <a:rPr lang="en-US" altLang="en-US" sz="1600" i="1">
                                  <a:latin typeface="Cambria Math" panose="02040503050406030204" pitchFamily="18" charset="0"/>
                                  <a:cs typeface="Arial" panose="020B0604020202020204" pitchFamily="34" charset="0"/>
                                </a:rPr>
                              </m:ctrlPr>
                            </m:sSubPr>
                            <m:e>
                              <m:r>
                                <a:rPr lang="en-US" altLang="en-US" sz="1600" i="1">
                                  <a:latin typeface="Cambria Math" panose="02040503050406030204" pitchFamily="18" charset="0"/>
                                  <a:cs typeface="Arial" panose="020B0604020202020204" pitchFamily="34" charset="0"/>
                                </a:rPr>
                                <m:t>𝑃</m:t>
                              </m:r>
                            </m:e>
                            <m:sub>
                              <m:r>
                                <a:rPr lang="en-US" altLang="en-US" sz="1600" i="1">
                                  <a:latin typeface="Cambria Math" panose="02040503050406030204" pitchFamily="18" charset="0"/>
                                  <a:cs typeface="Arial" panose="020B0604020202020204" pitchFamily="34" charset="0"/>
                                </a:rPr>
                                <m:t>𝑡</m:t>
                              </m:r>
                            </m:sub>
                          </m:sSub>
                        </m:den>
                      </m:f>
                      <m:r>
                        <a:rPr lang="en-US" altLang="en-US" sz="1600" i="1">
                          <a:latin typeface="Cambria Math" panose="02040503050406030204" pitchFamily="18" charset="0"/>
                          <a:ea typeface="Cambria Math" panose="02040503050406030204" pitchFamily="18" charset="0"/>
                          <a:cs typeface="Arial" panose="020B0604020202020204" pitchFamily="34" charset="0"/>
                        </a:rPr>
                        <m:t>×</m:t>
                      </m:r>
                      <m:f>
                        <m:fPr>
                          <m:ctrlPr>
                            <a:rPr lang="en-US" altLang="en-US" sz="1600" i="1">
                              <a:latin typeface="Cambria Math" panose="02040503050406030204" pitchFamily="18" charset="0"/>
                              <a:cs typeface="Arial" panose="020B0604020202020204" pitchFamily="34" charset="0"/>
                            </a:rPr>
                          </m:ctrlPr>
                        </m:fPr>
                        <m:num>
                          <m:sSub>
                            <m:sSubPr>
                              <m:ctrlPr>
                                <a:rPr lang="en-US" altLang="en-US" sz="1600" i="1">
                                  <a:latin typeface="Cambria Math" panose="02040503050406030204" pitchFamily="18" charset="0"/>
                                  <a:cs typeface="Arial" panose="020B0604020202020204" pitchFamily="34" charset="0"/>
                                </a:rPr>
                              </m:ctrlPr>
                            </m:sSubPr>
                            <m:e>
                              <m:r>
                                <a:rPr lang="en-US" altLang="en-US" sz="1600" i="1">
                                  <a:latin typeface="Cambria Math" panose="02040503050406030204" pitchFamily="18" charset="0"/>
                                  <a:cs typeface="Arial" panose="020B0604020202020204" pitchFamily="34" charset="0"/>
                                </a:rPr>
                                <m:t>𝐶</m:t>
                              </m:r>
                            </m:e>
                            <m:sub>
                              <m:r>
                                <a:rPr lang="en-US" altLang="en-US" sz="1600" i="1">
                                  <a:latin typeface="Cambria Math" panose="02040503050406030204" pitchFamily="18" charset="0"/>
                                  <a:cs typeface="Arial" panose="020B0604020202020204" pitchFamily="34" charset="0"/>
                                </a:rPr>
                                <m:t>𝑡</m:t>
                              </m:r>
                              <m:r>
                                <a:rPr lang="en-US" altLang="en-US" sz="1600" i="1">
                                  <a:latin typeface="Cambria Math" panose="02040503050406030204" pitchFamily="18" charset="0"/>
                                  <a:cs typeface="Arial" panose="020B0604020202020204" pitchFamily="34" charset="0"/>
                                </a:rPr>
                                <m:t>+2</m:t>
                              </m:r>
                            </m:sub>
                          </m:sSub>
                          <m:r>
                            <a:rPr lang="en-US" altLang="en-US" sz="1600" i="1">
                              <a:latin typeface="Cambria Math" panose="02040503050406030204" pitchFamily="18" charset="0"/>
                              <a:cs typeface="Arial" panose="020B0604020202020204" pitchFamily="34" charset="0"/>
                            </a:rPr>
                            <m:t>+</m:t>
                          </m:r>
                          <m:sSub>
                            <m:sSubPr>
                              <m:ctrlPr>
                                <a:rPr lang="en-US" altLang="en-US" sz="1600" i="1">
                                  <a:latin typeface="Cambria Math" panose="02040503050406030204" pitchFamily="18" charset="0"/>
                                  <a:cs typeface="Arial" panose="020B0604020202020204" pitchFamily="34" charset="0"/>
                                </a:rPr>
                              </m:ctrlPr>
                            </m:sSubPr>
                            <m:e>
                              <m:r>
                                <a:rPr lang="en-US" altLang="en-US" sz="1600" i="1">
                                  <a:latin typeface="Cambria Math" panose="02040503050406030204" pitchFamily="18" charset="0"/>
                                  <a:cs typeface="Arial" panose="020B0604020202020204" pitchFamily="34" charset="0"/>
                                </a:rPr>
                                <m:t>𝑃</m:t>
                              </m:r>
                            </m:e>
                            <m:sub>
                              <m:r>
                                <a:rPr lang="en-US" altLang="en-US" sz="1600" i="1">
                                  <a:latin typeface="Cambria Math" panose="02040503050406030204" pitchFamily="18" charset="0"/>
                                  <a:cs typeface="Arial" panose="020B0604020202020204" pitchFamily="34" charset="0"/>
                                </a:rPr>
                                <m:t>𝑡</m:t>
                              </m:r>
                              <m:r>
                                <a:rPr lang="en-US" altLang="en-US" sz="1600" i="1">
                                  <a:latin typeface="Cambria Math" panose="02040503050406030204" pitchFamily="18" charset="0"/>
                                  <a:cs typeface="Arial" panose="020B0604020202020204" pitchFamily="34" charset="0"/>
                                </a:rPr>
                                <m:t>+2</m:t>
                              </m:r>
                            </m:sub>
                          </m:sSub>
                        </m:num>
                        <m:den>
                          <m:sSub>
                            <m:sSubPr>
                              <m:ctrlPr>
                                <a:rPr lang="en-US" altLang="en-US" sz="1600" i="1">
                                  <a:latin typeface="Cambria Math" panose="02040503050406030204" pitchFamily="18" charset="0"/>
                                  <a:cs typeface="Arial" panose="020B0604020202020204" pitchFamily="34" charset="0"/>
                                </a:rPr>
                              </m:ctrlPr>
                            </m:sSubPr>
                            <m:e>
                              <m:r>
                                <a:rPr lang="en-US" altLang="en-US" sz="1600" i="1">
                                  <a:latin typeface="Cambria Math" panose="02040503050406030204" pitchFamily="18" charset="0"/>
                                  <a:cs typeface="Arial" panose="020B0604020202020204" pitchFamily="34" charset="0"/>
                                </a:rPr>
                                <m:t>𝑃</m:t>
                              </m:r>
                            </m:e>
                            <m:sub>
                              <m:r>
                                <a:rPr lang="en-US" altLang="en-US" sz="1600" i="1">
                                  <a:latin typeface="Cambria Math" panose="02040503050406030204" pitchFamily="18" charset="0"/>
                                  <a:cs typeface="Arial" panose="020B0604020202020204" pitchFamily="34" charset="0"/>
                                </a:rPr>
                                <m:t>𝑡</m:t>
                              </m:r>
                              <m:r>
                                <a:rPr lang="en-US" altLang="en-US" sz="1600" i="1">
                                  <a:latin typeface="Cambria Math" panose="02040503050406030204" pitchFamily="18" charset="0"/>
                                  <a:cs typeface="Arial" panose="020B0604020202020204" pitchFamily="34" charset="0"/>
                                </a:rPr>
                                <m:t>+1</m:t>
                              </m:r>
                            </m:sub>
                          </m:sSub>
                        </m:den>
                      </m:f>
                      <m:r>
                        <a:rPr lang="en-US" altLang="en-US" sz="1600" i="1">
                          <a:latin typeface="Cambria Math" panose="02040503050406030204" pitchFamily="18" charset="0"/>
                          <a:cs typeface="Arial" panose="020B0604020202020204" pitchFamily="34" charset="0"/>
                        </a:rPr>
                        <m:t>−1=</m:t>
                      </m:r>
                      <m:d>
                        <m:dPr>
                          <m:ctrlPr>
                            <a:rPr lang="en-US" altLang="en-US" sz="1600" i="1">
                              <a:latin typeface="Cambria Math" panose="02040503050406030204" pitchFamily="18" charset="0"/>
                              <a:cs typeface="Arial" panose="020B0604020202020204" pitchFamily="34" charset="0"/>
                            </a:rPr>
                          </m:ctrlPr>
                        </m:dPr>
                        <m:e>
                          <m:r>
                            <a:rPr lang="en-US" altLang="en-US" sz="1600" i="1">
                              <a:latin typeface="Cambria Math" panose="02040503050406030204" pitchFamily="18" charset="0"/>
                              <a:cs typeface="Arial" panose="020B0604020202020204" pitchFamily="34" charset="0"/>
                            </a:rPr>
                            <m:t>1+</m:t>
                          </m:r>
                          <m:sSub>
                            <m:sSubPr>
                              <m:ctrlPr>
                                <a:rPr lang="en-US" altLang="en-US" sz="1600" i="1">
                                  <a:latin typeface="Cambria Math" panose="02040503050406030204" pitchFamily="18" charset="0"/>
                                  <a:cs typeface="Arial" panose="020B0604020202020204" pitchFamily="34" charset="0"/>
                                </a:rPr>
                              </m:ctrlPr>
                            </m:sSubPr>
                            <m:e>
                              <m:r>
                                <a:rPr lang="en-US" altLang="en-US" sz="1600" i="1">
                                  <a:latin typeface="Cambria Math" panose="02040503050406030204" pitchFamily="18" charset="0"/>
                                  <a:cs typeface="Arial" panose="020B0604020202020204" pitchFamily="34" charset="0"/>
                                </a:rPr>
                                <m:t>𝑟</m:t>
                              </m:r>
                            </m:e>
                            <m:sub>
                              <m:r>
                                <a:rPr lang="en-US" altLang="en-US" sz="1600" i="1">
                                  <a:latin typeface="Cambria Math" panose="02040503050406030204" pitchFamily="18" charset="0"/>
                                  <a:cs typeface="Arial" panose="020B0604020202020204" pitchFamily="34" charset="0"/>
                                </a:rPr>
                                <m:t>𝑡</m:t>
                              </m:r>
                              <m:r>
                                <a:rPr lang="en-US" altLang="en-US" sz="1600" i="1">
                                  <a:latin typeface="Cambria Math" panose="02040503050406030204" pitchFamily="18" charset="0"/>
                                  <a:cs typeface="Arial" panose="020B0604020202020204" pitchFamily="34" charset="0"/>
                                </a:rPr>
                                <m:t>,</m:t>
                              </m:r>
                              <m:r>
                                <a:rPr lang="en-US" altLang="en-US" sz="1600" i="1">
                                  <a:latin typeface="Cambria Math" panose="02040503050406030204" pitchFamily="18" charset="0"/>
                                  <a:cs typeface="Arial" panose="020B0604020202020204" pitchFamily="34" charset="0"/>
                                </a:rPr>
                                <m:t>𝑡</m:t>
                              </m:r>
                              <m:r>
                                <a:rPr lang="en-US" altLang="en-US" sz="1600" i="1">
                                  <a:latin typeface="Cambria Math" panose="02040503050406030204" pitchFamily="18" charset="0"/>
                                  <a:cs typeface="Arial" panose="020B0604020202020204" pitchFamily="34" charset="0"/>
                                </a:rPr>
                                <m:t>+1</m:t>
                              </m:r>
                            </m:sub>
                          </m:sSub>
                        </m:e>
                      </m:d>
                      <m:r>
                        <a:rPr lang="en-US" altLang="en-US" sz="1600" i="1">
                          <a:latin typeface="Cambria Math" panose="02040503050406030204" pitchFamily="18" charset="0"/>
                          <a:ea typeface="Cambria Math" panose="02040503050406030204" pitchFamily="18" charset="0"/>
                          <a:cs typeface="Arial" panose="020B0604020202020204" pitchFamily="34" charset="0"/>
                        </a:rPr>
                        <m:t>×</m:t>
                      </m:r>
                      <m:d>
                        <m:dPr>
                          <m:ctrlPr>
                            <a:rPr lang="en-US" altLang="en-US" sz="1600" i="1">
                              <a:latin typeface="Cambria Math" panose="02040503050406030204" pitchFamily="18" charset="0"/>
                              <a:cs typeface="Arial" panose="020B0604020202020204" pitchFamily="34" charset="0"/>
                            </a:rPr>
                          </m:ctrlPr>
                        </m:dPr>
                        <m:e>
                          <m:r>
                            <a:rPr lang="en-US" altLang="en-US" sz="1600" i="1">
                              <a:latin typeface="Cambria Math" panose="02040503050406030204" pitchFamily="18" charset="0"/>
                              <a:cs typeface="Arial" panose="020B0604020202020204" pitchFamily="34" charset="0"/>
                            </a:rPr>
                            <m:t>1+</m:t>
                          </m:r>
                          <m:sSub>
                            <m:sSubPr>
                              <m:ctrlPr>
                                <a:rPr lang="en-US" altLang="en-US" sz="1600" i="1">
                                  <a:latin typeface="Cambria Math" panose="02040503050406030204" pitchFamily="18" charset="0"/>
                                  <a:cs typeface="Arial" panose="020B0604020202020204" pitchFamily="34" charset="0"/>
                                </a:rPr>
                              </m:ctrlPr>
                            </m:sSubPr>
                            <m:e>
                              <m:r>
                                <a:rPr lang="en-US" altLang="en-US" sz="1600" i="1">
                                  <a:latin typeface="Cambria Math" panose="02040503050406030204" pitchFamily="18" charset="0"/>
                                  <a:cs typeface="Arial" panose="020B0604020202020204" pitchFamily="34" charset="0"/>
                                </a:rPr>
                                <m:t>𝑟</m:t>
                              </m:r>
                            </m:e>
                            <m:sub>
                              <m:r>
                                <a:rPr lang="en-US" altLang="en-US" sz="1600" i="1">
                                  <a:latin typeface="Cambria Math" panose="02040503050406030204" pitchFamily="18" charset="0"/>
                                  <a:cs typeface="Arial" panose="020B0604020202020204" pitchFamily="34" charset="0"/>
                                </a:rPr>
                                <m:t>𝑡</m:t>
                              </m:r>
                              <m:r>
                                <a:rPr lang="en-US" altLang="en-US" sz="1600" i="1">
                                  <a:latin typeface="Cambria Math" panose="02040503050406030204" pitchFamily="18" charset="0"/>
                                  <a:cs typeface="Arial" panose="020B0604020202020204" pitchFamily="34" charset="0"/>
                                </a:rPr>
                                <m:t>+1,</m:t>
                              </m:r>
                              <m:r>
                                <a:rPr lang="en-US" altLang="en-US" sz="1600" i="1">
                                  <a:latin typeface="Cambria Math" panose="02040503050406030204" pitchFamily="18" charset="0"/>
                                  <a:cs typeface="Arial" panose="020B0604020202020204" pitchFamily="34" charset="0"/>
                                </a:rPr>
                                <m:t>𝑡</m:t>
                              </m:r>
                              <m:r>
                                <a:rPr lang="en-US" altLang="en-US" sz="1600" i="1">
                                  <a:latin typeface="Cambria Math" panose="02040503050406030204" pitchFamily="18" charset="0"/>
                                  <a:cs typeface="Arial" panose="020B0604020202020204" pitchFamily="34" charset="0"/>
                                </a:rPr>
                                <m:t>+2</m:t>
                              </m:r>
                            </m:sub>
                          </m:sSub>
                        </m:e>
                      </m:d>
                      <m:r>
                        <a:rPr lang="en-US" altLang="en-US" sz="1600" i="1">
                          <a:latin typeface="Cambria Math" panose="02040503050406030204" pitchFamily="18" charset="0"/>
                          <a:cs typeface="Arial" panose="020B0604020202020204" pitchFamily="34" charset="0"/>
                        </a:rPr>
                        <m:t>−1</m:t>
                      </m:r>
                    </m:oMath>
                  </m:oMathPara>
                </a14:m>
                <a:endParaRPr lang="en-US" altLang="en-US" sz="1600" dirty="0">
                  <a:latin typeface="Arial" panose="020B0604020202020204" pitchFamily="34" charset="0"/>
                  <a:cs typeface="Arial" panose="020B0604020202020204" pitchFamily="34" charset="0"/>
                </a:endParaRPr>
              </a:p>
              <a:p>
                <a:pPr marL="0" indent="0">
                  <a:lnSpc>
                    <a:spcPct val="90000"/>
                  </a:lnSpc>
                  <a:buNone/>
                </a:pPr>
                <a:endParaRPr lang="en-US" altLang="en-US" sz="1600" dirty="0">
                  <a:latin typeface="Arial" panose="020B0604020202020204" pitchFamily="34" charset="0"/>
                  <a:cs typeface="Arial" panose="020B0604020202020204" pitchFamily="34" charset="0"/>
                </a:endParaRPr>
              </a:p>
              <a:p>
                <a:pPr>
                  <a:lnSpc>
                    <a:spcPct val="90000"/>
                  </a:lnSpc>
                </a:pPr>
                <a:r>
                  <a:rPr lang="en-US" altLang="en-US" sz="1600" dirty="0">
                    <a:latin typeface="Arial" panose="020B0604020202020204" pitchFamily="34" charset="0"/>
                    <a:cs typeface="Arial" panose="020B0604020202020204" pitchFamily="34" charset="0"/>
                  </a:rPr>
                  <a:t>Example: you earn 10% in year 1 and 20% in year 2; </a:t>
                </a:r>
              </a:p>
              <a:p>
                <a:pPr marL="0" indent="0">
                  <a:lnSpc>
                    <a:spcPct val="90000"/>
                  </a:lnSpc>
                  <a:buNone/>
                </a:pPr>
                <a:r>
                  <a:rPr lang="en-US" altLang="en-US" sz="1600" dirty="0">
                    <a:latin typeface="Arial" panose="020B0604020202020204" pitchFamily="34" charset="0"/>
                    <a:cs typeface="Arial" panose="020B0604020202020204" pitchFamily="34" charset="0"/>
                  </a:rPr>
                  <a:t>	2-year return = </a:t>
                </a:r>
                <a14:m>
                  <m:oMath xmlns:m="http://schemas.openxmlformats.org/officeDocument/2006/math">
                    <m:d>
                      <m:dPr>
                        <m:ctrlPr>
                          <a:rPr lang="en-US" altLang="en-US" sz="1600" i="1">
                            <a:latin typeface="Cambria Math" panose="02040503050406030204" pitchFamily="18" charset="0"/>
                            <a:cs typeface="Arial" panose="020B0604020202020204" pitchFamily="34" charset="0"/>
                          </a:rPr>
                        </m:ctrlPr>
                      </m:dPr>
                      <m:e>
                        <m:r>
                          <a:rPr lang="en-US" altLang="en-US" sz="1600" i="1">
                            <a:latin typeface="Cambria Math" panose="02040503050406030204" pitchFamily="18" charset="0"/>
                            <a:cs typeface="Arial" panose="020B0604020202020204" pitchFamily="34" charset="0"/>
                          </a:rPr>
                          <m:t>1+0.1</m:t>
                        </m:r>
                      </m:e>
                    </m:d>
                    <m:r>
                      <a:rPr lang="en-US" altLang="en-US" sz="1600" i="1">
                        <a:latin typeface="Cambria Math" panose="02040503050406030204" pitchFamily="18" charset="0"/>
                        <a:ea typeface="Cambria Math" panose="02040503050406030204" pitchFamily="18" charset="0"/>
                        <a:cs typeface="Arial" panose="020B0604020202020204" pitchFamily="34" charset="0"/>
                      </a:rPr>
                      <m:t>×</m:t>
                    </m:r>
                    <m:d>
                      <m:dPr>
                        <m:ctrlPr>
                          <a:rPr lang="en-US" altLang="en-US" sz="1600" i="1">
                            <a:latin typeface="Cambria Math" panose="02040503050406030204" pitchFamily="18" charset="0"/>
                            <a:cs typeface="Arial" panose="020B0604020202020204" pitchFamily="34" charset="0"/>
                          </a:rPr>
                        </m:ctrlPr>
                      </m:dPr>
                      <m:e>
                        <m:r>
                          <a:rPr lang="en-US" altLang="en-US" sz="1600" i="1">
                            <a:latin typeface="Cambria Math" panose="02040503050406030204" pitchFamily="18" charset="0"/>
                            <a:cs typeface="Arial" panose="020B0604020202020204" pitchFamily="34" charset="0"/>
                          </a:rPr>
                          <m:t>1+0.2</m:t>
                        </m:r>
                      </m:e>
                    </m:d>
                    <m:r>
                      <a:rPr lang="en-US" altLang="en-US" sz="1600" i="1">
                        <a:latin typeface="Cambria Math" panose="02040503050406030204" pitchFamily="18" charset="0"/>
                        <a:cs typeface="Arial" panose="020B0604020202020204" pitchFamily="34" charset="0"/>
                      </a:rPr>
                      <m:t>−1=1.32−1=32%</m:t>
                    </m:r>
                  </m:oMath>
                </a14:m>
                <a:endParaRPr lang="en-US" altLang="en-US" sz="1600" dirty="0">
                  <a:latin typeface="Arial" panose="020B0604020202020204" pitchFamily="34" charset="0"/>
                  <a:cs typeface="Arial" panose="020B0604020202020204" pitchFamily="34" charset="0"/>
                </a:endParaRPr>
              </a:p>
              <a:p>
                <a:pPr marL="0" indent="0">
                  <a:lnSpc>
                    <a:spcPct val="90000"/>
                  </a:lnSpc>
                  <a:buNone/>
                </a:pPr>
                <a:r>
                  <a:rPr lang="en-US" altLang="en-US" sz="1600" dirty="0">
                    <a:latin typeface="Arial" panose="020B0604020202020204" pitchFamily="34" charset="0"/>
                    <a:cs typeface="Arial" panose="020B0604020202020204" pitchFamily="34" charset="0"/>
                  </a:rPr>
                  <a:t>		         ≠ sum of returns (30% = return without reinvesting)</a:t>
                </a:r>
              </a:p>
              <a:p>
                <a:pPr>
                  <a:lnSpc>
                    <a:spcPct val="90000"/>
                  </a:lnSpc>
                </a:pPr>
                <a:endParaRPr lang="en-US" altLang="en-US" sz="1600" dirty="0">
                  <a:latin typeface="Arial" panose="020B0604020202020204" pitchFamily="34" charset="0"/>
                  <a:cs typeface="Arial" panose="020B0604020202020204" pitchFamily="34" charset="0"/>
                </a:endParaRPr>
              </a:p>
              <a:p>
                <a:pPr>
                  <a:lnSpc>
                    <a:spcPct val="90000"/>
                  </a:lnSpc>
                </a:pPr>
                <a:r>
                  <a:rPr lang="en-US" altLang="en-US" sz="1600" dirty="0">
                    <a:latin typeface="Arial" panose="020B0604020202020204" pitchFamily="34" charset="0"/>
                    <a:cs typeface="Arial" panose="020B0604020202020204" pitchFamily="34" charset="0"/>
                  </a:rPr>
                  <a:t>This is what most funds do in the real world, but other reinvestment strategies are possible</a:t>
                </a:r>
              </a:p>
              <a:p>
                <a:pPr lvl="1">
                  <a:lnSpc>
                    <a:spcPct val="90000"/>
                  </a:lnSpc>
                </a:pPr>
                <a:r>
                  <a:rPr lang="en-US" altLang="en-US" sz="1600" dirty="0">
                    <a:latin typeface="Arial" panose="020B0604020202020204" pitchFamily="34" charset="0"/>
                    <a:cs typeface="Arial" panose="020B0604020202020204" pitchFamily="34" charset="0"/>
                  </a:rPr>
                  <a:t>Not reinvesting intermediate income at all (i.e., consume it)</a:t>
                </a:r>
              </a:p>
              <a:p>
                <a:pPr lvl="1">
                  <a:lnSpc>
                    <a:spcPct val="90000"/>
                  </a:lnSpc>
                </a:pPr>
                <a:r>
                  <a:rPr lang="en-US" altLang="en-US" sz="1600" dirty="0">
                    <a:latin typeface="Arial" panose="020B0604020202020204" pitchFamily="34" charset="0"/>
                    <a:cs typeface="Arial" panose="020B0604020202020204" pitchFamily="34" charset="0"/>
                  </a:rPr>
                  <a:t>Reinvest intermediate income at the risk-free rate (i.e., put it on a bank account)</a:t>
                </a:r>
              </a:p>
              <a:p>
                <a:pPr lvl="1">
                  <a:lnSpc>
                    <a:spcPct val="90000"/>
                  </a:lnSpc>
                </a:pPr>
                <a:endParaRPr lang="en-US" altLang="en-US" sz="1600" dirty="0">
                  <a:latin typeface="Arial" panose="020B0604020202020204" pitchFamily="34" charset="0"/>
                  <a:cs typeface="Arial" panose="020B0604020202020204" pitchFamily="34" charset="0"/>
                </a:endParaRPr>
              </a:p>
            </p:txBody>
          </p:sp>
        </mc:Choice>
        <mc:Fallback xmlns="">
          <p:sp>
            <p:nvSpPr>
              <p:cNvPr id="6" name="Rectangle 13"/>
              <p:cNvSpPr txBox="1">
                <a:spLocks noRot="1" noChangeAspect="1" noMove="1" noResize="1" noEditPoints="1" noAdjustHandles="1" noChangeArrowheads="1" noChangeShapeType="1" noTextEdit="1"/>
              </p:cNvSpPr>
              <p:nvPr/>
            </p:nvSpPr>
            <p:spPr>
              <a:xfrm>
                <a:off x="303726" y="838200"/>
                <a:ext cx="8764074" cy="5105400"/>
              </a:xfrm>
              <a:prstGeom prst="rect">
                <a:avLst/>
              </a:prstGeom>
              <a:blipFill>
                <a:blip r:embed="rId2"/>
                <a:stretch>
                  <a:fillRect l="-278"/>
                </a:stretch>
              </a:blipFill>
            </p:spPr>
            <p:txBody>
              <a:bodyPr/>
              <a:lstStyle/>
              <a:p>
                <a:r>
                  <a:rPr lang="en-GB">
                    <a:noFill/>
                  </a:rPr>
                  <a:t> </a:t>
                </a:r>
              </a:p>
            </p:txBody>
          </p:sp>
        </mc:Fallback>
      </mc:AlternateContent>
      <p:grpSp>
        <p:nvGrpSpPr>
          <p:cNvPr id="4" name="Group 3"/>
          <p:cNvGrpSpPr/>
          <p:nvPr/>
        </p:nvGrpSpPr>
        <p:grpSpPr>
          <a:xfrm>
            <a:off x="1398494" y="762000"/>
            <a:ext cx="6302188" cy="1402977"/>
            <a:chOff x="1447800" y="1187823"/>
            <a:chExt cx="6302188" cy="1402977"/>
          </a:xfrm>
        </p:grpSpPr>
        <p:sp>
          <p:nvSpPr>
            <p:cNvPr id="7" name="Line 4"/>
            <p:cNvSpPr>
              <a:spLocks noChangeShapeType="1"/>
            </p:cNvSpPr>
            <p:nvPr/>
          </p:nvSpPr>
          <p:spPr bwMode="auto">
            <a:xfrm>
              <a:off x="1676400" y="2590800"/>
              <a:ext cx="563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8" name="Line 5"/>
            <p:cNvSpPr>
              <a:spLocks noChangeShapeType="1"/>
            </p:cNvSpPr>
            <p:nvPr/>
          </p:nvSpPr>
          <p:spPr bwMode="auto">
            <a:xfrm flipV="1">
              <a:off x="1676400" y="1905000"/>
              <a:ext cx="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2000"/>
            </a:p>
          </p:txBody>
        </p:sp>
        <p:sp>
          <p:nvSpPr>
            <p:cNvPr id="9" name="Line 6"/>
            <p:cNvSpPr>
              <a:spLocks noChangeShapeType="1"/>
            </p:cNvSpPr>
            <p:nvPr/>
          </p:nvSpPr>
          <p:spPr bwMode="auto">
            <a:xfrm flipV="1">
              <a:off x="4572000" y="1828800"/>
              <a:ext cx="0" cy="762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2000"/>
            </a:p>
          </p:txBody>
        </p:sp>
        <p:sp>
          <p:nvSpPr>
            <p:cNvPr id="10" name="Line 7"/>
            <p:cNvSpPr>
              <a:spLocks noChangeShapeType="1"/>
            </p:cNvSpPr>
            <p:nvPr/>
          </p:nvSpPr>
          <p:spPr bwMode="auto">
            <a:xfrm flipV="1">
              <a:off x="7315200" y="1600200"/>
              <a:ext cx="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2000"/>
            </a:p>
          </p:txBody>
        </p:sp>
        <p:sp>
          <p:nvSpPr>
            <p:cNvPr id="11" name="Line 8"/>
            <p:cNvSpPr>
              <a:spLocks noChangeShapeType="1"/>
            </p:cNvSpPr>
            <p:nvPr/>
          </p:nvSpPr>
          <p:spPr bwMode="auto">
            <a:xfrm flipV="1">
              <a:off x="4267200" y="21336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2000"/>
            </a:p>
          </p:txBody>
        </p:sp>
        <p:sp>
          <p:nvSpPr>
            <p:cNvPr id="12" name="Line 9"/>
            <p:cNvSpPr>
              <a:spLocks noChangeShapeType="1"/>
            </p:cNvSpPr>
            <p:nvPr/>
          </p:nvSpPr>
          <p:spPr bwMode="auto">
            <a:xfrm flipV="1">
              <a:off x="7010400" y="21336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2000"/>
            </a:p>
          </p:txBody>
        </p:sp>
        <p:sp>
          <p:nvSpPr>
            <p:cNvPr id="13" name="Text Box 14"/>
            <p:cNvSpPr txBox="1">
              <a:spLocks noChangeArrowheads="1"/>
            </p:cNvSpPr>
            <p:nvPr/>
          </p:nvSpPr>
          <p:spPr bwMode="auto">
            <a:xfrm>
              <a:off x="4267200" y="1316631"/>
              <a:ext cx="8382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24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24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24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spcBef>
                  <a:spcPct val="50000"/>
                </a:spcBef>
              </a:pPr>
              <a:r>
                <a:rPr lang="en-US" altLang="en-US" sz="2000" i="1">
                  <a:latin typeface="Book Antiqua" panose="02040602050305030304" pitchFamily="18" charset="0"/>
                </a:rPr>
                <a:t>P</a:t>
              </a:r>
              <a:r>
                <a:rPr lang="en-US" altLang="en-US" sz="2000" i="1" baseline="-25000">
                  <a:latin typeface="Book Antiqua" panose="02040602050305030304" pitchFamily="18" charset="0"/>
                </a:rPr>
                <a:t>t+1</a:t>
              </a:r>
            </a:p>
          </p:txBody>
        </p:sp>
        <p:sp>
          <p:nvSpPr>
            <p:cNvPr id="14" name="Text Box 16"/>
            <p:cNvSpPr txBox="1">
              <a:spLocks noChangeArrowheads="1"/>
            </p:cNvSpPr>
            <p:nvPr/>
          </p:nvSpPr>
          <p:spPr bwMode="auto">
            <a:xfrm>
              <a:off x="6911788" y="1187823"/>
              <a:ext cx="8382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24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24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24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spcBef>
                  <a:spcPct val="50000"/>
                </a:spcBef>
              </a:pPr>
              <a:r>
                <a:rPr lang="en-US" altLang="en-US" sz="2000" i="1" dirty="0">
                  <a:latin typeface="Book Antiqua" panose="02040602050305030304" pitchFamily="18" charset="0"/>
                </a:rPr>
                <a:t>P</a:t>
              </a:r>
              <a:r>
                <a:rPr lang="en-US" altLang="en-US" sz="2000" i="1" baseline="-25000" dirty="0">
                  <a:latin typeface="Book Antiqua" panose="02040602050305030304" pitchFamily="18" charset="0"/>
                </a:rPr>
                <a:t>t+2</a:t>
              </a:r>
            </a:p>
          </p:txBody>
        </p:sp>
        <p:sp>
          <p:nvSpPr>
            <p:cNvPr id="15" name="Text Box 17"/>
            <p:cNvSpPr txBox="1">
              <a:spLocks noChangeArrowheads="1"/>
            </p:cNvSpPr>
            <p:nvPr/>
          </p:nvSpPr>
          <p:spPr bwMode="auto">
            <a:xfrm>
              <a:off x="1447800" y="1554196"/>
              <a:ext cx="8382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24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24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24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spcBef>
                  <a:spcPct val="50000"/>
                </a:spcBef>
              </a:pPr>
              <a:r>
                <a:rPr lang="en-US" altLang="en-US" sz="2000" i="1" dirty="0">
                  <a:latin typeface="Book Antiqua" panose="02040602050305030304" pitchFamily="18" charset="0"/>
                </a:rPr>
                <a:t>P</a:t>
              </a:r>
              <a:r>
                <a:rPr lang="en-US" altLang="en-US" sz="2000" i="1" baseline="-25000" dirty="0">
                  <a:latin typeface="Book Antiqua" panose="02040602050305030304" pitchFamily="18" charset="0"/>
                </a:rPr>
                <a:t>t</a:t>
              </a:r>
            </a:p>
          </p:txBody>
        </p:sp>
        <p:sp>
          <p:nvSpPr>
            <p:cNvPr id="16" name="Text Box 18"/>
            <p:cNvSpPr txBox="1">
              <a:spLocks noChangeArrowheads="1"/>
            </p:cNvSpPr>
            <p:nvPr/>
          </p:nvSpPr>
          <p:spPr bwMode="auto">
            <a:xfrm>
              <a:off x="3859306" y="1706596"/>
              <a:ext cx="8382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24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24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24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spcBef>
                  <a:spcPct val="50000"/>
                </a:spcBef>
              </a:pPr>
              <a:r>
                <a:rPr lang="en-US" altLang="en-US" sz="2000" i="1" dirty="0">
                  <a:latin typeface="Book Antiqua" panose="02040602050305030304" pitchFamily="18" charset="0"/>
                </a:rPr>
                <a:t>C</a:t>
              </a:r>
              <a:r>
                <a:rPr lang="en-US" altLang="en-US" sz="2000" i="1" baseline="-25000" dirty="0">
                  <a:latin typeface="Book Antiqua" panose="02040602050305030304" pitchFamily="18" charset="0"/>
                </a:rPr>
                <a:t>t+1</a:t>
              </a:r>
            </a:p>
          </p:txBody>
        </p:sp>
        <p:sp>
          <p:nvSpPr>
            <p:cNvPr id="17" name="Text Box 19"/>
            <p:cNvSpPr txBox="1">
              <a:spLocks noChangeArrowheads="1"/>
            </p:cNvSpPr>
            <p:nvPr/>
          </p:nvSpPr>
          <p:spPr bwMode="auto">
            <a:xfrm>
              <a:off x="6575612" y="1716741"/>
              <a:ext cx="8382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24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24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24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spcBef>
                  <a:spcPct val="50000"/>
                </a:spcBef>
              </a:pPr>
              <a:r>
                <a:rPr lang="en-US" altLang="en-US" sz="2000" i="1" dirty="0">
                  <a:latin typeface="Book Antiqua" panose="02040602050305030304" pitchFamily="18" charset="0"/>
                </a:rPr>
                <a:t>C</a:t>
              </a:r>
              <a:r>
                <a:rPr lang="en-US" altLang="en-US" sz="2000" i="1" baseline="-25000" dirty="0">
                  <a:latin typeface="Book Antiqua" panose="02040602050305030304" pitchFamily="18" charset="0"/>
                </a:rPr>
                <a:t>t+2</a:t>
              </a:r>
            </a:p>
          </p:txBody>
        </p:sp>
      </p:grpSp>
    </p:spTree>
    <p:extLst>
      <p:ext uri="{BB962C8B-B14F-4D97-AF65-F5344CB8AC3E}">
        <p14:creationId xmlns:p14="http://schemas.microsoft.com/office/powerpoint/2010/main" val="8325480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mtClean="0"/>
              <a:pPr/>
              <a:t>30</a:t>
            </a:fld>
            <a:endParaRPr lang="en-US" dirty="0"/>
          </a:p>
        </p:txBody>
      </p:sp>
      <p:sp>
        <p:nvSpPr>
          <p:cNvPr id="3" name="TextBox 2"/>
          <p:cNvSpPr txBox="1"/>
          <p:nvPr/>
        </p:nvSpPr>
        <p:spPr>
          <a:xfrm>
            <a:off x="304800" y="151003"/>
            <a:ext cx="7696200"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The volatility risk premium</a:t>
            </a:r>
          </a:p>
        </p:txBody>
      </p:sp>
      <p:sp>
        <p:nvSpPr>
          <p:cNvPr id="4" name="TextBox 3"/>
          <p:cNvSpPr txBox="1"/>
          <p:nvPr/>
        </p:nvSpPr>
        <p:spPr>
          <a:xfrm>
            <a:off x="304800" y="1066800"/>
            <a:ext cx="8630584" cy="5257800"/>
          </a:xfrm>
          <a:prstGeom prst="rect">
            <a:avLst/>
          </a:prstGeom>
          <a:noFill/>
        </p:spPr>
        <p:txBody>
          <a:bodyPr wrap="square" rtlCol="0">
            <a:noAutofit/>
          </a:bodyPr>
          <a:lstStyle/>
          <a:p>
            <a:pPr marL="342900" indent="-342900">
              <a:buClr>
                <a:schemeClr val="tx2">
                  <a:lumMod val="75000"/>
                </a:schemeClr>
              </a:buClr>
              <a:buFont typeface="Arial" panose="020B0604020202020204" pitchFamily="34" charset="0"/>
              <a:buChar char="•"/>
            </a:pPr>
            <a:r>
              <a:rPr lang="en-US" sz="2000" dirty="0">
                <a:latin typeface="Arial" pitchFamily="34" charset="0"/>
                <a:cs typeface="Arial" pitchFamily="34" charset="0"/>
              </a:rPr>
              <a:t>On average, option implied volatility is 4% above actual realized volatility. This represents a 4% </a:t>
            </a:r>
            <a:r>
              <a:rPr lang="en-US" sz="2000" b="1" u="sng" dirty="0">
                <a:latin typeface="Arial" pitchFamily="34" charset="0"/>
                <a:cs typeface="Arial" pitchFamily="34" charset="0"/>
              </a:rPr>
              <a:t>volatility risk premium</a:t>
            </a:r>
            <a:r>
              <a:rPr lang="en-US" sz="2000" dirty="0">
                <a:latin typeface="Arial" pitchFamily="34" charset="0"/>
                <a:cs typeface="Arial" pitchFamily="34" charset="0"/>
              </a:rPr>
              <a:t>. Why!?</a:t>
            </a:r>
          </a:p>
          <a:p>
            <a:pPr marL="800100" lvl="1" indent="-342900">
              <a:buClr>
                <a:schemeClr val="tx2">
                  <a:lumMod val="75000"/>
                </a:schemeClr>
              </a:buClr>
              <a:buFont typeface="Arial" panose="020B0604020202020204" pitchFamily="34" charset="0"/>
              <a:buChar char="•"/>
            </a:pPr>
            <a:endParaRPr lang="en-US" sz="2000" dirty="0">
              <a:latin typeface="Arial" pitchFamily="34" charset="0"/>
              <a:cs typeface="Arial" pitchFamily="34" charset="0"/>
            </a:endParaRPr>
          </a:p>
          <a:p>
            <a:pPr marL="800100" lvl="1" indent="-342900">
              <a:buClr>
                <a:schemeClr val="tx2">
                  <a:lumMod val="75000"/>
                </a:schemeClr>
              </a:buClr>
              <a:buFont typeface="Arial" panose="020B0604020202020204" pitchFamily="34" charset="0"/>
              <a:buChar char="•"/>
            </a:pPr>
            <a:r>
              <a:rPr lang="en-US" sz="2000" dirty="0">
                <a:latin typeface="Arial" pitchFamily="34" charset="0"/>
                <a:cs typeface="Arial" pitchFamily="34" charset="0"/>
              </a:rPr>
              <a:t>Investors are risk averse and dislike increases in volatility so much that they are willing to “overpay” for options to hedge (relative to risk-neutral investors). </a:t>
            </a:r>
          </a:p>
          <a:p>
            <a:pPr marL="800100" lvl="1" indent="-342900">
              <a:buClr>
                <a:schemeClr val="tx2">
                  <a:lumMod val="75000"/>
                </a:schemeClr>
              </a:buClr>
              <a:buFont typeface="Arial" panose="020B0604020202020204" pitchFamily="34" charset="0"/>
              <a:buChar char="•"/>
            </a:pPr>
            <a:endParaRPr lang="en-US" sz="2000" dirty="0">
              <a:latin typeface="Arial" pitchFamily="34" charset="0"/>
              <a:cs typeface="Arial" pitchFamily="34" charset="0"/>
            </a:endParaRPr>
          </a:p>
          <a:p>
            <a:pPr marL="1257300" lvl="2" indent="-342900">
              <a:buClr>
                <a:schemeClr val="tx2">
                  <a:lumMod val="75000"/>
                </a:schemeClr>
              </a:buClr>
              <a:buFont typeface="Arial" panose="020B0604020202020204" pitchFamily="34" charset="0"/>
              <a:buChar char="•"/>
            </a:pPr>
            <a:r>
              <a:rPr lang="en-US" sz="2000" dirty="0">
                <a:latin typeface="Arial" pitchFamily="34" charset="0"/>
                <a:cs typeface="Arial" pitchFamily="34" charset="0"/>
              </a:rPr>
              <a:t>Option prices are increasing in volatility.</a:t>
            </a:r>
          </a:p>
          <a:p>
            <a:pPr marL="800100" lvl="1" indent="-342900">
              <a:buClr>
                <a:schemeClr val="tx2">
                  <a:lumMod val="75000"/>
                </a:schemeClr>
              </a:buClr>
              <a:buFont typeface="Arial" panose="020B0604020202020204" pitchFamily="34" charset="0"/>
              <a:buChar char="•"/>
            </a:pPr>
            <a:endParaRPr lang="en-US" sz="2000" dirty="0">
              <a:latin typeface="Arial" pitchFamily="34" charset="0"/>
              <a:cs typeface="Arial" pitchFamily="34" charset="0"/>
            </a:endParaRPr>
          </a:p>
          <a:p>
            <a:pPr marL="800100" lvl="1" indent="-342900">
              <a:buClr>
                <a:schemeClr val="tx2">
                  <a:lumMod val="75000"/>
                </a:schemeClr>
              </a:buClr>
              <a:buFont typeface="Arial" panose="020B0604020202020204" pitchFamily="34" charset="0"/>
              <a:buChar char="•"/>
            </a:pPr>
            <a:r>
              <a:rPr lang="en-US" sz="2000" dirty="0">
                <a:latin typeface="Arial" pitchFamily="34" charset="0"/>
                <a:cs typeface="Arial" pitchFamily="34" charset="0"/>
              </a:rPr>
              <a:t>This premium is exactly why there are other, less risk averse investors that are willing to sell options (think: hedge funds). They take on this risk and get compensated by a high expected return. </a:t>
            </a:r>
          </a:p>
          <a:p>
            <a:pPr marL="1257300" lvl="2" indent="-342900">
              <a:buClr>
                <a:schemeClr val="tx2">
                  <a:lumMod val="75000"/>
                </a:schemeClr>
              </a:buClr>
              <a:buFont typeface="Arial" panose="020B0604020202020204" pitchFamily="34" charset="0"/>
              <a:buChar char="•"/>
            </a:pPr>
            <a:endParaRPr lang="en-US" sz="2000" dirty="0">
              <a:latin typeface="Arial" pitchFamily="34" charset="0"/>
              <a:cs typeface="Arial" pitchFamily="34" charset="0"/>
            </a:endParaRPr>
          </a:p>
          <a:p>
            <a:pPr marL="1257300" lvl="2" indent="-342900">
              <a:buClr>
                <a:schemeClr val="tx2">
                  <a:lumMod val="75000"/>
                </a:schemeClr>
              </a:buClr>
              <a:buFont typeface="Arial" panose="020B0604020202020204" pitchFamily="34" charset="0"/>
              <a:buChar char="•"/>
            </a:pPr>
            <a:r>
              <a:rPr lang="en-US" sz="2000" dirty="0">
                <a:latin typeface="Arial" pitchFamily="34" charset="0"/>
                <a:cs typeface="Arial" pitchFamily="34" charset="0"/>
              </a:rPr>
              <a:t>However, when volatility shoots up, these hedge funds incur great losses (see </a:t>
            </a:r>
            <a:r>
              <a:rPr lang="en-US" sz="2000" dirty="0">
                <a:latin typeface="Arial" pitchFamily="34" charset="0"/>
                <a:cs typeface="Arial" pitchFamily="34" charset="0"/>
                <a:hlinkClick r:id="rId2"/>
              </a:rPr>
              <a:t>FT article</a:t>
            </a:r>
            <a:r>
              <a:rPr lang="en-US" sz="2000" dirty="0">
                <a:latin typeface="Arial" pitchFamily="34" charset="0"/>
                <a:cs typeface="Arial" pitchFamily="34" charset="0"/>
              </a:rPr>
              <a:t>)</a:t>
            </a:r>
          </a:p>
          <a:p>
            <a:pPr marL="800100" lvl="1" indent="-342900">
              <a:buClr>
                <a:schemeClr val="tx2">
                  <a:lumMod val="75000"/>
                </a:schemeClr>
              </a:buClr>
              <a:buFont typeface="Arial" panose="020B0604020202020204" pitchFamily="34" charset="0"/>
              <a:buChar char="•"/>
            </a:pPr>
            <a:endParaRPr lang="en-US" sz="2000" dirty="0">
              <a:latin typeface="Arial" pitchFamily="34" charset="0"/>
              <a:cs typeface="Arial" pitchFamily="34" charset="0"/>
            </a:endParaRPr>
          </a:p>
        </p:txBody>
      </p:sp>
    </p:spTree>
    <p:extLst>
      <p:ext uri="{BB962C8B-B14F-4D97-AF65-F5344CB8AC3E}">
        <p14:creationId xmlns:p14="http://schemas.microsoft.com/office/powerpoint/2010/main" val="2658161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mtClean="0"/>
              <a:pPr/>
              <a:t>31</a:t>
            </a:fld>
            <a:endParaRPr lang="en-US" dirty="0"/>
          </a:p>
        </p:txBody>
      </p:sp>
      <p:sp>
        <p:nvSpPr>
          <p:cNvPr id="3" name="TextBox 2"/>
          <p:cNvSpPr txBox="1"/>
          <p:nvPr/>
        </p:nvSpPr>
        <p:spPr>
          <a:xfrm>
            <a:off x="304800" y="151003"/>
            <a:ext cx="7696200"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What do we learn from this example?</a:t>
            </a:r>
          </a:p>
        </p:txBody>
      </p:sp>
      <p:sp>
        <p:nvSpPr>
          <p:cNvPr id="4" name="TextBox 3"/>
          <p:cNvSpPr txBox="1"/>
          <p:nvPr/>
        </p:nvSpPr>
        <p:spPr>
          <a:xfrm>
            <a:off x="304800" y="1066800"/>
            <a:ext cx="8630584" cy="5257800"/>
          </a:xfrm>
          <a:prstGeom prst="rect">
            <a:avLst/>
          </a:prstGeom>
          <a:noFill/>
        </p:spPr>
        <p:txBody>
          <a:bodyPr wrap="square" rtlCol="0">
            <a:noAutofit/>
          </a:bodyPr>
          <a:lstStyle/>
          <a:p>
            <a:pPr marL="457200" indent="-457200">
              <a:buClr>
                <a:schemeClr val="tx2">
                  <a:lumMod val="75000"/>
                </a:schemeClr>
              </a:buClr>
              <a:buFont typeface="+mj-lt"/>
              <a:buAutoNum type="arabicPeriod"/>
            </a:pPr>
            <a:r>
              <a:rPr lang="en-US" sz="2000" dirty="0">
                <a:latin typeface="Arial" pitchFamily="34" charset="0"/>
                <a:cs typeface="Arial" pitchFamily="34" charset="0"/>
              </a:rPr>
              <a:t>If something is risky, it will carry a price or “risk premium”</a:t>
            </a:r>
          </a:p>
          <a:p>
            <a:pPr marL="800100" lvl="1" indent="-342900">
              <a:buClr>
                <a:schemeClr val="tx2">
                  <a:lumMod val="75000"/>
                </a:schemeClr>
              </a:buClr>
              <a:buFont typeface="Arial" panose="020B0604020202020204" pitchFamily="34" charset="0"/>
              <a:buChar char="•"/>
            </a:pPr>
            <a:r>
              <a:rPr lang="en-US" sz="2000" dirty="0">
                <a:latin typeface="Arial" pitchFamily="34" charset="0"/>
                <a:cs typeface="Arial" pitchFamily="34" charset="0"/>
              </a:rPr>
              <a:t>Investors dislike volatility and are willing to pay a premium to hedge against increases in volatility.</a:t>
            </a:r>
          </a:p>
          <a:p>
            <a:pPr marL="800100" lvl="1" indent="-342900">
              <a:buClr>
                <a:schemeClr val="tx2">
                  <a:lumMod val="75000"/>
                </a:schemeClr>
              </a:buClr>
              <a:buFont typeface="Arial" panose="020B0604020202020204" pitchFamily="34" charset="0"/>
              <a:buChar char="•"/>
            </a:pPr>
            <a:r>
              <a:rPr lang="en-US" sz="2000" dirty="0">
                <a:latin typeface="Arial" pitchFamily="34" charset="0"/>
                <a:cs typeface="Arial" pitchFamily="34" charset="0"/>
              </a:rPr>
              <a:t>Throughout the course, we take great care identifying what is risk. </a:t>
            </a:r>
          </a:p>
          <a:p>
            <a:pPr marL="1257300" lvl="2" indent="-342900">
              <a:buClr>
                <a:schemeClr val="tx2">
                  <a:lumMod val="75000"/>
                </a:schemeClr>
              </a:buClr>
              <a:buFont typeface="Arial" panose="020B0604020202020204" pitchFamily="34" charset="0"/>
              <a:buChar char="•"/>
            </a:pPr>
            <a:r>
              <a:rPr lang="en-US" sz="2000" dirty="0">
                <a:latin typeface="Arial" pitchFamily="34" charset="0"/>
                <a:cs typeface="Arial" pitchFamily="34" charset="0"/>
              </a:rPr>
              <a:t>Risk is not only volatility or poor market returns. Risk is any factor that determines bad times for investors: poor economic growth, a real estate crash, inflation, illiquidity, and so on.</a:t>
            </a:r>
          </a:p>
          <a:p>
            <a:pPr marL="1257300" lvl="2" indent="-342900">
              <a:buClr>
                <a:schemeClr val="tx2">
                  <a:lumMod val="75000"/>
                </a:schemeClr>
              </a:buClr>
              <a:buFont typeface="Arial" panose="020B0604020202020204" pitchFamily="34" charset="0"/>
              <a:buChar char="•"/>
            </a:pPr>
            <a:endParaRPr lang="en-US" sz="2000" dirty="0">
              <a:latin typeface="Arial" pitchFamily="34" charset="0"/>
              <a:cs typeface="Arial" pitchFamily="34" charset="0"/>
            </a:endParaRPr>
          </a:p>
          <a:p>
            <a:pPr marL="457200" indent="-457200">
              <a:buClr>
                <a:schemeClr val="tx2">
                  <a:lumMod val="75000"/>
                </a:schemeClr>
              </a:buClr>
              <a:buFont typeface="+mj-lt"/>
              <a:buAutoNum type="arabicPeriod"/>
            </a:pPr>
            <a:r>
              <a:rPr lang="en-US" sz="2000" dirty="0">
                <a:latin typeface="Arial" pitchFamily="34" charset="0"/>
                <a:cs typeface="Arial" pitchFamily="34" charset="0"/>
              </a:rPr>
              <a:t>Financial markets match investors</a:t>
            </a:r>
          </a:p>
          <a:p>
            <a:pPr marL="800100" lvl="1" indent="-342900">
              <a:buClr>
                <a:schemeClr val="tx2">
                  <a:lumMod val="75000"/>
                </a:schemeClr>
              </a:buClr>
              <a:buFont typeface="Arial" panose="020B0604020202020204" pitchFamily="34" charset="0"/>
              <a:buChar char="•"/>
            </a:pPr>
            <a:r>
              <a:rPr lang="en-US" sz="2000" dirty="0">
                <a:latin typeface="Arial" pitchFamily="34" charset="0"/>
                <a:cs typeface="Arial" pitchFamily="34" charset="0"/>
              </a:rPr>
              <a:t>Investors that want to hedge volatility and those that are willing to provide this hedge at a certain price. </a:t>
            </a:r>
          </a:p>
          <a:p>
            <a:pPr marL="800100" lvl="1" indent="-342900">
              <a:buClr>
                <a:schemeClr val="tx2">
                  <a:lumMod val="75000"/>
                </a:schemeClr>
              </a:buClr>
              <a:buFont typeface="Arial" panose="020B0604020202020204" pitchFamily="34" charset="0"/>
              <a:buChar char="•"/>
            </a:pPr>
            <a:r>
              <a:rPr lang="en-US" sz="2000" dirty="0">
                <a:latin typeface="Arial" pitchFamily="34" charset="0"/>
                <a:cs typeface="Arial" pitchFamily="34" charset="0"/>
              </a:rPr>
              <a:t>This matching has become increasingly efficient due faster trading platforms as well as new contracts (e.g., VIX futures). </a:t>
            </a:r>
          </a:p>
          <a:p>
            <a:pPr marL="457200" indent="-457200">
              <a:buClr>
                <a:schemeClr val="tx2">
                  <a:lumMod val="75000"/>
                </a:schemeClr>
              </a:buClr>
              <a:buFont typeface="+mj-lt"/>
              <a:buAutoNum type="arabicPeriod"/>
            </a:pPr>
            <a:endParaRPr lang="en-US" sz="2000" dirty="0">
              <a:latin typeface="Arial" pitchFamily="34" charset="0"/>
              <a:cs typeface="Arial" pitchFamily="34" charset="0"/>
            </a:endParaRPr>
          </a:p>
          <a:p>
            <a:pPr marL="457200" indent="-457200">
              <a:buClr>
                <a:schemeClr val="tx2">
                  <a:lumMod val="75000"/>
                </a:schemeClr>
              </a:buClr>
              <a:buFont typeface="+mj-lt"/>
              <a:buAutoNum type="arabicPeriod"/>
            </a:pPr>
            <a:r>
              <a:rPr lang="en-US" sz="2000" dirty="0">
                <a:latin typeface="Arial" pitchFamily="34" charset="0"/>
                <a:cs typeface="Arial" pitchFamily="34" charset="0"/>
              </a:rPr>
              <a:t>Financial markets produce information</a:t>
            </a:r>
          </a:p>
          <a:p>
            <a:pPr marL="800100" lvl="1" indent="-342900">
              <a:buClr>
                <a:schemeClr val="tx2">
                  <a:lumMod val="75000"/>
                </a:schemeClr>
              </a:buClr>
              <a:buFont typeface="Arial" panose="020B0604020202020204" pitchFamily="34" charset="0"/>
              <a:buChar char="•"/>
            </a:pPr>
            <a:r>
              <a:rPr lang="en-US" sz="2000" dirty="0">
                <a:latin typeface="Arial" pitchFamily="34" charset="0"/>
                <a:cs typeface="Arial" pitchFamily="34" charset="0"/>
              </a:rPr>
              <a:t>Market expectations of volatility can be estimated from option prices. </a:t>
            </a:r>
          </a:p>
        </p:txBody>
      </p:sp>
    </p:spTree>
    <p:extLst>
      <p:ext uri="{BB962C8B-B14F-4D97-AF65-F5344CB8AC3E}">
        <p14:creationId xmlns:p14="http://schemas.microsoft.com/office/powerpoint/2010/main" val="1296921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mtClean="0"/>
              <a:pPr/>
              <a:t>4</a:t>
            </a:fld>
            <a:endParaRPr lang="en-US" dirty="0"/>
          </a:p>
        </p:txBody>
      </p:sp>
      <p:sp>
        <p:nvSpPr>
          <p:cNvPr id="3" name="TextBox 2"/>
          <p:cNvSpPr txBox="1"/>
          <p:nvPr/>
        </p:nvSpPr>
        <p:spPr>
          <a:xfrm>
            <a:off x="323528" y="127381"/>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Expected rates of return in multi-period setting</a:t>
            </a:r>
          </a:p>
        </p:txBody>
      </p:sp>
      <mc:AlternateContent xmlns:mc="http://schemas.openxmlformats.org/markup-compatibility/2006" xmlns:a14="http://schemas.microsoft.com/office/drawing/2010/main">
        <mc:Choice Requires="a14">
          <p:sp>
            <p:nvSpPr>
              <p:cNvPr id="6" name="Text Box 2"/>
              <p:cNvSpPr txBox="1">
                <a:spLocks noChangeArrowheads="1"/>
              </p:cNvSpPr>
              <p:nvPr/>
            </p:nvSpPr>
            <p:spPr bwMode="auto">
              <a:xfrm>
                <a:off x="282038" y="1124744"/>
                <a:ext cx="8840274" cy="6866434"/>
              </a:xfrm>
              <a:prstGeom prst="rect">
                <a:avLst/>
              </a:prstGeom>
              <a:noFill/>
              <a:ln w="9525" algn="ctr">
                <a:noFill/>
                <a:miter lim="800000"/>
                <a:headEnd/>
                <a:tailEnd/>
              </a:ln>
            </p:spPr>
            <p:txBody>
              <a:bodyPr/>
              <a:lstStyle/>
              <a:p>
                <a:pPr marL="457200" indent="-457200">
                  <a:buFont typeface="Arial" panose="020B0604020202020204" pitchFamily="34" charset="0"/>
                  <a:buChar char="•"/>
                </a:pPr>
                <a:r>
                  <a:rPr lang="pt-PT" sz="2000" dirty="0">
                    <a:latin typeface="Arial" panose="020B0604020202020204" pitchFamily="34" charset="0"/>
                    <a:cs typeface="Arial" pitchFamily="34" charset="0"/>
                  </a:rPr>
                  <a:t>Suppose that risky returns are identically and independently distributed (IID) over time, with</a:t>
                </a:r>
              </a:p>
              <a:p>
                <a:pPr marL="457200" indent="-457200">
                  <a:buFont typeface="Arial" panose="020B0604020202020204" pitchFamily="34" charset="0"/>
                  <a:buChar char="•"/>
                </a:pPr>
                <a:endParaRPr lang="pt-PT" sz="2000" dirty="0">
                  <a:latin typeface="Arial" panose="020B0604020202020204" pitchFamily="34" charset="0"/>
                  <a:cs typeface="Arial" pitchFamily="34" charset="0"/>
                </a:endParaRPr>
              </a:p>
              <a:p>
                <a:pPr marL="914400" lvl="1" indent="-457200">
                  <a:buFont typeface="Wingdings" panose="05000000000000000000" pitchFamily="2" charset="2"/>
                  <a:buChar char="Ø"/>
                </a:pPr>
                <a14:m>
                  <m:oMath xmlns:m="http://schemas.openxmlformats.org/officeDocument/2006/math">
                    <m:r>
                      <a:rPr lang="pt-PT" sz="2000" i="1">
                        <a:latin typeface="Cambria Math" panose="02040503050406030204" pitchFamily="18" charset="0"/>
                        <a:ea typeface="Cambria Math" panose="02040503050406030204" pitchFamily="18" charset="0"/>
                        <a:cs typeface="Arial" pitchFamily="34" charset="0"/>
                      </a:rPr>
                      <m:t>𝜇</m:t>
                    </m:r>
                  </m:oMath>
                </a14:m>
                <a:r>
                  <a:rPr lang="pt-PT" sz="2000" dirty="0">
                    <a:latin typeface="Arial" panose="020B0604020202020204" pitchFamily="34" charset="0"/>
                    <a:cs typeface="Arial" pitchFamily="34" charset="0"/>
                  </a:rPr>
                  <a:t> the per period expected return = the a</a:t>
                </a:r>
                <a:r>
                  <a:rPr lang="en-US" sz="2000" dirty="0" err="1">
                    <a:latin typeface="Arial" panose="020B0604020202020204" pitchFamily="34" charset="0"/>
                    <a:cs typeface="Arial" pitchFamily="34" charset="0"/>
                  </a:rPr>
                  <a:t>verage</a:t>
                </a:r>
                <a:r>
                  <a:rPr lang="en-US" sz="2000" dirty="0">
                    <a:latin typeface="Arial" panose="020B0604020202020204" pitchFamily="34" charset="0"/>
                    <a:cs typeface="Arial" pitchFamily="34" charset="0"/>
                  </a:rPr>
                  <a:t> return over possible states </a:t>
                </a:r>
                <a:r>
                  <a:rPr lang="en-US" sz="2000" i="1" dirty="0">
                    <a:latin typeface="Arial" panose="020B0604020202020204" pitchFamily="34" charset="0"/>
                    <a:cs typeface="Arial" pitchFamily="34" charset="0"/>
                  </a:rPr>
                  <a:t>s: </a:t>
                </a:r>
                <a14:m>
                  <m:oMath xmlns:m="http://schemas.openxmlformats.org/officeDocument/2006/math">
                    <m:r>
                      <a:rPr lang="pt-PT" sz="2000" i="1">
                        <a:latin typeface="Cambria Math" panose="02040503050406030204" pitchFamily="18" charset="0"/>
                        <a:ea typeface="Cambria Math" panose="02040503050406030204" pitchFamily="18" charset="0"/>
                        <a:cs typeface="Arial" pitchFamily="34" charset="0"/>
                      </a:rPr>
                      <m:t>𝜇</m:t>
                    </m:r>
                    <m:r>
                      <a:rPr lang="en-US" sz="2000" i="1">
                        <a:latin typeface="Cambria Math" panose="02040503050406030204" pitchFamily="18" charset="0"/>
                        <a:cs typeface="Arial" pitchFamily="34" charset="0"/>
                      </a:rPr>
                      <m:t>=</m:t>
                    </m:r>
                    <m:nary>
                      <m:naryPr>
                        <m:chr m:val="∑"/>
                        <m:supHide m:val="on"/>
                        <m:ctrlPr>
                          <a:rPr lang="en-US" sz="2000" i="1">
                            <a:latin typeface="Cambria Math" panose="02040503050406030204" pitchFamily="18" charset="0"/>
                            <a:cs typeface="Arial" pitchFamily="34" charset="0"/>
                          </a:rPr>
                        </m:ctrlPr>
                      </m:naryPr>
                      <m:sub>
                        <m:r>
                          <m:rPr>
                            <m:brk m:alnAt="7"/>
                          </m:rPr>
                          <a:rPr lang="en-US" sz="2000" i="1">
                            <a:latin typeface="Cambria Math" panose="02040503050406030204" pitchFamily="18" charset="0"/>
                            <a:cs typeface="Arial" pitchFamily="34" charset="0"/>
                          </a:rPr>
                          <m:t>𝑠</m:t>
                        </m:r>
                      </m:sub>
                      <m:sup/>
                      <m:e>
                        <m:r>
                          <a:rPr lang="en-US" sz="2000" i="1">
                            <a:latin typeface="Cambria Math" panose="02040503050406030204" pitchFamily="18" charset="0"/>
                            <a:cs typeface="Arial" pitchFamily="34" charset="0"/>
                          </a:rPr>
                          <m:t>𝑝</m:t>
                        </m:r>
                        <m:d>
                          <m:dPr>
                            <m:ctrlPr>
                              <a:rPr lang="en-US" sz="2000" i="1">
                                <a:latin typeface="Cambria Math" panose="02040503050406030204" pitchFamily="18" charset="0"/>
                                <a:cs typeface="Arial" pitchFamily="34" charset="0"/>
                              </a:rPr>
                            </m:ctrlPr>
                          </m:dPr>
                          <m:e>
                            <m:r>
                              <a:rPr lang="en-US" sz="2000" i="1">
                                <a:latin typeface="Cambria Math" panose="02040503050406030204" pitchFamily="18" charset="0"/>
                                <a:cs typeface="Arial" pitchFamily="34" charset="0"/>
                              </a:rPr>
                              <m:t>𝑠</m:t>
                            </m:r>
                          </m:e>
                        </m:d>
                        <m:r>
                          <a:rPr lang="en-US" sz="2000" b="0" i="1" smtClean="0">
                            <a:latin typeface="Cambria Math" panose="02040503050406030204" pitchFamily="18" charset="0"/>
                            <a:cs typeface="Arial" pitchFamily="34" charset="0"/>
                          </a:rPr>
                          <m:t>𝑟</m:t>
                        </m:r>
                        <m:r>
                          <a:rPr lang="en-US" sz="2000" i="1" smtClean="0">
                            <a:latin typeface="Cambria Math" panose="02040503050406030204" pitchFamily="18" charset="0"/>
                            <a:cs typeface="Arial" pitchFamily="34" charset="0"/>
                          </a:rPr>
                          <m:t> </m:t>
                        </m:r>
                        <m:r>
                          <a:rPr lang="en-US" sz="2000" i="1">
                            <a:latin typeface="Cambria Math" panose="02040503050406030204" pitchFamily="18" charset="0"/>
                            <a:cs typeface="Arial" pitchFamily="34" charset="0"/>
                          </a:rPr>
                          <m:t>(</m:t>
                        </m:r>
                        <m:r>
                          <a:rPr lang="en-US" sz="2000" i="1">
                            <a:latin typeface="Cambria Math" panose="02040503050406030204" pitchFamily="18" charset="0"/>
                            <a:cs typeface="Arial" pitchFamily="34" charset="0"/>
                          </a:rPr>
                          <m:t>𝑠</m:t>
                        </m:r>
                        <m:r>
                          <a:rPr lang="en-US" sz="2000" i="1">
                            <a:latin typeface="Cambria Math" panose="02040503050406030204" pitchFamily="18" charset="0"/>
                            <a:cs typeface="Arial" pitchFamily="34" charset="0"/>
                          </a:rPr>
                          <m:t>)</m:t>
                        </m:r>
                      </m:e>
                    </m:nary>
                  </m:oMath>
                </a14:m>
                <a:endParaRPr lang="pt-PT" sz="2000" dirty="0">
                  <a:latin typeface="Arial" pitchFamily="34" charset="0"/>
                  <a:cs typeface="Arial" pitchFamily="34" charset="0"/>
                </a:endParaRPr>
              </a:p>
              <a:p>
                <a:pPr marL="914400" lvl="1" indent="-457200">
                  <a:buFont typeface="Wingdings" panose="05000000000000000000" pitchFamily="2" charset="2"/>
                  <a:buChar char="Ø"/>
                </a:pPr>
                <a:r>
                  <a:rPr lang="pt-PT" sz="2000" dirty="0">
                    <a:latin typeface="Arial" pitchFamily="34" charset="0"/>
                    <a:cs typeface="Arial" pitchFamily="34" charset="0"/>
                  </a:rPr>
                  <a:t>IID is a reasonable assumption given market efficiency.</a:t>
                </a:r>
              </a:p>
              <a:p>
                <a:pPr algn="l"/>
                <a:endParaRPr lang="pt-PT" sz="2000" dirty="0">
                  <a:latin typeface="Arial" pitchFamily="34" charset="0"/>
                  <a:cs typeface="Arial" pitchFamily="34" charset="0"/>
                </a:endParaRPr>
              </a:p>
              <a:p>
                <a:pPr marL="342900" indent="-342900" algn="l">
                  <a:buFont typeface="Arial" pitchFamily="34" charset="0"/>
                  <a:buChar char="•"/>
                </a:pPr>
                <a:r>
                  <a:rPr lang="pt-PT" sz="2000" dirty="0">
                    <a:latin typeface="Arial" pitchFamily="34" charset="0"/>
                    <a:cs typeface="Arial" pitchFamily="34" charset="0"/>
                  </a:rPr>
                  <a:t>Total expected returns over </a:t>
                </a:r>
                <a:r>
                  <a:rPr lang="pt-PT" sz="2000" i="1" dirty="0">
                    <a:latin typeface="Arial" panose="020B0604020202020204" pitchFamily="34" charset="0"/>
                    <a:cs typeface="Arial" pitchFamily="34" charset="0"/>
                  </a:rPr>
                  <a:t>n</a:t>
                </a:r>
                <a:r>
                  <a:rPr lang="pt-PT" sz="2000" dirty="0">
                    <a:latin typeface="Arial" panose="020B0604020202020204" pitchFamily="34" charset="0"/>
                    <a:cs typeface="Arial" pitchFamily="34" charset="0"/>
                  </a:rPr>
                  <a:t> periods:</a:t>
                </a:r>
              </a:p>
              <a:p>
                <a:pPr marL="342900" indent="-342900" algn="l">
                  <a:buFont typeface="Arial" pitchFamily="34" charset="0"/>
                  <a:buChar char="•"/>
                </a:pPr>
                <a:endParaRPr lang="pt-PT" sz="2000" dirty="0">
                  <a:latin typeface="Arial" panose="020B0604020202020204" pitchFamily="34" charset="0"/>
                  <a:cs typeface="Arial" pitchFamily="34" charset="0"/>
                </a:endParaRPr>
              </a:p>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cs typeface="Arial" pitchFamily="34" charset="0"/>
                        </a:rPr>
                        <m:t>𝐸</m:t>
                      </m:r>
                      <m:d>
                        <m:dPr>
                          <m:begChr m:val="["/>
                          <m:endChr m:val="]"/>
                          <m:ctrlPr>
                            <a:rPr lang="en-US" sz="2000" b="0" i="1" smtClean="0">
                              <a:latin typeface="Cambria Math" panose="02040503050406030204" pitchFamily="18" charset="0"/>
                              <a:cs typeface="Arial" pitchFamily="34" charset="0"/>
                            </a:rPr>
                          </m:ctrlPr>
                        </m:dPr>
                        <m:e>
                          <m:sSub>
                            <m:sSubPr>
                              <m:ctrlPr>
                                <a:rPr lang="en-US" sz="2000" i="1">
                                  <a:latin typeface="Cambria Math" panose="02040503050406030204" pitchFamily="18" charset="0"/>
                                  <a:cs typeface="Arial" pitchFamily="34" charset="0"/>
                                </a:rPr>
                              </m:ctrlPr>
                            </m:sSubPr>
                            <m:e>
                              <m:r>
                                <a:rPr lang="en-US" sz="2000" i="1">
                                  <a:latin typeface="Cambria Math" panose="02040503050406030204" pitchFamily="18" charset="0"/>
                                  <a:cs typeface="Arial" pitchFamily="34" charset="0"/>
                                </a:rPr>
                                <m:t>𝑟</m:t>
                              </m:r>
                            </m:e>
                            <m:sub>
                              <m:r>
                                <a:rPr lang="en-US" sz="2000" i="1">
                                  <a:latin typeface="Cambria Math" panose="02040503050406030204" pitchFamily="18" charset="0"/>
                                  <a:cs typeface="Arial" pitchFamily="34" charset="0"/>
                                </a:rPr>
                                <m:t>0,</m:t>
                              </m:r>
                              <m:r>
                                <a:rPr lang="en-US" sz="2000" i="1">
                                  <a:latin typeface="Cambria Math" panose="02040503050406030204" pitchFamily="18" charset="0"/>
                                  <a:cs typeface="Arial" pitchFamily="34" charset="0"/>
                                </a:rPr>
                                <m:t>𝑛</m:t>
                              </m:r>
                            </m:sub>
                          </m:sSub>
                        </m:e>
                      </m:d>
                      <m:r>
                        <a:rPr lang="en-US" sz="2000" b="0" i="1" smtClean="0">
                          <a:latin typeface="Cambria Math" panose="02040503050406030204" pitchFamily="18" charset="0"/>
                          <a:cs typeface="Arial" pitchFamily="34" charset="0"/>
                        </a:rPr>
                        <m:t>=</m:t>
                      </m:r>
                      <m:r>
                        <a:rPr lang="en-US" sz="2000" b="0" i="1" smtClean="0">
                          <a:latin typeface="Cambria Math" panose="02040503050406030204" pitchFamily="18" charset="0"/>
                          <a:cs typeface="Arial" pitchFamily="34" charset="0"/>
                        </a:rPr>
                        <m:t>𝐸</m:t>
                      </m:r>
                      <m:d>
                        <m:dPr>
                          <m:begChr m:val="⌊"/>
                          <m:endChr m:val="⌋"/>
                          <m:ctrlPr>
                            <a:rPr lang="en-US" sz="2000" b="0" i="1" smtClean="0">
                              <a:latin typeface="Cambria Math" panose="02040503050406030204" pitchFamily="18" charset="0"/>
                              <a:cs typeface="Arial" pitchFamily="34" charset="0"/>
                            </a:rPr>
                          </m:ctrlPr>
                        </m:dPr>
                        <m:e>
                          <m:d>
                            <m:dPr>
                              <m:ctrlPr>
                                <a:rPr lang="en-US" sz="2000" b="0" i="1" smtClean="0">
                                  <a:latin typeface="Cambria Math" panose="02040503050406030204" pitchFamily="18" charset="0"/>
                                  <a:cs typeface="Arial" pitchFamily="34" charset="0"/>
                                </a:rPr>
                              </m:ctrlPr>
                            </m:dPr>
                            <m:e>
                              <m:r>
                                <a:rPr lang="en-US" sz="2000" b="0" i="1" smtClean="0">
                                  <a:latin typeface="Cambria Math" panose="02040503050406030204" pitchFamily="18" charset="0"/>
                                  <a:cs typeface="Arial" pitchFamily="34" charset="0"/>
                                </a:rPr>
                                <m:t>1+</m:t>
                              </m:r>
                              <m:sSub>
                                <m:sSubPr>
                                  <m:ctrlPr>
                                    <a:rPr lang="en-US" sz="2000" b="0" i="1" smtClean="0">
                                      <a:latin typeface="Cambria Math" panose="02040503050406030204" pitchFamily="18" charset="0"/>
                                      <a:cs typeface="Arial" pitchFamily="34" charset="0"/>
                                    </a:rPr>
                                  </m:ctrlPr>
                                </m:sSubPr>
                                <m:e>
                                  <m:r>
                                    <a:rPr lang="en-US" sz="2000" b="0" i="1" smtClean="0">
                                      <a:latin typeface="Cambria Math" panose="02040503050406030204" pitchFamily="18" charset="0"/>
                                      <a:cs typeface="Arial" pitchFamily="34" charset="0"/>
                                    </a:rPr>
                                    <m:t>𝑟</m:t>
                                  </m:r>
                                </m:e>
                                <m:sub>
                                  <m:r>
                                    <a:rPr lang="en-US" sz="2000" b="0" i="1" smtClean="0">
                                      <a:latin typeface="Cambria Math" panose="02040503050406030204" pitchFamily="18" charset="0"/>
                                      <a:cs typeface="Arial" pitchFamily="34" charset="0"/>
                                    </a:rPr>
                                    <m:t>0,1</m:t>
                                  </m:r>
                                </m:sub>
                              </m:sSub>
                            </m:e>
                          </m:d>
                          <m:d>
                            <m:dPr>
                              <m:ctrlPr>
                                <a:rPr lang="en-US" sz="2000" i="1">
                                  <a:latin typeface="Cambria Math" panose="02040503050406030204" pitchFamily="18" charset="0"/>
                                  <a:cs typeface="Arial" pitchFamily="34" charset="0"/>
                                </a:rPr>
                              </m:ctrlPr>
                            </m:dPr>
                            <m:e>
                              <m:r>
                                <a:rPr lang="en-US" sz="2000" i="1">
                                  <a:latin typeface="Cambria Math" panose="02040503050406030204" pitchFamily="18" charset="0"/>
                                  <a:cs typeface="Arial" pitchFamily="34" charset="0"/>
                                </a:rPr>
                                <m:t>1+</m:t>
                              </m:r>
                              <m:sSub>
                                <m:sSubPr>
                                  <m:ctrlPr>
                                    <a:rPr lang="en-US" sz="2000" i="1">
                                      <a:latin typeface="Cambria Math" panose="02040503050406030204" pitchFamily="18" charset="0"/>
                                      <a:cs typeface="Arial" pitchFamily="34" charset="0"/>
                                    </a:rPr>
                                  </m:ctrlPr>
                                </m:sSubPr>
                                <m:e>
                                  <m:r>
                                    <a:rPr lang="en-US" sz="2000" i="1">
                                      <a:latin typeface="Cambria Math" panose="02040503050406030204" pitchFamily="18" charset="0"/>
                                      <a:cs typeface="Arial" pitchFamily="34" charset="0"/>
                                    </a:rPr>
                                    <m:t>𝑟</m:t>
                                  </m:r>
                                </m:e>
                                <m:sub>
                                  <m:r>
                                    <a:rPr lang="en-US" sz="2000" b="0" i="1" smtClean="0">
                                      <a:latin typeface="Cambria Math" panose="02040503050406030204" pitchFamily="18" charset="0"/>
                                      <a:cs typeface="Arial" pitchFamily="34" charset="0"/>
                                    </a:rPr>
                                    <m:t>1</m:t>
                                  </m:r>
                                  <m:r>
                                    <a:rPr lang="en-US" sz="2000" i="1">
                                      <a:latin typeface="Cambria Math" panose="02040503050406030204" pitchFamily="18" charset="0"/>
                                      <a:cs typeface="Arial" pitchFamily="34" charset="0"/>
                                    </a:rPr>
                                    <m:t>,</m:t>
                                  </m:r>
                                  <m:r>
                                    <a:rPr lang="en-US" sz="2000" b="0" i="1" smtClean="0">
                                      <a:latin typeface="Cambria Math" panose="02040503050406030204" pitchFamily="18" charset="0"/>
                                      <a:cs typeface="Arial" pitchFamily="34" charset="0"/>
                                    </a:rPr>
                                    <m:t>2</m:t>
                                  </m:r>
                                </m:sub>
                              </m:sSub>
                            </m:e>
                          </m:d>
                          <m:r>
                            <a:rPr lang="en-US" sz="2000" b="0" i="1" smtClean="0">
                              <a:latin typeface="Cambria Math" panose="02040503050406030204" pitchFamily="18" charset="0"/>
                              <a:cs typeface="Arial" pitchFamily="34" charset="0"/>
                            </a:rPr>
                            <m:t>…</m:t>
                          </m:r>
                          <m:d>
                            <m:dPr>
                              <m:ctrlPr>
                                <a:rPr lang="en-US" sz="2000" i="1">
                                  <a:latin typeface="Cambria Math" panose="02040503050406030204" pitchFamily="18" charset="0"/>
                                  <a:cs typeface="Arial" pitchFamily="34" charset="0"/>
                                </a:rPr>
                              </m:ctrlPr>
                            </m:dPr>
                            <m:e>
                              <m:r>
                                <a:rPr lang="en-US" sz="2000" i="1">
                                  <a:latin typeface="Cambria Math" panose="02040503050406030204" pitchFamily="18" charset="0"/>
                                  <a:cs typeface="Arial" pitchFamily="34" charset="0"/>
                                </a:rPr>
                                <m:t>1+</m:t>
                              </m:r>
                              <m:sSub>
                                <m:sSubPr>
                                  <m:ctrlPr>
                                    <a:rPr lang="en-US" sz="2000" i="1">
                                      <a:latin typeface="Cambria Math" panose="02040503050406030204" pitchFamily="18" charset="0"/>
                                      <a:cs typeface="Arial" pitchFamily="34" charset="0"/>
                                    </a:rPr>
                                  </m:ctrlPr>
                                </m:sSubPr>
                                <m:e>
                                  <m:r>
                                    <a:rPr lang="en-US" sz="2000" i="1">
                                      <a:latin typeface="Cambria Math" panose="02040503050406030204" pitchFamily="18" charset="0"/>
                                      <a:cs typeface="Arial" pitchFamily="34" charset="0"/>
                                    </a:rPr>
                                    <m:t>𝑟</m:t>
                                  </m:r>
                                </m:e>
                                <m:sub>
                                  <m:r>
                                    <a:rPr lang="en-US" sz="2000" b="0" i="1" smtClean="0">
                                      <a:latin typeface="Cambria Math" panose="02040503050406030204" pitchFamily="18" charset="0"/>
                                      <a:cs typeface="Arial" pitchFamily="34" charset="0"/>
                                    </a:rPr>
                                    <m:t>𝑛</m:t>
                                  </m:r>
                                  <m:r>
                                    <a:rPr lang="en-US" sz="2000" b="0" i="1" smtClean="0">
                                      <a:latin typeface="Cambria Math" panose="02040503050406030204" pitchFamily="18" charset="0"/>
                                      <a:cs typeface="Arial" pitchFamily="34" charset="0"/>
                                    </a:rPr>
                                    <m:t>−1,</m:t>
                                  </m:r>
                                  <m:r>
                                    <a:rPr lang="en-US" sz="2000" b="0" i="1" smtClean="0">
                                      <a:latin typeface="Cambria Math" panose="02040503050406030204" pitchFamily="18" charset="0"/>
                                      <a:cs typeface="Arial" pitchFamily="34" charset="0"/>
                                    </a:rPr>
                                    <m:t>𝑛</m:t>
                                  </m:r>
                                </m:sub>
                              </m:sSub>
                            </m:e>
                          </m:d>
                        </m:e>
                      </m:d>
                      <m:r>
                        <a:rPr lang="en-US" sz="2000" b="0" i="1" smtClean="0">
                          <a:latin typeface="Cambria Math" panose="02040503050406030204" pitchFamily="18" charset="0"/>
                          <a:cs typeface="Arial" pitchFamily="34" charset="0"/>
                        </a:rPr>
                        <m:t>−1=</m:t>
                      </m:r>
                    </m:oMath>
                    <m:oMath xmlns:m="http://schemas.openxmlformats.org/officeDocument/2006/math">
                      <m:r>
                        <a:rPr lang="en-US" sz="2000" i="1">
                          <a:latin typeface="Cambria Math" panose="02040503050406030204" pitchFamily="18" charset="0"/>
                          <a:cs typeface="Arial" pitchFamily="34" charset="0"/>
                        </a:rPr>
                        <m:t>𝐸</m:t>
                      </m:r>
                      <m:d>
                        <m:dPr>
                          <m:begChr m:val="⌊"/>
                          <m:endChr m:val="⌋"/>
                          <m:ctrlPr>
                            <a:rPr lang="en-US" sz="2000" i="1" smtClean="0">
                              <a:latin typeface="Cambria Math" panose="02040503050406030204" pitchFamily="18" charset="0"/>
                              <a:cs typeface="Arial" pitchFamily="34" charset="0"/>
                            </a:rPr>
                          </m:ctrlPr>
                        </m:dPr>
                        <m:e>
                          <m:d>
                            <m:dPr>
                              <m:ctrlPr>
                                <a:rPr lang="en-US" sz="2000" i="1">
                                  <a:latin typeface="Cambria Math" panose="02040503050406030204" pitchFamily="18" charset="0"/>
                                  <a:cs typeface="Arial" pitchFamily="34" charset="0"/>
                                </a:rPr>
                              </m:ctrlPr>
                            </m:dPr>
                            <m:e>
                              <m:r>
                                <a:rPr lang="en-US" sz="2000" i="1">
                                  <a:latin typeface="Cambria Math" panose="02040503050406030204" pitchFamily="18" charset="0"/>
                                  <a:cs typeface="Arial" pitchFamily="34" charset="0"/>
                                </a:rPr>
                                <m:t>1+</m:t>
                              </m:r>
                              <m:sSub>
                                <m:sSubPr>
                                  <m:ctrlPr>
                                    <a:rPr lang="en-US" sz="2000" i="1">
                                      <a:latin typeface="Cambria Math" panose="02040503050406030204" pitchFamily="18" charset="0"/>
                                      <a:cs typeface="Arial" pitchFamily="34" charset="0"/>
                                    </a:rPr>
                                  </m:ctrlPr>
                                </m:sSubPr>
                                <m:e>
                                  <m:r>
                                    <a:rPr lang="en-US" sz="2000" i="1">
                                      <a:latin typeface="Cambria Math" panose="02040503050406030204" pitchFamily="18" charset="0"/>
                                      <a:cs typeface="Arial" pitchFamily="34" charset="0"/>
                                    </a:rPr>
                                    <m:t>𝑟</m:t>
                                  </m:r>
                                </m:e>
                                <m:sub>
                                  <m:r>
                                    <a:rPr lang="en-US" sz="2000" i="1">
                                      <a:latin typeface="Cambria Math" panose="02040503050406030204" pitchFamily="18" charset="0"/>
                                      <a:cs typeface="Arial" pitchFamily="34" charset="0"/>
                                    </a:rPr>
                                    <m:t>0,1</m:t>
                                  </m:r>
                                </m:sub>
                              </m:sSub>
                            </m:e>
                          </m:d>
                        </m:e>
                      </m:d>
                      <m:r>
                        <a:rPr lang="en-US" sz="2000" i="1">
                          <a:latin typeface="Cambria Math" panose="02040503050406030204" pitchFamily="18" charset="0"/>
                          <a:cs typeface="Arial" pitchFamily="34" charset="0"/>
                        </a:rPr>
                        <m:t>𝐸</m:t>
                      </m:r>
                      <m:d>
                        <m:dPr>
                          <m:begChr m:val="⌊"/>
                          <m:endChr m:val="⌋"/>
                          <m:ctrlPr>
                            <a:rPr lang="en-US" sz="2000" i="1">
                              <a:latin typeface="Cambria Math" panose="02040503050406030204" pitchFamily="18" charset="0"/>
                              <a:cs typeface="Arial" pitchFamily="34" charset="0"/>
                            </a:rPr>
                          </m:ctrlPr>
                        </m:dPr>
                        <m:e>
                          <m:d>
                            <m:dPr>
                              <m:ctrlPr>
                                <a:rPr lang="en-US" sz="2000" i="1">
                                  <a:latin typeface="Cambria Math" panose="02040503050406030204" pitchFamily="18" charset="0"/>
                                  <a:cs typeface="Arial" pitchFamily="34" charset="0"/>
                                </a:rPr>
                              </m:ctrlPr>
                            </m:dPr>
                            <m:e>
                              <m:r>
                                <a:rPr lang="en-US" sz="2000" i="1">
                                  <a:latin typeface="Cambria Math" panose="02040503050406030204" pitchFamily="18" charset="0"/>
                                  <a:cs typeface="Arial" pitchFamily="34" charset="0"/>
                                </a:rPr>
                                <m:t>1+</m:t>
                              </m:r>
                              <m:sSub>
                                <m:sSubPr>
                                  <m:ctrlPr>
                                    <a:rPr lang="en-US" sz="2000" i="1">
                                      <a:latin typeface="Cambria Math" panose="02040503050406030204" pitchFamily="18" charset="0"/>
                                      <a:cs typeface="Arial" pitchFamily="34" charset="0"/>
                                    </a:rPr>
                                  </m:ctrlPr>
                                </m:sSubPr>
                                <m:e>
                                  <m:r>
                                    <a:rPr lang="en-US" sz="2000" i="1">
                                      <a:latin typeface="Cambria Math" panose="02040503050406030204" pitchFamily="18" charset="0"/>
                                      <a:cs typeface="Arial" pitchFamily="34" charset="0"/>
                                    </a:rPr>
                                    <m:t>𝑟</m:t>
                                  </m:r>
                                </m:e>
                                <m:sub>
                                  <m:r>
                                    <a:rPr lang="en-US" sz="2000" b="0" i="1" smtClean="0">
                                      <a:latin typeface="Cambria Math" panose="02040503050406030204" pitchFamily="18" charset="0"/>
                                      <a:cs typeface="Arial" pitchFamily="34" charset="0"/>
                                    </a:rPr>
                                    <m:t>1,2</m:t>
                                  </m:r>
                                </m:sub>
                              </m:sSub>
                            </m:e>
                          </m:d>
                        </m:e>
                      </m:d>
                      <m:r>
                        <a:rPr lang="en-US" sz="2000" b="0" i="1" smtClean="0">
                          <a:latin typeface="Cambria Math" panose="02040503050406030204" pitchFamily="18" charset="0"/>
                          <a:cs typeface="Arial" pitchFamily="34" charset="0"/>
                        </a:rPr>
                        <m:t>…</m:t>
                      </m:r>
                      <m:r>
                        <a:rPr lang="en-US" sz="2000" i="1">
                          <a:latin typeface="Cambria Math" panose="02040503050406030204" pitchFamily="18" charset="0"/>
                          <a:cs typeface="Arial" pitchFamily="34" charset="0"/>
                        </a:rPr>
                        <m:t>𝐸</m:t>
                      </m:r>
                      <m:d>
                        <m:dPr>
                          <m:begChr m:val="⌊"/>
                          <m:endChr m:val="⌋"/>
                          <m:ctrlPr>
                            <a:rPr lang="en-US" sz="2000" i="1">
                              <a:latin typeface="Cambria Math" panose="02040503050406030204" pitchFamily="18" charset="0"/>
                              <a:cs typeface="Arial" pitchFamily="34" charset="0"/>
                            </a:rPr>
                          </m:ctrlPr>
                        </m:dPr>
                        <m:e>
                          <m:d>
                            <m:dPr>
                              <m:ctrlPr>
                                <a:rPr lang="en-US" sz="2000" i="1">
                                  <a:latin typeface="Cambria Math" panose="02040503050406030204" pitchFamily="18" charset="0"/>
                                  <a:cs typeface="Arial" pitchFamily="34" charset="0"/>
                                </a:rPr>
                              </m:ctrlPr>
                            </m:dPr>
                            <m:e>
                              <m:r>
                                <a:rPr lang="en-US" sz="2000" i="1">
                                  <a:latin typeface="Cambria Math" panose="02040503050406030204" pitchFamily="18" charset="0"/>
                                  <a:cs typeface="Arial" pitchFamily="34" charset="0"/>
                                </a:rPr>
                                <m:t>1+</m:t>
                              </m:r>
                              <m:sSub>
                                <m:sSubPr>
                                  <m:ctrlPr>
                                    <a:rPr lang="en-US" sz="2000" i="1">
                                      <a:latin typeface="Cambria Math" panose="02040503050406030204" pitchFamily="18" charset="0"/>
                                      <a:cs typeface="Arial" pitchFamily="34" charset="0"/>
                                    </a:rPr>
                                  </m:ctrlPr>
                                </m:sSubPr>
                                <m:e>
                                  <m:r>
                                    <a:rPr lang="en-US" sz="2000" i="1">
                                      <a:latin typeface="Cambria Math" panose="02040503050406030204" pitchFamily="18" charset="0"/>
                                      <a:cs typeface="Arial" pitchFamily="34" charset="0"/>
                                    </a:rPr>
                                    <m:t>𝑟</m:t>
                                  </m:r>
                                </m:e>
                                <m:sub>
                                  <m:r>
                                    <a:rPr lang="en-US" sz="2000" b="0" i="1" smtClean="0">
                                      <a:latin typeface="Cambria Math" panose="02040503050406030204" pitchFamily="18" charset="0"/>
                                      <a:cs typeface="Arial" pitchFamily="34" charset="0"/>
                                    </a:rPr>
                                    <m:t>𝑛</m:t>
                                  </m:r>
                                  <m:r>
                                    <a:rPr lang="en-US" sz="2000" b="0" i="1" smtClean="0">
                                      <a:latin typeface="Cambria Math" panose="02040503050406030204" pitchFamily="18" charset="0"/>
                                      <a:cs typeface="Arial" pitchFamily="34" charset="0"/>
                                    </a:rPr>
                                    <m:t>−1,</m:t>
                                  </m:r>
                                  <m:r>
                                    <a:rPr lang="en-US" sz="2000" b="0" i="1" smtClean="0">
                                      <a:latin typeface="Cambria Math" panose="02040503050406030204" pitchFamily="18" charset="0"/>
                                      <a:cs typeface="Arial" pitchFamily="34" charset="0"/>
                                    </a:rPr>
                                    <m:t>𝑛</m:t>
                                  </m:r>
                                </m:sub>
                              </m:sSub>
                            </m:e>
                          </m:d>
                        </m:e>
                      </m:d>
                      <m:r>
                        <a:rPr lang="en-US" sz="2000" i="1">
                          <a:latin typeface="Cambria Math" panose="02040503050406030204" pitchFamily="18" charset="0"/>
                          <a:cs typeface="Arial" pitchFamily="34" charset="0"/>
                        </a:rPr>
                        <m:t>−1=</m:t>
                      </m:r>
                    </m:oMath>
                    <m:oMath xmlns:m="http://schemas.openxmlformats.org/officeDocument/2006/math">
                      <m:sSup>
                        <m:sSupPr>
                          <m:ctrlPr>
                            <a:rPr lang="en-US" sz="2000" i="1" smtClean="0">
                              <a:latin typeface="Cambria Math" panose="02040503050406030204" pitchFamily="18" charset="0"/>
                              <a:cs typeface="Arial" pitchFamily="34" charset="0"/>
                            </a:rPr>
                          </m:ctrlPr>
                        </m:sSupPr>
                        <m:e>
                          <m:d>
                            <m:dPr>
                              <m:ctrlPr>
                                <a:rPr lang="en-US" sz="2000" i="1">
                                  <a:latin typeface="Cambria Math" panose="02040503050406030204" pitchFamily="18" charset="0"/>
                                  <a:cs typeface="Arial" pitchFamily="34" charset="0"/>
                                </a:rPr>
                              </m:ctrlPr>
                            </m:dPr>
                            <m:e>
                              <m:r>
                                <a:rPr lang="en-US" sz="2000" i="1">
                                  <a:latin typeface="Cambria Math" panose="02040503050406030204" pitchFamily="18" charset="0"/>
                                  <a:cs typeface="Arial" pitchFamily="34" charset="0"/>
                                </a:rPr>
                                <m:t>1+</m:t>
                              </m:r>
                              <m:r>
                                <a:rPr lang="pt-PT" sz="2000" i="1">
                                  <a:latin typeface="Cambria Math" panose="02040503050406030204" pitchFamily="18" charset="0"/>
                                  <a:ea typeface="Cambria Math" panose="02040503050406030204" pitchFamily="18" charset="0"/>
                                  <a:cs typeface="Arial" pitchFamily="34" charset="0"/>
                                </a:rPr>
                                <m:t>𝜇</m:t>
                              </m:r>
                            </m:e>
                          </m:d>
                        </m:e>
                        <m:sup>
                          <m:r>
                            <a:rPr lang="en-US" sz="2000" b="0" i="1" smtClean="0">
                              <a:latin typeface="Cambria Math" panose="02040503050406030204" pitchFamily="18" charset="0"/>
                              <a:cs typeface="Arial" pitchFamily="34" charset="0"/>
                            </a:rPr>
                            <m:t>𝑛</m:t>
                          </m:r>
                        </m:sup>
                      </m:sSup>
                      <m:r>
                        <a:rPr lang="en-US" sz="2000" b="0" i="1" smtClean="0">
                          <a:latin typeface="Cambria Math" panose="02040503050406030204" pitchFamily="18" charset="0"/>
                          <a:cs typeface="Arial" pitchFamily="34" charset="0"/>
                        </a:rPr>
                        <m:t>−1</m:t>
                      </m:r>
                    </m:oMath>
                  </m:oMathPara>
                </a14:m>
                <a:endParaRPr lang="en-US" sz="2000" b="0" dirty="0">
                  <a:latin typeface="Arial" panose="020B0604020202020204" pitchFamily="34" charset="0"/>
                  <a:cs typeface="Arial" pitchFamily="34" charset="0"/>
                </a:endParaRPr>
              </a:p>
              <a:p>
                <a:endParaRPr lang="en-US" sz="2000" dirty="0">
                  <a:latin typeface="Arial" panose="020B0604020202020204" pitchFamily="34" charset="0"/>
                  <a:cs typeface="Arial" pitchFamily="34" charset="0"/>
                </a:endParaRPr>
              </a:p>
              <a:p>
                <a:endParaRPr lang="pt-PT" sz="2000" dirty="0">
                  <a:latin typeface="Arial" panose="020B0604020202020204" pitchFamily="34" charset="0"/>
                  <a:cs typeface="Arial" pitchFamily="34" charset="0"/>
                </a:endParaRPr>
              </a:p>
            </p:txBody>
          </p:sp>
        </mc:Choice>
        <mc:Fallback xmlns="">
          <p:sp>
            <p:nvSpPr>
              <p:cNvPr id="6" name="Text Box 2"/>
              <p:cNvSpPr txBox="1">
                <a:spLocks noRot="1" noChangeAspect="1" noMove="1" noResize="1" noEditPoints="1" noAdjustHandles="1" noChangeArrowheads="1" noChangeShapeType="1" noTextEdit="1"/>
              </p:cNvSpPr>
              <p:nvPr/>
            </p:nvSpPr>
            <p:spPr bwMode="auto">
              <a:xfrm>
                <a:off x="282038" y="1124744"/>
                <a:ext cx="8840274" cy="6866434"/>
              </a:xfrm>
              <a:prstGeom prst="rect">
                <a:avLst/>
              </a:prstGeom>
              <a:blipFill>
                <a:blip r:embed="rId2"/>
                <a:stretch>
                  <a:fillRect l="-621" t="-444"/>
                </a:stretch>
              </a:blipFill>
              <a:ln w="9525" algn="ctr">
                <a:noFill/>
                <a:miter lim="800000"/>
                <a:headEnd/>
                <a:tailEnd/>
              </a:ln>
            </p:spPr>
            <p:txBody>
              <a:bodyPr/>
              <a:lstStyle/>
              <a:p>
                <a:r>
                  <a:rPr lang="en-NL">
                    <a:noFill/>
                  </a:rPr>
                  <a:t> </a:t>
                </a:r>
              </a:p>
            </p:txBody>
          </p:sp>
        </mc:Fallback>
      </mc:AlternateContent>
      <p:sp>
        <p:nvSpPr>
          <p:cNvPr id="4" name="Speech Bubble: Rectangle 3">
            <a:extLst>
              <a:ext uri="{FF2B5EF4-FFF2-40B4-BE49-F238E27FC236}">
                <a16:creationId xmlns:a16="http://schemas.microsoft.com/office/drawing/2014/main" id="{AE847DB0-D54F-D8E2-C82E-34780AB78508}"/>
              </a:ext>
            </a:extLst>
          </p:cNvPr>
          <p:cNvSpPr/>
          <p:nvPr/>
        </p:nvSpPr>
        <p:spPr>
          <a:xfrm>
            <a:off x="6085844" y="5280592"/>
            <a:ext cx="2950652" cy="740696"/>
          </a:xfrm>
          <a:prstGeom prst="wedgeRectCallout">
            <a:avLst>
              <a:gd name="adj1" fmla="val -1010"/>
              <a:gd name="adj2" fmla="val -186108"/>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Since E(XY) = E(X)E(Y)+</a:t>
            </a:r>
            <a:r>
              <a:rPr lang="en-US" sz="1400" dirty="0" err="1">
                <a:latin typeface="Arial" panose="020B0604020202020204" pitchFamily="34" charset="0"/>
                <a:cs typeface="Arial" panose="020B0604020202020204" pitchFamily="34" charset="0"/>
              </a:rPr>
              <a:t>Cov</a:t>
            </a:r>
            <a:r>
              <a:rPr lang="en-US" sz="1400" dirty="0">
                <a:latin typeface="Arial" panose="020B0604020202020204" pitchFamily="34" charset="0"/>
                <a:cs typeface="Arial" panose="020B0604020202020204" pitchFamily="34" charset="0"/>
              </a:rPr>
              <a:t>(X,Y), but </a:t>
            </a:r>
            <a:r>
              <a:rPr lang="en-US" sz="1400" dirty="0" err="1">
                <a:latin typeface="Arial" panose="020B0604020202020204" pitchFamily="34" charset="0"/>
                <a:cs typeface="Arial" panose="020B0604020202020204" pitchFamily="34" charset="0"/>
              </a:rPr>
              <a:t>Cov</a:t>
            </a:r>
            <a:r>
              <a:rPr lang="en-US" sz="1400" dirty="0">
                <a:latin typeface="Arial" panose="020B0604020202020204" pitchFamily="34" charset="0"/>
                <a:cs typeface="Arial" panose="020B0604020202020204" pitchFamily="34" charset="0"/>
              </a:rPr>
              <a:t>(X,Y)=0 when X,Y are independent </a:t>
            </a:r>
            <a:endParaRPr lang="en-NL"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7465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mtClean="0"/>
              <a:pPr/>
              <a:t>5</a:t>
            </a:fld>
            <a:endParaRPr lang="en-US" dirty="0"/>
          </a:p>
        </p:txBody>
      </p:sp>
      <p:sp>
        <p:nvSpPr>
          <p:cNvPr id="3" name="TextBox 2"/>
          <p:cNvSpPr txBox="1"/>
          <p:nvPr/>
        </p:nvSpPr>
        <p:spPr>
          <a:xfrm>
            <a:off x="303726" y="138953"/>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Volatility and time</a:t>
            </a:r>
          </a:p>
        </p:txBody>
      </p:sp>
      <mc:AlternateContent xmlns:mc="http://schemas.openxmlformats.org/markup-compatibility/2006" xmlns:a14="http://schemas.microsoft.com/office/drawing/2010/main">
        <mc:Choice Requires="a14">
          <p:sp>
            <p:nvSpPr>
              <p:cNvPr id="6" name="Text Box 2"/>
              <p:cNvSpPr txBox="1">
                <a:spLocks noChangeArrowheads="1"/>
              </p:cNvSpPr>
              <p:nvPr/>
            </p:nvSpPr>
            <p:spPr bwMode="auto">
              <a:xfrm>
                <a:off x="303726" y="753566"/>
                <a:ext cx="8840274" cy="6866434"/>
              </a:xfrm>
              <a:prstGeom prst="rect">
                <a:avLst/>
              </a:prstGeom>
              <a:noFill/>
              <a:ln w="9525" algn="ctr">
                <a:noFill/>
                <a:miter lim="800000"/>
                <a:headEnd/>
                <a:tailEnd/>
              </a:ln>
            </p:spPr>
            <p:txBody>
              <a:bodyPr/>
              <a:lstStyle/>
              <a:p>
                <a:pPr marL="457200" indent="-457200">
                  <a:buFont typeface="Arial" panose="020B0604020202020204" pitchFamily="34" charset="0"/>
                  <a:buChar char="•"/>
                </a:pPr>
                <a:r>
                  <a:rPr lang="pt-PT" sz="2000" dirty="0">
                    <a:latin typeface="Arial" panose="020B0604020202020204" pitchFamily="34" charset="0"/>
                    <a:cs typeface="Arial" pitchFamily="34" charset="0"/>
                  </a:rPr>
                  <a:t>Suppose that risky returns are identically and independently distributed (IID) over time, with</a:t>
                </a:r>
              </a:p>
              <a:p>
                <a:pPr marL="914400" lvl="1" indent="-457200">
                  <a:buFont typeface="Wingdings" panose="05000000000000000000" pitchFamily="2" charset="2"/>
                  <a:buChar char="Ø"/>
                </a:pPr>
                <a14:m>
                  <m:oMath xmlns:m="http://schemas.openxmlformats.org/officeDocument/2006/math">
                    <m:sSup>
                      <m:sSupPr>
                        <m:ctrlPr>
                          <a:rPr lang="pt-PT" sz="2000" i="1" smtClean="0">
                            <a:latin typeface="Cambria Math" panose="02040503050406030204" pitchFamily="18" charset="0"/>
                            <a:ea typeface="Cambria Math" panose="02040503050406030204" pitchFamily="18" charset="0"/>
                            <a:cs typeface="Arial" pitchFamily="34" charset="0"/>
                          </a:rPr>
                        </m:ctrlPr>
                      </m:sSupPr>
                      <m:e>
                        <m:r>
                          <a:rPr lang="pt-PT" sz="2000" i="1">
                            <a:latin typeface="Cambria Math" panose="02040503050406030204" pitchFamily="18" charset="0"/>
                            <a:ea typeface="Cambria Math" panose="02040503050406030204" pitchFamily="18" charset="0"/>
                            <a:cs typeface="Arial" pitchFamily="34" charset="0"/>
                          </a:rPr>
                          <m:t>𝜎</m:t>
                        </m:r>
                      </m:e>
                      <m:sup>
                        <m:r>
                          <a:rPr lang="en-US" sz="2000" b="0" i="1" smtClean="0">
                            <a:latin typeface="Cambria Math" panose="02040503050406030204" pitchFamily="18" charset="0"/>
                            <a:ea typeface="Cambria Math" panose="02040503050406030204" pitchFamily="18" charset="0"/>
                            <a:cs typeface="Arial" pitchFamily="34" charset="0"/>
                          </a:rPr>
                          <m:t>2</m:t>
                        </m:r>
                      </m:sup>
                    </m:sSup>
                  </m:oMath>
                </a14:m>
                <a:r>
                  <a:rPr lang="pt-PT" sz="2000" dirty="0">
                    <a:latin typeface="Arial" pitchFamily="34" charset="0"/>
                    <a:cs typeface="Arial" pitchFamily="34" charset="0"/>
                  </a:rPr>
                  <a:t> the per-period variance = an a</a:t>
                </a:r>
                <a:r>
                  <a:rPr lang="en-US" sz="2000" dirty="0" err="1">
                    <a:latin typeface="Arial" pitchFamily="34" charset="0"/>
                    <a:cs typeface="Arial" pitchFamily="34" charset="0"/>
                  </a:rPr>
                  <a:t>verage</a:t>
                </a:r>
                <a:r>
                  <a:rPr lang="en-US" sz="2000" dirty="0">
                    <a:latin typeface="Arial" pitchFamily="34" charset="0"/>
                    <a:cs typeface="Arial" pitchFamily="34" charset="0"/>
                  </a:rPr>
                  <a:t> over possible states </a:t>
                </a:r>
                <a:r>
                  <a:rPr lang="en-US" sz="2000" i="1" dirty="0">
                    <a:latin typeface="Arial" pitchFamily="34" charset="0"/>
                    <a:cs typeface="Arial" pitchFamily="34" charset="0"/>
                  </a:rPr>
                  <a:t>s:   </a:t>
                </a:r>
                <a14:m>
                  <m:oMath xmlns:m="http://schemas.openxmlformats.org/officeDocument/2006/math">
                    <m:sSup>
                      <m:sSupPr>
                        <m:ctrlPr>
                          <a:rPr lang="pt-PT" sz="2000" i="1">
                            <a:latin typeface="Cambria Math" panose="02040503050406030204" pitchFamily="18" charset="0"/>
                            <a:ea typeface="Cambria Math" panose="02040503050406030204" pitchFamily="18" charset="0"/>
                            <a:cs typeface="Arial" pitchFamily="34" charset="0"/>
                          </a:rPr>
                        </m:ctrlPr>
                      </m:sSupPr>
                      <m:e>
                        <m:r>
                          <a:rPr lang="pt-PT" sz="2000" i="1">
                            <a:latin typeface="Cambria Math" panose="02040503050406030204" pitchFamily="18" charset="0"/>
                            <a:ea typeface="Cambria Math" panose="02040503050406030204" pitchFamily="18" charset="0"/>
                            <a:cs typeface="Arial" pitchFamily="34" charset="0"/>
                          </a:rPr>
                          <m:t>𝜎</m:t>
                        </m:r>
                      </m:e>
                      <m:sup>
                        <m:r>
                          <a:rPr lang="en-US" sz="2000" i="1">
                            <a:latin typeface="Cambria Math" panose="02040503050406030204" pitchFamily="18" charset="0"/>
                            <a:ea typeface="Cambria Math" panose="02040503050406030204" pitchFamily="18" charset="0"/>
                            <a:cs typeface="Arial" pitchFamily="34" charset="0"/>
                          </a:rPr>
                          <m:t>2</m:t>
                        </m:r>
                      </m:sup>
                    </m:sSup>
                    <m:r>
                      <a:rPr lang="en-US" sz="2000" i="1">
                        <a:latin typeface="Cambria Math" panose="02040503050406030204" pitchFamily="18" charset="0"/>
                        <a:cs typeface="Arial" pitchFamily="34" charset="0"/>
                      </a:rPr>
                      <m:t>=</m:t>
                    </m:r>
                    <m:nary>
                      <m:naryPr>
                        <m:chr m:val="∑"/>
                        <m:supHide m:val="on"/>
                        <m:ctrlPr>
                          <a:rPr lang="en-US" sz="2000" i="1" smtClean="0">
                            <a:latin typeface="Cambria Math" panose="02040503050406030204" pitchFamily="18" charset="0"/>
                            <a:cs typeface="Arial" pitchFamily="34" charset="0"/>
                          </a:rPr>
                        </m:ctrlPr>
                      </m:naryPr>
                      <m:sub>
                        <m:r>
                          <m:rPr>
                            <m:brk m:alnAt="7"/>
                          </m:rPr>
                          <a:rPr lang="en-US" sz="2000" i="1">
                            <a:latin typeface="Cambria Math" panose="02040503050406030204" pitchFamily="18" charset="0"/>
                            <a:cs typeface="Arial" pitchFamily="34" charset="0"/>
                          </a:rPr>
                          <m:t>𝑠</m:t>
                        </m:r>
                      </m:sub>
                      <m:sup/>
                      <m:e>
                        <m:r>
                          <a:rPr lang="en-US" sz="2000" i="1">
                            <a:latin typeface="Cambria Math" panose="02040503050406030204" pitchFamily="18" charset="0"/>
                            <a:cs typeface="Arial" pitchFamily="34" charset="0"/>
                          </a:rPr>
                          <m:t>𝑝</m:t>
                        </m:r>
                        <m:d>
                          <m:dPr>
                            <m:ctrlPr>
                              <a:rPr lang="en-US" sz="2000" i="1">
                                <a:latin typeface="Cambria Math" panose="02040503050406030204" pitchFamily="18" charset="0"/>
                                <a:cs typeface="Arial" pitchFamily="34" charset="0"/>
                              </a:rPr>
                            </m:ctrlPr>
                          </m:dPr>
                          <m:e>
                            <m:r>
                              <a:rPr lang="en-US" sz="2000" i="1">
                                <a:latin typeface="Cambria Math" panose="02040503050406030204" pitchFamily="18" charset="0"/>
                                <a:cs typeface="Arial" pitchFamily="34" charset="0"/>
                              </a:rPr>
                              <m:t>𝑠</m:t>
                            </m:r>
                          </m:e>
                        </m:d>
                      </m:e>
                    </m:nary>
                    <m:sSup>
                      <m:sSupPr>
                        <m:ctrlPr>
                          <a:rPr lang="en-US" sz="2000" i="1" smtClean="0">
                            <a:latin typeface="Cambria Math" panose="02040503050406030204" pitchFamily="18" charset="0"/>
                            <a:cs typeface="Arial" pitchFamily="34" charset="0"/>
                          </a:rPr>
                        </m:ctrlPr>
                      </m:sSupPr>
                      <m:e>
                        <m:r>
                          <a:rPr lang="en-US" sz="2000" b="0" i="1" smtClean="0">
                            <a:latin typeface="Cambria Math" panose="02040503050406030204" pitchFamily="18" charset="0"/>
                            <a:cs typeface="Arial" pitchFamily="34" charset="0"/>
                          </a:rPr>
                          <m:t>[</m:t>
                        </m:r>
                        <m:r>
                          <a:rPr lang="en-US" sz="2000" b="0" i="1" smtClean="0">
                            <a:latin typeface="Cambria Math" panose="02040503050406030204" pitchFamily="18" charset="0"/>
                            <a:cs typeface="Arial" pitchFamily="34" charset="0"/>
                          </a:rPr>
                          <m:t>𝑟</m:t>
                        </m:r>
                        <m:d>
                          <m:dPr>
                            <m:ctrlPr>
                              <a:rPr lang="en-US" sz="2000" b="0" i="1" smtClean="0">
                                <a:latin typeface="Cambria Math" panose="02040503050406030204" pitchFamily="18" charset="0"/>
                                <a:cs typeface="Arial" pitchFamily="34" charset="0"/>
                              </a:rPr>
                            </m:ctrlPr>
                          </m:dPr>
                          <m:e>
                            <m:r>
                              <a:rPr lang="en-US" sz="2000" b="0" i="1" smtClean="0">
                                <a:latin typeface="Cambria Math" panose="02040503050406030204" pitchFamily="18" charset="0"/>
                                <a:cs typeface="Arial" pitchFamily="34" charset="0"/>
                              </a:rPr>
                              <m:t>𝑠</m:t>
                            </m:r>
                          </m:e>
                        </m:d>
                        <m:r>
                          <a:rPr lang="en-US" sz="2000" b="0" i="1" smtClean="0">
                            <a:latin typeface="Cambria Math" panose="02040503050406030204" pitchFamily="18" charset="0"/>
                            <a:cs typeface="Arial" pitchFamily="34" charset="0"/>
                          </a:rPr>
                          <m:t>−</m:t>
                        </m:r>
                        <m:r>
                          <a:rPr lang="pt-PT" sz="2000" i="1">
                            <a:latin typeface="Cambria Math" panose="02040503050406030204" pitchFamily="18" charset="0"/>
                            <a:ea typeface="Cambria Math" panose="02040503050406030204" pitchFamily="18" charset="0"/>
                            <a:cs typeface="Arial" pitchFamily="34" charset="0"/>
                          </a:rPr>
                          <m:t>𝜇</m:t>
                        </m:r>
                        <m:r>
                          <a:rPr lang="en-US" sz="2000" b="0" i="1" smtClean="0">
                            <a:latin typeface="Cambria Math" panose="02040503050406030204" pitchFamily="18" charset="0"/>
                            <a:cs typeface="Arial" pitchFamily="34" charset="0"/>
                          </a:rPr>
                          <m:t>]</m:t>
                        </m:r>
                      </m:e>
                      <m:sup>
                        <m:r>
                          <a:rPr lang="en-US" sz="2000" b="0" i="1" smtClean="0">
                            <a:latin typeface="Cambria Math" panose="02040503050406030204" pitchFamily="18" charset="0"/>
                            <a:cs typeface="Arial" pitchFamily="34" charset="0"/>
                          </a:rPr>
                          <m:t>2</m:t>
                        </m:r>
                      </m:sup>
                    </m:sSup>
                  </m:oMath>
                </a14:m>
                <a:r>
                  <a:rPr lang="pt-PT" sz="2000" dirty="0">
                    <a:ea typeface="Cambria Math" panose="02040503050406030204" pitchFamily="18" charset="0"/>
                    <a:cs typeface="Arial" pitchFamily="34" charset="0"/>
                  </a:rPr>
                  <a:t> </a:t>
                </a:r>
              </a:p>
              <a:p>
                <a:pPr marL="914400" lvl="1" indent="-457200">
                  <a:buFont typeface="Wingdings" panose="05000000000000000000" pitchFamily="2" charset="2"/>
                  <a:buChar char="Ø"/>
                </a:pPr>
                <a14:m>
                  <m:oMath xmlns:m="http://schemas.openxmlformats.org/officeDocument/2006/math">
                    <m:r>
                      <a:rPr lang="pt-PT" sz="2000" i="1">
                        <a:latin typeface="Cambria Math" panose="02040503050406030204" pitchFamily="18" charset="0"/>
                        <a:ea typeface="Cambria Math" panose="02040503050406030204" pitchFamily="18" charset="0"/>
                        <a:cs typeface="Arial" pitchFamily="34" charset="0"/>
                      </a:rPr>
                      <m:t>𝜎</m:t>
                    </m:r>
                  </m:oMath>
                </a14:m>
                <a:r>
                  <a:rPr lang="pt-PT" sz="2000" dirty="0">
                    <a:latin typeface="Arial" pitchFamily="34" charset="0"/>
                    <a:cs typeface="Arial" pitchFamily="34" charset="0"/>
                  </a:rPr>
                  <a:t> the per-period standard deviation, expressed in same percentage units as returns</a:t>
                </a:r>
              </a:p>
              <a:p>
                <a:pPr marL="914400" lvl="1" indent="-457200">
                  <a:buFont typeface="Wingdings" panose="05000000000000000000" pitchFamily="2" charset="2"/>
                  <a:buChar char="Ø"/>
                </a:pPr>
                <a:endParaRPr lang="pt-PT" sz="2000" dirty="0">
                  <a:latin typeface="Arial" pitchFamily="34" charset="0"/>
                  <a:cs typeface="Arial" pitchFamily="34" charset="0"/>
                </a:endParaRPr>
              </a:p>
              <a:p>
                <a:pPr marL="342900" indent="-342900" algn="l">
                  <a:buFont typeface="Arial" pitchFamily="34" charset="0"/>
                  <a:buChar char="•"/>
                </a:pPr>
                <a:r>
                  <a:rPr lang="pt-PT" sz="2000" dirty="0">
                    <a:latin typeface="Arial" pitchFamily="34" charset="0"/>
                    <a:cs typeface="Arial" pitchFamily="34" charset="0"/>
                  </a:rPr>
                  <a:t>If returns are relatively small, then over </a:t>
                </a:r>
                <a:r>
                  <a:rPr lang="pt-PT" sz="2000" i="1" dirty="0">
                    <a:latin typeface="Arial" pitchFamily="34" charset="0"/>
                    <a:cs typeface="Arial" pitchFamily="34" charset="0"/>
                  </a:rPr>
                  <a:t>n</a:t>
                </a:r>
                <a:r>
                  <a:rPr lang="pt-PT" sz="2000" dirty="0">
                    <a:latin typeface="Arial" pitchFamily="34" charset="0"/>
                    <a:cs typeface="Arial" pitchFamily="34" charset="0"/>
                  </a:rPr>
                  <a:t> periods we have</a:t>
                </a:r>
              </a:p>
              <a:p>
                <a:pPr/>
                <a14:m>
                  <m:oMathPara xmlns:m="http://schemas.openxmlformats.org/officeDocument/2006/math">
                    <m:oMathParaPr>
                      <m:jc m:val="centerGroup"/>
                    </m:oMathParaPr>
                    <m:oMath xmlns:m="http://schemas.openxmlformats.org/officeDocument/2006/math">
                      <m:sSub>
                        <m:sSubPr>
                          <m:ctrlPr>
                            <a:rPr lang="en-US" sz="2000" b="0" i="1" smtClean="0">
                              <a:latin typeface="Cambria Math" panose="02040503050406030204" pitchFamily="18" charset="0"/>
                              <a:cs typeface="Arial" pitchFamily="34" charset="0"/>
                            </a:rPr>
                          </m:ctrlPr>
                        </m:sSubPr>
                        <m:e>
                          <m:r>
                            <a:rPr lang="en-US" sz="2000" b="0" i="1" smtClean="0">
                              <a:latin typeface="Cambria Math" panose="02040503050406030204" pitchFamily="18" charset="0"/>
                              <a:cs typeface="Arial" pitchFamily="34" charset="0"/>
                            </a:rPr>
                            <m:t>𝑟</m:t>
                          </m:r>
                        </m:e>
                        <m:sub>
                          <m:r>
                            <a:rPr lang="en-US" sz="2000" b="0" i="1" smtClean="0">
                              <a:latin typeface="Cambria Math" panose="02040503050406030204" pitchFamily="18" charset="0"/>
                              <a:cs typeface="Arial" pitchFamily="34" charset="0"/>
                            </a:rPr>
                            <m:t>0,</m:t>
                          </m:r>
                          <m:r>
                            <a:rPr lang="en-US" sz="2000" b="0" i="1" smtClean="0">
                              <a:latin typeface="Cambria Math" panose="02040503050406030204" pitchFamily="18" charset="0"/>
                              <a:cs typeface="Arial" pitchFamily="34" charset="0"/>
                            </a:rPr>
                            <m:t>𝑛</m:t>
                          </m:r>
                        </m:sub>
                      </m:sSub>
                      <m:r>
                        <a:rPr lang="en-US" sz="2000" b="0" i="1" smtClean="0">
                          <a:latin typeface="Cambria Math" panose="02040503050406030204" pitchFamily="18" charset="0"/>
                          <a:cs typeface="Arial" pitchFamily="34" charset="0"/>
                        </a:rPr>
                        <m:t>=</m:t>
                      </m:r>
                      <m:d>
                        <m:dPr>
                          <m:ctrlPr>
                            <a:rPr lang="en-US" sz="2000" i="1">
                              <a:latin typeface="Cambria Math" panose="02040503050406030204" pitchFamily="18" charset="0"/>
                              <a:cs typeface="Arial" pitchFamily="34" charset="0"/>
                            </a:rPr>
                          </m:ctrlPr>
                        </m:dPr>
                        <m:e>
                          <m:r>
                            <a:rPr lang="en-US" sz="2000" i="1">
                              <a:latin typeface="Cambria Math" panose="02040503050406030204" pitchFamily="18" charset="0"/>
                              <a:cs typeface="Arial" pitchFamily="34" charset="0"/>
                            </a:rPr>
                            <m:t>1+</m:t>
                          </m:r>
                          <m:sSub>
                            <m:sSubPr>
                              <m:ctrlPr>
                                <a:rPr lang="en-US" sz="2000" i="1">
                                  <a:latin typeface="Cambria Math" panose="02040503050406030204" pitchFamily="18" charset="0"/>
                                  <a:cs typeface="Arial" pitchFamily="34" charset="0"/>
                                </a:rPr>
                              </m:ctrlPr>
                            </m:sSubPr>
                            <m:e>
                              <m:r>
                                <a:rPr lang="en-US" sz="2000" i="1">
                                  <a:latin typeface="Cambria Math" panose="02040503050406030204" pitchFamily="18" charset="0"/>
                                  <a:cs typeface="Arial" pitchFamily="34" charset="0"/>
                                </a:rPr>
                                <m:t>𝑟</m:t>
                              </m:r>
                            </m:e>
                            <m:sub>
                              <m:r>
                                <a:rPr lang="en-US" sz="2000" i="1">
                                  <a:latin typeface="Cambria Math" panose="02040503050406030204" pitchFamily="18" charset="0"/>
                                  <a:cs typeface="Arial" pitchFamily="34" charset="0"/>
                                </a:rPr>
                                <m:t>0,1</m:t>
                              </m:r>
                            </m:sub>
                          </m:sSub>
                        </m:e>
                      </m:d>
                      <m:d>
                        <m:dPr>
                          <m:ctrlPr>
                            <a:rPr lang="en-US" sz="2000" i="1">
                              <a:latin typeface="Cambria Math" panose="02040503050406030204" pitchFamily="18" charset="0"/>
                              <a:cs typeface="Arial" pitchFamily="34" charset="0"/>
                            </a:rPr>
                          </m:ctrlPr>
                        </m:dPr>
                        <m:e>
                          <m:r>
                            <a:rPr lang="en-US" sz="2000" i="1">
                              <a:latin typeface="Cambria Math" panose="02040503050406030204" pitchFamily="18" charset="0"/>
                              <a:cs typeface="Arial" pitchFamily="34" charset="0"/>
                            </a:rPr>
                            <m:t>1+</m:t>
                          </m:r>
                          <m:sSub>
                            <m:sSubPr>
                              <m:ctrlPr>
                                <a:rPr lang="en-US" sz="2000" i="1">
                                  <a:latin typeface="Cambria Math" panose="02040503050406030204" pitchFamily="18" charset="0"/>
                                  <a:cs typeface="Arial" pitchFamily="34" charset="0"/>
                                </a:rPr>
                              </m:ctrlPr>
                            </m:sSubPr>
                            <m:e>
                              <m:r>
                                <a:rPr lang="en-US" sz="2000" i="1">
                                  <a:latin typeface="Cambria Math" panose="02040503050406030204" pitchFamily="18" charset="0"/>
                                  <a:cs typeface="Arial" pitchFamily="34" charset="0"/>
                                </a:rPr>
                                <m:t>𝑟</m:t>
                              </m:r>
                            </m:e>
                            <m:sub>
                              <m:r>
                                <a:rPr lang="en-US" sz="2000" i="1">
                                  <a:latin typeface="Cambria Math" panose="02040503050406030204" pitchFamily="18" charset="0"/>
                                  <a:cs typeface="Arial" pitchFamily="34" charset="0"/>
                                </a:rPr>
                                <m:t>1,2</m:t>
                              </m:r>
                            </m:sub>
                          </m:sSub>
                        </m:e>
                      </m:d>
                      <m:r>
                        <a:rPr lang="en-US" sz="2000" i="1">
                          <a:latin typeface="Cambria Math" panose="02040503050406030204" pitchFamily="18" charset="0"/>
                          <a:cs typeface="Arial" pitchFamily="34" charset="0"/>
                        </a:rPr>
                        <m:t>…</m:t>
                      </m:r>
                      <m:d>
                        <m:dPr>
                          <m:ctrlPr>
                            <a:rPr lang="en-US" sz="2000" i="1">
                              <a:latin typeface="Cambria Math" panose="02040503050406030204" pitchFamily="18" charset="0"/>
                              <a:cs typeface="Arial" pitchFamily="34" charset="0"/>
                            </a:rPr>
                          </m:ctrlPr>
                        </m:dPr>
                        <m:e>
                          <m:r>
                            <a:rPr lang="en-US" sz="2000" i="1">
                              <a:latin typeface="Cambria Math" panose="02040503050406030204" pitchFamily="18" charset="0"/>
                              <a:cs typeface="Arial" pitchFamily="34" charset="0"/>
                            </a:rPr>
                            <m:t>1+</m:t>
                          </m:r>
                          <m:sSub>
                            <m:sSubPr>
                              <m:ctrlPr>
                                <a:rPr lang="en-US" sz="2000" i="1">
                                  <a:latin typeface="Cambria Math" panose="02040503050406030204" pitchFamily="18" charset="0"/>
                                  <a:cs typeface="Arial" pitchFamily="34" charset="0"/>
                                </a:rPr>
                              </m:ctrlPr>
                            </m:sSubPr>
                            <m:e>
                              <m:r>
                                <a:rPr lang="en-US" sz="2000" i="1">
                                  <a:latin typeface="Cambria Math" panose="02040503050406030204" pitchFamily="18" charset="0"/>
                                  <a:cs typeface="Arial" pitchFamily="34" charset="0"/>
                                </a:rPr>
                                <m:t>𝑟</m:t>
                              </m:r>
                            </m:e>
                            <m:sub>
                              <m:r>
                                <a:rPr lang="en-US" sz="2000" i="1">
                                  <a:latin typeface="Cambria Math" panose="02040503050406030204" pitchFamily="18" charset="0"/>
                                  <a:cs typeface="Arial" pitchFamily="34" charset="0"/>
                                </a:rPr>
                                <m:t>𝑛</m:t>
                              </m:r>
                              <m:r>
                                <a:rPr lang="en-US" sz="2000" i="1">
                                  <a:latin typeface="Cambria Math" panose="02040503050406030204" pitchFamily="18" charset="0"/>
                                  <a:cs typeface="Arial" pitchFamily="34" charset="0"/>
                                </a:rPr>
                                <m:t>−1,</m:t>
                              </m:r>
                              <m:r>
                                <a:rPr lang="en-US" sz="2000" i="1">
                                  <a:latin typeface="Cambria Math" panose="02040503050406030204" pitchFamily="18" charset="0"/>
                                  <a:cs typeface="Arial" pitchFamily="34" charset="0"/>
                                </a:rPr>
                                <m:t>𝑛</m:t>
                              </m:r>
                            </m:sub>
                          </m:sSub>
                          <m:r>
                            <m:rPr>
                              <m:nor/>
                            </m:rPr>
                            <a:rPr lang="en-US" sz="2000" dirty="0">
                              <a:latin typeface="Arial" pitchFamily="34" charset="0"/>
                              <a:cs typeface="Arial" pitchFamily="34" charset="0"/>
                            </a:rPr>
                            <m:t> </m:t>
                          </m:r>
                        </m:e>
                      </m:d>
                      <m:r>
                        <a:rPr lang="en-US" sz="2000" b="0" i="1" smtClean="0">
                          <a:latin typeface="Cambria Math" panose="02040503050406030204" pitchFamily="18" charset="0"/>
                          <a:cs typeface="Arial" pitchFamily="34" charset="0"/>
                        </a:rPr>
                        <m:t>−1</m:t>
                      </m:r>
                      <m:r>
                        <a:rPr lang="en-US" sz="2000" b="0" i="1" smtClean="0">
                          <a:latin typeface="Cambria Math" panose="02040503050406030204" pitchFamily="18" charset="0"/>
                          <a:ea typeface="Cambria Math" panose="02040503050406030204" pitchFamily="18" charset="0"/>
                          <a:cs typeface="Arial" pitchFamily="34" charset="0"/>
                        </a:rPr>
                        <m:t>≈</m:t>
                      </m:r>
                    </m:oMath>
                    <m:oMath xmlns:m="http://schemas.openxmlformats.org/officeDocument/2006/math">
                      <m:sSub>
                        <m:sSubPr>
                          <m:ctrlPr>
                            <a:rPr lang="en-US" sz="2000" i="1" smtClean="0">
                              <a:latin typeface="Cambria Math" panose="02040503050406030204" pitchFamily="18" charset="0"/>
                              <a:cs typeface="Arial" pitchFamily="34" charset="0"/>
                            </a:rPr>
                          </m:ctrlPr>
                        </m:sSubPr>
                        <m:e>
                          <m:r>
                            <a:rPr lang="en-US" sz="2000" i="1">
                              <a:latin typeface="Cambria Math" panose="02040503050406030204" pitchFamily="18" charset="0"/>
                              <a:cs typeface="Arial" pitchFamily="34" charset="0"/>
                            </a:rPr>
                            <m:t>𝑟</m:t>
                          </m:r>
                        </m:e>
                        <m:sub>
                          <m:r>
                            <a:rPr lang="en-US" sz="2000" i="1">
                              <a:latin typeface="Cambria Math" panose="02040503050406030204" pitchFamily="18" charset="0"/>
                              <a:cs typeface="Arial" pitchFamily="34" charset="0"/>
                            </a:rPr>
                            <m:t>0,1</m:t>
                          </m:r>
                        </m:sub>
                      </m:sSub>
                      <m:r>
                        <a:rPr lang="en-US" sz="2000" b="0" i="1" smtClean="0">
                          <a:latin typeface="Cambria Math" panose="02040503050406030204" pitchFamily="18" charset="0"/>
                          <a:cs typeface="Arial" pitchFamily="34" charset="0"/>
                        </a:rPr>
                        <m:t>+</m:t>
                      </m:r>
                      <m:sSub>
                        <m:sSubPr>
                          <m:ctrlPr>
                            <a:rPr lang="en-US" sz="2000" i="1">
                              <a:latin typeface="Cambria Math" panose="02040503050406030204" pitchFamily="18" charset="0"/>
                              <a:cs typeface="Arial" pitchFamily="34" charset="0"/>
                            </a:rPr>
                          </m:ctrlPr>
                        </m:sSubPr>
                        <m:e>
                          <m:r>
                            <a:rPr lang="en-US" sz="2000" i="1">
                              <a:latin typeface="Cambria Math" panose="02040503050406030204" pitchFamily="18" charset="0"/>
                              <a:cs typeface="Arial" pitchFamily="34" charset="0"/>
                            </a:rPr>
                            <m:t>𝑟</m:t>
                          </m:r>
                        </m:e>
                        <m:sub>
                          <m:r>
                            <a:rPr lang="en-US" sz="2000" i="1">
                              <a:latin typeface="Cambria Math" panose="02040503050406030204" pitchFamily="18" charset="0"/>
                              <a:cs typeface="Arial" pitchFamily="34" charset="0"/>
                            </a:rPr>
                            <m:t>1,2</m:t>
                          </m:r>
                        </m:sub>
                      </m:sSub>
                      <m:r>
                        <a:rPr lang="en-US" sz="2000" b="0" i="1" smtClean="0">
                          <a:latin typeface="Cambria Math" panose="02040503050406030204" pitchFamily="18" charset="0"/>
                          <a:cs typeface="Arial" pitchFamily="34" charset="0"/>
                        </a:rPr>
                        <m:t>+…+</m:t>
                      </m:r>
                      <m:sSub>
                        <m:sSubPr>
                          <m:ctrlPr>
                            <a:rPr lang="en-US" sz="2000" i="1">
                              <a:latin typeface="Cambria Math" panose="02040503050406030204" pitchFamily="18" charset="0"/>
                              <a:cs typeface="Arial" pitchFamily="34" charset="0"/>
                            </a:rPr>
                          </m:ctrlPr>
                        </m:sSubPr>
                        <m:e>
                          <m:r>
                            <a:rPr lang="en-US" sz="2000" i="1">
                              <a:latin typeface="Cambria Math" panose="02040503050406030204" pitchFamily="18" charset="0"/>
                              <a:cs typeface="Arial" pitchFamily="34" charset="0"/>
                            </a:rPr>
                            <m:t>𝑟</m:t>
                          </m:r>
                        </m:e>
                        <m:sub>
                          <m:r>
                            <a:rPr lang="en-US" sz="2000" b="0" i="1" smtClean="0">
                              <a:latin typeface="Cambria Math" panose="02040503050406030204" pitchFamily="18" charset="0"/>
                              <a:cs typeface="Arial" pitchFamily="34" charset="0"/>
                            </a:rPr>
                            <m:t>𝑛</m:t>
                          </m:r>
                          <m:r>
                            <a:rPr lang="en-US" sz="2000" i="1">
                              <a:latin typeface="Cambria Math" panose="02040503050406030204" pitchFamily="18" charset="0"/>
                              <a:cs typeface="Arial" pitchFamily="34" charset="0"/>
                            </a:rPr>
                            <m:t>−1,</m:t>
                          </m:r>
                          <m:r>
                            <a:rPr lang="en-US" sz="2000" b="0" i="1" smtClean="0">
                              <a:latin typeface="Cambria Math" panose="02040503050406030204" pitchFamily="18" charset="0"/>
                              <a:cs typeface="Arial" pitchFamily="34" charset="0"/>
                            </a:rPr>
                            <m:t>𝑛</m:t>
                          </m:r>
                        </m:sub>
                      </m:sSub>
                    </m:oMath>
                  </m:oMathPara>
                </a14:m>
                <a:br>
                  <a:rPr lang="en-US" sz="2000" dirty="0">
                    <a:latin typeface="Arial" pitchFamily="34" charset="0"/>
                    <a:cs typeface="Arial" pitchFamily="34" charset="0"/>
                  </a:rPr>
                </a:br>
                <a:endParaRPr lang="en-US" sz="2000" dirty="0">
                  <a:latin typeface="Arial" pitchFamily="34" charset="0"/>
                  <a:cs typeface="Arial" pitchFamily="34" charset="0"/>
                </a:endParaRPr>
              </a:p>
              <a:p>
                <a:r>
                  <a:rPr lang="en-US" sz="2000" dirty="0">
                    <a:latin typeface="Arial" pitchFamily="34" charset="0"/>
                    <a:cs typeface="Arial" pitchFamily="34" charset="0"/>
                  </a:rPr>
                  <a:t>     such that</a:t>
                </a:r>
              </a:p>
              <a:p>
                <a:pPr/>
                <a14:m>
                  <m:oMathPara xmlns:m="http://schemas.openxmlformats.org/officeDocument/2006/math">
                    <m:oMathParaPr>
                      <m:jc m:val="centerGroup"/>
                    </m:oMathParaPr>
                    <m:oMath xmlns:m="http://schemas.openxmlformats.org/officeDocument/2006/math">
                      <m:r>
                        <a:rPr lang="en-US" sz="2000" i="1" smtClean="0">
                          <a:latin typeface="Cambria Math" panose="02040503050406030204" pitchFamily="18" charset="0"/>
                          <a:cs typeface="Arial" pitchFamily="34" charset="0"/>
                        </a:rPr>
                        <m:t>𝑉</m:t>
                      </m:r>
                      <m:r>
                        <a:rPr lang="en-US" sz="2000" b="0" i="1" smtClean="0">
                          <a:latin typeface="Cambria Math" panose="02040503050406030204" pitchFamily="18" charset="0"/>
                          <a:cs typeface="Arial" pitchFamily="34" charset="0"/>
                        </a:rPr>
                        <m:t>𝑎𝑟</m:t>
                      </m:r>
                      <m:d>
                        <m:dPr>
                          <m:ctrlPr>
                            <a:rPr lang="en-US" sz="2000" b="0" i="1" smtClean="0">
                              <a:latin typeface="Cambria Math" panose="02040503050406030204" pitchFamily="18" charset="0"/>
                              <a:cs typeface="Arial" pitchFamily="34" charset="0"/>
                            </a:rPr>
                          </m:ctrlPr>
                        </m:dPr>
                        <m:e>
                          <m:sSub>
                            <m:sSubPr>
                              <m:ctrlPr>
                                <a:rPr lang="en-US" sz="2000" b="0" i="1" smtClean="0">
                                  <a:latin typeface="Cambria Math" panose="02040503050406030204" pitchFamily="18" charset="0"/>
                                  <a:cs typeface="Arial" pitchFamily="34" charset="0"/>
                                </a:rPr>
                              </m:ctrlPr>
                            </m:sSubPr>
                            <m:e>
                              <m:r>
                                <a:rPr lang="en-US" sz="2000" b="0" i="1" smtClean="0">
                                  <a:latin typeface="Cambria Math" panose="02040503050406030204" pitchFamily="18" charset="0"/>
                                  <a:cs typeface="Arial" pitchFamily="34" charset="0"/>
                                </a:rPr>
                                <m:t>𝑟</m:t>
                              </m:r>
                            </m:e>
                            <m:sub>
                              <m:r>
                                <a:rPr lang="en-US" sz="2000" b="0" i="1" smtClean="0">
                                  <a:latin typeface="Cambria Math" panose="02040503050406030204" pitchFamily="18" charset="0"/>
                                  <a:cs typeface="Arial" pitchFamily="34" charset="0"/>
                                </a:rPr>
                                <m:t>0,</m:t>
                              </m:r>
                              <m:r>
                                <a:rPr lang="en-US" sz="2000" b="0" i="1" smtClean="0">
                                  <a:latin typeface="Cambria Math" panose="02040503050406030204" pitchFamily="18" charset="0"/>
                                  <a:cs typeface="Arial" pitchFamily="34" charset="0"/>
                                </a:rPr>
                                <m:t>𝑛</m:t>
                              </m:r>
                            </m:sub>
                          </m:sSub>
                        </m:e>
                      </m:d>
                      <m:r>
                        <a:rPr lang="en-US" sz="2000" b="0" i="1" smtClean="0">
                          <a:latin typeface="Cambria Math" panose="02040503050406030204" pitchFamily="18" charset="0"/>
                          <a:ea typeface="Cambria Math" panose="02040503050406030204" pitchFamily="18" charset="0"/>
                          <a:cs typeface="Arial" pitchFamily="34" charset="0"/>
                        </a:rPr>
                        <m:t>≈</m:t>
                      </m:r>
                      <m:r>
                        <a:rPr lang="en-US" sz="2000" b="0" i="1" smtClean="0">
                          <a:latin typeface="Cambria Math" panose="02040503050406030204" pitchFamily="18" charset="0"/>
                          <a:ea typeface="Cambria Math" panose="02040503050406030204" pitchFamily="18" charset="0"/>
                          <a:cs typeface="Arial" pitchFamily="34" charset="0"/>
                        </a:rPr>
                        <m:t>𝑉𝑎𝑟</m:t>
                      </m:r>
                      <m:d>
                        <m:dPr>
                          <m:ctrlPr>
                            <a:rPr lang="en-US" sz="2000" b="0" i="1" smtClean="0">
                              <a:latin typeface="Cambria Math" panose="02040503050406030204" pitchFamily="18" charset="0"/>
                              <a:ea typeface="Cambria Math" panose="02040503050406030204" pitchFamily="18" charset="0"/>
                              <a:cs typeface="Arial" pitchFamily="34" charset="0"/>
                            </a:rPr>
                          </m:ctrlPr>
                        </m:dPr>
                        <m:e>
                          <m:sSub>
                            <m:sSubPr>
                              <m:ctrlPr>
                                <a:rPr lang="en-US" sz="2000" i="1">
                                  <a:latin typeface="Cambria Math" panose="02040503050406030204" pitchFamily="18" charset="0"/>
                                  <a:cs typeface="Arial" pitchFamily="34" charset="0"/>
                                </a:rPr>
                              </m:ctrlPr>
                            </m:sSubPr>
                            <m:e>
                              <m:r>
                                <a:rPr lang="en-US" sz="2000" i="1">
                                  <a:latin typeface="Cambria Math" panose="02040503050406030204" pitchFamily="18" charset="0"/>
                                  <a:cs typeface="Arial" pitchFamily="34" charset="0"/>
                                </a:rPr>
                                <m:t>𝑟</m:t>
                              </m:r>
                            </m:e>
                            <m:sub>
                              <m:r>
                                <a:rPr lang="en-US" sz="2000" i="1">
                                  <a:latin typeface="Cambria Math" panose="02040503050406030204" pitchFamily="18" charset="0"/>
                                  <a:cs typeface="Arial" pitchFamily="34" charset="0"/>
                                </a:rPr>
                                <m:t>0,1</m:t>
                              </m:r>
                            </m:sub>
                          </m:sSub>
                          <m:r>
                            <a:rPr lang="en-US" sz="2000" i="1">
                              <a:latin typeface="Cambria Math" panose="02040503050406030204" pitchFamily="18" charset="0"/>
                              <a:cs typeface="Arial" pitchFamily="34" charset="0"/>
                            </a:rPr>
                            <m:t>+</m:t>
                          </m:r>
                          <m:sSub>
                            <m:sSubPr>
                              <m:ctrlPr>
                                <a:rPr lang="en-US" sz="2000" i="1">
                                  <a:latin typeface="Cambria Math" panose="02040503050406030204" pitchFamily="18" charset="0"/>
                                  <a:cs typeface="Arial" pitchFamily="34" charset="0"/>
                                </a:rPr>
                              </m:ctrlPr>
                            </m:sSubPr>
                            <m:e>
                              <m:r>
                                <a:rPr lang="en-US" sz="2000" i="1">
                                  <a:latin typeface="Cambria Math" panose="02040503050406030204" pitchFamily="18" charset="0"/>
                                  <a:cs typeface="Arial" pitchFamily="34" charset="0"/>
                                </a:rPr>
                                <m:t>𝑟</m:t>
                              </m:r>
                            </m:e>
                            <m:sub>
                              <m:r>
                                <a:rPr lang="en-US" sz="2000" i="1">
                                  <a:latin typeface="Cambria Math" panose="02040503050406030204" pitchFamily="18" charset="0"/>
                                  <a:cs typeface="Arial" pitchFamily="34" charset="0"/>
                                </a:rPr>
                                <m:t>1,2</m:t>
                              </m:r>
                            </m:sub>
                          </m:sSub>
                          <m:r>
                            <a:rPr lang="en-US" sz="2000" i="1">
                              <a:latin typeface="Cambria Math" panose="02040503050406030204" pitchFamily="18" charset="0"/>
                              <a:cs typeface="Arial" pitchFamily="34" charset="0"/>
                            </a:rPr>
                            <m:t>+…+</m:t>
                          </m:r>
                          <m:sSub>
                            <m:sSubPr>
                              <m:ctrlPr>
                                <a:rPr lang="en-US" sz="2000" i="1">
                                  <a:latin typeface="Cambria Math" panose="02040503050406030204" pitchFamily="18" charset="0"/>
                                  <a:cs typeface="Arial" pitchFamily="34" charset="0"/>
                                </a:rPr>
                              </m:ctrlPr>
                            </m:sSubPr>
                            <m:e>
                              <m:r>
                                <a:rPr lang="en-US" sz="2000" i="1">
                                  <a:latin typeface="Cambria Math" panose="02040503050406030204" pitchFamily="18" charset="0"/>
                                  <a:cs typeface="Arial" pitchFamily="34" charset="0"/>
                                </a:rPr>
                                <m:t>𝑟</m:t>
                              </m:r>
                            </m:e>
                            <m:sub>
                              <m:r>
                                <a:rPr lang="en-US" sz="2000" i="1">
                                  <a:latin typeface="Cambria Math" panose="02040503050406030204" pitchFamily="18" charset="0"/>
                                  <a:cs typeface="Arial" pitchFamily="34" charset="0"/>
                                </a:rPr>
                                <m:t>𝑛</m:t>
                              </m:r>
                              <m:r>
                                <a:rPr lang="en-US" sz="2000" i="1">
                                  <a:latin typeface="Cambria Math" panose="02040503050406030204" pitchFamily="18" charset="0"/>
                                  <a:cs typeface="Arial" pitchFamily="34" charset="0"/>
                                </a:rPr>
                                <m:t>−1,</m:t>
                              </m:r>
                              <m:r>
                                <a:rPr lang="en-US" sz="2000" i="1">
                                  <a:latin typeface="Cambria Math" panose="02040503050406030204" pitchFamily="18" charset="0"/>
                                  <a:cs typeface="Arial" pitchFamily="34" charset="0"/>
                                </a:rPr>
                                <m:t>𝑛</m:t>
                              </m:r>
                            </m:sub>
                          </m:sSub>
                        </m:e>
                      </m:d>
                      <m:r>
                        <a:rPr lang="en-US" sz="2000" b="0" i="1" smtClean="0">
                          <a:latin typeface="Cambria Math" panose="02040503050406030204" pitchFamily="18" charset="0"/>
                          <a:ea typeface="Cambria Math" panose="02040503050406030204" pitchFamily="18" charset="0"/>
                          <a:cs typeface="Arial" pitchFamily="34" charset="0"/>
                        </a:rPr>
                        <m:t>=</m:t>
                      </m:r>
                    </m:oMath>
                    <m:oMath xmlns:m="http://schemas.openxmlformats.org/officeDocument/2006/math">
                      <m:r>
                        <a:rPr lang="en-US" sz="2000" b="0" i="1" smtClean="0">
                          <a:latin typeface="Cambria Math" panose="02040503050406030204" pitchFamily="18" charset="0"/>
                          <a:ea typeface="Cambria Math" panose="02040503050406030204" pitchFamily="18" charset="0"/>
                          <a:cs typeface="Arial" pitchFamily="34" charset="0"/>
                        </a:rPr>
                        <m:t>𝑉𝑎𝑟</m:t>
                      </m:r>
                      <m:d>
                        <m:dPr>
                          <m:ctrlPr>
                            <a:rPr lang="en-US" sz="2000" b="0" i="1" smtClean="0">
                              <a:latin typeface="Cambria Math" panose="02040503050406030204" pitchFamily="18" charset="0"/>
                              <a:ea typeface="Cambria Math" panose="02040503050406030204" pitchFamily="18" charset="0"/>
                              <a:cs typeface="Arial" pitchFamily="34" charset="0"/>
                            </a:rPr>
                          </m:ctrlPr>
                        </m:dPr>
                        <m:e>
                          <m:sSub>
                            <m:sSubPr>
                              <m:ctrlPr>
                                <a:rPr lang="en-US" sz="2000" i="1">
                                  <a:latin typeface="Cambria Math" panose="02040503050406030204" pitchFamily="18" charset="0"/>
                                  <a:cs typeface="Arial" pitchFamily="34" charset="0"/>
                                </a:rPr>
                              </m:ctrlPr>
                            </m:sSubPr>
                            <m:e>
                              <m:r>
                                <a:rPr lang="en-US" sz="2000" i="1">
                                  <a:latin typeface="Cambria Math" panose="02040503050406030204" pitchFamily="18" charset="0"/>
                                  <a:cs typeface="Arial" pitchFamily="34" charset="0"/>
                                </a:rPr>
                                <m:t>𝑟</m:t>
                              </m:r>
                            </m:e>
                            <m:sub>
                              <m:r>
                                <a:rPr lang="en-US" sz="2000" i="1">
                                  <a:latin typeface="Cambria Math" panose="02040503050406030204" pitchFamily="18" charset="0"/>
                                  <a:cs typeface="Arial" pitchFamily="34" charset="0"/>
                                </a:rPr>
                                <m:t>0,1</m:t>
                              </m:r>
                            </m:sub>
                          </m:sSub>
                        </m:e>
                      </m:d>
                      <m:r>
                        <a:rPr lang="en-US" sz="2000" b="0" i="1" smtClean="0">
                          <a:latin typeface="Cambria Math" panose="02040503050406030204" pitchFamily="18" charset="0"/>
                          <a:ea typeface="Cambria Math" panose="02040503050406030204" pitchFamily="18" charset="0"/>
                          <a:cs typeface="Arial" pitchFamily="34" charset="0"/>
                        </a:rPr>
                        <m:t>+</m:t>
                      </m:r>
                      <m:r>
                        <a:rPr lang="en-US" sz="2000" i="1">
                          <a:latin typeface="Cambria Math" panose="02040503050406030204" pitchFamily="18" charset="0"/>
                          <a:ea typeface="Cambria Math" panose="02040503050406030204" pitchFamily="18" charset="0"/>
                          <a:cs typeface="Arial" pitchFamily="34" charset="0"/>
                        </a:rPr>
                        <m:t>𝑉𝑎𝑟</m:t>
                      </m:r>
                      <m:d>
                        <m:dPr>
                          <m:ctrlPr>
                            <a:rPr lang="en-US" sz="2000" i="1">
                              <a:latin typeface="Cambria Math" panose="02040503050406030204" pitchFamily="18" charset="0"/>
                              <a:ea typeface="Cambria Math" panose="02040503050406030204" pitchFamily="18" charset="0"/>
                              <a:cs typeface="Arial" pitchFamily="34" charset="0"/>
                            </a:rPr>
                          </m:ctrlPr>
                        </m:dPr>
                        <m:e>
                          <m:sSub>
                            <m:sSubPr>
                              <m:ctrlPr>
                                <a:rPr lang="en-US" sz="2000" i="1">
                                  <a:latin typeface="Cambria Math" panose="02040503050406030204" pitchFamily="18" charset="0"/>
                                  <a:cs typeface="Arial" pitchFamily="34" charset="0"/>
                                </a:rPr>
                              </m:ctrlPr>
                            </m:sSubPr>
                            <m:e>
                              <m:r>
                                <a:rPr lang="en-US" sz="2000" i="1">
                                  <a:latin typeface="Cambria Math" panose="02040503050406030204" pitchFamily="18" charset="0"/>
                                  <a:cs typeface="Arial" pitchFamily="34" charset="0"/>
                                </a:rPr>
                                <m:t>𝑟</m:t>
                              </m:r>
                            </m:e>
                            <m:sub>
                              <m:r>
                                <a:rPr lang="en-US" sz="2000" b="0" i="1" smtClean="0">
                                  <a:latin typeface="Cambria Math" panose="02040503050406030204" pitchFamily="18" charset="0"/>
                                  <a:cs typeface="Arial" pitchFamily="34" charset="0"/>
                                </a:rPr>
                                <m:t>1</m:t>
                              </m:r>
                              <m:r>
                                <a:rPr lang="en-US" sz="2000" i="1">
                                  <a:latin typeface="Cambria Math" panose="02040503050406030204" pitchFamily="18" charset="0"/>
                                  <a:cs typeface="Arial" pitchFamily="34" charset="0"/>
                                </a:rPr>
                                <m:t>,</m:t>
                              </m:r>
                              <m:r>
                                <a:rPr lang="en-US" sz="2000" b="0" i="1" smtClean="0">
                                  <a:latin typeface="Cambria Math" panose="02040503050406030204" pitchFamily="18" charset="0"/>
                                  <a:cs typeface="Arial" pitchFamily="34" charset="0"/>
                                </a:rPr>
                                <m:t>2</m:t>
                              </m:r>
                            </m:sub>
                          </m:sSub>
                        </m:e>
                      </m:d>
                      <m:r>
                        <a:rPr lang="en-US" sz="2000" b="0" i="1" smtClean="0">
                          <a:latin typeface="Cambria Math" panose="02040503050406030204" pitchFamily="18" charset="0"/>
                          <a:cs typeface="Arial" pitchFamily="34" charset="0"/>
                        </a:rPr>
                        <m:t>+…+</m:t>
                      </m:r>
                      <m:r>
                        <a:rPr lang="en-US" sz="2000" i="1">
                          <a:latin typeface="Cambria Math" panose="02040503050406030204" pitchFamily="18" charset="0"/>
                          <a:ea typeface="Cambria Math" panose="02040503050406030204" pitchFamily="18" charset="0"/>
                          <a:cs typeface="Arial" pitchFamily="34" charset="0"/>
                        </a:rPr>
                        <m:t>𝑉𝑎𝑟</m:t>
                      </m:r>
                      <m:d>
                        <m:dPr>
                          <m:ctrlPr>
                            <a:rPr lang="en-US" sz="2000" i="1">
                              <a:latin typeface="Cambria Math" panose="02040503050406030204" pitchFamily="18" charset="0"/>
                              <a:ea typeface="Cambria Math" panose="02040503050406030204" pitchFamily="18" charset="0"/>
                              <a:cs typeface="Arial" pitchFamily="34" charset="0"/>
                            </a:rPr>
                          </m:ctrlPr>
                        </m:dPr>
                        <m:e>
                          <m:sSub>
                            <m:sSubPr>
                              <m:ctrlPr>
                                <a:rPr lang="en-US" sz="2000" i="1">
                                  <a:latin typeface="Cambria Math" panose="02040503050406030204" pitchFamily="18" charset="0"/>
                                  <a:cs typeface="Arial" pitchFamily="34" charset="0"/>
                                </a:rPr>
                              </m:ctrlPr>
                            </m:sSubPr>
                            <m:e>
                              <m:r>
                                <a:rPr lang="en-US" sz="2000" i="1">
                                  <a:latin typeface="Cambria Math" panose="02040503050406030204" pitchFamily="18" charset="0"/>
                                  <a:cs typeface="Arial" pitchFamily="34" charset="0"/>
                                </a:rPr>
                                <m:t>𝑟</m:t>
                              </m:r>
                            </m:e>
                            <m:sub>
                              <m:r>
                                <a:rPr lang="en-US" sz="2000" b="0" i="1" smtClean="0">
                                  <a:latin typeface="Cambria Math" panose="02040503050406030204" pitchFamily="18" charset="0"/>
                                  <a:cs typeface="Arial" pitchFamily="34" charset="0"/>
                                </a:rPr>
                                <m:t>𝑛</m:t>
                              </m:r>
                              <m:r>
                                <a:rPr lang="en-US" sz="2000" b="0" i="1" smtClean="0">
                                  <a:latin typeface="Cambria Math" panose="02040503050406030204" pitchFamily="18" charset="0"/>
                                  <a:cs typeface="Arial" pitchFamily="34" charset="0"/>
                                </a:rPr>
                                <m:t>−1,</m:t>
                              </m:r>
                              <m:r>
                                <a:rPr lang="en-US" sz="2000" b="0" i="1" smtClean="0">
                                  <a:latin typeface="Cambria Math" panose="02040503050406030204" pitchFamily="18" charset="0"/>
                                  <a:cs typeface="Arial" pitchFamily="34" charset="0"/>
                                </a:rPr>
                                <m:t>𝑛</m:t>
                              </m:r>
                            </m:sub>
                          </m:sSub>
                        </m:e>
                      </m:d>
                      <m:r>
                        <a:rPr lang="en-US" sz="2000" b="0" i="1" smtClean="0">
                          <a:latin typeface="Cambria Math" panose="02040503050406030204" pitchFamily="18" charset="0"/>
                          <a:cs typeface="Arial" pitchFamily="34" charset="0"/>
                        </a:rPr>
                        <m:t>=</m:t>
                      </m:r>
                      <m:r>
                        <a:rPr lang="en-US" sz="2000" b="0" i="1" smtClean="0">
                          <a:latin typeface="Cambria Math" panose="02040503050406030204" pitchFamily="18" charset="0"/>
                          <a:cs typeface="Arial" pitchFamily="34" charset="0"/>
                        </a:rPr>
                        <m:t>𝑛</m:t>
                      </m:r>
                      <m:r>
                        <a:rPr lang="en-US" sz="2000" b="0" i="1" smtClean="0">
                          <a:latin typeface="Cambria Math" panose="02040503050406030204" pitchFamily="18" charset="0"/>
                          <a:ea typeface="Cambria Math" panose="02040503050406030204" pitchFamily="18" charset="0"/>
                          <a:cs typeface="Arial" pitchFamily="34" charset="0"/>
                        </a:rPr>
                        <m:t>×</m:t>
                      </m:r>
                      <m:sSup>
                        <m:sSupPr>
                          <m:ctrlPr>
                            <a:rPr lang="en-US" sz="2000" b="0" i="1" smtClean="0">
                              <a:latin typeface="Cambria Math" panose="02040503050406030204" pitchFamily="18" charset="0"/>
                              <a:ea typeface="Cambria Math" panose="02040503050406030204" pitchFamily="18" charset="0"/>
                              <a:cs typeface="Arial" pitchFamily="34" charset="0"/>
                            </a:rPr>
                          </m:ctrlPr>
                        </m:sSupPr>
                        <m:e>
                          <m:r>
                            <a:rPr lang="en-US" sz="2000" i="1">
                              <a:latin typeface="Cambria Math" panose="02040503050406030204" pitchFamily="18" charset="0"/>
                              <a:ea typeface="Cambria Math" panose="02040503050406030204" pitchFamily="18" charset="0"/>
                              <a:cs typeface="Arial" pitchFamily="34" charset="0"/>
                            </a:rPr>
                            <m:t>𝜎</m:t>
                          </m:r>
                        </m:e>
                        <m:sup>
                          <m:r>
                            <a:rPr lang="en-US" sz="2000" b="0" i="1" smtClean="0">
                              <a:latin typeface="Cambria Math" panose="02040503050406030204" pitchFamily="18" charset="0"/>
                              <a:ea typeface="Cambria Math" panose="02040503050406030204" pitchFamily="18" charset="0"/>
                              <a:cs typeface="Arial" pitchFamily="34" charset="0"/>
                            </a:rPr>
                            <m:t>2</m:t>
                          </m:r>
                        </m:sup>
                      </m:sSup>
                    </m:oMath>
                  </m:oMathPara>
                </a14:m>
                <a:endParaRPr lang="en-US" sz="2000" b="0" dirty="0">
                  <a:latin typeface="Arial" pitchFamily="34" charset="0"/>
                  <a:ea typeface="Cambria Math" panose="02040503050406030204" pitchFamily="18" charset="0"/>
                  <a:cs typeface="Arial" pitchFamily="34" charset="0"/>
                </a:endParaRPr>
              </a:p>
              <a:p>
                <a:endParaRPr lang="pt-PT" sz="2000" dirty="0">
                  <a:latin typeface="Arial" pitchFamily="34" charset="0"/>
                  <a:cs typeface="Arial" pitchFamily="34" charset="0"/>
                </a:endParaRPr>
              </a:p>
              <a:p>
                <a:pPr marL="342900" indent="-342900">
                  <a:buFont typeface="Arial" panose="020B0604020202020204" pitchFamily="34" charset="0"/>
                  <a:buChar char="•"/>
                </a:pPr>
                <a:r>
                  <a:rPr lang="pt-PT" sz="2000" dirty="0">
                    <a:latin typeface="Arial" pitchFamily="34" charset="0"/>
                    <a:cs typeface="Arial" pitchFamily="34" charset="0"/>
                  </a:rPr>
                  <a:t>This means that standard deviation increases with the square root of time:</a:t>
                </a:r>
              </a:p>
              <a:p>
                <a:pPr marL="342900" indent="-342900">
                  <a:buFont typeface="Arial" panose="020B0604020202020204" pitchFamily="34" charset="0"/>
                  <a:buChar char="•"/>
                </a:pPr>
                <a:endParaRPr lang="pt-PT" sz="2000" dirty="0">
                  <a:latin typeface="Arial" pitchFamily="34" charset="0"/>
                  <a:cs typeface="Arial" pitchFamily="34" charset="0"/>
                </a:endParaRPr>
              </a:p>
              <a:p>
                <a:pPr/>
                <a14:m>
                  <m:oMathPara xmlns:m="http://schemas.openxmlformats.org/officeDocument/2006/math">
                    <m:oMathParaPr>
                      <m:jc m:val="centerGroup"/>
                    </m:oMathParaPr>
                    <m:oMath xmlns:m="http://schemas.openxmlformats.org/officeDocument/2006/math">
                      <m:sSub>
                        <m:sSubPr>
                          <m:ctrlPr>
                            <a:rPr lang="pt-PT" sz="2000" i="1" smtClean="0">
                              <a:latin typeface="Cambria Math" panose="02040503050406030204" pitchFamily="18" charset="0"/>
                              <a:ea typeface="Cambria Math" panose="02040503050406030204" pitchFamily="18" charset="0"/>
                              <a:cs typeface="Arial" pitchFamily="34" charset="0"/>
                            </a:rPr>
                          </m:ctrlPr>
                        </m:sSubPr>
                        <m:e>
                          <m:r>
                            <a:rPr lang="pt-PT" sz="2000" i="1">
                              <a:latin typeface="Cambria Math" panose="02040503050406030204" pitchFamily="18" charset="0"/>
                              <a:ea typeface="Cambria Math" panose="02040503050406030204" pitchFamily="18" charset="0"/>
                              <a:cs typeface="Arial" pitchFamily="34" charset="0"/>
                            </a:rPr>
                            <m:t>𝜎</m:t>
                          </m:r>
                        </m:e>
                        <m:sub>
                          <m:r>
                            <a:rPr lang="en-US" sz="2000" b="0" i="1" smtClean="0">
                              <a:latin typeface="Cambria Math" panose="02040503050406030204" pitchFamily="18" charset="0"/>
                              <a:ea typeface="Cambria Math" panose="02040503050406030204" pitchFamily="18" charset="0"/>
                              <a:cs typeface="Arial" pitchFamily="34" charset="0"/>
                            </a:rPr>
                            <m:t>𝐴𝑛𝑛𝑢𝑎𝑙</m:t>
                          </m:r>
                        </m:sub>
                      </m:sSub>
                      <m:r>
                        <a:rPr lang="en-US" sz="2000" b="0" i="1" smtClean="0">
                          <a:latin typeface="Cambria Math" panose="02040503050406030204" pitchFamily="18" charset="0"/>
                          <a:ea typeface="Cambria Math" panose="02040503050406030204" pitchFamily="18" charset="0"/>
                          <a:cs typeface="Arial" pitchFamily="34" charset="0"/>
                        </a:rPr>
                        <m:t>=</m:t>
                      </m:r>
                      <m:rad>
                        <m:radPr>
                          <m:degHide m:val="on"/>
                          <m:ctrlPr>
                            <a:rPr lang="en-US" sz="2000" b="0" i="1" smtClean="0">
                              <a:latin typeface="Cambria Math" panose="02040503050406030204" pitchFamily="18" charset="0"/>
                              <a:ea typeface="Cambria Math" panose="02040503050406030204" pitchFamily="18" charset="0"/>
                              <a:cs typeface="Arial" pitchFamily="34" charset="0"/>
                            </a:rPr>
                          </m:ctrlPr>
                        </m:radPr>
                        <m:deg/>
                        <m:e>
                          <m:r>
                            <a:rPr lang="en-US" sz="2000" b="0" i="1" smtClean="0">
                              <a:latin typeface="Cambria Math" panose="02040503050406030204" pitchFamily="18" charset="0"/>
                              <a:ea typeface="Cambria Math" panose="02040503050406030204" pitchFamily="18" charset="0"/>
                              <a:cs typeface="Arial" pitchFamily="34" charset="0"/>
                            </a:rPr>
                            <m:t>12</m:t>
                          </m:r>
                        </m:e>
                      </m:rad>
                      <m:sSub>
                        <m:sSubPr>
                          <m:ctrlPr>
                            <a:rPr lang="pt-PT" sz="2000" i="1">
                              <a:latin typeface="Cambria Math" panose="02040503050406030204" pitchFamily="18" charset="0"/>
                              <a:ea typeface="Cambria Math" panose="02040503050406030204" pitchFamily="18" charset="0"/>
                              <a:cs typeface="Arial" pitchFamily="34" charset="0"/>
                            </a:rPr>
                          </m:ctrlPr>
                        </m:sSubPr>
                        <m:e>
                          <m:r>
                            <a:rPr lang="pt-PT" sz="2000" i="1">
                              <a:latin typeface="Cambria Math" panose="02040503050406030204" pitchFamily="18" charset="0"/>
                              <a:ea typeface="Cambria Math" panose="02040503050406030204" pitchFamily="18" charset="0"/>
                              <a:cs typeface="Arial" pitchFamily="34" charset="0"/>
                            </a:rPr>
                            <m:t>𝜎</m:t>
                          </m:r>
                        </m:e>
                        <m:sub>
                          <m:r>
                            <a:rPr lang="en-US" sz="2000" b="0" i="1" smtClean="0">
                              <a:latin typeface="Cambria Math" panose="02040503050406030204" pitchFamily="18" charset="0"/>
                              <a:ea typeface="Cambria Math" panose="02040503050406030204" pitchFamily="18" charset="0"/>
                              <a:cs typeface="Arial" pitchFamily="34" charset="0"/>
                            </a:rPr>
                            <m:t>𝑀𝑜𝑛𝑡h𝑙𝑦</m:t>
                          </m:r>
                        </m:sub>
                      </m:sSub>
                    </m:oMath>
                  </m:oMathPara>
                </a14:m>
                <a:endParaRPr lang="pt-PT" sz="2000" dirty="0">
                  <a:latin typeface="Arial" pitchFamily="34" charset="0"/>
                  <a:cs typeface="Arial" pitchFamily="34" charset="0"/>
                </a:endParaRPr>
              </a:p>
              <a:p>
                <a:pPr marL="342900" indent="-342900">
                  <a:buFont typeface="Arial" panose="020B0604020202020204" pitchFamily="34" charset="0"/>
                  <a:buChar char="•"/>
                </a:pPr>
                <a:endParaRPr lang="pt-PT" sz="2000" dirty="0">
                  <a:latin typeface="Arial" pitchFamily="34" charset="0"/>
                  <a:cs typeface="Arial" pitchFamily="34" charset="0"/>
                </a:endParaRPr>
              </a:p>
              <a:p>
                <a:pPr marL="342900" indent="-342900">
                  <a:buFont typeface="Arial" panose="020B0604020202020204" pitchFamily="34" charset="0"/>
                  <a:buChar char="•"/>
                </a:pPr>
                <a:endParaRPr lang="pt-PT" sz="2000" dirty="0">
                  <a:latin typeface="Arial" pitchFamily="34" charset="0"/>
                  <a:cs typeface="Arial" pitchFamily="34" charset="0"/>
                </a:endParaRPr>
              </a:p>
            </p:txBody>
          </p:sp>
        </mc:Choice>
        <mc:Fallback xmlns="">
          <p:sp>
            <p:nvSpPr>
              <p:cNvPr id="6" name="Text Box 2"/>
              <p:cNvSpPr txBox="1">
                <a:spLocks noRot="1" noChangeAspect="1" noMove="1" noResize="1" noEditPoints="1" noAdjustHandles="1" noChangeArrowheads="1" noChangeShapeType="1" noTextEdit="1"/>
              </p:cNvSpPr>
              <p:nvPr/>
            </p:nvSpPr>
            <p:spPr bwMode="auto">
              <a:xfrm>
                <a:off x="303726" y="753566"/>
                <a:ext cx="8840274" cy="6866434"/>
              </a:xfrm>
              <a:prstGeom prst="rect">
                <a:avLst/>
              </a:prstGeom>
              <a:blipFill>
                <a:blip r:embed="rId2"/>
                <a:stretch>
                  <a:fillRect l="-621" t="-444" r="-690"/>
                </a:stretch>
              </a:blipFill>
              <a:ln w="9525" algn="ctr">
                <a:noFill/>
                <a:miter lim="800000"/>
                <a:headEnd/>
                <a:tailEnd/>
              </a:ln>
            </p:spPr>
            <p:txBody>
              <a:bodyPr/>
              <a:lstStyle/>
              <a:p>
                <a:r>
                  <a:rPr lang="en-NL">
                    <a:noFill/>
                  </a:rPr>
                  <a:t> </a:t>
                </a:r>
              </a:p>
            </p:txBody>
          </p:sp>
        </mc:Fallback>
      </mc:AlternateContent>
      <p:sp>
        <p:nvSpPr>
          <p:cNvPr id="4" name="Speech Bubble: Rectangle 3">
            <a:extLst>
              <a:ext uri="{FF2B5EF4-FFF2-40B4-BE49-F238E27FC236}">
                <a16:creationId xmlns:a16="http://schemas.microsoft.com/office/drawing/2014/main" id="{8E2BBD23-DD48-8760-0634-DC2258523815}"/>
              </a:ext>
            </a:extLst>
          </p:cNvPr>
          <p:cNvSpPr/>
          <p:nvPr/>
        </p:nvSpPr>
        <p:spPr>
          <a:xfrm>
            <a:off x="5436096" y="3677047"/>
            <a:ext cx="3528392" cy="506312"/>
          </a:xfrm>
          <a:prstGeom prst="wedgeRectCallout">
            <a:avLst>
              <a:gd name="adj1" fmla="val -16482"/>
              <a:gd name="adj2" fmla="val 75537"/>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Since Var(X+Y)=Var(X)+Var(Y)+2Cov(X,Y) and </a:t>
            </a:r>
            <a:r>
              <a:rPr lang="en-US" sz="1400" dirty="0" err="1">
                <a:latin typeface="Arial" panose="020B0604020202020204" pitchFamily="34" charset="0"/>
                <a:cs typeface="Arial" panose="020B0604020202020204" pitchFamily="34" charset="0"/>
              </a:rPr>
              <a:t>Cov</a:t>
            </a:r>
            <a:r>
              <a:rPr lang="en-US" sz="1400" dirty="0">
                <a:latin typeface="Arial" panose="020B0604020202020204" pitchFamily="34" charset="0"/>
                <a:cs typeface="Arial" panose="020B0604020202020204" pitchFamily="34" charset="0"/>
              </a:rPr>
              <a:t>(X,Y)=0</a:t>
            </a:r>
            <a:endParaRPr lang="en-NL"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6907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mtClean="0"/>
              <a:pPr/>
              <a:t>6</a:t>
            </a:fld>
            <a:endParaRPr lang="en-US" dirty="0"/>
          </a:p>
        </p:txBody>
      </p:sp>
      <p:sp>
        <p:nvSpPr>
          <p:cNvPr id="3" name="TextBox 2"/>
          <p:cNvSpPr txBox="1"/>
          <p:nvPr/>
        </p:nvSpPr>
        <p:spPr>
          <a:xfrm>
            <a:off x="303726" y="138953"/>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Estimates of risk and return</a:t>
            </a:r>
          </a:p>
        </p:txBody>
      </p:sp>
      <mc:AlternateContent xmlns:mc="http://schemas.openxmlformats.org/markup-compatibility/2006" xmlns:a14="http://schemas.microsoft.com/office/drawing/2010/main">
        <mc:Choice Requires="a14">
          <p:sp>
            <p:nvSpPr>
              <p:cNvPr id="6" name="Text Box 2"/>
              <p:cNvSpPr txBox="1">
                <a:spLocks noChangeArrowheads="1"/>
              </p:cNvSpPr>
              <p:nvPr/>
            </p:nvSpPr>
            <p:spPr bwMode="auto">
              <a:xfrm>
                <a:off x="303726" y="892519"/>
                <a:ext cx="8840274" cy="6866434"/>
              </a:xfrm>
              <a:prstGeom prst="rect">
                <a:avLst/>
              </a:prstGeom>
              <a:noFill/>
              <a:ln w="9525" algn="ctr">
                <a:noFill/>
                <a:miter lim="800000"/>
                <a:headEnd/>
                <a:tailEnd/>
              </a:ln>
            </p:spPr>
            <p:txBody>
              <a:bodyPr/>
              <a:lstStyle/>
              <a:p>
                <a:pPr marL="342900" indent="-342900">
                  <a:buFont typeface="Arial" panose="020B0604020202020204" pitchFamily="34" charset="0"/>
                  <a:buChar char="•"/>
                </a:pPr>
                <a:r>
                  <a:rPr lang="en-US" dirty="0">
                    <a:latin typeface="Arial" panose="020B0604020202020204" pitchFamily="34" charset="0"/>
                    <a:cs typeface="Arial" panose="020B0604020202020204" pitchFamily="34" charset="0"/>
                  </a:rPr>
                  <a:t>True means and variances are unobservable, because the states s are unknown, so we estimate them.</a:t>
                </a:r>
              </a:p>
              <a:p>
                <a:pPr marL="342900" indent="-342900">
                  <a:buFont typeface="Arial" panose="020B0604020202020204" pitchFamily="34" charset="0"/>
                  <a:buChar char="•"/>
                </a:pPr>
                <a:r>
                  <a:rPr lang="en-US" dirty="0">
                    <a:latin typeface="Arial" panose="020B0604020202020204" pitchFamily="34" charset="0"/>
                    <a:cs typeface="Arial" panose="020B0604020202020204" pitchFamily="34" charset="0"/>
                  </a:rPr>
                  <a:t>Historical </a:t>
                </a:r>
                <a:r>
                  <a:rPr lang="en-US" u="sng" dirty="0">
                    <a:latin typeface="Arial" pitchFamily="34" charset="0"/>
                    <a:cs typeface="Arial" pitchFamily="34" charset="0"/>
                  </a:rPr>
                  <a:t>arithmetic average</a:t>
                </a:r>
                <a:r>
                  <a:rPr lang="en-US" dirty="0">
                    <a:latin typeface="Arial" pitchFamily="34" charset="0"/>
                    <a:cs typeface="Arial" pitchFamily="34" charset="0"/>
                  </a:rPr>
                  <a:t> estimated using a sample of </a:t>
                </a:r>
                <a:r>
                  <a:rPr lang="en-US" i="1" dirty="0">
                    <a:latin typeface="Arial" pitchFamily="34" charset="0"/>
                    <a:cs typeface="Arial" pitchFamily="34" charset="0"/>
                  </a:rPr>
                  <a:t>N</a:t>
                </a:r>
                <a:r>
                  <a:rPr lang="en-US" dirty="0">
                    <a:latin typeface="Arial" pitchFamily="34" charset="0"/>
                    <a:cs typeface="Arial" pitchFamily="34" charset="0"/>
                  </a:rPr>
                  <a:t> returns:</a:t>
                </a:r>
              </a:p>
              <a:p>
                <a:pPr algn="l"/>
                <a14:m>
                  <m:oMathPara xmlns:m="http://schemas.openxmlformats.org/officeDocument/2006/math">
                    <m:oMathParaPr>
                      <m:jc m:val="centerGroup"/>
                    </m:oMathParaPr>
                    <m:oMath xmlns:m="http://schemas.openxmlformats.org/officeDocument/2006/math">
                      <m:acc>
                        <m:accPr>
                          <m:chr m:val="̅"/>
                          <m:ctrlPr>
                            <a:rPr lang="pt-PT" i="1" smtClean="0">
                              <a:latin typeface="Cambria Math" panose="02040503050406030204" pitchFamily="18" charset="0"/>
                              <a:cs typeface="Arial" pitchFamily="34" charset="0"/>
                            </a:rPr>
                          </m:ctrlPr>
                        </m:accPr>
                        <m:e>
                          <m:r>
                            <a:rPr lang="en-US" b="0" i="1" smtClean="0">
                              <a:latin typeface="Cambria Math" panose="02040503050406030204" pitchFamily="18" charset="0"/>
                              <a:cs typeface="Arial" pitchFamily="34" charset="0"/>
                            </a:rPr>
                            <m:t>𝑟</m:t>
                          </m:r>
                        </m:e>
                      </m:acc>
                      <m:r>
                        <a:rPr lang="en-US" b="0" i="1" smtClean="0">
                          <a:latin typeface="Cambria Math" panose="02040503050406030204" pitchFamily="18" charset="0"/>
                          <a:cs typeface="Arial" pitchFamily="34" charset="0"/>
                        </a:rPr>
                        <m:t>=</m:t>
                      </m:r>
                      <m:f>
                        <m:fPr>
                          <m:ctrlPr>
                            <a:rPr lang="en-US" b="0" i="1" smtClean="0">
                              <a:latin typeface="Cambria Math" panose="02040503050406030204" pitchFamily="18" charset="0"/>
                              <a:cs typeface="Arial" pitchFamily="34" charset="0"/>
                            </a:rPr>
                          </m:ctrlPr>
                        </m:fPr>
                        <m:num>
                          <m:r>
                            <a:rPr lang="en-US" b="0" i="1" smtClean="0">
                              <a:latin typeface="Cambria Math" panose="02040503050406030204" pitchFamily="18" charset="0"/>
                              <a:cs typeface="Arial" pitchFamily="34" charset="0"/>
                            </a:rPr>
                            <m:t>1</m:t>
                          </m:r>
                        </m:num>
                        <m:den>
                          <m:r>
                            <a:rPr lang="en-US" b="0" i="1" smtClean="0">
                              <a:latin typeface="Cambria Math" panose="02040503050406030204" pitchFamily="18" charset="0"/>
                              <a:cs typeface="Arial" pitchFamily="34" charset="0"/>
                            </a:rPr>
                            <m:t>𝑁</m:t>
                          </m:r>
                        </m:den>
                      </m:f>
                      <m:nary>
                        <m:naryPr>
                          <m:chr m:val="∑"/>
                          <m:ctrlPr>
                            <a:rPr lang="en-US" b="0" i="1" smtClean="0">
                              <a:latin typeface="Cambria Math" panose="02040503050406030204" pitchFamily="18" charset="0"/>
                              <a:cs typeface="Arial" pitchFamily="34" charset="0"/>
                            </a:rPr>
                          </m:ctrlPr>
                        </m:naryPr>
                        <m:sub>
                          <m:r>
                            <m:rPr>
                              <m:brk m:alnAt="23"/>
                            </m:rPr>
                            <a:rPr lang="en-US" b="0" i="1" smtClean="0">
                              <a:latin typeface="Cambria Math" panose="02040503050406030204" pitchFamily="18" charset="0"/>
                              <a:cs typeface="Arial" pitchFamily="34" charset="0"/>
                            </a:rPr>
                            <m:t>𝑛</m:t>
                          </m:r>
                          <m:r>
                            <a:rPr lang="en-US" b="0" i="1" smtClean="0">
                              <a:latin typeface="Cambria Math" panose="02040503050406030204" pitchFamily="18" charset="0"/>
                              <a:cs typeface="Arial" pitchFamily="34" charset="0"/>
                            </a:rPr>
                            <m:t>=1</m:t>
                          </m:r>
                        </m:sub>
                        <m:sup>
                          <m:r>
                            <a:rPr lang="en-US" b="0" i="1" smtClean="0">
                              <a:latin typeface="Cambria Math" panose="02040503050406030204" pitchFamily="18" charset="0"/>
                              <a:cs typeface="Arial" pitchFamily="34" charset="0"/>
                            </a:rPr>
                            <m:t>𝑁</m:t>
                          </m:r>
                        </m:sup>
                        <m:e>
                          <m:sSub>
                            <m:sSubPr>
                              <m:ctrlPr>
                                <a:rPr lang="en-US" b="0" i="1" smtClean="0">
                                  <a:latin typeface="Cambria Math" panose="02040503050406030204" pitchFamily="18" charset="0"/>
                                  <a:cs typeface="Arial" pitchFamily="34" charset="0"/>
                                </a:rPr>
                              </m:ctrlPr>
                            </m:sSubPr>
                            <m:e>
                              <m:r>
                                <a:rPr lang="en-US" b="0" i="1" smtClean="0">
                                  <a:latin typeface="Cambria Math" panose="02040503050406030204" pitchFamily="18" charset="0"/>
                                  <a:cs typeface="Arial" pitchFamily="34" charset="0"/>
                                </a:rPr>
                                <m:t>𝑟</m:t>
                              </m:r>
                            </m:e>
                            <m:sub>
                              <m:r>
                                <a:rPr lang="en-US" b="0" i="1" smtClean="0">
                                  <a:latin typeface="Cambria Math" panose="02040503050406030204" pitchFamily="18" charset="0"/>
                                  <a:cs typeface="Arial" pitchFamily="34" charset="0"/>
                                </a:rPr>
                                <m:t>𝑛</m:t>
                              </m:r>
                              <m:r>
                                <a:rPr lang="en-US" b="0" i="1" smtClean="0">
                                  <a:latin typeface="Cambria Math" panose="02040503050406030204" pitchFamily="18" charset="0"/>
                                  <a:cs typeface="Arial" pitchFamily="34" charset="0"/>
                                </a:rPr>
                                <m:t>−1,</m:t>
                              </m:r>
                              <m:r>
                                <a:rPr lang="en-US" b="0" i="1" smtClean="0">
                                  <a:latin typeface="Cambria Math" panose="02040503050406030204" pitchFamily="18" charset="0"/>
                                  <a:cs typeface="Arial" pitchFamily="34" charset="0"/>
                                </a:rPr>
                                <m:t>𝑛</m:t>
                              </m:r>
                            </m:sub>
                          </m:sSub>
                        </m:e>
                      </m:nary>
                    </m:oMath>
                  </m:oMathPara>
                </a14:m>
                <a:endParaRPr lang="pt-PT" dirty="0">
                  <a:latin typeface="Arial" pitchFamily="34" charset="0"/>
                  <a:cs typeface="Arial" pitchFamily="34" charset="0"/>
                </a:endParaRPr>
              </a:p>
              <a:p>
                <a:pPr algn="l"/>
                <a:endParaRPr lang="pt-PT" dirty="0">
                  <a:latin typeface="Arial" pitchFamily="34" charset="0"/>
                  <a:cs typeface="Arial" pitchFamily="34" charset="0"/>
                </a:endParaRPr>
              </a:p>
              <a:p>
                <a:pPr marL="342900" indent="-342900">
                  <a:buFont typeface="Arial" panose="020B0604020202020204" pitchFamily="34" charset="0"/>
                  <a:buChar char="•"/>
                </a:pPr>
                <a:r>
                  <a:rPr lang="pt-PT" dirty="0" err="1">
                    <a:latin typeface="Arial" pitchFamily="34" charset="0"/>
                    <a:cs typeface="Arial" pitchFamily="34" charset="0"/>
                  </a:rPr>
                  <a:t>Arithmetic</a:t>
                </a:r>
                <a:r>
                  <a:rPr lang="pt-PT" dirty="0">
                    <a:latin typeface="Arial" pitchFamily="34" charset="0"/>
                    <a:cs typeface="Arial" pitchFamily="34" charset="0"/>
                  </a:rPr>
                  <a:t> average </a:t>
                </a:r>
                <a14:m>
                  <m:oMath xmlns:m="http://schemas.openxmlformats.org/officeDocument/2006/math">
                    <m:acc>
                      <m:accPr>
                        <m:chr m:val="̅"/>
                        <m:ctrlPr>
                          <a:rPr lang="pt-PT" i="1">
                            <a:latin typeface="Cambria Math" panose="02040503050406030204" pitchFamily="18" charset="0"/>
                            <a:cs typeface="Arial" pitchFamily="34" charset="0"/>
                          </a:rPr>
                        </m:ctrlPr>
                      </m:accPr>
                      <m:e>
                        <m:r>
                          <a:rPr lang="en-US" i="1">
                            <a:latin typeface="Cambria Math" panose="02040503050406030204" pitchFamily="18" charset="0"/>
                            <a:cs typeface="Arial" pitchFamily="34" charset="0"/>
                          </a:rPr>
                          <m:t>𝑟</m:t>
                        </m:r>
                      </m:e>
                    </m:acc>
                  </m:oMath>
                </a14:m>
                <a:r>
                  <a:rPr lang="pt-PT" dirty="0">
                    <a:latin typeface="Arial" pitchFamily="34" charset="0"/>
                    <a:cs typeface="Arial" pitchFamily="34" charset="0"/>
                  </a:rPr>
                  <a:t> is </a:t>
                </a:r>
                <a:r>
                  <a:rPr lang="pt-PT" dirty="0" err="1">
                    <a:latin typeface="Arial" pitchFamily="34" charset="0"/>
                    <a:cs typeface="Arial" pitchFamily="34" charset="0"/>
                  </a:rPr>
                  <a:t>our</a:t>
                </a:r>
                <a:r>
                  <a:rPr lang="pt-PT" dirty="0">
                    <a:latin typeface="Arial" pitchFamily="34" charset="0"/>
                    <a:cs typeface="Arial" pitchFamily="34" charset="0"/>
                  </a:rPr>
                  <a:t> </a:t>
                </a:r>
                <a:r>
                  <a:rPr lang="pt-PT" dirty="0" err="1">
                    <a:latin typeface="Arial" pitchFamily="34" charset="0"/>
                    <a:cs typeface="Arial" pitchFamily="34" charset="0"/>
                  </a:rPr>
                  <a:t>first</a:t>
                </a:r>
                <a:r>
                  <a:rPr lang="pt-PT" dirty="0">
                    <a:latin typeface="Arial" pitchFamily="34" charset="0"/>
                    <a:cs typeface="Arial" pitchFamily="34" charset="0"/>
                  </a:rPr>
                  <a:t> estimate of </a:t>
                </a:r>
                <a:r>
                  <a:rPr lang="pt-PT" dirty="0" err="1">
                    <a:latin typeface="Arial" pitchFamily="34" charset="0"/>
                    <a:cs typeface="Arial" pitchFamily="34" charset="0"/>
                  </a:rPr>
                  <a:t>true</a:t>
                </a:r>
                <a:r>
                  <a:rPr lang="pt-PT" dirty="0">
                    <a:latin typeface="Arial" pitchFamily="34" charset="0"/>
                    <a:cs typeface="Arial" pitchFamily="34" charset="0"/>
                  </a:rPr>
                  <a:t> </a:t>
                </a:r>
                <a:r>
                  <a:rPr lang="pt-PT" dirty="0" err="1">
                    <a:latin typeface="Arial" pitchFamily="34" charset="0"/>
                    <a:cs typeface="Arial" pitchFamily="34" charset="0"/>
                  </a:rPr>
                  <a:t>expected</a:t>
                </a:r>
                <a:r>
                  <a:rPr lang="pt-PT" dirty="0">
                    <a:latin typeface="Arial" pitchFamily="34" charset="0"/>
                    <a:cs typeface="Arial" pitchFamily="34" charset="0"/>
                  </a:rPr>
                  <a:t> </a:t>
                </a:r>
                <a:r>
                  <a:rPr lang="pt-PT" dirty="0" err="1">
                    <a:latin typeface="Arial" pitchFamily="34" charset="0"/>
                    <a:cs typeface="Arial" pitchFamily="34" charset="0"/>
                  </a:rPr>
                  <a:t>return</a:t>
                </a:r>
                <a:r>
                  <a:rPr lang="pt-PT" dirty="0">
                    <a:latin typeface="Arial" pitchFamily="34" charset="0"/>
                    <a:cs typeface="Arial" pitchFamily="34" charset="0"/>
                  </a:rPr>
                  <a:t> </a:t>
                </a:r>
                <a14:m>
                  <m:oMath xmlns:m="http://schemas.openxmlformats.org/officeDocument/2006/math">
                    <m:r>
                      <a:rPr lang="pt-PT" i="1">
                        <a:latin typeface="Cambria Math" panose="02040503050406030204" pitchFamily="18" charset="0"/>
                        <a:ea typeface="Cambria Math" panose="02040503050406030204" pitchFamily="18" charset="0"/>
                        <a:cs typeface="Arial" pitchFamily="34" charset="0"/>
                      </a:rPr>
                      <m:t>𝜇</m:t>
                    </m:r>
                  </m:oMath>
                </a14:m>
                <a:endParaRPr lang="pt-PT" dirty="0">
                  <a:latin typeface="Arial" pitchFamily="34" charset="0"/>
                  <a:cs typeface="Arial" pitchFamily="34" charset="0"/>
                </a:endParaRPr>
              </a:p>
              <a:p>
                <a:pPr marL="800100" lvl="1" indent="-342900">
                  <a:buFont typeface="Wingdings" panose="05000000000000000000" pitchFamily="2" charset="2"/>
                  <a:buChar char="Ø"/>
                </a:pPr>
                <a:r>
                  <a:rPr lang="pt-PT" dirty="0">
                    <a:latin typeface="Arial" pitchFamily="34" charset="0"/>
                    <a:cs typeface="Arial" pitchFamily="34" charset="0"/>
                  </a:rPr>
                  <a:t>We will later find forward-looking estimates using asset pricing models</a:t>
                </a:r>
              </a:p>
              <a:p>
                <a:pPr marL="800100" lvl="1" indent="-342900">
                  <a:buFont typeface="Wingdings" panose="05000000000000000000" pitchFamily="2" charset="2"/>
                  <a:buChar char="Ø"/>
                </a:pPr>
                <a:r>
                  <a:rPr lang="pt-PT" dirty="0" err="1">
                    <a:latin typeface="Arial" pitchFamily="34" charset="0"/>
                    <a:cs typeface="Arial" pitchFamily="34" charset="0"/>
                  </a:rPr>
                  <a:t>Similarly</a:t>
                </a:r>
                <a:r>
                  <a:rPr lang="pt-PT" dirty="0">
                    <a:latin typeface="Arial" pitchFamily="34" charset="0"/>
                    <a:cs typeface="Arial" pitchFamily="34" charset="0"/>
                  </a:rPr>
                  <a:t>, </a:t>
                </a:r>
                <a14:m>
                  <m:oMath xmlns:m="http://schemas.openxmlformats.org/officeDocument/2006/math">
                    <m:sSup>
                      <m:sSupPr>
                        <m:ctrlPr>
                          <a:rPr lang="pt-PT" i="1" smtClean="0">
                            <a:latin typeface="Cambria Math" panose="02040503050406030204" pitchFamily="18" charset="0"/>
                            <a:ea typeface="Cambria Math" panose="02040503050406030204" pitchFamily="18" charset="0"/>
                            <a:cs typeface="Arial" pitchFamily="34" charset="0"/>
                          </a:rPr>
                        </m:ctrlPr>
                      </m:sSupPr>
                      <m:e>
                        <m:acc>
                          <m:accPr>
                            <m:chr m:val="̂"/>
                            <m:ctrlPr>
                              <a:rPr lang="pt-PT" i="1" smtClean="0">
                                <a:latin typeface="Cambria Math" panose="02040503050406030204" pitchFamily="18" charset="0"/>
                                <a:ea typeface="Cambria Math" panose="02040503050406030204" pitchFamily="18" charset="0"/>
                                <a:cs typeface="Arial" pitchFamily="34" charset="0"/>
                              </a:rPr>
                            </m:ctrlPr>
                          </m:accPr>
                          <m:e>
                            <m:r>
                              <a:rPr lang="en-US" i="1">
                                <a:latin typeface="Cambria Math" panose="02040503050406030204" pitchFamily="18" charset="0"/>
                                <a:ea typeface="Cambria Math" panose="02040503050406030204" pitchFamily="18" charset="0"/>
                                <a:cs typeface="Arial" pitchFamily="34" charset="0"/>
                              </a:rPr>
                              <m:t>𝜎</m:t>
                            </m:r>
                          </m:e>
                        </m:acc>
                      </m:e>
                      <m:sup>
                        <m:r>
                          <a:rPr lang="en-US" b="0" i="1" smtClean="0">
                            <a:latin typeface="Cambria Math" panose="02040503050406030204" pitchFamily="18" charset="0"/>
                            <a:ea typeface="Cambria Math" panose="02040503050406030204" pitchFamily="18" charset="0"/>
                            <a:cs typeface="Arial" pitchFamily="34" charset="0"/>
                          </a:rPr>
                          <m:t>2</m:t>
                        </m:r>
                      </m:sup>
                    </m:sSup>
                    <m:r>
                      <a:rPr lang="en-US" b="0" i="1" smtClean="0">
                        <a:latin typeface="Cambria Math" panose="02040503050406030204" pitchFamily="18" charset="0"/>
                        <a:ea typeface="Cambria Math" panose="02040503050406030204" pitchFamily="18" charset="0"/>
                        <a:cs typeface="Arial" pitchFamily="34" charset="0"/>
                      </a:rPr>
                      <m:t>=</m:t>
                    </m:r>
                    <m:f>
                      <m:fPr>
                        <m:ctrlPr>
                          <a:rPr lang="en-US" i="1">
                            <a:latin typeface="Cambria Math" panose="02040503050406030204" pitchFamily="18" charset="0"/>
                            <a:cs typeface="Arial" pitchFamily="34" charset="0"/>
                          </a:rPr>
                        </m:ctrlPr>
                      </m:fPr>
                      <m:num>
                        <m:r>
                          <a:rPr lang="en-US" i="1">
                            <a:latin typeface="Cambria Math" panose="02040503050406030204" pitchFamily="18" charset="0"/>
                            <a:cs typeface="Arial" pitchFamily="34" charset="0"/>
                          </a:rPr>
                          <m:t>1</m:t>
                        </m:r>
                      </m:num>
                      <m:den>
                        <m:r>
                          <a:rPr lang="en-US" i="1">
                            <a:latin typeface="Cambria Math" panose="02040503050406030204" pitchFamily="18" charset="0"/>
                            <a:cs typeface="Arial" pitchFamily="34" charset="0"/>
                          </a:rPr>
                          <m:t>𝑁</m:t>
                        </m:r>
                      </m:den>
                    </m:f>
                    <m:nary>
                      <m:naryPr>
                        <m:chr m:val="∑"/>
                        <m:ctrlPr>
                          <a:rPr lang="en-US" i="1">
                            <a:latin typeface="Cambria Math" panose="02040503050406030204" pitchFamily="18" charset="0"/>
                            <a:cs typeface="Arial" pitchFamily="34" charset="0"/>
                          </a:rPr>
                        </m:ctrlPr>
                      </m:naryPr>
                      <m:sub>
                        <m:r>
                          <m:rPr>
                            <m:brk m:alnAt="23"/>
                          </m:rPr>
                          <a:rPr lang="en-US" i="1">
                            <a:latin typeface="Cambria Math" panose="02040503050406030204" pitchFamily="18" charset="0"/>
                            <a:cs typeface="Arial" pitchFamily="34" charset="0"/>
                          </a:rPr>
                          <m:t>𝑛</m:t>
                        </m:r>
                        <m:r>
                          <a:rPr lang="en-US" i="1">
                            <a:latin typeface="Cambria Math" panose="02040503050406030204" pitchFamily="18" charset="0"/>
                            <a:cs typeface="Arial" pitchFamily="34" charset="0"/>
                          </a:rPr>
                          <m:t>=1</m:t>
                        </m:r>
                      </m:sub>
                      <m:sup>
                        <m:r>
                          <a:rPr lang="en-US" i="1">
                            <a:latin typeface="Cambria Math" panose="02040503050406030204" pitchFamily="18" charset="0"/>
                            <a:cs typeface="Arial" pitchFamily="34" charset="0"/>
                          </a:rPr>
                          <m:t>𝑁</m:t>
                        </m:r>
                      </m:sup>
                      <m:e>
                        <m:sSup>
                          <m:sSupPr>
                            <m:ctrlPr>
                              <a:rPr lang="en-US" i="1" smtClean="0">
                                <a:latin typeface="Cambria Math" panose="02040503050406030204" pitchFamily="18" charset="0"/>
                                <a:cs typeface="Arial" pitchFamily="34" charset="0"/>
                              </a:rPr>
                            </m:ctrlPr>
                          </m:sSupPr>
                          <m:e>
                            <m:r>
                              <a:rPr lang="en-US" b="0" i="1" smtClean="0">
                                <a:latin typeface="Cambria Math" panose="02040503050406030204" pitchFamily="18" charset="0"/>
                                <a:cs typeface="Arial" pitchFamily="34" charset="0"/>
                              </a:rPr>
                              <m:t>(</m:t>
                            </m:r>
                            <m:sSub>
                              <m:sSubPr>
                                <m:ctrlPr>
                                  <a:rPr lang="en-US" i="1">
                                    <a:latin typeface="Cambria Math" panose="02040503050406030204" pitchFamily="18" charset="0"/>
                                    <a:cs typeface="Arial" pitchFamily="34" charset="0"/>
                                  </a:rPr>
                                </m:ctrlPr>
                              </m:sSubPr>
                              <m:e>
                                <m:r>
                                  <a:rPr lang="en-US" i="1">
                                    <a:latin typeface="Cambria Math" panose="02040503050406030204" pitchFamily="18" charset="0"/>
                                    <a:cs typeface="Arial" pitchFamily="34" charset="0"/>
                                  </a:rPr>
                                  <m:t>𝑟</m:t>
                                </m:r>
                              </m:e>
                              <m:sub>
                                <m:r>
                                  <a:rPr lang="en-US" i="1">
                                    <a:latin typeface="Cambria Math" panose="02040503050406030204" pitchFamily="18" charset="0"/>
                                    <a:cs typeface="Arial" pitchFamily="34" charset="0"/>
                                  </a:rPr>
                                  <m:t>𝑛</m:t>
                                </m:r>
                                <m:r>
                                  <a:rPr lang="en-US" i="1">
                                    <a:latin typeface="Cambria Math" panose="02040503050406030204" pitchFamily="18" charset="0"/>
                                    <a:cs typeface="Arial" pitchFamily="34" charset="0"/>
                                  </a:rPr>
                                  <m:t>−1,</m:t>
                                </m:r>
                                <m:r>
                                  <a:rPr lang="en-US" i="1">
                                    <a:latin typeface="Cambria Math" panose="02040503050406030204" pitchFamily="18" charset="0"/>
                                    <a:cs typeface="Arial" pitchFamily="34" charset="0"/>
                                  </a:rPr>
                                  <m:t>𝑛</m:t>
                                </m:r>
                              </m:sub>
                            </m:sSub>
                            <m:r>
                              <a:rPr lang="en-US" b="0" i="1" smtClean="0">
                                <a:latin typeface="Cambria Math" panose="02040503050406030204" pitchFamily="18" charset="0"/>
                                <a:cs typeface="Arial" pitchFamily="34" charset="0"/>
                              </a:rPr>
                              <m:t>−</m:t>
                            </m:r>
                            <m:acc>
                              <m:accPr>
                                <m:chr m:val="̅"/>
                                <m:ctrlPr>
                                  <a:rPr lang="pt-PT" i="1">
                                    <a:latin typeface="Cambria Math" panose="02040503050406030204" pitchFamily="18" charset="0"/>
                                    <a:cs typeface="Arial" pitchFamily="34" charset="0"/>
                                  </a:rPr>
                                </m:ctrlPr>
                              </m:accPr>
                              <m:e>
                                <m:r>
                                  <a:rPr lang="en-US" i="1">
                                    <a:latin typeface="Cambria Math" panose="02040503050406030204" pitchFamily="18" charset="0"/>
                                    <a:cs typeface="Arial" pitchFamily="34" charset="0"/>
                                  </a:rPr>
                                  <m:t>𝑟</m:t>
                                </m:r>
                              </m:e>
                            </m:acc>
                            <m:r>
                              <a:rPr lang="en-US" b="0" i="1" smtClean="0">
                                <a:latin typeface="Cambria Math" panose="02040503050406030204" pitchFamily="18" charset="0"/>
                                <a:cs typeface="Arial" pitchFamily="34" charset="0"/>
                              </a:rPr>
                              <m:t>)</m:t>
                            </m:r>
                          </m:e>
                          <m:sup>
                            <m:r>
                              <a:rPr lang="en-US" b="0" i="1" smtClean="0">
                                <a:latin typeface="Cambria Math" panose="02040503050406030204" pitchFamily="18" charset="0"/>
                                <a:cs typeface="Arial" pitchFamily="34" charset="0"/>
                              </a:rPr>
                              <m:t>2</m:t>
                            </m:r>
                          </m:sup>
                        </m:sSup>
                      </m:e>
                    </m:nary>
                  </m:oMath>
                </a14:m>
                <a:r>
                  <a:rPr lang="pt-PT" dirty="0">
                    <a:latin typeface="Arial" pitchFamily="34" charset="0"/>
                    <a:cs typeface="Arial" pitchFamily="34" charset="0"/>
                  </a:rPr>
                  <a:t> estimates the variance</a:t>
                </a:r>
              </a:p>
              <a:p>
                <a:pPr marL="1257300" lvl="2" indent="-342900">
                  <a:buFont typeface="Wingdings" panose="05000000000000000000" pitchFamily="2" charset="2"/>
                  <a:buChar char="Ø"/>
                </a:pPr>
                <a:endParaRPr lang="en-US" dirty="0">
                  <a:latin typeface="Arial" pitchFamily="34" charset="0"/>
                  <a:cs typeface="Arial" pitchFamily="34" charset="0"/>
                </a:endParaRPr>
              </a:p>
              <a:p>
                <a:pPr marL="1257300" lvl="2" indent="-342900">
                  <a:buFont typeface="Wingdings" panose="05000000000000000000" pitchFamily="2" charset="2"/>
                  <a:buChar char="Ø"/>
                </a:pPr>
                <a:endParaRPr lang="en-US" dirty="0">
                  <a:latin typeface="Arial" pitchFamily="34" charset="0"/>
                  <a:cs typeface="Arial" pitchFamily="34" charset="0"/>
                </a:endParaRPr>
              </a:p>
              <a:p>
                <a:pPr marL="342900" indent="-342900">
                  <a:buFont typeface="Arial" panose="020B0604020202020204" pitchFamily="34" charset="0"/>
                  <a:buChar char="•"/>
                </a:pPr>
                <a:r>
                  <a:rPr lang="pt-PT" dirty="0">
                    <a:latin typeface="Arial" pitchFamily="34" charset="0"/>
                    <a:cs typeface="Arial" pitchFamily="34" charset="0"/>
                  </a:rPr>
                  <a:t>Historical average return is a poor proxy for expected future return</a:t>
                </a:r>
              </a:p>
              <a:p>
                <a:pPr marL="800100" lvl="1" indent="-342900">
                  <a:buFont typeface="Arial" panose="020B0604020202020204" pitchFamily="34" charset="0"/>
                  <a:buChar char="•"/>
                </a:pPr>
                <a:endParaRPr lang="pt-PT" dirty="0">
                  <a:latin typeface="Arial" pitchFamily="34" charset="0"/>
                  <a:cs typeface="Arial" pitchFamily="34" charset="0"/>
                </a:endParaRPr>
              </a:p>
              <a:p>
                <a:pPr marL="800100" lvl="1" indent="-342900">
                  <a:buFont typeface="Arial" panose="020B0604020202020204" pitchFamily="34" charset="0"/>
                  <a:buChar char="•"/>
                </a:pPr>
                <a:r>
                  <a:rPr lang="pt-PT" dirty="0">
                    <a:latin typeface="Arial" pitchFamily="34" charset="0"/>
                    <a:cs typeface="Arial" pitchFamily="34" charset="0"/>
                  </a:rPr>
                  <a:t>Poorly estimated and sensitive to outliers</a:t>
                </a:r>
              </a:p>
              <a:p>
                <a:pPr lvl="1"/>
                <a:r>
                  <a:rPr lang="pt-PT" dirty="0">
                    <a:latin typeface="Arial" pitchFamily="34" charset="0"/>
                    <a:cs typeface="Arial" pitchFamily="34" charset="0"/>
                    <a:sym typeface="Wingdings" panose="05000000000000000000" pitchFamily="2" charset="2"/>
                  </a:rPr>
                  <a:t> </a:t>
                </a:r>
                <a:r>
                  <a:rPr lang="pt-PT" dirty="0">
                    <a:latin typeface="Arial" pitchFamily="34" charset="0"/>
                    <a:cs typeface="Arial" pitchFamily="34" charset="0"/>
                  </a:rPr>
                  <a:t>Disclaimer: past performance is no guarantee for future performance!</a:t>
                </a:r>
              </a:p>
              <a:p>
                <a:pPr marL="800100" lvl="1" indent="-342900">
                  <a:buFont typeface="Arial" panose="020B0604020202020204" pitchFamily="34" charset="0"/>
                  <a:buChar char="•"/>
                </a:pPr>
                <a:endParaRPr lang="pt-PT" dirty="0">
                  <a:latin typeface="Arial" pitchFamily="34" charset="0"/>
                  <a:cs typeface="Arial" pitchFamily="34" charset="0"/>
                </a:endParaRPr>
              </a:p>
              <a:p>
                <a:pPr marL="342900" indent="-342900">
                  <a:buFont typeface="Arial" panose="020B0604020202020204" pitchFamily="34" charset="0"/>
                  <a:buChar char="•"/>
                </a:pPr>
                <a:r>
                  <a:rPr lang="pt-PT" dirty="0">
                    <a:latin typeface="Arial" pitchFamily="34" charset="0"/>
                    <a:cs typeface="Arial" pitchFamily="34" charset="0"/>
                  </a:rPr>
                  <a:t>Expected returns compensate for risk, which is estimated more precisely based on historical data (and especially using high-frequency data).</a:t>
                </a:r>
              </a:p>
              <a:p>
                <a:pPr marL="342900" indent="-342900" algn="l">
                  <a:buFont typeface="Wingdings" panose="05000000000000000000" pitchFamily="2" charset="2"/>
                  <a:buChar char="§"/>
                </a:pPr>
                <a:endParaRPr lang="pt-PT" dirty="0">
                  <a:latin typeface="Arial" pitchFamily="34" charset="0"/>
                  <a:cs typeface="Arial" pitchFamily="34" charset="0"/>
                </a:endParaRPr>
              </a:p>
              <a:p>
                <a:pPr algn="l"/>
                <a:endParaRPr lang="pt-PT" dirty="0">
                  <a:latin typeface="Arial" pitchFamily="34" charset="0"/>
                  <a:cs typeface="Arial" pitchFamily="34" charset="0"/>
                </a:endParaRPr>
              </a:p>
              <a:p>
                <a:pPr marL="342900" indent="-342900" algn="l">
                  <a:buFont typeface="Arial" panose="020B0604020202020204" pitchFamily="34" charset="0"/>
                  <a:buChar char="•"/>
                </a:pPr>
                <a:endParaRPr lang="pt-PT" dirty="0">
                  <a:latin typeface="Arial" pitchFamily="34" charset="0"/>
                  <a:cs typeface="Arial" pitchFamily="34" charset="0"/>
                </a:endParaRPr>
              </a:p>
            </p:txBody>
          </p:sp>
        </mc:Choice>
        <mc:Fallback xmlns="">
          <p:sp>
            <p:nvSpPr>
              <p:cNvPr id="6" name="Text Box 2"/>
              <p:cNvSpPr txBox="1">
                <a:spLocks noRot="1" noChangeAspect="1" noMove="1" noResize="1" noEditPoints="1" noAdjustHandles="1" noChangeArrowheads="1" noChangeShapeType="1" noTextEdit="1"/>
              </p:cNvSpPr>
              <p:nvPr/>
            </p:nvSpPr>
            <p:spPr bwMode="auto">
              <a:xfrm>
                <a:off x="303726" y="892519"/>
                <a:ext cx="8840274" cy="6866434"/>
              </a:xfrm>
              <a:prstGeom prst="rect">
                <a:avLst/>
              </a:prstGeom>
              <a:blipFill>
                <a:blip r:embed="rId2"/>
                <a:stretch>
                  <a:fillRect l="-483" t="-444"/>
                </a:stretch>
              </a:blipFill>
              <a:ln w="9525" algn="ctr">
                <a:noFill/>
                <a:miter lim="800000"/>
                <a:headEnd/>
                <a:tailEnd/>
              </a:ln>
            </p:spPr>
            <p:txBody>
              <a:bodyPr/>
              <a:lstStyle/>
              <a:p>
                <a:r>
                  <a:rPr lang="en-GB">
                    <a:noFill/>
                  </a:rPr>
                  <a:t> </a:t>
                </a:r>
              </a:p>
            </p:txBody>
          </p:sp>
        </mc:Fallback>
      </mc:AlternateContent>
    </p:spTree>
    <p:extLst>
      <p:ext uri="{BB962C8B-B14F-4D97-AF65-F5344CB8AC3E}">
        <p14:creationId xmlns:p14="http://schemas.microsoft.com/office/powerpoint/2010/main" val="3844077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11" end="1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12" end="1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A12A122-817D-41F3-8885-5DB718F70662}" type="slidenum">
              <a:rPr lang="en-US" smtClean="0"/>
              <a:pPr/>
              <a:t>7</a:t>
            </a:fld>
            <a:endParaRPr lang="en-US" dirty="0"/>
          </a:p>
        </p:txBody>
      </p:sp>
      <p:sp>
        <p:nvSpPr>
          <p:cNvPr id="3" name="TextBox 2"/>
          <p:cNvSpPr txBox="1"/>
          <p:nvPr/>
        </p:nvSpPr>
        <p:spPr>
          <a:xfrm>
            <a:off x="303726" y="138953"/>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Geometric average return</a:t>
            </a:r>
          </a:p>
        </p:txBody>
      </p:sp>
      <mc:AlternateContent xmlns:mc="http://schemas.openxmlformats.org/markup-compatibility/2006" xmlns:a14="http://schemas.microsoft.com/office/drawing/2010/main">
        <mc:Choice Requires="a14">
          <p:sp>
            <p:nvSpPr>
              <p:cNvPr id="6" name="Text Box 2"/>
              <p:cNvSpPr txBox="1">
                <a:spLocks noChangeArrowheads="1"/>
              </p:cNvSpPr>
              <p:nvPr/>
            </p:nvSpPr>
            <p:spPr bwMode="auto">
              <a:xfrm>
                <a:off x="303726" y="721659"/>
                <a:ext cx="8840274" cy="6866434"/>
              </a:xfrm>
              <a:prstGeom prst="rect">
                <a:avLst/>
              </a:prstGeom>
              <a:noFill/>
              <a:ln w="9525" algn="ctr">
                <a:noFill/>
                <a:miter lim="800000"/>
                <a:headEnd/>
                <a:tailEnd/>
              </a:ln>
            </p:spPr>
            <p:txBody>
              <a:bodyPr/>
              <a:lstStyle/>
              <a:p>
                <a:pPr marL="342900" indent="-342900">
                  <a:buFont typeface="Arial" panose="020B0604020202020204" pitchFamily="34" charset="0"/>
                  <a:buChar char="•"/>
                </a:pPr>
                <a:r>
                  <a:rPr lang="pt-PT" sz="2000" dirty="0">
                    <a:latin typeface="Arial" panose="020B0604020202020204" pitchFamily="34" charset="0"/>
                    <a:cs typeface="Arial" pitchFamily="34" charset="0"/>
                  </a:rPr>
                  <a:t>The geometric average tells us, for a sequence of returns, what is the constant per-period return that would have generated the same end-of-period wealth</a:t>
                </a:r>
              </a:p>
              <a:p>
                <a:endParaRPr lang="pt-PT" sz="2000" dirty="0">
                  <a:latin typeface="Arial" panose="020B0604020202020204" pitchFamily="34" charset="0"/>
                  <a:cs typeface="Arial" pitchFamily="34" charset="0"/>
                </a:endParaRPr>
              </a:p>
              <a:p>
                <a:pPr/>
                <a14:m>
                  <m:oMathPara xmlns:m="http://schemas.openxmlformats.org/officeDocument/2006/math">
                    <m:oMathParaPr>
                      <m:jc m:val="centerGroup"/>
                    </m:oMathParaPr>
                    <m:oMath xmlns:m="http://schemas.openxmlformats.org/officeDocument/2006/math">
                      <m:sSub>
                        <m:sSubPr>
                          <m:ctrlPr>
                            <a:rPr lang="pt-PT" sz="2000" i="1">
                              <a:latin typeface="Cambria Math" panose="02040503050406030204" pitchFamily="18" charset="0"/>
                              <a:cs typeface="Arial" pitchFamily="34" charset="0"/>
                            </a:rPr>
                          </m:ctrlPr>
                        </m:sSubPr>
                        <m:e>
                          <m:r>
                            <a:rPr lang="en-US" sz="2000" i="1">
                              <a:latin typeface="Cambria Math" panose="02040503050406030204" pitchFamily="18" charset="0"/>
                              <a:cs typeface="Arial" pitchFamily="34" charset="0"/>
                            </a:rPr>
                            <m:t>𝑟</m:t>
                          </m:r>
                        </m:e>
                        <m:sub>
                          <m:r>
                            <a:rPr lang="en-US" sz="2000" i="1">
                              <a:latin typeface="Cambria Math" panose="02040503050406030204" pitchFamily="18" charset="0"/>
                              <a:cs typeface="Arial" pitchFamily="34" charset="0"/>
                            </a:rPr>
                            <m:t>𝑔</m:t>
                          </m:r>
                        </m:sub>
                      </m:sSub>
                      <m:r>
                        <a:rPr lang="en-US" sz="2000" i="1">
                          <a:latin typeface="Cambria Math" panose="02040503050406030204" pitchFamily="18" charset="0"/>
                          <a:cs typeface="Arial" pitchFamily="34" charset="0"/>
                        </a:rPr>
                        <m:t>=</m:t>
                      </m:r>
                      <m:sSup>
                        <m:sSupPr>
                          <m:ctrlPr>
                            <a:rPr lang="pt-PT" sz="2000" i="1">
                              <a:latin typeface="Cambria Math" panose="02040503050406030204" pitchFamily="18" charset="0"/>
                              <a:cs typeface="Arial" pitchFamily="34" charset="0"/>
                            </a:rPr>
                          </m:ctrlPr>
                        </m:sSupPr>
                        <m:e>
                          <m:d>
                            <m:dPr>
                              <m:ctrlPr>
                                <a:rPr lang="pt-PT" sz="2000" i="1">
                                  <a:latin typeface="Cambria Math" panose="02040503050406030204" pitchFamily="18" charset="0"/>
                                  <a:cs typeface="Arial" pitchFamily="34" charset="0"/>
                                </a:rPr>
                              </m:ctrlPr>
                            </m:dPr>
                            <m:e>
                              <m:nary>
                                <m:naryPr>
                                  <m:chr m:val="∏"/>
                                  <m:ctrlPr>
                                    <a:rPr lang="pt-PT" sz="2000" i="1">
                                      <a:latin typeface="Cambria Math" panose="02040503050406030204" pitchFamily="18" charset="0"/>
                                      <a:cs typeface="Arial" pitchFamily="34" charset="0"/>
                                    </a:rPr>
                                  </m:ctrlPr>
                                </m:naryPr>
                                <m:sub>
                                  <m:r>
                                    <m:rPr>
                                      <m:brk m:alnAt="23"/>
                                    </m:rPr>
                                    <a:rPr lang="en-US" sz="2000" i="1">
                                      <a:latin typeface="Cambria Math" panose="02040503050406030204" pitchFamily="18" charset="0"/>
                                      <a:cs typeface="Arial" pitchFamily="34" charset="0"/>
                                    </a:rPr>
                                    <m:t>𝑛</m:t>
                                  </m:r>
                                  <m:r>
                                    <a:rPr lang="en-US" sz="2000" i="1">
                                      <a:latin typeface="Cambria Math" panose="02040503050406030204" pitchFamily="18" charset="0"/>
                                      <a:cs typeface="Arial" pitchFamily="34" charset="0"/>
                                    </a:rPr>
                                    <m:t>=1</m:t>
                                  </m:r>
                                </m:sub>
                                <m:sup>
                                  <m:r>
                                    <a:rPr lang="en-US" sz="2000" i="1">
                                      <a:latin typeface="Cambria Math" panose="02040503050406030204" pitchFamily="18" charset="0"/>
                                      <a:cs typeface="Arial" pitchFamily="34" charset="0"/>
                                    </a:rPr>
                                    <m:t>𝑁</m:t>
                                  </m:r>
                                </m:sup>
                                <m:e>
                                  <m:d>
                                    <m:dPr>
                                      <m:ctrlPr>
                                        <a:rPr lang="pt-PT" sz="2000" i="1">
                                          <a:latin typeface="Cambria Math" panose="02040503050406030204" pitchFamily="18" charset="0"/>
                                          <a:cs typeface="Arial" pitchFamily="34" charset="0"/>
                                        </a:rPr>
                                      </m:ctrlPr>
                                    </m:dPr>
                                    <m:e>
                                      <m:r>
                                        <a:rPr lang="en-US" sz="2000" i="1">
                                          <a:latin typeface="Cambria Math" panose="02040503050406030204" pitchFamily="18" charset="0"/>
                                          <a:cs typeface="Arial" pitchFamily="34" charset="0"/>
                                        </a:rPr>
                                        <m:t>1+</m:t>
                                      </m:r>
                                      <m:sSub>
                                        <m:sSubPr>
                                          <m:ctrlPr>
                                            <a:rPr lang="en-US" sz="2000" i="1">
                                              <a:latin typeface="Cambria Math" panose="02040503050406030204" pitchFamily="18" charset="0"/>
                                              <a:cs typeface="Arial" pitchFamily="34" charset="0"/>
                                            </a:rPr>
                                          </m:ctrlPr>
                                        </m:sSubPr>
                                        <m:e>
                                          <m:r>
                                            <a:rPr lang="en-US" sz="2000" i="1">
                                              <a:latin typeface="Cambria Math" panose="02040503050406030204" pitchFamily="18" charset="0"/>
                                              <a:cs typeface="Arial" pitchFamily="34" charset="0"/>
                                            </a:rPr>
                                            <m:t>𝑟</m:t>
                                          </m:r>
                                        </m:e>
                                        <m:sub>
                                          <m:r>
                                            <a:rPr lang="en-US" sz="2000" i="1">
                                              <a:latin typeface="Cambria Math" panose="02040503050406030204" pitchFamily="18" charset="0"/>
                                              <a:cs typeface="Arial" pitchFamily="34" charset="0"/>
                                            </a:rPr>
                                            <m:t>𝑛</m:t>
                                          </m:r>
                                          <m:r>
                                            <a:rPr lang="en-US" sz="2000" i="1">
                                              <a:latin typeface="Cambria Math" panose="02040503050406030204" pitchFamily="18" charset="0"/>
                                              <a:cs typeface="Arial" pitchFamily="34" charset="0"/>
                                            </a:rPr>
                                            <m:t>−1,</m:t>
                                          </m:r>
                                          <m:r>
                                            <a:rPr lang="en-US" sz="2000" i="1">
                                              <a:latin typeface="Cambria Math" panose="02040503050406030204" pitchFamily="18" charset="0"/>
                                              <a:cs typeface="Arial" pitchFamily="34" charset="0"/>
                                            </a:rPr>
                                            <m:t>𝑛</m:t>
                                          </m:r>
                                        </m:sub>
                                      </m:sSub>
                                    </m:e>
                                  </m:d>
                                </m:e>
                              </m:nary>
                            </m:e>
                          </m:d>
                        </m:e>
                        <m:sup>
                          <m:r>
                            <a:rPr lang="en-US" sz="2000" i="1">
                              <a:latin typeface="Cambria Math" panose="02040503050406030204" pitchFamily="18" charset="0"/>
                              <a:cs typeface="Arial" pitchFamily="34" charset="0"/>
                            </a:rPr>
                            <m:t>1/</m:t>
                          </m:r>
                          <m:r>
                            <a:rPr lang="en-US" sz="2000" i="1">
                              <a:latin typeface="Cambria Math" panose="02040503050406030204" pitchFamily="18" charset="0"/>
                              <a:cs typeface="Arial" pitchFamily="34" charset="0"/>
                            </a:rPr>
                            <m:t>𝑁</m:t>
                          </m:r>
                        </m:sup>
                      </m:sSup>
                      <m:r>
                        <a:rPr lang="en-US" sz="2000" i="1">
                          <a:latin typeface="Cambria Math" panose="02040503050406030204" pitchFamily="18" charset="0"/>
                          <a:cs typeface="Arial" pitchFamily="34" charset="0"/>
                        </a:rPr>
                        <m:t>−1=</m:t>
                      </m:r>
                      <m:sSup>
                        <m:sSupPr>
                          <m:ctrlPr>
                            <a:rPr lang="pt-PT" sz="2000" i="1">
                              <a:latin typeface="Cambria Math" panose="02040503050406030204" pitchFamily="18" charset="0"/>
                              <a:cs typeface="Arial" pitchFamily="34" charset="0"/>
                            </a:rPr>
                          </m:ctrlPr>
                        </m:sSupPr>
                        <m:e>
                          <m:d>
                            <m:dPr>
                              <m:ctrlPr>
                                <a:rPr lang="pt-PT" sz="2000" i="1">
                                  <a:latin typeface="Cambria Math" panose="02040503050406030204" pitchFamily="18" charset="0"/>
                                  <a:cs typeface="Arial" pitchFamily="34" charset="0"/>
                                </a:rPr>
                              </m:ctrlPr>
                            </m:dPr>
                            <m:e>
                              <m:r>
                                <a:rPr lang="en-US" sz="2000" i="1">
                                  <a:latin typeface="Cambria Math" panose="02040503050406030204" pitchFamily="18" charset="0"/>
                                  <a:cs typeface="Arial" pitchFamily="34" charset="0"/>
                                </a:rPr>
                                <m:t>1+</m:t>
                              </m:r>
                              <m:sSub>
                                <m:sSubPr>
                                  <m:ctrlPr>
                                    <a:rPr lang="en-US" sz="2000" i="1">
                                      <a:latin typeface="Cambria Math" panose="02040503050406030204" pitchFamily="18" charset="0"/>
                                      <a:cs typeface="Arial" pitchFamily="34" charset="0"/>
                                    </a:rPr>
                                  </m:ctrlPr>
                                </m:sSubPr>
                                <m:e>
                                  <m:r>
                                    <a:rPr lang="en-US" sz="2000" i="1">
                                      <a:latin typeface="Cambria Math" panose="02040503050406030204" pitchFamily="18" charset="0"/>
                                      <a:cs typeface="Arial" pitchFamily="34" charset="0"/>
                                    </a:rPr>
                                    <m:t>𝑟</m:t>
                                  </m:r>
                                </m:e>
                                <m:sub>
                                  <m:r>
                                    <a:rPr lang="en-US" sz="2000" b="0" i="1" smtClean="0">
                                      <a:latin typeface="Cambria Math" panose="02040503050406030204" pitchFamily="18" charset="0"/>
                                      <a:cs typeface="Arial" pitchFamily="34" charset="0"/>
                                    </a:rPr>
                                    <m:t>0</m:t>
                                  </m:r>
                                  <m:r>
                                    <a:rPr lang="en-US" sz="2000" i="1">
                                      <a:latin typeface="Cambria Math" panose="02040503050406030204" pitchFamily="18" charset="0"/>
                                      <a:cs typeface="Arial" pitchFamily="34" charset="0"/>
                                    </a:rPr>
                                    <m:t>,</m:t>
                                  </m:r>
                                  <m:r>
                                    <a:rPr lang="en-US" sz="2000" b="0" i="1" smtClean="0">
                                      <a:latin typeface="Cambria Math" panose="02040503050406030204" pitchFamily="18" charset="0"/>
                                      <a:cs typeface="Arial" pitchFamily="34" charset="0"/>
                                    </a:rPr>
                                    <m:t>𝑁</m:t>
                                  </m:r>
                                </m:sub>
                              </m:sSub>
                            </m:e>
                          </m:d>
                        </m:e>
                        <m:sup>
                          <m:r>
                            <a:rPr lang="en-US" sz="2000" i="1">
                              <a:latin typeface="Cambria Math" panose="02040503050406030204" pitchFamily="18" charset="0"/>
                              <a:cs typeface="Arial" pitchFamily="34" charset="0"/>
                            </a:rPr>
                            <m:t>1/</m:t>
                          </m:r>
                          <m:r>
                            <a:rPr lang="en-US" sz="2000" i="1">
                              <a:latin typeface="Cambria Math" panose="02040503050406030204" pitchFamily="18" charset="0"/>
                              <a:cs typeface="Arial" pitchFamily="34" charset="0"/>
                            </a:rPr>
                            <m:t>𝑁</m:t>
                          </m:r>
                        </m:sup>
                      </m:sSup>
                      <m:r>
                        <a:rPr lang="en-US" sz="2000" i="1">
                          <a:latin typeface="Cambria Math" panose="02040503050406030204" pitchFamily="18" charset="0"/>
                          <a:cs typeface="Arial" pitchFamily="34" charset="0"/>
                        </a:rPr>
                        <m:t>−1</m:t>
                      </m:r>
                    </m:oMath>
                  </m:oMathPara>
                </a14:m>
                <a:endParaRPr lang="en-US" sz="2000" dirty="0">
                  <a:latin typeface="Arial" panose="020B0604020202020204" pitchFamily="34" charset="0"/>
                  <a:cs typeface="Arial" pitchFamily="34" charset="0"/>
                </a:endParaRPr>
              </a:p>
              <a:p>
                <a:endParaRPr lang="en-US" sz="2000" dirty="0">
                  <a:latin typeface="Arial" panose="020B0604020202020204" pitchFamily="34" charset="0"/>
                  <a:cs typeface="Arial" panose="020B0604020202020204" pitchFamily="34" charset="0"/>
                  <a:sym typeface="Wingdings" panose="05000000000000000000" pitchFamily="2" charset="2"/>
                </a:endParaRPr>
              </a:p>
              <a:p>
                <a:r>
                  <a:rPr lang="en-US" sz="2000" dirty="0">
                    <a:latin typeface="Arial" panose="020B0604020202020204" pitchFamily="34" charset="0"/>
                    <a:cs typeface="Arial" panose="020B0604020202020204" pitchFamily="34" charset="0"/>
                    <a:sym typeface="Wingdings" panose="05000000000000000000" pitchFamily="2" charset="2"/>
                  </a:rPr>
                  <a:t>where </a:t>
                </a:r>
                <a14:m>
                  <m:oMath xmlns:m="http://schemas.openxmlformats.org/officeDocument/2006/math">
                    <m:sSub>
                      <m:sSubPr>
                        <m:ctrlPr>
                          <a:rPr lang="en-US" sz="2000" i="1" smtClean="0">
                            <a:latin typeface="Cambria Math" panose="02040503050406030204" pitchFamily="18" charset="0"/>
                            <a:cs typeface="Arial" pitchFamily="34" charset="0"/>
                          </a:rPr>
                        </m:ctrlPr>
                      </m:sSubPr>
                      <m:e>
                        <m:r>
                          <a:rPr lang="en-US" sz="2000" i="1">
                            <a:latin typeface="Cambria Math" panose="02040503050406030204" pitchFamily="18" charset="0"/>
                            <a:cs typeface="Arial" pitchFamily="34" charset="0"/>
                          </a:rPr>
                          <m:t>𝑟</m:t>
                        </m:r>
                      </m:e>
                      <m:sub>
                        <m:r>
                          <a:rPr lang="en-US" sz="2000" b="0" i="1" smtClean="0">
                            <a:latin typeface="Cambria Math" panose="02040503050406030204" pitchFamily="18" charset="0"/>
                            <a:cs typeface="Arial" pitchFamily="34" charset="0"/>
                          </a:rPr>
                          <m:t>0</m:t>
                        </m:r>
                        <m:r>
                          <a:rPr lang="en-US" sz="2000" i="1">
                            <a:latin typeface="Cambria Math" panose="02040503050406030204" pitchFamily="18" charset="0"/>
                            <a:cs typeface="Arial" pitchFamily="34" charset="0"/>
                          </a:rPr>
                          <m:t>,</m:t>
                        </m:r>
                        <m:r>
                          <a:rPr lang="en-US" sz="2000" b="0" i="1" smtClean="0">
                            <a:latin typeface="Cambria Math" panose="02040503050406030204" pitchFamily="18" charset="0"/>
                            <a:cs typeface="Arial" pitchFamily="34" charset="0"/>
                          </a:rPr>
                          <m:t>𝑁</m:t>
                        </m:r>
                      </m:sub>
                    </m:sSub>
                  </m:oMath>
                </a14:m>
                <a:r>
                  <a:rPr lang="en-US" sz="2000" dirty="0">
                    <a:latin typeface="Arial" panose="020B0604020202020204" pitchFamily="34" charset="0"/>
                    <a:cs typeface="Arial" panose="020B0604020202020204" pitchFamily="34" charset="0"/>
                    <a:sym typeface="Wingdings" panose="05000000000000000000" pitchFamily="2" charset="2"/>
                  </a:rPr>
                  <a:t> is the total return from time 0 to time N.</a:t>
                </a:r>
              </a:p>
              <a:p>
                <a:endParaRPr lang="en-US" sz="2000" dirty="0">
                  <a:latin typeface="Arial" panose="020B0604020202020204" pitchFamily="34" charset="0"/>
                  <a:cs typeface="Arial" panose="020B0604020202020204" pitchFamily="34" charset="0"/>
                  <a:sym typeface="Wingdings" panose="05000000000000000000" pitchFamily="2" charset="2"/>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sym typeface="Wingdings" panose="05000000000000000000" pitchFamily="2" charset="2"/>
                  </a:rPr>
                  <a:t>Geometric mean ≈  Arithmetic mean – ½*Variance</a:t>
                </a:r>
              </a:p>
              <a:p>
                <a:endParaRPr lang="pt-PT" sz="2000" dirty="0">
                  <a:latin typeface="Arial" panose="020B0604020202020204" pitchFamily="34" charset="0"/>
                  <a:cs typeface="Arial" pitchFamily="34" charset="0"/>
                </a:endParaRPr>
              </a:p>
            </p:txBody>
          </p:sp>
        </mc:Choice>
        <mc:Fallback xmlns="">
          <p:sp>
            <p:nvSpPr>
              <p:cNvPr id="6" name="Text Box 2"/>
              <p:cNvSpPr txBox="1">
                <a:spLocks noRot="1" noChangeAspect="1" noMove="1" noResize="1" noEditPoints="1" noAdjustHandles="1" noChangeArrowheads="1" noChangeShapeType="1" noTextEdit="1"/>
              </p:cNvSpPr>
              <p:nvPr/>
            </p:nvSpPr>
            <p:spPr bwMode="auto">
              <a:xfrm>
                <a:off x="303726" y="721659"/>
                <a:ext cx="8840274" cy="6866434"/>
              </a:xfrm>
              <a:prstGeom prst="rect">
                <a:avLst/>
              </a:prstGeom>
              <a:blipFill>
                <a:blip r:embed="rId2"/>
                <a:stretch>
                  <a:fillRect l="-759" t="-355"/>
                </a:stretch>
              </a:blipFill>
              <a:ln w="9525" algn="ctr">
                <a:noFill/>
                <a:miter lim="800000"/>
                <a:headEnd/>
                <a:tailEnd/>
              </a:ln>
            </p:spPr>
            <p:txBody>
              <a:bodyPr/>
              <a:lstStyle/>
              <a:p>
                <a:r>
                  <a:rPr lang="en-GB">
                    <a:noFill/>
                  </a:rPr>
                  <a:t> </a:t>
                </a:r>
              </a:p>
            </p:txBody>
          </p:sp>
        </mc:Fallback>
      </mc:AlternateContent>
    </p:spTree>
    <p:extLst>
      <p:ext uri="{BB962C8B-B14F-4D97-AF65-F5344CB8AC3E}">
        <p14:creationId xmlns:p14="http://schemas.microsoft.com/office/powerpoint/2010/main" val="53780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p:cNvSpPr txBox="1">
            <a:spLocks noChangeArrowheads="1"/>
          </p:cNvSpPr>
          <p:nvPr/>
        </p:nvSpPr>
        <p:spPr bwMode="auto">
          <a:xfrm>
            <a:off x="457200" y="990600"/>
            <a:ext cx="8229600" cy="5158854"/>
          </a:xfrm>
          <a:prstGeom prst="rect">
            <a:avLst/>
          </a:prstGeom>
          <a:noFill/>
          <a:ln w="9525" algn="ctr">
            <a:noFill/>
            <a:miter lim="800000"/>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sym typeface="Wingdings" panose="05000000000000000000" pitchFamily="2" charset="2"/>
              </a:rPr>
              <a:t>There is an important lesson in understanding the difference between arithmetic and geometric returns.</a:t>
            </a:r>
          </a:p>
          <a:p>
            <a:pPr marL="8001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sym typeface="Wingdings" panose="05000000000000000000" pitchFamily="2" charset="2"/>
              </a:rPr>
              <a:t>Which two consecutive returns do you prefer?</a:t>
            </a:r>
          </a:p>
          <a:p>
            <a:pPr marL="1371600" lvl="2" indent="-457200">
              <a:buFont typeface="+mj-lt"/>
              <a:buAutoNum type="alphaUcPeriod"/>
            </a:pPr>
            <a:r>
              <a:rPr lang="en-US" sz="2000" dirty="0">
                <a:latin typeface="Arial" panose="020B0604020202020204" pitchFamily="34" charset="0"/>
                <a:cs typeface="Arial" panose="020B0604020202020204" pitchFamily="34" charset="0"/>
                <a:sym typeface="Wingdings" panose="05000000000000000000" pitchFamily="2" charset="2"/>
              </a:rPr>
              <a:t>90%,-50% or</a:t>
            </a:r>
          </a:p>
          <a:p>
            <a:pPr marL="1371600" lvl="2" indent="-457200">
              <a:buFont typeface="+mj-lt"/>
              <a:buAutoNum type="alphaUcPeriod"/>
            </a:pPr>
            <a:r>
              <a:rPr lang="en-US" sz="2000" dirty="0">
                <a:latin typeface="Arial" panose="020B0604020202020204" pitchFamily="34" charset="0"/>
                <a:cs typeface="Arial" panose="020B0604020202020204" pitchFamily="34" charset="0"/>
                <a:sym typeface="Wingdings" panose="05000000000000000000" pitchFamily="2" charset="2"/>
              </a:rPr>
              <a:t>10%,-10%</a:t>
            </a:r>
          </a:p>
          <a:p>
            <a:pPr marL="1371600" lvl="2" indent="-457200">
              <a:buFont typeface="+mj-lt"/>
              <a:buAutoNum type="alphaUcPeriod"/>
            </a:pPr>
            <a:endParaRPr lang="en-US" sz="2000" dirty="0">
              <a:latin typeface="Arial" panose="020B0604020202020204" pitchFamily="34" charset="0"/>
              <a:cs typeface="Arial" panose="020B0604020202020204" pitchFamily="34" charset="0"/>
              <a:sym typeface="Wingdings" panose="05000000000000000000" pitchFamily="2" charset="2"/>
            </a:endParaRPr>
          </a:p>
          <a:p>
            <a:pPr marL="8001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sym typeface="Wingdings" panose="05000000000000000000" pitchFamily="2" charset="2"/>
              </a:rPr>
              <a:t>Lower volatility of B more than makes up for the large difference in (arithmetic) average returns (A. 20% vs. B. 0%).</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sym typeface="Wingdings" panose="05000000000000000000" pitchFamily="2" charset="2"/>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sym typeface="Wingdings" panose="05000000000000000000" pitchFamily="2" charset="2"/>
              </a:rPr>
              <a:t>Lowering return volatility is advantageous for long-term investors.</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sym typeface="Wingdings" panose="05000000000000000000" pitchFamily="2" charset="2"/>
            </a:endParaRPr>
          </a:p>
          <a:p>
            <a:pPr marL="8001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sym typeface="Wingdings" panose="05000000000000000000" pitchFamily="2" charset="2"/>
              </a:rPr>
              <a:t>We will see later that diversification reduces portfolio volatility without affecting arithmetic average returns, thus leading to higher geometric average returns. </a:t>
            </a:r>
          </a:p>
          <a:p>
            <a:pPr marL="342900" indent="-342900" algn="l"/>
            <a:endParaRPr lang="pt-PT" sz="2000" dirty="0">
              <a:latin typeface="Arial" pitchFamily="34" charset="0"/>
              <a:cs typeface="Arial" pitchFamily="34" charset="0"/>
            </a:endParaRPr>
          </a:p>
          <a:p>
            <a:pPr marL="342900" indent="-342900" algn="l">
              <a:buFont typeface="Arial" charset="0"/>
              <a:buAutoNum type="arabicPeriod"/>
            </a:pPr>
            <a:endParaRPr lang="pt-PT" sz="2000" dirty="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fld id="{4A12A122-817D-41F3-8885-5DB718F70662}" type="slidenum">
              <a:rPr lang="en-US" sz="2000" smtClean="0"/>
              <a:pPr/>
              <a:t>8</a:t>
            </a:fld>
            <a:endParaRPr lang="en-US" sz="2000" dirty="0"/>
          </a:p>
        </p:txBody>
      </p:sp>
      <p:sp>
        <p:nvSpPr>
          <p:cNvPr id="3" name="TextBox 2"/>
          <p:cNvSpPr txBox="1"/>
          <p:nvPr/>
        </p:nvSpPr>
        <p:spPr>
          <a:xfrm>
            <a:off x="381000" y="152400"/>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Variance reduction return</a:t>
            </a:r>
          </a:p>
        </p:txBody>
      </p:sp>
    </p:spTree>
    <p:extLst>
      <p:ext uri="{BB962C8B-B14F-4D97-AF65-F5344CB8AC3E}">
        <p14:creationId xmlns:p14="http://schemas.microsoft.com/office/powerpoint/2010/main" val="2796729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3BAE16-24E9-D507-B485-A2A1782FECD0}"/>
            </a:ext>
          </a:extLst>
        </p:cNvPr>
        <p:cNvGrpSpPr/>
        <p:nvPr/>
      </p:nvGrpSpPr>
      <p:grpSpPr>
        <a:xfrm>
          <a:off x="0" y="0"/>
          <a:ext cx="0" cy="0"/>
          <a:chOff x="0" y="0"/>
          <a:chExt cx="0" cy="0"/>
        </a:xfrm>
      </p:grpSpPr>
      <p:sp>
        <p:nvSpPr>
          <p:cNvPr id="5" name="Text Box 2">
            <a:extLst>
              <a:ext uri="{FF2B5EF4-FFF2-40B4-BE49-F238E27FC236}">
                <a16:creationId xmlns:a16="http://schemas.microsoft.com/office/drawing/2014/main" id="{6468CA46-42AF-7D3F-B869-8BEDF416179C}"/>
              </a:ext>
            </a:extLst>
          </p:cNvPr>
          <p:cNvSpPr txBox="1">
            <a:spLocks noChangeArrowheads="1"/>
          </p:cNvSpPr>
          <p:nvPr/>
        </p:nvSpPr>
        <p:spPr bwMode="auto">
          <a:xfrm>
            <a:off x="457200" y="990600"/>
            <a:ext cx="8229600" cy="5158854"/>
          </a:xfrm>
          <a:prstGeom prst="rect">
            <a:avLst/>
          </a:prstGeom>
          <a:noFill/>
          <a:ln w="9525" algn="ctr">
            <a:noFill/>
            <a:miter lim="800000"/>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sym typeface="Wingdings" panose="05000000000000000000" pitchFamily="2" charset="2"/>
              </a:rPr>
              <a:t>Calculate average returns and risk for an investment in Tesla stock and compare these numbers to the S&amp;P500</a:t>
            </a:r>
          </a:p>
          <a:p>
            <a:pPr lvl="1"/>
            <a:endParaRPr lang="en-US" sz="2000" dirty="0">
              <a:latin typeface="Arial" panose="020B0604020202020204" pitchFamily="34" charset="0"/>
              <a:cs typeface="Arial" panose="020B0604020202020204" pitchFamily="34" charset="0"/>
              <a:sym typeface="Wingdings" panose="05000000000000000000" pitchFamily="2" charset="2"/>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sym typeface="Wingdings" panose="05000000000000000000" pitchFamily="2" charset="2"/>
              </a:rPr>
              <a:t>What do these numbers tell you about the average return and risk to expect from investing in Tesla going forward?</a:t>
            </a:r>
          </a:p>
          <a:p>
            <a:pPr marL="800100" lvl="1" indent="-342900">
              <a:buFont typeface="Arial" panose="020B0604020202020204" pitchFamily="34" charset="0"/>
              <a:buChar char="•"/>
            </a:pPr>
            <a:endParaRPr lang="en-US" sz="2000" dirty="0">
              <a:latin typeface="Arial" panose="020B0604020202020204" pitchFamily="34" charset="0"/>
              <a:cs typeface="Arial" panose="020B0604020202020204" pitchFamily="34" charset="0"/>
              <a:sym typeface="Wingdings" panose="05000000000000000000" pitchFamily="2" charset="2"/>
            </a:endParaRPr>
          </a:p>
          <a:p>
            <a:pPr marL="8001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sym typeface="Wingdings" panose="05000000000000000000" pitchFamily="2" charset="2"/>
              </a:rPr>
              <a:t>Average return:</a:t>
            </a:r>
          </a:p>
          <a:p>
            <a:pPr marL="1257300" lvl="2" indent="-342900">
              <a:buFont typeface="Arial" panose="020B0604020202020204" pitchFamily="34" charset="0"/>
              <a:buChar char="•"/>
            </a:pPr>
            <a:r>
              <a:rPr lang="en-US" sz="2000" dirty="0">
                <a:latin typeface="Arial" panose="020B0604020202020204" pitchFamily="34" charset="0"/>
                <a:cs typeface="Arial" panose="020B0604020202020204" pitchFamily="34" charset="0"/>
                <a:sym typeface="Wingdings" panose="05000000000000000000" pitchFamily="2" charset="2"/>
              </a:rPr>
              <a:t>Most probably little:</a:t>
            </a:r>
          </a:p>
          <a:p>
            <a:pPr marL="1714500" lvl="3" indent="-342900">
              <a:buFont typeface="Arial" panose="020B0604020202020204" pitchFamily="34" charset="0"/>
              <a:buChar char="•"/>
            </a:pPr>
            <a:r>
              <a:rPr lang="en-US" sz="2000" dirty="0">
                <a:latin typeface="Arial" panose="020B0604020202020204" pitchFamily="34" charset="0"/>
                <a:cs typeface="Arial" panose="020B0604020202020204" pitchFamily="34" charset="0"/>
                <a:sym typeface="Wingdings" panose="05000000000000000000" pitchFamily="2" charset="2"/>
              </a:rPr>
              <a:t>Historically, few stocks have repeated such a 15-year track record.</a:t>
            </a:r>
          </a:p>
          <a:p>
            <a:pPr marL="1714500" lvl="3" indent="-342900">
              <a:buFont typeface="Arial" panose="020B0604020202020204" pitchFamily="34" charset="0"/>
              <a:buChar char="•"/>
            </a:pPr>
            <a:r>
              <a:rPr lang="en-US" sz="2000" dirty="0">
                <a:latin typeface="Arial" panose="020B0604020202020204" pitchFamily="34" charset="0"/>
                <a:cs typeface="Arial" panose="020B0604020202020204" pitchFamily="34" charset="0"/>
                <a:sym typeface="Wingdings" panose="05000000000000000000" pitchFamily="2" charset="2"/>
              </a:rPr>
              <a:t>Price may be high due to (i) overpricing, (ii) low discount rates or (iii) high expected growth and all three would imply exceptional returns are unlikely to repeat in the future.</a:t>
            </a:r>
          </a:p>
          <a:p>
            <a:pPr marL="800100" lvl="1" indent="-342900">
              <a:buFont typeface="Arial" panose="020B0604020202020204" pitchFamily="34" charset="0"/>
              <a:buChar char="•"/>
            </a:pPr>
            <a:endParaRPr lang="en-US" sz="2000" dirty="0">
              <a:latin typeface="Arial" panose="020B0604020202020204" pitchFamily="34" charset="0"/>
              <a:cs typeface="Arial" panose="020B0604020202020204" pitchFamily="34" charset="0"/>
              <a:sym typeface="Wingdings" panose="05000000000000000000" pitchFamily="2" charset="2"/>
            </a:endParaRPr>
          </a:p>
          <a:p>
            <a:pPr marL="8001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sym typeface="Wingdings" panose="05000000000000000000" pitchFamily="2" charset="2"/>
              </a:rPr>
              <a:t>Risk:</a:t>
            </a:r>
          </a:p>
          <a:p>
            <a:pPr marL="1257300" lvl="2" indent="-342900">
              <a:buFont typeface="Arial" panose="020B0604020202020204" pitchFamily="34" charset="0"/>
              <a:buChar char="•"/>
            </a:pPr>
            <a:r>
              <a:rPr lang="en-US" sz="2000" dirty="0">
                <a:latin typeface="Arial" panose="020B0604020202020204" pitchFamily="34" charset="0"/>
                <a:cs typeface="Arial" panose="020B0604020202020204" pitchFamily="34" charset="0"/>
                <a:sym typeface="Wingdings" panose="05000000000000000000" pitchFamily="2" charset="2"/>
              </a:rPr>
              <a:t>Quite a bit: 60% per year isn’t unheard of looking at other individual stocks.</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sym typeface="Wingdings" panose="05000000000000000000" pitchFamily="2" charset="2"/>
            </a:endParaRPr>
          </a:p>
          <a:p>
            <a:pPr marL="342900" indent="-342900" algn="l">
              <a:buFont typeface="Arial" charset="0"/>
              <a:buAutoNum type="arabicPeriod"/>
            </a:pPr>
            <a:endParaRPr lang="pt-PT" sz="2000" dirty="0">
              <a:latin typeface="Arial" pitchFamily="34" charset="0"/>
              <a:cs typeface="Arial" pitchFamily="34" charset="0"/>
            </a:endParaRPr>
          </a:p>
        </p:txBody>
      </p:sp>
      <p:sp>
        <p:nvSpPr>
          <p:cNvPr id="2" name="Slide Number Placeholder 1">
            <a:extLst>
              <a:ext uri="{FF2B5EF4-FFF2-40B4-BE49-F238E27FC236}">
                <a16:creationId xmlns:a16="http://schemas.microsoft.com/office/drawing/2014/main" id="{233F63A2-154A-0786-EDB0-7DECFC90EBA6}"/>
              </a:ext>
            </a:extLst>
          </p:cNvPr>
          <p:cNvSpPr>
            <a:spLocks noGrp="1"/>
          </p:cNvSpPr>
          <p:nvPr>
            <p:ph type="sldNum" sz="quarter" idx="12"/>
          </p:nvPr>
        </p:nvSpPr>
        <p:spPr/>
        <p:txBody>
          <a:bodyPr/>
          <a:lstStyle/>
          <a:p>
            <a:fld id="{4A12A122-817D-41F3-8885-5DB718F70662}" type="slidenum">
              <a:rPr lang="en-US" sz="2000" smtClean="0"/>
              <a:pPr/>
              <a:t>9</a:t>
            </a:fld>
            <a:endParaRPr lang="en-US" sz="2000" dirty="0"/>
          </a:p>
        </p:txBody>
      </p:sp>
      <p:sp>
        <p:nvSpPr>
          <p:cNvPr id="3" name="TextBox 2">
            <a:extLst>
              <a:ext uri="{FF2B5EF4-FFF2-40B4-BE49-F238E27FC236}">
                <a16:creationId xmlns:a16="http://schemas.microsoft.com/office/drawing/2014/main" id="{A7EC4DAE-F9E9-C0AA-03A5-8DC9506021F1}"/>
              </a:ext>
            </a:extLst>
          </p:cNvPr>
          <p:cNvSpPr txBox="1"/>
          <p:nvPr/>
        </p:nvSpPr>
        <p:spPr>
          <a:xfrm>
            <a:off x="441240" y="166588"/>
            <a:ext cx="7427612" cy="461665"/>
          </a:xfrm>
          <a:prstGeom prst="rect">
            <a:avLst/>
          </a:prstGeom>
          <a:noFill/>
        </p:spPr>
        <p:txBody>
          <a:bodyPr wrap="square" rtlCol="0">
            <a:spAutoFit/>
          </a:bodyPr>
          <a:lstStyle/>
          <a:p>
            <a:pPr>
              <a:tabLst>
                <a:tab pos="968375" algn="l"/>
              </a:tabLst>
            </a:pPr>
            <a:r>
              <a:rPr lang="en-US" sz="2400" b="1" dirty="0">
                <a:latin typeface="Arial" pitchFamily="34" charset="0"/>
                <a:cs typeface="Arial" pitchFamily="34" charset="0"/>
              </a:rPr>
              <a:t>Tesla</a:t>
            </a:r>
          </a:p>
        </p:txBody>
      </p:sp>
    </p:spTree>
    <p:extLst>
      <p:ext uri="{BB962C8B-B14F-4D97-AF65-F5344CB8AC3E}">
        <p14:creationId xmlns:p14="http://schemas.microsoft.com/office/powerpoint/2010/main" val="3349376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algn="ctr">
          <a:solidFill>
            <a:schemeClr val="tx1"/>
          </a:solidFill>
          <a:miter lim="800000"/>
          <a:headEnd/>
          <a:tailEnd/>
        </a:ln>
      </a:spPr>
      <a:bodyPr anchor="ctr"/>
      <a:lstStyle>
        <a:defPPr>
          <a:buFontTx/>
          <a:buNone/>
          <a:defRPr sz="2000" b="1" dirty="0" err="1">
            <a:latin typeface="Arial" pitchFamily="34" charset="0"/>
            <a:cs typeface="Arial" pitchFamily="34" charset="0"/>
          </a:defRPr>
        </a:defPPr>
      </a:lstStyle>
    </a:spDef>
    <a:txDef>
      <a:spPr>
        <a:noFill/>
      </a:spPr>
      <a:bodyPr wrap="square" rtlCol="0">
        <a:spAutoFit/>
      </a:bodyPr>
      <a:lstStyle>
        <a:defPPr>
          <a:defRPr dirty="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2689</Words>
  <Application>Microsoft Office PowerPoint</Application>
  <PresentationFormat>On-screen Show (4:3)</PresentationFormat>
  <Paragraphs>381</Paragraphs>
  <Slides>31</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Arial</vt:lpstr>
      <vt:lpstr>Book Antiqua</vt:lpstr>
      <vt:lpstr>Calibri</vt:lpstr>
      <vt:lpstr>Cambria Math</vt:lpstr>
      <vt:lpstr>Wingdings</vt:lpstr>
      <vt:lpstr>Office Theme</vt:lpstr>
      <vt:lpstr>Worksheet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University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AnjosF</dc:creator>
  <cp:lastModifiedBy>Martijn Boons</cp:lastModifiedBy>
  <cp:revision>493</cp:revision>
  <cp:lastPrinted>2015-09-14T14:00:07Z</cp:lastPrinted>
  <dcterms:created xsi:type="dcterms:W3CDTF">2009-10-06T18:48:49Z</dcterms:created>
  <dcterms:modified xsi:type="dcterms:W3CDTF">2025-02-11T07:53:14Z</dcterms:modified>
</cp:coreProperties>
</file>