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82" r:id="rId2"/>
    <p:sldId id="585" r:id="rId3"/>
    <p:sldId id="958" r:id="rId4"/>
    <p:sldId id="959" r:id="rId5"/>
    <p:sldId id="960" r:id="rId6"/>
    <p:sldId id="961" r:id="rId7"/>
    <p:sldId id="962" r:id="rId8"/>
    <p:sldId id="908" r:id="rId9"/>
    <p:sldId id="647" r:id="rId10"/>
    <p:sldId id="963" r:id="rId11"/>
    <p:sldId id="964" r:id="rId12"/>
    <p:sldId id="965" r:id="rId13"/>
    <p:sldId id="966" r:id="rId14"/>
    <p:sldId id="610" r:id="rId15"/>
    <p:sldId id="967" r:id="rId16"/>
    <p:sldId id="968" r:id="rId17"/>
    <p:sldId id="969" r:id="rId18"/>
    <p:sldId id="970" r:id="rId19"/>
    <p:sldId id="695" r:id="rId20"/>
    <p:sldId id="693" r:id="rId21"/>
    <p:sldId id="940" r:id="rId22"/>
    <p:sldId id="617" r:id="rId23"/>
    <p:sldId id="941" r:id="rId24"/>
    <p:sldId id="942" r:id="rId25"/>
    <p:sldId id="943" r:id="rId26"/>
    <p:sldId id="944" r:id="rId27"/>
    <p:sldId id="945" r:id="rId28"/>
    <p:sldId id="971" r:id="rId29"/>
    <p:sldId id="682" r:id="rId30"/>
    <p:sldId id="946" r:id="rId31"/>
    <p:sldId id="662" r:id="rId32"/>
    <p:sldId id="663" r:id="rId33"/>
    <p:sldId id="664" r:id="rId34"/>
    <p:sldId id="666" r:id="rId35"/>
    <p:sldId id="670" r:id="rId36"/>
    <p:sldId id="667" r:id="rId37"/>
    <p:sldId id="694" r:id="rId38"/>
    <p:sldId id="696" r:id="rId39"/>
    <p:sldId id="697" r:id="rId40"/>
    <p:sldId id="678" r:id="rId41"/>
    <p:sldId id="679" r:id="rId42"/>
    <p:sldId id="680" r:id="rId43"/>
    <p:sldId id="698" r:id="rId44"/>
    <p:sldId id="683" r:id="rId45"/>
    <p:sldId id="291" r:id="rId46"/>
    <p:sldId id="973" r:id="rId47"/>
    <p:sldId id="292" r:id="rId48"/>
    <p:sldId id="972" r:id="rId49"/>
    <p:sldId id="974" r:id="rId50"/>
    <p:sldId id="975" r:id="rId51"/>
    <p:sldId id="976" r:id="rId52"/>
  </p:sldIdLst>
  <p:sldSz cx="9144000" cy="6858000" type="screen4x3"/>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7288" autoAdjust="0"/>
  </p:normalViewPr>
  <p:slideViewPr>
    <p:cSldViewPr>
      <p:cViewPr varScale="1">
        <p:scale>
          <a:sx n="72" d="100"/>
          <a:sy n="72" d="100"/>
        </p:scale>
        <p:origin x="183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2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D-Drive%20Uni\Teaching\Nova\Executive%20Teaching\Investments%20MB\Examples%20class%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D-Drive%20Uni\Teaching\Nova\Executive%20Teaching\Investments%20MB\Examples%20class%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D-Drive%20Uni\Teaching\Nova\Investments\Spring%202025\Lectures%20MFB\Examples%20for%20clas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D-Drive%20Uni\Teaching\Nova\Executive%20Teaching\Investments%20MB\Examples%20class%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D-Drive%20Uni\Teaching\Nova\Executive%20Teaching\Investments%20MB\Examples%20class%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D-Drive%20Uni\Teaching\Nova\Executive%20Teaching\Investments%20MB\Examples%20class%20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D-Drive%20Uni\Teaching\Nova\Executive%20Teaching\Investments%20MB\Examples%20class%20V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'SP500 options'!$C$6</c:f>
              <c:strCache>
                <c:ptCount val="1"/>
                <c:pt idx="0">
                  <c:v>Payoff</c:v>
                </c:pt>
              </c:strCache>
            </c:strRef>
          </c:tx>
          <c:spPr>
            <a:ln w="38100" cap="rnd">
              <a:noFill/>
              <a:round/>
            </a:ln>
            <a:effectLst/>
          </c:spPr>
          <c:marker>
            <c:symbol val="circle"/>
            <c:size val="5"/>
            <c:spPr>
              <a:solidFill>
                <a:schemeClr val="accent1"/>
              </a:solidFill>
              <a:ln w="9525">
                <a:solidFill>
                  <a:schemeClr val="accent1"/>
                </a:solidFill>
              </a:ln>
              <a:effectLst/>
            </c:spPr>
          </c:marker>
          <c:xVal>
            <c:numRef>
              <c:f>'SP500 options'!$B$7:$B$26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options'!$C$7:$C$26</c:f>
              <c:numCache>
                <c:formatCode>General</c:formatCode>
                <c:ptCount val="20"/>
                <c:pt idx="0">
                  <c:v>0</c:v>
                </c:pt>
                <c:pt idx="1">
                  <c:v>0</c:v>
                </c:pt>
                <c:pt idx="2">
                  <c:v>0</c:v>
                </c:pt>
                <c:pt idx="3">
                  <c:v>0</c:v>
                </c:pt>
                <c:pt idx="4">
                  <c:v>0</c:v>
                </c:pt>
                <c:pt idx="5">
                  <c:v>0</c:v>
                </c:pt>
                <c:pt idx="6">
                  <c:v>0</c:v>
                </c:pt>
                <c:pt idx="7">
                  <c:v>0</c:v>
                </c:pt>
                <c:pt idx="8">
                  <c:v>0</c:v>
                </c:pt>
                <c:pt idx="9">
                  <c:v>0</c:v>
                </c:pt>
                <c:pt idx="10">
                  <c:v>150</c:v>
                </c:pt>
                <c:pt idx="11">
                  <c:v>400</c:v>
                </c:pt>
                <c:pt idx="12">
                  <c:v>650</c:v>
                </c:pt>
                <c:pt idx="13">
                  <c:v>900</c:v>
                </c:pt>
                <c:pt idx="14">
                  <c:v>1150</c:v>
                </c:pt>
                <c:pt idx="15">
                  <c:v>1400</c:v>
                </c:pt>
                <c:pt idx="16">
                  <c:v>1650</c:v>
                </c:pt>
                <c:pt idx="17">
                  <c:v>1900</c:v>
                </c:pt>
                <c:pt idx="18">
                  <c:v>2150</c:v>
                </c:pt>
                <c:pt idx="19">
                  <c:v>2400</c:v>
                </c:pt>
              </c:numCache>
            </c:numRef>
          </c:yVal>
          <c:smooth val="0"/>
          <c:extLst>
            <c:ext xmlns:c16="http://schemas.microsoft.com/office/drawing/2014/chart" uri="{C3380CC4-5D6E-409C-BE32-E72D297353CC}">
              <c16:uniqueId val="{00000000-E72B-471E-99DE-351A7AE09124}"/>
            </c:ext>
          </c:extLst>
        </c:ser>
        <c:ser>
          <c:idx val="1"/>
          <c:order val="1"/>
          <c:tx>
            <c:strRef>
              <c:f>'SP500 options'!$D$6</c:f>
              <c:strCache>
                <c:ptCount val="1"/>
                <c:pt idx="0">
                  <c:v>Profit</c:v>
                </c:pt>
              </c:strCache>
            </c:strRef>
          </c:tx>
          <c:spPr>
            <a:ln w="38100" cap="rnd">
              <a:noFill/>
              <a:round/>
            </a:ln>
            <a:effectLst/>
          </c:spPr>
          <c:marker>
            <c:symbol val="circle"/>
            <c:size val="5"/>
            <c:spPr>
              <a:solidFill>
                <a:schemeClr val="accent2"/>
              </a:solidFill>
              <a:ln w="9525">
                <a:solidFill>
                  <a:schemeClr val="accent2"/>
                </a:solidFill>
              </a:ln>
              <a:effectLst/>
            </c:spPr>
          </c:marker>
          <c:xVal>
            <c:numRef>
              <c:f>'SP500 options'!$B$7:$B$26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options'!$D$7:$D$26</c:f>
              <c:numCache>
                <c:formatCode>General</c:formatCode>
                <c:ptCount val="20"/>
                <c:pt idx="0">
                  <c:v>-462.1</c:v>
                </c:pt>
                <c:pt idx="1">
                  <c:v>-462.1</c:v>
                </c:pt>
                <c:pt idx="2">
                  <c:v>-462.1</c:v>
                </c:pt>
                <c:pt idx="3">
                  <c:v>-462.1</c:v>
                </c:pt>
                <c:pt idx="4">
                  <c:v>-462.1</c:v>
                </c:pt>
                <c:pt idx="5">
                  <c:v>-462.1</c:v>
                </c:pt>
                <c:pt idx="6">
                  <c:v>-462.1</c:v>
                </c:pt>
                <c:pt idx="7">
                  <c:v>-462.1</c:v>
                </c:pt>
                <c:pt idx="8">
                  <c:v>-462.1</c:v>
                </c:pt>
                <c:pt idx="9">
                  <c:v>-462.1</c:v>
                </c:pt>
                <c:pt idx="10">
                  <c:v>-312.10000000000002</c:v>
                </c:pt>
                <c:pt idx="11">
                  <c:v>-62.100000000000023</c:v>
                </c:pt>
                <c:pt idx="12">
                  <c:v>187.89999999999998</c:v>
                </c:pt>
                <c:pt idx="13">
                  <c:v>437.9</c:v>
                </c:pt>
                <c:pt idx="14">
                  <c:v>687.9</c:v>
                </c:pt>
                <c:pt idx="15">
                  <c:v>937.9</c:v>
                </c:pt>
                <c:pt idx="16">
                  <c:v>1187.9000000000001</c:v>
                </c:pt>
                <c:pt idx="17">
                  <c:v>1437.9</c:v>
                </c:pt>
                <c:pt idx="18">
                  <c:v>1687.9</c:v>
                </c:pt>
                <c:pt idx="19">
                  <c:v>1937.9</c:v>
                </c:pt>
              </c:numCache>
            </c:numRef>
          </c:yVal>
          <c:smooth val="0"/>
          <c:extLst>
            <c:ext xmlns:c16="http://schemas.microsoft.com/office/drawing/2014/chart" uri="{C3380CC4-5D6E-409C-BE32-E72D297353CC}">
              <c16:uniqueId val="{00000001-E72B-471E-99DE-351A7AE09124}"/>
            </c:ext>
          </c:extLst>
        </c:ser>
        <c:dLbls>
          <c:showLegendKey val="0"/>
          <c:showVal val="0"/>
          <c:showCatName val="0"/>
          <c:showSerName val="0"/>
          <c:showPercent val="0"/>
          <c:showBubbleSize val="0"/>
        </c:dLbls>
        <c:axId val="462424816"/>
        <c:axId val="462430096"/>
      </c:scatterChart>
      <c:valAx>
        <c:axId val="462424816"/>
        <c:scaling>
          <c:orientation val="minMax"/>
          <c:max val="8250"/>
          <c:min val="3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430096"/>
        <c:crosses val="autoZero"/>
        <c:crossBetween val="midCat"/>
      </c:valAx>
      <c:valAx>
        <c:axId val="46243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4248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'SP500 options'!$E$6</c:f>
              <c:strCache>
                <c:ptCount val="1"/>
                <c:pt idx="0">
                  <c:v>Return S&amp;P500</c:v>
                </c:pt>
              </c:strCache>
            </c:strRef>
          </c:tx>
          <c:spPr>
            <a:ln w="38100" cap="rnd">
              <a:noFill/>
              <a:round/>
            </a:ln>
            <a:effectLst/>
          </c:spPr>
          <c:marker>
            <c:symbol val="circle"/>
            <c:size val="5"/>
            <c:spPr>
              <a:solidFill>
                <a:schemeClr val="accent3"/>
              </a:solidFill>
              <a:ln w="9525">
                <a:solidFill>
                  <a:schemeClr val="accent3"/>
                </a:solidFill>
              </a:ln>
              <a:effectLst/>
            </c:spPr>
          </c:marker>
          <c:xVal>
            <c:numRef>
              <c:f>'SP500 options'!$B$7:$B$26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options'!$E$7:$E$26</c:f>
              <c:numCache>
                <c:formatCode>0%</c:formatCode>
                <c:ptCount val="20"/>
                <c:pt idx="0">
                  <c:v>-0.40170940170940173</c:v>
                </c:pt>
                <c:pt idx="1">
                  <c:v>-0.35897435897435892</c:v>
                </c:pt>
                <c:pt idx="2">
                  <c:v>-0.31623931623931623</c:v>
                </c:pt>
                <c:pt idx="3">
                  <c:v>-0.27350427350427353</c:v>
                </c:pt>
                <c:pt idx="4">
                  <c:v>-0.23076923076923073</c:v>
                </c:pt>
                <c:pt idx="5">
                  <c:v>-0.18803418803418803</c:v>
                </c:pt>
                <c:pt idx="6">
                  <c:v>-0.14529914529914534</c:v>
                </c:pt>
                <c:pt idx="7">
                  <c:v>-0.10256410256410253</c:v>
                </c:pt>
                <c:pt idx="8">
                  <c:v>-5.9829059829059839E-2</c:v>
                </c:pt>
                <c:pt idx="9">
                  <c:v>-1.7094017094017144E-2</c:v>
                </c:pt>
                <c:pt idx="10">
                  <c:v>2.564102564102555E-2</c:v>
                </c:pt>
                <c:pt idx="11">
                  <c:v>6.8376068376068355E-2</c:v>
                </c:pt>
                <c:pt idx="12">
                  <c:v>0.11111111111111116</c:v>
                </c:pt>
                <c:pt idx="13">
                  <c:v>0.15384615384615374</c:v>
                </c:pt>
                <c:pt idx="14">
                  <c:v>0.19658119658119655</c:v>
                </c:pt>
                <c:pt idx="15">
                  <c:v>0.23931623931623935</c:v>
                </c:pt>
                <c:pt idx="16">
                  <c:v>0.28205128205128216</c:v>
                </c:pt>
                <c:pt idx="17">
                  <c:v>0.32478632478632474</c:v>
                </c:pt>
                <c:pt idx="18">
                  <c:v>0.36752136752136755</c:v>
                </c:pt>
                <c:pt idx="19">
                  <c:v>0.41025641025641035</c:v>
                </c:pt>
              </c:numCache>
            </c:numRef>
          </c:yVal>
          <c:smooth val="0"/>
          <c:extLst>
            <c:ext xmlns:c16="http://schemas.microsoft.com/office/drawing/2014/chart" uri="{C3380CC4-5D6E-409C-BE32-E72D297353CC}">
              <c16:uniqueId val="{00000000-B623-437F-A3A1-B62A742BD4A2}"/>
            </c:ext>
          </c:extLst>
        </c:ser>
        <c:ser>
          <c:idx val="3"/>
          <c:order val="1"/>
          <c:tx>
            <c:strRef>
              <c:f>'SP500 options'!$F$6</c:f>
              <c:strCache>
                <c:ptCount val="1"/>
                <c:pt idx="0">
                  <c:v>Return Call</c:v>
                </c:pt>
              </c:strCache>
            </c:strRef>
          </c:tx>
          <c:spPr>
            <a:ln w="38100" cap="rnd">
              <a:noFill/>
              <a:round/>
            </a:ln>
            <a:effectLst/>
          </c:spPr>
          <c:marker>
            <c:symbol val="circle"/>
            <c:size val="5"/>
            <c:spPr>
              <a:solidFill>
                <a:schemeClr val="accent4"/>
              </a:solidFill>
              <a:ln w="9525">
                <a:solidFill>
                  <a:schemeClr val="accent4"/>
                </a:solidFill>
              </a:ln>
              <a:effectLst/>
            </c:spPr>
          </c:marker>
          <c:xVal>
            <c:numRef>
              <c:f>'SP500 options'!$B$7:$B$26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options'!$F$7:$F$26</c:f>
              <c:numCache>
                <c:formatCode>0%</c:formatCode>
                <c:ptCount val="20"/>
                <c:pt idx="0">
                  <c:v>-1</c:v>
                </c:pt>
                <c:pt idx="1">
                  <c:v>-1</c:v>
                </c:pt>
                <c:pt idx="2">
                  <c:v>-1</c:v>
                </c:pt>
                <c:pt idx="3">
                  <c:v>-1</c:v>
                </c:pt>
                <c:pt idx="4">
                  <c:v>-1</c:v>
                </c:pt>
                <c:pt idx="5">
                  <c:v>-1</c:v>
                </c:pt>
                <c:pt idx="6">
                  <c:v>-1</c:v>
                </c:pt>
                <c:pt idx="7">
                  <c:v>-1</c:v>
                </c:pt>
                <c:pt idx="8">
                  <c:v>-1</c:v>
                </c:pt>
                <c:pt idx="9">
                  <c:v>-1</c:v>
                </c:pt>
                <c:pt idx="10">
                  <c:v>-0.6753949361610041</c:v>
                </c:pt>
                <c:pt idx="11">
                  <c:v>-0.13438649642934433</c:v>
                </c:pt>
                <c:pt idx="12">
                  <c:v>0.40662194330231544</c:v>
                </c:pt>
                <c:pt idx="13">
                  <c:v>0.94763038303397529</c:v>
                </c:pt>
                <c:pt idx="14">
                  <c:v>1.4886388227656351</c:v>
                </c:pt>
                <c:pt idx="15">
                  <c:v>2.0296472624972948</c:v>
                </c:pt>
                <c:pt idx="16">
                  <c:v>2.5706557022289549</c:v>
                </c:pt>
                <c:pt idx="17">
                  <c:v>3.1116641419606146</c:v>
                </c:pt>
                <c:pt idx="18">
                  <c:v>3.6526725816922743</c:v>
                </c:pt>
                <c:pt idx="19">
                  <c:v>4.1936810214239344</c:v>
                </c:pt>
              </c:numCache>
            </c:numRef>
          </c:yVal>
          <c:smooth val="0"/>
          <c:extLst>
            <c:ext xmlns:c16="http://schemas.microsoft.com/office/drawing/2014/chart" uri="{C3380CC4-5D6E-409C-BE32-E72D297353CC}">
              <c16:uniqueId val="{00000001-B623-437F-A3A1-B62A742BD4A2}"/>
            </c:ext>
          </c:extLst>
        </c:ser>
        <c:dLbls>
          <c:showLegendKey val="0"/>
          <c:showVal val="0"/>
          <c:showCatName val="0"/>
          <c:showSerName val="0"/>
          <c:showPercent val="0"/>
          <c:showBubbleSize val="0"/>
        </c:dLbls>
        <c:axId val="462429136"/>
        <c:axId val="462430576"/>
      </c:scatterChart>
      <c:valAx>
        <c:axId val="462429136"/>
        <c:scaling>
          <c:orientation val="minMax"/>
          <c:max val="8250"/>
          <c:min val="3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430576"/>
        <c:crosses val="autoZero"/>
        <c:crossBetween val="midCat"/>
      </c:valAx>
      <c:valAx>
        <c:axId val="462430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4291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Returns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'Options (i)'!$N$10</c:f>
              <c:strCache>
                <c:ptCount val="1"/>
                <c:pt idx="0">
                  <c:v>All stock</c:v>
                </c:pt>
              </c:strCache>
            </c:strRef>
          </c:tx>
          <c:spPr>
            <a:ln w="28575" cap="rnd">
              <a:solidFill>
                <a:schemeClr val="accent1"/>
              </a:solidFill>
              <a:round/>
            </a:ln>
            <a:effectLst/>
          </c:spPr>
          <c:marker>
            <c:symbol val="none"/>
          </c:marker>
          <c:cat>
            <c:numRef>
              <c:f>'Options (i)'!$O$9:$V$9</c:f>
              <c:numCache>
                <c:formatCode>General</c:formatCode>
                <c:ptCount val="8"/>
                <c:pt idx="0">
                  <c:v>85</c:v>
                </c:pt>
                <c:pt idx="1">
                  <c:v>90</c:v>
                </c:pt>
                <c:pt idx="2">
                  <c:v>95</c:v>
                </c:pt>
                <c:pt idx="3">
                  <c:v>100</c:v>
                </c:pt>
                <c:pt idx="4">
                  <c:v>105</c:v>
                </c:pt>
                <c:pt idx="5">
                  <c:v>110</c:v>
                </c:pt>
                <c:pt idx="6">
                  <c:v>115</c:v>
                </c:pt>
                <c:pt idx="7">
                  <c:v>120</c:v>
                </c:pt>
              </c:numCache>
            </c:numRef>
          </c:cat>
          <c:val>
            <c:numRef>
              <c:f>'Options (i)'!$O$10:$V$10</c:f>
              <c:numCache>
                <c:formatCode>General</c:formatCode>
                <c:ptCount val="8"/>
                <c:pt idx="0">
                  <c:v>-0.15000000000000002</c:v>
                </c:pt>
                <c:pt idx="1">
                  <c:v>-9.9999999999999978E-2</c:v>
                </c:pt>
                <c:pt idx="2">
                  <c:v>-5.0000000000000044E-2</c:v>
                </c:pt>
                <c:pt idx="3">
                  <c:v>0</c:v>
                </c:pt>
                <c:pt idx="4">
                  <c:v>5.0000000000000044E-2</c:v>
                </c:pt>
                <c:pt idx="5">
                  <c:v>0.10000000000000009</c:v>
                </c:pt>
                <c:pt idx="6">
                  <c:v>0.14999999999999991</c:v>
                </c:pt>
                <c:pt idx="7">
                  <c:v>0.19999999999999996</c:v>
                </c:pt>
              </c:numCache>
            </c:numRef>
          </c:val>
          <c:smooth val="0"/>
          <c:extLst>
            <c:ext xmlns:c16="http://schemas.microsoft.com/office/drawing/2014/chart" uri="{C3380CC4-5D6E-409C-BE32-E72D297353CC}">
              <c16:uniqueId val="{00000000-5A76-4A3F-8FCC-25AF58193D3C}"/>
            </c:ext>
          </c:extLst>
        </c:ser>
        <c:ser>
          <c:idx val="1"/>
          <c:order val="1"/>
          <c:tx>
            <c:strRef>
              <c:f>'Options (i)'!$N$11</c:f>
              <c:strCache>
                <c:ptCount val="1"/>
                <c:pt idx="0">
                  <c:v>All options</c:v>
                </c:pt>
              </c:strCache>
            </c:strRef>
          </c:tx>
          <c:spPr>
            <a:ln w="28575" cap="rnd">
              <a:solidFill>
                <a:schemeClr val="accent2"/>
              </a:solidFill>
              <a:round/>
            </a:ln>
            <a:effectLst/>
          </c:spPr>
          <c:marker>
            <c:symbol val="none"/>
          </c:marker>
          <c:cat>
            <c:numRef>
              <c:f>'Options (i)'!$O$9:$V$9</c:f>
              <c:numCache>
                <c:formatCode>General</c:formatCode>
                <c:ptCount val="8"/>
                <c:pt idx="0">
                  <c:v>85</c:v>
                </c:pt>
                <c:pt idx="1">
                  <c:v>90</c:v>
                </c:pt>
                <c:pt idx="2">
                  <c:v>95</c:v>
                </c:pt>
                <c:pt idx="3">
                  <c:v>100</c:v>
                </c:pt>
                <c:pt idx="4">
                  <c:v>105</c:v>
                </c:pt>
                <c:pt idx="5">
                  <c:v>110</c:v>
                </c:pt>
                <c:pt idx="6">
                  <c:v>115</c:v>
                </c:pt>
                <c:pt idx="7">
                  <c:v>120</c:v>
                </c:pt>
              </c:numCache>
            </c:numRef>
          </c:cat>
          <c:val>
            <c:numRef>
              <c:f>'Options (i)'!$O$11:$V$11</c:f>
              <c:numCache>
                <c:formatCode>General</c:formatCode>
                <c:ptCount val="8"/>
                <c:pt idx="0">
                  <c:v>-1</c:v>
                </c:pt>
                <c:pt idx="1">
                  <c:v>-1</c:v>
                </c:pt>
                <c:pt idx="2">
                  <c:v>-1</c:v>
                </c:pt>
                <c:pt idx="3">
                  <c:v>-1</c:v>
                </c:pt>
                <c:pt idx="4">
                  <c:v>-0.5</c:v>
                </c:pt>
                <c:pt idx="5">
                  <c:v>0</c:v>
                </c:pt>
                <c:pt idx="6">
                  <c:v>0.5</c:v>
                </c:pt>
                <c:pt idx="7">
                  <c:v>1</c:v>
                </c:pt>
              </c:numCache>
            </c:numRef>
          </c:val>
          <c:smooth val="0"/>
          <c:extLst>
            <c:ext xmlns:c16="http://schemas.microsoft.com/office/drawing/2014/chart" uri="{C3380CC4-5D6E-409C-BE32-E72D297353CC}">
              <c16:uniqueId val="{00000001-5A76-4A3F-8FCC-25AF58193D3C}"/>
            </c:ext>
          </c:extLst>
        </c:ser>
        <c:ser>
          <c:idx val="2"/>
          <c:order val="2"/>
          <c:tx>
            <c:strRef>
              <c:f>'Options (i)'!$N$12</c:f>
              <c:strCache>
                <c:ptCount val="1"/>
                <c:pt idx="0">
                  <c:v>90% risk-free and 10% options</c:v>
                </c:pt>
              </c:strCache>
            </c:strRef>
          </c:tx>
          <c:spPr>
            <a:ln w="28575" cap="rnd">
              <a:solidFill>
                <a:schemeClr val="accent3"/>
              </a:solidFill>
              <a:round/>
            </a:ln>
            <a:effectLst/>
          </c:spPr>
          <c:marker>
            <c:symbol val="none"/>
          </c:marker>
          <c:cat>
            <c:numRef>
              <c:f>'Options (i)'!$O$9:$V$9</c:f>
              <c:numCache>
                <c:formatCode>General</c:formatCode>
                <c:ptCount val="8"/>
                <c:pt idx="0">
                  <c:v>85</c:v>
                </c:pt>
                <c:pt idx="1">
                  <c:v>90</c:v>
                </c:pt>
                <c:pt idx="2">
                  <c:v>95</c:v>
                </c:pt>
                <c:pt idx="3">
                  <c:v>100</c:v>
                </c:pt>
                <c:pt idx="4">
                  <c:v>105</c:v>
                </c:pt>
                <c:pt idx="5">
                  <c:v>110</c:v>
                </c:pt>
                <c:pt idx="6">
                  <c:v>115</c:v>
                </c:pt>
                <c:pt idx="7">
                  <c:v>120</c:v>
                </c:pt>
              </c:numCache>
            </c:numRef>
          </c:cat>
          <c:val>
            <c:numRef>
              <c:f>'Options (i)'!$O$12:$V$12</c:f>
              <c:numCache>
                <c:formatCode>General</c:formatCode>
                <c:ptCount val="8"/>
                <c:pt idx="0">
                  <c:v>-7.2999999999999954E-2</c:v>
                </c:pt>
                <c:pt idx="1">
                  <c:v>-7.2999999999999954E-2</c:v>
                </c:pt>
                <c:pt idx="2">
                  <c:v>-7.2999999999999954E-2</c:v>
                </c:pt>
                <c:pt idx="3">
                  <c:v>-7.2999999999999954E-2</c:v>
                </c:pt>
                <c:pt idx="4">
                  <c:v>-2.300000000000002E-2</c:v>
                </c:pt>
                <c:pt idx="5">
                  <c:v>2.6999999999999913E-2</c:v>
                </c:pt>
                <c:pt idx="6">
                  <c:v>7.6999999999999957E-2</c:v>
                </c:pt>
                <c:pt idx="7">
                  <c:v>0.127</c:v>
                </c:pt>
              </c:numCache>
            </c:numRef>
          </c:val>
          <c:smooth val="0"/>
          <c:extLst>
            <c:ext xmlns:c16="http://schemas.microsoft.com/office/drawing/2014/chart" uri="{C3380CC4-5D6E-409C-BE32-E72D297353CC}">
              <c16:uniqueId val="{00000002-5A76-4A3F-8FCC-25AF58193D3C}"/>
            </c:ext>
          </c:extLst>
        </c:ser>
        <c:dLbls>
          <c:showLegendKey val="0"/>
          <c:showVal val="0"/>
          <c:showCatName val="0"/>
          <c:showSerName val="0"/>
          <c:showPercent val="0"/>
          <c:showBubbleSize val="0"/>
        </c:dLbls>
        <c:smooth val="0"/>
        <c:axId val="1506443856"/>
        <c:axId val="1599288720"/>
      </c:lineChart>
      <c:catAx>
        <c:axId val="150644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9288720"/>
        <c:crosses val="autoZero"/>
        <c:auto val="1"/>
        <c:lblAlgn val="ctr"/>
        <c:lblOffset val="100"/>
        <c:noMultiLvlLbl val="0"/>
      </c:catAx>
      <c:valAx>
        <c:axId val="159928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644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'SP500 options'!$I$6</c:f>
              <c:strCache>
                <c:ptCount val="1"/>
                <c:pt idx="0">
                  <c:v>S&amp;P500</c:v>
                </c:pt>
              </c:strCache>
            </c:strRef>
          </c:tx>
          <c:spPr>
            <a:ln w="38100" cap="rnd">
              <a:noFill/>
              <a:round/>
            </a:ln>
            <a:effectLst/>
          </c:spPr>
          <c:marker>
            <c:symbol val="circle"/>
            <c:size val="5"/>
            <c:spPr>
              <a:solidFill>
                <a:schemeClr val="accent1"/>
              </a:solidFill>
              <a:ln w="9525">
                <a:solidFill>
                  <a:schemeClr val="accent1"/>
                </a:solidFill>
              </a:ln>
              <a:effectLst/>
            </c:spPr>
          </c:marker>
          <c:xVal>
            <c:numRef>
              <c:f>'SP500 options'!$H$7:$H$26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options'!$I$7:$I$26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yVal>
          <c:smooth val="0"/>
          <c:extLst>
            <c:ext xmlns:c16="http://schemas.microsoft.com/office/drawing/2014/chart" uri="{C3380CC4-5D6E-409C-BE32-E72D297353CC}">
              <c16:uniqueId val="{00000000-FD6E-442B-9FA9-E5C71D6CAF3D}"/>
            </c:ext>
          </c:extLst>
        </c:ser>
        <c:ser>
          <c:idx val="1"/>
          <c:order val="1"/>
          <c:tx>
            <c:strRef>
              <c:f>'SP500 options'!$J$6</c:f>
              <c:strCache>
                <c:ptCount val="1"/>
                <c:pt idx="0">
                  <c:v>5250 put</c:v>
                </c:pt>
              </c:strCache>
            </c:strRef>
          </c:tx>
          <c:spPr>
            <a:ln w="38100" cap="rnd">
              <a:noFill/>
              <a:round/>
            </a:ln>
            <a:effectLst/>
          </c:spPr>
          <c:marker>
            <c:symbol val="circle"/>
            <c:size val="5"/>
            <c:spPr>
              <a:solidFill>
                <a:schemeClr val="accent2"/>
              </a:solidFill>
              <a:ln w="9525">
                <a:solidFill>
                  <a:schemeClr val="accent2"/>
                </a:solidFill>
              </a:ln>
              <a:effectLst/>
            </c:spPr>
          </c:marker>
          <c:xVal>
            <c:numRef>
              <c:f>'SP500 options'!$H$7:$H$26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options'!$J$7:$J$26</c:f>
              <c:numCache>
                <c:formatCode>General</c:formatCode>
                <c:ptCount val="20"/>
                <c:pt idx="0">
                  <c:v>1750</c:v>
                </c:pt>
                <c:pt idx="1">
                  <c:v>1500</c:v>
                </c:pt>
                <c:pt idx="2">
                  <c:v>1250</c:v>
                </c:pt>
                <c:pt idx="3">
                  <c:v>1000</c:v>
                </c:pt>
                <c:pt idx="4">
                  <c:v>750</c:v>
                </c:pt>
                <c:pt idx="5">
                  <c:v>500</c:v>
                </c:pt>
                <c:pt idx="6">
                  <c:v>250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yVal>
          <c:smooth val="0"/>
          <c:extLst>
            <c:ext xmlns:c16="http://schemas.microsoft.com/office/drawing/2014/chart" uri="{C3380CC4-5D6E-409C-BE32-E72D297353CC}">
              <c16:uniqueId val="{00000001-FD6E-442B-9FA9-E5C71D6CAF3D}"/>
            </c:ext>
          </c:extLst>
        </c:ser>
        <c:ser>
          <c:idx val="2"/>
          <c:order val="2"/>
          <c:tx>
            <c:strRef>
              <c:f>'SP500 options'!$K$6</c:f>
              <c:strCache>
                <c:ptCount val="1"/>
                <c:pt idx="0">
                  <c:v>Protective put</c:v>
                </c:pt>
              </c:strCache>
            </c:strRef>
          </c:tx>
          <c:spPr>
            <a:ln w="38100" cap="rnd">
              <a:noFill/>
              <a:round/>
            </a:ln>
            <a:effectLst/>
          </c:spPr>
          <c:marker>
            <c:symbol val="circle"/>
            <c:size val="5"/>
            <c:spPr>
              <a:solidFill>
                <a:schemeClr val="accent3"/>
              </a:solidFill>
              <a:ln w="9525">
                <a:solidFill>
                  <a:schemeClr val="accent3"/>
                </a:solidFill>
              </a:ln>
              <a:effectLst/>
            </c:spPr>
          </c:marker>
          <c:xVal>
            <c:numRef>
              <c:f>'SP500 options'!$H$7:$H$26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options'!$K$7:$K$26</c:f>
              <c:numCache>
                <c:formatCode>General</c:formatCode>
                <c:ptCount val="20"/>
                <c:pt idx="0">
                  <c:v>5250</c:v>
                </c:pt>
                <c:pt idx="1">
                  <c:v>5250</c:v>
                </c:pt>
                <c:pt idx="2">
                  <c:v>5250</c:v>
                </c:pt>
                <c:pt idx="3">
                  <c:v>5250</c:v>
                </c:pt>
                <c:pt idx="4">
                  <c:v>5250</c:v>
                </c:pt>
                <c:pt idx="5">
                  <c:v>5250</c:v>
                </c:pt>
                <c:pt idx="6">
                  <c:v>5250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yVal>
          <c:smooth val="0"/>
          <c:extLst>
            <c:ext xmlns:c16="http://schemas.microsoft.com/office/drawing/2014/chart" uri="{C3380CC4-5D6E-409C-BE32-E72D297353CC}">
              <c16:uniqueId val="{00000002-FD6E-442B-9FA9-E5C71D6CAF3D}"/>
            </c:ext>
          </c:extLst>
        </c:ser>
        <c:dLbls>
          <c:showLegendKey val="0"/>
          <c:showVal val="0"/>
          <c:showCatName val="0"/>
          <c:showSerName val="0"/>
          <c:showPercent val="0"/>
          <c:showBubbleSize val="0"/>
        </c:dLbls>
        <c:axId val="1579407103"/>
        <c:axId val="1579411903"/>
      </c:scatterChart>
      <c:valAx>
        <c:axId val="1579407103"/>
        <c:scaling>
          <c:orientation val="minMax"/>
          <c:max val="8250"/>
          <c:min val="3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411903"/>
        <c:crosses val="autoZero"/>
        <c:crossBetween val="midCat"/>
      </c:valAx>
      <c:valAx>
        <c:axId val="1579411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40710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'SP500 options'!$K$6</c:f>
              <c:strCache>
                <c:ptCount val="1"/>
                <c:pt idx="0">
                  <c:v>Protective put</c:v>
                </c:pt>
              </c:strCache>
            </c:strRef>
          </c:tx>
          <c:spPr>
            <a:ln w="38100" cap="rnd">
              <a:noFill/>
              <a:round/>
            </a:ln>
            <a:effectLst/>
          </c:spPr>
          <c:marker>
            <c:symbol val="circle"/>
            <c:size val="5"/>
            <c:spPr>
              <a:solidFill>
                <a:schemeClr val="accent3"/>
              </a:solidFill>
              <a:ln w="9525">
                <a:solidFill>
                  <a:schemeClr val="accent3"/>
                </a:solidFill>
              </a:ln>
              <a:effectLst/>
            </c:spPr>
          </c:marker>
          <c:xVal>
            <c:numRef>
              <c:f>'SP500 options'!$H$7:$H$26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options'!$K$7:$K$26</c:f>
              <c:numCache>
                <c:formatCode>General</c:formatCode>
                <c:ptCount val="20"/>
                <c:pt idx="0">
                  <c:v>5250</c:v>
                </c:pt>
                <c:pt idx="1">
                  <c:v>5250</c:v>
                </c:pt>
                <c:pt idx="2">
                  <c:v>5250</c:v>
                </c:pt>
                <c:pt idx="3">
                  <c:v>5250</c:v>
                </c:pt>
                <c:pt idx="4">
                  <c:v>5250</c:v>
                </c:pt>
                <c:pt idx="5">
                  <c:v>5250</c:v>
                </c:pt>
                <c:pt idx="6">
                  <c:v>5250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yVal>
          <c:smooth val="0"/>
          <c:extLst>
            <c:ext xmlns:c16="http://schemas.microsoft.com/office/drawing/2014/chart" uri="{C3380CC4-5D6E-409C-BE32-E72D297353CC}">
              <c16:uniqueId val="{00000000-14F6-4D32-B5F3-A9D07EDBFC76}"/>
            </c:ext>
          </c:extLst>
        </c:ser>
        <c:ser>
          <c:idx val="3"/>
          <c:order val="1"/>
          <c:tx>
            <c:strRef>
              <c:f>'SP500 options'!$L$6</c:f>
              <c:strCache>
                <c:ptCount val="1"/>
                <c:pt idx="0">
                  <c:v>Protective collar (5250 put &amp; 6300 call)</c:v>
                </c:pt>
              </c:strCache>
            </c:strRef>
          </c:tx>
          <c:spPr>
            <a:ln w="38100" cap="rnd">
              <a:noFill/>
              <a:round/>
            </a:ln>
            <a:effectLst/>
          </c:spPr>
          <c:marker>
            <c:symbol val="circle"/>
            <c:size val="5"/>
            <c:spPr>
              <a:solidFill>
                <a:schemeClr val="accent4"/>
              </a:solidFill>
              <a:ln w="9525">
                <a:solidFill>
                  <a:schemeClr val="accent4"/>
                </a:solidFill>
              </a:ln>
              <a:effectLst/>
            </c:spPr>
          </c:marker>
          <c:xVal>
            <c:numRef>
              <c:f>'SP500 options'!$H$7:$H$26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options'!$L$7:$L$26</c:f>
              <c:numCache>
                <c:formatCode>General</c:formatCode>
                <c:ptCount val="20"/>
                <c:pt idx="0">
                  <c:v>5250</c:v>
                </c:pt>
                <c:pt idx="1">
                  <c:v>5250</c:v>
                </c:pt>
                <c:pt idx="2">
                  <c:v>5250</c:v>
                </c:pt>
                <c:pt idx="3">
                  <c:v>5250</c:v>
                </c:pt>
                <c:pt idx="4">
                  <c:v>5250</c:v>
                </c:pt>
                <c:pt idx="5">
                  <c:v>5250</c:v>
                </c:pt>
                <c:pt idx="6">
                  <c:v>5250</c:v>
                </c:pt>
                <c:pt idx="7">
                  <c:v>5250</c:v>
                </c:pt>
                <c:pt idx="8">
                  <c:v>5500</c:v>
                </c:pt>
                <c:pt idx="9">
                  <c:v>5750</c:v>
                </c:pt>
                <c:pt idx="10">
                  <c:v>6000</c:v>
                </c:pt>
                <c:pt idx="11">
                  <c:v>6250</c:v>
                </c:pt>
                <c:pt idx="12">
                  <c:v>6300</c:v>
                </c:pt>
                <c:pt idx="13">
                  <c:v>6300</c:v>
                </c:pt>
                <c:pt idx="14">
                  <c:v>6300</c:v>
                </c:pt>
                <c:pt idx="15">
                  <c:v>6300</c:v>
                </c:pt>
                <c:pt idx="16">
                  <c:v>6300</c:v>
                </c:pt>
                <c:pt idx="17">
                  <c:v>6300</c:v>
                </c:pt>
                <c:pt idx="18">
                  <c:v>6300</c:v>
                </c:pt>
                <c:pt idx="19">
                  <c:v>6300</c:v>
                </c:pt>
              </c:numCache>
            </c:numRef>
          </c:yVal>
          <c:smooth val="0"/>
          <c:extLst>
            <c:ext xmlns:c16="http://schemas.microsoft.com/office/drawing/2014/chart" uri="{C3380CC4-5D6E-409C-BE32-E72D297353CC}">
              <c16:uniqueId val="{00000001-14F6-4D32-B5F3-A9D07EDBFC76}"/>
            </c:ext>
          </c:extLst>
        </c:ser>
        <c:dLbls>
          <c:showLegendKey val="0"/>
          <c:showVal val="0"/>
          <c:showCatName val="0"/>
          <c:showSerName val="0"/>
          <c:showPercent val="0"/>
          <c:showBubbleSize val="0"/>
        </c:dLbls>
        <c:axId val="462420016"/>
        <c:axId val="462420976"/>
      </c:scatterChart>
      <c:valAx>
        <c:axId val="462420016"/>
        <c:scaling>
          <c:orientation val="minMax"/>
          <c:max val="8250"/>
          <c:min val="32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420976"/>
        <c:crosses val="autoZero"/>
        <c:crossBetween val="midCat"/>
      </c:valAx>
      <c:valAx>
        <c:axId val="462420976"/>
        <c:scaling>
          <c:orientation val="minMax"/>
          <c:max val="8250"/>
          <c:min val="3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4200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'SP500 options'!$O$6</c:f>
              <c:strCache>
                <c:ptCount val="1"/>
                <c:pt idx="0">
                  <c:v>Short S&amp;P500</c:v>
                </c:pt>
              </c:strCache>
            </c:strRef>
          </c:tx>
          <c:spPr>
            <a:ln w="38100" cap="rnd">
              <a:noFill/>
              <a:round/>
            </a:ln>
            <a:effectLst/>
          </c:spPr>
          <c:marker>
            <c:symbol val="circle"/>
            <c:size val="5"/>
            <c:spPr>
              <a:solidFill>
                <a:schemeClr val="accent1"/>
              </a:solidFill>
              <a:ln w="9525">
                <a:solidFill>
                  <a:schemeClr val="accent1"/>
                </a:solidFill>
              </a:ln>
              <a:effectLst/>
            </c:spPr>
          </c:marker>
          <c:xVal>
            <c:numRef>
              <c:f>'SP500 options'!$N$7:$N$26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options'!$O$7:$O$26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yVal>
          <c:smooth val="0"/>
          <c:extLst>
            <c:ext xmlns:c16="http://schemas.microsoft.com/office/drawing/2014/chart" uri="{C3380CC4-5D6E-409C-BE32-E72D297353CC}">
              <c16:uniqueId val="{00000000-40CF-4A39-958B-16617779D1C8}"/>
            </c:ext>
          </c:extLst>
        </c:ser>
        <c:ser>
          <c:idx val="1"/>
          <c:order val="1"/>
          <c:tx>
            <c:strRef>
              <c:f>'SP500 options'!$P$6</c:f>
              <c:strCache>
                <c:ptCount val="1"/>
                <c:pt idx="0">
                  <c:v>Covered (6300) call</c:v>
                </c:pt>
              </c:strCache>
            </c:strRef>
          </c:tx>
          <c:spPr>
            <a:ln w="38100" cap="rnd">
              <a:noFill/>
              <a:round/>
            </a:ln>
            <a:effectLst/>
          </c:spPr>
          <c:marker>
            <c:symbol val="circle"/>
            <c:size val="5"/>
            <c:spPr>
              <a:solidFill>
                <a:schemeClr val="accent2"/>
              </a:solidFill>
              <a:ln w="9525">
                <a:solidFill>
                  <a:schemeClr val="accent2"/>
                </a:solidFill>
              </a:ln>
              <a:effectLst/>
            </c:spPr>
          </c:marker>
          <c:xVal>
            <c:numRef>
              <c:f>'SP500 options'!$N$7:$N$26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options'!$P$7:$P$26</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-6300</c:v>
                </c:pt>
                <c:pt idx="13">
                  <c:v>-6300</c:v>
                </c:pt>
                <c:pt idx="14">
                  <c:v>-6300</c:v>
                </c:pt>
                <c:pt idx="15">
                  <c:v>-6300</c:v>
                </c:pt>
                <c:pt idx="16">
                  <c:v>-6300</c:v>
                </c:pt>
                <c:pt idx="17">
                  <c:v>-6300</c:v>
                </c:pt>
                <c:pt idx="18">
                  <c:v>-6300</c:v>
                </c:pt>
                <c:pt idx="19">
                  <c:v>-6300</c:v>
                </c:pt>
              </c:numCache>
            </c:numRef>
          </c:yVal>
          <c:smooth val="0"/>
          <c:extLst>
            <c:ext xmlns:c16="http://schemas.microsoft.com/office/drawing/2014/chart" uri="{C3380CC4-5D6E-409C-BE32-E72D297353CC}">
              <c16:uniqueId val="{00000001-40CF-4A39-958B-16617779D1C8}"/>
            </c:ext>
          </c:extLst>
        </c:ser>
        <c:dLbls>
          <c:showLegendKey val="0"/>
          <c:showVal val="0"/>
          <c:showCatName val="0"/>
          <c:showSerName val="0"/>
          <c:showPercent val="0"/>
          <c:showBubbleSize val="0"/>
        </c:dLbls>
        <c:axId val="1205003503"/>
        <c:axId val="1212260399"/>
      </c:scatterChart>
      <c:valAx>
        <c:axId val="1205003503"/>
        <c:scaling>
          <c:orientation val="minMax"/>
          <c:max val="8250"/>
          <c:min val="3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260399"/>
        <c:crosses val="autoZero"/>
        <c:crossBetween val="midCat"/>
      </c:valAx>
      <c:valAx>
        <c:axId val="1212260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00350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'SP500 options'!$AI$5</c:f>
              <c:strCache>
                <c:ptCount val="1"/>
                <c:pt idx="0">
                  <c:v>Long 5850 Straddle</c:v>
                </c:pt>
              </c:strCache>
            </c:strRef>
          </c:tx>
          <c:spPr>
            <a:ln w="38100" cap="rnd">
              <a:noFill/>
              <a:round/>
            </a:ln>
            <a:effectLst/>
          </c:spPr>
          <c:marker>
            <c:symbol val="circle"/>
            <c:size val="5"/>
            <c:spPr>
              <a:solidFill>
                <a:schemeClr val="accent1"/>
              </a:solidFill>
              <a:ln w="9525">
                <a:solidFill>
                  <a:schemeClr val="accent1"/>
                </a:solidFill>
              </a:ln>
              <a:effectLst/>
            </c:spPr>
          </c:marker>
          <c:xVal>
            <c:numRef>
              <c:f>'SP500 options'!$AH$6:$AH$25</c:f>
              <c:numCache>
                <c:formatCode>General</c:formatCode>
                <c:ptCount val="20"/>
                <c:pt idx="0">
                  <c:v>3500</c:v>
                </c:pt>
                <c:pt idx="1">
                  <c:v>3750</c:v>
                </c:pt>
                <c:pt idx="2">
                  <c:v>4000</c:v>
                </c:pt>
                <c:pt idx="3">
                  <c:v>4250</c:v>
                </c:pt>
                <c:pt idx="4">
                  <c:v>4500</c:v>
                </c:pt>
                <c:pt idx="5">
                  <c:v>4750</c:v>
                </c:pt>
                <c:pt idx="6">
                  <c:v>5000</c:v>
                </c:pt>
                <c:pt idx="7">
                  <c:v>5250</c:v>
                </c:pt>
                <c:pt idx="8">
                  <c:v>5500</c:v>
                </c:pt>
                <c:pt idx="9">
                  <c:v>5750</c:v>
                </c:pt>
                <c:pt idx="10">
                  <c:v>6000</c:v>
                </c:pt>
                <c:pt idx="11">
                  <c:v>6250</c:v>
                </c:pt>
                <c:pt idx="12">
                  <c:v>6500</c:v>
                </c:pt>
                <c:pt idx="13">
                  <c:v>6750</c:v>
                </c:pt>
                <c:pt idx="14">
                  <c:v>7000</c:v>
                </c:pt>
                <c:pt idx="15">
                  <c:v>7250</c:v>
                </c:pt>
                <c:pt idx="16">
                  <c:v>7500</c:v>
                </c:pt>
                <c:pt idx="17">
                  <c:v>7750</c:v>
                </c:pt>
                <c:pt idx="18">
                  <c:v>8000</c:v>
                </c:pt>
                <c:pt idx="19">
                  <c:v>8250</c:v>
                </c:pt>
              </c:numCache>
            </c:numRef>
          </c:xVal>
          <c:yVal>
            <c:numRef>
              <c:f>'SP500 options'!$AI$6:$AI$25</c:f>
              <c:numCache>
                <c:formatCode>General</c:formatCode>
                <c:ptCount val="20"/>
                <c:pt idx="0">
                  <c:v>2350</c:v>
                </c:pt>
                <c:pt idx="1">
                  <c:v>2100</c:v>
                </c:pt>
                <c:pt idx="2">
                  <c:v>1850</c:v>
                </c:pt>
                <c:pt idx="3">
                  <c:v>1600</c:v>
                </c:pt>
                <c:pt idx="4">
                  <c:v>1350</c:v>
                </c:pt>
                <c:pt idx="5">
                  <c:v>1100</c:v>
                </c:pt>
                <c:pt idx="6">
                  <c:v>850</c:v>
                </c:pt>
                <c:pt idx="7">
                  <c:v>600</c:v>
                </c:pt>
                <c:pt idx="8">
                  <c:v>350</c:v>
                </c:pt>
                <c:pt idx="9">
                  <c:v>100</c:v>
                </c:pt>
                <c:pt idx="10">
                  <c:v>150</c:v>
                </c:pt>
                <c:pt idx="11">
                  <c:v>400</c:v>
                </c:pt>
                <c:pt idx="12">
                  <c:v>650</c:v>
                </c:pt>
                <c:pt idx="13">
                  <c:v>900</c:v>
                </c:pt>
                <c:pt idx="14">
                  <c:v>1150</c:v>
                </c:pt>
                <c:pt idx="15">
                  <c:v>1400</c:v>
                </c:pt>
                <c:pt idx="16">
                  <c:v>1650</c:v>
                </c:pt>
                <c:pt idx="17">
                  <c:v>1900</c:v>
                </c:pt>
                <c:pt idx="18">
                  <c:v>2150</c:v>
                </c:pt>
                <c:pt idx="19">
                  <c:v>2400</c:v>
                </c:pt>
              </c:numCache>
            </c:numRef>
          </c:yVal>
          <c:smooth val="0"/>
          <c:extLst>
            <c:ext xmlns:c16="http://schemas.microsoft.com/office/drawing/2014/chart" uri="{C3380CC4-5D6E-409C-BE32-E72D297353CC}">
              <c16:uniqueId val="{00000000-FF7D-4C6F-9CD7-870A03229641}"/>
            </c:ext>
          </c:extLst>
        </c:ser>
        <c:dLbls>
          <c:showLegendKey val="0"/>
          <c:showVal val="0"/>
          <c:showCatName val="0"/>
          <c:showSerName val="0"/>
          <c:showPercent val="0"/>
          <c:showBubbleSize val="0"/>
        </c:dLbls>
        <c:axId val="1499783631"/>
        <c:axId val="1499776431"/>
      </c:scatterChart>
      <c:valAx>
        <c:axId val="1499783631"/>
        <c:scaling>
          <c:orientation val="minMax"/>
          <c:max val="8250"/>
          <c:min val="3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9776431"/>
        <c:crosses val="autoZero"/>
        <c:crossBetween val="midCat"/>
      </c:valAx>
      <c:valAx>
        <c:axId val="1499776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97836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049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088" y="0"/>
            <a:ext cx="3076672" cy="510499"/>
          </a:xfrm>
          <a:prstGeom prst="rect">
            <a:avLst/>
          </a:prstGeom>
        </p:spPr>
        <p:txBody>
          <a:bodyPr vert="horz" lIns="91440" tIns="45720" rIns="91440" bIns="45720" rtlCol="0"/>
          <a:lstStyle>
            <a:lvl1pPr algn="r">
              <a:defRPr sz="1200"/>
            </a:lvl1pPr>
          </a:lstStyle>
          <a:p>
            <a:fld id="{4804172E-BA99-43DF-B985-F5C5FBA8B19C}" type="datetimeFigureOut">
              <a:rPr lang="en-US" smtClean="0"/>
              <a:pPr/>
              <a:t>4/28/2025</a:t>
            </a:fld>
            <a:endParaRPr lang="en-US" dirty="0"/>
          </a:p>
        </p:txBody>
      </p:sp>
      <p:sp>
        <p:nvSpPr>
          <p:cNvPr id="4" name="Footer Placeholder 3"/>
          <p:cNvSpPr>
            <a:spLocks noGrp="1"/>
          </p:cNvSpPr>
          <p:nvPr>
            <p:ph type="ftr" sz="quarter" idx="2"/>
          </p:nvPr>
        </p:nvSpPr>
        <p:spPr>
          <a:xfrm>
            <a:off x="0" y="9711312"/>
            <a:ext cx="3076672" cy="51049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088" y="9711312"/>
            <a:ext cx="3076672" cy="510499"/>
          </a:xfrm>
          <a:prstGeom prst="rect">
            <a:avLst/>
          </a:prstGeom>
        </p:spPr>
        <p:txBody>
          <a:bodyPr vert="horz" lIns="91440" tIns="45720" rIns="91440" bIns="45720" rtlCol="0" anchor="b"/>
          <a:lstStyle>
            <a:lvl1pPr algn="r">
              <a:defRPr sz="1200"/>
            </a:lvl1pPr>
          </a:lstStyle>
          <a:p>
            <a:fld id="{96F39FAA-FE56-4FDB-AF5C-AF56F758BE79}" type="slidenum">
              <a:rPr lang="en-US" smtClean="0"/>
              <a:pPr/>
              <a:t>‹#›</a:t>
            </a:fld>
            <a:endParaRPr lang="en-US" dirty="0"/>
          </a:p>
        </p:txBody>
      </p:sp>
    </p:spTree>
    <p:extLst>
      <p:ext uri="{BB962C8B-B14F-4D97-AF65-F5344CB8AC3E}">
        <p14:creationId xmlns:p14="http://schemas.microsoft.com/office/powerpoint/2010/main" val="13215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175"/>
          </a:xfrm>
          <a:prstGeom prst="rect">
            <a:avLst/>
          </a:prstGeom>
        </p:spPr>
        <p:txBody>
          <a:bodyPr vert="horz" lIns="96659" tIns="48330" rIns="96659" bIns="48330" rtlCol="0"/>
          <a:lstStyle>
            <a:lvl1pPr algn="l">
              <a:defRPr sz="1400"/>
            </a:lvl1pPr>
          </a:lstStyle>
          <a:p>
            <a:endParaRPr lang="en-US" dirty="0"/>
          </a:p>
        </p:txBody>
      </p:sp>
      <p:sp>
        <p:nvSpPr>
          <p:cNvPr id="3" name="Date Placeholder 2"/>
          <p:cNvSpPr>
            <a:spLocks noGrp="1"/>
          </p:cNvSpPr>
          <p:nvPr>
            <p:ph type="dt" idx="1"/>
          </p:nvPr>
        </p:nvSpPr>
        <p:spPr>
          <a:xfrm>
            <a:off x="4021295" y="0"/>
            <a:ext cx="3076363" cy="511175"/>
          </a:xfrm>
          <a:prstGeom prst="rect">
            <a:avLst/>
          </a:prstGeom>
        </p:spPr>
        <p:txBody>
          <a:bodyPr vert="horz" lIns="96659" tIns="48330" rIns="96659" bIns="48330" rtlCol="0"/>
          <a:lstStyle>
            <a:lvl1pPr algn="r">
              <a:defRPr sz="1400"/>
            </a:lvl1pPr>
          </a:lstStyle>
          <a:p>
            <a:fld id="{00F579E3-68D4-4C1F-93D0-176F93F587D7}" type="datetimeFigureOut">
              <a:rPr lang="en-US" smtClean="0"/>
              <a:pPr/>
              <a:t>4/28/2025</a:t>
            </a:fld>
            <a:endParaRPr lang="en-US" dirty="0"/>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6659" tIns="48330" rIns="96659" bIns="48330" rtlCol="0" anchor="ctr"/>
          <a:lstStyle/>
          <a:p>
            <a:endParaRPr lang="en-US" dirty="0"/>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6659" tIns="48330" rIns="96659" bIns="483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10551"/>
            <a:ext cx="3076363" cy="511175"/>
          </a:xfrm>
          <a:prstGeom prst="rect">
            <a:avLst/>
          </a:prstGeom>
        </p:spPr>
        <p:txBody>
          <a:bodyPr vert="horz" lIns="96659" tIns="48330" rIns="96659" bIns="48330" rtlCol="0" anchor="b"/>
          <a:lstStyle>
            <a:lvl1pPr algn="l">
              <a:defRPr sz="1400"/>
            </a:lvl1pPr>
          </a:lstStyle>
          <a:p>
            <a:endParaRPr lang="en-US" dirty="0"/>
          </a:p>
        </p:txBody>
      </p:sp>
      <p:sp>
        <p:nvSpPr>
          <p:cNvPr id="7" name="Slide Number Placeholder 6"/>
          <p:cNvSpPr>
            <a:spLocks noGrp="1"/>
          </p:cNvSpPr>
          <p:nvPr>
            <p:ph type="sldNum" sz="quarter" idx="5"/>
          </p:nvPr>
        </p:nvSpPr>
        <p:spPr>
          <a:xfrm>
            <a:off x="4021295" y="9710551"/>
            <a:ext cx="3076363" cy="511175"/>
          </a:xfrm>
          <a:prstGeom prst="rect">
            <a:avLst/>
          </a:prstGeom>
        </p:spPr>
        <p:txBody>
          <a:bodyPr vert="horz" lIns="96659" tIns="48330" rIns="96659" bIns="48330" rtlCol="0" anchor="b"/>
          <a:lstStyle>
            <a:lvl1pPr algn="r">
              <a:defRPr sz="1400"/>
            </a:lvl1pPr>
          </a:lstStyle>
          <a:p>
            <a:fld id="{3FCF04A4-E17C-4950-83D6-AC24C8F054EF}" type="slidenum">
              <a:rPr lang="en-US" smtClean="0"/>
              <a:pPr/>
              <a:t>‹#›</a:t>
            </a:fld>
            <a:endParaRPr lang="en-US" dirty="0"/>
          </a:p>
        </p:txBody>
      </p:sp>
    </p:spTree>
    <p:extLst>
      <p:ext uri="{BB962C8B-B14F-4D97-AF65-F5344CB8AC3E}">
        <p14:creationId xmlns:p14="http://schemas.microsoft.com/office/powerpoint/2010/main" val="263150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59303A8-18A4-4BF3-A2D0-138B12C881F7}" type="slidenum">
              <a:rPr lang="en-GB" smtClean="0"/>
              <a:pPr/>
              <a:t>4</a:t>
            </a:fld>
            <a:endParaRPr lang="en-GB"/>
          </a:p>
        </p:txBody>
      </p:sp>
    </p:spTree>
    <p:extLst>
      <p:ext uri="{BB962C8B-B14F-4D97-AF65-F5344CB8AC3E}">
        <p14:creationId xmlns:p14="http://schemas.microsoft.com/office/powerpoint/2010/main" val="700371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no dividend, T, otherwise F</a:t>
            </a:r>
          </a:p>
          <a:p>
            <a:r>
              <a:rPr lang="en-US" dirty="0"/>
              <a:t>F</a:t>
            </a:r>
          </a:p>
          <a:p>
            <a:r>
              <a:rPr lang="en-US" dirty="0"/>
              <a:t>T</a:t>
            </a:r>
          </a:p>
          <a:p>
            <a:r>
              <a:rPr lang="en-US" dirty="0"/>
              <a:t>T</a:t>
            </a:r>
          </a:p>
          <a:p>
            <a:r>
              <a:rPr lang="en-US" dirty="0"/>
              <a:t>m</a:t>
            </a:r>
            <a:endParaRPr lang="en-NL" dirty="0"/>
          </a:p>
        </p:txBody>
      </p:sp>
      <p:sp>
        <p:nvSpPr>
          <p:cNvPr id="4" name="Slide Number Placeholder 3"/>
          <p:cNvSpPr>
            <a:spLocks noGrp="1"/>
          </p:cNvSpPr>
          <p:nvPr>
            <p:ph type="sldNum" sz="quarter" idx="5"/>
          </p:nvPr>
        </p:nvSpPr>
        <p:spPr/>
        <p:txBody>
          <a:bodyPr/>
          <a:lstStyle/>
          <a:p>
            <a:fld id="{3FCF04A4-E17C-4950-83D6-AC24C8F054EF}" type="slidenum">
              <a:rPr lang="en-US" smtClean="0"/>
              <a:pPr/>
              <a:t>50</a:t>
            </a:fld>
            <a:endParaRPr lang="en-US" dirty="0"/>
          </a:p>
        </p:txBody>
      </p:sp>
    </p:spTree>
    <p:extLst>
      <p:ext uri="{BB962C8B-B14F-4D97-AF65-F5344CB8AC3E}">
        <p14:creationId xmlns:p14="http://schemas.microsoft.com/office/powerpoint/2010/main" val="405353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15</a:t>
            </a:fld>
            <a:endParaRPr lang="en-US" dirty="0"/>
          </a:p>
        </p:txBody>
      </p:sp>
    </p:spTree>
    <p:extLst>
      <p:ext uri="{BB962C8B-B14F-4D97-AF65-F5344CB8AC3E}">
        <p14:creationId xmlns:p14="http://schemas.microsoft.com/office/powerpoint/2010/main" val="274979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a:p>
        </p:txBody>
      </p:sp>
    </p:spTree>
    <p:extLst>
      <p:ext uri="{BB962C8B-B14F-4D97-AF65-F5344CB8AC3E}">
        <p14:creationId xmlns:p14="http://schemas.microsoft.com/office/powerpoint/2010/main" val="52355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31</a:t>
            </a:fld>
            <a:endParaRPr lang="en-US"/>
          </a:p>
        </p:txBody>
      </p:sp>
    </p:spTree>
    <p:extLst>
      <p:ext uri="{BB962C8B-B14F-4D97-AF65-F5344CB8AC3E}">
        <p14:creationId xmlns:p14="http://schemas.microsoft.com/office/powerpoint/2010/main" val="67128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solution is very similar to what we had before!</a:t>
            </a:r>
          </a:p>
        </p:txBody>
      </p:sp>
      <p:sp>
        <p:nvSpPr>
          <p:cNvPr id="4" name="Slide Number Placeholder 3"/>
          <p:cNvSpPr>
            <a:spLocks noGrp="1"/>
          </p:cNvSpPr>
          <p:nvPr>
            <p:ph type="sldNum" sz="quarter" idx="10"/>
          </p:nvPr>
        </p:nvSpPr>
        <p:spPr/>
        <p:txBody>
          <a:bodyPr/>
          <a:lstStyle/>
          <a:p>
            <a:fld id="{CA5D3BF3-D352-46FC-8343-31F56E6730EA}" type="slidenum">
              <a:rPr lang="en-US" smtClean="0"/>
              <a:pPr/>
              <a:t>33</a:t>
            </a:fld>
            <a:endParaRPr lang="en-US"/>
          </a:p>
        </p:txBody>
      </p:sp>
    </p:spTree>
    <p:extLst>
      <p:ext uri="{BB962C8B-B14F-4D97-AF65-F5344CB8AC3E}">
        <p14:creationId xmlns:p14="http://schemas.microsoft.com/office/powerpoint/2010/main" val="343764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solution is very similar to what we had before!</a:t>
            </a:r>
          </a:p>
        </p:txBody>
      </p:sp>
      <p:sp>
        <p:nvSpPr>
          <p:cNvPr id="4" name="Slide Number Placeholder 3"/>
          <p:cNvSpPr>
            <a:spLocks noGrp="1"/>
          </p:cNvSpPr>
          <p:nvPr>
            <p:ph type="sldNum" sz="quarter" idx="10"/>
          </p:nvPr>
        </p:nvSpPr>
        <p:spPr/>
        <p:txBody>
          <a:bodyPr/>
          <a:lstStyle/>
          <a:p>
            <a:fld id="{CA5D3BF3-D352-46FC-8343-31F56E6730EA}" type="slidenum">
              <a:rPr lang="en-US" smtClean="0"/>
              <a:pPr/>
              <a:t>34</a:t>
            </a:fld>
            <a:endParaRPr lang="en-US"/>
          </a:p>
        </p:txBody>
      </p:sp>
    </p:spTree>
    <p:extLst>
      <p:ext uri="{BB962C8B-B14F-4D97-AF65-F5344CB8AC3E}">
        <p14:creationId xmlns:p14="http://schemas.microsoft.com/office/powerpoint/2010/main" val="205781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a:t>Put delta=</a:t>
            </a:r>
            <a:r>
              <a:rPr lang="pt-PT" baseline="0" dirty="0"/>
              <a:t> Nd1-1 = cd-1</a:t>
            </a:r>
            <a:endParaRPr lang="pt-PT"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35</a:t>
            </a:fld>
            <a:endParaRPr lang="en-US"/>
          </a:p>
        </p:txBody>
      </p:sp>
    </p:spTree>
    <p:extLst>
      <p:ext uri="{BB962C8B-B14F-4D97-AF65-F5344CB8AC3E}">
        <p14:creationId xmlns:p14="http://schemas.microsoft.com/office/powerpoint/2010/main" val="55657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European call options</a:t>
            </a:r>
            <a:r>
              <a:rPr lang="en-US" baseline="0" dirty="0"/>
              <a:t> have positive time value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36</a:t>
            </a:fld>
            <a:endParaRPr lang="en-US"/>
          </a:p>
        </p:txBody>
      </p:sp>
    </p:spTree>
    <p:extLst>
      <p:ext uri="{BB962C8B-B14F-4D97-AF65-F5344CB8AC3E}">
        <p14:creationId xmlns:p14="http://schemas.microsoft.com/office/powerpoint/2010/main" val="377473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European call options</a:t>
            </a:r>
            <a:r>
              <a:rPr lang="en-US" baseline="0" dirty="0"/>
              <a:t> have positive time value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37</a:t>
            </a:fld>
            <a:endParaRPr lang="en-US"/>
          </a:p>
        </p:txBody>
      </p:sp>
    </p:spTree>
    <p:extLst>
      <p:ext uri="{BB962C8B-B14F-4D97-AF65-F5344CB8AC3E}">
        <p14:creationId xmlns:p14="http://schemas.microsoft.com/office/powerpoint/2010/main" val="318346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609600" y="609600"/>
            <a:ext cx="7924800" cy="56388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Corporate Finance #3 - Nova SBE</a:t>
            </a:r>
            <a:endParaRPr lang="en-US" dirty="0"/>
          </a:p>
        </p:txBody>
      </p:sp>
      <p:sp>
        <p:nvSpPr>
          <p:cNvPr id="6" name="Slide Number Placeholder 5"/>
          <p:cNvSpPr>
            <a:spLocks noGrp="1"/>
          </p:cNvSpPr>
          <p:nvPr>
            <p:ph type="sldNum" sz="quarter" idx="12"/>
          </p:nvPr>
        </p:nvSpPr>
        <p:spPr/>
        <p:txBody>
          <a:bodyPr/>
          <a:lstStyle/>
          <a:p>
            <a:fld id="{4A12A122-817D-41F3-8885-5DB718F70662}" type="slidenum">
              <a:rPr lang="en-US" smtClean="0"/>
              <a:pPr/>
              <a:t>‹#›</a:t>
            </a:fld>
            <a:endParaRPr lang="en-US" dirty="0"/>
          </a:p>
        </p:txBody>
      </p:sp>
      <p:pic>
        <p:nvPicPr>
          <p:cNvPr id="7" name="Picture 6">
            <a:extLst>
              <a:ext uri="{FF2B5EF4-FFF2-40B4-BE49-F238E27FC236}">
                <a16:creationId xmlns:a16="http://schemas.microsoft.com/office/drawing/2014/main" id="{4EEC4FB3-D496-DF26-DD56-4E3208537D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324644"/>
            <a:ext cx="1335024" cy="5214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novasb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01784" y="6477000"/>
            <a:ext cx="2133600" cy="244475"/>
          </a:xfrm>
        </p:spPr>
        <p:txBody>
          <a:bodyPr/>
          <a:lstStyle/>
          <a:p>
            <a:fld id="{4A12A122-817D-41F3-8885-5DB718F70662}" type="slidenum">
              <a:rPr lang="en-US" smtClean="0"/>
              <a:pPr/>
              <a:t>‹#›</a:t>
            </a:fld>
            <a:endParaRPr lang="en-US" dirty="0"/>
          </a:p>
        </p:txBody>
      </p:sp>
      <p:cxnSp>
        <p:nvCxnSpPr>
          <p:cNvPr id="5" name="Straight Connector 4"/>
          <p:cNvCxnSpPr/>
          <p:nvPr userDrawn="1"/>
        </p:nvCxnSpPr>
        <p:spPr>
          <a:xfrm rot="16200000" flipH="1">
            <a:off x="-3059905" y="3429794"/>
            <a:ext cx="6704012" cy="0"/>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6200" y="762000"/>
            <a:ext cx="8763000" cy="1588"/>
          </a:xfrm>
          <a:prstGeom prst="line">
            <a:avLst/>
          </a:prstGeom>
          <a:ln w="9525">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8" name="Straight Connector 4"/>
          <p:cNvCxnSpPr/>
          <p:nvPr userDrawn="1"/>
        </p:nvCxnSpPr>
        <p:spPr>
          <a:xfrm>
            <a:off x="76200" y="6503988"/>
            <a:ext cx="8763000" cy="1587"/>
          </a:xfrm>
          <a:prstGeom prst="line">
            <a:avLst/>
          </a:prstGeom>
          <a:ln w="9525">
            <a:solidFill>
              <a:srgbClr val="AA9C8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0360" y="133315"/>
            <a:ext cx="1335024" cy="5214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Corporate Finance #3 - Nova SBE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2A122-817D-41F3-8885-5DB718F7066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finance.yahoo.com/quote/%5ESPX/options/?date=1751241600" TargetMode="Externa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hyperlink" Target="https://finance.yahoo.com/quote/%5ESPX/options/?straddle=false&amp;strike=5890&amp;type=all" TargetMode="External"/><Relationship Id="rId18" Type="http://schemas.openxmlformats.org/officeDocument/2006/relationships/hyperlink" Target="https://finance.yahoo.com/quote/SPXW241129C05920000/" TargetMode="External"/><Relationship Id="rId26" Type="http://schemas.openxmlformats.org/officeDocument/2006/relationships/hyperlink" Target="https://finance.yahoo.com/quote/SPXW241129P05860000/" TargetMode="External"/><Relationship Id="rId3" Type="http://schemas.openxmlformats.org/officeDocument/2006/relationships/hyperlink" Target="https://finance.yahoo.com/quote/%5ESPX/options/?straddle=false&amp;strike=5840&amp;type=all" TargetMode="External"/><Relationship Id="rId21" Type="http://schemas.openxmlformats.org/officeDocument/2006/relationships/hyperlink" Target="https://finance.yahoo.com/quote/%5ESPX/options/?straddle=false&amp;strike=5930&amp;type=all" TargetMode="External"/><Relationship Id="rId34" Type="http://schemas.openxmlformats.org/officeDocument/2006/relationships/hyperlink" Target="https://finance.yahoo.com/quote/SPXW241129P05940000/" TargetMode="External"/><Relationship Id="rId7" Type="http://schemas.openxmlformats.org/officeDocument/2006/relationships/hyperlink" Target="https://finance.yahoo.com/quote/%5ESPX/options/?straddle=false&amp;strike=5860&amp;type=all" TargetMode="External"/><Relationship Id="rId12" Type="http://schemas.openxmlformats.org/officeDocument/2006/relationships/hyperlink" Target="https://finance.yahoo.com/quote/SPXW241129C05890000/" TargetMode="External"/><Relationship Id="rId17" Type="http://schemas.openxmlformats.org/officeDocument/2006/relationships/hyperlink" Target="https://finance.yahoo.com/quote/%5ESPX/options/?straddle=false&amp;strike=5910&amp;type=all" TargetMode="External"/><Relationship Id="rId25" Type="http://schemas.openxmlformats.org/officeDocument/2006/relationships/hyperlink" Target="https://finance.yahoo.com/quote/SPXW241129P05850000/" TargetMode="External"/><Relationship Id="rId33" Type="http://schemas.openxmlformats.org/officeDocument/2006/relationships/hyperlink" Target="https://finance.yahoo.com/quote/SPXW241129P05930000/" TargetMode="External"/><Relationship Id="rId2" Type="http://schemas.openxmlformats.org/officeDocument/2006/relationships/hyperlink" Target="https://finance.yahoo.com/quote/SPXW241129C05840000/" TargetMode="External"/><Relationship Id="rId16" Type="http://schemas.openxmlformats.org/officeDocument/2006/relationships/hyperlink" Target="https://finance.yahoo.com/quote/SPXW241129C05910000/" TargetMode="External"/><Relationship Id="rId20" Type="http://schemas.openxmlformats.org/officeDocument/2006/relationships/hyperlink" Target="https://finance.yahoo.com/quote/SPXW241129C05930000/" TargetMode="External"/><Relationship Id="rId29" Type="http://schemas.openxmlformats.org/officeDocument/2006/relationships/hyperlink" Target="https://finance.yahoo.com/quote/SPXW241129P05890000/" TargetMode="External"/><Relationship Id="rId1" Type="http://schemas.openxmlformats.org/officeDocument/2006/relationships/slideLayout" Target="../slideLayouts/slideLayout3.xml"/><Relationship Id="rId6" Type="http://schemas.openxmlformats.org/officeDocument/2006/relationships/hyperlink" Target="https://finance.yahoo.com/quote/SPXW241129C05860000/" TargetMode="External"/><Relationship Id="rId11" Type="http://schemas.openxmlformats.org/officeDocument/2006/relationships/hyperlink" Target="https://finance.yahoo.com/quote/%5ESPX/options/?straddle=false&amp;strike=5880&amp;type=all" TargetMode="External"/><Relationship Id="rId24" Type="http://schemas.openxmlformats.org/officeDocument/2006/relationships/hyperlink" Target="https://finance.yahoo.com/quote/SPXW241129P05840000/" TargetMode="External"/><Relationship Id="rId32" Type="http://schemas.openxmlformats.org/officeDocument/2006/relationships/hyperlink" Target="https://finance.yahoo.com/quote/SPXW241129P05920000/" TargetMode="External"/><Relationship Id="rId5" Type="http://schemas.openxmlformats.org/officeDocument/2006/relationships/hyperlink" Target="https://finance.yahoo.com/quote/%5ESPX/options/?straddle=false&amp;strike=5850&amp;type=all" TargetMode="External"/><Relationship Id="rId15" Type="http://schemas.openxmlformats.org/officeDocument/2006/relationships/hyperlink" Target="https://finance.yahoo.com/quote/%5ESPX/options/?straddle=false&amp;strike=5900&amp;type=all" TargetMode="External"/><Relationship Id="rId23" Type="http://schemas.openxmlformats.org/officeDocument/2006/relationships/hyperlink" Target="https://finance.yahoo.com/quote/%5ESPX/options/?straddle=false&amp;strike=5940&amp;type=all" TargetMode="External"/><Relationship Id="rId28" Type="http://schemas.openxmlformats.org/officeDocument/2006/relationships/hyperlink" Target="https://finance.yahoo.com/quote/SPXW241129P05880000/" TargetMode="External"/><Relationship Id="rId10" Type="http://schemas.openxmlformats.org/officeDocument/2006/relationships/hyperlink" Target="https://finance.yahoo.com/quote/SPXW241129C05880000/" TargetMode="External"/><Relationship Id="rId19" Type="http://schemas.openxmlformats.org/officeDocument/2006/relationships/hyperlink" Target="https://finance.yahoo.com/quote/%5ESPX/options/?straddle=false&amp;strike=5920&amp;type=all" TargetMode="External"/><Relationship Id="rId31" Type="http://schemas.openxmlformats.org/officeDocument/2006/relationships/hyperlink" Target="https://finance.yahoo.com/quote/SPXW241129P05910000/" TargetMode="External"/><Relationship Id="rId4" Type="http://schemas.openxmlformats.org/officeDocument/2006/relationships/hyperlink" Target="https://finance.yahoo.com/quote/SPXW241129C05850000/" TargetMode="External"/><Relationship Id="rId9" Type="http://schemas.openxmlformats.org/officeDocument/2006/relationships/hyperlink" Target="https://finance.yahoo.com/quote/%5ESPX/options/?straddle=false&amp;strike=5870&amp;type=all" TargetMode="External"/><Relationship Id="rId14" Type="http://schemas.openxmlformats.org/officeDocument/2006/relationships/hyperlink" Target="https://finance.yahoo.com/quote/SPXW241129C05900000/" TargetMode="External"/><Relationship Id="rId22" Type="http://schemas.openxmlformats.org/officeDocument/2006/relationships/hyperlink" Target="https://finance.yahoo.com/quote/SPXW241129C05940000/" TargetMode="External"/><Relationship Id="rId27" Type="http://schemas.openxmlformats.org/officeDocument/2006/relationships/hyperlink" Target="https://finance.yahoo.com/quote/SPXW241129P05870000/" TargetMode="External"/><Relationship Id="rId30" Type="http://schemas.openxmlformats.org/officeDocument/2006/relationships/hyperlink" Target="https://finance.yahoo.com/quote/SPXW241129P05900000/" TargetMode="External"/><Relationship Id="rId8" Type="http://schemas.openxmlformats.org/officeDocument/2006/relationships/hyperlink" Target="https://finance.yahoo.com/quote/SPXW241129C0587000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Exotic_option"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megroup.com/trading/weather/"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authors.library.caltech.edu/95137/1/549.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boe.com/tradable_products/vi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finance.yahoo.com/quote/%5ESPX/options/?date=1751241600" TargetMode="Externa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7924800" cy="5638800"/>
          </a:xfrm>
          <a:prstGeom prst="rect">
            <a:avLst/>
          </a:prstGeom>
          <a:noFill/>
          <a:ln w="9525">
            <a:solidFill>
              <a:srgbClr val="AA9C8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p:nvSpPr>
        <p:spPr>
          <a:xfrm>
            <a:off x="1981200" y="1295400"/>
            <a:ext cx="5143500" cy="769441"/>
          </a:xfrm>
          <a:prstGeom prst="rect">
            <a:avLst/>
          </a:prstGeom>
          <a:noFill/>
        </p:spPr>
        <p:txBody>
          <a:bodyPr wrap="square" rtlCol="0">
            <a:spAutoFit/>
          </a:bodyPr>
          <a:lstStyle/>
          <a:p>
            <a:pPr algn="ctr"/>
            <a:r>
              <a:rPr lang="en-US" sz="4400" b="1" dirty="0">
                <a:latin typeface="Arial" pitchFamily="34" charset="0"/>
                <a:cs typeface="Arial" pitchFamily="34" charset="0"/>
              </a:rPr>
              <a:t>Investments</a:t>
            </a:r>
          </a:p>
        </p:txBody>
      </p:sp>
      <p:sp>
        <p:nvSpPr>
          <p:cNvPr id="13" name="Rectangle 3"/>
          <p:cNvSpPr txBox="1">
            <a:spLocks noChangeArrowheads="1"/>
          </p:cNvSpPr>
          <p:nvPr/>
        </p:nvSpPr>
        <p:spPr>
          <a:xfrm>
            <a:off x="685800" y="3124200"/>
            <a:ext cx="7772400" cy="12192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b="1" noProof="0" dirty="0">
                <a:latin typeface="Arial" pitchFamily="34" charset="0"/>
                <a:cs typeface="Arial" pitchFamily="34" charset="0"/>
              </a:rPr>
              <a:t>Masters in Finance</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dirty="0">
              <a:ln>
                <a:noFill/>
              </a:ln>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a:ln>
                <a:noFill/>
              </a:ln>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effectLst/>
                <a:uLnTx/>
                <a:uFillTx/>
                <a:latin typeface="Arial" pitchFamily="34" charset="0"/>
                <a:cs typeface="Arial" pitchFamily="34" charset="0"/>
              </a:rPr>
              <a:t>Spring 2025, Martijn Boons</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effectLst/>
                <a:uLnTx/>
                <a:uFillTx/>
                <a:latin typeface="Arial" pitchFamily="34" charset="0"/>
                <a:cs typeface="Arial" pitchFamily="34" charset="0"/>
              </a:rPr>
              <a:t>Chapter</a:t>
            </a:r>
            <a:r>
              <a:rPr kumimoji="0" lang="en-US" sz="2800" b="1" i="0" u="none" strike="noStrike" kern="1200" cap="none" spc="0" normalizeH="0" noProof="0" dirty="0">
                <a:ln>
                  <a:noFill/>
                </a:ln>
                <a:effectLst/>
                <a:uLnTx/>
                <a:uFillTx/>
                <a:latin typeface="Arial" pitchFamily="34" charset="0"/>
                <a:cs typeface="Arial" pitchFamily="34" charset="0"/>
              </a:rPr>
              <a:t> 20-21</a:t>
            </a:r>
            <a:endParaRPr kumimoji="0" lang="en-US" sz="2800" b="1" i="0" u="none" strike="noStrike" kern="1200" cap="none" spc="0" normalizeH="0" baseline="0" noProof="0" dirty="0">
              <a:ln>
                <a:noFill/>
              </a:ln>
              <a:effectLst/>
              <a:uLnTx/>
              <a:uFillTx/>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777853"/>
            <a:ext cx="2895600" cy="1131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93412" y="914400"/>
            <a:ext cx="8471848" cy="5158854"/>
          </a:xfrm>
          <a:prstGeom prst="rect">
            <a:avLst/>
          </a:prstGeom>
          <a:noFill/>
          <a:ln w="9525" algn="ctr">
            <a:noFill/>
            <a:miter lim="800000"/>
            <a:headEnd/>
            <a:tailEnd/>
          </a:ln>
        </p:spPr>
        <p:txBody>
          <a:bodyPr/>
          <a:lstStyle/>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lnSpc>
                <a:spcPct val="90000"/>
              </a:lnSpc>
              <a:buFont typeface="Wingdings" panose="05000000000000000000" pitchFamily="2" charset="2"/>
              <a:buChar char="Ø"/>
            </a:pPr>
            <a:endParaRPr lang="en-US" altLang="en-US" sz="2000" dirty="0">
              <a:latin typeface="Calibri (Body)"/>
            </a:endParaRPr>
          </a:p>
          <a:p>
            <a:pPr marL="342900" indent="-342900">
              <a:buFont typeface="Arial" panose="020B0604020202020204" pitchFamily="34" charset="0"/>
              <a:buChar char="•"/>
            </a:pPr>
            <a:endParaRPr lang="en-US" altLang="en-US" sz="2000" dirty="0">
              <a:latin typeface="Calibri (Body)"/>
            </a:endParaRPr>
          </a:p>
          <a:p>
            <a:pPr marL="457200" indent="-457200" algn="l"/>
            <a:endParaRPr lang="pt-PT" sz="2000" dirty="0">
              <a:latin typeface="Arial" pitchFamily="34" charset="0"/>
              <a:cs typeface="Arial" pitchFamily="34" charset="0"/>
            </a:endParaRPr>
          </a:p>
          <a:p>
            <a:pPr marL="457200" indent="-457200" algn="l"/>
            <a:endParaRPr lang="pt-PT" sz="2000" dirty="0">
              <a:latin typeface="Arial" pitchFamily="34" charset="0"/>
              <a:cs typeface="Arial" pitchFamily="34" charset="0"/>
            </a:endParaRPr>
          </a:p>
          <a:p>
            <a:pPr marL="800100" lvl="1" indent="-342900" algn="l">
              <a:buFont typeface="Arial" pitchFamily="34" charset="0"/>
              <a:buChar char="•"/>
            </a:pPr>
            <a:endParaRPr lang="pt-PT" sz="2000" dirty="0">
              <a:latin typeface="Arial" pitchFamily="34" charset="0"/>
              <a:cs typeface="Arial" pitchFamily="34" charset="0"/>
            </a:endParaRPr>
          </a:p>
        </p:txBody>
      </p:sp>
      <p:sp>
        <p:nvSpPr>
          <p:cNvPr id="9" name="TextBox 8"/>
          <p:cNvSpPr txBox="1"/>
          <p:nvPr/>
        </p:nvSpPr>
        <p:spPr>
          <a:xfrm>
            <a:off x="381000" y="215771"/>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Option vs. Stock Investments</a:t>
            </a:r>
          </a:p>
        </p:txBody>
      </p:sp>
      <p:graphicFrame>
        <p:nvGraphicFramePr>
          <p:cNvPr id="2" name="Table 1">
            <a:extLst>
              <a:ext uri="{FF2B5EF4-FFF2-40B4-BE49-F238E27FC236}">
                <a16:creationId xmlns:a16="http://schemas.microsoft.com/office/drawing/2014/main" id="{48F4F52A-25A4-058E-8F4F-FA2441CC0265}"/>
              </a:ext>
            </a:extLst>
          </p:cNvPr>
          <p:cNvGraphicFramePr>
            <a:graphicFrameLocks noGrp="1"/>
          </p:cNvGraphicFramePr>
          <p:nvPr>
            <p:extLst>
              <p:ext uri="{D42A27DB-BD31-4B8C-83A1-F6EECF244321}">
                <p14:modId xmlns:p14="http://schemas.microsoft.com/office/powerpoint/2010/main" val="1126866323"/>
              </p:ext>
            </p:extLst>
          </p:nvPr>
        </p:nvGraphicFramePr>
        <p:xfrm>
          <a:off x="755650" y="1002778"/>
          <a:ext cx="7632699" cy="1320800"/>
        </p:xfrm>
        <a:graphic>
          <a:graphicData uri="http://schemas.openxmlformats.org/drawingml/2006/table">
            <a:tbl>
              <a:tblPr>
                <a:tableStyleId>{5C22544A-7EE6-4342-B048-85BDC9FD1C3A}</a:tableStyleId>
              </a:tblPr>
              <a:tblGrid>
                <a:gridCol w="3501683">
                  <a:extLst>
                    <a:ext uri="{9D8B030D-6E8A-4147-A177-3AD203B41FA5}">
                      <a16:colId xmlns:a16="http://schemas.microsoft.com/office/drawing/2014/main" val="275837479"/>
                    </a:ext>
                  </a:extLst>
                </a:gridCol>
                <a:gridCol w="516377">
                  <a:extLst>
                    <a:ext uri="{9D8B030D-6E8A-4147-A177-3AD203B41FA5}">
                      <a16:colId xmlns:a16="http://schemas.microsoft.com/office/drawing/2014/main" val="4004276194"/>
                    </a:ext>
                  </a:extLst>
                </a:gridCol>
                <a:gridCol w="516377">
                  <a:extLst>
                    <a:ext uri="{9D8B030D-6E8A-4147-A177-3AD203B41FA5}">
                      <a16:colId xmlns:a16="http://schemas.microsoft.com/office/drawing/2014/main" val="2865142837"/>
                    </a:ext>
                  </a:extLst>
                </a:gridCol>
                <a:gridCol w="516377">
                  <a:extLst>
                    <a:ext uri="{9D8B030D-6E8A-4147-A177-3AD203B41FA5}">
                      <a16:colId xmlns:a16="http://schemas.microsoft.com/office/drawing/2014/main" val="85195007"/>
                    </a:ext>
                  </a:extLst>
                </a:gridCol>
                <a:gridCol w="516377">
                  <a:extLst>
                    <a:ext uri="{9D8B030D-6E8A-4147-A177-3AD203B41FA5}">
                      <a16:colId xmlns:a16="http://schemas.microsoft.com/office/drawing/2014/main" val="2576082279"/>
                    </a:ext>
                  </a:extLst>
                </a:gridCol>
                <a:gridCol w="516377">
                  <a:extLst>
                    <a:ext uri="{9D8B030D-6E8A-4147-A177-3AD203B41FA5}">
                      <a16:colId xmlns:a16="http://schemas.microsoft.com/office/drawing/2014/main" val="1273131212"/>
                    </a:ext>
                  </a:extLst>
                </a:gridCol>
                <a:gridCol w="516377">
                  <a:extLst>
                    <a:ext uri="{9D8B030D-6E8A-4147-A177-3AD203B41FA5}">
                      <a16:colId xmlns:a16="http://schemas.microsoft.com/office/drawing/2014/main" val="4021760833"/>
                    </a:ext>
                  </a:extLst>
                </a:gridCol>
                <a:gridCol w="516377">
                  <a:extLst>
                    <a:ext uri="{9D8B030D-6E8A-4147-A177-3AD203B41FA5}">
                      <a16:colId xmlns:a16="http://schemas.microsoft.com/office/drawing/2014/main" val="71326153"/>
                    </a:ext>
                  </a:extLst>
                </a:gridCol>
                <a:gridCol w="516377">
                  <a:extLst>
                    <a:ext uri="{9D8B030D-6E8A-4147-A177-3AD203B41FA5}">
                      <a16:colId xmlns:a16="http://schemas.microsoft.com/office/drawing/2014/main" val="2234107823"/>
                    </a:ext>
                  </a:extLst>
                </a:gridCol>
              </a:tblGrid>
              <a:tr h="222250">
                <a:tc>
                  <a:txBody>
                    <a:bodyPr/>
                    <a:lstStyle/>
                    <a:p>
                      <a:pPr algn="ctr" fontAlgn="b"/>
                      <a:endParaRPr lang="en-GB" sz="1400" b="0" i="0" u="none" strike="noStrike" dirty="0">
                        <a:solidFill>
                          <a:srgbClr val="000000"/>
                        </a:solidFill>
                        <a:effectLst/>
                        <a:latin typeface="Arial" panose="020B0604020202020204" pitchFamily="34" charset="0"/>
                      </a:endParaRPr>
                    </a:p>
                  </a:txBody>
                  <a:tcPr marL="0" marR="0" marT="0" marB="0" anchor="b">
                    <a:lnR w="38100" cap="flat" cmpd="sng" algn="ctr">
                      <a:solidFill>
                        <a:schemeClr val="tx1"/>
                      </a:solidFill>
                      <a:prstDash val="solid"/>
                      <a:round/>
                      <a:headEnd type="none" w="med" len="med"/>
                      <a:tailEnd type="none" w="med" len="med"/>
                    </a:lnR>
                  </a:tcPr>
                </a:tc>
                <a:tc gridSpan="8">
                  <a:txBody>
                    <a:bodyPr/>
                    <a:lstStyle/>
                    <a:p>
                      <a:pPr algn="ctr" fontAlgn="b"/>
                      <a:r>
                        <a:rPr lang="en-GB" sz="1400" b="1" u="none" strike="noStrike" dirty="0">
                          <a:effectLst/>
                        </a:rPr>
                        <a:t>Payoff as a function of S_T</a:t>
                      </a:r>
                      <a:endParaRPr lang="en-GB" sz="1400" b="1" i="0" u="none" strike="noStrike" dirty="0">
                        <a:solidFill>
                          <a:srgbClr val="000000"/>
                        </a:solidFill>
                        <a:effectLst/>
                        <a:latin typeface="Arial" panose="020B0604020202020204" pitchFamily="34" charset="0"/>
                      </a:endParaRPr>
                    </a:p>
                  </a:txBody>
                  <a:tcPr marL="0" marR="0" marT="0" marB="0" anchor="b">
                    <a:lnL w="381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2375559"/>
                  </a:ext>
                </a:extLst>
              </a:tr>
              <a:tr h="222250">
                <a:tc>
                  <a:txBody>
                    <a:bodyPr/>
                    <a:lstStyle/>
                    <a:p>
                      <a:pPr algn="ctr" rtl="0" fontAlgn="ctr"/>
                      <a:r>
                        <a:rPr lang="en-GB" sz="1400" b="1" u="none" strike="noStrike" dirty="0">
                          <a:effectLst/>
                        </a:rPr>
                        <a:t>Strategy</a:t>
                      </a:r>
                      <a:endParaRPr lang="en-GB" sz="1400" b="1" i="0" u="none" strike="noStrike" dirty="0">
                        <a:solidFill>
                          <a:srgbClr val="000000"/>
                        </a:solidFill>
                        <a:effectLst/>
                        <a:latin typeface="Arial" panose="020B0604020202020204" pitchFamily="34" charset="0"/>
                      </a:endParaRPr>
                    </a:p>
                  </a:txBody>
                  <a:tcPr marL="0" marR="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85</a:t>
                      </a:r>
                      <a:endParaRPr lang="en-GB" sz="1400" b="1" i="0" u="none" strike="noStrike" dirty="0">
                        <a:solidFill>
                          <a:srgbClr val="000000"/>
                        </a:solidFill>
                        <a:effectLst/>
                        <a:latin typeface="Arial" panose="020B0604020202020204" pitchFamily="34" charset="0"/>
                      </a:endParaRPr>
                    </a:p>
                  </a:txBody>
                  <a:tcPr marL="0" marR="0" marT="0" marB="0" anchor="b">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90</a:t>
                      </a:r>
                      <a:endParaRPr lang="en-GB" sz="1400" b="1" i="0" u="none" strike="noStrike" dirty="0">
                        <a:solidFill>
                          <a:srgbClr val="000000"/>
                        </a:solidFill>
                        <a:effectLst/>
                        <a:latin typeface="Arial" panose="020B0604020202020204" pitchFamily="34" charset="0"/>
                      </a:endParaRPr>
                    </a:p>
                  </a:txBody>
                  <a:tcPr marL="0" marR="0" marT="0" marB="0" anchor="b">
                    <a:lnB w="381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95</a:t>
                      </a:r>
                      <a:endParaRPr lang="en-GB" sz="1400" b="1" i="0" u="none" strike="noStrike" dirty="0">
                        <a:solidFill>
                          <a:srgbClr val="000000"/>
                        </a:solidFill>
                        <a:effectLst/>
                        <a:latin typeface="Arial" panose="020B0604020202020204" pitchFamily="34" charset="0"/>
                      </a:endParaRPr>
                    </a:p>
                  </a:txBody>
                  <a:tcPr marL="0" marR="0" marT="0" marB="0" anchor="b">
                    <a:lnB w="381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100</a:t>
                      </a:r>
                      <a:endParaRPr lang="en-GB" sz="1400" b="1" i="0" u="none" strike="noStrike" dirty="0">
                        <a:solidFill>
                          <a:srgbClr val="000000"/>
                        </a:solidFill>
                        <a:effectLst/>
                        <a:latin typeface="Arial" panose="020B0604020202020204" pitchFamily="34" charset="0"/>
                      </a:endParaRPr>
                    </a:p>
                  </a:txBody>
                  <a:tcPr marL="0" marR="0" marT="0" marB="0" anchor="b">
                    <a:lnB w="381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105</a:t>
                      </a:r>
                      <a:endParaRPr lang="en-GB" sz="1400" b="1" i="0" u="none" strike="noStrike" dirty="0">
                        <a:solidFill>
                          <a:srgbClr val="000000"/>
                        </a:solidFill>
                        <a:effectLst/>
                        <a:latin typeface="Arial" panose="020B0604020202020204" pitchFamily="34" charset="0"/>
                      </a:endParaRPr>
                    </a:p>
                  </a:txBody>
                  <a:tcPr marL="0" marR="0" marT="0" marB="0" anchor="b">
                    <a:lnB w="381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110</a:t>
                      </a:r>
                      <a:endParaRPr lang="en-GB" sz="1400" b="1" i="0" u="none" strike="noStrike" dirty="0">
                        <a:solidFill>
                          <a:srgbClr val="000000"/>
                        </a:solidFill>
                        <a:effectLst/>
                        <a:latin typeface="Arial" panose="020B0604020202020204" pitchFamily="34" charset="0"/>
                      </a:endParaRPr>
                    </a:p>
                  </a:txBody>
                  <a:tcPr marL="0" marR="0" marT="0" marB="0" anchor="b">
                    <a:lnB w="381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115</a:t>
                      </a:r>
                      <a:endParaRPr lang="en-GB" sz="1400" b="1" i="0" u="none" strike="noStrike" dirty="0">
                        <a:solidFill>
                          <a:srgbClr val="000000"/>
                        </a:solidFill>
                        <a:effectLst/>
                        <a:latin typeface="Arial" panose="020B0604020202020204" pitchFamily="34" charset="0"/>
                      </a:endParaRPr>
                    </a:p>
                  </a:txBody>
                  <a:tcPr marL="0" marR="0" marT="0" marB="0" anchor="b">
                    <a:lnB w="381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120</a:t>
                      </a:r>
                      <a:endParaRPr lang="en-GB" sz="1400" b="1" i="0" u="none" strike="noStrike" dirty="0">
                        <a:solidFill>
                          <a:srgbClr val="000000"/>
                        </a:solidFill>
                        <a:effectLst/>
                        <a:latin typeface="Arial" panose="020B0604020202020204" pitchFamily="34" charset="0"/>
                      </a:endParaRPr>
                    </a:p>
                  </a:txBody>
                  <a:tcPr marL="0" marR="0" marT="0" marB="0" anchor="b">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946461"/>
                  </a:ext>
                </a:extLst>
              </a:tr>
              <a:tr h="292100">
                <a:tc>
                  <a:txBody>
                    <a:bodyPr/>
                    <a:lstStyle/>
                    <a:p>
                      <a:pPr algn="ctr" rtl="0" fontAlgn="ctr"/>
                      <a:r>
                        <a:rPr lang="en-GB" sz="1400" b="1" u="none" strike="noStrike" dirty="0">
                          <a:effectLst/>
                        </a:rPr>
                        <a:t>All stock</a:t>
                      </a:r>
                      <a:endParaRPr lang="en-GB" sz="1400" b="1" i="0" u="none" strike="noStrike" dirty="0">
                        <a:solidFill>
                          <a:srgbClr val="000000"/>
                        </a:solidFill>
                        <a:effectLst/>
                        <a:latin typeface="Arial" panose="020B0604020202020204" pitchFamily="34" charset="0"/>
                      </a:endParaRPr>
                    </a:p>
                  </a:txBody>
                  <a:tcPr marL="0" marR="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b"/>
                      <a:r>
                        <a:rPr lang="en-GB" sz="1400" u="none" strike="noStrike">
                          <a:effectLst/>
                        </a:rPr>
                        <a:t>8500</a:t>
                      </a:r>
                      <a:endParaRPr lang="en-GB" sz="1400" b="0" i="0" u="none" strike="noStrike">
                        <a:solidFill>
                          <a:srgbClr val="000000"/>
                        </a:solidFill>
                        <a:effectLst/>
                        <a:latin typeface="Arial" panose="020B0604020202020204" pitchFamily="34" charset="0"/>
                      </a:endParaRPr>
                    </a:p>
                  </a:txBody>
                  <a:tcPr marL="0" marR="0" marT="0" marB="0" anchor="b">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fontAlgn="b"/>
                      <a:r>
                        <a:rPr lang="en-GB" sz="1400" u="none" strike="noStrike">
                          <a:effectLst/>
                        </a:rPr>
                        <a:t>9000</a:t>
                      </a:r>
                      <a:endParaRPr lang="en-GB" sz="1400" b="0" i="0" u="none" strike="noStrike">
                        <a:solidFill>
                          <a:srgbClr val="000000"/>
                        </a:solidFill>
                        <a:effectLst/>
                        <a:latin typeface="Arial" panose="020B0604020202020204" pitchFamily="34" charset="0"/>
                      </a:endParaRPr>
                    </a:p>
                  </a:txBody>
                  <a:tcPr marL="0" marR="0" marT="0" marB="0" anchor="b">
                    <a:lnT w="38100" cap="flat" cmpd="sng" algn="ctr">
                      <a:solidFill>
                        <a:schemeClr val="tx1"/>
                      </a:solidFill>
                      <a:prstDash val="solid"/>
                      <a:round/>
                      <a:headEnd type="none" w="med" len="med"/>
                      <a:tailEnd type="none" w="med" len="med"/>
                    </a:lnT>
                  </a:tcPr>
                </a:tc>
                <a:tc>
                  <a:txBody>
                    <a:bodyPr/>
                    <a:lstStyle/>
                    <a:p>
                      <a:pPr algn="ctr" fontAlgn="b"/>
                      <a:r>
                        <a:rPr lang="en-GB" sz="1400" u="none" strike="noStrike">
                          <a:effectLst/>
                        </a:rPr>
                        <a:t>9500</a:t>
                      </a:r>
                      <a:endParaRPr lang="en-GB" sz="1400" b="0" i="0" u="none" strike="noStrike">
                        <a:solidFill>
                          <a:srgbClr val="000000"/>
                        </a:solidFill>
                        <a:effectLst/>
                        <a:latin typeface="Arial" panose="020B0604020202020204" pitchFamily="34" charset="0"/>
                      </a:endParaRPr>
                    </a:p>
                  </a:txBody>
                  <a:tcPr marL="0" marR="0" marT="0" marB="0" anchor="b">
                    <a:lnT w="38100" cap="flat" cmpd="sng" algn="ctr">
                      <a:solidFill>
                        <a:schemeClr val="tx1"/>
                      </a:solidFill>
                      <a:prstDash val="solid"/>
                      <a:round/>
                      <a:headEnd type="none" w="med" len="med"/>
                      <a:tailEnd type="none" w="med" len="med"/>
                    </a:lnT>
                  </a:tcPr>
                </a:tc>
                <a:tc>
                  <a:txBody>
                    <a:bodyPr/>
                    <a:lstStyle/>
                    <a:p>
                      <a:pPr algn="ctr" fontAlgn="b"/>
                      <a:r>
                        <a:rPr lang="en-GB" sz="1400" u="none" strike="noStrike">
                          <a:effectLst/>
                        </a:rPr>
                        <a:t>10000</a:t>
                      </a:r>
                      <a:endParaRPr lang="en-GB" sz="1400" b="0" i="0" u="none" strike="noStrike">
                        <a:solidFill>
                          <a:srgbClr val="000000"/>
                        </a:solidFill>
                        <a:effectLst/>
                        <a:latin typeface="Arial" panose="020B0604020202020204" pitchFamily="34" charset="0"/>
                      </a:endParaRPr>
                    </a:p>
                  </a:txBody>
                  <a:tcPr marL="0" marR="0" marT="0" marB="0" anchor="b">
                    <a:lnT w="38100" cap="flat" cmpd="sng" algn="ctr">
                      <a:solidFill>
                        <a:schemeClr val="tx1"/>
                      </a:solidFill>
                      <a:prstDash val="solid"/>
                      <a:round/>
                      <a:headEnd type="none" w="med" len="med"/>
                      <a:tailEnd type="none" w="med" len="med"/>
                    </a:lnT>
                  </a:tcPr>
                </a:tc>
                <a:tc>
                  <a:txBody>
                    <a:bodyPr/>
                    <a:lstStyle/>
                    <a:p>
                      <a:pPr algn="ctr" fontAlgn="b"/>
                      <a:r>
                        <a:rPr lang="en-GB" sz="1400" u="none" strike="noStrike">
                          <a:effectLst/>
                        </a:rPr>
                        <a:t>10500</a:t>
                      </a:r>
                      <a:endParaRPr lang="en-GB" sz="1400" b="0" i="0" u="none" strike="noStrike">
                        <a:solidFill>
                          <a:srgbClr val="000000"/>
                        </a:solidFill>
                        <a:effectLst/>
                        <a:latin typeface="Arial" panose="020B0604020202020204" pitchFamily="34" charset="0"/>
                      </a:endParaRPr>
                    </a:p>
                  </a:txBody>
                  <a:tcPr marL="0" marR="0" marT="0" marB="0" anchor="b">
                    <a:lnT w="38100" cap="flat" cmpd="sng" algn="ctr">
                      <a:solidFill>
                        <a:schemeClr val="tx1"/>
                      </a:solidFill>
                      <a:prstDash val="solid"/>
                      <a:round/>
                      <a:headEnd type="none" w="med" len="med"/>
                      <a:tailEnd type="none" w="med" len="med"/>
                    </a:lnT>
                  </a:tcPr>
                </a:tc>
                <a:tc>
                  <a:txBody>
                    <a:bodyPr/>
                    <a:lstStyle/>
                    <a:p>
                      <a:pPr algn="ctr" fontAlgn="b"/>
                      <a:r>
                        <a:rPr lang="en-GB" sz="1400" u="none" strike="noStrike">
                          <a:effectLst/>
                        </a:rPr>
                        <a:t>11000</a:t>
                      </a:r>
                      <a:endParaRPr lang="en-GB" sz="1400" b="0" i="0" u="none" strike="noStrike">
                        <a:solidFill>
                          <a:srgbClr val="000000"/>
                        </a:solidFill>
                        <a:effectLst/>
                        <a:latin typeface="Arial" panose="020B0604020202020204" pitchFamily="34" charset="0"/>
                      </a:endParaRPr>
                    </a:p>
                  </a:txBody>
                  <a:tcPr marL="0" marR="0" marT="0" marB="0" anchor="b">
                    <a:lnT w="38100" cap="flat" cmpd="sng" algn="ctr">
                      <a:solidFill>
                        <a:schemeClr val="tx1"/>
                      </a:solidFill>
                      <a:prstDash val="solid"/>
                      <a:round/>
                      <a:headEnd type="none" w="med" len="med"/>
                      <a:tailEnd type="none" w="med" len="med"/>
                    </a:lnT>
                  </a:tcPr>
                </a:tc>
                <a:tc>
                  <a:txBody>
                    <a:bodyPr/>
                    <a:lstStyle/>
                    <a:p>
                      <a:pPr algn="ctr" fontAlgn="b"/>
                      <a:r>
                        <a:rPr lang="en-GB" sz="1400" u="none" strike="noStrike">
                          <a:effectLst/>
                        </a:rPr>
                        <a:t>11500</a:t>
                      </a:r>
                      <a:endParaRPr lang="en-GB" sz="1400" b="0" i="0" u="none" strike="noStrike">
                        <a:solidFill>
                          <a:srgbClr val="000000"/>
                        </a:solidFill>
                        <a:effectLst/>
                        <a:latin typeface="Arial" panose="020B0604020202020204" pitchFamily="34" charset="0"/>
                      </a:endParaRPr>
                    </a:p>
                  </a:txBody>
                  <a:tcPr marL="0" marR="0" marT="0" marB="0" anchor="b">
                    <a:lnT w="38100" cap="flat" cmpd="sng" algn="ctr">
                      <a:solidFill>
                        <a:schemeClr val="tx1"/>
                      </a:solidFill>
                      <a:prstDash val="solid"/>
                      <a:round/>
                      <a:headEnd type="none" w="med" len="med"/>
                      <a:tailEnd type="none" w="med" len="med"/>
                    </a:lnT>
                  </a:tcPr>
                </a:tc>
                <a:tc>
                  <a:txBody>
                    <a:bodyPr/>
                    <a:lstStyle/>
                    <a:p>
                      <a:pPr algn="ctr" fontAlgn="b"/>
                      <a:r>
                        <a:rPr lang="en-GB" sz="1400" u="none" strike="noStrike">
                          <a:effectLst/>
                        </a:rPr>
                        <a:t>12000</a:t>
                      </a:r>
                      <a:endParaRPr lang="en-GB" sz="1400" b="0" i="0" u="none" strike="noStrike">
                        <a:solidFill>
                          <a:srgbClr val="000000"/>
                        </a:solidFill>
                        <a:effectLst/>
                        <a:latin typeface="Arial" panose="020B0604020202020204" pitchFamily="34" charset="0"/>
                      </a:endParaRPr>
                    </a:p>
                  </a:txBody>
                  <a:tcPr marL="0" marR="0" marT="0" marB="0" anchor="b">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60846766"/>
                  </a:ext>
                </a:extLst>
              </a:tr>
              <a:tr h="292100">
                <a:tc>
                  <a:txBody>
                    <a:bodyPr/>
                    <a:lstStyle/>
                    <a:p>
                      <a:pPr algn="ctr" rtl="0" fontAlgn="ctr"/>
                      <a:r>
                        <a:rPr lang="en-GB" sz="1400" b="1" u="none" strike="noStrike" dirty="0">
                          <a:effectLst/>
                        </a:rPr>
                        <a:t>All options</a:t>
                      </a:r>
                      <a:endParaRPr lang="en-GB" sz="1400" b="1" i="0" u="none" strike="noStrike" dirty="0">
                        <a:solidFill>
                          <a:srgbClr val="000000"/>
                        </a:solidFill>
                        <a:effectLst/>
                        <a:latin typeface="Arial" panose="020B0604020202020204" pitchFamily="34" charset="0"/>
                      </a:endParaRP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b"/>
                      <a:r>
                        <a:rPr lang="en-GB" sz="1400" u="none" strike="noStrike">
                          <a:effectLst/>
                        </a:rPr>
                        <a:t>0</a:t>
                      </a:r>
                      <a:endParaRPr lang="en-GB" sz="1400" b="0" i="0" u="none" strike="noStrike">
                        <a:solidFill>
                          <a:srgbClr val="000000"/>
                        </a:solidFill>
                        <a:effectLst/>
                        <a:latin typeface="Arial" panose="020B0604020202020204" pitchFamily="34" charset="0"/>
                      </a:endParaRPr>
                    </a:p>
                  </a:txBody>
                  <a:tcPr marL="0" marR="0" marT="0" marB="0" anchor="b">
                    <a:lnL w="38100" cap="flat" cmpd="sng" algn="ctr">
                      <a:solidFill>
                        <a:schemeClr val="tx1"/>
                      </a:solidFill>
                      <a:prstDash val="solid"/>
                      <a:round/>
                      <a:headEnd type="none" w="med" len="med"/>
                      <a:tailEnd type="none" w="med" len="med"/>
                    </a:lnL>
                  </a:tcPr>
                </a:tc>
                <a:tc>
                  <a:txBody>
                    <a:bodyPr/>
                    <a:lstStyle/>
                    <a:p>
                      <a:pPr algn="ctr" fontAlgn="b"/>
                      <a:r>
                        <a:rPr lang="en-GB" sz="1400" u="none" strike="noStrike">
                          <a:effectLst/>
                        </a:rPr>
                        <a:t>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5000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10000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15000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20000</a:t>
                      </a:r>
                      <a:endParaRPr lang="en-GB"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06114473"/>
                  </a:ext>
                </a:extLst>
              </a:tr>
              <a:tr h="292100">
                <a:tc>
                  <a:txBody>
                    <a:bodyPr/>
                    <a:lstStyle/>
                    <a:p>
                      <a:pPr algn="ctr" rtl="0" fontAlgn="ctr"/>
                      <a:r>
                        <a:rPr lang="en-GB" sz="1400" b="1" u="none" strike="noStrike" dirty="0">
                          <a:effectLst/>
                        </a:rPr>
                        <a:t>90% risk-free and 10% options</a:t>
                      </a:r>
                      <a:endParaRPr lang="en-GB" sz="1400" b="1" i="0" u="none" strike="noStrike" dirty="0">
                        <a:solidFill>
                          <a:srgbClr val="000000"/>
                        </a:solidFill>
                        <a:effectLst/>
                        <a:latin typeface="Arial" panose="020B0604020202020204" pitchFamily="34" charset="0"/>
                      </a:endParaRPr>
                    </a:p>
                  </a:txBody>
                  <a:tcPr marL="0" marR="0" marT="0" marB="0" anchor="ctr">
                    <a:lnR w="38100" cap="flat" cmpd="sng" algn="ctr">
                      <a:solidFill>
                        <a:schemeClr val="tx1"/>
                      </a:solidFill>
                      <a:prstDash val="solid"/>
                      <a:round/>
                      <a:headEnd type="none" w="med" len="med"/>
                      <a:tailEnd type="none" w="med" len="med"/>
                    </a:lnR>
                  </a:tcPr>
                </a:tc>
                <a:tc>
                  <a:txBody>
                    <a:bodyPr/>
                    <a:lstStyle/>
                    <a:p>
                      <a:pPr algn="ctr" fontAlgn="b"/>
                      <a:r>
                        <a:rPr lang="en-GB" sz="1400" u="none" strike="noStrike">
                          <a:effectLst/>
                        </a:rPr>
                        <a:t>9270</a:t>
                      </a:r>
                      <a:endParaRPr lang="en-GB" sz="1400" b="0" i="0" u="none" strike="noStrike">
                        <a:solidFill>
                          <a:srgbClr val="000000"/>
                        </a:solidFill>
                        <a:effectLst/>
                        <a:latin typeface="Arial" panose="020B0604020202020204" pitchFamily="34" charset="0"/>
                      </a:endParaRPr>
                    </a:p>
                  </a:txBody>
                  <a:tcPr marL="0" marR="0" marT="0" marB="0" anchor="b">
                    <a:lnL w="38100" cap="flat" cmpd="sng" algn="ctr">
                      <a:solidFill>
                        <a:schemeClr val="tx1"/>
                      </a:solidFill>
                      <a:prstDash val="solid"/>
                      <a:round/>
                      <a:headEnd type="none" w="med" len="med"/>
                      <a:tailEnd type="none" w="med" len="med"/>
                    </a:lnL>
                  </a:tcPr>
                </a:tc>
                <a:tc>
                  <a:txBody>
                    <a:bodyPr/>
                    <a:lstStyle/>
                    <a:p>
                      <a:pPr algn="ctr" fontAlgn="b"/>
                      <a:r>
                        <a:rPr lang="en-GB" sz="1400" u="none" strike="noStrike">
                          <a:effectLst/>
                        </a:rPr>
                        <a:t>9270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9270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9270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9770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10270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a:effectLst/>
                        </a:rPr>
                        <a:t>10770</a:t>
                      </a:r>
                      <a:endParaRPr lang="en-GB"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GB" sz="1400" u="none" strike="noStrike" dirty="0">
                          <a:effectLst/>
                        </a:rPr>
                        <a:t>11270</a:t>
                      </a:r>
                      <a:endParaRPr lang="en-GB"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18133452"/>
                  </a:ext>
                </a:extLst>
              </a:tr>
            </a:tbl>
          </a:graphicData>
        </a:graphic>
      </p:graphicFrame>
      <p:graphicFrame>
        <p:nvGraphicFramePr>
          <p:cNvPr id="12" name="Chart 11">
            <a:extLst>
              <a:ext uri="{FF2B5EF4-FFF2-40B4-BE49-F238E27FC236}">
                <a16:creationId xmlns:a16="http://schemas.microsoft.com/office/drawing/2014/main" id="{FD3438C2-F1BB-B38F-9BED-65C022FE0DA5}"/>
              </a:ext>
            </a:extLst>
          </p:cNvPr>
          <p:cNvGraphicFramePr>
            <a:graphicFrameLocks/>
          </p:cNvGraphicFramePr>
          <p:nvPr>
            <p:extLst>
              <p:ext uri="{D42A27DB-BD31-4B8C-83A1-F6EECF244321}">
                <p14:modId xmlns:p14="http://schemas.microsoft.com/office/powerpoint/2010/main" val="3265555573"/>
              </p:ext>
            </p:extLst>
          </p:nvPr>
        </p:nvGraphicFramePr>
        <p:xfrm>
          <a:off x="2095500" y="2502422"/>
          <a:ext cx="4952999" cy="3570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35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93412" y="914400"/>
            <a:ext cx="8471848" cy="5158854"/>
          </a:xfrm>
          <a:prstGeom prst="rect">
            <a:avLst/>
          </a:prstGeom>
          <a:noFill/>
          <a:ln w="9525" algn="ctr">
            <a:noFill/>
            <a:miter lim="800000"/>
            <a:headEnd/>
            <a:tailEnd/>
          </a:ln>
        </p:spPr>
        <p:txBody>
          <a:bodyPr/>
          <a:lstStyle/>
          <a:p>
            <a:pPr marL="457200" indent="-4572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Option strategy (B) is very risky! </a:t>
            </a:r>
          </a:p>
          <a:p>
            <a:pPr marL="914400" lvl="1" indent="-4572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You are leveraging the payoffs of the stock</a:t>
            </a:r>
          </a:p>
          <a:p>
            <a:pPr marL="457200" indent="-457200">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Calls + </a:t>
            </a:r>
            <a:r>
              <a:rPr lang="en-US" altLang="en-US" sz="2000" dirty="0" err="1">
                <a:latin typeface="Arial" panose="020B0604020202020204" pitchFamily="34" charset="0"/>
                <a:cs typeface="Arial" panose="020B0604020202020204" pitchFamily="34" charset="0"/>
              </a:rPr>
              <a:t>t-bill</a:t>
            </a:r>
            <a:r>
              <a:rPr lang="en-US" altLang="en-US" sz="2000" dirty="0">
                <a:latin typeface="Arial" panose="020B0604020202020204" pitchFamily="34" charset="0"/>
                <a:cs typeface="Arial" panose="020B0604020202020204" pitchFamily="34" charset="0"/>
              </a:rPr>
              <a:t> strategy (C) shows the </a:t>
            </a:r>
            <a:r>
              <a:rPr lang="en-US" altLang="en-US" sz="2000" u="sng" dirty="0">
                <a:latin typeface="Arial" panose="020B0604020202020204" pitchFamily="34" charset="0"/>
                <a:cs typeface="Arial" panose="020B0604020202020204" pitchFamily="34" charset="0"/>
              </a:rPr>
              <a:t>insurance</a:t>
            </a:r>
            <a:r>
              <a:rPr lang="en-US" altLang="en-US" sz="2000" dirty="0">
                <a:latin typeface="Arial" panose="020B0604020202020204" pitchFamily="34" charset="0"/>
                <a:cs typeface="Arial" panose="020B0604020202020204" pitchFamily="34" charset="0"/>
              </a:rPr>
              <a:t> value of options.</a:t>
            </a:r>
          </a:p>
          <a:p>
            <a:pPr marL="914400" lvl="1" indent="-4572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C‘s T-bill position cannot be worth less than $9270.</a:t>
            </a:r>
          </a:p>
          <a:p>
            <a:pPr marL="914400" lvl="1" indent="-4572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Some return potential is sacrificed to limit downside risk.</a:t>
            </a:r>
          </a:p>
          <a:p>
            <a:pPr marL="457200" indent="-457200">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Preferring A,B, or C depends on investor’s risk preferences</a:t>
            </a:r>
          </a:p>
          <a:p>
            <a:pPr marL="457200" indent="-457200">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No arbitrage pricing relations between these strategies form the basis of real-world option pricing models</a:t>
            </a:r>
          </a:p>
          <a:p>
            <a:pPr lvl="1"/>
            <a:endParaRPr lang="en-US" alt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Options have expanded the investment opportunity set for investors</a:t>
            </a:r>
          </a:p>
          <a:p>
            <a:pPr marL="800100" lvl="1" indent="-342900">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Both for speculation and hedging:</a:t>
            </a:r>
          </a:p>
          <a:p>
            <a:pPr marL="457200" indent="-457200" algn="l"/>
            <a:endParaRPr lang="pt-PT" sz="2000" dirty="0">
              <a:latin typeface="Arial" pitchFamily="34" charset="0"/>
              <a:cs typeface="Arial" pitchFamily="34" charset="0"/>
            </a:endParaRPr>
          </a:p>
          <a:p>
            <a:pPr marL="457200" indent="-457200" algn="l"/>
            <a:endParaRPr lang="pt-PT" sz="2000" dirty="0">
              <a:latin typeface="Arial" pitchFamily="34" charset="0"/>
              <a:cs typeface="Arial" pitchFamily="34" charset="0"/>
            </a:endParaRPr>
          </a:p>
          <a:p>
            <a:pPr marL="800100" lvl="1" indent="-342900" algn="l">
              <a:buFont typeface="Arial" pitchFamily="34" charset="0"/>
              <a:buChar char="•"/>
            </a:pPr>
            <a:endParaRPr lang="pt-PT" sz="2000" dirty="0">
              <a:latin typeface="Arial" pitchFamily="34" charset="0"/>
              <a:cs typeface="Arial" pitchFamily="34" charset="0"/>
            </a:endParaRPr>
          </a:p>
        </p:txBody>
      </p:sp>
      <p:sp>
        <p:nvSpPr>
          <p:cNvPr id="9" name="TextBox 8"/>
          <p:cNvSpPr txBox="1"/>
          <p:nvPr/>
        </p:nvSpPr>
        <p:spPr>
          <a:xfrm>
            <a:off x="381000" y="215771"/>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Option vs. Stock Investments</a:t>
            </a:r>
          </a:p>
        </p:txBody>
      </p:sp>
    </p:spTree>
    <p:extLst>
      <p:ext uri="{BB962C8B-B14F-4D97-AF65-F5344CB8AC3E}">
        <p14:creationId xmlns:p14="http://schemas.microsoft.com/office/powerpoint/2010/main" val="203561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63E2E-2D27-422C-9A32-BAC210A74FF4}"/>
              </a:ext>
            </a:extLst>
          </p:cNvPr>
          <p:cNvSpPr txBox="1"/>
          <p:nvPr/>
        </p:nvSpPr>
        <p:spPr>
          <a:xfrm>
            <a:off x="503040" y="874455"/>
            <a:ext cx="8640960"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itchFamily="34" charset="0"/>
                <a:cs typeface="Arial" pitchFamily="34" charset="0"/>
              </a:rPr>
              <a:t>Even though investing in options can be risky, </a:t>
            </a:r>
            <a:r>
              <a:rPr lang="en-US" sz="1600" b="1" u="sng" dirty="0">
                <a:latin typeface="Arial" pitchFamily="34" charset="0"/>
                <a:cs typeface="Arial" pitchFamily="34" charset="0"/>
              </a:rPr>
              <a:t>risk management</a:t>
            </a:r>
            <a:r>
              <a:rPr lang="en-US" sz="1600" dirty="0">
                <a:latin typeface="Arial" pitchFamily="34" charset="0"/>
                <a:cs typeface="Arial" pitchFamily="34" charset="0"/>
              </a:rPr>
              <a:t> combines options with the underlying in a smart way:</a:t>
            </a:r>
          </a:p>
          <a:p>
            <a:pPr marL="285750" indent="-285750">
              <a:buFont typeface="Arial" panose="020B0604020202020204" pitchFamily="34" charset="0"/>
              <a:buChar char="•"/>
            </a:pPr>
            <a:endParaRPr lang="en-US" sz="1600" dirty="0">
              <a:latin typeface="Arial" pitchFamily="34" charset="0"/>
              <a:cs typeface="Arial" pitchFamily="34" charset="0"/>
            </a:endParaRPr>
          </a:p>
          <a:p>
            <a:pPr marL="285750" indent="-285750">
              <a:buFont typeface="Arial" panose="020B0604020202020204" pitchFamily="34" charset="0"/>
              <a:buChar char="•"/>
            </a:pPr>
            <a:r>
              <a:rPr lang="en-US" sz="1600" dirty="0">
                <a:latin typeface="Arial" pitchFamily="34" charset="0"/>
                <a:cs typeface="Arial" pitchFamily="34" charset="0"/>
              </a:rPr>
              <a:t>Suppose you have a long position in the S&amp;P500 and are worried about the market crashing over the next few months. What can you do?</a:t>
            </a:r>
          </a:p>
          <a:p>
            <a:pPr marL="285750" indent="-285750">
              <a:buFont typeface="Arial" panose="020B0604020202020204" pitchFamily="34" charset="0"/>
              <a:buChar char="•"/>
            </a:pPr>
            <a:endParaRPr lang="en-US" sz="1600" dirty="0">
              <a:latin typeface="Arial" pitchFamily="34" charset="0"/>
              <a:cs typeface="Arial" pitchFamily="34" charset="0"/>
            </a:endParaRPr>
          </a:p>
          <a:p>
            <a:pPr marL="285750" indent="-285750">
              <a:buFont typeface="Arial" panose="020B0604020202020204" pitchFamily="34" charset="0"/>
              <a:buChar char="•"/>
            </a:pPr>
            <a:r>
              <a:rPr lang="en-US" sz="1600" dirty="0">
                <a:latin typeface="Arial" pitchFamily="34" charset="0"/>
                <a:cs typeface="Arial" pitchFamily="34" charset="0"/>
              </a:rPr>
              <a:t>Buy a put option: the combination of the underlying + a put is called a </a:t>
            </a:r>
            <a:r>
              <a:rPr lang="en-US" sz="1600" b="1" u="sng" dirty="0">
                <a:latin typeface="Arial" pitchFamily="34" charset="0"/>
                <a:cs typeface="Arial" pitchFamily="34" charset="0"/>
              </a:rPr>
              <a:t>protective put</a:t>
            </a:r>
            <a:r>
              <a:rPr lang="en-US" sz="1600" dirty="0">
                <a:latin typeface="Arial" pitchFamily="34" charset="0"/>
                <a:cs typeface="Arial" pitchFamily="34" charset="0"/>
              </a:rPr>
              <a:t>.</a:t>
            </a:r>
          </a:p>
          <a:p>
            <a:pPr marL="742950" lvl="1" indent="-285750">
              <a:buFont typeface="Arial" panose="020B0604020202020204" pitchFamily="34" charset="0"/>
              <a:buChar char="•"/>
            </a:pPr>
            <a:r>
              <a:rPr lang="en-US" sz="1600" dirty="0">
                <a:latin typeface="Arial" pitchFamily="34" charset="0"/>
                <a:cs typeface="Arial" pitchFamily="34" charset="0"/>
              </a:rPr>
              <a:t>You fix a </a:t>
            </a:r>
            <a:r>
              <a:rPr lang="en-US" sz="1600" b="1" u="sng" dirty="0">
                <a:latin typeface="Arial" pitchFamily="34" charset="0"/>
                <a:cs typeface="Arial" pitchFamily="34" charset="0"/>
              </a:rPr>
              <a:t>minimum price</a:t>
            </a:r>
            <a:r>
              <a:rPr lang="en-US" sz="1600" dirty="0">
                <a:latin typeface="Arial" pitchFamily="34" charset="0"/>
                <a:cs typeface="Arial" pitchFamily="34" charset="0"/>
              </a:rPr>
              <a:t> at which you can sell the asset.</a:t>
            </a:r>
          </a:p>
          <a:p>
            <a:pPr marL="342900" indent="-342900">
              <a:buFont typeface="Arial" panose="020B0604020202020204" pitchFamily="34" charset="0"/>
              <a:buChar char="•"/>
            </a:pPr>
            <a:endParaRPr lang="en-US" sz="1600" dirty="0">
              <a:latin typeface="Arial" pitchFamily="34" charset="0"/>
              <a:cs typeface="Arial" pitchFamily="34" charset="0"/>
            </a:endParaRPr>
          </a:p>
          <a:p>
            <a:pPr marL="342900" indent="-342900">
              <a:buFont typeface="Arial" panose="020B0604020202020204" pitchFamily="34" charset="0"/>
              <a:buChar char="•"/>
            </a:pPr>
            <a:r>
              <a:rPr lang="en-US" sz="1600" dirty="0">
                <a:latin typeface="Arial" pitchFamily="34" charset="0"/>
                <a:cs typeface="Arial" pitchFamily="34" charset="0"/>
              </a:rPr>
              <a:t>Payoff from position in S&amp;P500 plus a K=5250 (≈5850*(1-10%)) put:</a:t>
            </a:r>
          </a:p>
        </p:txBody>
      </p:sp>
      <p:sp>
        <p:nvSpPr>
          <p:cNvPr id="3" name="TextBox 2">
            <a:extLst>
              <a:ext uri="{FF2B5EF4-FFF2-40B4-BE49-F238E27FC236}">
                <a16:creationId xmlns:a16="http://schemas.microsoft.com/office/drawing/2014/main" id="{92AE203F-B696-EB78-C8E2-6F802FF75C6C}"/>
              </a:ext>
            </a:extLst>
          </p:cNvPr>
          <p:cNvSpPr txBox="1"/>
          <p:nvPr/>
        </p:nvSpPr>
        <p:spPr>
          <a:xfrm>
            <a:off x="323528" y="188640"/>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Hedging with options</a:t>
            </a:r>
          </a:p>
        </p:txBody>
      </p:sp>
      <p:cxnSp>
        <p:nvCxnSpPr>
          <p:cNvPr id="6" name="Straight Arrow Connector 5">
            <a:extLst>
              <a:ext uri="{FF2B5EF4-FFF2-40B4-BE49-F238E27FC236}">
                <a16:creationId xmlns:a16="http://schemas.microsoft.com/office/drawing/2014/main" id="{014615E3-B24C-EE24-F428-A0BDD22DB1EA}"/>
              </a:ext>
            </a:extLst>
          </p:cNvPr>
          <p:cNvCxnSpPr/>
          <p:nvPr/>
        </p:nvCxnSpPr>
        <p:spPr>
          <a:xfrm>
            <a:off x="2915816" y="2905780"/>
            <a:ext cx="288032" cy="1531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75D51555-579B-A8BA-6361-74CB2AA0292F}"/>
              </a:ext>
            </a:extLst>
          </p:cNvPr>
          <p:cNvGraphicFramePr>
            <a:graphicFrameLocks/>
          </p:cNvGraphicFramePr>
          <p:nvPr/>
        </p:nvGraphicFramePr>
        <p:xfrm>
          <a:off x="1619672" y="3591595"/>
          <a:ext cx="52197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2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D133D-0B47-203B-AC68-3E2F277EF1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20D629-D81B-DA4E-8464-5317DE04348E}"/>
              </a:ext>
            </a:extLst>
          </p:cNvPr>
          <p:cNvSpPr txBox="1"/>
          <p:nvPr/>
        </p:nvSpPr>
        <p:spPr>
          <a:xfrm>
            <a:off x="351880" y="764704"/>
            <a:ext cx="8640960" cy="2800767"/>
          </a:xfrm>
          <a:prstGeom prst="rect">
            <a:avLst/>
          </a:prstGeom>
          <a:noFill/>
        </p:spPr>
        <p:txBody>
          <a:bodyPr wrap="square" rtlCol="0">
            <a:spAutoFit/>
          </a:bodyPr>
          <a:lstStyle/>
          <a:p>
            <a:pPr marL="342900" indent="-342900">
              <a:buFont typeface="+mj-lt"/>
              <a:buAutoNum type="arabicPeriod"/>
            </a:pPr>
            <a:r>
              <a:rPr lang="en-US" sz="1600" u="sng" dirty="0">
                <a:latin typeface="Arial" pitchFamily="34" charset="0"/>
                <a:cs typeface="Arial" pitchFamily="34" charset="0"/>
              </a:rPr>
              <a:t>Protective collar</a:t>
            </a:r>
            <a:r>
              <a:rPr lang="en-US" sz="1600" dirty="0">
                <a:latin typeface="Arial" pitchFamily="34" charset="0"/>
                <a:cs typeface="Arial" pitchFamily="34" charset="0"/>
              </a:rPr>
              <a:t>: finance the purchase of the protective put by selling a call option</a:t>
            </a:r>
          </a:p>
          <a:p>
            <a:pPr marL="800100" lvl="1" indent="-342900">
              <a:buFont typeface="Arial" panose="020B0604020202020204" pitchFamily="34" charset="0"/>
              <a:buChar char="•"/>
            </a:pPr>
            <a:r>
              <a:rPr lang="en-US" sz="1600" dirty="0">
                <a:latin typeface="Arial" pitchFamily="34" charset="0"/>
                <a:cs typeface="Arial" pitchFamily="34" charset="0"/>
              </a:rPr>
              <a:t>Suppose you want to hedge against a drop in the </a:t>
            </a:r>
            <a:r>
              <a:rPr lang="pt-PT" sz="1600" b="1" dirty="0">
                <a:latin typeface="Arial" pitchFamily="34" charset="0"/>
                <a:cs typeface="Arial" pitchFamily="34" charset="0"/>
                <a:hlinkClick r:id="rId2"/>
              </a:rPr>
              <a:t>S&amp;P 500 options</a:t>
            </a:r>
            <a:r>
              <a:rPr lang="pt-PT" sz="1600" b="1" dirty="0">
                <a:latin typeface="Arial" pitchFamily="34" charset="0"/>
                <a:cs typeface="Arial" pitchFamily="34" charset="0"/>
              </a:rPr>
              <a:t> </a:t>
            </a:r>
            <a:r>
              <a:rPr lang="en-US" sz="1600" dirty="0">
                <a:latin typeface="Arial" pitchFamily="34" charset="0"/>
                <a:cs typeface="Arial" pitchFamily="34" charset="0"/>
              </a:rPr>
              <a:t>of more than 10%, how much upside do you need to give up?</a:t>
            </a:r>
          </a:p>
          <a:p>
            <a:pPr marL="800100" lvl="1" indent="-342900">
              <a:buFont typeface="Arial" panose="020B0604020202020204" pitchFamily="34" charset="0"/>
              <a:buChar char="•"/>
            </a:pPr>
            <a:r>
              <a:rPr lang="en-US" sz="1600" dirty="0">
                <a:latin typeface="Arial" pitchFamily="34" charset="0"/>
                <a:cs typeface="Arial" pitchFamily="34" charset="0"/>
              </a:rPr>
              <a:t>For any price larger than the strike of the call, you will have to sell your index investment at the strike price of the call.</a:t>
            </a:r>
          </a:p>
          <a:p>
            <a:pPr marL="342900" indent="-342900">
              <a:buFont typeface="+mj-lt"/>
              <a:buAutoNum type="arabicPeriod"/>
            </a:pPr>
            <a:endParaRPr lang="en-US" sz="1600" dirty="0">
              <a:latin typeface="Arial" pitchFamily="34" charset="0"/>
              <a:cs typeface="Arial" pitchFamily="34" charset="0"/>
            </a:endParaRPr>
          </a:p>
          <a:p>
            <a:pPr marL="342900" indent="-342900">
              <a:buFont typeface="+mj-lt"/>
              <a:buAutoNum type="arabicPeriod"/>
            </a:pPr>
            <a:r>
              <a:rPr lang="en-US" sz="1600" u="sng" dirty="0">
                <a:latin typeface="Arial" pitchFamily="34" charset="0"/>
                <a:cs typeface="Arial" pitchFamily="34" charset="0"/>
              </a:rPr>
              <a:t>Covered call</a:t>
            </a:r>
            <a:r>
              <a:rPr lang="en-US" sz="1600" dirty="0">
                <a:latin typeface="Arial" pitchFamily="34" charset="0"/>
                <a:cs typeface="Arial" pitchFamily="34" charset="0"/>
              </a:rPr>
              <a:t>: Short the underlying + a long call</a:t>
            </a:r>
          </a:p>
          <a:p>
            <a:pPr marL="800100" lvl="1" indent="-342900">
              <a:buFont typeface="Arial" panose="020B0604020202020204" pitchFamily="34" charset="0"/>
              <a:buChar char="•"/>
            </a:pPr>
            <a:r>
              <a:rPr lang="en-US" sz="1600" dirty="0">
                <a:latin typeface="Arial" pitchFamily="34" charset="0"/>
                <a:cs typeface="Arial" pitchFamily="34" charset="0"/>
              </a:rPr>
              <a:t>You fix a maximum price at which you can buy the asset</a:t>
            </a:r>
          </a:p>
          <a:p>
            <a:pPr marL="800100" lvl="1" indent="-342900">
              <a:buFont typeface="Arial" panose="020B0604020202020204" pitchFamily="34" charset="0"/>
              <a:buChar char="•"/>
            </a:pPr>
            <a:endParaRPr lang="en-US" sz="1600" dirty="0">
              <a:latin typeface="Arial" pitchFamily="34" charset="0"/>
              <a:cs typeface="Arial" pitchFamily="34" charset="0"/>
            </a:endParaRPr>
          </a:p>
          <a:p>
            <a:pPr marL="342900" indent="-342900">
              <a:buFont typeface="+mj-lt"/>
              <a:buAutoNum type="arabicPeriod"/>
            </a:pPr>
            <a:r>
              <a:rPr lang="en-US" sz="1600" u="sng" dirty="0">
                <a:latin typeface="Arial" pitchFamily="34" charset="0"/>
                <a:cs typeface="Arial" pitchFamily="34" charset="0"/>
              </a:rPr>
              <a:t>Straddle</a:t>
            </a:r>
            <a:r>
              <a:rPr lang="en-US" sz="1600" dirty="0">
                <a:latin typeface="Arial" pitchFamily="34" charset="0"/>
                <a:cs typeface="Arial" pitchFamily="34" charset="0"/>
              </a:rPr>
              <a:t>: Long a put and a call to benefit from market turmoil</a:t>
            </a:r>
          </a:p>
          <a:p>
            <a:pPr marL="800100" lvl="1" indent="-342900">
              <a:buFont typeface="+mj-lt"/>
              <a:buAutoNum type="arabicPeriod"/>
            </a:pPr>
            <a:endParaRPr lang="en-US" sz="1600" dirty="0">
              <a:latin typeface="Arial" pitchFamily="34" charset="0"/>
              <a:cs typeface="Arial" pitchFamily="34" charset="0"/>
            </a:endParaRPr>
          </a:p>
        </p:txBody>
      </p:sp>
      <p:sp>
        <p:nvSpPr>
          <p:cNvPr id="3" name="TextBox 2">
            <a:extLst>
              <a:ext uri="{FF2B5EF4-FFF2-40B4-BE49-F238E27FC236}">
                <a16:creationId xmlns:a16="http://schemas.microsoft.com/office/drawing/2014/main" id="{78662AA1-1B0A-C844-4E1A-959284FB078B}"/>
              </a:ext>
            </a:extLst>
          </p:cNvPr>
          <p:cNvSpPr txBox="1"/>
          <p:nvPr/>
        </p:nvSpPr>
        <p:spPr>
          <a:xfrm>
            <a:off x="323528" y="116632"/>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Payoffs for other option (hedging) strategies</a:t>
            </a:r>
          </a:p>
        </p:txBody>
      </p:sp>
      <p:graphicFrame>
        <p:nvGraphicFramePr>
          <p:cNvPr id="5" name="Chart 4">
            <a:extLst>
              <a:ext uri="{FF2B5EF4-FFF2-40B4-BE49-F238E27FC236}">
                <a16:creationId xmlns:a16="http://schemas.microsoft.com/office/drawing/2014/main" id="{0F17E9BE-FC08-087C-379C-B778A5D56733}"/>
              </a:ext>
            </a:extLst>
          </p:cNvPr>
          <p:cNvGraphicFramePr>
            <a:graphicFrameLocks/>
          </p:cNvGraphicFramePr>
          <p:nvPr/>
        </p:nvGraphicFramePr>
        <p:xfrm>
          <a:off x="179512" y="3712027"/>
          <a:ext cx="2707952" cy="2311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8867DA8-D072-E53A-0F78-F0ADDDCB48CF}"/>
              </a:ext>
            </a:extLst>
          </p:cNvPr>
          <p:cNvGraphicFramePr>
            <a:graphicFrameLocks/>
          </p:cNvGraphicFramePr>
          <p:nvPr/>
        </p:nvGraphicFramePr>
        <p:xfrm>
          <a:off x="2843808" y="3526894"/>
          <a:ext cx="2808312" cy="2569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A26328F3-BD74-1A4A-81FD-0EA32A853D7B}"/>
              </a:ext>
            </a:extLst>
          </p:cNvPr>
          <p:cNvGraphicFramePr>
            <a:graphicFrameLocks/>
          </p:cNvGraphicFramePr>
          <p:nvPr/>
        </p:nvGraphicFramePr>
        <p:xfrm>
          <a:off x="5796136" y="3429000"/>
          <a:ext cx="3442494" cy="26508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87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762071"/>
            <a:ext cx="7239000" cy="461665"/>
          </a:xfrm>
          <a:prstGeom prst="rect">
            <a:avLst/>
          </a:prstGeom>
          <a:noFill/>
          <a:ln>
            <a:solidFill>
              <a:schemeClr val="bg1">
                <a:lumMod val="50000"/>
              </a:schemeClr>
            </a:solidFill>
          </a:ln>
        </p:spPr>
        <p:txBody>
          <a:bodyPr wrap="square" rtlCol="0">
            <a:spAutoFit/>
          </a:bodyPr>
          <a:lstStyle/>
          <a:p>
            <a:pPr marL="739775" indent="-739775"/>
            <a:r>
              <a:rPr lang="en-US" sz="2400" b="1" dirty="0">
                <a:latin typeface="Arial" pitchFamily="34" charset="0"/>
                <a:cs typeface="Arial" pitchFamily="34" charset="0"/>
              </a:rPr>
              <a:t>General properties of option prices</a:t>
            </a:r>
          </a:p>
        </p:txBody>
      </p:sp>
    </p:spTree>
    <p:extLst>
      <p:ext uri="{BB962C8B-B14F-4D97-AF65-F5344CB8AC3E}">
        <p14:creationId xmlns:p14="http://schemas.microsoft.com/office/powerpoint/2010/main" val="241276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909648"/>
            <a:chOff x="0" y="0"/>
            <a:chExt cx="5760" cy="573"/>
          </a:xfrm>
          <a:noFill/>
        </p:grpSpPr>
        <p:sp>
          <p:nvSpPr>
            <p:cNvPr id="6" name="Rectangle 5"/>
            <p:cNvSpPr>
              <a:spLocks noChangeArrowheads="1"/>
            </p:cNvSpPr>
            <p:nvPr/>
          </p:nvSpPr>
          <p:spPr bwMode="auto">
            <a:xfrm>
              <a:off x="0" y="546"/>
              <a:ext cx="5760" cy="27"/>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sp>
          <p:nvSpPr>
            <p:cNvPr id="7" name="Rectangle 6"/>
            <p:cNvSpPr>
              <a:spLocks noChangeArrowheads="1"/>
            </p:cNvSpPr>
            <p:nvPr/>
          </p:nvSpPr>
          <p:spPr bwMode="auto">
            <a:xfrm>
              <a:off x="0" y="0"/>
              <a:ext cx="5760" cy="552"/>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grpSp>
      <p:sp>
        <p:nvSpPr>
          <p:cNvPr id="8" name="Rectangle 3"/>
          <p:cNvSpPr txBox="1">
            <a:spLocks noChangeArrowheads="1"/>
          </p:cNvSpPr>
          <p:nvPr/>
        </p:nvSpPr>
        <p:spPr>
          <a:xfrm>
            <a:off x="401023" y="1111174"/>
            <a:ext cx="8066706" cy="4038600"/>
          </a:xfrm>
          <a:prstGeom prst="rect">
            <a:avLst/>
          </a:prstGeom>
          <a:noFill/>
        </p:spPr>
        <p:txBody>
          <a:bodyPr lIns="90488" tIns="44450" rIns="90488" bIns="44450"/>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a:t>
            </a:r>
            <a:r>
              <a:rPr kumimoji="0" lang="en-US" sz="1800" b="0" i="1" u="none" strike="noStrike" kern="0" cap="none" spc="0" normalizeH="0" baseline="0" noProof="0" dirty="0">
                <a:ln>
                  <a:noFill/>
                </a:ln>
                <a:effectLst/>
                <a:uLnTx/>
                <a:uFillTx/>
                <a:latin typeface="Arial" pitchFamily="34" charset="0"/>
                <a:cs typeface="Arial" pitchFamily="34" charset="0"/>
              </a:rPr>
              <a:t>c</a:t>
            </a:r>
            <a:r>
              <a:rPr kumimoji="0" lang="en-US" sz="1800" b="0" i="0" u="none" strike="noStrike" kern="0" cap="none" spc="0" normalizeH="0" baseline="0" noProof="0" dirty="0">
                <a:ln>
                  <a:noFill/>
                </a:ln>
                <a:effectLst/>
                <a:uLnTx/>
                <a:uFillTx/>
                <a:latin typeface="Arial" pitchFamily="34" charset="0"/>
                <a:cs typeface="Arial" pitchFamily="34" charset="0"/>
              </a:rPr>
              <a:t>: European call option price; </a:t>
            </a:r>
            <a:r>
              <a:rPr kumimoji="0" lang="en-US" sz="1800" b="0" i="1" u="none" strike="noStrike" kern="0" cap="none" spc="0" normalizeH="0" baseline="0" noProof="0" dirty="0">
                <a:ln>
                  <a:noFill/>
                </a:ln>
                <a:effectLst/>
                <a:uLnTx/>
                <a:uFillTx/>
                <a:latin typeface="Arial" pitchFamily="34" charset="0"/>
                <a:cs typeface="Arial" pitchFamily="34" charset="0"/>
              </a:rPr>
              <a:t>C</a:t>
            </a:r>
            <a:r>
              <a:rPr kumimoji="0" lang="en-US" sz="1800" b="0" i="0" u="none" strike="noStrike" kern="0" cap="none" spc="0" normalizeH="0" baseline="0" noProof="0" dirty="0">
                <a:ln>
                  <a:noFill/>
                </a:ln>
                <a:effectLst/>
                <a:uLnTx/>
                <a:uFillTx/>
                <a:latin typeface="Arial" pitchFamily="34" charset="0"/>
                <a:cs typeface="Arial" pitchFamily="34" charset="0"/>
              </a:rPr>
              <a:t>: American call option price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a:t>
            </a:r>
            <a:r>
              <a:rPr kumimoji="0" lang="en-US" sz="1800" b="0" i="1" u="none" strike="noStrike" kern="0" cap="none" spc="0" normalizeH="0" baseline="0" noProof="0" dirty="0">
                <a:ln>
                  <a:noFill/>
                </a:ln>
                <a:effectLst/>
                <a:uLnTx/>
                <a:uFillTx/>
                <a:latin typeface="Arial" pitchFamily="34" charset="0"/>
                <a:cs typeface="Arial" pitchFamily="34" charset="0"/>
              </a:rPr>
              <a:t>p</a:t>
            </a:r>
            <a:r>
              <a:rPr kumimoji="0" lang="en-US" sz="1800" b="0" i="0" u="none" strike="noStrike" kern="0" cap="none" spc="0" normalizeH="0" baseline="0" noProof="0" dirty="0">
                <a:ln>
                  <a:noFill/>
                </a:ln>
                <a:effectLst/>
                <a:uLnTx/>
                <a:uFillTx/>
                <a:latin typeface="Arial" pitchFamily="34" charset="0"/>
                <a:cs typeface="Arial" pitchFamily="34" charset="0"/>
              </a:rPr>
              <a:t>: European put option price; </a:t>
            </a:r>
            <a:r>
              <a:rPr kumimoji="0" lang="en-US" sz="1800" b="0" i="1" u="none" strike="noStrike" kern="0" cap="none" spc="0" normalizeH="0" baseline="0" noProof="0" dirty="0">
                <a:ln>
                  <a:noFill/>
                </a:ln>
                <a:effectLst/>
                <a:uLnTx/>
                <a:uFillTx/>
                <a:latin typeface="Arial" pitchFamily="34" charset="0"/>
                <a:cs typeface="Arial" pitchFamily="34" charset="0"/>
              </a:rPr>
              <a:t>P</a:t>
            </a:r>
            <a:r>
              <a:rPr kumimoji="0" lang="en-US" sz="1800" b="0" i="0" u="none" strike="noStrike" kern="0" cap="none" spc="0" normalizeH="0" baseline="0" noProof="0" dirty="0">
                <a:ln>
                  <a:noFill/>
                </a:ln>
                <a:effectLst/>
                <a:uLnTx/>
                <a:uFillTx/>
                <a:latin typeface="Arial" pitchFamily="34" charset="0"/>
                <a:cs typeface="Arial" pitchFamily="34" charset="0"/>
              </a:rPr>
              <a:t>: American put option price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a:t>
            </a:r>
            <a:r>
              <a:rPr kumimoji="0" lang="en-US" sz="1800" b="0" i="1" u="none" strike="noStrike" kern="0" cap="none" spc="0" normalizeH="0" baseline="0" noProof="0" dirty="0">
                <a:ln>
                  <a:noFill/>
                </a:ln>
                <a:effectLst/>
                <a:uLnTx/>
                <a:uFillTx/>
                <a:latin typeface="Arial" pitchFamily="34" charset="0"/>
                <a:cs typeface="Arial" pitchFamily="34" charset="0"/>
              </a:rPr>
              <a:t>S</a:t>
            </a:r>
            <a:r>
              <a:rPr kumimoji="0" lang="en-US" sz="1800" b="0" i="0" u="none" strike="noStrike" kern="0" cap="none" spc="0" normalizeH="0" baseline="0" noProof="0" dirty="0">
                <a:ln>
                  <a:noFill/>
                </a:ln>
                <a:effectLst/>
                <a:uLnTx/>
                <a:uFillTx/>
                <a:latin typeface="Arial" pitchFamily="34" charset="0"/>
                <a:cs typeface="Arial" pitchFamily="34" charset="0"/>
              </a:rPr>
              <a:t> or S</a:t>
            </a:r>
            <a:r>
              <a:rPr kumimoji="0" lang="en-US" sz="1800" b="0" i="0" u="none" strike="noStrike" kern="0" cap="none" spc="0" normalizeH="0" baseline="-25000" noProof="0" dirty="0">
                <a:ln>
                  <a:noFill/>
                </a:ln>
                <a:effectLst/>
                <a:uLnTx/>
                <a:uFillTx/>
                <a:latin typeface="Arial" pitchFamily="34" charset="0"/>
                <a:cs typeface="Arial" pitchFamily="34" charset="0"/>
              </a:rPr>
              <a:t>0</a:t>
            </a:r>
            <a:r>
              <a:rPr kumimoji="0" lang="en-US" sz="1800" b="0" i="0" u="none" strike="noStrike" kern="0" cap="none" spc="0" normalizeH="0" baseline="0" noProof="0" dirty="0">
                <a:ln>
                  <a:noFill/>
                </a:ln>
                <a:effectLst/>
                <a:uLnTx/>
                <a:uFillTx/>
                <a:latin typeface="Arial" pitchFamily="34" charset="0"/>
                <a:cs typeface="Arial" pitchFamily="34" charset="0"/>
              </a:rPr>
              <a:t>, S</a:t>
            </a:r>
            <a:r>
              <a:rPr kumimoji="0" lang="en-US" sz="1800" b="0" i="0" u="none" strike="noStrike" kern="0" cap="none" spc="0" normalizeH="0" baseline="-25000" noProof="0" dirty="0">
                <a:ln>
                  <a:noFill/>
                </a:ln>
                <a:effectLst/>
                <a:uLnTx/>
                <a:uFillTx/>
                <a:latin typeface="Arial" pitchFamily="34" charset="0"/>
                <a:cs typeface="Arial" pitchFamily="34" charset="0"/>
              </a:rPr>
              <a:t>t</a:t>
            </a:r>
            <a:r>
              <a:rPr kumimoji="0" lang="en-US" sz="1800" b="0" i="0" u="none" strike="noStrike" kern="0" cap="none" spc="0" normalizeH="0" baseline="0" noProof="0" dirty="0">
                <a:ln>
                  <a:noFill/>
                </a:ln>
                <a:effectLst/>
                <a:uLnTx/>
                <a:uFillTx/>
                <a:latin typeface="Arial" pitchFamily="34" charset="0"/>
                <a:cs typeface="Arial" pitchFamily="34" charset="0"/>
              </a:rPr>
              <a:t>, and </a:t>
            </a:r>
            <a:r>
              <a:rPr kumimoji="0" lang="en-US" sz="1800" b="0" u="none" strike="noStrike" kern="0" cap="none" spc="0" normalizeH="0" baseline="0" noProof="0" dirty="0">
                <a:ln>
                  <a:noFill/>
                </a:ln>
                <a:effectLst/>
                <a:uLnTx/>
                <a:uFillTx/>
                <a:latin typeface="Arial" pitchFamily="34" charset="0"/>
                <a:cs typeface="Arial" pitchFamily="34" charset="0"/>
              </a:rPr>
              <a:t>S</a:t>
            </a:r>
            <a:r>
              <a:rPr kumimoji="0" lang="en-US" sz="1800" b="0" u="none" strike="noStrike" kern="0" cap="none" spc="0" normalizeH="0" baseline="-25000" noProof="0" dirty="0">
                <a:ln>
                  <a:noFill/>
                </a:ln>
                <a:effectLst/>
                <a:uLnTx/>
                <a:uFillTx/>
                <a:latin typeface="Arial" pitchFamily="34" charset="0"/>
                <a:cs typeface="Arial" pitchFamily="34" charset="0"/>
              </a:rPr>
              <a:t>T</a:t>
            </a:r>
            <a:r>
              <a:rPr kumimoji="0" lang="en-US" sz="1800" b="0" u="none" strike="noStrike" kern="0" cap="none" spc="0" normalizeH="0" noProof="0" dirty="0">
                <a:ln>
                  <a:noFill/>
                </a:ln>
                <a:effectLst/>
                <a:uLnTx/>
                <a:uFillTx/>
                <a:latin typeface="Arial" pitchFamily="34" charset="0"/>
                <a:cs typeface="Arial" pitchFamily="34" charset="0"/>
              </a:rPr>
              <a:t>:</a:t>
            </a:r>
            <a:r>
              <a:rPr kumimoji="0" lang="en-US" sz="1800" b="0" i="0" u="none" strike="noStrike" kern="0" cap="none" spc="0" normalizeH="0" noProof="0" dirty="0">
                <a:ln>
                  <a:noFill/>
                </a:ln>
                <a:effectLst/>
                <a:uLnTx/>
                <a:uFillTx/>
                <a:latin typeface="Arial" pitchFamily="34" charset="0"/>
                <a:cs typeface="Arial" pitchFamily="34" charset="0"/>
              </a:rPr>
              <a:t> </a:t>
            </a:r>
            <a:r>
              <a:rPr kumimoji="0" lang="en-US" sz="1800" b="0" i="0" u="none" strike="noStrike" kern="0" cap="none" spc="0" normalizeH="0" baseline="0" noProof="0" dirty="0">
                <a:ln>
                  <a:noFill/>
                </a:ln>
                <a:effectLst/>
                <a:uLnTx/>
                <a:uFillTx/>
                <a:latin typeface="Arial" pitchFamily="34" charset="0"/>
                <a:cs typeface="Arial" pitchFamily="34" charset="0"/>
              </a:rPr>
              <a:t>Asset (</a:t>
            </a:r>
            <a:r>
              <a:rPr kumimoji="0" lang="en-US" sz="1800" b="1" u="sng" strike="noStrike" kern="0" cap="none" spc="0" normalizeH="0" baseline="0" noProof="0" dirty="0">
                <a:ln>
                  <a:noFill/>
                </a:ln>
                <a:effectLst/>
                <a:uLnTx/>
                <a:uFillTx/>
                <a:latin typeface="Arial" pitchFamily="34" charset="0"/>
                <a:cs typeface="Arial" pitchFamily="34" charset="0"/>
              </a:rPr>
              <a:t>usually stock</a:t>
            </a:r>
            <a:r>
              <a:rPr kumimoji="0" lang="en-US" sz="1800" b="0" i="0" u="none" strike="noStrike" kern="0" cap="none" spc="0" normalizeH="0" baseline="0" noProof="0" dirty="0">
                <a:ln>
                  <a:noFill/>
                </a:ln>
                <a:effectLst/>
                <a:uLnTx/>
                <a:uFillTx/>
                <a:latin typeface="Arial" pitchFamily="34" charset="0"/>
                <a:cs typeface="Arial" pitchFamily="34" charset="0"/>
              </a:rPr>
              <a:t>) price today, at some time t, and at expiration date 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1" u="none" strike="noStrike" kern="0" cap="none" spc="0" normalizeH="0" baseline="0" noProof="0" dirty="0">
                <a:ln>
                  <a:noFill/>
                </a:ln>
                <a:effectLst/>
                <a:uLnTx/>
                <a:uFillTx/>
                <a:latin typeface="Arial" pitchFamily="34" charset="0"/>
                <a:cs typeface="Arial" pitchFamily="34" charset="0"/>
              </a:rPr>
              <a:t>K</a:t>
            </a:r>
            <a:r>
              <a:rPr kumimoji="0" lang="en-US" sz="1800" b="0" i="0" u="none" strike="noStrike" kern="0" cap="none" spc="0" normalizeH="0" baseline="0" noProof="0" dirty="0">
                <a:ln>
                  <a:noFill/>
                </a:ln>
                <a:effectLst/>
                <a:uLnTx/>
                <a:uFillTx/>
                <a:latin typeface="Arial" pitchFamily="34" charset="0"/>
                <a:cs typeface="Arial" pitchFamily="34" charset="0"/>
              </a:rPr>
              <a:t>:</a:t>
            </a:r>
            <a:r>
              <a:rPr kumimoji="0" lang="en-US" sz="1800" b="0" i="0" u="none" strike="noStrike" kern="0" cap="none" spc="0" normalizeH="0" noProof="0" dirty="0">
                <a:ln>
                  <a:noFill/>
                </a:ln>
                <a:effectLst/>
                <a:uLnTx/>
                <a:uFillTx/>
                <a:latin typeface="Arial" pitchFamily="34" charset="0"/>
                <a:cs typeface="Arial" pitchFamily="34" charset="0"/>
              </a:rPr>
              <a:t> </a:t>
            </a:r>
            <a:r>
              <a:rPr kumimoji="0" lang="en-US" sz="1800" b="0" i="0" u="none" strike="noStrike" kern="0" cap="none" spc="0" normalizeH="0" baseline="0" noProof="0" dirty="0">
                <a:ln>
                  <a:noFill/>
                </a:ln>
                <a:effectLst/>
                <a:uLnTx/>
                <a:uFillTx/>
                <a:latin typeface="Arial" pitchFamily="34" charset="0"/>
                <a:cs typeface="Arial" pitchFamily="34" charset="0"/>
              </a:rPr>
              <a:t>Strike price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1800" b="0" i="0" u="none" strike="noStrike" kern="0" cap="none" spc="0" normalizeH="0" baseline="0" noProof="0" dirty="0">
                <a:ln>
                  <a:noFill/>
                </a:ln>
                <a:effectLst/>
                <a:uLnTx/>
                <a:uFillTx/>
                <a:latin typeface="Arial" pitchFamily="34" charset="0"/>
                <a:cs typeface="Arial" pitchFamily="34" charset="0"/>
              </a:rPr>
              <a:t>σ</a:t>
            </a:r>
            <a:r>
              <a:rPr kumimoji="0" lang="en-US" sz="1800" b="0" i="0" u="none" strike="noStrike" kern="0" cap="none" spc="0" normalizeH="0" baseline="0" noProof="0" dirty="0">
                <a:ln>
                  <a:noFill/>
                </a:ln>
                <a:effectLst/>
                <a:uLnTx/>
                <a:uFillTx/>
                <a:latin typeface="Arial" pitchFamily="34" charset="0"/>
                <a:cs typeface="Arial" pitchFamily="34" charset="0"/>
              </a:rPr>
              <a:t>: Volatility of asset price</a:t>
            </a:r>
          </a:p>
          <a:p>
            <a:pPr marL="342900" indent="-342900" eaLnBrk="0" fontAlgn="base" hangingPunct="0">
              <a:spcBef>
                <a:spcPct val="20000"/>
              </a:spcBef>
              <a:spcAft>
                <a:spcPct val="0"/>
              </a:spcAft>
              <a:buFontTx/>
              <a:buChar char="•"/>
              <a:defRPr/>
            </a:pPr>
            <a:r>
              <a:rPr kumimoji="0" lang="en-US" sz="1800" b="0" i="1" u="none" strike="noStrike" kern="0" cap="none" spc="0" normalizeH="0" baseline="0" noProof="0" dirty="0">
                <a:ln>
                  <a:noFill/>
                </a:ln>
                <a:effectLst/>
                <a:uLnTx/>
                <a:uFillTx/>
                <a:latin typeface="Arial" pitchFamily="34" charset="0"/>
                <a:cs typeface="Arial" pitchFamily="34" charset="0"/>
              </a:rPr>
              <a:t>r</a:t>
            </a:r>
            <a:r>
              <a:rPr kumimoji="0" lang="en-US" sz="1800" b="0" i="0" u="none" strike="noStrike" kern="0" cap="none" spc="0" normalizeH="0" baseline="0" noProof="0" dirty="0">
                <a:ln>
                  <a:noFill/>
                </a:ln>
                <a:effectLst/>
                <a:uLnTx/>
                <a:uFillTx/>
                <a:latin typeface="Arial" pitchFamily="34" charset="0"/>
                <a:cs typeface="Arial" pitchFamily="34" charset="0"/>
              </a:rPr>
              <a:t>: Risk-free rate for maturity T</a:t>
            </a:r>
            <a:endParaRPr kumimoji="0" lang="en-US" sz="1800" b="0" i="1" u="none" strike="noStrike" kern="0" cap="none" spc="0" normalizeH="0" baseline="0" noProof="0" dirty="0">
              <a:ln>
                <a:noFill/>
              </a:ln>
              <a:effectLst/>
              <a:uLnTx/>
              <a:uFillTx/>
              <a:latin typeface="Arial" pitchFamily="34" charset="0"/>
              <a:cs typeface="Arial" pitchFamily="34" charset="0"/>
            </a:endParaRPr>
          </a:p>
          <a:p>
            <a:pPr marL="342900" indent="-342900" eaLnBrk="0" fontAlgn="base" hangingPunct="0">
              <a:spcBef>
                <a:spcPct val="20000"/>
              </a:spcBef>
              <a:spcAft>
                <a:spcPct val="0"/>
              </a:spcAft>
              <a:buFontTx/>
              <a:buChar char="•"/>
              <a:defRPr/>
            </a:pPr>
            <a:r>
              <a:rPr lang="en-US" sz="1800" i="1" kern="0" dirty="0">
                <a:latin typeface="Arial" pitchFamily="34" charset="0"/>
                <a:cs typeface="Arial" pitchFamily="34" charset="0"/>
              </a:rPr>
              <a:t>PV(D)</a:t>
            </a:r>
            <a:r>
              <a:rPr lang="en-US" sz="1800" kern="0" dirty="0">
                <a:latin typeface="Arial" pitchFamily="34" charset="0"/>
                <a:cs typeface="Arial" pitchFamily="34" charset="0"/>
              </a:rPr>
              <a:t>: Present value of the dividends paid until T</a:t>
            </a:r>
            <a:endParaRPr kumimoji="0" lang="en-US" sz="1800" b="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kern="0" dirty="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p:txBody>
      </p:sp>
      <p:sp>
        <p:nvSpPr>
          <p:cNvPr id="9" name="Rectangle 4"/>
          <p:cNvSpPr txBox="1">
            <a:spLocks noChangeArrowheads="1"/>
          </p:cNvSpPr>
          <p:nvPr/>
        </p:nvSpPr>
        <p:spPr>
          <a:xfrm>
            <a:off x="4434376" y="3790232"/>
            <a:ext cx="4709624" cy="4114800"/>
          </a:xfrm>
          <a:prstGeom prst="rect">
            <a:avLst/>
          </a:prstGeom>
          <a:noFill/>
        </p:spPr>
        <p:txBody>
          <a:bodyPr lIns="90488" tIns="44450" rIns="90488" bIns="44450"/>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p:txBody>
      </p:sp>
      <p:sp>
        <p:nvSpPr>
          <p:cNvPr id="10" name="TextBox 9"/>
          <p:cNvSpPr txBox="1"/>
          <p:nvPr/>
        </p:nvSpPr>
        <p:spPr>
          <a:xfrm>
            <a:off x="292280" y="176545"/>
            <a:ext cx="8229600" cy="523220"/>
          </a:xfrm>
          <a:prstGeom prst="rect">
            <a:avLst/>
          </a:prstGeom>
          <a:noFill/>
        </p:spPr>
        <p:txBody>
          <a:bodyPr wrap="square" rtlCol="0">
            <a:spAutoFit/>
          </a:bodyPr>
          <a:lstStyle/>
          <a:p>
            <a:pPr algn="ctr">
              <a:tabLst>
                <a:tab pos="968375" algn="l"/>
              </a:tabLst>
            </a:pPr>
            <a:r>
              <a:rPr lang="en-US" sz="2800" b="1" dirty="0">
                <a:latin typeface="Arial" pitchFamily="34" charset="0"/>
                <a:cs typeface="Arial" pitchFamily="34" charset="0"/>
              </a:rPr>
              <a:t>Notation</a:t>
            </a:r>
          </a:p>
        </p:txBody>
      </p:sp>
      <p:sp>
        <p:nvSpPr>
          <p:cNvPr id="3" name="TextBox 2"/>
          <p:cNvSpPr txBox="1"/>
          <p:nvPr/>
        </p:nvSpPr>
        <p:spPr>
          <a:xfrm>
            <a:off x="405336" y="4038600"/>
            <a:ext cx="8478184" cy="2031325"/>
          </a:xfrm>
          <a:prstGeom prst="rect">
            <a:avLst/>
          </a:prstGeom>
          <a:noFill/>
        </p:spPr>
        <p:txBody>
          <a:bodyPr wrap="square" rtlCol="0">
            <a:spAutoFit/>
          </a:bodyPr>
          <a:lstStyle/>
          <a:p>
            <a:pPr marL="342900" indent="-342900">
              <a:buFont typeface="Arial" pitchFamily="34" charset="0"/>
              <a:buChar char="•"/>
            </a:pPr>
            <a:r>
              <a:rPr lang="pt-PT" sz="1800" dirty="0" err="1">
                <a:latin typeface="Arial" pitchFamily="34" charset="0"/>
                <a:cs typeface="Arial" pitchFamily="34" charset="0"/>
              </a:rPr>
              <a:t>Assumptions</a:t>
            </a:r>
            <a:r>
              <a:rPr lang="pt-PT" sz="1800" dirty="0">
                <a:latin typeface="Arial" pitchFamily="34" charset="0"/>
                <a:cs typeface="Arial" pitchFamily="34" charset="0"/>
              </a:rPr>
              <a:t>:</a:t>
            </a:r>
          </a:p>
          <a:p>
            <a:pPr marL="914400" lvl="1" indent="-457200">
              <a:buFont typeface="+mj-lt"/>
              <a:buAutoNum type="arabicPeriod"/>
            </a:pPr>
            <a:r>
              <a:rPr lang="pt-PT" sz="1800" dirty="0" err="1">
                <a:latin typeface="Arial" pitchFamily="34" charset="0"/>
                <a:cs typeface="Arial" pitchFamily="34" charset="0"/>
              </a:rPr>
              <a:t>There</a:t>
            </a:r>
            <a:r>
              <a:rPr lang="pt-PT" sz="1800" dirty="0">
                <a:latin typeface="Arial" pitchFamily="34" charset="0"/>
                <a:cs typeface="Arial" pitchFamily="34" charset="0"/>
              </a:rPr>
              <a:t> are no </a:t>
            </a:r>
            <a:r>
              <a:rPr lang="pt-PT" sz="1800" dirty="0" err="1">
                <a:latin typeface="Arial" pitchFamily="34" charset="0"/>
                <a:cs typeface="Arial" pitchFamily="34" charset="0"/>
              </a:rPr>
              <a:t>transaction</a:t>
            </a:r>
            <a:r>
              <a:rPr lang="pt-PT" sz="1800" dirty="0">
                <a:latin typeface="Arial" pitchFamily="34" charset="0"/>
                <a:cs typeface="Arial" pitchFamily="34" charset="0"/>
              </a:rPr>
              <a:t> </a:t>
            </a:r>
            <a:r>
              <a:rPr lang="pt-PT" sz="1800" dirty="0" err="1">
                <a:latin typeface="Arial" pitchFamily="34" charset="0"/>
                <a:cs typeface="Arial" pitchFamily="34" charset="0"/>
              </a:rPr>
              <a:t>costs</a:t>
            </a:r>
            <a:r>
              <a:rPr lang="pt-PT" sz="1800" dirty="0">
                <a:latin typeface="Arial" pitchFamily="34" charset="0"/>
                <a:cs typeface="Arial" pitchFamily="34" charset="0"/>
              </a:rPr>
              <a:t>.</a:t>
            </a:r>
          </a:p>
          <a:p>
            <a:pPr marL="914400" lvl="1" indent="-457200">
              <a:buFont typeface="+mj-lt"/>
              <a:buAutoNum type="arabicPeriod"/>
            </a:pPr>
            <a:r>
              <a:rPr lang="pt-PT" sz="1800" dirty="0">
                <a:latin typeface="Arial" pitchFamily="34" charset="0"/>
                <a:cs typeface="Arial" pitchFamily="34" charset="0"/>
              </a:rPr>
              <a:t>Borrowing and lending are possible at the risk-free interest rate</a:t>
            </a:r>
          </a:p>
          <a:p>
            <a:pPr marL="914400" lvl="1" indent="-457200">
              <a:buFont typeface="+mj-lt"/>
              <a:buAutoNum type="arabicPeriod"/>
            </a:pPr>
            <a:r>
              <a:rPr lang="pt-PT" sz="1800" dirty="0" err="1">
                <a:latin typeface="Arial" pitchFamily="34" charset="0"/>
                <a:cs typeface="Arial" pitchFamily="34" charset="0"/>
              </a:rPr>
              <a:t>There</a:t>
            </a:r>
            <a:r>
              <a:rPr lang="pt-PT" sz="1800" dirty="0">
                <a:latin typeface="Arial" pitchFamily="34" charset="0"/>
                <a:cs typeface="Arial" pitchFamily="34" charset="0"/>
              </a:rPr>
              <a:t> are no </a:t>
            </a:r>
            <a:r>
              <a:rPr lang="pt-PT" sz="1800" dirty="0" err="1">
                <a:latin typeface="Arial" pitchFamily="34" charset="0"/>
                <a:cs typeface="Arial" pitchFamily="34" charset="0"/>
              </a:rPr>
              <a:t>arbitrage</a:t>
            </a:r>
            <a:r>
              <a:rPr lang="pt-PT" sz="1800" dirty="0">
                <a:latin typeface="Arial" pitchFamily="34" charset="0"/>
                <a:cs typeface="Arial" pitchFamily="34" charset="0"/>
              </a:rPr>
              <a:t> </a:t>
            </a:r>
            <a:r>
              <a:rPr lang="pt-PT" sz="1800" dirty="0" err="1">
                <a:latin typeface="Arial" pitchFamily="34" charset="0"/>
                <a:cs typeface="Arial" pitchFamily="34" charset="0"/>
              </a:rPr>
              <a:t>opportunities</a:t>
            </a:r>
            <a:endParaRPr lang="pt-PT" sz="1800" dirty="0">
              <a:latin typeface="Arial" pitchFamily="34" charset="0"/>
              <a:cs typeface="Arial" pitchFamily="34" charset="0"/>
            </a:endParaRPr>
          </a:p>
          <a:p>
            <a:endParaRPr lang="en-US" sz="1800" dirty="0">
              <a:latin typeface="Arial" pitchFamily="34" charset="0"/>
              <a:cs typeface="Arial" pitchFamily="34" charset="0"/>
            </a:endParaRPr>
          </a:p>
        </p:txBody>
      </p:sp>
    </p:spTree>
    <p:extLst>
      <p:ext uri="{BB962C8B-B14F-4D97-AF65-F5344CB8AC3E}">
        <p14:creationId xmlns:p14="http://schemas.microsoft.com/office/powerpoint/2010/main" val="93914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51520" y="1060380"/>
            <a:ext cx="8458200" cy="5311254"/>
          </a:xfrm>
          <a:prstGeom prst="rect">
            <a:avLst/>
          </a:prstGeom>
          <a:noFill/>
          <a:ln w="9525" algn="ctr">
            <a:noFill/>
            <a:miter lim="800000"/>
            <a:headEnd/>
            <a:tailEnd/>
          </a:ln>
        </p:spPr>
        <p:txBody>
          <a:bodyPr/>
          <a:lstStyle/>
          <a:p>
            <a:pPr marL="342900" indent="-342900">
              <a:buFont typeface="+mj-lt"/>
              <a:buAutoNum type="arabicPeriod"/>
            </a:pPr>
            <a:r>
              <a:rPr lang="pt-PT" sz="2000" u="sng" dirty="0">
                <a:latin typeface="Arial" pitchFamily="34" charset="0"/>
                <a:cs typeface="Arial" pitchFamily="34" charset="0"/>
              </a:rPr>
              <a:t>Intrinsic value at some time t≤T:</a:t>
            </a:r>
            <a:r>
              <a:rPr lang="pt-PT" sz="2000" dirty="0">
                <a:latin typeface="Arial" pitchFamily="34" charset="0"/>
                <a:cs typeface="Arial" pitchFamily="34" charset="0"/>
              </a:rPr>
              <a:t> The value if the exercise decision was taken immediately</a:t>
            </a:r>
          </a:p>
          <a:p>
            <a:pPr marL="800100" lvl="1" indent="-342900">
              <a:buFont typeface="Arial" panose="020B0604020202020204" pitchFamily="34" charset="0"/>
              <a:buChar char="•"/>
            </a:pPr>
            <a:r>
              <a:rPr lang="pt-PT" sz="2000" b="1" dirty="0">
                <a:latin typeface="Arial" pitchFamily="34" charset="0"/>
                <a:cs typeface="Arial" pitchFamily="34" charset="0"/>
              </a:rPr>
              <a:t>Call: </a:t>
            </a:r>
            <a:r>
              <a:rPr lang="pt-PT" sz="2000" dirty="0">
                <a:latin typeface="Arial" pitchFamily="34" charset="0"/>
                <a:cs typeface="Arial" pitchFamily="34" charset="0"/>
              </a:rPr>
              <a:t>max(</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dirty="0">
                <a:latin typeface="Arial" pitchFamily="34" charset="0"/>
                <a:cs typeface="Arial" pitchFamily="34" charset="0"/>
              </a:rPr>
              <a:t> – </a:t>
            </a:r>
            <a:r>
              <a:rPr lang="pt-PT" sz="2000" i="1" dirty="0">
                <a:latin typeface="Arial" pitchFamily="34" charset="0"/>
                <a:cs typeface="Arial" pitchFamily="34" charset="0"/>
              </a:rPr>
              <a:t>K</a:t>
            </a:r>
            <a:r>
              <a:rPr lang="pt-PT" sz="2000" dirty="0">
                <a:latin typeface="Arial" pitchFamily="34" charset="0"/>
                <a:cs typeface="Arial" pitchFamily="34" charset="0"/>
              </a:rPr>
              <a:t>, 0)</a:t>
            </a:r>
          </a:p>
          <a:p>
            <a:pPr marL="800100" lvl="1" indent="-342900">
              <a:buFont typeface="Arial" panose="020B0604020202020204" pitchFamily="34" charset="0"/>
              <a:buChar char="•"/>
            </a:pPr>
            <a:r>
              <a:rPr lang="pt-PT" sz="2000" b="1" dirty="0">
                <a:latin typeface="Arial" pitchFamily="34" charset="0"/>
                <a:cs typeface="Arial" pitchFamily="34" charset="0"/>
              </a:rPr>
              <a:t>Put:</a:t>
            </a:r>
            <a:r>
              <a:rPr lang="pt-PT" sz="2000" dirty="0">
                <a:latin typeface="Arial" pitchFamily="34" charset="0"/>
                <a:cs typeface="Arial" pitchFamily="34" charset="0"/>
              </a:rPr>
              <a:t> max(</a:t>
            </a:r>
            <a:r>
              <a:rPr lang="pt-PT" sz="2000" i="1" dirty="0">
                <a:latin typeface="Arial" pitchFamily="34" charset="0"/>
                <a:cs typeface="Arial" pitchFamily="34" charset="0"/>
              </a:rPr>
              <a:t>K</a:t>
            </a:r>
            <a:r>
              <a:rPr lang="pt-PT" sz="2000" dirty="0">
                <a:latin typeface="Arial" pitchFamily="34" charset="0"/>
                <a:cs typeface="Arial" pitchFamily="34" charset="0"/>
              </a:rPr>
              <a:t> – </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dirty="0">
                <a:latin typeface="Arial" pitchFamily="34" charset="0"/>
                <a:cs typeface="Arial" pitchFamily="34" charset="0"/>
              </a:rPr>
              <a:t>, 0)</a:t>
            </a:r>
          </a:p>
          <a:p>
            <a:pPr marL="342900" indent="-342900">
              <a:buFont typeface="+mj-lt"/>
              <a:buAutoNum type="arabicPeriod"/>
            </a:pPr>
            <a:endParaRPr lang="pt-PT" sz="2000" u="sng" dirty="0">
              <a:latin typeface="Arial" pitchFamily="34" charset="0"/>
              <a:cs typeface="Arial" pitchFamily="34" charset="0"/>
            </a:endParaRPr>
          </a:p>
          <a:p>
            <a:pPr marL="342900" indent="-342900">
              <a:buFont typeface="+mj-lt"/>
              <a:buAutoNum type="arabicPeriod"/>
            </a:pPr>
            <a:r>
              <a:rPr lang="pt-PT" sz="2000" u="sng" dirty="0">
                <a:latin typeface="Arial" pitchFamily="34" charset="0"/>
                <a:cs typeface="Arial" pitchFamily="34" charset="0"/>
              </a:rPr>
              <a:t>Time value: </a:t>
            </a:r>
            <a:r>
              <a:rPr lang="pt-PT" sz="2000" dirty="0">
                <a:latin typeface="Arial" pitchFamily="34" charset="0"/>
                <a:cs typeface="Arial" pitchFamily="34" charset="0"/>
              </a:rPr>
              <a:t>Option price minus intrinsic value</a:t>
            </a:r>
            <a:endParaRPr lang="pt-PT" sz="2000" u="sng" dirty="0">
              <a:latin typeface="Arial" pitchFamily="34" charset="0"/>
              <a:cs typeface="Arial" pitchFamily="34" charset="0"/>
            </a:endParaRPr>
          </a:p>
          <a:p>
            <a:pPr marL="800100" lvl="1" indent="-342900">
              <a:buFont typeface="Arial" panose="020B0604020202020204" pitchFamily="34" charset="0"/>
              <a:buChar char="•"/>
            </a:pPr>
            <a:r>
              <a:rPr lang="pt-PT" sz="2000" b="1" dirty="0">
                <a:latin typeface="Arial" pitchFamily="34" charset="0"/>
                <a:cs typeface="Arial" pitchFamily="34" charset="0"/>
              </a:rPr>
              <a:t>Call</a:t>
            </a:r>
            <a:r>
              <a:rPr lang="pt-PT" sz="2000" dirty="0">
                <a:latin typeface="Arial" pitchFamily="34" charset="0"/>
                <a:cs typeface="Arial" pitchFamily="34" charset="0"/>
              </a:rPr>
              <a:t> price - max(</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i="1" dirty="0">
                <a:latin typeface="Arial" pitchFamily="34" charset="0"/>
                <a:cs typeface="Arial" pitchFamily="34" charset="0"/>
              </a:rPr>
              <a:t> – K</a:t>
            </a:r>
            <a:r>
              <a:rPr lang="pt-PT" sz="2000" dirty="0">
                <a:latin typeface="Arial" pitchFamily="34" charset="0"/>
                <a:cs typeface="Arial" pitchFamily="34" charset="0"/>
              </a:rPr>
              <a:t>, 0)</a:t>
            </a:r>
          </a:p>
          <a:p>
            <a:pPr marL="800100" lvl="1" indent="-342900">
              <a:buFont typeface="Arial" panose="020B0604020202020204" pitchFamily="34" charset="0"/>
              <a:buChar char="•"/>
            </a:pPr>
            <a:r>
              <a:rPr lang="pt-PT" sz="2000" b="1" dirty="0">
                <a:latin typeface="Arial" pitchFamily="34" charset="0"/>
                <a:cs typeface="Arial" pitchFamily="34" charset="0"/>
              </a:rPr>
              <a:t>Put </a:t>
            </a:r>
            <a:r>
              <a:rPr lang="pt-PT" sz="2000" dirty="0">
                <a:latin typeface="Arial" pitchFamily="34" charset="0"/>
                <a:cs typeface="Arial" pitchFamily="34" charset="0"/>
              </a:rPr>
              <a:t>price - max(</a:t>
            </a:r>
            <a:r>
              <a:rPr lang="pt-PT" sz="2000" i="1" dirty="0">
                <a:latin typeface="Arial" pitchFamily="34" charset="0"/>
                <a:cs typeface="Arial" pitchFamily="34" charset="0"/>
              </a:rPr>
              <a:t>K</a:t>
            </a:r>
            <a:r>
              <a:rPr lang="pt-PT" sz="2000" dirty="0">
                <a:latin typeface="Arial" pitchFamily="34" charset="0"/>
                <a:cs typeface="Arial" pitchFamily="34" charset="0"/>
              </a:rPr>
              <a:t> – </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dirty="0">
                <a:latin typeface="Arial" pitchFamily="34" charset="0"/>
                <a:cs typeface="Arial" pitchFamily="34" charset="0"/>
              </a:rPr>
              <a:t>, 0)</a:t>
            </a:r>
            <a:endParaRPr lang="pt-PT" sz="2000" u="sng" dirty="0">
              <a:latin typeface="Arial" pitchFamily="34" charset="0"/>
              <a:cs typeface="Arial" pitchFamily="34" charset="0"/>
            </a:endParaRPr>
          </a:p>
          <a:p>
            <a:pPr marL="342900" indent="-342900">
              <a:buFont typeface="+mj-lt"/>
              <a:buAutoNum type="arabicPeriod"/>
            </a:pPr>
            <a:endParaRPr lang="pt-PT" sz="2000" u="sng"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Time value 2. is usually positive (we’ll discuss exceptions)</a:t>
            </a:r>
          </a:p>
          <a:p>
            <a:pPr marL="800100" lvl="1" indent="-342900">
              <a:buFont typeface="Arial" panose="020B0604020202020204" pitchFamily="34" charset="0"/>
              <a:buChar char="•"/>
            </a:pPr>
            <a:endParaRPr lang="pt-PT" sz="2000" dirty="0">
              <a:latin typeface="Arial" pitchFamily="34" charset="0"/>
              <a:cs typeface="Arial" pitchFamily="34" charset="0"/>
            </a:endParaRPr>
          </a:p>
          <a:p>
            <a:pPr marL="800100" lvl="1" indent="-342900">
              <a:buFont typeface="Arial" panose="020B0604020202020204" pitchFamily="34" charset="0"/>
              <a:buChar char="•"/>
            </a:pPr>
            <a:r>
              <a:rPr lang="pt-PT" sz="2000" dirty="0">
                <a:latin typeface="Arial" pitchFamily="34" charset="0"/>
                <a:cs typeface="Arial" pitchFamily="34" charset="0"/>
              </a:rPr>
              <a:t>Even if you could exercise at t&lt;T (i.e., you have an American option), you would not do it! </a:t>
            </a:r>
          </a:p>
          <a:p>
            <a:pPr marL="800100" lvl="1" indent="-342900">
              <a:buFont typeface="Arial" panose="020B0604020202020204" pitchFamily="34" charset="0"/>
              <a:buChar char="•"/>
            </a:pPr>
            <a:r>
              <a:rPr lang="pt-PT" sz="2000" dirty="0">
                <a:latin typeface="Arial" pitchFamily="34" charset="0"/>
                <a:cs typeface="Arial" pitchFamily="34" charset="0"/>
              </a:rPr>
              <a:t>Better to sell the option in the market for 1.+2. rather than exercising and getting 1.</a:t>
            </a:r>
          </a:p>
          <a:p>
            <a:pPr marL="800100" lvl="1"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a:p>
            <a:pPr marL="1257300" lvl="2" indent="-342900" algn="l">
              <a:buFont typeface="Arial" panose="020B0604020202020204" pitchFamily="34" charset="0"/>
              <a:buChar char="•"/>
            </a:pPr>
            <a:endParaRPr lang="pt-PT" sz="2000" b="1" dirty="0">
              <a:latin typeface="Arial" pitchFamily="34" charset="0"/>
              <a:cs typeface="Arial" pitchFamily="34" charset="0"/>
            </a:endParaRPr>
          </a:p>
          <a:p>
            <a:pPr marL="342900" indent="-342900" algn="l">
              <a:buFont typeface="Arial" charset="0"/>
              <a:buAutoNum type="arabicPeriod"/>
            </a:pPr>
            <a:endParaRPr lang="pt-PT" sz="2000" dirty="0">
              <a:latin typeface="Arial" pitchFamily="34" charset="0"/>
              <a:cs typeface="Arial" pitchFamily="34" charset="0"/>
            </a:endParaRPr>
          </a:p>
          <a:p>
            <a:pPr marL="342900" indent="-342900" algn="l">
              <a:buFont typeface="Arial" charset="0"/>
              <a:buAutoNum type="arabicPeriod"/>
            </a:pPr>
            <a:endParaRPr lang="pt-PT" sz="2000" dirty="0">
              <a:latin typeface="Arial" pitchFamily="34" charset="0"/>
              <a:cs typeface="Arial" pitchFamily="34" charset="0"/>
            </a:endParaRPr>
          </a:p>
        </p:txBody>
      </p:sp>
      <p:grpSp>
        <p:nvGrpSpPr>
          <p:cNvPr id="5" name="Group 4"/>
          <p:cNvGrpSpPr>
            <a:grpSpLocks/>
          </p:cNvGrpSpPr>
          <p:nvPr/>
        </p:nvGrpSpPr>
        <p:grpSpPr bwMode="auto">
          <a:xfrm>
            <a:off x="0" y="0"/>
            <a:ext cx="9144000" cy="909648"/>
            <a:chOff x="0" y="0"/>
            <a:chExt cx="5760" cy="573"/>
          </a:xfrm>
          <a:noFill/>
        </p:grpSpPr>
        <p:sp>
          <p:nvSpPr>
            <p:cNvPr id="7" name="Rectangle 5"/>
            <p:cNvSpPr>
              <a:spLocks noChangeArrowheads="1"/>
            </p:cNvSpPr>
            <p:nvPr/>
          </p:nvSpPr>
          <p:spPr bwMode="auto">
            <a:xfrm>
              <a:off x="0" y="546"/>
              <a:ext cx="5760" cy="27"/>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sp>
          <p:nvSpPr>
            <p:cNvPr id="8" name="Rectangle 6"/>
            <p:cNvSpPr>
              <a:spLocks noChangeArrowheads="1"/>
            </p:cNvSpPr>
            <p:nvPr/>
          </p:nvSpPr>
          <p:spPr bwMode="auto">
            <a:xfrm>
              <a:off x="0" y="0"/>
              <a:ext cx="5760" cy="552"/>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grpSp>
      <p:sp>
        <p:nvSpPr>
          <p:cNvPr id="9" name="TextBox 8"/>
          <p:cNvSpPr txBox="1"/>
          <p:nvPr/>
        </p:nvSpPr>
        <p:spPr>
          <a:xfrm>
            <a:off x="395536" y="141487"/>
            <a:ext cx="6588224"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Option pricing terminology</a:t>
            </a:r>
          </a:p>
        </p:txBody>
      </p:sp>
    </p:spTree>
    <p:extLst>
      <p:ext uri="{BB962C8B-B14F-4D97-AF65-F5344CB8AC3E}">
        <p14:creationId xmlns:p14="http://schemas.microsoft.com/office/powerpoint/2010/main" val="280934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909648"/>
            <a:chOff x="0" y="0"/>
            <a:chExt cx="5760" cy="573"/>
          </a:xfrm>
          <a:noFill/>
        </p:grpSpPr>
        <p:sp>
          <p:nvSpPr>
            <p:cNvPr id="6" name="Rectangle 5"/>
            <p:cNvSpPr>
              <a:spLocks noChangeArrowheads="1"/>
            </p:cNvSpPr>
            <p:nvPr/>
          </p:nvSpPr>
          <p:spPr bwMode="auto">
            <a:xfrm>
              <a:off x="0" y="546"/>
              <a:ext cx="5760" cy="27"/>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sp>
          <p:nvSpPr>
            <p:cNvPr id="7" name="Rectangle 6"/>
            <p:cNvSpPr>
              <a:spLocks noChangeArrowheads="1"/>
            </p:cNvSpPr>
            <p:nvPr/>
          </p:nvSpPr>
          <p:spPr bwMode="auto">
            <a:xfrm>
              <a:off x="0" y="0"/>
              <a:ext cx="5760" cy="552"/>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8" name="Text Box 2"/>
              <p:cNvSpPr txBox="1">
                <a:spLocks noChangeArrowheads="1"/>
              </p:cNvSpPr>
              <p:nvPr/>
            </p:nvSpPr>
            <p:spPr bwMode="auto">
              <a:xfrm>
                <a:off x="251520" y="3573016"/>
                <a:ext cx="8471848" cy="2531778"/>
              </a:xfrm>
              <a:prstGeom prst="rect">
                <a:avLst/>
              </a:prstGeom>
              <a:noFill/>
              <a:ln w="9525" algn="ctr">
                <a:noFill/>
                <a:miter lim="800000"/>
                <a:headEnd/>
                <a:tailEnd/>
              </a:ln>
            </p:spPr>
            <p: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Longer</a:t>
                </a:r>
                <a:r>
                  <a:rPr lang="en-US" sz="1600" dirty="0">
                    <a:solidFill>
                      <a:srgbClr val="FF0000"/>
                    </a:solidFill>
                    <a:latin typeface="Arial" panose="020B0604020202020204" pitchFamily="34" charset="0"/>
                    <a:cs typeface="Arial" panose="020B0604020202020204" pitchFamily="34" charset="0"/>
                  </a:rPr>
                  <a:t> time-to-maturity</a:t>
                </a:r>
                <a:r>
                  <a:rPr lang="en-US" sz="1600" dirty="0">
                    <a:latin typeface="Arial" panose="020B0604020202020204" pitchFamily="34" charset="0"/>
                    <a:cs typeface="Arial" panose="020B0604020202020204" pitchFamily="34" charset="0"/>
                  </a:rPr>
                  <a:t> is typically good for option holder as payoffs are asymmetric</a:t>
                </a:r>
              </a:p>
              <a:p>
                <a:pPr marL="742950" lvl="1" indent="-285750">
                  <a:buFont typeface="Arial" panose="020B0604020202020204" pitchFamily="34" charset="0"/>
                  <a:buChar char="•"/>
                </a:pPr>
                <a:r>
                  <a:rPr lang="en-US" sz="1600" dirty="0">
                    <a:solidFill>
                      <a:srgbClr val="FF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More time for possibly large up- (down-) move is beneficial for call (put) option holder, whereas downside is limited through no exercise</a:t>
                </a:r>
              </a:p>
              <a:p>
                <a:pPr marL="742950" lvl="1" indent="-285750">
                  <a:buFont typeface="Arial" panose="020B0604020202020204" pitchFamily="34" charset="0"/>
                  <a:buChar char="•"/>
                </a:pPr>
                <a:r>
                  <a:rPr lang="en-US" sz="1600"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case of a put, this effect might be outweighed by the benefit of receiving the strike price sooner (i.e., when </a:t>
                </a:r>
                <a:r>
                  <a:rPr lang="en-US" sz="1600" i="1" dirty="0">
                    <a:solidFill>
                      <a:srgbClr val="000000"/>
                    </a:solidFill>
                    <a:latin typeface="Arial" panose="020B0604020202020204" pitchFamily="34" charset="0"/>
                    <a:cs typeface="Arial" panose="020B0604020202020204" pitchFamily="34" charset="0"/>
                  </a:rPr>
                  <a:t>S</a:t>
                </a:r>
                <a:r>
                  <a:rPr lang="en-US" sz="1600" baseline="-25000" dirty="0">
                    <a:solidFill>
                      <a:srgbClr val="000000"/>
                    </a:solidFill>
                    <a:latin typeface="Arial" panose="020B0604020202020204" pitchFamily="34" charset="0"/>
                    <a:cs typeface="Arial" panose="020B0604020202020204" pitchFamily="34" charset="0"/>
                  </a:rPr>
                  <a:t>t</a:t>
                </a:r>
                <a14:m>
                  <m:oMath xmlns:m="http://schemas.openxmlformats.org/officeDocument/2006/math">
                    <m:r>
                      <a:rPr lang="en-US" sz="1600" i="1" dirty="0">
                        <a:solidFill>
                          <a:srgbClr val="000000"/>
                        </a:solidFill>
                        <a:latin typeface="Cambria Math" panose="02040503050406030204" pitchFamily="18" charset="0"/>
                        <a:cs typeface="Arial" pitchFamily="34" charset="0"/>
                        <a:sym typeface="Wingdings" panose="05000000000000000000" pitchFamily="2" charset="2"/>
                      </a:rPr>
                      <m:t> </m:t>
                    </m:r>
                  </m:oMath>
                </a14:m>
                <a:r>
                  <a:rPr lang="en-US" sz="1600" dirty="0">
                    <a:solidFill>
                      <a:srgbClr val="000000"/>
                    </a:solidFill>
                    <a:latin typeface="Arial" panose="020B0604020202020204" pitchFamily="34" charset="0"/>
                    <a:cs typeface="Arial" panose="020B0604020202020204" pitchFamily="34" charset="0"/>
                    <a:sym typeface="Wingdings" panose="05000000000000000000" pitchFamily="2" charset="2"/>
                  </a:rPr>
                  <a:t>close to 0).</a:t>
                </a:r>
              </a:p>
              <a:p>
                <a:pPr marL="742950" lvl="1" indent="-285750">
                  <a:buFont typeface="Arial" panose="020B0604020202020204" pitchFamily="34" charset="0"/>
                  <a:buChar char="•"/>
                </a:pPr>
                <a:endParaRPr lang="en-US" sz="1600" i="1"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Higher</a:t>
                </a:r>
                <a:r>
                  <a:rPr lang="en-US" sz="1600" dirty="0">
                    <a:solidFill>
                      <a:srgbClr val="00B050"/>
                    </a:solidFill>
                    <a:latin typeface="Arial" panose="020B0604020202020204" pitchFamily="34" charset="0"/>
                    <a:cs typeface="Arial" panose="020B0604020202020204" pitchFamily="34" charset="0"/>
                    <a:sym typeface="Wingdings" panose="05000000000000000000" pitchFamily="2" charset="2"/>
                  </a:rPr>
                  <a:t> volatility</a:t>
                </a:r>
                <a:r>
                  <a:rPr lang="en-US" sz="160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rPr>
                  <a:t>is good for option holder as payoffs are asymmetric</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Higher </a:t>
                </a:r>
                <a:r>
                  <a:rPr lang="en-US" sz="1600" dirty="0">
                    <a:solidFill>
                      <a:srgbClr val="00B0F0"/>
                    </a:solidFill>
                    <a:latin typeface="Arial" panose="020B0604020202020204" pitchFamily="34" charset="0"/>
                    <a:cs typeface="Arial" panose="020B0604020202020204" pitchFamily="34" charset="0"/>
                  </a:rPr>
                  <a:t>risk-free rate</a:t>
                </a:r>
                <a:r>
                  <a:rPr lang="en-US" sz="1600" dirty="0">
                    <a:latin typeface="Arial" panose="020B0604020202020204" pitchFamily="34" charset="0"/>
                    <a:cs typeface="Arial" panose="020B0604020202020204" pitchFamily="34" charset="0"/>
                  </a:rPr>
                  <a:t> is good (bad) for call (put) option holder as it reduces present value of strike price to be paid (received)</a:t>
                </a:r>
              </a:p>
              <a:p>
                <a:pPr marL="285750"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pPr>
                <a:endParaRPr lang="pt-PT" sz="1600" dirty="0">
                  <a:latin typeface="Arial" panose="020B0604020202020204" pitchFamily="34" charset="0"/>
                  <a:cs typeface="Arial" panose="020B0604020202020204" pitchFamily="34" charset="0"/>
                </a:endParaRPr>
              </a:p>
              <a:p>
                <a:pPr marL="1257300" lvl="2" indent="-342900">
                  <a:buFont typeface="Arial" pitchFamily="34" charset="0"/>
                  <a:buChar char="–"/>
                </a:pPr>
                <a:endParaRPr lang="pt-PT" sz="1600" i="1" baseline="-25000" dirty="0">
                  <a:latin typeface="Arial" panose="020B0604020202020204" pitchFamily="34" charset="0"/>
                  <a:cs typeface="Arial" panose="020B0604020202020204" pitchFamily="34" charset="0"/>
                </a:endParaRPr>
              </a:p>
              <a:p>
                <a:pPr marL="1257300" lvl="2" indent="-342900">
                  <a:buFont typeface="Arial" pitchFamily="34" charset="0"/>
                  <a:buChar char="–"/>
                </a:pPr>
                <a:endParaRPr lang="pt-PT" sz="1600" i="1" baseline="-25000" dirty="0">
                  <a:latin typeface="Arial" panose="020B0604020202020204" pitchFamily="34" charset="0"/>
                  <a:cs typeface="Arial" panose="020B0604020202020204" pitchFamily="34" charset="0"/>
                </a:endParaRPr>
              </a:p>
              <a:p>
                <a:pPr marL="1257300" lvl="2" indent="-342900">
                  <a:buFont typeface="Arial" pitchFamily="34" charset="0"/>
                  <a:buChar char="–"/>
                </a:pPr>
                <a:endParaRPr lang="pt-PT" sz="1600" i="1" baseline="-25000" dirty="0">
                  <a:latin typeface="Arial" panose="020B0604020202020204" pitchFamily="34" charset="0"/>
                  <a:cs typeface="Arial" panose="020B0604020202020204" pitchFamily="34" charset="0"/>
                </a:endParaRPr>
              </a:p>
              <a:p>
                <a:pPr marL="1257300" lvl="2" indent="-342900">
                  <a:buFont typeface="Arial" pitchFamily="34" charset="0"/>
                  <a:buChar char="–"/>
                </a:pPr>
                <a:endParaRPr lang="pt-PT" sz="1600" i="1" baseline="-25000" dirty="0">
                  <a:latin typeface="Arial" panose="020B0604020202020204" pitchFamily="34" charset="0"/>
                  <a:cs typeface="Arial" panose="020B0604020202020204" pitchFamily="34" charset="0"/>
                </a:endParaRPr>
              </a:p>
              <a:p>
                <a:pPr marL="1257300" lvl="2" indent="-342900">
                  <a:buFont typeface="Arial" pitchFamily="34" charset="0"/>
                  <a:buChar char="–"/>
                </a:pPr>
                <a:endParaRPr lang="pt-PT" sz="1600" i="1" baseline="-25000" dirty="0">
                  <a:latin typeface="Arial" panose="020B0604020202020204" pitchFamily="34" charset="0"/>
                  <a:cs typeface="Arial" panose="020B0604020202020204" pitchFamily="34" charset="0"/>
                </a:endParaRPr>
              </a:p>
              <a:p>
                <a:r>
                  <a:rPr lang="pt-PT" sz="1600" i="1" baseline="-25000" dirty="0">
                    <a:latin typeface="Arial" panose="020B0604020202020204" pitchFamily="34" charset="0"/>
                    <a:cs typeface="Arial" panose="020B0604020202020204" pitchFamily="34" charset="0"/>
                  </a:rPr>
                  <a:t> </a:t>
                </a:r>
              </a:p>
              <a:p>
                <a:pPr marL="342900" indent="-342900">
                  <a:buFont typeface="Arial" pitchFamily="34" charset="0"/>
                  <a:buChar char="•"/>
                </a:pPr>
                <a:endParaRPr lang="pt-PT" sz="1600" dirty="0">
                  <a:latin typeface="Arial" panose="020B0604020202020204" pitchFamily="34" charset="0"/>
                  <a:cs typeface="Arial" panose="020B0604020202020204" pitchFamily="34" charset="0"/>
                </a:endParaRPr>
              </a:p>
              <a:p>
                <a:pPr marL="342900" indent="-342900">
                  <a:buFont typeface="Arial" pitchFamily="34" charset="0"/>
                  <a:buChar char="•"/>
                </a:pPr>
                <a:endParaRPr lang="pt-PT" sz="1600" dirty="0">
                  <a:latin typeface="Arial" panose="020B0604020202020204" pitchFamily="34" charset="0"/>
                  <a:cs typeface="Arial" panose="020B0604020202020204" pitchFamily="34" charset="0"/>
                </a:endParaRPr>
              </a:p>
              <a:p>
                <a:pPr marL="342900" indent="-342900" algn="l"/>
                <a:endParaRPr lang="pt-PT" sz="1600" dirty="0">
                  <a:latin typeface="Arial" panose="020B0604020202020204" pitchFamily="34" charset="0"/>
                  <a:cs typeface="Arial" panose="020B0604020202020204" pitchFamily="34" charset="0"/>
                </a:endParaRPr>
              </a:p>
              <a:p>
                <a:pPr marL="342900" indent="-342900" algn="l">
                  <a:buFont typeface="Arial" charset="0"/>
                  <a:buAutoNum type="arabicPeriod"/>
                </a:pPr>
                <a:endParaRPr lang="pt-PT" sz="1600" dirty="0">
                  <a:latin typeface="Arial" panose="020B0604020202020204" pitchFamily="34" charset="0"/>
                  <a:cs typeface="Arial" panose="020B0604020202020204" pitchFamily="34" charset="0"/>
                </a:endParaRPr>
              </a:p>
            </p:txBody>
          </p:sp>
        </mc:Choice>
        <mc:Fallback xmlns="">
          <p:sp>
            <p:nvSpPr>
              <p:cNvPr id="8" name="Text Box 2"/>
              <p:cNvSpPr txBox="1">
                <a:spLocks noRot="1" noChangeAspect="1" noMove="1" noResize="1" noEditPoints="1" noAdjustHandles="1" noChangeArrowheads="1" noChangeShapeType="1" noTextEdit="1"/>
              </p:cNvSpPr>
              <p:nvPr/>
            </p:nvSpPr>
            <p:spPr bwMode="auto">
              <a:xfrm>
                <a:off x="251520" y="3573016"/>
                <a:ext cx="8471848" cy="2531778"/>
              </a:xfrm>
              <a:prstGeom prst="rect">
                <a:avLst/>
              </a:prstGeom>
              <a:blipFill>
                <a:blip r:embed="rId2"/>
                <a:stretch>
                  <a:fillRect l="-288" t="-723" b="-3133"/>
                </a:stretch>
              </a:blipFill>
              <a:ln w="9525" algn="ctr">
                <a:noFill/>
                <a:miter lim="800000"/>
                <a:headEnd/>
                <a:tailEnd/>
              </a:ln>
            </p:spPr>
            <p:txBody>
              <a:bodyPr/>
              <a:lstStyle/>
              <a:p>
                <a:r>
                  <a:rPr lang="en-NL">
                    <a:noFill/>
                  </a:rPr>
                  <a:t> </a:t>
                </a:r>
              </a:p>
            </p:txBody>
          </p:sp>
        </mc:Fallback>
      </mc:AlternateContent>
      <p:sp>
        <p:nvSpPr>
          <p:cNvPr id="9" name="TextBox 8"/>
          <p:cNvSpPr txBox="1"/>
          <p:nvPr/>
        </p:nvSpPr>
        <p:spPr>
          <a:xfrm>
            <a:off x="360749" y="229986"/>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Intuition: Factors affecting option prices</a:t>
            </a:r>
          </a:p>
        </p:txBody>
      </p:sp>
      <p:graphicFrame>
        <p:nvGraphicFramePr>
          <p:cNvPr id="2" name="Table 1"/>
          <p:cNvGraphicFramePr>
            <a:graphicFrameLocks noGrp="1"/>
          </p:cNvGraphicFramePr>
          <p:nvPr>
            <p:extLst>
              <p:ext uri="{D42A27DB-BD31-4B8C-83A1-F6EECF244321}">
                <p14:modId xmlns:p14="http://schemas.microsoft.com/office/powerpoint/2010/main" val="1935284919"/>
              </p:ext>
            </p:extLst>
          </p:nvPr>
        </p:nvGraphicFramePr>
        <p:xfrm>
          <a:off x="2051720" y="1271483"/>
          <a:ext cx="4847659" cy="1661409"/>
        </p:xfrm>
        <a:graphic>
          <a:graphicData uri="http://schemas.openxmlformats.org/drawingml/2006/table">
            <a:tbl>
              <a:tblPr>
                <a:tableStyleId>{5C22544A-7EE6-4342-B048-85BDC9FD1C3A}</a:tableStyleId>
              </a:tblPr>
              <a:tblGrid>
                <a:gridCol w="2020189">
                  <a:extLst>
                    <a:ext uri="{9D8B030D-6E8A-4147-A177-3AD203B41FA5}">
                      <a16:colId xmlns:a16="http://schemas.microsoft.com/office/drawing/2014/main" val="198940105"/>
                    </a:ext>
                  </a:extLst>
                </a:gridCol>
                <a:gridCol w="942490">
                  <a:extLst>
                    <a:ext uri="{9D8B030D-6E8A-4147-A177-3AD203B41FA5}">
                      <a16:colId xmlns:a16="http://schemas.microsoft.com/office/drawing/2014/main" val="3821716690"/>
                    </a:ext>
                  </a:extLst>
                </a:gridCol>
                <a:gridCol w="942490">
                  <a:extLst>
                    <a:ext uri="{9D8B030D-6E8A-4147-A177-3AD203B41FA5}">
                      <a16:colId xmlns:a16="http://schemas.microsoft.com/office/drawing/2014/main" val="953814500"/>
                    </a:ext>
                  </a:extLst>
                </a:gridCol>
                <a:gridCol w="942490">
                  <a:extLst>
                    <a:ext uri="{9D8B030D-6E8A-4147-A177-3AD203B41FA5}">
                      <a16:colId xmlns:a16="http://schemas.microsoft.com/office/drawing/2014/main" val="3353571848"/>
                    </a:ext>
                  </a:extLst>
                </a:gridCol>
              </a:tblGrid>
              <a:tr h="210147">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Arial" panose="020B0604020202020204" pitchFamily="34" charset="0"/>
                          <a:cs typeface="Arial" panose="020B0604020202020204" pitchFamily="34" charset="0"/>
                        </a:rPr>
                        <a:t>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Arial" panose="020B0604020202020204" pitchFamily="34" charset="0"/>
                          <a:cs typeface="Arial" panose="020B0604020202020204" pitchFamily="34" charset="0"/>
                        </a:rPr>
                        <a:t>p</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8971003"/>
                  </a:ext>
                </a:extLst>
              </a:tr>
              <a:tr h="215129">
                <a:tc>
                  <a:txBody>
                    <a:bodyPr/>
                    <a:lstStyle/>
                    <a:p>
                      <a:pPr algn="ctr" fontAlgn="b"/>
                      <a:r>
                        <a:rPr lang="en-US" sz="1800" u="none" strike="noStrike" dirty="0">
                          <a:effectLst/>
                          <a:latin typeface="Arial" panose="020B0604020202020204" pitchFamily="34" charset="0"/>
                          <a:cs typeface="Arial" panose="020B0604020202020204" pitchFamily="34" charset="0"/>
                        </a:rPr>
                        <a:t>Current asset price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latin typeface="Arial" panose="020B0604020202020204" pitchFamily="34" charset="0"/>
                          <a:cs typeface="Arial" panose="020B0604020202020204" pitchFamily="34" charset="0"/>
                        </a:rPr>
                        <a:t>S</a:t>
                      </a:r>
                      <a:endParaRPr lang="en-US" sz="1800" b="0" i="0" u="none" strike="noStrike" baseline="-25000" dirty="0">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9580794"/>
                  </a:ext>
                </a:extLst>
              </a:tr>
              <a:tr h="279483">
                <a:tc>
                  <a:txBody>
                    <a:bodyPr/>
                    <a:lstStyle/>
                    <a:p>
                      <a:pPr algn="ctr" fontAlgn="b"/>
                      <a:r>
                        <a:rPr lang="en-US" sz="1800" u="none" strike="noStrike" dirty="0">
                          <a:effectLst/>
                          <a:latin typeface="Arial" panose="020B0604020202020204" pitchFamily="34" charset="0"/>
                          <a:cs typeface="Arial" panose="020B0604020202020204" pitchFamily="34" charset="0"/>
                        </a:rPr>
                        <a:t>Strike price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K</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980864405"/>
                  </a:ext>
                </a:extLst>
              </a:tr>
              <a:tr h="279483">
                <a:tc>
                  <a:txBody>
                    <a:bodyPr/>
                    <a:lstStyle/>
                    <a:p>
                      <a:pPr algn="ctr" fontAlgn="b"/>
                      <a:r>
                        <a:rPr lang="en-US" sz="1800" u="none" strike="noStrike">
                          <a:effectLst/>
                          <a:latin typeface="Arial" panose="020B0604020202020204" pitchFamily="34" charset="0"/>
                          <a:cs typeface="Arial" panose="020B0604020202020204" pitchFamily="34" charset="0"/>
                        </a:rPr>
                        <a:t>Maturity</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n-US" sz="1800" u="none" strike="noStrike" dirty="0">
                          <a:solidFill>
                            <a:srgbClr val="FF0000"/>
                          </a:solidFill>
                          <a:effectLst/>
                          <a:latin typeface="Arial" panose="020B0604020202020204" pitchFamily="34" charset="0"/>
                          <a:cs typeface="Arial" panose="020B0604020202020204" pitchFamily="34" charset="0"/>
                        </a:rPr>
                        <a:t>+</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solidFill>
                            <a:srgbClr val="FF0000"/>
                          </a:solidFill>
                          <a:effectLst/>
                          <a:latin typeface="Arial" panose="020B0604020202020204" pitchFamily="34" charset="0"/>
                          <a:cs typeface="Arial" panose="020B0604020202020204" pitchFamily="34" charset="0"/>
                        </a:rPr>
                        <a:t>+’</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954777725"/>
                  </a:ext>
                </a:extLst>
              </a:tr>
              <a:tr h="279483">
                <a:tc>
                  <a:txBody>
                    <a:bodyPr/>
                    <a:lstStyle/>
                    <a:p>
                      <a:pPr algn="ctr" fontAlgn="b"/>
                      <a:r>
                        <a:rPr lang="en-US" sz="1800" u="none" strike="noStrike">
                          <a:effectLst/>
                          <a:latin typeface="Arial" panose="020B0604020202020204" pitchFamily="34" charset="0"/>
                          <a:cs typeface="Arial" panose="020B0604020202020204" pitchFamily="34" charset="0"/>
                        </a:rPr>
                        <a:t>Volatility</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rtl="0" fontAlgn="ctr"/>
                      <a:r>
                        <a:rPr lang="el-GR" sz="1800" u="none" strike="noStrike">
                          <a:effectLst/>
                          <a:latin typeface="Arial" panose="020B0604020202020204" pitchFamily="34" charset="0"/>
                          <a:cs typeface="Arial" panose="020B0604020202020204" pitchFamily="34" charset="0"/>
                        </a:rPr>
                        <a:t>σ</a:t>
                      </a:r>
                      <a:endParaRPr lang="el-GR"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r>
                        <a:rPr lang="en-US" sz="1800" u="none" strike="noStrike" dirty="0">
                          <a:solidFill>
                            <a:srgbClr val="00B050"/>
                          </a:solidFill>
                          <a:effectLst/>
                          <a:latin typeface="Arial" panose="020B0604020202020204" pitchFamily="34" charset="0"/>
                          <a:cs typeface="Arial" panose="020B0604020202020204" pitchFamily="34" charset="0"/>
                        </a:rPr>
                        <a:t>+</a:t>
                      </a:r>
                      <a:endParaRPr lang="en-US" sz="1800" b="0" i="0" u="none" strike="noStrike" dirty="0">
                        <a:solidFill>
                          <a:srgbClr val="00B05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solidFill>
                            <a:srgbClr val="00B050"/>
                          </a:solidFill>
                          <a:effectLst/>
                          <a:latin typeface="Arial" panose="020B0604020202020204" pitchFamily="34" charset="0"/>
                          <a:cs typeface="Arial" panose="020B0604020202020204" pitchFamily="34" charset="0"/>
                        </a:rPr>
                        <a:t>+</a:t>
                      </a:r>
                      <a:endParaRPr lang="en-US" sz="1800" b="0" i="0" u="none" strike="noStrike" dirty="0">
                        <a:solidFill>
                          <a:srgbClr val="00B05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45639417"/>
                  </a:ext>
                </a:extLst>
              </a:tr>
              <a:tr h="270204">
                <a:tc>
                  <a:txBody>
                    <a:bodyPr/>
                    <a:lstStyle/>
                    <a:p>
                      <a:pPr algn="ctr" fontAlgn="b"/>
                      <a:r>
                        <a:rPr lang="en-US" sz="1800" u="none" strike="noStrike" dirty="0">
                          <a:effectLst/>
                          <a:latin typeface="Arial" panose="020B0604020202020204" pitchFamily="34" charset="0"/>
                          <a:cs typeface="Arial" panose="020B0604020202020204" pitchFamily="34" charset="0"/>
                        </a:rPr>
                        <a:t>Risk-free rate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r</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n-US" sz="1800" u="none" strike="noStrike" dirty="0">
                          <a:solidFill>
                            <a:srgbClr val="00B0F0"/>
                          </a:solidFill>
                          <a:effectLst/>
                          <a:latin typeface="Arial" panose="020B0604020202020204" pitchFamily="34" charset="0"/>
                          <a:cs typeface="Arial" panose="020B0604020202020204" pitchFamily="34" charset="0"/>
                        </a:rPr>
                        <a:t>+</a:t>
                      </a:r>
                      <a:endParaRPr lang="en-US" sz="1800" b="0" i="0" u="none" strike="noStrike" dirty="0">
                        <a:solidFill>
                          <a:srgbClr val="00B0F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u="none" strike="noStrike" dirty="0">
                          <a:solidFill>
                            <a:srgbClr val="00B0F0"/>
                          </a:solidFill>
                          <a:effectLst/>
                          <a:latin typeface="Arial" panose="020B0604020202020204" pitchFamily="34" charset="0"/>
                          <a:cs typeface="Arial" panose="020B0604020202020204" pitchFamily="34" charset="0"/>
                        </a:rPr>
                        <a:t>-</a:t>
                      </a:r>
                      <a:endParaRPr lang="en-US" sz="1800" b="0" i="0" u="none" strike="noStrike" dirty="0">
                        <a:solidFill>
                          <a:srgbClr val="00B0F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67052633"/>
                  </a:ext>
                </a:extLst>
              </a:tr>
            </a:tbl>
          </a:graphicData>
        </a:graphic>
      </p:graphicFrame>
    </p:spTree>
    <p:extLst>
      <p:ext uri="{BB962C8B-B14F-4D97-AF65-F5344CB8AC3E}">
        <p14:creationId xmlns:p14="http://schemas.microsoft.com/office/powerpoint/2010/main" val="27133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909648"/>
            <a:chOff x="0" y="0"/>
            <a:chExt cx="5760" cy="573"/>
          </a:xfrm>
          <a:noFill/>
        </p:grpSpPr>
        <p:sp>
          <p:nvSpPr>
            <p:cNvPr id="6" name="Rectangle 5"/>
            <p:cNvSpPr>
              <a:spLocks noChangeArrowheads="1"/>
            </p:cNvSpPr>
            <p:nvPr/>
          </p:nvSpPr>
          <p:spPr bwMode="auto">
            <a:xfrm>
              <a:off x="0" y="546"/>
              <a:ext cx="5760" cy="27"/>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sp>
          <p:nvSpPr>
            <p:cNvPr id="7" name="Rectangle 6"/>
            <p:cNvSpPr>
              <a:spLocks noChangeArrowheads="1"/>
            </p:cNvSpPr>
            <p:nvPr/>
          </p:nvSpPr>
          <p:spPr bwMode="auto">
            <a:xfrm>
              <a:off x="0" y="0"/>
              <a:ext cx="5760" cy="552"/>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8" name="Text Box 2"/>
              <p:cNvSpPr txBox="1">
                <a:spLocks noChangeArrowheads="1"/>
              </p:cNvSpPr>
              <p:nvPr/>
            </p:nvSpPr>
            <p:spPr bwMode="auto">
              <a:xfrm>
                <a:off x="304800" y="762000"/>
                <a:ext cx="8382000" cy="4896544"/>
              </a:xfrm>
              <a:prstGeom prst="rect">
                <a:avLst/>
              </a:prstGeom>
              <a:noFill/>
              <a:ln w="9525" algn="ctr">
                <a:noFill/>
                <a:miter lim="800000"/>
                <a:headEnd/>
                <a:tailEnd/>
              </a:ln>
            </p:spPr>
            <p:txBody>
              <a:bodyPr/>
              <a:lstStyle/>
              <a:p>
                <a:pPr marL="342900" indent="-342900" algn="l">
                  <a:buFont typeface="Arial" pitchFamily="34" charset="0"/>
                  <a:buChar char="•"/>
                </a:pPr>
                <a:r>
                  <a:rPr lang="pt-PT" sz="1800" dirty="0">
                    <a:latin typeface="Arial" pitchFamily="34" charset="0"/>
                    <a:cs typeface="Arial" pitchFamily="34" charset="0"/>
                  </a:rPr>
                  <a:t>Consider two portfolios:</a:t>
                </a:r>
              </a:p>
              <a:p>
                <a:pPr marL="800100" lvl="1" indent="-342900">
                  <a:buFont typeface="Arial" pitchFamily="34" charset="0"/>
                  <a:buChar char="–"/>
                </a:pPr>
                <a:r>
                  <a:rPr lang="pt-PT" sz="1800" b="1" dirty="0">
                    <a:latin typeface="Arial" pitchFamily="34" charset="0"/>
                    <a:cs typeface="Arial" pitchFamily="34" charset="0"/>
                  </a:rPr>
                  <a:t>A</a:t>
                </a:r>
                <a:r>
                  <a:rPr lang="pt-PT" sz="1800" dirty="0">
                    <a:latin typeface="Arial" pitchFamily="34" charset="0"/>
                    <a:cs typeface="Arial" pitchFamily="34" charset="0"/>
                  </a:rPr>
                  <a:t>: European call option plus deposit an amount of cash equal to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𝐾</m:t>
                        </m:r>
                      </m:num>
                      <m:den>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1+</m:t>
                                </m:r>
                                <m:r>
                                  <a:rPr lang="en-US" i="1" dirty="0">
                                    <a:latin typeface="Cambria Math" panose="02040503050406030204" pitchFamily="18" charset="0"/>
                                  </a:rPr>
                                  <m:t>𝑟</m:t>
                                </m:r>
                              </m:e>
                            </m:d>
                          </m:e>
                          <m:sup>
                            <m:r>
                              <a:rPr lang="en-US" i="1" dirty="0">
                                <a:latin typeface="Cambria Math" panose="02040503050406030204" pitchFamily="18" charset="0"/>
                              </a:rPr>
                              <m:t>𝑇</m:t>
                            </m:r>
                          </m:sup>
                        </m:sSup>
                      </m:den>
                    </m:f>
                  </m:oMath>
                </a14:m>
                <a:endParaRPr lang="pt-PT" sz="1800" baseline="-25000" dirty="0">
                  <a:latin typeface="Arial" pitchFamily="34" charset="0"/>
                  <a:cs typeface="Arial" pitchFamily="34" charset="0"/>
                </a:endParaRPr>
              </a:p>
              <a:p>
                <a:pPr marL="800100" lvl="1" indent="-342900">
                  <a:buFont typeface="Arial" pitchFamily="34" charset="0"/>
                  <a:buChar char="–"/>
                </a:pPr>
                <a:r>
                  <a:rPr lang="pt-PT" sz="1800" b="1" dirty="0">
                    <a:latin typeface="Arial" pitchFamily="34" charset="0"/>
                    <a:cs typeface="Arial" pitchFamily="34" charset="0"/>
                  </a:rPr>
                  <a:t>B</a:t>
                </a:r>
                <a:r>
                  <a:rPr lang="pt-PT" sz="1800" dirty="0">
                    <a:latin typeface="Arial" pitchFamily="34" charset="0"/>
                    <a:cs typeface="Arial" pitchFamily="34" charset="0"/>
                  </a:rPr>
                  <a:t>: European put option plus one share</a:t>
                </a:r>
              </a:p>
              <a:p>
                <a:pPr marL="342900" indent="-342900" algn="l">
                  <a:buFont typeface="Arial" pitchFamily="34" charset="0"/>
                  <a:buChar char="•"/>
                </a:pPr>
                <a:endParaRPr lang="pt-PT" sz="1800" dirty="0">
                  <a:latin typeface="Arial" pitchFamily="34" charset="0"/>
                  <a:cs typeface="Arial" pitchFamily="34" charset="0"/>
                </a:endParaRPr>
              </a:p>
              <a:p>
                <a:pPr marL="342900" indent="-342900" algn="l">
                  <a:buFont typeface="Arial" pitchFamily="34" charset="0"/>
                  <a:buChar char="•"/>
                </a:pPr>
                <a:r>
                  <a:rPr lang="pt-PT" sz="1800" dirty="0">
                    <a:latin typeface="Arial" pitchFamily="34" charset="0"/>
                    <a:cs typeface="Arial" pitchFamily="34" charset="0"/>
                  </a:rPr>
                  <a:t>At maturity the payoffs are:</a:t>
                </a:r>
              </a:p>
              <a:p>
                <a:pPr marL="342900" indent="-342900" algn="l">
                  <a:buFont typeface="Arial" pitchFamily="34" charset="0"/>
                  <a:buChar char="•"/>
                </a:pPr>
                <a:endParaRPr lang="pt-PT" sz="1800" dirty="0">
                  <a:latin typeface="Arial" pitchFamily="34" charset="0"/>
                  <a:cs typeface="Arial" pitchFamily="34" charset="0"/>
                </a:endParaRPr>
              </a:p>
              <a:p>
                <a:pPr marL="342900" indent="-342900" algn="l">
                  <a:buFont typeface="Arial" pitchFamily="34" charset="0"/>
                  <a:buChar char="•"/>
                </a:pPr>
                <a:endParaRPr lang="pt-PT" sz="1800" dirty="0">
                  <a:latin typeface="Arial" pitchFamily="34" charset="0"/>
                  <a:cs typeface="Arial" pitchFamily="34" charset="0"/>
                </a:endParaRPr>
              </a:p>
              <a:p>
                <a:pPr algn="l"/>
                <a:endParaRPr lang="pt-PT" sz="1800" dirty="0">
                  <a:latin typeface="Arial" pitchFamily="34" charset="0"/>
                  <a:cs typeface="Arial" pitchFamily="34" charset="0"/>
                </a:endParaRPr>
              </a:p>
              <a:p>
                <a:pPr marL="342900" indent="-342900" algn="l">
                  <a:buFont typeface="Arial" pitchFamily="34" charset="0"/>
                  <a:buChar char="•"/>
                </a:pPr>
                <a:endParaRPr lang="pt-PT" sz="1800" dirty="0">
                  <a:latin typeface="Arial" pitchFamily="34" charset="0"/>
                  <a:cs typeface="Arial" pitchFamily="34" charset="0"/>
                </a:endParaRPr>
              </a:p>
              <a:p>
                <a:pPr marL="342900" indent="-342900" algn="l">
                  <a:buFont typeface="Arial" pitchFamily="34" charset="0"/>
                  <a:buChar char="•"/>
                </a:pPr>
                <a:endParaRPr lang="pt-PT" dirty="0">
                  <a:latin typeface="Arial" pitchFamily="34" charset="0"/>
                  <a:cs typeface="Arial" pitchFamily="34" charset="0"/>
                </a:endParaRPr>
              </a:p>
              <a:p>
                <a:pPr algn="l"/>
                <a:endParaRPr lang="pt-PT" dirty="0">
                  <a:latin typeface="Arial" pitchFamily="34" charset="0"/>
                  <a:cs typeface="Arial" pitchFamily="34" charset="0"/>
                </a:endParaRPr>
              </a:p>
              <a:p>
                <a:pPr marL="342900" indent="-342900">
                  <a:buFont typeface="Arial" pitchFamily="34" charset="0"/>
                  <a:buChar char="•"/>
                </a:pPr>
                <a:r>
                  <a:rPr lang="pt-PT" sz="1800" dirty="0">
                    <a:latin typeface="Arial" pitchFamily="34" charset="0"/>
                    <a:cs typeface="Arial" pitchFamily="34" charset="0"/>
                  </a:rPr>
                  <a:t>Portfolio A and B have the same payoff at maturity, so they need to have the same price today:</a:t>
                </a:r>
              </a:p>
              <a:p>
                <a:r>
                  <a:rPr lang="pt-PT" sz="1800" dirty="0">
                    <a:latin typeface="Arial" pitchFamily="34" charset="0"/>
                    <a:cs typeface="Arial" pitchFamily="34" charset="0"/>
                  </a:rPr>
                  <a:t>                              	</a:t>
                </a:r>
                <a14:m>
                  <m:oMath xmlns:m="http://schemas.openxmlformats.org/officeDocument/2006/math">
                    <m:r>
                      <a:rPr lang="en-US" i="1" dirty="0">
                        <a:latin typeface="Cambria Math" panose="02040503050406030204" pitchFamily="18" charset="0"/>
                      </a:rPr>
                      <m:t>𝑐</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𝐾</m:t>
                        </m:r>
                      </m:num>
                      <m:den>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1+</m:t>
                                </m:r>
                                <m:r>
                                  <a:rPr lang="en-US" i="1" dirty="0">
                                    <a:latin typeface="Cambria Math" panose="02040503050406030204" pitchFamily="18" charset="0"/>
                                  </a:rPr>
                                  <m:t>𝑟</m:t>
                                </m:r>
                              </m:e>
                            </m:d>
                          </m:e>
                          <m:sup>
                            <m:r>
                              <a:rPr lang="en-US" i="1" dirty="0">
                                <a:latin typeface="Cambria Math" panose="02040503050406030204" pitchFamily="18" charset="0"/>
                              </a:rPr>
                              <m:t>𝑇</m:t>
                            </m:r>
                          </m:sup>
                        </m:sSup>
                      </m:den>
                    </m:f>
                    <m:r>
                      <a:rPr lang="en-US" i="1" dirty="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𝑆</m:t>
                    </m:r>
                  </m:oMath>
                </a14:m>
                <a:endParaRPr lang="en-US" dirty="0">
                  <a:latin typeface="Arial" pitchFamily="34" charset="0"/>
                </a:endParaRPr>
              </a:p>
              <a:p>
                <a:r>
                  <a:rPr lang="en-US" dirty="0">
                    <a:latin typeface="Arial" panose="020B0604020202020204" pitchFamily="34" charset="0"/>
                    <a:cs typeface="Arial" panose="020B0604020202020204" pitchFamily="34" charset="0"/>
                  </a:rPr>
                  <a:t>Intuition: </a:t>
                </a:r>
                <a:r>
                  <a:rPr lang="en-US" i="1" dirty="0">
                    <a:latin typeface="Arial" panose="020B0604020202020204" pitchFamily="34" charset="0"/>
                    <a:cs typeface="Arial" panose="020B0604020202020204" pitchFamily="34" charset="0"/>
                  </a:rPr>
                  <a:t>Owning the stock and the right to sell at price K is equivalent to having the cash to pay K and the right to buy the stock at that price</a:t>
                </a:r>
                <a:r>
                  <a:rPr lang="en-US" dirty="0">
                    <a:latin typeface="Arial" panose="020B0604020202020204" pitchFamily="34" charset="0"/>
                    <a:cs typeface="Arial" panose="020B0604020202020204" pitchFamily="34" charset="0"/>
                  </a:rPr>
                  <a:t>.</a:t>
                </a:r>
              </a:p>
              <a:p>
                <a:pPr marL="342900" indent="-342900" algn="l">
                  <a:buFont typeface="Arial" pitchFamily="34" charset="0"/>
                  <a:buChar char="•"/>
                </a:pPr>
                <a:endParaRPr lang="pt-PT" sz="1800" dirty="0">
                  <a:latin typeface="Arial" pitchFamily="34" charset="0"/>
                  <a:cs typeface="Arial" pitchFamily="34" charset="0"/>
                </a:endParaRPr>
              </a:p>
              <a:p>
                <a:pPr marL="342900" indent="-342900">
                  <a:buFont typeface="Arial" pitchFamily="34" charset="0"/>
                  <a:buChar char="•"/>
                </a:pPr>
                <a:r>
                  <a:rPr lang="pt-PT" dirty="0">
                    <a:latin typeface="Arial" pitchFamily="34" charset="0"/>
                    <a:cs typeface="Arial" pitchFamily="34" charset="0"/>
                  </a:rPr>
                  <a:t>PCP with dividends: </a:t>
                </a:r>
                <a14:m>
                  <m:oMath xmlns:m="http://schemas.openxmlformats.org/officeDocument/2006/math">
                    <m:r>
                      <a:rPr lang="en-US" i="1" dirty="0">
                        <a:latin typeface="Cambria Math" panose="02040503050406030204" pitchFamily="18" charset="0"/>
                      </a:rPr>
                      <m:t>𝑐</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𝐾</m:t>
                        </m:r>
                      </m:num>
                      <m:den>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1+</m:t>
                                </m:r>
                                <m:r>
                                  <a:rPr lang="en-US" i="1" dirty="0">
                                    <a:latin typeface="Cambria Math" panose="02040503050406030204" pitchFamily="18" charset="0"/>
                                  </a:rPr>
                                  <m:t>𝑟</m:t>
                                </m:r>
                              </m:e>
                            </m:d>
                          </m:e>
                          <m:sup>
                            <m:r>
                              <a:rPr lang="en-US" i="1" dirty="0">
                                <a:latin typeface="Cambria Math" panose="02040503050406030204" pitchFamily="18" charset="0"/>
                              </a:rPr>
                              <m:t>𝑇</m:t>
                            </m:r>
                          </m:sup>
                        </m:sSup>
                      </m:den>
                    </m:f>
                    <m:r>
                      <a:rPr lang="en-US" i="1" dirty="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𝑆</m:t>
                    </m:r>
                    <m:r>
                      <a:rPr lang="en-US" b="0" i="0" dirty="0" smtClean="0">
                        <a:latin typeface="Cambria Math" panose="02040503050406030204" pitchFamily="18" charset="0"/>
                      </a:rPr>
                      <m:t>−</m:t>
                    </m:r>
                    <m:r>
                      <m:rPr>
                        <m:nor/>
                      </m:rPr>
                      <a:rPr lang="en-US" i="1" kern="0" dirty="0">
                        <a:latin typeface="Arial" pitchFamily="34" charset="0"/>
                        <a:cs typeface="Arial" pitchFamily="34" charset="0"/>
                      </a:rPr>
                      <m:t>PV</m:t>
                    </m:r>
                    <m:r>
                      <m:rPr>
                        <m:nor/>
                      </m:rPr>
                      <a:rPr lang="en-US" i="1" kern="0" dirty="0">
                        <a:latin typeface="Arial" pitchFamily="34" charset="0"/>
                        <a:cs typeface="Arial" pitchFamily="34" charset="0"/>
                      </a:rPr>
                      <m:t>(</m:t>
                    </m:r>
                    <m:r>
                      <m:rPr>
                        <m:nor/>
                      </m:rPr>
                      <a:rPr lang="en-US" i="1" kern="0" dirty="0">
                        <a:latin typeface="Arial" pitchFamily="34" charset="0"/>
                        <a:cs typeface="Arial" pitchFamily="34" charset="0"/>
                      </a:rPr>
                      <m:t>D</m:t>
                    </m:r>
                    <m:r>
                      <m:rPr>
                        <m:nor/>
                      </m:rPr>
                      <a:rPr lang="en-US" i="1" kern="0" dirty="0">
                        <a:latin typeface="Arial" pitchFamily="34" charset="0"/>
                        <a:cs typeface="Arial" pitchFamily="34" charset="0"/>
                      </a:rPr>
                      <m:t>)</m:t>
                    </m:r>
                  </m:oMath>
                </a14:m>
                <a:endParaRPr lang="en-US" dirty="0">
                  <a:latin typeface="Arial" panose="020B0604020202020204" pitchFamily="34" charset="0"/>
                  <a:cs typeface="Arial" panose="020B0604020202020204" pitchFamily="34" charset="0"/>
                </a:endParaRPr>
              </a:p>
              <a:p>
                <a:r>
                  <a:rPr lang="pt-PT" i="1" dirty="0">
                    <a:latin typeface="Arial" pitchFamily="34" charset="0"/>
                    <a:cs typeface="Arial" pitchFamily="34" charset="0"/>
                    <a:sym typeface="Wingdings" panose="05000000000000000000" pitchFamily="2" charset="2"/>
                  </a:rPr>
                  <a:t> </a:t>
                </a:r>
                <a:r>
                  <a:rPr lang="pt-PT" dirty="0">
                    <a:latin typeface="Arial" pitchFamily="34" charset="0"/>
                    <a:cs typeface="Arial" pitchFamily="34" charset="0"/>
                    <a:sym typeface="Wingdings" panose="05000000000000000000" pitchFamily="2" charset="2"/>
                  </a:rPr>
                  <a:t>The call option holder can only buy the stock after the dividend is paid.</a:t>
                </a:r>
                <a:endParaRPr lang="pt-PT" i="1" dirty="0">
                  <a:latin typeface="Arial" pitchFamily="34" charset="0"/>
                  <a:cs typeface="Arial" pitchFamily="34" charset="0"/>
                </a:endParaRPr>
              </a:p>
              <a:p>
                <a:pPr marL="342900" indent="-342900" algn="l">
                  <a:buFont typeface="Arial" pitchFamily="34" charset="0"/>
                  <a:buChar char="•"/>
                </a:pPr>
                <a:endParaRPr lang="pt-PT" sz="1800" dirty="0">
                  <a:latin typeface="Arial" pitchFamily="34" charset="0"/>
                  <a:cs typeface="Arial" pitchFamily="34" charset="0"/>
                </a:endParaRPr>
              </a:p>
            </p:txBody>
          </p:sp>
        </mc:Choice>
        <mc:Fallback xmlns="">
          <p:sp>
            <p:nvSpPr>
              <p:cNvPr id="8" name="Text Box 2"/>
              <p:cNvSpPr txBox="1">
                <a:spLocks noRot="1" noChangeAspect="1" noMove="1" noResize="1" noEditPoints="1" noAdjustHandles="1" noChangeArrowheads="1" noChangeShapeType="1" noTextEdit="1"/>
              </p:cNvSpPr>
              <p:nvPr/>
            </p:nvSpPr>
            <p:spPr bwMode="auto">
              <a:xfrm>
                <a:off x="304800" y="762000"/>
                <a:ext cx="8382000" cy="4896544"/>
              </a:xfrm>
              <a:prstGeom prst="rect">
                <a:avLst/>
              </a:prstGeom>
              <a:blipFill>
                <a:blip r:embed="rId2"/>
                <a:stretch>
                  <a:fillRect l="-582" t="-623" b="-19178"/>
                </a:stretch>
              </a:blipFill>
              <a:ln w="9525" algn="ctr">
                <a:noFill/>
                <a:miter lim="800000"/>
                <a:headEnd/>
                <a:tailEnd/>
              </a:ln>
            </p:spPr>
            <p:txBody>
              <a:bodyPr/>
              <a:lstStyle/>
              <a:p>
                <a:r>
                  <a:rPr lang="en-GB">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val="4112486246"/>
              </p:ext>
            </p:extLst>
          </p:nvPr>
        </p:nvGraphicFramePr>
        <p:xfrm>
          <a:off x="1295400" y="2481895"/>
          <a:ext cx="6096000" cy="1107440"/>
        </p:xfrm>
        <a:graphic>
          <a:graphicData uri="http://schemas.openxmlformats.org/drawingml/2006/table">
            <a:tbl>
              <a:tblPr firstRow="1" bandRow="1">
                <a:tableStyleId>{5C22544A-7EE6-4342-B048-85BDC9FD1C3A}</a:tableStyleId>
              </a:tblPr>
              <a:tblGrid>
                <a:gridCol w="1928883">
                  <a:extLst>
                    <a:ext uri="{9D8B030D-6E8A-4147-A177-3AD203B41FA5}">
                      <a16:colId xmlns:a16="http://schemas.microsoft.com/office/drawing/2014/main" val="20000"/>
                    </a:ext>
                  </a:extLst>
                </a:gridCol>
                <a:gridCol w="1951630">
                  <a:extLst>
                    <a:ext uri="{9D8B030D-6E8A-4147-A177-3AD203B41FA5}">
                      <a16:colId xmlns:a16="http://schemas.microsoft.com/office/drawing/2014/main" val="20001"/>
                    </a:ext>
                  </a:extLst>
                </a:gridCol>
                <a:gridCol w="2215487">
                  <a:extLst>
                    <a:ext uri="{9D8B030D-6E8A-4147-A177-3AD203B41FA5}">
                      <a16:colId xmlns:a16="http://schemas.microsoft.com/office/drawing/2014/main" val="20002"/>
                    </a:ext>
                  </a:extLst>
                </a:gridCol>
              </a:tblGrid>
              <a:tr h="307263">
                <a:tc>
                  <a:txBody>
                    <a:bodyPr/>
                    <a:lstStyle/>
                    <a:p>
                      <a:endParaRPr lang="en-US" dirty="0">
                        <a:solidFill>
                          <a:schemeClr val="tx1"/>
                        </a:solidFill>
                        <a:latin typeface="Arial" pitchFamily="34" charset="0"/>
                        <a:cs typeface="Arial" pitchFamily="34" charset="0"/>
                      </a:endParaRPr>
                    </a:p>
                  </a:txBody>
                  <a:tcPr/>
                </a:tc>
                <a:tc>
                  <a:txBody>
                    <a:bodyPr/>
                    <a:lstStyle/>
                    <a:p>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 ≤ </a:t>
                      </a:r>
                      <a:r>
                        <a:rPr lang="en-US" i="1" dirty="0">
                          <a:solidFill>
                            <a:schemeClr val="tx1"/>
                          </a:solidFill>
                          <a:latin typeface="Arial" pitchFamily="34" charset="0"/>
                          <a:cs typeface="Arial" pitchFamily="34" charset="0"/>
                        </a:rPr>
                        <a:t>K</a:t>
                      </a:r>
                    </a:p>
                  </a:txBody>
                  <a:tcPr/>
                </a:tc>
                <a:tc>
                  <a:txBody>
                    <a:bodyPr/>
                    <a:lstStyle/>
                    <a:p>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 &gt; </a:t>
                      </a:r>
                      <a:r>
                        <a:rPr lang="en-US" i="1" dirty="0">
                          <a:solidFill>
                            <a:schemeClr val="tx1"/>
                          </a:solidFill>
                          <a:latin typeface="Arial" pitchFamily="34" charset="0"/>
                          <a:cs typeface="Arial" pitchFamily="34" charset="0"/>
                        </a:rPr>
                        <a:t>K</a:t>
                      </a:r>
                    </a:p>
                  </a:txBody>
                  <a:tcPr/>
                </a:tc>
                <a:extLst>
                  <a:ext uri="{0D108BD9-81ED-4DB2-BD59-A6C34878D82A}">
                    <a16:rowId xmlns:a16="http://schemas.microsoft.com/office/drawing/2014/main" val="10000"/>
                  </a:ext>
                </a:extLst>
              </a:tr>
              <a:tr h="370840">
                <a:tc>
                  <a:txBody>
                    <a:bodyPr/>
                    <a:lstStyle/>
                    <a:p>
                      <a:r>
                        <a:rPr lang="en-US" dirty="0">
                          <a:solidFill>
                            <a:schemeClr val="tx1"/>
                          </a:solidFill>
                          <a:latin typeface="Arial" pitchFamily="34" charset="0"/>
                          <a:cs typeface="Arial" pitchFamily="34" charset="0"/>
                        </a:rPr>
                        <a:t>Portfolio A</a:t>
                      </a:r>
                    </a:p>
                  </a:txBody>
                  <a:tcPr/>
                </a:tc>
                <a:tc>
                  <a:txBody>
                    <a:bodyPr/>
                    <a:lstStyle/>
                    <a:p>
                      <a:r>
                        <a:rPr lang="en-US" dirty="0">
                          <a:solidFill>
                            <a:schemeClr val="tx1"/>
                          </a:solidFill>
                          <a:latin typeface="Arial" pitchFamily="34" charset="0"/>
                          <a:cs typeface="Arial" pitchFamily="34" charset="0"/>
                        </a:rPr>
                        <a:t>0 + </a:t>
                      </a:r>
                      <a:r>
                        <a:rPr lang="en-US" i="1" dirty="0">
                          <a:solidFill>
                            <a:schemeClr val="tx1"/>
                          </a:solidFill>
                          <a:latin typeface="Arial" pitchFamily="34" charset="0"/>
                          <a:cs typeface="Arial" pitchFamily="34" charset="0"/>
                        </a:rPr>
                        <a:t>K</a:t>
                      </a:r>
                      <a:r>
                        <a:rPr lang="en-US" dirty="0">
                          <a:solidFill>
                            <a:schemeClr val="tx1"/>
                          </a:solidFill>
                          <a:latin typeface="Arial" pitchFamily="34" charset="0"/>
                          <a:cs typeface="Arial" pitchFamily="34" charset="0"/>
                        </a:rPr>
                        <a:t> = </a:t>
                      </a:r>
                      <a:r>
                        <a:rPr lang="en-US" i="1" dirty="0">
                          <a:solidFill>
                            <a:schemeClr val="tx1"/>
                          </a:solidFill>
                          <a:latin typeface="Arial" pitchFamily="34" charset="0"/>
                          <a:cs typeface="Arial" pitchFamily="34" charset="0"/>
                        </a:rPr>
                        <a:t>K</a:t>
                      </a:r>
                    </a:p>
                  </a:txBody>
                  <a:tcPr/>
                </a:tc>
                <a:tc>
                  <a:txBody>
                    <a:bodyPr/>
                    <a:lstStyle/>
                    <a:p>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 – </a:t>
                      </a:r>
                      <a:r>
                        <a:rPr lang="en-US" i="1" dirty="0">
                          <a:solidFill>
                            <a:schemeClr val="tx1"/>
                          </a:solidFill>
                          <a:latin typeface="Arial" pitchFamily="34" charset="0"/>
                          <a:cs typeface="Arial" pitchFamily="34" charset="0"/>
                        </a:rPr>
                        <a:t>K</a:t>
                      </a:r>
                      <a:r>
                        <a:rPr lang="en-US" dirty="0">
                          <a:solidFill>
                            <a:schemeClr val="tx1"/>
                          </a:solidFill>
                          <a:latin typeface="Arial" pitchFamily="34" charset="0"/>
                          <a:cs typeface="Arial" pitchFamily="34" charset="0"/>
                        </a:rPr>
                        <a:t> + </a:t>
                      </a:r>
                      <a:r>
                        <a:rPr lang="en-US" i="1" dirty="0">
                          <a:solidFill>
                            <a:schemeClr val="tx1"/>
                          </a:solidFill>
                          <a:latin typeface="Arial" pitchFamily="34" charset="0"/>
                          <a:cs typeface="Arial" pitchFamily="34" charset="0"/>
                        </a:rPr>
                        <a:t>K</a:t>
                      </a:r>
                      <a:r>
                        <a:rPr lang="en-US" dirty="0">
                          <a:solidFill>
                            <a:schemeClr val="tx1"/>
                          </a:solidFill>
                          <a:latin typeface="Arial" pitchFamily="34" charset="0"/>
                          <a:cs typeface="Arial" pitchFamily="34" charset="0"/>
                        </a:rPr>
                        <a:t> =</a:t>
                      </a:r>
                      <a:r>
                        <a:rPr lang="en-US" baseline="0" dirty="0">
                          <a:solidFill>
                            <a:schemeClr val="tx1"/>
                          </a:solidFill>
                          <a:latin typeface="Arial" pitchFamily="34" charset="0"/>
                          <a:cs typeface="Arial" pitchFamily="34" charset="0"/>
                        </a:rPr>
                        <a:t> </a:t>
                      </a:r>
                      <a:r>
                        <a:rPr lang="en-US" i="1" baseline="0"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p>
                  </a:txBody>
                  <a:tcPr/>
                </a:tc>
                <a:extLst>
                  <a:ext uri="{0D108BD9-81ED-4DB2-BD59-A6C34878D82A}">
                    <a16:rowId xmlns:a16="http://schemas.microsoft.com/office/drawing/2014/main" val="10001"/>
                  </a:ext>
                </a:extLst>
              </a:tr>
              <a:tr h="370840">
                <a:tc>
                  <a:txBody>
                    <a:bodyPr/>
                    <a:lstStyle/>
                    <a:p>
                      <a:r>
                        <a:rPr lang="en-US" dirty="0">
                          <a:solidFill>
                            <a:schemeClr val="tx1"/>
                          </a:solidFill>
                          <a:latin typeface="Arial" pitchFamily="34" charset="0"/>
                          <a:cs typeface="Arial" pitchFamily="34" charset="0"/>
                        </a:rPr>
                        <a:t>Portfolio B</a:t>
                      </a:r>
                    </a:p>
                  </a:txBody>
                  <a:tcPr/>
                </a:tc>
                <a:tc>
                  <a:txBody>
                    <a:bodyPr/>
                    <a:lstStyle/>
                    <a:p>
                      <a:r>
                        <a:rPr lang="en-US" i="1" dirty="0">
                          <a:solidFill>
                            <a:schemeClr val="tx1"/>
                          </a:solidFill>
                          <a:latin typeface="Arial" pitchFamily="34" charset="0"/>
                          <a:cs typeface="Arial" pitchFamily="34" charset="0"/>
                        </a:rPr>
                        <a:t>K</a:t>
                      </a:r>
                      <a:r>
                        <a:rPr lang="en-US" dirty="0">
                          <a:solidFill>
                            <a:schemeClr val="tx1"/>
                          </a:solidFill>
                          <a:latin typeface="Arial" pitchFamily="34" charset="0"/>
                          <a:cs typeface="Arial" pitchFamily="34" charset="0"/>
                        </a:rPr>
                        <a:t> – </a:t>
                      </a:r>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 + </a:t>
                      </a:r>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 = </a:t>
                      </a:r>
                      <a:r>
                        <a:rPr lang="en-US" i="1" dirty="0">
                          <a:solidFill>
                            <a:schemeClr val="tx1"/>
                          </a:solidFill>
                          <a:latin typeface="Arial" pitchFamily="34" charset="0"/>
                          <a:cs typeface="Arial" pitchFamily="34" charset="0"/>
                        </a:rPr>
                        <a:t>K</a:t>
                      </a:r>
                    </a:p>
                  </a:txBody>
                  <a:tcPr/>
                </a:tc>
                <a:tc>
                  <a:txBody>
                    <a:bodyPr/>
                    <a:lstStyle/>
                    <a:p>
                      <a:r>
                        <a:rPr lang="en-US" dirty="0">
                          <a:solidFill>
                            <a:schemeClr val="tx1"/>
                          </a:solidFill>
                          <a:latin typeface="Arial" pitchFamily="34" charset="0"/>
                          <a:cs typeface="Arial" pitchFamily="34" charset="0"/>
                        </a:rPr>
                        <a:t>0</a:t>
                      </a:r>
                      <a:r>
                        <a:rPr lang="en-US" baseline="0" dirty="0">
                          <a:solidFill>
                            <a:schemeClr val="tx1"/>
                          </a:solidFill>
                          <a:latin typeface="Arial" pitchFamily="34" charset="0"/>
                          <a:cs typeface="Arial" pitchFamily="34" charset="0"/>
                        </a:rPr>
                        <a:t> + </a:t>
                      </a:r>
                      <a:r>
                        <a:rPr lang="en-US" i="1" baseline="0"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baseline="0" dirty="0">
                          <a:solidFill>
                            <a:schemeClr val="tx1"/>
                          </a:solidFill>
                          <a:latin typeface="Arial" pitchFamily="34" charset="0"/>
                          <a:cs typeface="Arial" pitchFamily="34" charset="0"/>
                        </a:rPr>
                        <a:t> = </a:t>
                      </a:r>
                      <a:r>
                        <a:rPr lang="en-US" i="1" baseline="0"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457200" y="185277"/>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Relative pricing: Put-call parity (</a:t>
            </a:r>
            <a:r>
              <a:rPr lang="en-US" sz="2800" b="1" dirty="0" err="1">
                <a:latin typeface="Arial" pitchFamily="34" charset="0"/>
                <a:cs typeface="Arial" pitchFamily="34" charset="0"/>
              </a:rPr>
              <a:t>i</a:t>
            </a:r>
            <a:r>
              <a:rPr lang="en-US" sz="2800" b="1" dirty="0">
                <a:latin typeface="Arial" pitchFamily="34" charset="0"/>
                <a:cs typeface="Arial" pitchFamily="34" charset="0"/>
              </a:rPr>
              <a:t>)</a:t>
            </a:r>
          </a:p>
        </p:txBody>
      </p:sp>
    </p:spTree>
    <p:extLst>
      <p:ext uri="{BB962C8B-B14F-4D97-AF65-F5344CB8AC3E}">
        <p14:creationId xmlns:p14="http://schemas.microsoft.com/office/powerpoint/2010/main" val="22570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2" cstate="print"/>
          <a:srcRect/>
          <a:stretch>
            <a:fillRect/>
          </a:stretch>
        </p:blipFill>
        <p:spPr bwMode="auto">
          <a:xfrm>
            <a:off x="457200" y="833012"/>
            <a:ext cx="4795839" cy="3229238"/>
          </a:xfrm>
          <a:prstGeom prst="rect">
            <a:avLst/>
          </a:prstGeom>
          <a:noFill/>
          <a:ln w="9525">
            <a:noFill/>
            <a:miter lim="800000"/>
            <a:headEnd/>
            <a:tailEnd/>
          </a:ln>
        </p:spPr>
      </p:pic>
      <p:sp>
        <p:nvSpPr>
          <p:cNvPr id="2" name="TextBox 1"/>
          <p:cNvSpPr txBox="1"/>
          <p:nvPr/>
        </p:nvSpPr>
        <p:spPr>
          <a:xfrm>
            <a:off x="438807" y="4306606"/>
            <a:ext cx="373380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Payoffs of </a:t>
            </a:r>
            <a:r>
              <a:rPr lang="en-US" sz="2000" dirty="0" err="1">
                <a:latin typeface="Arial" panose="020B0604020202020204" pitchFamily="34" charset="0"/>
                <a:cs typeface="Arial" panose="020B0604020202020204" pitchFamily="34" charset="0"/>
              </a:rPr>
              <a:t>put+stock</a:t>
            </a:r>
            <a:r>
              <a:rPr lang="en-US" sz="2000" dirty="0">
                <a:latin typeface="Arial" panose="020B0604020202020204" pitchFamily="34" charset="0"/>
                <a:cs typeface="Arial" panose="020B0604020202020204" pitchFamily="34" charset="0"/>
              </a:rPr>
              <a:t> equal to payoffs of </a:t>
            </a:r>
            <a:r>
              <a:rPr lang="en-US" sz="2000" dirty="0" err="1">
                <a:latin typeface="Arial" panose="020B0604020202020204" pitchFamily="34" charset="0"/>
                <a:cs typeface="Arial" panose="020B0604020202020204" pitchFamily="34" charset="0"/>
              </a:rPr>
              <a:t>call+bond</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a:t>
            </a:r>
            <a:endParaRPr lang="en-US" sz="2000" dirty="0">
              <a:latin typeface="Arial" panose="020B0604020202020204" pitchFamily="34" charset="0"/>
              <a:cs typeface="Arial" panose="020B0604020202020204" pitchFamily="34" charset="0"/>
              <a:sym typeface="Wingdings" panose="05000000000000000000" pitchFamily="2" charset="2"/>
            </a:endParaRPr>
          </a:p>
          <a:p>
            <a:r>
              <a:rPr lang="en-US" sz="2000" dirty="0">
                <a:latin typeface="Arial" panose="020B0604020202020204" pitchFamily="34" charset="0"/>
                <a:cs typeface="Arial" panose="020B0604020202020204" pitchFamily="34" charset="0"/>
              </a:rPr>
              <a:t>By no arbitrage, price of the strategies must be the same:</a:t>
            </a:r>
          </a:p>
          <a:p>
            <a:r>
              <a:rPr lang="pt-PT" sz="2000" b="1" dirty="0">
                <a:latin typeface="Arial" panose="020B0604020202020204" pitchFamily="34" charset="0"/>
                <a:cs typeface="Arial" panose="020B0604020202020204" pitchFamily="34" charset="0"/>
              </a:rPr>
              <a:t>p + S = c + PV(K)</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4267200" y="3064576"/>
            <a:ext cx="4585138" cy="3240712"/>
          </a:xfrm>
          <a:prstGeom prst="rect">
            <a:avLst/>
          </a:prstGeom>
          <a:noFill/>
          <a:ln w="9525">
            <a:noFill/>
            <a:miter lim="800000"/>
            <a:headEnd/>
            <a:tailEnd/>
          </a:ln>
        </p:spPr>
      </p:pic>
      <p:sp>
        <p:nvSpPr>
          <p:cNvPr id="3" name="TextBox 2">
            <a:extLst>
              <a:ext uri="{FF2B5EF4-FFF2-40B4-BE49-F238E27FC236}">
                <a16:creationId xmlns:a16="http://schemas.microsoft.com/office/drawing/2014/main" id="{E2B3D5DC-CE86-B31F-7552-846DC6E72EDF}"/>
              </a:ext>
            </a:extLst>
          </p:cNvPr>
          <p:cNvSpPr txBox="1"/>
          <p:nvPr/>
        </p:nvSpPr>
        <p:spPr>
          <a:xfrm>
            <a:off x="457200" y="185277"/>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Relative pricing: Put-call parity (ii)</a:t>
            </a:r>
          </a:p>
        </p:txBody>
      </p:sp>
    </p:spTree>
    <p:extLst>
      <p:ext uri="{BB962C8B-B14F-4D97-AF65-F5344CB8AC3E}">
        <p14:creationId xmlns:p14="http://schemas.microsoft.com/office/powerpoint/2010/main" val="308149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762071"/>
            <a:ext cx="7239000" cy="461665"/>
          </a:xfrm>
          <a:prstGeom prst="rect">
            <a:avLst/>
          </a:prstGeom>
          <a:noFill/>
          <a:ln>
            <a:solidFill>
              <a:schemeClr val="bg1">
                <a:lumMod val="50000"/>
              </a:schemeClr>
            </a:solidFill>
          </a:ln>
        </p:spPr>
        <p:txBody>
          <a:bodyPr wrap="square" rtlCol="0">
            <a:spAutoFit/>
          </a:bodyPr>
          <a:lstStyle/>
          <a:p>
            <a:pPr marL="739775" indent="-739775"/>
            <a:r>
              <a:rPr lang="en-US" sz="2400" b="1" dirty="0">
                <a:latin typeface="Arial" pitchFamily="34" charset="0"/>
                <a:cs typeface="Arial" pitchFamily="34" charset="0"/>
              </a:rPr>
              <a:t>Introduction</a:t>
            </a:r>
          </a:p>
        </p:txBody>
      </p:sp>
    </p:spTree>
    <p:extLst>
      <p:ext uri="{BB962C8B-B14F-4D97-AF65-F5344CB8AC3E}">
        <p14:creationId xmlns:p14="http://schemas.microsoft.com/office/powerpoint/2010/main" val="329378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Box 2"/>
              <p:cNvSpPr txBox="1">
                <a:spLocks noChangeArrowheads="1"/>
              </p:cNvSpPr>
              <p:nvPr/>
            </p:nvSpPr>
            <p:spPr bwMode="auto">
              <a:xfrm>
                <a:off x="367553" y="762000"/>
                <a:ext cx="8305800" cy="5311254"/>
              </a:xfrm>
              <a:prstGeom prst="rect">
                <a:avLst/>
              </a:prstGeom>
              <a:noFill/>
              <a:ln w="9525" algn="ctr">
                <a:noFill/>
                <a:miter lim="800000"/>
                <a:headEnd/>
                <a:tailEnd/>
              </a:ln>
            </p:spPr>
            <p: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Call: </a:t>
                </a:r>
                <a14:m>
                  <m:oMath xmlns:m="http://schemas.openxmlformats.org/officeDocument/2006/math">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𝑐</m:t>
                        </m:r>
                      </m:e>
                      <m:sub>
                        <m:r>
                          <a:rPr lang="en-US" sz="1600" i="1" dirty="0">
                            <a:latin typeface="Cambria Math"/>
                          </a:rPr>
                          <m:t>𝑡</m:t>
                        </m:r>
                      </m:sub>
                    </m:sSub>
                    <m:r>
                      <a:rPr lang="pt-PT" sz="1600" i="1" dirty="0">
                        <a:latin typeface="Cambria Math"/>
                      </a:rPr>
                      <m:t> = </m:t>
                    </m:r>
                    <m:limUpp>
                      <m:limUppPr>
                        <m:ctrlPr>
                          <a:rPr lang="pt-PT" sz="1600" i="1" dirty="0">
                            <a:latin typeface="Cambria Math" panose="02040503050406030204" pitchFamily="18" charset="0"/>
                          </a:rPr>
                        </m:ctrlPr>
                      </m:limUppPr>
                      <m:e>
                        <m:groupChr>
                          <m:groupChrPr>
                            <m:chr m:val="⏞"/>
                            <m:pos m:val="top"/>
                            <m:vertJc m:val="bot"/>
                            <m:ctrlPr>
                              <a:rPr lang="pt-PT" sz="1600" i="1" dirty="0">
                                <a:latin typeface="Cambria Math" panose="02040503050406030204" pitchFamily="18" charset="0"/>
                              </a:rPr>
                            </m:ctrlPr>
                          </m:groupChrPr>
                          <m:e>
                            <m:sSub>
                              <m:sSubPr>
                                <m:ctrlPr>
                                  <a:rPr lang="pt-PT" sz="1600" i="1" dirty="0">
                                    <a:latin typeface="Cambria Math" panose="02040503050406030204" pitchFamily="18" charset="0"/>
                                  </a:rPr>
                                </m:ctrlPr>
                              </m:sSubPr>
                              <m:e>
                                <m:r>
                                  <a:rPr lang="en-US" sz="1600" i="1" dirty="0">
                                    <a:latin typeface="Cambria Math"/>
                                  </a:rPr>
                                  <m:t>𝑆</m:t>
                                </m:r>
                              </m:e>
                              <m:sub>
                                <m:r>
                                  <a:rPr lang="en-US" sz="1600" i="1" dirty="0">
                                    <a:latin typeface="Cambria Math"/>
                                  </a:rPr>
                                  <m:t>𝑡</m:t>
                                </m:r>
                              </m:sub>
                            </m:sSub>
                            <m:r>
                              <m:rPr>
                                <m:brk/>
                              </m:rPr>
                              <a:rPr lang="en-US" sz="1600" i="1" dirty="0">
                                <a:latin typeface="Cambria Math"/>
                              </a:rPr>
                              <m:t>−</m:t>
                            </m:r>
                            <m:r>
                              <a:rPr lang="en-US" sz="1600" i="1" dirty="0">
                                <a:latin typeface="Cambria Math"/>
                              </a:rPr>
                              <m:t>𝐾</m:t>
                            </m:r>
                          </m:e>
                        </m:groupChr>
                      </m:e>
                      <m:lim>
                        <m:r>
                          <a:rPr lang="en-US" sz="1600" i="1" dirty="0">
                            <a:latin typeface="Cambria Math"/>
                          </a:rPr>
                          <m:t>𝐼𝑛𝑡𝑟𝑖𝑛𝑠𝑖𝑐</m:t>
                        </m:r>
                        <m:r>
                          <a:rPr lang="en-US" sz="1600" i="1" dirty="0">
                            <a:latin typeface="Cambria Math"/>
                          </a:rPr>
                          <m:t> </m:t>
                        </m:r>
                        <m:r>
                          <a:rPr lang="en-US" sz="1600" i="1" dirty="0">
                            <a:latin typeface="Cambria Math"/>
                          </a:rPr>
                          <m:t>𝑉𝑎𝑙𝑢𝑒</m:t>
                        </m:r>
                      </m:lim>
                    </m:limUpp>
                    <m:r>
                      <a:rPr lang="pt-PT" sz="1600" i="1" dirty="0">
                        <a:latin typeface="Cambria Math"/>
                      </a:rPr>
                      <m:t>+</m:t>
                    </m:r>
                    <m:limUpp>
                      <m:limUppPr>
                        <m:ctrlPr>
                          <a:rPr lang="pt-PT" sz="1600" i="1" dirty="0">
                            <a:latin typeface="Cambria Math" panose="02040503050406030204" pitchFamily="18" charset="0"/>
                          </a:rPr>
                        </m:ctrlPr>
                      </m:limUppPr>
                      <m:e>
                        <m:groupChr>
                          <m:groupChrPr>
                            <m:chr m:val="⏞"/>
                            <m:pos m:val="top"/>
                            <m:vertJc m:val="bot"/>
                            <m:ctrlPr>
                              <a:rPr lang="pt-PT" sz="1600" i="1" dirty="0">
                                <a:latin typeface="Cambria Math" panose="02040503050406030204" pitchFamily="18" charset="0"/>
                              </a:rPr>
                            </m:ctrlPr>
                          </m:groupChrPr>
                          <m:e>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𝑝</m:t>
                                </m:r>
                              </m:e>
                              <m:sub>
                                <m:r>
                                  <a:rPr lang="en-US" sz="1600" i="1" dirty="0">
                                    <a:latin typeface="Cambria Math"/>
                                  </a:rPr>
                                  <m:t>𝑡</m:t>
                                </m:r>
                              </m:sub>
                            </m:sSub>
                            <m:r>
                              <a:rPr lang="en-US" sz="1600" i="1" dirty="0">
                                <a:latin typeface="Cambria Math"/>
                              </a:rPr>
                              <m:t>+</m:t>
                            </m:r>
                            <m:r>
                              <a:rPr lang="en-US" sz="1600" i="1" dirty="0">
                                <a:latin typeface="Cambria Math"/>
                              </a:rPr>
                              <m:t>𝑑𝑖𝑠</m:t>
                            </m:r>
                            <m:r>
                              <a:rPr lang="en-US" sz="1600" i="1" dirty="0">
                                <a:latin typeface="Cambria Math"/>
                              </a:rPr>
                              <m:t>(</m:t>
                            </m:r>
                            <m:r>
                              <a:rPr lang="en-US" sz="1600" i="1" dirty="0">
                                <a:latin typeface="Cambria Math"/>
                              </a:rPr>
                              <m:t>𝐾</m:t>
                            </m:r>
                            <m:r>
                              <a:rPr lang="en-US" sz="1600" i="1" dirty="0">
                                <a:latin typeface="Cambria Math"/>
                              </a:rPr>
                              <m:t>)</m:t>
                            </m:r>
                          </m:e>
                        </m:groupChr>
                      </m:e>
                      <m:lim>
                        <m:r>
                          <a:rPr lang="en-US" sz="1600" i="1" dirty="0">
                            <a:latin typeface="Cambria Math"/>
                          </a:rPr>
                          <m:t>𝑇𝑖𝑚𝑒</m:t>
                        </m:r>
                        <m:r>
                          <a:rPr lang="en-US" sz="1600" i="1" dirty="0">
                            <a:latin typeface="Cambria Math"/>
                          </a:rPr>
                          <m:t> </m:t>
                        </m:r>
                        <m:r>
                          <a:rPr lang="en-US" sz="1600" i="1" dirty="0">
                            <a:latin typeface="Cambria Math"/>
                          </a:rPr>
                          <m:t>𝑉𝑎𝑙𝑢𝑒</m:t>
                        </m:r>
                      </m:lim>
                    </m:limUpp>
                  </m:oMath>
                </a14:m>
                <a:r>
                  <a:rPr lang="pt-PT" sz="1600" dirty="0">
                    <a:latin typeface="Arial" panose="020B0604020202020204" pitchFamily="34" charset="0"/>
                    <a:cs typeface="Arial" panose="020B0604020202020204" pitchFamily="34" charset="0"/>
                  </a:rPr>
                  <a:t>, where dis(K)=K-PV(K)</a:t>
                </a:r>
              </a:p>
              <a:p>
                <a:pPr marL="742950" lvl="1" indent="-285750">
                  <a:buFont typeface="Arial" panose="020B0604020202020204" pitchFamily="34" charset="0"/>
                  <a:buChar char="•"/>
                </a:pPr>
                <a:r>
                  <a:rPr lang="pt-PT" sz="1600" dirty="0">
                    <a:latin typeface="Arial" panose="020B0604020202020204" pitchFamily="34" charset="0"/>
                    <a:cs typeface="Arial" panose="020B0604020202020204" pitchFamily="34" charset="0"/>
                  </a:rPr>
                  <a:t>[European call </a:t>
                </a:r>
                <a14:m>
                  <m:oMath xmlns:m="http://schemas.openxmlformats.org/officeDocument/2006/math">
                    <m:sSub>
                      <m:sSubPr>
                        <m:ctrlPr>
                          <a:rPr lang="pt-PT" sz="1600" i="1" dirty="0">
                            <a:latin typeface="Cambria Math" panose="02040503050406030204" pitchFamily="18" charset="0"/>
                          </a:rPr>
                        </m:ctrlPr>
                      </m:sSubPr>
                      <m:e>
                        <m:r>
                          <a:rPr lang="en-US" sz="1600" i="1" dirty="0">
                            <a:latin typeface="Cambria Math" panose="02040503050406030204" pitchFamily="18" charset="0"/>
                          </a:rPr>
                          <m:t>𝑐</m:t>
                        </m:r>
                      </m:e>
                      <m:sub>
                        <m:r>
                          <a:rPr lang="en-US" sz="1600" i="1" dirty="0">
                            <a:latin typeface="Cambria Math"/>
                          </a:rPr>
                          <m:t>𝑡</m:t>
                        </m:r>
                      </m:sub>
                    </m:sSub>
                    <m:r>
                      <a:rPr lang="en-US" sz="1600" b="0" i="1" dirty="0" smtClean="0">
                        <a:latin typeface="Cambria Math" panose="02040503050406030204" pitchFamily="18" charset="0"/>
                      </a:rPr>
                      <m:t>]&gt;[</m:t>
                    </m:r>
                    <m:sSub>
                      <m:sSubPr>
                        <m:ctrlPr>
                          <a:rPr lang="pt-PT" sz="1600" i="1" dirty="0">
                            <a:latin typeface="Cambria Math" panose="02040503050406030204" pitchFamily="18" charset="0"/>
                          </a:rPr>
                        </m:ctrlPr>
                      </m:sSubPr>
                      <m:e>
                        <m:r>
                          <a:rPr lang="en-US" sz="1600" i="1" dirty="0">
                            <a:latin typeface="Cambria Math"/>
                          </a:rPr>
                          <m:t>𝑆</m:t>
                        </m:r>
                      </m:e>
                      <m:sub>
                        <m:r>
                          <a:rPr lang="en-US" sz="1600" i="1" dirty="0">
                            <a:latin typeface="Cambria Math"/>
                          </a:rPr>
                          <m:t>𝑡</m:t>
                        </m:r>
                      </m:sub>
                    </m:sSub>
                    <m:r>
                      <m:rPr>
                        <m:brk/>
                      </m:rPr>
                      <a:rPr lang="en-US" sz="1600" i="1" dirty="0">
                        <a:latin typeface="Cambria Math"/>
                      </a:rPr>
                      <m:t>−</m:t>
                    </m:r>
                    <m:r>
                      <a:rPr lang="en-US" sz="1600" b="0" i="1" dirty="0" smtClean="0">
                        <a:latin typeface="Cambria Math" panose="02040503050406030204" pitchFamily="18" charset="0"/>
                      </a:rPr>
                      <m:t>𝐾</m:t>
                    </m:r>
                  </m:oMath>
                </a14:m>
                <a:r>
                  <a:rPr lang="en-US" sz="1600" dirty="0">
                    <a:latin typeface="Arial" panose="020B0604020202020204" pitchFamily="34" charset="0"/>
                    <a:cs typeface="Arial" panose="020B0604020202020204" pitchFamily="34" charset="0"/>
                  </a:rPr>
                  <a:t>] intrinsic value, as both </a:t>
                </a:r>
                <a14:m>
                  <m:oMath xmlns:m="http://schemas.openxmlformats.org/officeDocument/2006/math">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𝑝</m:t>
                        </m:r>
                      </m:e>
                      <m:sub>
                        <m:r>
                          <a:rPr lang="en-US" sz="1600" i="1" dirty="0">
                            <a:latin typeface="Cambria Math"/>
                          </a:rPr>
                          <m:t>𝑡</m:t>
                        </m:r>
                      </m:sub>
                    </m:sSub>
                  </m:oMath>
                </a14:m>
                <a:r>
                  <a:rPr lang="en-US" sz="1600" dirty="0">
                    <a:latin typeface="Arial" panose="020B0604020202020204" pitchFamily="34" charset="0"/>
                    <a:cs typeface="Arial" panose="020B0604020202020204" pitchFamily="34" charset="0"/>
                  </a:rPr>
                  <a:t> and </a:t>
                </a:r>
                <a:r>
                  <a:rPr lang="pt-PT" sz="1600" dirty="0">
                    <a:latin typeface="Arial" panose="020B0604020202020204" pitchFamily="34" charset="0"/>
                    <a:cs typeface="Arial" panose="020B0604020202020204" pitchFamily="34" charset="0"/>
                  </a:rPr>
                  <a:t>dis(K)</a:t>
                </a:r>
                <a:r>
                  <a:rPr lang="en-US" sz="1600" dirty="0">
                    <a:latin typeface="Arial" panose="020B0604020202020204" pitchFamily="34" charset="0"/>
                    <a:cs typeface="Arial" panose="020B0604020202020204" pitchFamily="34" charset="0"/>
                  </a:rPr>
                  <a:t> &gt; 0. </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Intuition: holding on to the call allows you to pay K later and gives downside protection like a put (by not exercising, you are hedged against the scenario that </a:t>
                </a:r>
                <a14:m>
                  <m:oMath xmlns:m="http://schemas.openxmlformats.org/officeDocument/2006/math">
                    <m:r>
                      <a:rPr lang="en-GB" sz="1600" b="0" i="1" dirty="0" smtClean="0">
                        <a:latin typeface="Cambria Math" panose="02040503050406030204" pitchFamily="18" charset="0"/>
                      </a:rPr>
                      <m:t>𝑆</m:t>
                    </m:r>
                  </m:oMath>
                </a14:m>
                <a:r>
                  <a:rPr lang="en-US" sz="1600" dirty="0">
                    <a:latin typeface="Arial" panose="020B0604020202020204" pitchFamily="34" charset="0"/>
                    <a:cs typeface="Arial" panose="020B0604020202020204" pitchFamily="34" charset="0"/>
                  </a:rPr>
                  <a:t> falls below </a:t>
                </a:r>
                <a14:m>
                  <m:oMath xmlns:m="http://schemas.openxmlformats.org/officeDocument/2006/math">
                    <m:r>
                      <a:rPr lang="en-US" sz="1600" i="1" dirty="0">
                        <a:latin typeface="Cambria Math"/>
                      </a:rPr>
                      <m:t>𝐾</m:t>
                    </m:r>
                  </m:oMath>
                </a14:m>
                <a:r>
                  <a:rPr lang="en-US" sz="1600" dirty="0">
                    <a:latin typeface="Arial" panose="020B0604020202020204" pitchFamily="34" charset="0"/>
                    <a:cs typeface="Arial" panose="020B0604020202020204" pitchFamily="34" charset="0"/>
                  </a:rPr>
                  <a:t> in the future)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Since early exercise of the American call yields </a:t>
                </a:r>
                <a14:m>
                  <m:oMath xmlns:m="http://schemas.openxmlformats.org/officeDocument/2006/math">
                    <m:sSub>
                      <m:sSubPr>
                        <m:ctrlPr>
                          <a:rPr lang="pt-PT" sz="1600" i="1" dirty="0">
                            <a:latin typeface="Cambria Math" panose="02040503050406030204" pitchFamily="18" charset="0"/>
                          </a:rPr>
                        </m:ctrlPr>
                      </m:sSubPr>
                      <m:e>
                        <m:r>
                          <a:rPr lang="en-US" sz="1600" i="1" dirty="0">
                            <a:latin typeface="Cambria Math"/>
                          </a:rPr>
                          <m:t>𝑆</m:t>
                        </m:r>
                      </m:e>
                      <m:sub>
                        <m:r>
                          <a:rPr lang="en-US" sz="1600" i="1" dirty="0">
                            <a:latin typeface="Cambria Math"/>
                          </a:rPr>
                          <m:t>𝑡</m:t>
                        </m:r>
                      </m:sub>
                    </m:sSub>
                    <m:r>
                      <m:rPr>
                        <m:brk/>
                      </m:rPr>
                      <a:rPr lang="en-US" sz="1600" i="1" dirty="0">
                        <a:latin typeface="Cambria Math"/>
                      </a:rPr>
                      <m:t>−</m:t>
                    </m:r>
                    <m:r>
                      <a:rPr lang="en-US" sz="1600" i="1" dirty="0">
                        <a:latin typeface="Cambria Math" panose="02040503050406030204" pitchFamily="18" charset="0"/>
                      </a:rPr>
                      <m:t>𝐾</m:t>
                    </m:r>
                    <m:r>
                      <a:rPr lang="en-US" sz="1600" i="1" dirty="0">
                        <a:latin typeface="Cambria Math" panose="02040503050406030204" pitchFamily="18" charset="0"/>
                      </a:rPr>
                      <m:t> </m:t>
                    </m:r>
                  </m:oMath>
                </a14:m>
                <a:r>
                  <a:rPr lang="en-US" sz="1600" dirty="0">
                    <a:latin typeface="Arial" panose="020B0604020202020204" pitchFamily="34" charset="0"/>
                    <a:cs typeface="Arial" panose="020B0604020202020204" pitchFamily="34" charset="0"/>
                  </a:rPr>
                  <a:t>and it must be worth at least as much as the European call (</a:t>
                </a:r>
                <a14:m>
                  <m:oMath xmlns:m="http://schemas.openxmlformats.org/officeDocument/2006/math">
                    <m:sSub>
                      <m:sSubPr>
                        <m:ctrlPr>
                          <a:rPr lang="pt-PT" sz="1600" i="1" dirty="0">
                            <a:latin typeface="Cambria Math" panose="02040503050406030204" pitchFamily="18" charset="0"/>
                          </a:rPr>
                        </m:ctrlPr>
                      </m:sSubPr>
                      <m:e>
                        <m:r>
                          <a:rPr lang="en-US" sz="1600" i="1" dirty="0">
                            <a:latin typeface="Cambria Math" panose="02040503050406030204" pitchFamily="18" charset="0"/>
                          </a:rPr>
                          <m:t>𝐶</m:t>
                        </m:r>
                      </m:e>
                      <m:sub>
                        <m:r>
                          <a:rPr lang="en-US" sz="1600" i="1" dirty="0">
                            <a:latin typeface="Cambria Math"/>
                          </a:rPr>
                          <m:t>𝑡</m:t>
                        </m:r>
                      </m:sub>
                    </m:sSub>
                    <m:r>
                      <a:rPr lang="en-US" sz="1600" dirty="0">
                        <a:latin typeface="Cambria Math" panose="02040503050406030204" pitchFamily="18" charset="0"/>
                      </a:rPr>
                      <m:t>≥</m:t>
                    </m:r>
                    <m:sSub>
                      <m:sSubPr>
                        <m:ctrlPr>
                          <a:rPr lang="pt-PT" sz="1600" i="1" dirty="0">
                            <a:latin typeface="Cambria Math" panose="02040503050406030204" pitchFamily="18" charset="0"/>
                          </a:rPr>
                        </m:ctrlPr>
                      </m:sSubPr>
                      <m:e>
                        <m:r>
                          <a:rPr lang="en-US" sz="1600" i="1" dirty="0">
                            <a:latin typeface="Cambria Math" panose="02040503050406030204" pitchFamily="18" charset="0"/>
                          </a:rPr>
                          <m:t>𝑐</m:t>
                        </m:r>
                      </m:e>
                      <m:sub>
                        <m:r>
                          <a:rPr lang="en-US" sz="1600" i="1" dirty="0">
                            <a:latin typeface="Cambria Math"/>
                          </a:rPr>
                          <m:t>𝑡</m:t>
                        </m:r>
                      </m:sub>
                    </m:sSub>
                    <m:r>
                      <a:rPr lang="en-US" sz="1600" i="1" dirty="0">
                        <a:latin typeface="Cambria Math" panose="02040503050406030204" pitchFamily="18" charset="0"/>
                      </a:rPr>
                      <m:t>&gt;</m:t>
                    </m:r>
                    <m:sSub>
                      <m:sSubPr>
                        <m:ctrlPr>
                          <a:rPr lang="pt-PT" sz="1600" i="1" dirty="0">
                            <a:latin typeface="Cambria Math" panose="02040503050406030204" pitchFamily="18" charset="0"/>
                          </a:rPr>
                        </m:ctrlPr>
                      </m:sSubPr>
                      <m:e>
                        <m:r>
                          <a:rPr lang="en-US" sz="1600" i="1" dirty="0">
                            <a:latin typeface="Cambria Math"/>
                          </a:rPr>
                          <m:t>𝑆</m:t>
                        </m:r>
                      </m:e>
                      <m:sub>
                        <m:r>
                          <a:rPr lang="en-US" sz="1600" i="1" dirty="0">
                            <a:latin typeface="Cambria Math"/>
                          </a:rPr>
                          <m:t>𝑡</m:t>
                        </m:r>
                      </m:sub>
                    </m:sSub>
                    <m:r>
                      <m:rPr>
                        <m:brk/>
                      </m:rPr>
                      <a:rPr lang="en-US" sz="1600" i="1" dirty="0">
                        <a:latin typeface="Cambria Math"/>
                      </a:rPr>
                      <m:t>−</m:t>
                    </m:r>
                    <m:r>
                      <a:rPr lang="en-US" sz="1600" i="1" dirty="0">
                        <a:latin typeface="Cambria Math" panose="02040503050406030204" pitchFamily="18" charset="0"/>
                      </a:rPr>
                      <m:t>𝐾</m:t>
                    </m:r>
                  </m:oMath>
                </a14:m>
                <a:r>
                  <a:rPr lang="en-US" sz="1600" dirty="0">
                    <a:latin typeface="Arial" panose="020B0604020202020204" pitchFamily="34" charset="0"/>
                    <a:cs typeface="Arial" panose="020B0604020202020204" pitchFamily="34" charset="0"/>
                  </a:rPr>
                  <a:t>), one should never exercise the American call on a non-dividend paying stock early </a:t>
                </a:r>
                <a:r>
                  <a:rPr lang="en-US" sz="1600" dirty="0">
                    <a:latin typeface="Arial" panose="020B0604020202020204" pitchFamily="34" charset="0"/>
                    <a:cs typeface="Arial" panose="020B0604020202020204" pitchFamily="34" charset="0"/>
                    <a:sym typeface="Wingdings" panose="05000000000000000000" pitchFamily="2" charset="2"/>
                  </a:rPr>
                  <a:t></a:t>
                </a:r>
              </a:p>
              <a:p>
                <a:pPr lvl="2"/>
                <a:endParaRPr lang="en-US" sz="1600" dirty="0">
                  <a:latin typeface="Arial" panose="020B0604020202020204" pitchFamily="34" charset="0"/>
                  <a:cs typeface="Arial" panose="020B0604020202020204" pitchFamily="34" charset="0"/>
                  <a:sym typeface="Wingdings" panose="05000000000000000000" pitchFamily="2" charset="2"/>
                </a:endParaRPr>
              </a:p>
              <a:p>
                <a:pPr lvl="2" algn="ctr"/>
                <a:r>
                  <a:rPr lang="en-US" sz="1600" dirty="0">
                    <a:latin typeface="Arial" panose="020B0604020202020204" pitchFamily="34" charset="0"/>
                    <a:cs typeface="Arial" panose="020B0604020202020204" pitchFamily="34" charset="0"/>
                    <a:sym typeface="Wingdings" panose="05000000000000000000" pitchFamily="2" charset="2"/>
                  </a:rPr>
                  <a:t>Without dividend: </a:t>
                </a:r>
                <a:r>
                  <a:rPr lang="en-US" sz="1600" dirty="0">
                    <a:latin typeface="Arial" panose="020B0604020202020204" pitchFamily="34" charset="0"/>
                    <a:cs typeface="Arial" panose="020B0604020202020204" pitchFamily="34" charset="0"/>
                  </a:rPr>
                  <a:t>American call </a:t>
                </a:r>
                <a14:m>
                  <m:oMath xmlns:m="http://schemas.openxmlformats.org/officeDocument/2006/math">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𝐶</m:t>
                        </m:r>
                      </m:e>
                      <m:sub>
                        <m:r>
                          <a:rPr lang="en-US" sz="1600" i="1" dirty="0">
                            <a:latin typeface="Cambria Math"/>
                          </a:rPr>
                          <m:t>𝑡</m:t>
                        </m:r>
                      </m:sub>
                    </m:sSub>
                  </m:oMath>
                </a14:m>
                <a:r>
                  <a:rPr lang="en-US" sz="1600" dirty="0">
                    <a:latin typeface="Arial" panose="020B0604020202020204" pitchFamily="34" charset="0"/>
                    <a:cs typeface="Arial" panose="020B0604020202020204" pitchFamily="34" charset="0"/>
                  </a:rPr>
                  <a:t> =  European call </a:t>
                </a:r>
                <a14:m>
                  <m:oMath xmlns:m="http://schemas.openxmlformats.org/officeDocument/2006/math">
                    <m:sSub>
                      <m:sSubPr>
                        <m:ctrlPr>
                          <a:rPr lang="pt-PT" sz="1600" i="1" dirty="0">
                            <a:latin typeface="Cambria Math" panose="02040503050406030204" pitchFamily="18" charset="0"/>
                          </a:rPr>
                        </m:ctrlPr>
                      </m:sSubPr>
                      <m:e>
                        <m:r>
                          <a:rPr lang="en-US" sz="1600" i="1" dirty="0">
                            <a:latin typeface="Cambria Math" panose="02040503050406030204" pitchFamily="18" charset="0"/>
                          </a:rPr>
                          <m:t>𝑐</m:t>
                        </m:r>
                      </m:e>
                      <m:sub>
                        <m:r>
                          <a:rPr lang="en-US" sz="1600" i="1" dirty="0">
                            <a:latin typeface="Cambria Math"/>
                          </a:rPr>
                          <m:t>𝑡</m:t>
                        </m:r>
                      </m:sub>
                    </m:sSub>
                  </m:oMath>
                </a14:m>
                <a:r>
                  <a:rPr lang="en-US" sz="1600" dirty="0">
                    <a:latin typeface="Arial" panose="020B0604020202020204" pitchFamily="34" charset="0"/>
                    <a:cs typeface="Arial" panose="020B0604020202020204" pitchFamily="34" charset="0"/>
                  </a:rPr>
                  <a:t>.</a:t>
                </a:r>
              </a:p>
              <a:p>
                <a:pPr marL="1200150" lvl="2"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With dividend: American call may be exercised early, </a:t>
                </a:r>
                <a:r>
                  <a:rPr lang="en-US" sz="1600" dirty="0" err="1">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a:t>
                </a:r>
                <a14:m>
                  <m:oMath xmlns:m="http://schemas.openxmlformats.org/officeDocument/2006/math">
                    <m:sSub>
                      <m:sSubPr>
                        <m:ctrlPr>
                          <a:rPr lang="pt-PT" sz="1600" i="1" dirty="0">
                            <a:latin typeface="Cambria Math" panose="02040503050406030204" pitchFamily="18" charset="0"/>
                          </a:rPr>
                        </m:ctrlPr>
                      </m:sSubPr>
                      <m:e>
                        <m:r>
                          <a:rPr lang="en-US" sz="1600" i="1" dirty="0">
                            <a:latin typeface="Cambria Math" panose="02040503050406030204" pitchFamily="18" charset="0"/>
                          </a:rPr>
                          <m:t>𝐶</m:t>
                        </m:r>
                      </m:e>
                      <m:sub>
                        <m:r>
                          <a:rPr lang="en-US" sz="1600" i="1" dirty="0">
                            <a:latin typeface="Cambria Math"/>
                          </a:rPr>
                          <m:t>𝑡</m:t>
                        </m:r>
                      </m:sub>
                    </m:sSub>
                  </m:oMath>
                </a14:m>
                <a:r>
                  <a:rPr lang="en-US" sz="1600" dirty="0">
                    <a:latin typeface="Arial" panose="020B0604020202020204" pitchFamily="34" charset="0"/>
                    <a:cs typeface="Arial" panose="020B0604020202020204" pitchFamily="34" charset="0"/>
                  </a:rPr>
                  <a:t> &gt; </a:t>
                </a:r>
                <a14:m>
                  <m:oMath xmlns:m="http://schemas.openxmlformats.org/officeDocument/2006/math">
                    <m:sSub>
                      <m:sSubPr>
                        <m:ctrlPr>
                          <a:rPr lang="pt-PT" sz="1600" i="1" dirty="0">
                            <a:latin typeface="Cambria Math" panose="02040503050406030204" pitchFamily="18" charset="0"/>
                          </a:rPr>
                        </m:ctrlPr>
                      </m:sSubPr>
                      <m:e>
                        <m:r>
                          <a:rPr lang="en-US" sz="1600" i="1" dirty="0">
                            <a:latin typeface="Cambria Math" panose="02040503050406030204" pitchFamily="18" charset="0"/>
                          </a:rPr>
                          <m:t>𝑐</m:t>
                        </m:r>
                      </m:e>
                      <m:sub>
                        <m:r>
                          <a:rPr lang="en-US" sz="1600" i="1" dirty="0">
                            <a:latin typeface="Cambria Math"/>
                          </a:rPr>
                          <m:t>𝑡</m:t>
                        </m:r>
                      </m:sub>
                    </m:sSub>
                  </m:oMath>
                </a14:m>
                <a:r>
                  <a:rPr lang="pt-PT" sz="1600" dirty="0">
                    <a:latin typeface="Arial" pitchFamily="34" charset="0"/>
                    <a:cs typeface="Arial" pitchFamily="34" charset="0"/>
                  </a:rPr>
                  <a:t>.</a:t>
                </a: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Put: </a:t>
                </a:r>
                <a14:m>
                  <m:oMath xmlns:m="http://schemas.openxmlformats.org/officeDocument/2006/math">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𝑝</m:t>
                        </m:r>
                      </m:e>
                      <m:sub>
                        <m:r>
                          <a:rPr lang="en-US" sz="1600" i="1" dirty="0">
                            <a:latin typeface="Cambria Math"/>
                          </a:rPr>
                          <m:t>𝑡</m:t>
                        </m:r>
                      </m:sub>
                    </m:sSub>
                    <m:r>
                      <a:rPr lang="pt-PT" sz="1600" i="1" dirty="0">
                        <a:latin typeface="Cambria Math"/>
                      </a:rPr>
                      <m:t> = </m:t>
                    </m:r>
                    <m:limUpp>
                      <m:limUppPr>
                        <m:ctrlPr>
                          <a:rPr lang="pt-PT" sz="1600" i="1" dirty="0">
                            <a:latin typeface="Cambria Math" panose="02040503050406030204" pitchFamily="18" charset="0"/>
                          </a:rPr>
                        </m:ctrlPr>
                      </m:limUppPr>
                      <m:e>
                        <m:groupChr>
                          <m:groupChrPr>
                            <m:chr m:val="⏞"/>
                            <m:pos m:val="top"/>
                            <m:vertJc m:val="bot"/>
                            <m:ctrlPr>
                              <a:rPr lang="pt-PT" sz="1600" i="1" dirty="0">
                                <a:latin typeface="Cambria Math" panose="02040503050406030204" pitchFamily="18" charset="0"/>
                              </a:rPr>
                            </m:ctrlPr>
                          </m:groupChrPr>
                          <m:e>
                            <m:r>
                              <m:rPr>
                                <m:brk/>
                              </m:rPr>
                              <a:rPr lang="en-US" sz="1600" i="1" dirty="0">
                                <a:latin typeface="Cambria Math"/>
                              </a:rPr>
                              <m:t>𝐾</m:t>
                            </m:r>
                            <m:r>
                              <a:rPr lang="en-US" sz="1600" i="1" dirty="0">
                                <a:latin typeface="Cambria Math"/>
                              </a:rPr>
                              <m:t>−</m:t>
                            </m:r>
                            <m:sSub>
                              <m:sSubPr>
                                <m:ctrlPr>
                                  <a:rPr lang="pt-PT" sz="1600" i="1" dirty="0">
                                    <a:latin typeface="Cambria Math" panose="02040503050406030204" pitchFamily="18" charset="0"/>
                                  </a:rPr>
                                </m:ctrlPr>
                              </m:sSubPr>
                              <m:e>
                                <m:r>
                                  <a:rPr lang="en-US" sz="1600" i="1" dirty="0">
                                    <a:latin typeface="Cambria Math"/>
                                  </a:rPr>
                                  <m:t>𝑆</m:t>
                                </m:r>
                              </m:e>
                              <m:sub>
                                <m:r>
                                  <a:rPr lang="en-US" sz="1600" i="1" dirty="0">
                                    <a:latin typeface="Cambria Math"/>
                                  </a:rPr>
                                  <m:t>𝑡</m:t>
                                </m:r>
                              </m:sub>
                            </m:sSub>
                          </m:e>
                        </m:groupChr>
                      </m:e>
                      <m:lim>
                        <m:r>
                          <a:rPr lang="en-US" sz="1600" i="1" dirty="0">
                            <a:latin typeface="Cambria Math"/>
                          </a:rPr>
                          <m:t>𝐼𝑛𝑡𝑟𝑖𝑛𝑠𝑖𝑐</m:t>
                        </m:r>
                        <m:r>
                          <a:rPr lang="en-US" sz="1600" i="1" dirty="0">
                            <a:latin typeface="Cambria Math"/>
                          </a:rPr>
                          <m:t> </m:t>
                        </m:r>
                        <m:r>
                          <a:rPr lang="en-US" sz="1600" i="1" dirty="0">
                            <a:latin typeface="Cambria Math"/>
                          </a:rPr>
                          <m:t>𝑉𝑎𝑙𝑢𝑒</m:t>
                        </m:r>
                      </m:lim>
                    </m:limUpp>
                    <m:r>
                      <a:rPr lang="pt-PT" sz="1600" i="1" dirty="0">
                        <a:latin typeface="Cambria Math"/>
                      </a:rPr>
                      <m:t>+</m:t>
                    </m:r>
                    <m:limUpp>
                      <m:limUppPr>
                        <m:ctrlPr>
                          <a:rPr lang="pt-PT" sz="1600" i="1" dirty="0">
                            <a:latin typeface="Cambria Math" panose="02040503050406030204" pitchFamily="18" charset="0"/>
                          </a:rPr>
                        </m:ctrlPr>
                      </m:limUppPr>
                      <m:e>
                        <m:groupChr>
                          <m:groupChrPr>
                            <m:chr m:val="⏞"/>
                            <m:pos m:val="top"/>
                            <m:vertJc m:val="bot"/>
                            <m:ctrlPr>
                              <a:rPr lang="pt-PT" sz="1600" i="1" dirty="0">
                                <a:latin typeface="Cambria Math" panose="02040503050406030204" pitchFamily="18" charset="0"/>
                              </a:rPr>
                            </m:ctrlPr>
                          </m:groupChrPr>
                          <m:e>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𝑐</m:t>
                                </m:r>
                              </m:e>
                              <m:sub>
                                <m:r>
                                  <a:rPr lang="en-US" sz="1600" i="1" dirty="0">
                                    <a:latin typeface="Cambria Math"/>
                                  </a:rPr>
                                  <m:t>𝑡</m:t>
                                </m:r>
                              </m:sub>
                            </m:sSub>
                            <m:r>
                              <a:rPr lang="en-US" sz="1600" i="1" dirty="0">
                                <a:latin typeface="Cambria Math"/>
                              </a:rPr>
                              <m:t>−</m:t>
                            </m:r>
                            <m:r>
                              <a:rPr lang="en-US" sz="1600" i="1" dirty="0">
                                <a:latin typeface="Cambria Math"/>
                              </a:rPr>
                              <m:t>𝑑𝑖𝑠</m:t>
                            </m:r>
                            <m:r>
                              <a:rPr lang="en-US" sz="1600" i="1" dirty="0">
                                <a:latin typeface="Cambria Math"/>
                              </a:rPr>
                              <m:t>(</m:t>
                            </m:r>
                            <m:r>
                              <a:rPr lang="en-US" sz="1600" i="1" dirty="0">
                                <a:latin typeface="Cambria Math"/>
                              </a:rPr>
                              <m:t>𝐾</m:t>
                            </m:r>
                            <m:r>
                              <a:rPr lang="en-US" sz="1600" i="1" dirty="0">
                                <a:latin typeface="Cambria Math"/>
                              </a:rPr>
                              <m:t>)</m:t>
                            </m:r>
                          </m:e>
                        </m:groupChr>
                      </m:e>
                      <m:lim>
                        <m:r>
                          <a:rPr lang="en-US" sz="1600" i="1" dirty="0">
                            <a:latin typeface="Cambria Math"/>
                          </a:rPr>
                          <m:t>𝑇𝑖𝑚𝑒</m:t>
                        </m:r>
                        <m:r>
                          <a:rPr lang="en-US" sz="1600" i="1" dirty="0">
                            <a:latin typeface="Cambria Math"/>
                          </a:rPr>
                          <m:t> </m:t>
                        </m:r>
                        <m:r>
                          <a:rPr lang="en-US" sz="1600" i="1" dirty="0">
                            <a:latin typeface="Cambria Math"/>
                          </a:rPr>
                          <m:t>𝑉𝑎𝑙𝑢𝑒</m:t>
                        </m:r>
                      </m:lim>
                    </m:limUpp>
                  </m:oMath>
                </a14:m>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Early exercise can be optimal: with K (and/or r) large (and </a:t>
                </a:r>
                <a14:m>
                  <m:oMath xmlns:m="http://schemas.openxmlformats.org/officeDocument/2006/math">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𝑐</m:t>
                        </m:r>
                      </m:e>
                      <m:sub>
                        <m:r>
                          <a:rPr lang="en-US" sz="1600" i="1" dirty="0">
                            <a:latin typeface="Cambria Math"/>
                          </a:rPr>
                          <m:t>𝑡</m:t>
                        </m:r>
                      </m:sub>
                    </m:sSub>
                  </m:oMath>
                </a14:m>
                <a:r>
                  <a:rPr lang="en-US" sz="1600" dirty="0">
                    <a:latin typeface="Arial" panose="020B0604020202020204" pitchFamily="34" charset="0"/>
                    <a:cs typeface="Arial" panose="020B0604020202020204" pitchFamily="34" charset="0"/>
                  </a:rPr>
                  <a:t> far out of the money), the Time Value can be negative. </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Intuition: the benefit from receiving </a:t>
                </a:r>
                <a14:m>
                  <m:oMath xmlns:m="http://schemas.openxmlformats.org/officeDocument/2006/math">
                    <m:r>
                      <a:rPr lang="en-US" sz="1600" i="1" dirty="0">
                        <a:latin typeface="Cambria Math"/>
                      </a:rPr>
                      <m:t>𝐾</m:t>
                    </m:r>
                  </m:oMath>
                </a14:m>
                <a:r>
                  <a:rPr lang="en-US" sz="1600" dirty="0">
                    <a:latin typeface="Arial" panose="020B0604020202020204" pitchFamily="34" charset="0"/>
                    <a:cs typeface="Arial" panose="020B0604020202020204" pitchFamily="34" charset="0"/>
                  </a:rPr>
                  <a:t> sooner is larger than benefit from the stock possibly moving further down (as it may also go up!)</a:t>
                </a:r>
              </a:p>
              <a:p>
                <a:pPr marL="1657350" lvl="3"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Suppose the price of the underlying stock falls to zero, what would you do…?</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American put </a:t>
                </a:r>
                <a14:m>
                  <m:oMath xmlns:m="http://schemas.openxmlformats.org/officeDocument/2006/math">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𝑃</m:t>
                        </m:r>
                      </m:e>
                      <m:sub>
                        <m:r>
                          <a:rPr lang="en-US" sz="1600" i="1" dirty="0">
                            <a:latin typeface="Cambria Math"/>
                          </a:rPr>
                          <m:t>𝑡</m:t>
                        </m:r>
                      </m:sub>
                    </m:sSub>
                  </m:oMath>
                </a14:m>
                <a:r>
                  <a:rPr lang="en-US" sz="1600" dirty="0">
                    <a:latin typeface="Arial" panose="020B0604020202020204" pitchFamily="34" charset="0"/>
                    <a:cs typeface="Arial" panose="020B0604020202020204" pitchFamily="34" charset="0"/>
                  </a:rPr>
                  <a:t> &gt; European put </a:t>
                </a:r>
                <a14:m>
                  <m:oMath xmlns:m="http://schemas.openxmlformats.org/officeDocument/2006/math">
                    <m:sSub>
                      <m:sSubPr>
                        <m:ctrlPr>
                          <a:rPr lang="pt-PT" sz="1600" i="1" dirty="0">
                            <a:latin typeface="Cambria Math" panose="02040503050406030204" pitchFamily="18" charset="0"/>
                          </a:rPr>
                        </m:ctrlPr>
                      </m:sSubPr>
                      <m:e>
                        <m:r>
                          <a:rPr lang="en-US" sz="1600" b="0" i="1" dirty="0" smtClean="0">
                            <a:latin typeface="Cambria Math" panose="02040503050406030204" pitchFamily="18" charset="0"/>
                          </a:rPr>
                          <m:t>𝑝</m:t>
                        </m:r>
                      </m:e>
                      <m:sub>
                        <m:r>
                          <a:rPr lang="en-US" sz="1600" i="1" dirty="0">
                            <a:latin typeface="Cambria Math"/>
                          </a:rPr>
                          <m:t>𝑡</m:t>
                        </m:r>
                      </m:sub>
                    </m:sSub>
                  </m:oMath>
                </a14:m>
                <a:r>
                  <a:rPr lang="en-US" sz="1600" dirty="0">
                    <a:latin typeface="Arial" panose="020B0604020202020204" pitchFamily="34" charset="0"/>
                    <a:cs typeface="Arial" panose="020B0604020202020204" pitchFamily="34" charset="0"/>
                  </a:rPr>
                  <a:t> (with and without dividends)</a:t>
                </a:r>
              </a:p>
              <a:p>
                <a:pPr marL="1200150" lvl="2"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endParaRPr lang="pt-PT" sz="1600" dirty="0">
                  <a:latin typeface="Arial" pitchFamily="34" charset="0"/>
                  <a:cs typeface="Arial" pitchFamily="34" charset="0"/>
                </a:endParaRPr>
              </a:p>
            </p:txBody>
          </p:sp>
        </mc:Choice>
        <mc:Fallback xmlns="">
          <p:sp>
            <p:nvSpPr>
              <p:cNvPr id="3" name="Text Box 2"/>
              <p:cNvSpPr txBox="1">
                <a:spLocks noRot="1" noChangeAspect="1" noMove="1" noResize="1" noEditPoints="1" noAdjustHandles="1" noChangeArrowheads="1" noChangeShapeType="1" noTextEdit="1"/>
              </p:cNvSpPr>
              <p:nvPr/>
            </p:nvSpPr>
            <p:spPr bwMode="auto">
              <a:xfrm>
                <a:off x="367553" y="762000"/>
                <a:ext cx="8305800" cy="5311254"/>
              </a:xfrm>
              <a:prstGeom prst="rect">
                <a:avLst/>
              </a:prstGeom>
              <a:blipFill>
                <a:blip r:embed="rId2"/>
                <a:stretch>
                  <a:fillRect l="-293" b="-7348"/>
                </a:stretch>
              </a:blipFill>
              <a:ln w="9525" algn="ctr">
                <a:noFill/>
                <a:miter lim="800000"/>
                <a:headEnd/>
                <a:tailEnd/>
              </a:ln>
            </p:spPr>
            <p:txBody>
              <a:bodyPr/>
              <a:lstStyle/>
              <a:p>
                <a:r>
                  <a:rPr lang="en-GB">
                    <a:noFill/>
                  </a:rPr>
                  <a:t> </a:t>
                </a:r>
              </a:p>
            </p:txBody>
          </p:sp>
        </mc:Fallback>
      </mc:AlternateContent>
      <p:sp>
        <p:nvSpPr>
          <p:cNvPr id="9" name="TextBox 8"/>
          <p:cNvSpPr txBox="1"/>
          <p:nvPr/>
        </p:nvSpPr>
        <p:spPr>
          <a:xfrm>
            <a:off x="407541" y="215771"/>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American options: optimal exercise</a:t>
            </a:r>
          </a:p>
        </p:txBody>
      </p:sp>
    </p:spTree>
    <p:extLst>
      <p:ext uri="{BB962C8B-B14F-4D97-AF65-F5344CB8AC3E}">
        <p14:creationId xmlns:p14="http://schemas.microsoft.com/office/powerpoint/2010/main" val="25701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94AEF6-B563-41F0-8588-157B9C78CD27}"/>
              </a:ext>
            </a:extLst>
          </p:cNvPr>
          <p:cNvSpPr txBox="1"/>
          <p:nvPr/>
        </p:nvSpPr>
        <p:spPr>
          <a:xfrm>
            <a:off x="393428" y="764704"/>
            <a:ext cx="7992888" cy="87716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Decompose these S&amp;P500 option prices in intrinsic value (IV) and time value (TV). Which options have the largest time value (and why)? To answer this question, consider a spot index value of </a:t>
            </a:r>
            <a:r>
              <a:rPr lang="en-NL" sz="1700" b="0" i="0" u="none" strike="noStrike" dirty="0">
                <a:solidFill>
                  <a:srgbClr val="000000"/>
                </a:solidFill>
                <a:effectLst/>
                <a:latin typeface="Arial" panose="020B0604020202020204" pitchFamily="34" charset="0"/>
                <a:cs typeface="Arial" panose="020B0604020202020204" pitchFamily="34" charset="0"/>
              </a:rPr>
              <a:t>5895.34</a:t>
            </a:r>
            <a:r>
              <a:rPr lang="en-US" sz="1700" b="0" i="0" u="none" strike="noStrike" dirty="0">
                <a:solidFill>
                  <a:srgbClr val="000000"/>
                </a:solidFill>
                <a:effectLst/>
                <a:latin typeface="Arial" panose="020B0604020202020204" pitchFamily="34" charset="0"/>
                <a:cs typeface="Arial" panose="020B0604020202020204" pitchFamily="34" charset="0"/>
              </a:rPr>
              <a:t>.</a:t>
            </a:r>
            <a:r>
              <a:rPr lang="en-NL" sz="1700" dirty="0">
                <a:latin typeface="Arial" panose="020B060402020202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5C684EE-CB84-44D5-91B7-AC3493FED894}"/>
              </a:ext>
            </a:extLst>
          </p:cNvPr>
          <p:cNvSpPr txBox="1"/>
          <p:nvPr/>
        </p:nvSpPr>
        <p:spPr>
          <a:xfrm>
            <a:off x="486644" y="116632"/>
            <a:ext cx="6141368"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Exercise</a:t>
            </a:r>
          </a:p>
        </p:txBody>
      </p:sp>
      <p:graphicFrame>
        <p:nvGraphicFramePr>
          <p:cNvPr id="6" name="Table 5">
            <a:extLst>
              <a:ext uri="{FF2B5EF4-FFF2-40B4-BE49-F238E27FC236}">
                <a16:creationId xmlns:a16="http://schemas.microsoft.com/office/drawing/2014/main" id="{83A1CC49-CF8C-79DF-C23E-E38C06D882C4}"/>
              </a:ext>
            </a:extLst>
          </p:cNvPr>
          <p:cNvGraphicFramePr>
            <a:graphicFrameLocks noGrp="1"/>
          </p:cNvGraphicFramePr>
          <p:nvPr/>
        </p:nvGraphicFramePr>
        <p:xfrm>
          <a:off x="505226" y="1628800"/>
          <a:ext cx="3884646" cy="5009449"/>
        </p:xfrm>
        <a:graphic>
          <a:graphicData uri="http://schemas.openxmlformats.org/drawingml/2006/table">
            <a:tbl>
              <a:tblPr>
                <a:tableStyleId>{5C22544A-7EE6-4342-B048-85BDC9FD1C3A}</a:tableStyleId>
              </a:tblPr>
              <a:tblGrid>
                <a:gridCol w="1314307">
                  <a:extLst>
                    <a:ext uri="{9D8B030D-6E8A-4147-A177-3AD203B41FA5}">
                      <a16:colId xmlns:a16="http://schemas.microsoft.com/office/drawing/2014/main" val="3368330300"/>
                    </a:ext>
                  </a:extLst>
                </a:gridCol>
                <a:gridCol w="984107">
                  <a:extLst>
                    <a:ext uri="{9D8B030D-6E8A-4147-A177-3AD203B41FA5}">
                      <a16:colId xmlns:a16="http://schemas.microsoft.com/office/drawing/2014/main" val="1500743056"/>
                    </a:ext>
                  </a:extLst>
                </a:gridCol>
                <a:gridCol w="326882">
                  <a:extLst>
                    <a:ext uri="{9D8B030D-6E8A-4147-A177-3AD203B41FA5}">
                      <a16:colId xmlns:a16="http://schemas.microsoft.com/office/drawing/2014/main" val="2620795106"/>
                    </a:ext>
                  </a:extLst>
                </a:gridCol>
                <a:gridCol w="544369">
                  <a:extLst>
                    <a:ext uri="{9D8B030D-6E8A-4147-A177-3AD203B41FA5}">
                      <a16:colId xmlns:a16="http://schemas.microsoft.com/office/drawing/2014/main" val="4081855779"/>
                    </a:ext>
                  </a:extLst>
                </a:gridCol>
                <a:gridCol w="269732">
                  <a:extLst>
                    <a:ext uri="{9D8B030D-6E8A-4147-A177-3AD203B41FA5}">
                      <a16:colId xmlns:a16="http://schemas.microsoft.com/office/drawing/2014/main" val="4062720182"/>
                    </a:ext>
                  </a:extLst>
                </a:gridCol>
                <a:gridCol w="445249">
                  <a:extLst>
                    <a:ext uri="{9D8B030D-6E8A-4147-A177-3AD203B41FA5}">
                      <a16:colId xmlns:a16="http://schemas.microsoft.com/office/drawing/2014/main" val="934886406"/>
                    </a:ext>
                  </a:extLst>
                </a:gridCol>
              </a:tblGrid>
              <a:tr h="78842">
                <a:tc>
                  <a:txBody>
                    <a:bodyPr/>
                    <a:lstStyle/>
                    <a:p>
                      <a:pPr algn="l" fontAlgn="b"/>
                      <a:r>
                        <a:rPr lang="en-US" sz="1000" u="none" strike="noStrike" dirty="0">
                          <a:effectLst/>
                        </a:rPr>
                        <a:t>Calls</a:t>
                      </a:r>
                      <a:endParaRPr lang="en-US" sz="1000" b="0" i="0" u="none" strike="noStrike" dirty="0">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r>
                        <a:rPr lang="en-US" sz="1000" u="none" strike="noStrike">
                          <a:effectLst/>
                        </a:rPr>
                        <a:t>Strike</a:t>
                      </a:r>
                      <a:endParaRPr lang="en-US"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r>
                        <a:rPr lang="en-US" sz="1000" u="none" strike="noStrike" dirty="0">
                          <a:effectLst/>
                        </a:rPr>
                        <a:t>Last trade</a:t>
                      </a:r>
                      <a:endParaRPr lang="en-US" sz="1000" b="0" i="0" u="none" strike="noStrike" dirty="0">
                        <a:solidFill>
                          <a:srgbClr val="000000"/>
                        </a:solidFill>
                        <a:effectLst/>
                        <a:latin typeface="Aptos Narrow" panose="020B0004020202020204" pitchFamily="34" charset="0"/>
                      </a:endParaRPr>
                    </a:p>
                  </a:txBody>
                  <a:tcPr marL="3897" marR="3897" marT="3897" marB="0" anchor="b"/>
                </a:tc>
                <a:tc>
                  <a:txBody>
                    <a:bodyPr/>
                    <a:lstStyle/>
                    <a:p>
                      <a:pPr algn="l" fontAlgn="b"/>
                      <a:r>
                        <a:rPr lang="en-US" sz="1000" u="none" strike="noStrike" dirty="0">
                          <a:effectLst/>
                        </a:rPr>
                        <a:t>Bid</a:t>
                      </a:r>
                      <a:endParaRPr lang="en-US" sz="1000" b="0" i="0" u="none" strike="noStrike" dirty="0">
                        <a:solidFill>
                          <a:srgbClr val="000000"/>
                        </a:solidFill>
                        <a:effectLst/>
                        <a:latin typeface="Aptos Narrow" panose="020B0004020202020204" pitchFamily="34" charset="0"/>
                      </a:endParaRPr>
                    </a:p>
                  </a:txBody>
                  <a:tcPr marL="3897" marR="3897" marT="3897" marB="0" anchor="b"/>
                </a:tc>
                <a:tc>
                  <a:txBody>
                    <a:bodyPr/>
                    <a:lstStyle/>
                    <a:p>
                      <a:pPr algn="l" fontAlgn="b"/>
                      <a:r>
                        <a:rPr lang="en-US" sz="1000" u="none" strike="noStrike" dirty="0">
                          <a:effectLst/>
                        </a:rPr>
                        <a:t>Ask</a:t>
                      </a:r>
                      <a:endParaRPr lang="en-US" sz="1000" b="0" i="0" u="none" strike="noStrike" dirty="0">
                        <a:solidFill>
                          <a:srgbClr val="000000"/>
                        </a:solidFill>
                        <a:effectLst/>
                        <a:latin typeface="Aptos Narrow" panose="020B0004020202020204" pitchFamily="34" charset="0"/>
                      </a:endParaRPr>
                    </a:p>
                  </a:txBody>
                  <a:tcPr marL="3897" marR="3897" marT="3897" marB="0" anchor="b"/>
                </a:tc>
                <a:extLst>
                  <a:ext uri="{0D108BD9-81ED-4DB2-BD59-A6C34878D82A}">
                    <a16:rowId xmlns:a16="http://schemas.microsoft.com/office/drawing/2014/main" val="2513338807"/>
                  </a:ext>
                </a:extLst>
              </a:tr>
              <a:tr h="206389">
                <a:tc>
                  <a:txBody>
                    <a:bodyPr/>
                    <a:lstStyle/>
                    <a:p>
                      <a:pPr algn="l" fontAlgn="ctr"/>
                      <a:r>
                        <a:rPr lang="en-US" sz="1000" u="sng" strike="noStrike">
                          <a:effectLst/>
                          <a:hlinkClick r:id="rId2"/>
                        </a:rPr>
                        <a:t>SPXW241129C05840000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11/15/2024 20:48</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3"/>
                        </a:rPr>
                        <a:t>5840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77.37</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91.8</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92.1</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357734172"/>
                  </a:ext>
                </a:extLst>
              </a:tr>
              <a:tr h="206389">
                <a:tc>
                  <a:txBody>
                    <a:bodyPr/>
                    <a:lstStyle/>
                    <a:p>
                      <a:pPr algn="l" fontAlgn="ctr"/>
                      <a:r>
                        <a:rPr lang="en-US" sz="1000" u="sng" strike="noStrike">
                          <a:effectLst/>
                          <a:hlinkClick r:id="rId4"/>
                        </a:rPr>
                        <a:t>SPXW241129C05850000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15:38</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5"/>
                        </a:rPr>
                        <a:t>5850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84</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83</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83.4</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3076054343"/>
                  </a:ext>
                </a:extLst>
              </a:tr>
              <a:tr h="206389">
                <a:tc>
                  <a:txBody>
                    <a:bodyPr/>
                    <a:lstStyle/>
                    <a:p>
                      <a:pPr algn="l" fontAlgn="ctr"/>
                      <a:r>
                        <a:rPr lang="en-US" sz="1000" u="sng" strike="noStrike">
                          <a:effectLst/>
                          <a:hlinkClick r:id="rId6"/>
                        </a:rPr>
                        <a:t>SPXW241129C05860000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12:16</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7"/>
                        </a:rPr>
                        <a:t>5860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70.64</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77.6</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78</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3540767522"/>
                  </a:ext>
                </a:extLst>
              </a:tr>
              <a:tr h="206389">
                <a:tc>
                  <a:txBody>
                    <a:bodyPr/>
                    <a:lstStyle/>
                    <a:p>
                      <a:pPr algn="l" fontAlgn="ctr"/>
                      <a:r>
                        <a:rPr lang="en-US" sz="1000" u="sng" strike="noStrike">
                          <a:effectLst/>
                          <a:hlinkClick r:id="rId8"/>
                        </a:rPr>
                        <a:t>SPXW241129C05870000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15:33</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9"/>
                        </a:rPr>
                        <a:t>5870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68.81</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70.2</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70.6</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458832192"/>
                  </a:ext>
                </a:extLst>
              </a:tr>
              <a:tr h="206389">
                <a:tc>
                  <a:txBody>
                    <a:bodyPr/>
                    <a:lstStyle/>
                    <a:p>
                      <a:pPr algn="l" fontAlgn="ctr"/>
                      <a:r>
                        <a:rPr lang="en-US" sz="1000" u="sng" strike="noStrike">
                          <a:effectLst/>
                          <a:hlinkClick r:id="rId10"/>
                        </a:rPr>
                        <a:t>SPXW241129C05880000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15:09</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1"/>
                        </a:rPr>
                        <a:t>5880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56.47</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64.6</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65</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612392796"/>
                  </a:ext>
                </a:extLst>
              </a:tr>
              <a:tr h="206389">
                <a:tc>
                  <a:txBody>
                    <a:bodyPr/>
                    <a:lstStyle/>
                    <a:p>
                      <a:pPr algn="l" fontAlgn="ctr"/>
                      <a:r>
                        <a:rPr lang="en-US" sz="1000" u="sng" strike="noStrike">
                          <a:effectLst/>
                          <a:hlinkClick r:id="rId12"/>
                        </a:rPr>
                        <a:t>SPXW241129C05890000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15:28</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3"/>
                        </a:rPr>
                        <a:t>5890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53.66</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57.5</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57.8</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3389762649"/>
                  </a:ext>
                </a:extLst>
              </a:tr>
              <a:tr h="206389">
                <a:tc>
                  <a:txBody>
                    <a:bodyPr/>
                    <a:lstStyle/>
                    <a:p>
                      <a:pPr algn="l" fontAlgn="ctr"/>
                      <a:r>
                        <a:rPr lang="en-US" sz="1000" u="sng" strike="noStrike">
                          <a:effectLst/>
                          <a:hlinkClick r:id="rId14"/>
                        </a:rPr>
                        <a:t>SPXW241129C05900000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15:35</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5"/>
                        </a:rPr>
                        <a:t>5900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52.1</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51.7</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52.1</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2037490139"/>
                  </a:ext>
                </a:extLst>
              </a:tr>
              <a:tr h="206389">
                <a:tc>
                  <a:txBody>
                    <a:bodyPr/>
                    <a:lstStyle/>
                    <a:p>
                      <a:pPr algn="l" fontAlgn="ctr"/>
                      <a:r>
                        <a:rPr lang="en-US" sz="1000" u="sng" strike="noStrike">
                          <a:effectLst/>
                          <a:hlinkClick r:id="rId16"/>
                        </a:rPr>
                        <a:t>SPXW241129C05910000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15:29</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7"/>
                        </a:rPr>
                        <a:t>5910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42.95</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46.6</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46.9</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3952586556"/>
                  </a:ext>
                </a:extLst>
              </a:tr>
              <a:tr h="206389">
                <a:tc>
                  <a:txBody>
                    <a:bodyPr/>
                    <a:lstStyle/>
                    <a:p>
                      <a:pPr algn="l" fontAlgn="ctr"/>
                      <a:r>
                        <a:rPr lang="en-US" sz="1000" u="sng" strike="noStrike">
                          <a:effectLst/>
                          <a:hlinkClick r:id="rId18"/>
                        </a:rPr>
                        <a:t>SPXW241129C05920000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15:33</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9"/>
                        </a:rPr>
                        <a:t>5920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39.87</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40.8</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41.1</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2890140458"/>
                  </a:ext>
                </a:extLst>
              </a:tr>
              <a:tr h="206389">
                <a:tc>
                  <a:txBody>
                    <a:bodyPr/>
                    <a:lstStyle/>
                    <a:p>
                      <a:pPr algn="l" fontAlgn="ctr"/>
                      <a:r>
                        <a:rPr lang="en-US" sz="1000" u="sng" strike="noStrike">
                          <a:effectLst/>
                          <a:hlinkClick r:id="rId20"/>
                        </a:rPr>
                        <a:t>SPXW241129C05930000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14:18</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21"/>
                        </a:rPr>
                        <a:t>5930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30.95</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36.3</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36.6</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3047342272"/>
                  </a:ext>
                </a:extLst>
              </a:tr>
              <a:tr h="206389">
                <a:tc>
                  <a:txBody>
                    <a:bodyPr/>
                    <a:lstStyle/>
                    <a:p>
                      <a:pPr algn="l" fontAlgn="ctr"/>
                      <a:r>
                        <a:rPr lang="en-US" sz="1000" u="sng" strike="noStrike">
                          <a:effectLst/>
                          <a:hlinkClick r:id="rId22"/>
                        </a:rPr>
                        <a:t>SPXW241129C05940000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15:40</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23"/>
                        </a:rPr>
                        <a:t>5940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31.21</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31.8</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32.1</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818624513"/>
                  </a:ext>
                </a:extLst>
              </a:tr>
              <a:tr h="78842">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extLst>
                  <a:ext uri="{0D108BD9-81ED-4DB2-BD59-A6C34878D82A}">
                    <a16:rowId xmlns:a16="http://schemas.microsoft.com/office/drawing/2014/main" val="2974238795"/>
                  </a:ext>
                </a:extLst>
              </a:tr>
              <a:tr h="78842">
                <a:tc>
                  <a:txBody>
                    <a:bodyPr/>
                    <a:lstStyle/>
                    <a:p>
                      <a:pPr algn="l" fontAlgn="b"/>
                      <a:r>
                        <a:rPr lang="en-US" sz="1000" u="none" strike="noStrike">
                          <a:effectLst/>
                        </a:rPr>
                        <a:t>Puts</a:t>
                      </a:r>
                      <a:endParaRPr lang="en-US"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tc>
                  <a:txBody>
                    <a:bodyPr/>
                    <a:lstStyle/>
                    <a:p>
                      <a:pPr algn="l" fontAlgn="b"/>
                      <a:endParaRPr lang="en-NL" sz="1000" b="0" i="0" u="none" strike="noStrike">
                        <a:solidFill>
                          <a:srgbClr val="000000"/>
                        </a:solidFill>
                        <a:effectLst/>
                        <a:latin typeface="Aptos Narrow" panose="020B0004020202020204" pitchFamily="34" charset="0"/>
                      </a:endParaRPr>
                    </a:p>
                  </a:txBody>
                  <a:tcPr marL="3897" marR="3897" marT="3897" marB="0" anchor="b"/>
                </a:tc>
                <a:extLst>
                  <a:ext uri="{0D108BD9-81ED-4DB2-BD59-A6C34878D82A}">
                    <a16:rowId xmlns:a16="http://schemas.microsoft.com/office/drawing/2014/main" val="2321371310"/>
                  </a:ext>
                </a:extLst>
              </a:tr>
              <a:tr h="206389">
                <a:tc>
                  <a:txBody>
                    <a:bodyPr/>
                    <a:lstStyle/>
                    <a:p>
                      <a:pPr algn="l" fontAlgn="ctr"/>
                      <a:r>
                        <a:rPr lang="en-US" sz="1000" u="sng" strike="noStrike">
                          <a:effectLst/>
                          <a:hlinkClick r:id="rId24"/>
                        </a:rPr>
                        <a:t>SPXW241129P05840000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15:32</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3"/>
                        </a:rPr>
                        <a:t>5840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29.64</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28.7</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29</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195133529"/>
                  </a:ext>
                </a:extLst>
              </a:tr>
              <a:tr h="206389">
                <a:tc>
                  <a:txBody>
                    <a:bodyPr/>
                    <a:lstStyle/>
                    <a:p>
                      <a:pPr algn="l" fontAlgn="ctr"/>
                      <a:r>
                        <a:rPr lang="en-US" sz="1000" u="sng" strike="noStrike">
                          <a:effectLst/>
                          <a:hlinkClick r:id="rId25"/>
                        </a:rPr>
                        <a:t>SPXW241129P05850000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15:42</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5"/>
                        </a:rPr>
                        <a:t>5850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31.12</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31.5</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31.7</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916821646"/>
                  </a:ext>
                </a:extLst>
              </a:tr>
              <a:tr h="206389">
                <a:tc>
                  <a:txBody>
                    <a:bodyPr/>
                    <a:lstStyle/>
                    <a:p>
                      <a:pPr algn="l" fontAlgn="ctr"/>
                      <a:r>
                        <a:rPr lang="en-US" sz="1000" u="sng" strike="noStrike">
                          <a:effectLst/>
                          <a:hlinkClick r:id="rId26"/>
                        </a:rPr>
                        <a:t>SPXW241129P05860000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15:30</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7"/>
                        </a:rPr>
                        <a:t>5860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36</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34.3</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34.6</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3630835785"/>
                  </a:ext>
                </a:extLst>
              </a:tr>
              <a:tr h="206389">
                <a:tc>
                  <a:txBody>
                    <a:bodyPr/>
                    <a:lstStyle/>
                    <a:p>
                      <a:pPr algn="l" fontAlgn="ctr"/>
                      <a:r>
                        <a:rPr lang="en-US" sz="1000" u="sng" strike="noStrike">
                          <a:effectLst/>
                          <a:hlinkClick r:id="rId27"/>
                        </a:rPr>
                        <a:t>SPXW241129P05870000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15:32</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9"/>
                        </a:rPr>
                        <a:t>5870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39</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38.5</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38.8</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191400338"/>
                  </a:ext>
                </a:extLst>
              </a:tr>
              <a:tr h="206389">
                <a:tc>
                  <a:txBody>
                    <a:bodyPr/>
                    <a:lstStyle/>
                    <a:p>
                      <a:pPr algn="l" fontAlgn="ctr"/>
                      <a:r>
                        <a:rPr lang="en-US" sz="1000" u="sng" strike="noStrike">
                          <a:effectLst/>
                          <a:hlinkClick r:id="rId28"/>
                        </a:rPr>
                        <a:t>SPXW241129P05880000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15:32</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1"/>
                        </a:rPr>
                        <a:t>5880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42.27</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40.5</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40.8</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2832809649"/>
                  </a:ext>
                </a:extLst>
              </a:tr>
              <a:tr h="206389">
                <a:tc>
                  <a:txBody>
                    <a:bodyPr/>
                    <a:lstStyle/>
                    <a:p>
                      <a:pPr algn="l" fontAlgn="ctr"/>
                      <a:r>
                        <a:rPr lang="en-US" sz="1000" u="sng" strike="noStrike">
                          <a:effectLst/>
                          <a:hlinkClick r:id="rId29"/>
                        </a:rPr>
                        <a:t>SPXW241129P05890000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15:28</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3"/>
                        </a:rPr>
                        <a:t>5890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48.44</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44.9</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45.3</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143166094"/>
                  </a:ext>
                </a:extLst>
              </a:tr>
              <a:tr h="206389">
                <a:tc>
                  <a:txBody>
                    <a:bodyPr/>
                    <a:lstStyle/>
                    <a:p>
                      <a:pPr algn="l" fontAlgn="ctr"/>
                      <a:r>
                        <a:rPr lang="en-US" sz="1000" u="sng" strike="noStrike">
                          <a:effectLst/>
                          <a:hlinkClick r:id="rId30"/>
                        </a:rPr>
                        <a:t>SPXW241129P05900000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15:35</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5"/>
                        </a:rPr>
                        <a:t>5900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49.1</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48.9</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49.3</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4026975337"/>
                  </a:ext>
                </a:extLst>
              </a:tr>
              <a:tr h="206389">
                <a:tc>
                  <a:txBody>
                    <a:bodyPr/>
                    <a:lstStyle/>
                    <a:p>
                      <a:pPr algn="l" fontAlgn="ctr"/>
                      <a:r>
                        <a:rPr lang="en-US" sz="1000" u="sng" strike="noStrike">
                          <a:effectLst/>
                          <a:hlinkClick r:id="rId31"/>
                        </a:rPr>
                        <a:t>SPXW241129P05910000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14:56</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7"/>
                        </a:rPr>
                        <a:t>5910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55.82</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52.6</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53</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2376992217"/>
                  </a:ext>
                </a:extLst>
              </a:tr>
              <a:tr h="206389">
                <a:tc>
                  <a:txBody>
                    <a:bodyPr/>
                    <a:lstStyle/>
                    <a:p>
                      <a:pPr algn="l" fontAlgn="ctr"/>
                      <a:r>
                        <a:rPr lang="en-US" sz="1000" u="sng" strike="noStrike">
                          <a:effectLst/>
                          <a:hlinkClick r:id="rId32"/>
                        </a:rPr>
                        <a:t>SPXW241129P05920000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14:43</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19"/>
                        </a:rPr>
                        <a:t>5920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69.7</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59.1</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59.5</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190058749"/>
                  </a:ext>
                </a:extLst>
              </a:tr>
              <a:tr h="206389">
                <a:tc>
                  <a:txBody>
                    <a:bodyPr/>
                    <a:lstStyle/>
                    <a:p>
                      <a:pPr algn="l" fontAlgn="ctr"/>
                      <a:r>
                        <a:rPr lang="en-US" sz="1000" u="sng" strike="noStrike">
                          <a:effectLst/>
                          <a:hlinkClick r:id="rId33"/>
                        </a:rPr>
                        <a:t>SPXW241129P05930000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8:33</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21"/>
                        </a:rPr>
                        <a:t>5930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77.4</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63.4</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63.7</a:t>
                      </a:r>
                      <a:endParaRPr lang="en-NL" sz="1000" b="0" i="0" u="none" strike="noStrike">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3427074743"/>
                  </a:ext>
                </a:extLst>
              </a:tr>
              <a:tr h="206389">
                <a:tc>
                  <a:txBody>
                    <a:bodyPr/>
                    <a:lstStyle/>
                    <a:p>
                      <a:pPr algn="l" fontAlgn="ctr"/>
                      <a:r>
                        <a:rPr lang="en-US" sz="1000" u="sng" strike="noStrike">
                          <a:effectLst/>
                          <a:hlinkClick r:id="rId34"/>
                        </a:rPr>
                        <a:t>SPXW241129P05940000</a:t>
                      </a:r>
                      <a:endParaRPr lang="en-US"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11/18/2024 14:44</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sng" strike="noStrike">
                          <a:effectLst/>
                          <a:hlinkClick r:id="rId23"/>
                        </a:rPr>
                        <a:t>5940</a:t>
                      </a:r>
                      <a:endParaRPr lang="en-NL" sz="1000" b="0" i="0" u="sng" strike="noStrike">
                        <a:solidFill>
                          <a:srgbClr val="467886"/>
                        </a:solidFill>
                        <a:effectLst/>
                        <a:latin typeface="Aptos Narrow" panose="020B0004020202020204" pitchFamily="34" charset="0"/>
                      </a:endParaRPr>
                    </a:p>
                  </a:txBody>
                  <a:tcPr marL="3897" marR="3897" marT="3897" marB="0" anchor="ctr"/>
                </a:tc>
                <a:tc>
                  <a:txBody>
                    <a:bodyPr/>
                    <a:lstStyle/>
                    <a:p>
                      <a:pPr algn="r" fontAlgn="ctr"/>
                      <a:r>
                        <a:rPr lang="en-NL" sz="1000" u="none" strike="noStrike">
                          <a:effectLst/>
                        </a:rPr>
                        <a:t>81.32</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a:effectLst/>
                        </a:rPr>
                        <a:t>69.4</a:t>
                      </a:r>
                      <a:endParaRPr lang="en-NL" sz="1000" b="0" i="0" u="none" strike="noStrike">
                        <a:solidFill>
                          <a:srgbClr val="232A31"/>
                        </a:solidFill>
                        <a:effectLst/>
                        <a:latin typeface="Arial" panose="020B0604020202020204" pitchFamily="34" charset="0"/>
                      </a:endParaRPr>
                    </a:p>
                  </a:txBody>
                  <a:tcPr marL="3897" marR="3897" marT="3897" marB="0" anchor="ctr"/>
                </a:tc>
                <a:tc>
                  <a:txBody>
                    <a:bodyPr/>
                    <a:lstStyle/>
                    <a:p>
                      <a:pPr algn="r" fontAlgn="ctr"/>
                      <a:r>
                        <a:rPr lang="en-NL" sz="1000" u="none" strike="noStrike" dirty="0">
                          <a:effectLst/>
                        </a:rPr>
                        <a:t>69.8</a:t>
                      </a:r>
                      <a:endParaRPr lang="en-NL" sz="1000" b="0" i="0" u="none" strike="noStrike" dirty="0">
                        <a:solidFill>
                          <a:srgbClr val="232A31"/>
                        </a:solidFill>
                        <a:effectLst/>
                        <a:latin typeface="Arial" panose="020B0604020202020204" pitchFamily="34" charset="0"/>
                      </a:endParaRPr>
                    </a:p>
                  </a:txBody>
                  <a:tcPr marL="3897" marR="3897" marT="3897" marB="0" anchor="ctr"/>
                </a:tc>
                <a:extLst>
                  <a:ext uri="{0D108BD9-81ED-4DB2-BD59-A6C34878D82A}">
                    <a16:rowId xmlns:a16="http://schemas.microsoft.com/office/drawing/2014/main" val="1613326989"/>
                  </a:ext>
                </a:extLst>
              </a:tr>
            </a:tbl>
          </a:graphicData>
        </a:graphic>
      </p:graphicFrame>
      <p:sp>
        <p:nvSpPr>
          <p:cNvPr id="7" name="TextBox 6">
            <a:extLst>
              <a:ext uri="{FF2B5EF4-FFF2-40B4-BE49-F238E27FC236}">
                <a16:creationId xmlns:a16="http://schemas.microsoft.com/office/drawing/2014/main" id="{BFFC9F40-37CD-436D-A72C-64726B44890A}"/>
              </a:ext>
            </a:extLst>
          </p:cNvPr>
          <p:cNvSpPr txBox="1"/>
          <p:nvPr/>
        </p:nvSpPr>
        <p:spPr>
          <a:xfrm>
            <a:off x="4932040" y="2492896"/>
            <a:ext cx="3454276" cy="2862322"/>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cs typeface="Arial" panose="020B0604020202020204" pitchFamily="34" charset="0"/>
              </a:rPr>
              <a:t>All </a:t>
            </a:r>
            <a:r>
              <a:rPr lang="en-US" dirty="0">
                <a:solidFill>
                  <a:srgbClr val="000000"/>
                </a:solidFill>
                <a:latin typeface="Arial" panose="020B0604020202020204" pitchFamily="34" charset="0"/>
                <a:cs typeface="Arial" panose="020B0604020202020204" pitchFamily="34" charset="0"/>
              </a:rPr>
              <a:t>options have positive TV,  but TV is highest for </a:t>
            </a:r>
            <a:r>
              <a:rPr lang="en-US" sz="1800" b="0" i="0" u="none" strike="noStrike" dirty="0">
                <a:solidFill>
                  <a:srgbClr val="000000"/>
                </a:solidFill>
                <a:effectLst/>
                <a:latin typeface="Arial" panose="020B0604020202020204" pitchFamily="34" charset="0"/>
                <a:cs typeface="Arial" panose="020B0604020202020204" pitchFamily="34" charset="0"/>
              </a:rPr>
              <a:t>ATM options.</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ATM options</a:t>
            </a:r>
            <a:r>
              <a:rPr lang="en-US" sz="1800" b="0" i="0" u="none" strike="noStrike" dirty="0">
                <a:solidFill>
                  <a:srgbClr val="000000"/>
                </a:solidFill>
                <a:effectLst/>
                <a:latin typeface="Arial" panose="020B0604020202020204" pitchFamily="34" charset="0"/>
                <a:cs typeface="Arial" panose="020B0604020202020204" pitchFamily="34" charset="0"/>
              </a:rPr>
              <a:t> benefit the most from payoff asymmetry: if price goes in right direction, option payoff increases above 0. If price moves in wrong direction, option payoff stays at zero.</a:t>
            </a:r>
            <a:endParaRPr lang="en-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1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762071"/>
            <a:ext cx="7239000" cy="461665"/>
          </a:xfrm>
          <a:prstGeom prst="rect">
            <a:avLst/>
          </a:prstGeom>
          <a:noFill/>
          <a:ln>
            <a:solidFill>
              <a:schemeClr val="bg1">
                <a:lumMod val="50000"/>
              </a:schemeClr>
            </a:solidFill>
          </a:ln>
        </p:spPr>
        <p:txBody>
          <a:bodyPr wrap="square" rtlCol="0">
            <a:spAutoFit/>
          </a:bodyPr>
          <a:lstStyle/>
          <a:p>
            <a:pPr marL="739775" indent="-739775"/>
            <a:r>
              <a:rPr lang="en-US" sz="2400" b="1" dirty="0">
                <a:latin typeface="Arial" pitchFamily="34" charset="0"/>
                <a:cs typeface="Arial" pitchFamily="34" charset="0"/>
              </a:rPr>
              <a:t>Binomial model</a:t>
            </a:r>
          </a:p>
        </p:txBody>
      </p:sp>
    </p:spTree>
    <p:extLst>
      <p:ext uri="{BB962C8B-B14F-4D97-AF65-F5344CB8AC3E}">
        <p14:creationId xmlns:p14="http://schemas.microsoft.com/office/powerpoint/2010/main" val="219578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266700" y="980728"/>
            <a:ext cx="8610600" cy="5198799"/>
          </a:xfrm>
          <a:prstGeom prst="rect">
            <a:avLst/>
          </a:prstGeom>
          <a:noFill/>
          <a:ln w="9525" algn="ctr">
            <a:noFill/>
            <a:miter lim="800000"/>
            <a:headEnd/>
            <a:tailEnd/>
          </a:ln>
        </p:spPr>
        <p:txBody>
          <a:bodyPr/>
          <a:lstStyle/>
          <a:p>
            <a:pPr marL="115888" indent="-115888" algn="l">
              <a:buFontTx/>
              <a:buChar char="•"/>
            </a:pPr>
            <a:r>
              <a:rPr lang="en-US" sz="2000" dirty="0">
                <a:latin typeface="Arial" pitchFamily="34" charset="0"/>
                <a:cs typeface="Arial" pitchFamily="34" charset="0"/>
              </a:rPr>
              <a:t>The question we want to answer: </a:t>
            </a:r>
            <a:r>
              <a:rPr lang="en-US" sz="2000" u="sng" dirty="0">
                <a:latin typeface="Arial" pitchFamily="34" charset="0"/>
                <a:cs typeface="Arial" pitchFamily="34" charset="0"/>
              </a:rPr>
              <a:t>what should the price of a European call, put, or any other derivative be at any date before T?</a:t>
            </a:r>
          </a:p>
          <a:p>
            <a:pPr marL="115888" indent="-115888" algn="l">
              <a:buFontTx/>
              <a:buChar char="•"/>
            </a:pPr>
            <a:endParaRPr lang="en-US" sz="2000" u="sng" dirty="0">
              <a:latin typeface="Arial" pitchFamily="34" charset="0"/>
              <a:cs typeface="Arial" pitchFamily="34" charset="0"/>
            </a:endParaRPr>
          </a:p>
          <a:p>
            <a:pPr marL="573088" lvl="1" indent="-115888">
              <a:buFontTx/>
              <a:buChar char="•"/>
            </a:pPr>
            <a:r>
              <a:rPr lang="en-US" sz="2000" dirty="0">
                <a:latin typeface="Arial" pitchFamily="34" charset="0"/>
                <a:cs typeface="Arial" pitchFamily="34" charset="0"/>
              </a:rPr>
              <a:t>We used put-call parity to price the call </a:t>
            </a:r>
            <a:r>
              <a:rPr lang="en-US" sz="2000" b="1" u="sng" dirty="0">
                <a:latin typeface="Arial" pitchFamily="34" charset="0"/>
                <a:cs typeface="Arial" pitchFamily="34" charset="0"/>
              </a:rPr>
              <a:t>relative</a:t>
            </a:r>
            <a:r>
              <a:rPr lang="en-US" sz="2000" dirty="0">
                <a:latin typeface="Arial" pitchFamily="34" charset="0"/>
                <a:cs typeface="Arial" pitchFamily="34" charset="0"/>
              </a:rPr>
              <a:t> to the put </a:t>
            </a:r>
          </a:p>
          <a:p>
            <a:pPr marL="573088" lvl="1" indent="-115888">
              <a:buFontTx/>
              <a:buChar char="•"/>
            </a:pPr>
            <a:r>
              <a:rPr lang="en-US" sz="2000" dirty="0">
                <a:latin typeface="Arial" pitchFamily="34" charset="0"/>
                <a:cs typeface="Arial" pitchFamily="34" charset="0"/>
              </a:rPr>
              <a:t>What about </a:t>
            </a:r>
            <a:r>
              <a:rPr lang="en-US" sz="2000" b="1" u="sng" dirty="0">
                <a:latin typeface="Arial" pitchFamily="34" charset="0"/>
                <a:cs typeface="Arial" pitchFamily="34" charset="0"/>
              </a:rPr>
              <a:t>absolute</a:t>
            </a:r>
            <a:r>
              <a:rPr lang="en-US" sz="2000" dirty="0">
                <a:latin typeface="Arial" pitchFamily="34" charset="0"/>
                <a:cs typeface="Arial" pitchFamily="34" charset="0"/>
              </a:rPr>
              <a:t> pricing of the call or put</a:t>
            </a:r>
            <a:r>
              <a:rPr lang="en-US" sz="2000" i="1" dirty="0">
                <a:latin typeface="Arial" pitchFamily="34" charset="0"/>
                <a:cs typeface="Arial" pitchFamily="34" charset="0"/>
              </a:rPr>
              <a:t>?</a:t>
            </a:r>
          </a:p>
          <a:p>
            <a:pPr marL="573088" lvl="1" indent="-115888">
              <a:buFontTx/>
              <a:buChar char="•"/>
            </a:pPr>
            <a:endParaRPr lang="en-US" sz="2000" dirty="0">
              <a:latin typeface="Arial" pitchFamily="34" charset="0"/>
              <a:cs typeface="Arial" pitchFamily="34" charset="0"/>
            </a:endParaRPr>
          </a:p>
          <a:p>
            <a:pPr marL="115888" indent="-115888">
              <a:buFontTx/>
              <a:buChar char="•"/>
            </a:pPr>
            <a:r>
              <a:rPr lang="en-US" sz="2000" dirty="0">
                <a:latin typeface="Arial" pitchFamily="34" charset="0"/>
                <a:cs typeface="Arial" pitchFamily="34" charset="0"/>
              </a:rPr>
              <a:t>The binomial option pricing model assumes </a:t>
            </a:r>
            <a:r>
              <a:rPr lang="en-US" altLang="en-US" sz="2000" dirty="0">
                <a:latin typeface="Arial" panose="020B0604020202020204" pitchFamily="34" charset="0"/>
                <a:ea typeface="ヒラギノ角ゴ Pro W3" charset="-128"/>
                <a:cs typeface="Arial" panose="020B0604020202020204" pitchFamily="34" charset="0"/>
              </a:rPr>
              <a:t>underlying can move </a:t>
            </a:r>
            <a:r>
              <a:rPr lang="en-US" altLang="en-US" sz="2000" b="1" u="sng" dirty="0">
                <a:latin typeface="Arial" panose="020B0604020202020204" pitchFamily="34" charset="0"/>
                <a:ea typeface="ヒラギノ角ゴ Pro W3" charset="-128"/>
                <a:cs typeface="Arial" panose="020B0604020202020204" pitchFamily="34" charset="0"/>
              </a:rPr>
              <a:t>up</a:t>
            </a:r>
            <a:r>
              <a:rPr lang="en-US" altLang="en-US" sz="2000" dirty="0">
                <a:latin typeface="Arial" panose="020B0604020202020204" pitchFamily="34" charset="0"/>
                <a:ea typeface="ヒラギノ角ゴ Pro W3" charset="-128"/>
                <a:cs typeface="Arial" panose="020B0604020202020204" pitchFamily="34" charset="0"/>
              </a:rPr>
              <a:t> or </a:t>
            </a:r>
            <a:r>
              <a:rPr lang="en-US" altLang="en-US" sz="2000" b="1" u="sng" dirty="0">
                <a:latin typeface="Arial" panose="020B0604020202020204" pitchFamily="34" charset="0"/>
                <a:ea typeface="ヒラギノ角ゴ Pro W3" charset="-128"/>
                <a:cs typeface="Arial" panose="020B0604020202020204" pitchFamily="34" charset="0"/>
              </a:rPr>
              <a:t>down</a:t>
            </a:r>
            <a:r>
              <a:rPr lang="en-US" altLang="en-US" sz="2000" dirty="0">
                <a:latin typeface="Arial" panose="020B0604020202020204" pitchFamily="34" charset="0"/>
                <a:ea typeface="ヒラギノ角ゴ Pro W3" charset="-128"/>
                <a:cs typeface="Arial" panose="020B0604020202020204" pitchFamily="34" charset="0"/>
              </a:rPr>
              <a:t> each period</a:t>
            </a:r>
          </a:p>
          <a:p>
            <a:pPr marL="573088" lvl="1" indent="-115888">
              <a:buFontTx/>
              <a:buChar char="•"/>
            </a:pPr>
            <a:endParaRPr lang="en-US" altLang="en-US" sz="2000" dirty="0">
              <a:latin typeface="Arial" panose="020B0604020202020204" pitchFamily="34" charset="0"/>
              <a:ea typeface="ヒラギノ角ゴ Pro W3" charset="-128"/>
              <a:cs typeface="Arial" panose="020B0604020202020204" pitchFamily="34" charset="0"/>
            </a:endParaRPr>
          </a:p>
          <a:p>
            <a:pPr marL="573088" lvl="1" indent="-115888">
              <a:buFontTx/>
              <a:buChar char="•"/>
            </a:pPr>
            <a:r>
              <a:rPr lang="en-US" altLang="en-US" sz="2000" dirty="0">
                <a:latin typeface="Arial" panose="020B0604020202020204" pitchFamily="34" charset="0"/>
                <a:ea typeface="ヒラギノ角ゴ Pro W3" charset="-128"/>
                <a:cs typeface="Arial" panose="020B0604020202020204" pitchFamily="34" charset="0"/>
              </a:rPr>
              <a:t>If we can replicate option’s payoff investing directly in the underlying and a risk-free bond, then we can price the option by no arbitrage.</a:t>
            </a:r>
          </a:p>
          <a:p>
            <a:pPr marL="573088" lvl="1" indent="-115888">
              <a:buFontTx/>
              <a:buChar char="•"/>
            </a:pPr>
            <a:endParaRPr lang="en-US" altLang="en-US" sz="2000" dirty="0">
              <a:latin typeface="Arial" panose="020B0604020202020204" pitchFamily="34" charset="0"/>
              <a:ea typeface="ヒラギノ角ゴ Pro W3" charset="-128"/>
              <a:cs typeface="Arial" panose="020B0604020202020204" pitchFamily="34" charset="0"/>
            </a:endParaRPr>
          </a:p>
          <a:p>
            <a:pPr marL="573088" lvl="1" indent="-115888">
              <a:buFontTx/>
              <a:buChar char="•"/>
            </a:pPr>
            <a:r>
              <a:rPr lang="en-US" altLang="en-US" sz="2000" dirty="0">
                <a:latin typeface="Arial" panose="020B0604020202020204" pitchFamily="34" charset="0"/>
                <a:ea typeface="ヒラギノ角ゴ Pro W3" charset="-128"/>
                <a:cs typeface="Arial" panose="020B0604020202020204" pitchFamily="34" charset="0"/>
              </a:rPr>
              <a:t>The technique is general, and real-world option pricing models extend the basic principles of this simple model.</a:t>
            </a:r>
          </a:p>
          <a:p>
            <a:pPr marL="115888" indent="-115888">
              <a:buFontTx/>
              <a:buChar char="•"/>
            </a:pPr>
            <a:endParaRPr lang="en-US" sz="2000" dirty="0">
              <a:latin typeface="Arial" panose="020B0604020202020204" pitchFamily="34" charset="0"/>
              <a:cs typeface="Arial" panose="020B0604020202020204" pitchFamily="34" charset="0"/>
            </a:endParaRPr>
          </a:p>
          <a:p>
            <a:pPr marL="573088" lvl="1" indent="-115888">
              <a:buFontTx/>
              <a:buChar char="•"/>
            </a:pPr>
            <a:endParaRPr lang="en-US" sz="2000" dirty="0">
              <a:latin typeface="Arial" panose="020B0604020202020204" pitchFamily="34" charset="0"/>
              <a:cs typeface="Arial" panose="020B0604020202020204" pitchFamily="34" charset="0"/>
            </a:endParaRPr>
          </a:p>
          <a:p>
            <a:pPr marL="115888" indent="-115888" algn="l">
              <a:buFontTx/>
              <a:buChar char="•"/>
            </a:pPr>
            <a:endParaRPr lang="en-US" sz="2000" dirty="0">
              <a:latin typeface="Arial" panose="020B0604020202020204" pitchFamily="34" charset="0"/>
              <a:cs typeface="Arial" panose="020B0604020202020204" pitchFamily="34" charset="0"/>
            </a:endParaRPr>
          </a:p>
          <a:p>
            <a:pPr marL="115888" indent="-115888" algn="l">
              <a:buFontTx/>
              <a:buChar char="•"/>
            </a:pPr>
            <a:endParaRPr lang="en-US" sz="2000" dirty="0">
              <a:latin typeface="Arial" panose="020B0604020202020204" pitchFamily="34" charset="0"/>
              <a:cs typeface="Arial" panose="020B0604020202020204" pitchFamily="34" charset="0"/>
            </a:endParaRPr>
          </a:p>
          <a:p>
            <a:pPr marL="115888" indent="-115888" algn="l">
              <a:buFontTx/>
              <a:buChar char="•"/>
            </a:pPr>
            <a:endParaRPr lang="en-US" sz="2000" dirty="0">
              <a:latin typeface="Arial" panose="020B0604020202020204" pitchFamily="34" charset="0"/>
              <a:cs typeface="Arial" panose="020B0604020202020204" pitchFamily="34" charset="0"/>
            </a:endParaRPr>
          </a:p>
          <a:p>
            <a:pPr marL="115888" indent="-115888" algn="l">
              <a:buFontTx/>
              <a:buChar char="•"/>
            </a:pPr>
            <a:endParaRPr lang="en-US" sz="2000" dirty="0">
              <a:latin typeface="Arial" panose="020B0604020202020204" pitchFamily="34" charset="0"/>
              <a:cs typeface="Arial" panose="020B0604020202020204" pitchFamily="34" charset="0"/>
            </a:endParaRPr>
          </a:p>
          <a:p>
            <a:pPr marL="115888" indent="-115888" algn="l">
              <a:buFontTx/>
              <a:buChar char="•"/>
            </a:pPr>
            <a:endParaRPr lang="en-US" sz="2000" dirty="0">
              <a:latin typeface="Arial" panose="020B0604020202020204" pitchFamily="34" charset="0"/>
              <a:cs typeface="Arial" panose="020B0604020202020204" pitchFamily="34" charset="0"/>
            </a:endParaRPr>
          </a:p>
          <a:p>
            <a:pPr marL="115888" indent="-115888" algn="l">
              <a:buFontTx/>
              <a:buChar char="•"/>
            </a:pPr>
            <a:endParaRPr lang="en-US" sz="2000" dirty="0">
              <a:latin typeface="Arial" panose="020B0604020202020204" pitchFamily="34" charset="0"/>
              <a:cs typeface="Arial" panose="020B0604020202020204" pitchFamily="34" charset="0"/>
            </a:endParaRPr>
          </a:p>
          <a:p>
            <a:pPr marL="115888" indent="-115888" algn="l"/>
            <a:endParaRPr lang="en-US" sz="2000" dirty="0">
              <a:latin typeface="Arial" panose="020B0604020202020204" pitchFamily="34" charset="0"/>
              <a:cs typeface="Arial" panose="020B0604020202020204" pitchFamily="34" charset="0"/>
            </a:endParaRPr>
          </a:p>
        </p:txBody>
      </p:sp>
      <p:sp>
        <p:nvSpPr>
          <p:cNvPr id="17" name="TextBox 16"/>
          <p:cNvSpPr txBox="1"/>
          <p:nvPr/>
        </p:nvSpPr>
        <p:spPr>
          <a:xfrm>
            <a:off x="266700" y="168193"/>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Option pricing in a binomial model</a:t>
            </a:r>
          </a:p>
        </p:txBody>
      </p:sp>
    </p:spTree>
    <p:extLst>
      <p:ext uri="{BB962C8B-B14F-4D97-AF65-F5344CB8AC3E}">
        <p14:creationId xmlns:p14="http://schemas.microsoft.com/office/powerpoint/2010/main" val="332734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83542"/>
            <a:ext cx="7593724" cy="473075"/>
          </a:xfrm>
        </p:spPr>
        <p:txBody>
          <a:bodyPr>
            <a:noAutofit/>
          </a:bodyPr>
          <a:lstStyle/>
          <a:p>
            <a:pPr algn="l"/>
            <a:r>
              <a:rPr lang="en-US" sz="3000" dirty="0">
                <a:latin typeface="Arial" panose="020B0604020202020204" pitchFamily="34" charset="0"/>
                <a:cs typeface="Arial" panose="020B0604020202020204" pitchFamily="34" charset="0"/>
              </a:rPr>
              <a:t>The binomial option pricing model</a:t>
            </a:r>
          </a:p>
        </p:txBody>
      </p:sp>
      <p:sp>
        <p:nvSpPr>
          <p:cNvPr id="4" name="Content Placeholder 3"/>
          <p:cNvSpPr>
            <a:spLocks noGrp="1"/>
          </p:cNvSpPr>
          <p:nvPr>
            <p:ph sz="quarter" idx="4294967295"/>
          </p:nvPr>
        </p:nvSpPr>
        <p:spPr>
          <a:xfrm>
            <a:off x="251520" y="1124744"/>
            <a:ext cx="8763000" cy="5334000"/>
          </a:xfrm>
        </p:spPr>
        <p:txBody>
          <a:bodyPr>
            <a:noAutofit/>
          </a:bodyPr>
          <a:lstStyle/>
          <a:p>
            <a:pPr marL="0" indent="0">
              <a:spcBef>
                <a:spcPts val="700"/>
              </a:spcBef>
              <a:buClr>
                <a:schemeClr val="accent2"/>
              </a:buClr>
              <a:buSzPct val="60000"/>
              <a:buNone/>
            </a:pPr>
            <a:r>
              <a:rPr lang="en-US" sz="1800" b="0" dirty="0">
                <a:latin typeface="Arial" panose="020B0604020202020204" pitchFamily="34" charset="0"/>
                <a:cs typeface="Arial" panose="020B0604020202020204" pitchFamily="34" charset="0"/>
              </a:rPr>
              <a:t>Let us price a</a:t>
            </a:r>
            <a:r>
              <a:rPr lang="en-US" altLang="en-US" sz="1800" b="0" dirty="0">
                <a:latin typeface="Arial" panose="020B0604020202020204" pitchFamily="34" charset="0"/>
                <a:ea typeface="ヒラギノ角ゴ Pro W3" charset="-128"/>
                <a:cs typeface="Arial" panose="020B0604020202020204" pitchFamily="34" charset="0"/>
              </a:rPr>
              <a:t> European call option on a stock with exercise price of $50. The stock price today S is equal to $50 </a:t>
            </a:r>
          </a:p>
          <a:p>
            <a:pPr marL="0" indent="0">
              <a:spcBef>
                <a:spcPts val="700"/>
              </a:spcBef>
              <a:buClr>
                <a:schemeClr val="accent2"/>
              </a:buClr>
              <a:buSzPct val="60000"/>
              <a:buNone/>
            </a:pPr>
            <a:r>
              <a:rPr lang="en-US" altLang="en-US" sz="1800" b="0" dirty="0">
                <a:latin typeface="Arial" panose="020B0604020202020204" pitchFamily="34" charset="0"/>
                <a:ea typeface="ヒラギノ角ゴ Pro W3" charset="-128"/>
                <a:cs typeface="Arial" panose="020B0604020202020204" pitchFamily="34" charset="0"/>
              </a:rPr>
              <a:t>(Note, </a:t>
            </a:r>
            <a:r>
              <a:rPr lang="pt-PT" sz="1800" b="0" dirty="0">
                <a:latin typeface="Arial" panose="020B0604020202020204" pitchFamily="34" charset="0"/>
                <a:cs typeface="Arial" pitchFamily="34" charset="0"/>
              </a:rPr>
              <a:t>K’s close to S</a:t>
            </a:r>
            <a:r>
              <a:rPr lang="pt-PT" sz="1800" b="0" baseline="-25000" dirty="0">
                <a:latin typeface="Arial" panose="020B0604020202020204" pitchFamily="34" charset="0"/>
                <a:cs typeface="Arial" pitchFamily="34" charset="0"/>
              </a:rPr>
              <a:t> </a:t>
            </a:r>
            <a:r>
              <a:rPr lang="pt-PT" sz="1800" b="0" dirty="0">
                <a:latin typeface="Arial" panose="020B0604020202020204" pitchFamily="34" charset="0"/>
                <a:cs typeface="Arial" pitchFamily="34" charset="0"/>
              </a:rPr>
              <a:t>are most actively traded, but many different K’s are available.)</a:t>
            </a:r>
            <a:endParaRPr lang="en-US" altLang="en-US" sz="1800" b="0" dirty="0">
              <a:latin typeface="Arial" panose="020B0604020202020204" pitchFamily="34" charset="0"/>
              <a:ea typeface="ヒラギノ角ゴ Pro W3" charset="-128"/>
              <a:cs typeface="Arial" panose="020B0604020202020204" pitchFamily="34" charset="0"/>
            </a:endParaRPr>
          </a:p>
          <a:p>
            <a:pPr>
              <a:spcBef>
                <a:spcPct val="50000"/>
              </a:spcBef>
            </a:pPr>
            <a:endParaRPr lang="en-US" altLang="en-US" sz="1800" b="0" dirty="0">
              <a:latin typeface="Arial" panose="020B0604020202020204" pitchFamily="34" charset="0"/>
              <a:ea typeface="ヒラギノ角ゴ Pro W3" charset="-128"/>
              <a:cs typeface="Arial" panose="020B0604020202020204" pitchFamily="34" charset="0"/>
            </a:endParaRPr>
          </a:p>
          <a:p>
            <a:pPr>
              <a:spcBef>
                <a:spcPct val="50000"/>
              </a:spcBef>
            </a:pPr>
            <a:r>
              <a:rPr lang="en-US" altLang="en-US" sz="1800" b="0" dirty="0">
                <a:latin typeface="Arial" panose="020B0604020202020204" pitchFamily="34" charset="0"/>
                <a:ea typeface="ヒラギノ角ゴ Pro W3" charset="-128"/>
                <a:cs typeface="Arial" panose="020B0604020202020204" pitchFamily="34" charset="0"/>
              </a:rPr>
              <a:t>In one period, the stock price will either rise by $10 or fall by $10. </a:t>
            </a:r>
          </a:p>
          <a:p>
            <a:pPr>
              <a:spcBef>
                <a:spcPct val="50000"/>
              </a:spcBef>
            </a:pPr>
            <a:r>
              <a:rPr lang="en-US" altLang="en-US" sz="1800" b="0" dirty="0">
                <a:latin typeface="Arial" panose="020B0604020202020204" pitchFamily="34" charset="0"/>
                <a:ea typeface="ヒラギノ角ゴ Pro W3" charset="-128"/>
                <a:cs typeface="Arial" panose="020B0604020202020204" pitchFamily="34" charset="0"/>
              </a:rPr>
              <a:t>The one-period (simple) risk-free rate is 6%.</a:t>
            </a:r>
          </a:p>
          <a:p>
            <a:pPr>
              <a:spcBef>
                <a:spcPct val="50000"/>
              </a:spcBef>
            </a:pPr>
            <a:r>
              <a:rPr lang="en-US" altLang="en-US" sz="1800" b="0" dirty="0">
                <a:latin typeface="Arial" panose="020B0604020202020204" pitchFamily="34" charset="0"/>
                <a:ea typeface="ヒラギノ角ゴ Pro W3" charset="-128"/>
                <a:cs typeface="Arial" panose="020B0604020202020204" pitchFamily="34" charset="0"/>
              </a:rPr>
              <a:t>Payoffs</a:t>
            </a:r>
          </a:p>
          <a:p>
            <a:pPr marL="285750" lvl="1">
              <a:spcBef>
                <a:spcPts val="700"/>
              </a:spcBef>
              <a:buClr>
                <a:schemeClr val="accent2"/>
              </a:buClr>
              <a:buSzPct val="60000"/>
            </a:pPr>
            <a:endParaRPr lang="en-US" altLang="en-US" sz="1800" dirty="0">
              <a:latin typeface="Arial" panose="020B0604020202020204" pitchFamily="34" charset="0"/>
              <a:ea typeface="ヒラギノ角ゴ Pro W3" charset="-128"/>
              <a:cs typeface="Arial" panose="020B0604020202020204" pitchFamily="34" charset="0"/>
            </a:endParaRPr>
          </a:p>
          <a:p>
            <a:pPr marL="285750" lvl="1">
              <a:spcBef>
                <a:spcPts val="700"/>
              </a:spcBef>
              <a:buClr>
                <a:schemeClr val="accent2"/>
              </a:buClr>
              <a:buSzPct val="60000"/>
            </a:pPr>
            <a:endParaRPr lang="en-US" altLang="en-US" sz="1800" dirty="0">
              <a:latin typeface="Arial" panose="020B0604020202020204" pitchFamily="34" charset="0"/>
              <a:ea typeface="ヒラギノ角ゴ Pro W3" charset="-128"/>
              <a:cs typeface="Arial" panose="020B0604020202020204" pitchFamily="34" charset="0"/>
            </a:endParaRPr>
          </a:p>
          <a:p>
            <a:endParaRPr lang="en-US" sz="1800" b="0" dirty="0">
              <a:latin typeface="Arial" panose="020B0604020202020204" pitchFamily="34" charset="0"/>
              <a:cs typeface="Arial" panose="020B0604020202020204" pitchFamily="34" charset="0"/>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509120"/>
            <a:ext cx="488717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59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910" y="267404"/>
            <a:ext cx="6248400" cy="473075"/>
          </a:xfrm>
        </p:spPr>
        <p:txBody>
          <a:bodyPr>
            <a:noAutofit/>
          </a:bodyPr>
          <a:lstStyle/>
          <a:p>
            <a:pPr algn="l"/>
            <a:r>
              <a:rPr lang="en-US" sz="3000" dirty="0">
                <a:latin typeface="Arial" panose="020B0604020202020204" pitchFamily="34" charset="0"/>
                <a:cs typeface="Arial" panose="020B0604020202020204" pitchFamily="34" charset="0"/>
              </a:rPr>
              <a:t>Replicating portfolio (1/2)</a:t>
            </a:r>
          </a:p>
        </p:txBody>
      </p:sp>
      <mc:AlternateContent xmlns:mc="http://schemas.openxmlformats.org/markup-compatibility/2006" xmlns:a14="http://schemas.microsoft.com/office/drawing/2010/main">
        <mc:Choice Requires="a14">
          <p:sp>
            <p:nvSpPr>
              <p:cNvPr id="4" name="Content Placeholder 3"/>
              <p:cNvSpPr>
                <a:spLocks noGrp="1"/>
              </p:cNvSpPr>
              <p:nvPr>
                <p:ph sz="quarter" idx="4294967295"/>
              </p:nvPr>
            </p:nvSpPr>
            <p:spPr>
              <a:xfrm>
                <a:off x="379721" y="838200"/>
                <a:ext cx="8153400" cy="4978400"/>
              </a:xfrm>
            </p:spPr>
            <p:txBody>
              <a:bodyPr>
                <a:normAutofit fontScale="85000" lnSpcReduction="20000"/>
              </a:bodyPr>
              <a:lstStyle/>
              <a:p>
                <a:pPr>
                  <a:buFont typeface="Arial" panose="020B0604020202020204" pitchFamily="34" charset="0"/>
                  <a:buChar char="•"/>
                </a:pPr>
                <a:r>
                  <a:rPr lang="en-US" sz="1800" b="0" dirty="0">
                    <a:latin typeface="Arial" panose="020B0604020202020204" pitchFamily="34" charset="0"/>
                    <a:cs typeface="Arial" panose="020B0604020202020204" pitchFamily="34" charset="0"/>
                  </a:rPr>
                  <a:t>Find ∆ (position in stock) and B (position in bond) such that call’s payoffs are matched in both states:</a:t>
                </a: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U: ∆ * 60 + B * 1.06 =10 </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D: ∆ * 40 + B * 1.06 =0</a:t>
                </a:r>
              </a:p>
              <a:p>
                <a:pPr marL="1017588" lvl="2"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17488"/>
                <a:r>
                  <a:rPr lang="en-US" sz="1800" dirty="0">
                    <a:latin typeface="Arial" panose="020B0604020202020204" pitchFamily="34" charset="0"/>
                    <a:cs typeface="Arial" panose="020B0604020202020204" pitchFamily="34" charset="0"/>
                  </a:rPr>
                  <a:t>Solve this system of two equations for the two unknowns: </a:t>
                </a:r>
              </a:p>
              <a:p>
                <a:pPr marL="0" indent="0" algn="ctr">
                  <a:buNone/>
                </a:pPr>
                <a:endParaRPr lang="en-US" sz="1800"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∆=0.5, B=</a:t>
                </a:r>
                <a:r>
                  <a:rPr lang="en-US" altLang="en-US" sz="1800" dirty="0">
                    <a:latin typeface="Arial" panose="020B0604020202020204" pitchFamily="34" charset="0"/>
                    <a:ea typeface="ヒラギノ角ゴ Pro W3" charset="-128"/>
                    <a:cs typeface="Arial" panose="020B0604020202020204" pitchFamily="34" charset="0"/>
                  </a:rPr>
                  <a:t>–18.9</a:t>
                </a:r>
              </a:p>
              <a:p>
                <a:pPr marL="331788" lvl="1" indent="0">
                  <a:buNone/>
                </a:pPr>
                <a:endParaRPr lang="en-US" altLang="en-US" sz="1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1800" b="0" dirty="0">
                    <a:latin typeface="Arial" panose="020B0604020202020204" pitchFamily="34" charset="0"/>
                    <a:ea typeface="ヒラギノ角ゴ Pro W3" charset="-128"/>
                    <a:cs typeface="Arial" panose="020B0604020202020204" pitchFamily="34" charset="0"/>
                  </a:rPr>
                  <a:t>Thus, to prevent an arbitrage opportunity, we must have:</a:t>
                </a:r>
              </a:p>
              <a:p>
                <a:pPr marL="0" indent="0" algn="ctr">
                  <a:buNone/>
                </a:pPr>
                <a:endParaRPr lang="pt-PT" sz="1800" i="1" dirty="0">
                  <a:latin typeface="Arial" pitchFamily="34" charset="0"/>
                  <a:cs typeface="Arial" pitchFamily="34" charset="0"/>
                </a:endParaRPr>
              </a:p>
              <a:p>
                <a:pPr marL="0" indent="0" algn="ctr">
                  <a:buNone/>
                </a:pPr>
                <a:r>
                  <a:rPr lang="pt-PT" sz="1800" i="1" dirty="0">
                    <a:latin typeface="Arial" pitchFamily="34" charset="0"/>
                    <a:cs typeface="Arial" pitchFamily="34" charset="0"/>
                  </a:rPr>
                  <a:t>c</a:t>
                </a:r>
                <a:r>
                  <a:rPr lang="en-US" altLang="en-US" sz="1800" dirty="0">
                    <a:latin typeface="Arial" panose="020B0604020202020204" pitchFamily="34" charset="0"/>
                    <a:ea typeface="ヒラギノ角ゴ Pro W3" charset="-128"/>
                    <a:cs typeface="Arial" panose="020B0604020202020204" pitchFamily="34" charset="0"/>
                  </a:rPr>
                  <a:t> = </a:t>
                </a:r>
                <a:r>
                  <a:rPr lang="en-US" sz="1800" dirty="0">
                    <a:latin typeface="Arial" panose="020B0604020202020204" pitchFamily="34" charset="0"/>
                    <a:cs typeface="Arial" panose="020B0604020202020204" pitchFamily="34" charset="0"/>
                  </a:rPr>
                  <a:t>0.5*50 -18.9 = 6.1</a:t>
                </a:r>
              </a:p>
              <a:p>
                <a:endParaRPr lang="en-US" altLang="en-US" sz="1800" b="0" dirty="0">
                  <a:latin typeface="Arial" panose="020B0604020202020204" pitchFamily="34" charset="0"/>
                  <a:ea typeface="ヒラギノ角ゴ Pro W3" charset="-128"/>
                  <a:cs typeface="Arial" panose="020B0604020202020204" pitchFamily="34" charset="0"/>
                </a:endParaRPr>
              </a:p>
              <a:p>
                <a:pPr>
                  <a:buFont typeface="Arial" panose="020B0604020202020204" pitchFamily="34" charset="0"/>
                  <a:buChar char="•"/>
                </a:pPr>
                <a:r>
                  <a:rPr lang="en-US" altLang="en-US" sz="1800" b="0" dirty="0">
                    <a:latin typeface="Arial" panose="020B0604020202020204" pitchFamily="34" charset="0"/>
                    <a:ea typeface="ヒラギノ角ゴ Pro W3" charset="-128"/>
                    <a:cs typeface="Arial" panose="020B0604020202020204" pitchFamily="34" charset="0"/>
                  </a:rPr>
                  <a:t>Convenient and critically important: option pricing models don’t need the probability of the up and down states!</a:t>
                </a:r>
              </a:p>
              <a:p>
                <a:pPr>
                  <a:buFont typeface="Arial" panose="020B0604020202020204" pitchFamily="34" charset="0"/>
                  <a:buChar char="•"/>
                </a:pPr>
                <a:endParaRPr lang="en-US" altLang="en-US" sz="1800" b="0" dirty="0">
                  <a:latin typeface="Arial" panose="020B0604020202020204" pitchFamily="34" charset="0"/>
                  <a:ea typeface="ヒラギノ角ゴ Pro W3" charset="-128"/>
                  <a:cs typeface="Arial" panose="020B0604020202020204" pitchFamily="34" charset="0"/>
                </a:endParaRPr>
              </a:p>
              <a:p>
                <a:pPr lvl="1">
                  <a:buFont typeface="Arial" panose="020B0604020202020204" pitchFamily="34" charset="0"/>
                  <a:buChar char="•"/>
                </a:pPr>
                <a14:m>
                  <m:oMath xmlns:m="http://schemas.openxmlformats.org/officeDocument/2006/math">
                    <m:sSub>
                      <m:sSubPr>
                        <m:ctrlPr>
                          <a:rPr lang="en-US" altLang="en-US" sz="1800" i="1">
                            <a:latin typeface="Cambria Math" panose="02040503050406030204" pitchFamily="18" charset="0"/>
                            <a:ea typeface="ヒラギノ角ゴ Pro W3" charset="-128"/>
                            <a:cs typeface="Arial" panose="020B0604020202020204" pitchFamily="34" charset="0"/>
                          </a:rPr>
                        </m:ctrlPr>
                      </m:sSubPr>
                      <m:e>
                        <m:r>
                          <a:rPr lang="en-US" altLang="en-US" sz="1800" i="1">
                            <a:latin typeface="Cambria Math" panose="02040503050406030204" pitchFamily="18" charset="0"/>
                            <a:ea typeface="ヒラギノ角ゴ Pro W3" charset="-128"/>
                            <a:cs typeface="Arial" panose="020B0604020202020204" pitchFamily="34" charset="0"/>
                          </a:rPr>
                          <m:t>𝑐</m:t>
                        </m:r>
                      </m:e>
                      <m:sub>
                        <m:r>
                          <a:rPr lang="en-US" altLang="en-US" sz="1800" i="1">
                            <a:latin typeface="Cambria Math" panose="02040503050406030204" pitchFamily="18" charset="0"/>
                            <a:ea typeface="ヒラギノ角ゴ Pro W3" charset="-128"/>
                            <a:cs typeface="Arial" panose="020B0604020202020204" pitchFamily="34" charset="0"/>
                          </a:rPr>
                          <m:t>0</m:t>
                        </m:r>
                      </m:sub>
                    </m:sSub>
                  </m:oMath>
                </a14:m>
                <a:r>
                  <a:rPr lang="pt-PT" sz="1800" i="1" dirty="0">
                    <a:latin typeface="Arial" panose="020B0604020202020204" pitchFamily="34" charset="0"/>
                    <a:ea typeface="ヒラギノ角ゴ Pro W3" charset="-128"/>
                    <a:cs typeface="Arial" panose="020B0604020202020204" pitchFamily="34" charset="0"/>
                  </a:rPr>
                  <a:t> </a:t>
                </a:r>
                <a:r>
                  <a:rPr lang="pt-PT" sz="1800" dirty="0">
                    <a:latin typeface="Arial" panose="020B0604020202020204" pitchFamily="34" charset="0"/>
                    <a:ea typeface="ヒラギノ角ゴ Pro W3" charset="-128"/>
                    <a:cs typeface="Arial" panose="020B0604020202020204" pitchFamily="34" charset="0"/>
                  </a:rPr>
                  <a:t>is the probability-weighted present value of the option’s two possible payoffs</a:t>
                </a:r>
              </a:p>
              <a:p>
                <a:pPr lvl="1">
                  <a:buFont typeface="Arial" panose="020B0604020202020204" pitchFamily="34" charset="0"/>
                  <a:buChar char="•"/>
                </a:pPr>
                <a:r>
                  <a:rPr lang="en-US" altLang="en-US" sz="1800" dirty="0">
                    <a:latin typeface="Arial" panose="020B0604020202020204" pitchFamily="34" charset="0"/>
                    <a:ea typeface="ヒラギノ角ゴ Pro W3" charset="-128"/>
                    <a:cs typeface="Arial" panose="020B0604020202020204" pitchFamily="34" charset="0"/>
                  </a:rPr>
                  <a:t>Probabilities not directly needed, since implicit in </a:t>
                </a:r>
                <a14:m>
                  <m:oMath xmlns:m="http://schemas.openxmlformats.org/officeDocument/2006/math">
                    <m:sSub>
                      <m:sSubPr>
                        <m:ctrlPr>
                          <a:rPr lang="en-US" altLang="en-US" sz="1800" i="1">
                            <a:latin typeface="Cambria Math" panose="02040503050406030204" pitchFamily="18" charset="0"/>
                            <a:ea typeface="ヒラギノ角ゴ Pro W3" charset="-128"/>
                            <a:cs typeface="Arial" panose="020B0604020202020204" pitchFamily="34" charset="0"/>
                          </a:rPr>
                        </m:ctrlPr>
                      </m:sSubPr>
                      <m:e>
                        <m:r>
                          <a:rPr lang="en-US" altLang="en-US" sz="1800" i="1">
                            <a:latin typeface="Cambria Math" panose="02040503050406030204" pitchFamily="18" charset="0"/>
                            <a:ea typeface="ヒラギノ角ゴ Pro W3" charset="-128"/>
                            <a:cs typeface="Arial" panose="020B0604020202020204" pitchFamily="34" charset="0"/>
                          </a:rPr>
                          <m:t>𝑆</m:t>
                        </m:r>
                      </m:e>
                      <m:sub>
                        <m:r>
                          <a:rPr lang="en-US" altLang="en-US" sz="1800" i="1">
                            <a:latin typeface="Cambria Math" panose="02040503050406030204" pitchFamily="18" charset="0"/>
                            <a:ea typeface="ヒラギノ角ゴ Pro W3" charset="-128"/>
                            <a:cs typeface="Arial" panose="020B0604020202020204" pitchFamily="34" charset="0"/>
                          </a:rPr>
                          <m:t>0</m:t>
                        </m:r>
                      </m:sub>
                    </m:sSub>
                    <m:r>
                      <a:rPr lang="en-US" altLang="en-US" sz="1800" i="1">
                        <a:latin typeface="Cambria Math" panose="02040503050406030204" pitchFamily="18" charset="0"/>
                        <a:ea typeface="ヒラギノ角ゴ Pro W3" charset="-128"/>
                        <a:cs typeface="Arial" panose="020B0604020202020204" pitchFamily="34" charset="0"/>
                      </a:rPr>
                      <m:t>=</m:t>
                    </m:r>
                    <m:f>
                      <m:fPr>
                        <m:ctrlPr>
                          <a:rPr lang="en-US" altLang="en-US" sz="1800" i="1">
                            <a:latin typeface="Cambria Math" panose="02040503050406030204" pitchFamily="18" charset="0"/>
                            <a:ea typeface="ヒラギノ角ゴ Pro W3" charset="-128"/>
                            <a:cs typeface="Arial" panose="020B0604020202020204" pitchFamily="34" charset="0"/>
                          </a:rPr>
                        </m:ctrlPr>
                      </m:fPr>
                      <m:num>
                        <m:sSub>
                          <m:sSubPr>
                            <m:ctrlPr>
                              <a:rPr lang="en-US" altLang="en-US" sz="1800" i="1">
                                <a:latin typeface="Cambria Math" panose="02040503050406030204" pitchFamily="18" charset="0"/>
                                <a:ea typeface="ヒラギノ角ゴ Pro W3" charset="-128"/>
                                <a:cs typeface="Arial" panose="020B0604020202020204" pitchFamily="34" charset="0"/>
                              </a:rPr>
                            </m:ctrlPr>
                          </m:sSubPr>
                          <m:e>
                            <m:r>
                              <a:rPr lang="en-US" altLang="en-US" sz="1800" i="1">
                                <a:latin typeface="Cambria Math" panose="02040503050406030204" pitchFamily="18" charset="0"/>
                                <a:ea typeface="ヒラギノ角ゴ Pro W3" charset="-128"/>
                                <a:cs typeface="Arial" panose="020B0604020202020204" pitchFamily="34" charset="0"/>
                              </a:rPr>
                              <m:t>𝑝𝑟𝑜𝑏</m:t>
                            </m:r>
                          </m:e>
                          <m:sub>
                            <m:r>
                              <a:rPr lang="en-US" altLang="en-US" sz="1800" i="1">
                                <a:latin typeface="Cambria Math" panose="02040503050406030204" pitchFamily="18" charset="0"/>
                                <a:ea typeface="ヒラギノ角ゴ Pro W3" charset="-128"/>
                                <a:cs typeface="Arial" panose="020B0604020202020204" pitchFamily="34" charset="0"/>
                              </a:rPr>
                              <m:t>𝑢</m:t>
                            </m:r>
                          </m:sub>
                        </m:sSub>
                        <m:sSub>
                          <m:sSubPr>
                            <m:ctrlPr>
                              <a:rPr lang="en-US" altLang="en-US" sz="1800" i="1">
                                <a:latin typeface="Cambria Math" panose="02040503050406030204" pitchFamily="18" charset="0"/>
                                <a:ea typeface="ヒラギノ角ゴ Pro W3" charset="-128"/>
                                <a:cs typeface="Arial" panose="020B0604020202020204" pitchFamily="34" charset="0"/>
                              </a:rPr>
                            </m:ctrlPr>
                          </m:sSubPr>
                          <m:e>
                            <m:r>
                              <a:rPr lang="en-US" altLang="en-US" sz="1800" i="1">
                                <a:latin typeface="Cambria Math" panose="02040503050406030204" pitchFamily="18" charset="0"/>
                                <a:ea typeface="ヒラギノ角ゴ Pro W3" charset="-128"/>
                                <a:cs typeface="Arial" panose="020B0604020202020204" pitchFamily="34" charset="0"/>
                              </a:rPr>
                              <m:t>𝑆</m:t>
                            </m:r>
                          </m:e>
                          <m:sub>
                            <m:r>
                              <a:rPr lang="en-US" altLang="en-US" sz="1800" i="1">
                                <a:latin typeface="Cambria Math" panose="02040503050406030204" pitchFamily="18" charset="0"/>
                                <a:ea typeface="ヒラギノ角ゴ Pro W3" charset="-128"/>
                                <a:cs typeface="Arial" panose="020B0604020202020204" pitchFamily="34" charset="0"/>
                              </a:rPr>
                              <m:t>𝑢</m:t>
                            </m:r>
                          </m:sub>
                        </m:sSub>
                        <m:r>
                          <a:rPr lang="en-US" altLang="en-US" sz="1800" i="1">
                            <a:latin typeface="Cambria Math" panose="02040503050406030204" pitchFamily="18" charset="0"/>
                            <a:ea typeface="ヒラギノ角ゴ Pro W3" charset="-128"/>
                            <a:cs typeface="Arial" panose="020B0604020202020204" pitchFamily="34" charset="0"/>
                          </a:rPr>
                          <m:t>+</m:t>
                        </m:r>
                        <m:sSub>
                          <m:sSubPr>
                            <m:ctrlPr>
                              <a:rPr lang="en-US" altLang="en-US" sz="1800" i="1">
                                <a:latin typeface="Cambria Math" panose="02040503050406030204" pitchFamily="18" charset="0"/>
                                <a:ea typeface="ヒラギノ角ゴ Pro W3" charset="-128"/>
                                <a:cs typeface="Arial" panose="020B0604020202020204" pitchFamily="34" charset="0"/>
                              </a:rPr>
                            </m:ctrlPr>
                          </m:sSubPr>
                          <m:e>
                            <m:r>
                              <a:rPr lang="en-US" altLang="en-US" sz="1800" i="1">
                                <a:latin typeface="Cambria Math" panose="02040503050406030204" pitchFamily="18" charset="0"/>
                                <a:ea typeface="ヒラギノ角ゴ Pro W3" charset="-128"/>
                                <a:cs typeface="Arial" panose="020B0604020202020204" pitchFamily="34" charset="0"/>
                              </a:rPr>
                              <m:t>(1−</m:t>
                            </m:r>
                            <m:r>
                              <a:rPr lang="en-US" altLang="en-US" sz="1800" i="1">
                                <a:latin typeface="Cambria Math" panose="02040503050406030204" pitchFamily="18" charset="0"/>
                                <a:ea typeface="ヒラギノ角ゴ Pro W3" charset="-128"/>
                                <a:cs typeface="Arial" panose="020B0604020202020204" pitchFamily="34" charset="0"/>
                              </a:rPr>
                              <m:t>𝑝𝑟𝑜𝑏</m:t>
                            </m:r>
                          </m:e>
                          <m:sub>
                            <m:r>
                              <a:rPr lang="en-US" altLang="en-US" sz="1800" i="1">
                                <a:latin typeface="Cambria Math" panose="02040503050406030204" pitchFamily="18" charset="0"/>
                                <a:ea typeface="ヒラギノ角ゴ Pro W3" charset="-128"/>
                                <a:cs typeface="Arial" panose="020B0604020202020204" pitchFamily="34" charset="0"/>
                              </a:rPr>
                              <m:t>𝑢</m:t>
                            </m:r>
                          </m:sub>
                        </m:sSub>
                        <m:r>
                          <a:rPr lang="en-US" altLang="en-US" sz="1800" i="1">
                            <a:latin typeface="Cambria Math" panose="02040503050406030204" pitchFamily="18" charset="0"/>
                            <a:ea typeface="ヒラギノ角ゴ Pro W3" charset="-128"/>
                            <a:cs typeface="Arial" panose="020B0604020202020204" pitchFamily="34" charset="0"/>
                          </a:rPr>
                          <m:t>)</m:t>
                        </m:r>
                        <m:sSub>
                          <m:sSubPr>
                            <m:ctrlPr>
                              <a:rPr lang="en-US" altLang="en-US" sz="1800" i="1">
                                <a:latin typeface="Cambria Math" panose="02040503050406030204" pitchFamily="18" charset="0"/>
                                <a:ea typeface="ヒラギノ角ゴ Pro W3" charset="-128"/>
                                <a:cs typeface="Arial" panose="020B0604020202020204" pitchFamily="34" charset="0"/>
                              </a:rPr>
                            </m:ctrlPr>
                          </m:sSubPr>
                          <m:e>
                            <m:r>
                              <a:rPr lang="en-US" altLang="en-US" sz="1800" i="1">
                                <a:latin typeface="Cambria Math" panose="02040503050406030204" pitchFamily="18" charset="0"/>
                                <a:ea typeface="ヒラギノ角ゴ Pro W3" charset="-128"/>
                                <a:cs typeface="Arial" panose="020B0604020202020204" pitchFamily="34" charset="0"/>
                              </a:rPr>
                              <m:t>𝑆</m:t>
                            </m:r>
                          </m:e>
                          <m:sub>
                            <m:r>
                              <a:rPr lang="en-US" altLang="en-US" sz="1800" i="1">
                                <a:latin typeface="Cambria Math" panose="02040503050406030204" pitchFamily="18" charset="0"/>
                                <a:ea typeface="ヒラギノ角ゴ Pro W3" charset="-128"/>
                                <a:cs typeface="Arial" panose="020B0604020202020204" pitchFamily="34" charset="0"/>
                              </a:rPr>
                              <m:t>𝑑</m:t>
                            </m:r>
                          </m:sub>
                        </m:sSub>
                      </m:num>
                      <m:den>
                        <m:r>
                          <a:rPr lang="en-US" altLang="en-US" sz="1800" i="1">
                            <a:latin typeface="Cambria Math" panose="02040503050406030204" pitchFamily="18" charset="0"/>
                            <a:ea typeface="ヒラギノ角ゴ Pro W3" charset="-128"/>
                            <a:cs typeface="Arial" panose="020B0604020202020204" pitchFamily="34" charset="0"/>
                          </a:rPr>
                          <m:t>1+</m:t>
                        </m:r>
                        <m:sSub>
                          <m:sSubPr>
                            <m:ctrlPr>
                              <a:rPr lang="en-US" altLang="en-US" sz="1800" i="1">
                                <a:latin typeface="Cambria Math" panose="02040503050406030204" pitchFamily="18" charset="0"/>
                                <a:ea typeface="ヒラギノ角ゴ Pro W3" charset="-128"/>
                                <a:cs typeface="Arial" panose="020B0604020202020204" pitchFamily="34" charset="0"/>
                              </a:rPr>
                            </m:ctrlPr>
                          </m:sSubPr>
                          <m:e>
                            <m:r>
                              <a:rPr lang="en-US" altLang="en-US" sz="1800" i="1">
                                <a:latin typeface="Cambria Math" panose="02040503050406030204" pitchFamily="18" charset="0"/>
                                <a:ea typeface="ヒラギノ角ゴ Pro W3" charset="-128"/>
                                <a:cs typeface="Arial" panose="020B0604020202020204" pitchFamily="34" charset="0"/>
                              </a:rPr>
                              <m:t>𝑟</m:t>
                            </m:r>
                          </m:e>
                          <m:sub>
                            <m:r>
                              <a:rPr lang="en-US" altLang="en-US" sz="1800" i="1">
                                <a:latin typeface="Cambria Math" panose="02040503050406030204" pitchFamily="18" charset="0"/>
                                <a:ea typeface="ヒラギノ角ゴ Pro W3" charset="-128"/>
                                <a:cs typeface="Arial" panose="020B0604020202020204" pitchFamily="34" charset="0"/>
                              </a:rPr>
                              <m:t>𝐹</m:t>
                            </m:r>
                          </m:sub>
                        </m:sSub>
                        <m:r>
                          <a:rPr lang="en-US" altLang="en-US" sz="1800" i="1">
                            <a:latin typeface="Cambria Math" panose="02040503050406030204" pitchFamily="18" charset="0"/>
                            <a:ea typeface="ヒラギノ角ゴ Pro W3" charset="-128"/>
                            <a:cs typeface="Arial" panose="020B0604020202020204" pitchFamily="34" charset="0"/>
                          </a:rPr>
                          <m:t>+</m:t>
                        </m:r>
                        <m:r>
                          <a:rPr lang="en-US" altLang="en-US" sz="1800" i="1">
                            <a:latin typeface="Cambria Math" panose="02040503050406030204" pitchFamily="18" charset="0"/>
                            <a:ea typeface="ヒラギノ角ゴ Pro W3" charset="-128"/>
                            <a:cs typeface="Arial" panose="020B0604020202020204" pitchFamily="34" charset="0"/>
                          </a:rPr>
                          <m:t>𝑟𝑖𝑠𝑘</m:t>
                        </m:r>
                        <m:r>
                          <a:rPr lang="en-US" altLang="en-US" sz="1800" i="1">
                            <a:latin typeface="Cambria Math" panose="02040503050406030204" pitchFamily="18" charset="0"/>
                            <a:ea typeface="ヒラギノ角ゴ Pro W3" charset="-128"/>
                            <a:cs typeface="Arial" panose="020B0604020202020204" pitchFamily="34" charset="0"/>
                          </a:rPr>
                          <m:t> </m:t>
                        </m:r>
                        <m:r>
                          <a:rPr lang="en-US" altLang="en-US" sz="1800" i="1">
                            <a:latin typeface="Cambria Math" panose="02040503050406030204" pitchFamily="18" charset="0"/>
                            <a:ea typeface="ヒラギノ角ゴ Pro W3" charset="-128"/>
                            <a:cs typeface="Arial" panose="020B0604020202020204" pitchFamily="34" charset="0"/>
                          </a:rPr>
                          <m:t>𝑝𝑟𝑒𝑚𝑖𝑢𝑚</m:t>
                        </m:r>
                      </m:den>
                    </m:f>
                  </m:oMath>
                </a14:m>
                <a:r>
                  <a:rPr lang="pt-PT" sz="1800" dirty="0">
                    <a:latin typeface="Arial" panose="020B0604020202020204" pitchFamily="34" charset="0"/>
                    <a:ea typeface="ヒラギノ角ゴ Pro W3" charset="-128"/>
                    <a:cs typeface="Arial" panose="020B0604020202020204" pitchFamily="34" charset="0"/>
                  </a:rPr>
                  <a:t> </a:t>
                </a:r>
              </a:p>
              <a:p>
                <a:pPr lvl="1">
                  <a:buFont typeface="Arial" panose="020B0604020202020204" pitchFamily="34" charset="0"/>
                  <a:buChar char="•"/>
                </a:pPr>
                <a:r>
                  <a:rPr lang="pt-PT" altLang="en-US" sz="1800" dirty="0">
                    <a:latin typeface="Arial" panose="020B0604020202020204" pitchFamily="34" charset="0"/>
                    <a:ea typeface="ヒラギノ角ゴ Pro W3" charset="-128"/>
                    <a:cs typeface="Arial" panose="020B0604020202020204" pitchFamily="34" charset="0"/>
                  </a:rPr>
                  <a:t>CAPM used to derive the option’s risk premium from the stock’s</a:t>
                </a:r>
                <a:endParaRPr lang="en-US" altLang="en-US" sz="1800" dirty="0">
                  <a:latin typeface="Arial" panose="020B0604020202020204" pitchFamily="34" charset="0"/>
                  <a:ea typeface="ヒラギノ角ゴ Pro W3" charset="-128"/>
                  <a:cs typeface="Arial" panose="020B0604020202020204"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4294967295"/>
              </p:nvPr>
            </p:nvSpPr>
            <p:spPr>
              <a:xfrm>
                <a:off x="379721" y="838200"/>
                <a:ext cx="8153400" cy="4978400"/>
              </a:xfrm>
              <a:blipFill>
                <a:blip r:embed="rId2"/>
                <a:stretch>
                  <a:fillRect l="-224" t="-1225"/>
                </a:stretch>
              </a:blipFill>
            </p:spPr>
            <p:txBody>
              <a:bodyPr/>
              <a:lstStyle/>
              <a:p>
                <a:r>
                  <a:rPr lang="en-NL">
                    <a:noFill/>
                  </a:rPr>
                  <a:t> </a:t>
                </a:r>
              </a:p>
            </p:txBody>
          </p:sp>
        </mc:Fallback>
      </mc:AlternateContent>
    </p:spTree>
    <p:extLst>
      <p:ext uri="{BB962C8B-B14F-4D97-AF65-F5344CB8AC3E}">
        <p14:creationId xmlns:p14="http://schemas.microsoft.com/office/powerpoint/2010/main" val="52393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1128" y="228600"/>
            <a:ext cx="6248400" cy="473075"/>
          </a:xfrm>
        </p:spPr>
        <p:txBody>
          <a:bodyPr>
            <a:noAutofit/>
          </a:bodyPr>
          <a:lstStyle/>
          <a:p>
            <a:pPr algn="l"/>
            <a:r>
              <a:rPr lang="en-US" sz="3000" dirty="0">
                <a:latin typeface="Arial" panose="020B0604020202020204" pitchFamily="34" charset="0"/>
                <a:cs typeface="Arial" panose="020B0604020202020204" pitchFamily="34" charset="0"/>
              </a:rPr>
              <a:t>Replicating portfolio (2/2)</a:t>
            </a:r>
          </a:p>
        </p:txBody>
      </p:sp>
      <mc:AlternateContent xmlns:mc="http://schemas.openxmlformats.org/markup-compatibility/2006" xmlns:a14="http://schemas.microsoft.com/office/drawing/2010/main">
        <mc:Choice Requires="a14">
          <p:sp>
            <p:nvSpPr>
              <p:cNvPr id="4" name="Content Placeholder 3"/>
              <p:cNvSpPr>
                <a:spLocks noGrp="1"/>
              </p:cNvSpPr>
              <p:nvPr>
                <p:ph sz="quarter" idx="4294967295"/>
              </p:nvPr>
            </p:nvSpPr>
            <p:spPr>
              <a:xfrm>
                <a:off x="381000" y="790685"/>
                <a:ext cx="8153400" cy="4978400"/>
              </a:xfrm>
            </p:spPr>
            <p:txBody>
              <a:bodyPr>
                <a:noAutofit/>
              </a:bodyPr>
              <a:lstStyle/>
              <a:p>
                <a:pPr>
                  <a:spcBef>
                    <a:spcPct val="50000"/>
                  </a:spcBef>
                  <a:buFont typeface="Arial" panose="020B0604020202020204" pitchFamily="34" charset="0"/>
                  <a:buChar char="•"/>
                </a:pPr>
                <a:r>
                  <a:rPr lang="en-US" sz="1600" b="0" dirty="0">
                    <a:latin typeface="Arial" panose="020B0604020202020204" pitchFamily="34" charset="0"/>
                    <a:cs typeface="Arial" panose="020B0604020202020204" pitchFamily="34" charset="0"/>
                  </a:rPr>
                  <a:t>The general solution uses the additional notation: </a:t>
                </a:r>
                <a:r>
                  <a:rPr lang="pt-PT" sz="1600" b="0" i="1" dirty="0">
                    <a:latin typeface="Arial" panose="020B0604020202020204" pitchFamily="34" charset="0"/>
                    <a:cs typeface="Arial" panose="020B0604020202020204" pitchFamily="34" charset="0"/>
                  </a:rPr>
                  <a:t>S</a:t>
                </a:r>
                <a:r>
                  <a:rPr lang="pt-PT" sz="1600" b="0" baseline="-25000" dirty="0">
                    <a:latin typeface="Arial" panose="020B0604020202020204" pitchFamily="34" charset="0"/>
                    <a:cs typeface="Arial" panose="020B0604020202020204" pitchFamily="34" charset="0"/>
                  </a:rPr>
                  <a:t>0</a:t>
                </a:r>
                <a:r>
                  <a:rPr lang="en-US" sz="1600" b="0" dirty="0">
                    <a:latin typeface="Arial" panose="020B0604020202020204" pitchFamily="34" charset="0"/>
                    <a:cs typeface="Arial" panose="020B0604020202020204" pitchFamily="34" charset="0"/>
                  </a:rPr>
                  <a:t>, S</a:t>
                </a:r>
                <a:r>
                  <a:rPr lang="en-US" sz="1600" b="0" baseline="-25000" dirty="0">
                    <a:latin typeface="Arial" panose="020B0604020202020204" pitchFamily="34" charset="0"/>
                    <a:cs typeface="Arial" panose="020B0604020202020204" pitchFamily="34" charset="0"/>
                  </a:rPr>
                  <a:t>u</a:t>
                </a:r>
                <a:r>
                  <a:rPr lang="en-US" sz="1600" b="0" dirty="0">
                    <a:latin typeface="Arial" panose="020B0604020202020204" pitchFamily="34" charset="0"/>
                    <a:cs typeface="Arial" panose="020B0604020202020204" pitchFamily="34" charset="0"/>
                  </a:rPr>
                  <a:t>, </a:t>
                </a:r>
                <a:r>
                  <a:rPr lang="en-US" sz="1600" b="0" dirty="0" err="1">
                    <a:latin typeface="Arial" panose="020B0604020202020204" pitchFamily="34" charset="0"/>
                    <a:cs typeface="Arial" panose="020B0604020202020204" pitchFamily="34" charset="0"/>
                  </a:rPr>
                  <a:t>S</a:t>
                </a:r>
                <a:r>
                  <a:rPr lang="en-US" sz="1600" b="0" baseline="-25000" dirty="0" err="1">
                    <a:latin typeface="Arial" panose="020B0604020202020204" pitchFamily="34" charset="0"/>
                    <a:cs typeface="Arial" panose="020B0604020202020204" pitchFamily="34" charset="0"/>
                  </a:rPr>
                  <a:t>d</a:t>
                </a:r>
                <a:r>
                  <a:rPr lang="en-US" sz="1600" b="0" dirty="0">
                    <a:latin typeface="Arial" panose="020B0604020202020204" pitchFamily="34" charset="0"/>
                    <a:cs typeface="Arial" panose="020B0604020202020204" pitchFamily="34" charset="0"/>
                  </a:rPr>
                  <a:t>, </a:t>
                </a:r>
                <a:r>
                  <a:rPr lang="en-US" altLang="en-US" sz="1600" b="0" dirty="0" err="1">
                    <a:latin typeface="Arial" panose="020B0604020202020204" pitchFamily="34" charset="0"/>
                    <a:ea typeface="ヒラギノ角ゴ Pro W3" charset="-128"/>
                    <a:cs typeface="Arial" panose="020B0604020202020204" pitchFamily="34" charset="0"/>
                  </a:rPr>
                  <a:t>r</a:t>
                </a:r>
                <a:r>
                  <a:rPr lang="en-US" altLang="en-US" sz="1600" b="0" baseline="-25000" dirty="0" err="1">
                    <a:latin typeface="Arial" panose="020B0604020202020204" pitchFamily="34" charset="0"/>
                    <a:ea typeface="ヒラギノ角ゴ Pro W3" charset="-128"/>
                    <a:cs typeface="Arial" panose="020B0604020202020204" pitchFamily="34" charset="0"/>
                  </a:rPr>
                  <a:t>f</a:t>
                </a:r>
                <a:r>
                  <a:rPr lang="en-US" altLang="en-US" sz="1600" b="0" dirty="0">
                    <a:latin typeface="Arial" panose="020B0604020202020204" pitchFamily="34" charset="0"/>
                    <a:ea typeface="ヒラギノ角ゴ Pro W3" charset="-128"/>
                    <a:cs typeface="Arial" panose="020B0604020202020204" pitchFamily="34" charset="0"/>
                  </a:rPr>
                  <a:t>, c</a:t>
                </a:r>
                <a:r>
                  <a:rPr lang="en-US" altLang="en-US" sz="1600" b="0" baseline="-25000" dirty="0">
                    <a:latin typeface="Arial" panose="020B0604020202020204" pitchFamily="34" charset="0"/>
                    <a:ea typeface="ヒラギノ角ゴ Pro W3" charset="-128"/>
                    <a:cs typeface="Arial" panose="020B0604020202020204" pitchFamily="34" charset="0"/>
                  </a:rPr>
                  <a:t>u</a:t>
                </a:r>
                <a:r>
                  <a:rPr lang="en-US" altLang="en-US" sz="1600" b="0" dirty="0">
                    <a:latin typeface="Arial" panose="020B0604020202020204" pitchFamily="34" charset="0"/>
                    <a:ea typeface="ヒラギノ角ゴ Pro W3" charset="-128"/>
                    <a:cs typeface="Arial" panose="020B0604020202020204" pitchFamily="34" charset="0"/>
                  </a:rPr>
                  <a:t> and c</a:t>
                </a:r>
                <a:r>
                  <a:rPr lang="en-US" altLang="en-US" sz="1600" b="0" baseline="-25000" dirty="0">
                    <a:latin typeface="Arial" panose="020B0604020202020204" pitchFamily="34" charset="0"/>
                    <a:ea typeface="ヒラギノ角ゴ Pro W3" charset="-128"/>
                    <a:cs typeface="Arial" panose="020B0604020202020204" pitchFamily="34" charset="0"/>
                  </a:rPr>
                  <a:t>d</a:t>
                </a:r>
                <a:r>
                  <a:rPr lang="en-US" altLang="en-US" sz="1600" b="0" dirty="0">
                    <a:latin typeface="Arial" panose="020B0604020202020204" pitchFamily="34" charset="0"/>
                    <a:ea typeface="ヒラギノ角ゴ Pro W3" charset="-128"/>
                    <a:cs typeface="Arial" panose="020B0604020202020204" pitchFamily="34" charset="0"/>
                  </a:rPr>
                  <a:t>:</a:t>
                </a:r>
              </a:p>
              <a:p>
                <a:pPr marL="651510" lvl="1" indent="-285750">
                  <a:spcBef>
                    <a:spcPct val="50000"/>
                  </a:spcBef>
                  <a:buFont typeface="Arial" panose="020B0604020202020204" pitchFamily="34" charset="0"/>
                  <a:buChar char="•"/>
                </a:pPr>
                <a14:m>
                  <m:oMath xmlns:m="http://schemas.openxmlformats.org/officeDocument/2006/math">
                    <m:r>
                      <a:rPr lang="en-US" altLang="en-US" sz="1600" b="0">
                        <a:latin typeface="Cambria Math"/>
                        <a:ea typeface="Cambria Math"/>
                      </a:rPr>
                      <m:t>∆=</m:t>
                    </m:r>
                    <m:f>
                      <m:fPr>
                        <m:ctrlPr>
                          <a:rPr lang="en-US" altLang="en-US" sz="1600" i="1">
                            <a:latin typeface="Cambria Math" panose="02040503050406030204" pitchFamily="18" charset="0"/>
                            <a:ea typeface="Cambria Math"/>
                          </a:rPr>
                        </m:ctrlPr>
                      </m:fPr>
                      <m:num>
                        <m:sSub>
                          <m:sSubPr>
                            <m:ctrlPr>
                              <a:rPr lang="en-US" altLang="en-US" sz="1600" i="1">
                                <a:latin typeface="Cambria Math" panose="02040503050406030204" pitchFamily="18" charset="0"/>
                                <a:ea typeface="Cambria Math"/>
                              </a:rPr>
                            </m:ctrlPr>
                          </m:sSubPr>
                          <m:e>
                            <m:r>
                              <m:rPr>
                                <m:sty m:val="p"/>
                              </m:rPr>
                              <a:rPr lang="en-US" altLang="en-US" sz="1600" b="0" i="0" smtClean="0">
                                <a:latin typeface="Cambria Math" panose="02040503050406030204" pitchFamily="18" charset="0"/>
                                <a:ea typeface="Cambria Math"/>
                              </a:rPr>
                              <m:t>c</m:t>
                            </m:r>
                          </m:e>
                          <m:sub>
                            <m:r>
                              <m:rPr>
                                <m:sty m:val="p"/>
                              </m:rPr>
                              <a:rPr lang="en-US" altLang="en-US" sz="1600" b="0">
                                <a:latin typeface="Cambria Math"/>
                                <a:ea typeface="Cambria Math"/>
                              </a:rPr>
                              <m:t>u</m:t>
                            </m:r>
                          </m:sub>
                        </m:sSub>
                        <m:r>
                          <a:rPr lang="en-US" altLang="en-US" sz="1600" b="0">
                            <a:latin typeface="Cambria Math"/>
                            <a:ea typeface="Cambria Math"/>
                          </a:rPr>
                          <m:t>−</m:t>
                        </m:r>
                        <m:sSub>
                          <m:sSubPr>
                            <m:ctrlPr>
                              <a:rPr lang="en-US" altLang="en-US" sz="1600" i="1">
                                <a:latin typeface="Cambria Math" panose="02040503050406030204" pitchFamily="18" charset="0"/>
                                <a:ea typeface="Cambria Math"/>
                              </a:rPr>
                            </m:ctrlPr>
                          </m:sSubPr>
                          <m:e>
                            <m:r>
                              <m:rPr>
                                <m:sty m:val="p"/>
                              </m:rPr>
                              <a:rPr lang="en-US" altLang="en-US" sz="1600" b="0" i="0" smtClean="0">
                                <a:latin typeface="Cambria Math" panose="02040503050406030204" pitchFamily="18" charset="0"/>
                                <a:ea typeface="Cambria Math"/>
                              </a:rPr>
                              <m:t>c</m:t>
                            </m:r>
                          </m:e>
                          <m:sub>
                            <m:r>
                              <m:rPr>
                                <m:sty m:val="p"/>
                              </m:rPr>
                              <a:rPr lang="en-US" altLang="en-US" sz="1600" b="0">
                                <a:latin typeface="Cambria Math"/>
                                <a:ea typeface="Cambria Math"/>
                              </a:rPr>
                              <m:t>d</m:t>
                            </m:r>
                          </m:sub>
                        </m:sSub>
                      </m:num>
                      <m:den>
                        <m:sSub>
                          <m:sSubPr>
                            <m:ctrlPr>
                              <a:rPr lang="en-US" altLang="en-US" sz="1600" i="1">
                                <a:latin typeface="Cambria Math" panose="02040503050406030204" pitchFamily="18" charset="0"/>
                                <a:ea typeface="Cambria Math"/>
                              </a:rPr>
                            </m:ctrlPr>
                          </m:sSubPr>
                          <m:e>
                            <m:r>
                              <m:rPr>
                                <m:sty m:val="p"/>
                              </m:rPr>
                              <a:rPr lang="en-US" altLang="en-US" sz="1600" b="0">
                                <a:latin typeface="Cambria Math"/>
                                <a:ea typeface="Cambria Math"/>
                              </a:rPr>
                              <m:t>S</m:t>
                            </m:r>
                          </m:e>
                          <m:sub>
                            <m:r>
                              <m:rPr>
                                <m:sty m:val="p"/>
                              </m:rPr>
                              <a:rPr lang="en-US" altLang="en-US" sz="1600" b="0">
                                <a:latin typeface="Cambria Math"/>
                                <a:ea typeface="Cambria Math"/>
                              </a:rPr>
                              <m:t>u</m:t>
                            </m:r>
                          </m:sub>
                        </m:sSub>
                        <m:r>
                          <a:rPr lang="en-US" altLang="en-US" sz="1600" b="0">
                            <a:latin typeface="Cambria Math"/>
                            <a:ea typeface="Cambria Math"/>
                          </a:rPr>
                          <m:t>−</m:t>
                        </m:r>
                        <m:sSub>
                          <m:sSubPr>
                            <m:ctrlPr>
                              <a:rPr lang="en-US" altLang="en-US" sz="1600" i="1">
                                <a:latin typeface="Cambria Math" panose="02040503050406030204" pitchFamily="18" charset="0"/>
                                <a:ea typeface="Cambria Math"/>
                              </a:rPr>
                            </m:ctrlPr>
                          </m:sSubPr>
                          <m:e>
                            <m:r>
                              <m:rPr>
                                <m:sty m:val="p"/>
                              </m:rPr>
                              <a:rPr lang="en-US" altLang="en-US" sz="1600" b="0">
                                <a:latin typeface="Cambria Math"/>
                                <a:ea typeface="Cambria Math"/>
                              </a:rPr>
                              <m:t>S</m:t>
                            </m:r>
                          </m:e>
                          <m:sub>
                            <m:r>
                              <m:rPr>
                                <m:sty m:val="p"/>
                              </m:rPr>
                              <a:rPr lang="en-US" altLang="en-US" sz="1600" b="0">
                                <a:latin typeface="Cambria Math"/>
                                <a:ea typeface="Cambria Math"/>
                              </a:rPr>
                              <m:t>d</m:t>
                            </m:r>
                          </m:sub>
                        </m:sSub>
                      </m:den>
                    </m:f>
                  </m:oMath>
                </a14:m>
                <a:r>
                  <a:rPr lang="en-US" altLang="en-US" sz="1600" dirty="0">
                    <a:latin typeface="Arial" panose="020B0604020202020204" pitchFamily="34" charset="0"/>
                    <a:ea typeface="ヒラギノ角ゴ Pro W3" charset="-128"/>
                    <a:cs typeface="Arial" panose="020B0604020202020204" pitchFamily="34" charset="0"/>
                  </a:rPr>
                  <a:t> and </a:t>
                </a:r>
                <a14:m>
                  <m:oMath xmlns:m="http://schemas.openxmlformats.org/officeDocument/2006/math">
                    <m:r>
                      <m:rPr>
                        <m:sty m:val="p"/>
                      </m:rPr>
                      <a:rPr lang="en-US" altLang="en-US" sz="1600" b="0" dirty="0">
                        <a:latin typeface="Cambria Math"/>
                        <a:ea typeface="Cambria Math"/>
                      </a:rPr>
                      <m:t>B</m:t>
                    </m:r>
                    <m:r>
                      <a:rPr lang="en-US" altLang="en-US" sz="1600" b="0">
                        <a:latin typeface="Cambria Math"/>
                        <a:ea typeface="Cambria Math"/>
                      </a:rPr>
                      <m:t>=</m:t>
                    </m:r>
                    <m:f>
                      <m:fPr>
                        <m:ctrlPr>
                          <a:rPr lang="en-US" altLang="en-US" sz="1600" i="1">
                            <a:latin typeface="Cambria Math" panose="02040503050406030204" pitchFamily="18" charset="0"/>
                            <a:ea typeface="Cambria Math"/>
                          </a:rPr>
                        </m:ctrlPr>
                      </m:fPr>
                      <m:num>
                        <m:sSub>
                          <m:sSubPr>
                            <m:ctrlPr>
                              <a:rPr lang="en-US" altLang="en-US" sz="1600" i="1">
                                <a:latin typeface="Cambria Math" panose="02040503050406030204" pitchFamily="18" charset="0"/>
                                <a:ea typeface="Cambria Math"/>
                              </a:rPr>
                            </m:ctrlPr>
                          </m:sSubPr>
                          <m:e>
                            <m:r>
                              <m:rPr>
                                <m:sty m:val="p"/>
                              </m:rPr>
                              <a:rPr lang="en-US" altLang="en-US" sz="1600" b="0" i="0" smtClean="0">
                                <a:latin typeface="Cambria Math" panose="02040503050406030204" pitchFamily="18" charset="0"/>
                                <a:ea typeface="Cambria Math"/>
                              </a:rPr>
                              <m:t>c</m:t>
                            </m:r>
                          </m:e>
                          <m:sub>
                            <m:r>
                              <m:rPr>
                                <m:sty m:val="p"/>
                              </m:rPr>
                              <a:rPr lang="en-US" altLang="en-US" sz="1600" b="0">
                                <a:latin typeface="Cambria Math"/>
                                <a:ea typeface="Cambria Math"/>
                              </a:rPr>
                              <m:t>d</m:t>
                            </m:r>
                          </m:sub>
                        </m:sSub>
                        <m:r>
                          <a:rPr lang="en-US" altLang="en-US" sz="1600" b="0">
                            <a:latin typeface="Cambria Math"/>
                            <a:ea typeface="Cambria Math"/>
                          </a:rPr>
                          <m:t>−</m:t>
                        </m:r>
                        <m:sSub>
                          <m:sSubPr>
                            <m:ctrlPr>
                              <a:rPr lang="en-US" altLang="en-US" sz="1600" i="1">
                                <a:latin typeface="Cambria Math" panose="02040503050406030204" pitchFamily="18" charset="0"/>
                                <a:ea typeface="Cambria Math"/>
                              </a:rPr>
                            </m:ctrlPr>
                          </m:sSubPr>
                          <m:e>
                            <m:r>
                              <m:rPr>
                                <m:sty m:val="p"/>
                              </m:rPr>
                              <a:rPr lang="en-US" altLang="en-US" sz="1600" b="0">
                                <a:latin typeface="Cambria Math"/>
                                <a:ea typeface="Cambria Math"/>
                              </a:rPr>
                              <m:t>S</m:t>
                            </m:r>
                          </m:e>
                          <m:sub>
                            <m:r>
                              <m:rPr>
                                <m:sty m:val="p"/>
                              </m:rPr>
                              <a:rPr lang="en-US" altLang="en-US" sz="1600" b="0">
                                <a:latin typeface="Cambria Math"/>
                                <a:ea typeface="Cambria Math"/>
                              </a:rPr>
                              <m:t>d</m:t>
                            </m:r>
                          </m:sub>
                        </m:sSub>
                        <m:r>
                          <a:rPr lang="en-US" altLang="en-US" sz="1600" b="0">
                            <a:latin typeface="Cambria Math"/>
                            <a:ea typeface="Cambria Math"/>
                          </a:rPr>
                          <m:t>∆</m:t>
                        </m:r>
                      </m:num>
                      <m:den>
                        <m:r>
                          <a:rPr lang="en-US" altLang="en-US" sz="1600" b="0">
                            <a:latin typeface="Cambria Math"/>
                            <a:ea typeface="Cambria Math"/>
                          </a:rPr>
                          <m:t>1+</m:t>
                        </m:r>
                        <m:sSub>
                          <m:sSubPr>
                            <m:ctrlPr>
                              <a:rPr lang="en-US" altLang="en-US" sz="1600" i="1">
                                <a:latin typeface="Cambria Math" panose="02040503050406030204" pitchFamily="18" charset="0"/>
                                <a:ea typeface="Cambria Math"/>
                              </a:rPr>
                            </m:ctrlPr>
                          </m:sSubPr>
                          <m:e>
                            <m:r>
                              <m:rPr>
                                <m:sty m:val="p"/>
                              </m:rPr>
                              <a:rPr lang="en-US" altLang="en-US" sz="1600" b="0">
                                <a:latin typeface="Cambria Math"/>
                                <a:ea typeface="Cambria Math"/>
                              </a:rPr>
                              <m:t>r</m:t>
                            </m:r>
                          </m:e>
                          <m:sub>
                            <m:r>
                              <m:rPr>
                                <m:sty m:val="p"/>
                              </m:rPr>
                              <a:rPr lang="en-US" altLang="en-US" sz="1600" b="0">
                                <a:latin typeface="Cambria Math"/>
                                <a:ea typeface="Cambria Math"/>
                              </a:rPr>
                              <m:t>f</m:t>
                            </m:r>
                          </m:sub>
                        </m:sSub>
                      </m:den>
                    </m:f>
                  </m:oMath>
                </a14:m>
                <a:r>
                  <a:rPr lang="en-US" altLang="en-US" sz="1600" dirty="0">
                    <a:latin typeface="Arial" panose="020B0604020202020204" pitchFamily="34" charset="0"/>
                    <a:ea typeface="ヒラギノ角ゴ Pro W3" charset="-128"/>
                    <a:cs typeface="Arial" panose="020B0604020202020204" pitchFamily="34" charset="0"/>
                  </a:rPr>
                  <a:t> , such that </a:t>
                </a:r>
                <a:r>
                  <a:rPr lang="pt-PT" sz="1600" i="1" dirty="0">
                    <a:latin typeface="Arial" panose="020B0604020202020204" pitchFamily="34" charset="0"/>
                    <a:cs typeface="Arial" panose="020B0604020202020204" pitchFamily="34" charset="0"/>
                  </a:rPr>
                  <a:t>c</a:t>
                </a:r>
                <a:r>
                  <a:rPr lang="pt-PT" sz="1600" baseline="-25000" dirty="0">
                    <a:latin typeface="Arial" panose="020B0604020202020204" pitchFamily="34" charset="0"/>
                    <a:cs typeface="Arial" panose="020B0604020202020204" pitchFamily="34" charset="0"/>
                  </a:rPr>
                  <a:t>0 </a:t>
                </a:r>
                <a:r>
                  <a:rPr lang="en-US" altLang="en-US" sz="1600" dirty="0">
                    <a:latin typeface="Arial" panose="020B0604020202020204" pitchFamily="34" charset="0"/>
                    <a:ea typeface="ヒラギノ角ゴ Pro W3" charset="-128"/>
                    <a:cs typeface="Arial" panose="020B0604020202020204" pitchFamily="34" charset="0"/>
                  </a:rPr>
                  <a:t>=</a:t>
                </a:r>
                <a:r>
                  <a:rPr lang="en-US" altLang="en-US" sz="1600" dirty="0">
                    <a:latin typeface="Arial" panose="020B0604020202020204" pitchFamily="34" charset="0"/>
                    <a:ea typeface="Cambria Math"/>
                    <a:cs typeface="Arial" panose="020B0604020202020204" pitchFamily="34" charset="0"/>
                  </a:rPr>
                  <a:t> </a:t>
                </a:r>
                <a14:m>
                  <m:oMath xmlns:m="http://schemas.openxmlformats.org/officeDocument/2006/math">
                    <m:r>
                      <a:rPr lang="en-US" altLang="en-US" sz="1600" b="0">
                        <a:latin typeface="Cambria Math"/>
                        <a:ea typeface="Cambria Math"/>
                      </a:rPr>
                      <m:t>∆</m:t>
                    </m:r>
                  </m:oMath>
                </a14:m>
                <a:r>
                  <a:rPr lang="pt-PT" sz="1600" i="1" dirty="0">
                    <a:latin typeface="Arial" panose="020B0604020202020204" pitchFamily="34" charset="0"/>
                    <a:cs typeface="Arial" panose="020B0604020202020204" pitchFamily="34" charset="0"/>
                  </a:rPr>
                  <a:t>S</a:t>
                </a:r>
                <a:r>
                  <a:rPr lang="pt-PT" sz="1600" baseline="-25000" dirty="0">
                    <a:latin typeface="Arial" panose="020B0604020202020204" pitchFamily="34" charset="0"/>
                    <a:cs typeface="Arial" panose="020B0604020202020204" pitchFamily="34" charset="0"/>
                  </a:rPr>
                  <a:t>0 </a:t>
                </a:r>
                <a:r>
                  <a:rPr lang="en-US" altLang="en-US" sz="1600" dirty="0">
                    <a:latin typeface="Arial" panose="020B0604020202020204" pitchFamily="34" charset="0"/>
                    <a:ea typeface="ヒラギノ角ゴ Pro W3" charset="-128"/>
                    <a:cs typeface="Arial" panose="020B0604020202020204" pitchFamily="34" charset="0"/>
                  </a:rPr>
                  <a:t>+B. </a:t>
                </a:r>
              </a:p>
              <a:p>
                <a:pPr marL="926148" lvl="2" indent="-285750">
                  <a:spcBef>
                    <a:spcPct val="50000"/>
                  </a:spcBef>
                  <a:buFont typeface="Arial" panose="020B0604020202020204" pitchFamily="34" charset="0"/>
                  <a:buChar char="•"/>
                </a:pPr>
                <a:endParaRPr lang="en-US" altLang="en-US" sz="1600" b="0" dirty="0">
                  <a:latin typeface="Arial" panose="020B0604020202020204" pitchFamily="34" charset="0"/>
                  <a:ea typeface="Cambria Math"/>
                  <a:cs typeface="Arial" panose="020B0604020202020204" pitchFamily="34" charset="0"/>
                </a:endParaRPr>
              </a:p>
              <a:p>
                <a:pPr marL="926148" lvl="2" indent="-285750">
                  <a:spcBef>
                    <a:spcPct val="50000"/>
                  </a:spcBef>
                  <a:buFont typeface="Arial" panose="020B0604020202020204" pitchFamily="34" charset="0"/>
                  <a:buChar char="•"/>
                </a:pPr>
                <a14:m>
                  <m:oMath xmlns:m="http://schemas.openxmlformats.org/officeDocument/2006/math">
                    <m:r>
                      <a:rPr lang="en-US" altLang="en-US" sz="1600" b="0">
                        <a:latin typeface="Cambria Math"/>
                        <a:ea typeface="Cambria Math"/>
                      </a:rPr>
                      <m:t>∆ </m:t>
                    </m:r>
                  </m:oMath>
                </a14:m>
                <a:r>
                  <a:rPr lang="en-US" altLang="en-US" sz="1600" dirty="0">
                    <a:latin typeface="Arial" panose="020B0604020202020204" pitchFamily="34" charset="0"/>
                    <a:ea typeface="ヒラギノ角ゴ Pro W3" charset="-128"/>
                    <a:cs typeface="Arial" panose="020B0604020202020204" pitchFamily="34" charset="0"/>
                  </a:rPr>
                  <a:t>is the sensitivity of the option to changes in the stock price </a:t>
                </a:r>
              </a:p>
              <a:p>
                <a:pPr marL="926148" lvl="2" indent="-285750">
                  <a:spcBef>
                    <a:spcPct val="50000"/>
                  </a:spcBef>
                  <a:buFont typeface="Arial" panose="020B0604020202020204" pitchFamily="34" charset="0"/>
                  <a:buChar char="•"/>
                </a:pPr>
                <a:r>
                  <a:rPr lang="en-US" altLang="en-US" sz="1600" dirty="0">
                    <a:latin typeface="Arial" panose="020B0604020202020204" pitchFamily="34" charset="0"/>
                    <a:ea typeface="ヒラギノ角ゴ Pro W3" charset="-128"/>
                    <a:cs typeface="Arial" panose="020B0604020202020204" pitchFamily="34" charset="0"/>
                  </a:rPr>
                  <a:t>For call options: 0≤</a:t>
                </a:r>
                <a14:m>
                  <m:oMath xmlns:m="http://schemas.openxmlformats.org/officeDocument/2006/math">
                    <m:r>
                      <a:rPr lang="en-US" altLang="en-US" sz="1600" b="0">
                        <a:latin typeface="Cambria Math"/>
                        <a:ea typeface="Cambria Math"/>
                      </a:rPr>
                      <m:t>∆</m:t>
                    </m:r>
                  </m:oMath>
                </a14:m>
                <a:r>
                  <a:rPr lang="en-US" altLang="en-US" sz="1600" dirty="0">
                    <a:latin typeface="Arial" panose="020B0604020202020204" pitchFamily="34" charset="0"/>
                    <a:ea typeface="ヒラギノ角ゴ Pro W3" charset="-128"/>
                    <a:cs typeface="Arial" panose="020B0604020202020204" pitchFamily="34" charset="0"/>
                  </a:rPr>
                  <a:t>≤1 and B≤0 (borrow/short risk-free bonds) </a:t>
                </a:r>
                <a:r>
                  <a:rPr lang="en-US" altLang="en-US" sz="1600" dirty="0">
                    <a:latin typeface="Arial" panose="020B0604020202020204" pitchFamily="34" charset="0"/>
                    <a:ea typeface="ヒラギノ角ゴ Pro W3" charset="-128"/>
                    <a:cs typeface="Arial" panose="020B0604020202020204" pitchFamily="34" charset="0"/>
                    <a:sym typeface="Wingdings" panose="05000000000000000000" pitchFamily="2" charset="2"/>
                  </a:rPr>
                  <a:t>      </a:t>
                </a:r>
                <a:r>
                  <a:rPr lang="en-US" altLang="nl-NL" sz="1600" dirty="0">
                    <a:latin typeface="Arial" panose="020B0604020202020204" pitchFamily="34" charset="0"/>
                    <a:cs typeface="Arial" panose="020B0604020202020204" pitchFamily="34" charset="0"/>
                  </a:rPr>
                  <a:t>A call is a levered position in the stock</a:t>
                </a:r>
              </a:p>
              <a:p>
                <a:pPr marL="651510" lvl="1" indent="-285750">
                  <a:spcBef>
                    <a:spcPct val="5000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51460" indent="-285750">
                  <a:spcBef>
                    <a:spcPct val="50000"/>
                  </a:spcBef>
                </a:pPr>
                <a:r>
                  <a:rPr lang="en-US" sz="1600" dirty="0">
                    <a:latin typeface="Arial" panose="020B0604020202020204" pitchFamily="34" charset="0"/>
                    <a:cs typeface="Arial" panose="020B0604020202020204" pitchFamily="34" charset="0"/>
                  </a:rPr>
                  <a:t>The practice of constructing this replicating portfolio at each point in time and using it to hedge the option position is called </a:t>
                </a:r>
                <a:r>
                  <a:rPr lang="en-US" sz="1600" i="1" u="sng" dirty="0">
                    <a:latin typeface="Arial" panose="020B0604020202020204" pitchFamily="34" charset="0"/>
                    <a:cs typeface="Arial" panose="020B0604020202020204" pitchFamily="34" charset="0"/>
                  </a:rPr>
                  <a:t>delta hedging</a:t>
                </a:r>
              </a:p>
              <a:p>
                <a:pPr lvl="1">
                  <a:spcBef>
                    <a:spcPct val="50000"/>
                  </a:spcBef>
                  <a:buFont typeface="Arial" panose="020B0604020202020204" pitchFamily="34" charset="0"/>
                  <a:buChar char="•"/>
                </a:pPr>
                <a:r>
                  <a:rPr lang="en-US" altLang="en-US" sz="1600" dirty="0">
                    <a:latin typeface="Arial" panose="020B0604020202020204" pitchFamily="34" charset="0"/>
                    <a:ea typeface="ヒラギノ角ゴ Pro W3" charset="-128"/>
                    <a:cs typeface="Arial" panose="020B0604020202020204" pitchFamily="34" charset="0"/>
                  </a:rPr>
                  <a:t>E.g., option market makers</a:t>
                </a:r>
              </a:p>
              <a:p>
                <a:pPr lvl="1">
                  <a:spcBef>
                    <a:spcPct val="50000"/>
                  </a:spcBef>
                  <a:buFont typeface="Arial" panose="020B0604020202020204" pitchFamily="34" charset="0"/>
                  <a:buChar char="•"/>
                </a:pPr>
                <a:endParaRPr lang="en-US" altLang="en-US" sz="1200" b="0" dirty="0">
                  <a:latin typeface="Arial" panose="020B0604020202020204" pitchFamily="34" charset="0"/>
                  <a:ea typeface="ヒラギノ角ゴ Pro W3" charset="-128"/>
                  <a:cs typeface="Arial" panose="020B0604020202020204" pitchFamily="34" charset="0"/>
                </a:endParaRPr>
              </a:p>
              <a:p>
                <a:pPr>
                  <a:spcBef>
                    <a:spcPct val="50000"/>
                  </a:spcBef>
                  <a:buFont typeface="Arial" panose="020B0604020202020204" pitchFamily="34" charset="0"/>
                  <a:buChar char="•"/>
                </a:pPr>
                <a:r>
                  <a:rPr lang="en-US" altLang="en-US" sz="1600" b="0" dirty="0">
                    <a:latin typeface="Arial" panose="020B0604020202020204" pitchFamily="34" charset="0"/>
                    <a:ea typeface="ヒラギノ角ゴ Pro W3" charset="-128"/>
                    <a:cs typeface="Arial" panose="020B0604020202020204" pitchFamily="34" charset="0"/>
                  </a:rPr>
                  <a:t>This solution holds for any derivative that depends on the stock price</a:t>
                </a:r>
              </a:p>
              <a:p>
                <a:pPr lvl="1">
                  <a:spcBef>
                    <a:spcPct val="50000"/>
                  </a:spcBef>
                  <a:buFont typeface="Arial" panose="020B0604020202020204" pitchFamily="34" charset="0"/>
                  <a:buChar char="•"/>
                </a:pPr>
                <a:r>
                  <a:rPr lang="en-US" altLang="en-US" sz="1600" dirty="0">
                    <a:latin typeface="Arial" panose="020B0604020202020204" pitchFamily="34" charset="0"/>
                    <a:ea typeface="ヒラギノ角ゴ Pro W3" charset="-128"/>
                    <a:cs typeface="Arial" panose="020B0604020202020204" pitchFamily="34" charset="0"/>
                  </a:rPr>
                  <a:t>Thus, e.g., for a European put:</a:t>
                </a:r>
              </a:p>
              <a:p>
                <a:pPr marL="742950" lvl="1" indent="-285750" algn="ctr">
                  <a:spcBef>
                    <a:spcPct val="50000"/>
                  </a:spcBef>
                  <a:buFont typeface="Arial" panose="020B0604020202020204" pitchFamily="34" charset="0"/>
                  <a:buChar char="•"/>
                </a:pPr>
                <a14:m>
                  <m:oMath xmlns:m="http://schemas.openxmlformats.org/officeDocument/2006/math">
                    <m:r>
                      <m:rPr>
                        <m:nor/>
                      </m:rPr>
                      <a:rPr lang="en-US" altLang="en-US" sz="1600" i="0" dirty="0" smtClean="0">
                        <a:latin typeface="Arial" panose="020B0604020202020204" pitchFamily="34" charset="0"/>
                        <a:ea typeface="ヒラギノ角ゴ Pro W3" charset="-128"/>
                        <a:cs typeface="Arial" panose="020B0604020202020204" pitchFamily="34" charset="0"/>
                      </a:rPr>
                      <m:t>−1 </m:t>
                    </m:r>
                    <m:r>
                      <m:rPr>
                        <m:nor/>
                      </m:rPr>
                      <a:rPr lang="en-US" altLang="en-US" sz="1600" dirty="0">
                        <a:latin typeface="Arial" panose="020B0604020202020204" pitchFamily="34" charset="0"/>
                        <a:ea typeface="ヒラギノ角ゴ Pro W3" charset="-128"/>
                        <a:cs typeface="Arial" panose="020B0604020202020204" pitchFamily="34" charset="0"/>
                      </a:rPr>
                      <m:t>≤</m:t>
                    </m:r>
                    <m:r>
                      <m:rPr>
                        <m:nor/>
                      </m:rPr>
                      <a:rPr lang="en-US" altLang="en-US" sz="1600" i="0" dirty="0" smtClean="0">
                        <a:latin typeface="Arial" panose="020B0604020202020204" pitchFamily="34" charset="0"/>
                        <a:ea typeface="ヒラギノ角ゴ Pro W3" charset="-128"/>
                        <a:cs typeface="Arial" panose="020B0604020202020204" pitchFamily="34" charset="0"/>
                      </a:rPr>
                      <m:t> </m:t>
                    </m:r>
                    <m:r>
                      <a:rPr lang="en-US" altLang="en-US" sz="1600" b="0">
                        <a:latin typeface="Cambria Math"/>
                        <a:ea typeface="Cambria Math"/>
                      </a:rPr>
                      <m:t>∆=</m:t>
                    </m:r>
                    <m:f>
                      <m:fPr>
                        <m:ctrlPr>
                          <a:rPr lang="en-US" altLang="en-US" sz="1600" i="1">
                            <a:latin typeface="Cambria Math" panose="02040503050406030204" pitchFamily="18" charset="0"/>
                            <a:ea typeface="Cambria Math"/>
                          </a:rPr>
                        </m:ctrlPr>
                      </m:fPr>
                      <m:num>
                        <m:sSub>
                          <m:sSubPr>
                            <m:ctrlPr>
                              <a:rPr lang="en-US" altLang="en-US" sz="1600" i="1">
                                <a:latin typeface="Cambria Math" panose="02040503050406030204" pitchFamily="18" charset="0"/>
                                <a:ea typeface="Cambria Math"/>
                              </a:rPr>
                            </m:ctrlPr>
                          </m:sSubPr>
                          <m:e>
                            <m:r>
                              <m:rPr>
                                <m:sty m:val="p"/>
                              </m:rPr>
                              <a:rPr lang="en-US" altLang="en-US" sz="1600" b="0" i="0" smtClean="0">
                                <a:latin typeface="Cambria Math" panose="02040503050406030204" pitchFamily="18" charset="0"/>
                                <a:ea typeface="Cambria Math"/>
                              </a:rPr>
                              <m:t>p</m:t>
                            </m:r>
                          </m:e>
                          <m:sub>
                            <m:r>
                              <m:rPr>
                                <m:sty m:val="p"/>
                              </m:rPr>
                              <a:rPr lang="en-US" altLang="en-US" sz="1600" b="0">
                                <a:latin typeface="Cambria Math"/>
                                <a:ea typeface="Cambria Math"/>
                              </a:rPr>
                              <m:t>u</m:t>
                            </m:r>
                          </m:sub>
                        </m:sSub>
                        <m:r>
                          <a:rPr lang="en-US" altLang="en-US" sz="1600" b="0">
                            <a:latin typeface="Cambria Math"/>
                            <a:ea typeface="Cambria Math"/>
                          </a:rPr>
                          <m:t>−</m:t>
                        </m:r>
                        <m:sSub>
                          <m:sSubPr>
                            <m:ctrlPr>
                              <a:rPr lang="en-US" altLang="en-US" sz="1600" i="1">
                                <a:latin typeface="Cambria Math" panose="02040503050406030204" pitchFamily="18" charset="0"/>
                                <a:ea typeface="Cambria Math"/>
                              </a:rPr>
                            </m:ctrlPr>
                          </m:sSubPr>
                          <m:e>
                            <m:r>
                              <m:rPr>
                                <m:sty m:val="p"/>
                              </m:rPr>
                              <a:rPr lang="en-US" altLang="en-US" sz="1600" b="0" i="0" smtClean="0">
                                <a:latin typeface="Cambria Math" panose="02040503050406030204" pitchFamily="18" charset="0"/>
                                <a:ea typeface="Cambria Math"/>
                              </a:rPr>
                              <m:t>p</m:t>
                            </m:r>
                          </m:e>
                          <m:sub>
                            <m:r>
                              <m:rPr>
                                <m:sty m:val="p"/>
                              </m:rPr>
                              <a:rPr lang="en-US" altLang="en-US" sz="1600" b="0">
                                <a:latin typeface="Cambria Math"/>
                                <a:ea typeface="Cambria Math"/>
                              </a:rPr>
                              <m:t>d</m:t>
                            </m:r>
                          </m:sub>
                        </m:sSub>
                      </m:num>
                      <m:den>
                        <m:sSub>
                          <m:sSubPr>
                            <m:ctrlPr>
                              <a:rPr lang="en-US" altLang="en-US" sz="1600" i="1">
                                <a:latin typeface="Cambria Math" panose="02040503050406030204" pitchFamily="18" charset="0"/>
                                <a:ea typeface="Cambria Math"/>
                              </a:rPr>
                            </m:ctrlPr>
                          </m:sSubPr>
                          <m:e>
                            <m:r>
                              <m:rPr>
                                <m:sty m:val="p"/>
                              </m:rPr>
                              <a:rPr lang="en-US" altLang="en-US" sz="1600" b="0">
                                <a:latin typeface="Cambria Math"/>
                                <a:ea typeface="Cambria Math"/>
                              </a:rPr>
                              <m:t>S</m:t>
                            </m:r>
                          </m:e>
                          <m:sub>
                            <m:r>
                              <m:rPr>
                                <m:sty m:val="p"/>
                              </m:rPr>
                              <a:rPr lang="en-US" altLang="en-US" sz="1600" b="0">
                                <a:latin typeface="Cambria Math"/>
                                <a:ea typeface="Cambria Math"/>
                              </a:rPr>
                              <m:t>u</m:t>
                            </m:r>
                          </m:sub>
                        </m:sSub>
                        <m:r>
                          <a:rPr lang="en-US" altLang="en-US" sz="1600" b="0">
                            <a:latin typeface="Cambria Math"/>
                            <a:ea typeface="Cambria Math"/>
                          </a:rPr>
                          <m:t>−</m:t>
                        </m:r>
                        <m:sSub>
                          <m:sSubPr>
                            <m:ctrlPr>
                              <a:rPr lang="en-US" altLang="en-US" sz="1600" i="1">
                                <a:latin typeface="Cambria Math" panose="02040503050406030204" pitchFamily="18" charset="0"/>
                                <a:ea typeface="Cambria Math"/>
                              </a:rPr>
                            </m:ctrlPr>
                          </m:sSubPr>
                          <m:e>
                            <m:r>
                              <m:rPr>
                                <m:sty m:val="p"/>
                              </m:rPr>
                              <a:rPr lang="en-US" altLang="en-US" sz="1600" b="0">
                                <a:latin typeface="Cambria Math"/>
                                <a:ea typeface="Cambria Math"/>
                              </a:rPr>
                              <m:t>S</m:t>
                            </m:r>
                          </m:e>
                          <m:sub>
                            <m:r>
                              <m:rPr>
                                <m:sty m:val="p"/>
                              </m:rPr>
                              <a:rPr lang="en-US" altLang="en-US" sz="1600" b="0">
                                <a:latin typeface="Cambria Math"/>
                                <a:ea typeface="Cambria Math"/>
                              </a:rPr>
                              <m:t>d</m:t>
                            </m:r>
                          </m:sub>
                        </m:sSub>
                      </m:den>
                    </m:f>
                    <m:r>
                      <a:rPr lang="en-US" altLang="en-US" sz="1600" b="0" i="1" smtClean="0">
                        <a:latin typeface="Cambria Math" panose="02040503050406030204" pitchFamily="18" charset="0"/>
                        <a:ea typeface="Cambria Math"/>
                      </a:rPr>
                      <m:t> </m:t>
                    </m:r>
                    <m:r>
                      <m:rPr>
                        <m:nor/>
                      </m:rPr>
                      <a:rPr lang="en-US" altLang="en-US" sz="1600" dirty="0">
                        <a:latin typeface="Arial" panose="020B0604020202020204" pitchFamily="34" charset="0"/>
                        <a:ea typeface="ヒラギノ角ゴ Pro W3" charset="-128"/>
                        <a:cs typeface="Arial" panose="020B0604020202020204" pitchFamily="34" charset="0"/>
                      </a:rPr>
                      <m:t>≤</m:t>
                    </m:r>
                    <m:r>
                      <a:rPr lang="en-US" altLang="en-US" sz="1600" b="0" i="0" dirty="0" smtClean="0">
                        <a:latin typeface="Cambria Math" panose="02040503050406030204" pitchFamily="18" charset="0"/>
                        <a:ea typeface="ヒラギノ角ゴ Pro W3" charset="-128"/>
                        <a:cs typeface="Arial" panose="020B0604020202020204" pitchFamily="34" charset="0"/>
                      </a:rPr>
                      <m:t> </m:t>
                    </m:r>
                    <m:r>
                      <a:rPr lang="en-US" altLang="en-US" sz="1600" b="0">
                        <a:latin typeface="Cambria Math"/>
                        <a:ea typeface="Cambria Math"/>
                      </a:rPr>
                      <m:t>0</m:t>
                    </m:r>
                  </m:oMath>
                </a14:m>
                <a:r>
                  <a:rPr lang="en-US" altLang="en-US" sz="1600" dirty="0">
                    <a:latin typeface="Arial" panose="020B0604020202020204" pitchFamily="34" charset="0"/>
                    <a:ea typeface="ヒラギノ角ゴ Pro W3" charset="-128"/>
                    <a:cs typeface="Arial" panose="020B0604020202020204" pitchFamily="34" charset="0"/>
                  </a:rPr>
                  <a:t> (while </a:t>
                </a:r>
                <a14:m>
                  <m:oMath xmlns:m="http://schemas.openxmlformats.org/officeDocument/2006/math">
                    <m:r>
                      <m:rPr>
                        <m:sty m:val="p"/>
                      </m:rPr>
                      <a:rPr lang="en-US" altLang="en-US" sz="1600" b="0">
                        <a:latin typeface="Cambria Math"/>
                        <a:ea typeface="Cambria Math"/>
                      </a:rPr>
                      <m:t>B</m:t>
                    </m:r>
                    <m:r>
                      <a:rPr lang="en-US" altLang="en-US" sz="1600" b="0">
                        <a:latin typeface="Cambria Math"/>
                        <a:ea typeface="Cambria Math"/>
                      </a:rPr>
                      <m:t>=</m:t>
                    </m:r>
                    <m:f>
                      <m:fPr>
                        <m:ctrlPr>
                          <a:rPr lang="en-US" altLang="en-US" sz="1600" i="1">
                            <a:latin typeface="Cambria Math" panose="02040503050406030204" pitchFamily="18" charset="0"/>
                            <a:ea typeface="Cambria Math"/>
                          </a:rPr>
                        </m:ctrlPr>
                      </m:fPr>
                      <m:num>
                        <m:sSub>
                          <m:sSubPr>
                            <m:ctrlPr>
                              <a:rPr lang="en-US" altLang="en-US" sz="1600" i="1">
                                <a:latin typeface="Cambria Math" panose="02040503050406030204" pitchFamily="18" charset="0"/>
                                <a:ea typeface="Cambria Math"/>
                              </a:rPr>
                            </m:ctrlPr>
                          </m:sSubPr>
                          <m:e>
                            <m:r>
                              <m:rPr>
                                <m:sty m:val="p"/>
                              </m:rPr>
                              <a:rPr lang="en-US" altLang="en-US" sz="1600" b="0" i="0" smtClean="0">
                                <a:latin typeface="Cambria Math" panose="02040503050406030204" pitchFamily="18" charset="0"/>
                                <a:ea typeface="Cambria Math"/>
                              </a:rPr>
                              <m:t>p</m:t>
                            </m:r>
                          </m:e>
                          <m:sub>
                            <m:r>
                              <m:rPr>
                                <m:sty m:val="p"/>
                              </m:rPr>
                              <a:rPr lang="en-US" altLang="en-US" sz="1600" b="0">
                                <a:latin typeface="Cambria Math"/>
                                <a:ea typeface="Cambria Math"/>
                              </a:rPr>
                              <m:t>d</m:t>
                            </m:r>
                          </m:sub>
                        </m:sSub>
                        <m:r>
                          <a:rPr lang="en-US" altLang="en-US" sz="1600" b="0">
                            <a:latin typeface="Cambria Math"/>
                            <a:ea typeface="Cambria Math"/>
                          </a:rPr>
                          <m:t>−</m:t>
                        </m:r>
                        <m:sSub>
                          <m:sSubPr>
                            <m:ctrlPr>
                              <a:rPr lang="en-US" altLang="en-US" sz="1600" i="1">
                                <a:latin typeface="Cambria Math" panose="02040503050406030204" pitchFamily="18" charset="0"/>
                                <a:ea typeface="Cambria Math"/>
                              </a:rPr>
                            </m:ctrlPr>
                          </m:sSubPr>
                          <m:e>
                            <m:r>
                              <m:rPr>
                                <m:sty m:val="p"/>
                              </m:rPr>
                              <a:rPr lang="en-US" altLang="en-US" sz="1600" b="0">
                                <a:latin typeface="Cambria Math"/>
                                <a:ea typeface="Cambria Math"/>
                              </a:rPr>
                              <m:t>S</m:t>
                            </m:r>
                          </m:e>
                          <m:sub>
                            <m:r>
                              <m:rPr>
                                <m:sty m:val="p"/>
                              </m:rPr>
                              <a:rPr lang="en-US" altLang="en-US" sz="1600" b="0">
                                <a:latin typeface="Cambria Math"/>
                                <a:ea typeface="Cambria Math"/>
                              </a:rPr>
                              <m:t>d</m:t>
                            </m:r>
                          </m:sub>
                        </m:sSub>
                        <m:r>
                          <a:rPr lang="en-US" altLang="en-US" sz="1600" b="0">
                            <a:latin typeface="Cambria Math"/>
                            <a:ea typeface="Cambria Math"/>
                          </a:rPr>
                          <m:t>∆</m:t>
                        </m:r>
                      </m:num>
                      <m:den>
                        <m:r>
                          <a:rPr lang="en-US" altLang="en-US" sz="1600" b="0">
                            <a:latin typeface="Cambria Math"/>
                            <a:ea typeface="Cambria Math"/>
                          </a:rPr>
                          <m:t>1+</m:t>
                        </m:r>
                        <m:sSub>
                          <m:sSubPr>
                            <m:ctrlPr>
                              <a:rPr lang="en-US" altLang="en-US" sz="1600" i="1">
                                <a:latin typeface="Cambria Math" panose="02040503050406030204" pitchFamily="18" charset="0"/>
                                <a:ea typeface="Cambria Math"/>
                              </a:rPr>
                            </m:ctrlPr>
                          </m:sSubPr>
                          <m:e>
                            <m:r>
                              <m:rPr>
                                <m:sty m:val="p"/>
                              </m:rPr>
                              <a:rPr lang="en-US" altLang="en-US" sz="1600" b="0">
                                <a:latin typeface="Cambria Math"/>
                                <a:ea typeface="Cambria Math"/>
                              </a:rPr>
                              <m:t>r</m:t>
                            </m:r>
                          </m:e>
                          <m:sub>
                            <m:r>
                              <m:rPr>
                                <m:sty m:val="p"/>
                              </m:rPr>
                              <a:rPr lang="en-US" altLang="en-US" sz="1600" b="0">
                                <a:latin typeface="Cambria Math"/>
                                <a:ea typeface="Cambria Math"/>
                              </a:rPr>
                              <m:t>f</m:t>
                            </m:r>
                          </m:sub>
                        </m:sSub>
                      </m:den>
                    </m:f>
                  </m:oMath>
                </a14:m>
                <a:r>
                  <a:rPr lang="en-US" altLang="en-US" sz="1600" dirty="0">
                    <a:latin typeface="Arial" panose="020B0604020202020204" pitchFamily="34" charset="0"/>
                    <a:ea typeface="ヒラギノ角ゴ Pro W3" charset="-128"/>
                    <a:cs typeface="Arial" panose="020B0604020202020204" pitchFamily="34" charset="0"/>
                  </a:rPr>
                  <a:t>≥0, invest/lend)</a:t>
                </a:r>
              </a:p>
              <a:p>
                <a:pPr>
                  <a:spcBef>
                    <a:spcPct val="50000"/>
                  </a:spcBef>
                </a:pPr>
                <a:endParaRPr lang="en-US" altLang="en-US" sz="1600" b="0" dirty="0">
                  <a:latin typeface="Arial" panose="020B0604020202020204" pitchFamily="34" charset="0"/>
                  <a:ea typeface="ヒラギノ角ゴ Pro W3" charset="-128"/>
                  <a:cs typeface="Arial" panose="020B0604020202020204"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4294967295"/>
              </p:nvPr>
            </p:nvSpPr>
            <p:spPr>
              <a:xfrm>
                <a:off x="381000" y="790685"/>
                <a:ext cx="8153400" cy="4978400"/>
              </a:xfrm>
              <a:blipFill>
                <a:blip r:embed="rId2"/>
                <a:stretch>
                  <a:fillRect l="-299" t="-368" r="-1047" b="-4167"/>
                </a:stretch>
              </a:blipFill>
            </p:spPr>
            <p:txBody>
              <a:bodyPr/>
              <a:lstStyle/>
              <a:p>
                <a:r>
                  <a:rPr lang="en-GB">
                    <a:noFill/>
                  </a:rPr>
                  <a:t> </a:t>
                </a:r>
              </a:p>
            </p:txBody>
          </p:sp>
        </mc:Fallback>
      </mc:AlternateContent>
    </p:spTree>
    <p:extLst>
      <p:ext uri="{BB962C8B-B14F-4D97-AF65-F5344CB8AC3E}">
        <p14:creationId xmlns:p14="http://schemas.microsoft.com/office/powerpoint/2010/main" val="18964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4294967295"/>
              </p:nvPr>
            </p:nvSpPr>
            <p:spPr>
              <a:xfrm>
                <a:off x="374750" y="939800"/>
                <a:ext cx="8153400" cy="4978400"/>
              </a:xfrm>
            </p:spPr>
            <p:txBody>
              <a:bodyPr>
                <a:noAutofit/>
              </a:bodyPr>
              <a:lstStyle/>
              <a:p>
                <a:pPr>
                  <a:buFont typeface="Arial" panose="020B0604020202020204" pitchFamily="34" charset="0"/>
                  <a:buChar char="•"/>
                </a:pPr>
                <a:r>
                  <a:rPr lang="en-US" sz="1800" b="0" dirty="0">
                    <a:latin typeface="Arial" panose="020B0604020202020204" pitchFamily="34" charset="0"/>
                    <a:cs typeface="Arial" panose="020B0604020202020204" pitchFamily="34" charset="0"/>
                  </a:rPr>
                  <a:t>Recall: </a:t>
                </a:r>
                <a:r>
                  <a:rPr lang="pt-PT" sz="1800" b="0" i="1" dirty="0">
                    <a:latin typeface="Arial" pitchFamily="34" charset="0"/>
                    <a:cs typeface="Arial" pitchFamily="34" charset="0"/>
                  </a:rPr>
                  <a:t>S</a:t>
                </a:r>
                <a:r>
                  <a:rPr lang="pt-PT" sz="1800" b="0" baseline="-25000" dirty="0">
                    <a:latin typeface="Arial" pitchFamily="34" charset="0"/>
                    <a:cs typeface="Arial" pitchFamily="34" charset="0"/>
                  </a:rPr>
                  <a:t>0 </a:t>
                </a:r>
                <a:r>
                  <a:rPr lang="en-US" sz="1800" b="0" dirty="0">
                    <a:latin typeface="Arial" panose="020B0604020202020204" pitchFamily="34" charset="0"/>
                    <a:cs typeface="Arial" panose="020B0604020202020204" pitchFamily="34" charset="0"/>
                  </a:rPr>
                  <a:t>=50, K=50, T=1, </a:t>
                </a:r>
                <a:r>
                  <a:rPr lang="en-US" sz="1800" b="0" dirty="0" err="1">
                    <a:latin typeface="Arial" panose="020B0604020202020204" pitchFamily="34" charset="0"/>
                    <a:cs typeface="Arial" panose="020B0604020202020204" pitchFamily="34" charset="0"/>
                  </a:rPr>
                  <a:t>Rf</a:t>
                </a:r>
                <a:r>
                  <a:rPr lang="en-US" sz="1800" b="0" dirty="0">
                    <a:latin typeface="Arial" panose="020B0604020202020204" pitchFamily="34" charset="0"/>
                    <a:cs typeface="Arial" panose="020B0604020202020204" pitchFamily="34" charset="0"/>
                  </a:rPr>
                  <a:t>=6%, and the stock can move up to 60 or down to 40</a:t>
                </a:r>
              </a:p>
              <a:p>
                <a:pPr>
                  <a:buFont typeface="Arial" panose="020B0604020202020204" pitchFamily="34" charset="0"/>
                  <a:buChar char="•"/>
                </a:pPr>
                <a:r>
                  <a:rPr lang="en-US" sz="1800" b="0" dirty="0">
                    <a:latin typeface="Arial" panose="020B0604020202020204" pitchFamily="34" charset="0"/>
                    <a:cs typeface="Arial" panose="020B0604020202020204" pitchFamily="34" charset="0"/>
                  </a:rPr>
                  <a:t>What is the value of a put?</a:t>
                </a:r>
              </a:p>
              <a:p>
                <a:pPr lvl="1">
                  <a:buFont typeface="Arial" panose="020B0604020202020204" pitchFamily="34" charset="0"/>
                  <a:buChar char="•"/>
                </a:pPr>
                <a14:m>
                  <m:oMath xmlns:m="http://schemas.openxmlformats.org/officeDocument/2006/math">
                    <m:r>
                      <a:rPr lang="en-US" altLang="en-US" sz="1800" b="0">
                        <a:latin typeface="Cambria Math"/>
                        <a:ea typeface="Cambria Math"/>
                      </a:rPr>
                      <m:t>∆=</m:t>
                    </m:r>
                    <m:f>
                      <m:fPr>
                        <m:ctrlPr>
                          <a:rPr lang="en-US" altLang="en-US" sz="1800" i="1">
                            <a:latin typeface="Cambria Math" panose="02040503050406030204" pitchFamily="18" charset="0"/>
                            <a:ea typeface="Cambria Math"/>
                          </a:rPr>
                        </m:ctrlPr>
                      </m:fPr>
                      <m:num>
                        <m:sSub>
                          <m:sSubPr>
                            <m:ctrlPr>
                              <a:rPr lang="en-US" altLang="en-US" sz="1800" i="1">
                                <a:latin typeface="Cambria Math" panose="02040503050406030204" pitchFamily="18" charset="0"/>
                                <a:ea typeface="Cambria Math"/>
                              </a:rPr>
                            </m:ctrlPr>
                          </m:sSubPr>
                          <m:e>
                            <m:r>
                              <m:rPr>
                                <m:sty m:val="p"/>
                              </m:rPr>
                              <a:rPr lang="en-US" altLang="en-US" sz="1800" b="0" i="0" smtClean="0">
                                <a:latin typeface="Cambria Math" panose="02040503050406030204" pitchFamily="18" charset="0"/>
                                <a:ea typeface="Cambria Math"/>
                              </a:rPr>
                              <m:t>p</m:t>
                            </m:r>
                          </m:e>
                          <m:sub>
                            <m:r>
                              <m:rPr>
                                <m:sty m:val="p"/>
                              </m:rPr>
                              <a:rPr lang="en-US" altLang="en-US" sz="1800" b="0">
                                <a:latin typeface="Cambria Math"/>
                                <a:ea typeface="Cambria Math"/>
                              </a:rPr>
                              <m:t>u</m:t>
                            </m:r>
                          </m:sub>
                        </m:sSub>
                        <m:r>
                          <a:rPr lang="en-US" altLang="en-US" sz="1800" b="0">
                            <a:latin typeface="Cambria Math"/>
                            <a:ea typeface="Cambria Math"/>
                          </a:rPr>
                          <m:t>−</m:t>
                        </m:r>
                        <m:sSub>
                          <m:sSubPr>
                            <m:ctrlPr>
                              <a:rPr lang="en-US" altLang="en-US" sz="1800" i="1">
                                <a:latin typeface="Cambria Math" panose="02040503050406030204" pitchFamily="18" charset="0"/>
                                <a:ea typeface="Cambria Math"/>
                              </a:rPr>
                            </m:ctrlPr>
                          </m:sSubPr>
                          <m:e>
                            <m:r>
                              <m:rPr>
                                <m:sty m:val="p"/>
                              </m:rPr>
                              <a:rPr lang="en-US" altLang="en-US" sz="1800" b="0" i="0" smtClean="0">
                                <a:latin typeface="Cambria Math" panose="02040503050406030204" pitchFamily="18" charset="0"/>
                                <a:ea typeface="Cambria Math"/>
                              </a:rPr>
                              <m:t>p</m:t>
                            </m:r>
                          </m:e>
                          <m:sub>
                            <m:r>
                              <m:rPr>
                                <m:sty m:val="p"/>
                              </m:rPr>
                              <a:rPr lang="en-US" altLang="en-US" sz="1800" b="0">
                                <a:latin typeface="Cambria Math"/>
                                <a:ea typeface="Cambria Math"/>
                              </a:rPr>
                              <m:t>d</m:t>
                            </m:r>
                          </m:sub>
                        </m:sSub>
                      </m:num>
                      <m:den>
                        <m:sSub>
                          <m:sSubPr>
                            <m:ctrlPr>
                              <a:rPr lang="en-US" altLang="en-US" sz="1800" i="1">
                                <a:latin typeface="Cambria Math" panose="02040503050406030204" pitchFamily="18" charset="0"/>
                                <a:ea typeface="Cambria Math"/>
                              </a:rPr>
                            </m:ctrlPr>
                          </m:sSubPr>
                          <m:e>
                            <m:r>
                              <m:rPr>
                                <m:sty m:val="p"/>
                              </m:rPr>
                              <a:rPr lang="en-US" altLang="en-US" sz="1800" b="0">
                                <a:latin typeface="Cambria Math"/>
                                <a:ea typeface="Cambria Math"/>
                              </a:rPr>
                              <m:t>S</m:t>
                            </m:r>
                          </m:e>
                          <m:sub>
                            <m:r>
                              <m:rPr>
                                <m:sty m:val="p"/>
                              </m:rPr>
                              <a:rPr lang="en-US" altLang="en-US" sz="1800" b="0">
                                <a:latin typeface="Cambria Math"/>
                                <a:ea typeface="Cambria Math"/>
                              </a:rPr>
                              <m:t>u</m:t>
                            </m:r>
                          </m:sub>
                        </m:sSub>
                        <m:r>
                          <a:rPr lang="en-US" altLang="en-US" sz="1800" b="0">
                            <a:latin typeface="Cambria Math"/>
                            <a:ea typeface="Cambria Math"/>
                          </a:rPr>
                          <m:t>−</m:t>
                        </m:r>
                        <m:sSub>
                          <m:sSubPr>
                            <m:ctrlPr>
                              <a:rPr lang="en-US" altLang="en-US" sz="1800" i="1">
                                <a:latin typeface="Cambria Math" panose="02040503050406030204" pitchFamily="18" charset="0"/>
                                <a:ea typeface="Cambria Math"/>
                              </a:rPr>
                            </m:ctrlPr>
                          </m:sSubPr>
                          <m:e>
                            <m:r>
                              <m:rPr>
                                <m:sty m:val="p"/>
                              </m:rPr>
                              <a:rPr lang="en-US" altLang="en-US" sz="1800" b="0">
                                <a:latin typeface="Cambria Math"/>
                                <a:ea typeface="Cambria Math"/>
                              </a:rPr>
                              <m:t>S</m:t>
                            </m:r>
                          </m:e>
                          <m:sub>
                            <m:r>
                              <m:rPr>
                                <m:sty m:val="p"/>
                              </m:rPr>
                              <a:rPr lang="en-US" altLang="en-US" sz="1800" b="0">
                                <a:latin typeface="Cambria Math"/>
                                <a:ea typeface="Cambria Math"/>
                              </a:rPr>
                              <m:t>d</m:t>
                            </m:r>
                          </m:sub>
                        </m:sSub>
                      </m:den>
                    </m:f>
                    <m:r>
                      <a:rPr lang="en-US" altLang="en-US" sz="1800" b="0">
                        <a:latin typeface="Cambria Math"/>
                        <a:ea typeface="Cambria Math"/>
                      </a:rPr>
                      <m:t>=</m:t>
                    </m:r>
                    <m:f>
                      <m:fPr>
                        <m:ctrlPr>
                          <a:rPr lang="en-US" altLang="en-US" sz="1800" i="1">
                            <a:latin typeface="Cambria Math" panose="02040503050406030204" pitchFamily="18" charset="0"/>
                            <a:ea typeface="Cambria Math"/>
                          </a:rPr>
                        </m:ctrlPr>
                      </m:fPr>
                      <m:num>
                        <m:r>
                          <m:rPr>
                            <m:sty m:val="p"/>
                          </m:rPr>
                          <a:rPr lang="en-US" altLang="en-US" sz="1800" b="0">
                            <a:latin typeface="Cambria Math"/>
                            <a:ea typeface="Cambria Math"/>
                          </a:rPr>
                          <m:t>max</m:t>
                        </m:r>
                        <m:r>
                          <a:rPr lang="en-US" altLang="en-US" sz="1800" b="0" i="1">
                            <a:latin typeface="Cambria Math"/>
                            <a:ea typeface="Cambria Math"/>
                          </a:rPr>
                          <m:t>⁡(0,50−60)</m:t>
                        </m:r>
                        <m:r>
                          <a:rPr lang="en-US" altLang="en-US" sz="1800" b="0">
                            <a:latin typeface="Cambria Math"/>
                            <a:ea typeface="Cambria Math"/>
                          </a:rPr>
                          <m:t>−</m:t>
                        </m:r>
                        <m:r>
                          <m:rPr>
                            <m:sty m:val="p"/>
                          </m:rPr>
                          <a:rPr lang="en-US" altLang="en-US" sz="1800" b="0">
                            <a:latin typeface="Cambria Math"/>
                            <a:ea typeface="Cambria Math"/>
                          </a:rPr>
                          <m:t>max</m:t>
                        </m:r>
                        <m:r>
                          <a:rPr lang="en-US" altLang="en-US" sz="1800" b="0" i="1">
                            <a:latin typeface="Cambria Math"/>
                            <a:ea typeface="Cambria Math"/>
                          </a:rPr>
                          <m:t>⁡(0,50−40)</m:t>
                        </m:r>
                      </m:num>
                      <m:den>
                        <m:r>
                          <a:rPr lang="en-US" altLang="en-US" sz="1800" b="0">
                            <a:latin typeface="Cambria Math"/>
                            <a:ea typeface="Cambria Math"/>
                          </a:rPr>
                          <m:t>60−40</m:t>
                        </m:r>
                      </m:den>
                    </m:f>
                    <m:r>
                      <a:rPr lang="en-US" altLang="en-US" sz="1800" b="0">
                        <a:latin typeface="Cambria Math"/>
                        <a:ea typeface="Cambria Math"/>
                      </a:rPr>
                      <m:t>=−0.5</m:t>
                    </m:r>
                  </m:oMath>
                </a14:m>
                <a:endParaRPr lang="en-US" altLang="en-US" sz="1800" dirty="0">
                  <a:latin typeface="Arial" panose="020B0604020202020204" pitchFamily="34" charset="0"/>
                  <a:ea typeface="Cambria Math"/>
                  <a:cs typeface="Arial" panose="020B0604020202020204" pitchFamily="34" charset="0"/>
                </a:endParaRPr>
              </a:p>
              <a:p>
                <a:pPr lvl="1">
                  <a:buFont typeface="Arial" panose="020B0604020202020204" pitchFamily="34" charset="0"/>
                  <a:buChar char="•"/>
                </a:pPr>
                <a14:m>
                  <m:oMath xmlns:m="http://schemas.openxmlformats.org/officeDocument/2006/math">
                    <m:r>
                      <m:rPr>
                        <m:sty m:val="p"/>
                      </m:rPr>
                      <a:rPr lang="en-US" altLang="en-US" sz="1800" b="0">
                        <a:latin typeface="Cambria Math"/>
                        <a:ea typeface="Cambria Math"/>
                      </a:rPr>
                      <m:t>B</m:t>
                    </m:r>
                    <m:r>
                      <a:rPr lang="en-US" altLang="en-US" sz="1800" b="0">
                        <a:latin typeface="Cambria Math"/>
                        <a:ea typeface="Cambria Math"/>
                      </a:rPr>
                      <m:t>=</m:t>
                    </m:r>
                    <m:f>
                      <m:fPr>
                        <m:ctrlPr>
                          <a:rPr lang="en-US" altLang="en-US" sz="1800" i="1">
                            <a:latin typeface="Cambria Math" panose="02040503050406030204" pitchFamily="18" charset="0"/>
                            <a:ea typeface="Cambria Math"/>
                          </a:rPr>
                        </m:ctrlPr>
                      </m:fPr>
                      <m:num>
                        <m:sSub>
                          <m:sSubPr>
                            <m:ctrlPr>
                              <a:rPr lang="en-US" altLang="en-US" sz="1800" i="1">
                                <a:latin typeface="Cambria Math" panose="02040503050406030204" pitchFamily="18" charset="0"/>
                                <a:ea typeface="Cambria Math"/>
                              </a:rPr>
                            </m:ctrlPr>
                          </m:sSubPr>
                          <m:e>
                            <m:r>
                              <m:rPr>
                                <m:sty m:val="p"/>
                              </m:rPr>
                              <a:rPr lang="en-US" altLang="en-US" sz="1800" b="0" i="0" smtClean="0">
                                <a:latin typeface="Cambria Math" panose="02040503050406030204" pitchFamily="18" charset="0"/>
                                <a:ea typeface="Cambria Math"/>
                              </a:rPr>
                              <m:t>p</m:t>
                            </m:r>
                          </m:e>
                          <m:sub>
                            <m:r>
                              <m:rPr>
                                <m:sty m:val="p"/>
                              </m:rPr>
                              <a:rPr lang="en-US" altLang="en-US" sz="1800" b="0">
                                <a:latin typeface="Cambria Math"/>
                                <a:ea typeface="Cambria Math"/>
                              </a:rPr>
                              <m:t>d</m:t>
                            </m:r>
                          </m:sub>
                        </m:sSub>
                        <m:r>
                          <a:rPr lang="en-US" altLang="en-US" sz="1800" b="0">
                            <a:latin typeface="Cambria Math"/>
                            <a:ea typeface="Cambria Math"/>
                          </a:rPr>
                          <m:t>−</m:t>
                        </m:r>
                        <m:sSub>
                          <m:sSubPr>
                            <m:ctrlPr>
                              <a:rPr lang="en-US" altLang="en-US" sz="1800" i="1">
                                <a:latin typeface="Cambria Math" panose="02040503050406030204" pitchFamily="18" charset="0"/>
                                <a:ea typeface="Cambria Math"/>
                              </a:rPr>
                            </m:ctrlPr>
                          </m:sSubPr>
                          <m:e>
                            <m:r>
                              <m:rPr>
                                <m:sty m:val="p"/>
                              </m:rPr>
                              <a:rPr lang="en-US" altLang="en-US" sz="1800" b="0">
                                <a:latin typeface="Cambria Math"/>
                                <a:ea typeface="Cambria Math"/>
                              </a:rPr>
                              <m:t>S</m:t>
                            </m:r>
                          </m:e>
                          <m:sub>
                            <m:r>
                              <m:rPr>
                                <m:sty m:val="p"/>
                              </m:rPr>
                              <a:rPr lang="en-US" altLang="en-US" sz="1800" b="0">
                                <a:latin typeface="Cambria Math"/>
                                <a:ea typeface="Cambria Math"/>
                              </a:rPr>
                              <m:t>d</m:t>
                            </m:r>
                          </m:sub>
                        </m:sSub>
                        <m:r>
                          <a:rPr lang="en-US" altLang="en-US" sz="1800" b="0">
                            <a:latin typeface="Cambria Math"/>
                            <a:ea typeface="Cambria Math"/>
                          </a:rPr>
                          <m:t>∆</m:t>
                        </m:r>
                      </m:num>
                      <m:den>
                        <m:r>
                          <a:rPr lang="en-US" altLang="en-US" sz="1800" b="0">
                            <a:latin typeface="Cambria Math"/>
                            <a:ea typeface="Cambria Math"/>
                          </a:rPr>
                          <m:t>1</m:t>
                        </m:r>
                        <m:r>
                          <a:rPr lang="en-US" altLang="en-US" sz="1800" b="0" i="1">
                            <a:latin typeface="Cambria Math"/>
                            <a:ea typeface="Cambria Math"/>
                          </a:rPr>
                          <m:t>+</m:t>
                        </m:r>
                        <m:sSub>
                          <m:sSubPr>
                            <m:ctrlPr>
                              <a:rPr lang="en-US" altLang="en-US" sz="1800" i="1">
                                <a:latin typeface="Cambria Math" panose="02040503050406030204" pitchFamily="18" charset="0"/>
                                <a:ea typeface="Cambria Math"/>
                              </a:rPr>
                            </m:ctrlPr>
                          </m:sSubPr>
                          <m:e>
                            <m:r>
                              <m:rPr>
                                <m:sty m:val="p"/>
                              </m:rPr>
                              <a:rPr lang="en-US" altLang="en-US" sz="1800" b="0">
                                <a:latin typeface="Cambria Math"/>
                                <a:ea typeface="Cambria Math"/>
                              </a:rPr>
                              <m:t>r</m:t>
                            </m:r>
                          </m:e>
                          <m:sub>
                            <m:r>
                              <m:rPr>
                                <m:sty m:val="p"/>
                              </m:rPr>
                              <a:rPr lang="en-US" altLang="en-US" sz="1800" b="0">
                                <a:latin typeface="Cambria Math"/>
                                <a:ea typeface="Cambria Math"/>
                              </a:rPr>
                              <m:t>f</m:t>
                            </m:r>
                          </m:sub>
                        </m:sSub>
                      </m:den>
                    </m:f>
                    <m:r>
                      <a:rPr lang="en-US" altLang="en-US" sz="1800" b="0" i="1">
                        <a:latin typeface="Cambria Math"/>
                        <a:ea typeface="Cambria Math"/>
                      </a:rPr>
                      <m:t>=</m:t>
                    </m:r>
                    <m:f>
                      <m:fPr>
                        <m:ctrlPr>
                          <a:rPr lang="en-US" altLang="en-US" sz="1800" i="1">
                            <a:latin typeface="Cambria Math" panose="02040503050406030204" pitchFamily="18" charset="0"/>
                            <a:ea typeface="Cambria Math"/>
                          </a:rPr>
                        </m:ctrlPr>
                      </m:fPr>
                      <m:num>
                        <m:func>
                          <m:funcPr>
                            <m:ctrlPr>
                              <a:rPr lang="en-US" altLang="en-US" sz="1800" i="1">
                                <a:latin typeface="Cambria Math" panose="02040503050406030204" pitchFamily="18" charset="0"/>
                                <a:ea typeface="Cambria Math"/>
                              </a:rPr>
                            </m:ctrlPr>
                          </m:funcPr>
                          <m:fName>
                            <m:r>
                              <m:rPr>
                                <m:sty m:val="p"/>
                              </m:rPr>
                              <a:rPr lang="en-US" altLang="en-US" sz="1800" b="0">
                                <a:latin typeface="Cambria Math"/>
                                <a:ea typeface="Cambria Math"/>
                              </a:rPr>
                              <m:t>max</m:t>
                            </m:r>
                          </m:fName>
                          <m:e>
                            <m:d>
                              <m:dPr>
                                <m:ctrlPr>
                                  <a:rPr lang="en-US" altLang="en-US" sz="1800" i="1">
                                    <a:latin typeface="Cambria Math" panose="02040503050406030204" pitchFamily="18" charset="0"/>
                                    <a:ea typeface="Cambria Math"/>
                                  </a:rPr>
                                </m:ctrlPr>
                              </m:dPr>
                              <m:e>
                                <m:r>
                                  <a:rPr lang="en-US" altLang="en-US" sz="1800" b="0" i="1">
                                    <a:latin typeface="Cambria Math"/>
                                    <a:ea typeface="Cambria Math"/>
                                  </a:rPr>
                                  <m:t>0,50−40</m:t>
                                </m:r>
                              </m:e>
                            </m:d>
                          </m:e>
                        </m:func>
                        <m:r>
                          <a:rPr lang="en-US" altLang="en-US" sz="1800" b="0" i="1">
                            <a:latin typeface="Cambria Math"/>
                            <a:ea typeface="Cambria Math"/>
                          </a:rPr>
                          <m:t>−40∗−0.5</m:t>
                        </m:r>
                      </m:num>
                      <m:den>
                        <m:r>
                          <a:rPr lang="en-US" altLang="en-US" sz="1800" b="0" i="1">
                            <a:latin typeface="Cambria Math"/>
                            <a:ea typeface="Cambria Math"/>
                          </a:rPr>
                          <m:t>1.06</m:t>
                        </m:r>
                      </m:den>
                    </m:f>
                    <m:r>
                      <a:rPr lang="en-US" altLang="en-US" sz="1800" b="0" i="1">
                        <a:latin typeface="Cambria Math"/>
                        <a:ea typeface="Cambria Math"/>
                      </a:rPr>
                      <m:t>=28.3</m:t>
                    </m:r>
                  </m:oMath>
                </a14:m>
                <a:endParaRPr lang="en-US" altLang="en-US" sz="1800" b="0" i="1" dirty="0">
                  <a:latin typeface="Arial" pitchFamily="34" charset="0"/>
                  <a:ea typeface="Cambria Math"/>
                </a:endParaRPr>
              </a:p>
              <a:p>
                <a:pPr marL="457200" lvl="1" indent="0">
                  <a:buNone/>
                </a:pPr>
                <a:endParaRPr lang="pt-PT" sz="1800" i="1" dirty="0">
                  <a:latin typeface="Arial" pitchFamily="34" charset="0"/>
                  <a:cs typeface="Arial" pitchFamily="34" charset="0"/>
                </a:endParaRPr>
              </a:p>
              <a:p>
                <a:pPr marL="457200" lvl="1" indent="0">
                  <a:buNone/>
                </a:pPr>
                <a:r>
                  <a:rPr lang="pt-PT" sz="1800" i="1" dirty="0">
                    <a:latin typeface="Arial" pitchFamily="34" charset="0"/>
                    <a:cs typeface="Arial" pitchFamily="34" charset="0"/>
                  </a:rPr>
                  <a:t>p</a:t>
                </a:r>
                <a:r>
                  <a:rPr lang="pt-PT" sz="1800" baseline="-25000" dirty="0">
                    <a:latin typeface="Arial" pitchFamily="34" charset="0"/>
                    <a:cs typeface="Arial" pitchFamily="34" charset="0"/>
                  </a:rPr>
                  <a:t>0</a:t>
                </a:r>
                <a:r>
                  <a:rPr lang="en-US" sz="1800" dirty="0">
                    <a:latin typeface="Arial" panose="020B0604020202020204" pitchFamily="34" charset="0"/>
                    <a:cs typeface="Arial" panose="020B0604020202020204" pitchFamily="34" charset="0"/>
                  </a:rPr>
                  <a:t> = -0.5*50 + 28.3 = 3.3</a:t>
                </a:r>
              </a:p>
              <a:p>
                <a:pPr>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b="0" dirty="0">
                    <a:latin typeface="Arial" panose="020B0604020202020204" pitchFamily="34" charset="0"/>
                    <a:cs typeface="Arial" panose="020B0604020202020204" pitchFamily="34" charset="0"/>
                  </a:rPr>
                  <a:t>Again, we find the price of the derivative, a put in this case, by replicating its payoffs using the underlying stock and a risk-free bond.</a:t>
                </a:r>
              </a:p>
              <a:p>
                <a:pPr>
                  <a:buFont typeface="Arial" panose="020B0604020202020204" pitchFamily="34" charset="0"/>
                  <a:buChar char="•"/>
                </a:pPr>
                <a:endParaRPr lang="en-US" sz="1800" b="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b="1" u="sng" dirty="0">
                    <a:latin typeface="Arial" panose="020B0604020202020204" pitchFamily="34" charset="0"/>
                    <a:cs typeface="Arial" panose="020B0604020202020204" pitchFamily="34" charset="0"/>
                  </a:rPr>
                  <a:t>Question</a:t>
                </a:r>
                <a:r>
                  <a:rPr lang="en-US" sz="1800" b="0" dirty="0">
                    <a:latin typeface="Arial" panose="020B0604020202020204" pitchFamily="34" charset="0"/>
                    <a:cs typeface="Arial" panose="020B0604020202020204" pitchFamily="34" charset="0"/>
                  </a:rPr>
                  <a:t>: Does put-call parity hold?</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Yes, the stock, risk-free bond, and options are priced correctly relative to each other: [</a:t>
                </a:r>
                <a:r>
                  <a:rPr lang="pt-PT" sz="1800" i="1" dirty="0">
                    <a:latin typeface="Arial" pitchFamily="34" charset="0"/>
                    <a:cs typeface="Arial" pitchFamily="34" charset="0"/>
                  </a:rPr>
                  <a:t>p</a:t>
                </a:r>
                <a:r>
                  <a:rPr lang="pt-PT" sz="1800" baseline="-25000" dirty="0">
                    <a:latin typeface="Arial" pitchFamily="34" charset="0"/>
                    <a:cs typeface="Arial" pitchFamily="34" charset="0"/>
                  </a:rPr>
                  <a:t>0 </a:t>
                </a:r>
                <a:r>
                  <a:rPr lang="en-US" sz="1800" dirty="0">
                    <a:latin typeface="Arial" panose="020B0604020202020204" pitchFamily="34" charset="0"/>
                    <a:cs typeface="Arial" panose="020B0604020202020204" pitchFamily="34" charset="0"/>
                  </a:rPr>
                  <a:t>+</a:t>
                </a:r>
                <a:r>
                  <a:rPr lang="pt-PT" sz="1800" i="1" dirty="0">
                    <a:latin typeface="Arial" pitchFamily="34" charset="0"/>
                    <a:cs typeface="Arial" pitchFamily="34" charset="0"/>
                  </a:rPr>
                  <a:t> S</a:t>
                </a:r>
                <a:r>
                  <a:rPr lang="pt-PT" sz="1800" baseline="-25000" dirty="0">
                    <a:latin typeface="Arial" pitchFamily="34" charset="0"/>
                    <a:cs typeface="Arial" pitchFamily="34" charset="0"/>
                  </a:rPr>
                  <a:t>0</a:t>
                </a:r>
                <a:r>
                  <a:rPr lang="en-US" sz="1800" dirty="0">
                    <a:latin typeface="Arial" panose="020B0604020202020204" pitchFamily="34" charset="0"/>
                    <a:cs typeface="Arial" panose="020B0604020202020204" pitchFamily="34" charset="0"/>
                  </a:rPr>
                  <a:t> = 3.3+50] = [K/(1+r)+</a:t>
                </a:r>
                <a:r>
                  <a:rPr lang="pt-PT" sz="1800" i="1" dirty="0">
                    <a:latin typeface="Arial" pitchFamily="34" charset="0"/>
                    <a:cs typeface="Arial" pitchFamily="34" charset="0"/>
                  </a:rPr>
                  <a:t> c</a:t>
                </a:r>
                <a:r>
                  <a:rPr lang="pt-PT" sz="1800" baseline="-25000" dirty="0">
                    <a:latin typeface="Arial" pitchFamily="34" charset="0"/>
                    <a:cs typeface="Arial" pitchFamily="34" charset="0"/>
                  </a:rPr>
                  <a:t>0</a:t>
                </a:r>
                <a:r>
                  <a:rPr lang="en-US" sz="1800" dirty="0">
                    <a:latin typeface="Arial" panose="020B0604020202020204" pitchFamily="34" charset="0"/>
                    <a:cs typeface="Arial" panose="020B0604020202020204" pitchFamily="34" charset="0"/>
                  </a:rPr>
                  <a:t> = 50/1.06+6.1]</a:t>
                </a:r>
              </a:p>
            </p:txBody>
          </p:sp>
        </mc:Choice>
        <mc:Fallback xmlns="">
          <p:sp>
            <p:nvSpPr>
              <p:cNvPr id="2" name="Content Placeholder 1"/>
              <p:cNvSpPr>
                <a:spLocks noGrp="1" noRot="1" noChangeAspect="1" noMove="1" noResize="1" noEditPoints="1" noAdjustHandles="1" noChangeArrowheads="1" noChangeShapeType="1" noTextEdit="1"/>
              </p:cNvSpPr>
              <p:nvPr>
                <p:ph sz="quarter" idx="4294967295"/>
              </p:nvPr>
            </p:nvSpPr>
            <p:spPr>
              <a:xfrm>
                <a:off x="374750" y="939800"/>
                <a:ext cx="8153400" cy="4978400"/>
              </a:xfrm>
              <a:blipFill>
                <a:blip r:embed="rId2"/>
                <a:stretch>
                  <a:fillRect l="-448" t="-612"/>
                </a:stretch>
              </a:blipFill>
            </p:spPr>
            <p:txBody>
              <a:bodyPr/>
              <a:lstStyle/>
              <a:p>
                <a:r>
                  <a:rPr lang="en-NL">
                    <a:noFill/>
                  </a:rPr>
                  <a:t> </a:t>
                </a:r>
              </a:p>
            </p:txBody>
          </p:sp>
        </mc:Fallback>
      </mc:AlternateContent>
      <p:sp>
        <p:nvSpPr>
          <p:cNvPr id="4" name="Title 3"/>
          <p:cNvSpPr>
            <a:spLocks noGrp="1"/>
          </p:cNvSpPr>
          <p:nvPr>
            <p:ph type="title" idx="4294967295"/>
          </p:nvPr>
        </p:nvSpPr>
        <p:spPr>
          <a:xfrm>
            <a:off x="565250" y="260648"/>
            <a:ext cx="7772400" cy="487362"/>
          </a:xfrm>
        </p:spPr>
        <p:txBody>
          <a:bodyPr>
            <a:noAutofit/>
          </a:bodyPr>
          <a:lstStyle/>
          <a:p>
            <a:pPr algn="l"/>
            <a:r>
              <a:rPr lang="en-US" sz="3000" dirty="0">
                <a:latin typeface="Arial" panose="020B0604020202020204" pitchFamily="34" charset="0"/>
                <a:cs typeface="Arial" panose="020B0604020202020204" pitchFamily="34" charset="0"/>
              </a:rPr>
              <a:t>The put option</a:t>
            </a:r>
          </a:p>
        </p:txBody>
      </p:sp>
    </p:spTree>
    <p:extLst>
      <p:ext uri="{BB962C8B-B14F-4D97-AF65-F5344CB8AC3E}">
        <p14:creationId xmlns:p14="http://schemas.microsoft.com/office/powerpoint/2010/main" val="158528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C6D8-7A51-1BB2-9B27-22C36A2B2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04004-11D8-B4AC-0475-CC5C73560964}"/>
              </a:ext>
            </a:extLst>
          </p:cNvPr>
          <p:cNvSpPr>
            <a:spLocks noGrp="1"/>
          </p:cNvSpPr>
          <p:nvPr>
            <p:ph type="title" idx="4294967295"/>
          </p:nvPr>
        </p:nvSpPr>
        <p:spPr>
          <a:xfrm>
            <a:off x="349407" y="281781"/>
            <a:ext cx="6248400" cy="473075"/>
          </a:xfrm>
        </p:spPr>
        <p:txBody>
          <a:bodyPr>
            <a:noAutofit/>
          </a:bodyPr>
          <a:lstStyle/>
          <a:p>
            <a:pPr algn="l"/>
            <a:r>
              <a:rPr lang="en-US" sz="3000" dirty="0">
                <a:latin typeface="Arial" panose="020B0604020202020204" pitchFamily="34" charset="0"/>
                <a:cs typeface="Arial" panose="020B0604020202020204" pitchFamily="34" charset="0"/>
              </a:rPr>
              <a:t>Option beta and expected return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EB154C7-936F-8C3C-66D6-709132E2907D}"/>
                  </a:ext>
                </a:extLst>
              </p:cNvPr>
              <p:cNvSpPr>
                <a:spLocks noGrp="1"/>
              </p:cNvSpPr>
              <p:nvPr>
                <p:ph sz="quarter" idx="4294967295"/>
              </p:nvPr>
            </p:nvSpPr>
            <p:spPr>
              <a:xfrm>
                <a:off x="324965" y="939800"/>
                <a:ext cx="8153400" cy="4978400"/>
              </a:xfrm>
            </p:spPr>
            <p:txBody>
              <a:bodyPr>
                <a:noAutofit/>
              </a:bodyPr>
              <a:lstStyle/>
              <a:p>
                <a:pPr>
                  <a:spcBef>
                    <a:spcPct val="50000"/>
                  </a:spcBef>
                </a:pPr>
                <a:r>
                  <a:rPr lang="en-US" altLang="en-US" sz="1600" b="0" dirty="0">
                    <a:latin typeface="Arial" panose="020B0604020202020204" pitchFamily="34" charset="0"/>
                    <a:ea typeface="ヒラギノ角ゴ Pro W3" charset="-128"/>
                    <a:cs typeface="Arial" panose="020B0604020202020204" pitchFamily="34" charset="0"/>
                  </a:rPr>
                  <a:t>The option is a portfolio of the underlying stock and a risk-free bond, so we can also calculate its market beta (portfolio beta = value-weighted average of component betas) and CAPM-implied expected return.</a:t>
                </a:r>
              </a:p>
              <a:p>
                <a:pPr>
                  <a:spcBef>
                    <a:spcPct val="50000"/>
                  </a:spcBef>
                </a:pPr>
                <a:r>
                  <a:rPr lang="en-US" altLang="en-US" sz="1600" dirty="0">
                    <a:latin typeface="Arial" panose="020B0604020202020204" pitchFamily="34" charset="0"/>
                    <a:ea typeface="ヒラギノ角ゴ Pro W3" charset="-128"/>
                    <a:cs typeface="Arial" panose="020B0604020202020204" pitchFamily="34" charset="0"/>
                  </a:rPr>
                  <a:t>Suppose the beta of the stock is 1.2, what is the </a:t>
                </a:r>
                <a14:m>
                  <m:oMath xmlns:m="http://schemas.openxmlformats.org/officeDocument/2006/math">
                    <m:r>
                      <a:rPr lang="pt-PT" sz="1600" i="1" dirty="0" smtClean="0">
                        <a:latin typeface="Cambria Math" panose="02040503050406030204" pitchFamily="18" charset="0"/>
                        <a:ea typeface="Cambria Math" panose="02040503050406030204" pitchFamily="18" charset="0"/>
                        <a:cs typeface="Arial" panose="020B0604020202020204" pitchFamily="34" charset="0"/>
                      </a:rPr>
                      <m:t>𝛽</m:t>
                    </m:r>
                  </m:oMath>
                </a14:m>
                <a:r>
                  <a:rPr lang="en-US" altLang="en-US" sz="1600" dirty="0">
                    <a:latin typeface="Arial" panose="020B0604020202020204" pitchFamily="34" charset="0"/>
                    <a:ea typeface="ヒラギノ角ゴ Pro W3" charset="-128"/>
                    <a:cs typeface="Arial" panose="020B0604020202020204" pitchFamily="34" charset="0"/>
                  </a:rPr>
                  <a:t> of the put and call that we just priced? </a:t>
                </a:r>
              </a:p>
              <a:p>
                <a:pPr lvl="1">
                  <a:spcBef>
                    <a:spcPct val="50000"/>
                  </a:spcBef>
                </a:pPr>
                <a14:m>
                  <m:oMath xmlns:m="http://schemas.openxmlformats.org/officeDocument/2006/math">
                    <m:r>
                      <a:rPr lang="pt-PT" sz="1600" i="1" dirty="0">
                        <a:latin typeface="Cambria Math" panose="02040503050406030204" pitchFamily="18" charset="0"/>
                        <a:ea typeface="Cambria Math" panose="02040503050406030204" pitchFamily="18" charset="0"/>
                        <a:cs typeface="Arial" panose="020B0604020202020204" pitchFamily="34" charset="0"/>
                      </a:rPr>
                      <m:t>𝛽</m:t>
                    </m:r>
                    <m:r>
                      <a:rPr lang="en-US" sz="1600" b="0" i="1" baseline="-25000" dirty="0" smtClean="0">
                        <a:latin typeface="Cambria Math" panose="02040503050406030204" pitchFamily="18" charset="0"/>
                        <a:cs typeface="Arial" panose="020B0604020202020204" pitchFamily="34" charset="0"/>
                      </a:rPr>
                      <m:t>𝑐𝑎𝑙𝑙</m:t>
                    </m:r>
                  </m:oMath>
                </a14:m>
                <a:r>
                  <a:rPr lang="en-US" altLang="en-US" sz="1600" dirty="0">
                    <a:latin typeface="Arial" panose="020B0604020202020204" pitchFamily="34" charset="0"/>
                    <a:ea typeface="ヒラギノ角ゴ Pro W3" charset="-128"/>
                    <a:cs typeface="Arial" panose="020B0604020202020204" pitchFamily="34" charset="0"/>
                  </a:rPr>
                  <a:t>: </a:t>
                </a:r>
                <a14:m>
                  <m:oMath xmlns:m="http://schemas.openxmlformats.org/officeDocument/2006/math">
                    <m:f>
                      <m:fPr>
                        <m:ctrlPr>
                          <a:rPr lang="en-US" altLang="en-US" sz="1600" i="1">
                            <a:latin typeface="Cambria Math" panose="02040503050406030204" pitchFamily="18" charset="0"/>
                            <a:ea typeface="ヒラギノ角ゴ Pro W3" charset="-128"/>
                            <a:cs typeface="Arial" panose="020B0604020202020204" pitchFamily="34" charset="0"/>
                          </a:rPr>
                        </m:ctrlPr>
                      </m:fPr>
                      <m:num>
                        <m:r>
                          <m:rPr>
                            <m:nor/>
                          </m:rPr>
                          <a:rPr lang="en-US" sz="1600" dirty="0">
                            <a:latin typeface="Arial" panose="020B0604020202020204" pitchFamily="34" charset="0"/>
                            <a:cs typeface="Arial" panose="020B0604020202020204" pitchFamily="34" charset="0"/>
                          </a:rPr>
                          <m:t>∆</m:t>
                        </m:r>
                        <m:r>
                          <a:rPr lang="en-US" altLang="en-US" sz="1600" i="1">
                            <a:latin typeface="Cambria Math" panose="02040503050406030204" pitchFamily="18" charset="0"/>
                            <a:ea typeface="Cambria Math" panose="02040503050406030204" pitchFamily="18" charset="0"/>
                            <a:cs typeface="Arial" panose="020B0604020202020204" pitchFamily="34" charset="0"/>
                          </a:rPr>
                          <m:t>×</m:t>
                        </m:r>
                        <m:r>
                          <m:rPr>
                            <m:nor/>
                          </m:rPr>
                          <a:rPr lang="pt-PT" sz="1600" i="1" dirty="0">
                            <a:latin typeface="Arial" panose="020B0604020202020204" pitchFamily="34" charset="0"/>
                            <a:cs typeface="Arial" panose="020B0604020202020204" pitchFamily="34" charset="0"/>
                          </a:rPr>
                          <m:t>S</m:t>
                        </m:r>
                        <m:r>
                          <m:rPr>
                            <m:nor/>
                          </m:rPr>
                          <a:rPr lang="pt-PT" sz="1600" baseline="-25000" dirty="0">
                            <a:latin typeface="Arial" panose="020B0604020202020204" pitchFamily="34" charset="0"/>
                            <a:cs typeface="Arial" panose="020B0604020202020204" pitchFamily="34" charset="0"/>
                          </a:rPr>
                          <m:t>0</m:t>
                        </m:r>
                        <m:r>
                          <a:rPr lang="en-US" altLang="en-US" sz="1600" i="1">
                            <a:latin typeface="Cambria Math" panose="02040503050406030204" pitchFamily="18" charset="0"/>
                            <a:ea typeface="Cambria Math" panose="02040503050406030204" pitchFamily="18" charset="0"/>
                            <a:cs typeface="Arial" panose="020B0604020202020204" pitchFamily="34" charset="0"/>
                          </a:rPr>
                          <m:t>×</m:t>
                        </m:r>
                        <m:r>
                          <a:rPr lang="pt-PT" sz="1600" i="1" dirty="0" smtClean="0">
                            <a:latin typeface="Cambria Math" panose="02040503050406030204" pitchFamily="18" charset="0"/>
                            <a:ea typeface="Cambria Math" panose="02040503050406030204" pitchFamily="18" charset="0"/>
                            <a:cs typeface="Arial" panose="020B0604020202020204" pitchFamily="34" charset="0"/>
                          </a:rPr>
                          <m:t>𝛽</m:t>
                        </m:r>
                        <m:r>
                          <m:rPr>
                            <m:nor/>
                          </m:rPr>
                          <a:rPr lang="en-US" sz="1600" b="0" i="0" baseline="-25000" dirty="0" smtClean="0">
                            <a:latin typeface="Arial" panose="020B0604020202020204" pitchFamily="34" charset="0"/>
                            <a:cs typeface="Arial" panose="020B0604020202020204" pitchFamily="34" charset="0"/>
                          </a:rPr>
                          <m:t>stock</m:t>
                        </m:r>
                        <m:r>
                          <a:rPr lang="en-US" altLang="en-US" sz="1600" i="1">
                            <a:latin typeface="Cambria Math" panose="02040503050406030204" pitchFamily="18" charset="0"/>
                            <a:ea typeface="Cambria Math" panose="02040503050406030204" pitchFamily="18" charset="0"/>
                            <a:cs typeface="Arial" panose="020B0604020202020204" pitchFamily="34" charset="0"/>
                          </a:rPr>
                          <m:t>−</m:t>
                        </m:r>
                        <m:r>
                          <a:rPr lang="en-US" altLang="en-US" sz="1600" b="0" i="1" smtClean="0">
                            <a:latin typeface="Cambria Math" panose="02040503050406030204" pitchFamily="18" charset="0"/>
                            <a:ea typeface="Cambria Math" panose="02040503050406030204" pitchFamily="18" charset="0"/>
                            <a:cs typeface="Arial" panose="020B0604020202020204" pitchFamily="34" charset="0"/>
                          </a:rPr>
                          <m:t>𝐵</m:t>
                        </m:r>
                        <m:r>
                          <a:rPr lang="en-US" altLang="en-US" sz="1600" i="1">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1600" i="1" smtClean="0">
                                <a:latin typeface="Cambria Math" panose="02040503050406030204" pitchFamily="18" charset="0"/>
                                <a:ea typeface="Cambria Math" panose="02040503050406030204" pitchFamily="18" charset="0"/>
                                <a:cs typeface="Arial" panose="020B0604020202020204" pitchFamily="34" charset="0"/>
                              </a:rPr>
                            </m:ctrlPr>
                          </m:sSubPr>
                          <m:e>
                            <m:r>
                              <a:rPr lang="pt-PT" sz="1600" b="0" i="1" dirty="0">
                                <a:latin typeface="Cambria Math" panose="02040503050406030204" pitchFamily="18" charset="0"/>
                                <a:ea typeface="Cambria Math" panose="02040503050406030204" pitchFamily="18" charset="0"/>
                                <a:cs typeface="Arial" panose="020B0604020202020204" pitchFamily="34" charset="0"/>
                              </a:rPr>
                              <m:t>𝛽</m:t>
                            </m:r>
                          </m:e>
                          <m:sub>
                            <m:sSub>
                              <m:sSubPr>
                                <m:ctrlPr>
                                  <a:rPr lang="en-US" altLang="en-US" sz="1600" i="1" smtClean="0">
                                    <a:latin typeface="Cambria Math" panose="02040503050406030204" pitchFamily="18" charset="0"/>
                                    <a:ea typeface="Cambria Math" panose="02040503050406030204" pitchFamily="18" charset="0"/>
                                    <a:cs typeface="Arial" panose="020B0604020202020204" pitchFamily="34" charset="0"/>
                                  </a:rPr>
                                </m:ctrlPr>
                              </m:sSubPr>
                              <m:e>
                                <m:r>
                                  <a:rPr lang="en-GB" altLang="en-US" sz="1600" b="0" i="1" smtClean="0">
                                    <a:latin typeface="Cambria Math" panose="02040503050406030204" pitchFamily="18" charset="0"/>
                                    <a:ea typeface="Cambria Math" panose="02040503050406030204" pitchFamily="18" charset="0"/>
                                    <a:cs typeface="Arial" panose="020B0604020202020204" pitchFamily="34" charset="0"/>
                                  </a:rPr>
                                  <m:t>𝑟</m:t>
                                </m:r>
                              </m:e>
                              <m:sub>
                                <m:r>
                                  <a:rPr lang="en-GB" altLang="en-US" sz="1600" b="0" i="1" smtClean="0">
                                    <a:latin typeface="Cambria Math" panose="02040503050406030204" pitchFamily="18" charset="0"/>
                                    <a:ea typeface="Cambria Math" panose="02040503050406030204" pitchFamily="18" charset="0"/>
                                    <a:cs typeface="Arial" panose="020B0604020202020204" pitchFamily="34" charset="0"/>
                                  </a:rPr>
                                  <m:t>𝑓</m:t>
                                </m:r>
                              </m:sub>
                            </m:sSub>
                          </m:sub>
                        </m:sSub>
                      </m:num>
                      <m:den>
                        <m:r>
                          <m:rPr>
                            <m:nor/>
                          </m:rPr>
                          <a:rPr lang="pt-PT" sz="1600" i="1" dirty="0">
                            <a:latin typeface="Arial" panose="020B0604020202020204" pitchFamily="34" charset="0"/>
                            <a:cs typeface="Arial" panose="020B0604020202020204" pitchFamily="34" charset="0"/>
                          </a:rPr>
                          <m:t>c</m:t>
                        </m:r>
                        <m:r>
                          <m:rPr>
                            <m:nor/>
                          </m:rPr>
                          <a:rPr lang="pt-PT" sz="1600" baseline="-25000" dirty="0">
                            <a:latin typeface="Arial" panose="020B0604020202020204" pitchFamily="34" charset="0"/>
                            <a:cs typeface="Arial" panose="020B0604020202020204" pitchFamily="34" charset="0"/>
                          </a:rPr>
                          <m:t>0</m:t>
                        </m:r>
                      </m:den>
                    </m:f>
                    <m:r>
                      <a:rPr lang="en-US" altLang="en-US" sz="1600" i="1">
                        <a:latin typeface="Cambria Math" panose="02040503050406030204" pitchFamily="18" charset="0"/>
                        <a:ea typeface="ヒラギノ角ゴ Pro W3" charset="-128"/>
                        <a:cs typeface="Arial" panose="020B0604020202020204" pitchFamily="34" charset="0"/>
                      </a:rPr>
                      <m:t>=</m:t>
                    </m:r>
                  </m:oMath>
                </a14:m>
                <a:r>
                  <a:rPr lang="en-US" altLang="en-US" sz="1600" dirty="0">
                    <a:latin typeface="Arial" panose="020B0604020202020204" pitchFamily="34" charset="0"/>
                    <a:ea typeface="ヒラギノ角ゴ Pro W3" charset="-128"/>
                    <a:cs typeface="Arial" panose="020B0604020202020204" pitchFamily="34" charset="0"/>
                  </a:rPr>
                  <a:t> </a:t>
                </a:r>
                <a14:m>
                  <m:oMath xmlns:m="http://schemas.openxmlformats.org/officeDocument/2006/math">
                    <m:f>
                      <m:fPr>
                        <m:ctrlPr>
                          <a:rPr lang="en-US" altLang="en-US" sz="1600" i="1" smtClean="0">
                            <a:latin typeface="Cambria Math" panose="02040503050406030204" pitchFamily="18" charset="0"/>
                            <a:ea typeface="ヒラギノ角ゴ Pro W3" charset="-128"/>
                            <a:cs typeface="Arial" panose="020B0604020202020204" pitchFamily="34" charset="0"/>
                          </a:rPr>
                        </m:ctrlPr>
                      </m:fPr>
                      <m:num>
                        <m:r>
                          <a:rPr lang="en-US" altLang="en-US" sz="1600" b="0" i="1" smtClean="0">
                            <a:latin typeface="Cambria Math" panose="02040503050406030204" pitchFamily="18" charset="0"/>
                            <a:ea typeface="ヒラギノ角ゴ Pro W3" charset="-128"/>
                            <a:cs typeface="Arial" panose="020B0604020202020204" pitchFamily="34" charset="0"/>
                          </a:rPr>
                          <m:t>0.5</m:t>
                        </m:r>
                        <m:r>
                          <a:rPr lang="en-US" altLang="en-US" sz="1600" b="0" i="1" smtClean="0">
                            <a:latin typeface="Cambria Math" panose="02040503050406030204" pitchFamily="18" charset="0"/>
                            <a:ea typeface="Cambria Math" panose="02040503050406030204" pitchFamily="18" charset="0"/>
                            <a:cs typeface="Arial" panose="020B0604020202020204" pitchFamily="34" charset="0"/>
                          </a:rPr>
                          <m:t>×50×1.2−18.9×0</m:t>
                        </m:r>
                      </m:num>
                      <m:den>
                        <m:r>
                          <a:rPr lang="en-US" altLang="en-US" sz="1600" b="0" i="1" smtClean="0">
                            <a:latin typeface="Cambria Math" panose="02040503050406030204" pitchFamily="18" charset="0"/>
                            <a:ea typeface="ヒラギノ角ゴ Pro W3" charset="-128"/>
                            <a:cs typeface="Arial" panose="020B0604020202020204" pitchFamily="34" charset="0"/>
                          </a:rPr>
                          <m:t>6.1</m:t>
                        </m:r>
                      </m:den>
                    </m:f>
                    <m:r>
                      <a:rPr lang="en-US" altLang="en-US" sz="1600" b="0" i="1" smtClean="0">
                        <a:latin typeface="Cambria Math" panose="02040503050406030204" pitchFamily="18" charset="0"/>
                        <a:ea typeface="ヒラギノ角ゴ Pro W3" charset="-128"/>
                        <a:cs typeface="Arial" panose="020B0604020202020204" pitchFamily="34" charset="0"/>
                      </a:rPr>
                      <m:t>=4.9</m:t>
                    </m:r>
                  </m:oMath>
                </a14:m>
                <a:endParaRPr lang="en-US" altLang="en-US" sz="1600" b="0" dirty="0">
                  <a:latin typeface="Arial" panose="020B0604020202020204" pitchFamily="34" charset="0"/>
                  <a:ea typeface="ヒラギノ角ゴ Pro W3" charset="-128"/>
                  <a:cs typeface="Arial" panose="020B0604020202020204" pitchFamily="34" charset="0"/>
                </a:endParaRPr>
              </a:p>
              <a:p>
                <a:pPr lvl="1">
                  <a:spcBef>
                    <a:spcPct val="50000"/>
                  </a:spcBef>
                </a:pPr>
                <a14:m>
                  <m:oMath xmlns:m="http://schemas.openxmlformats.org/officeDocument/2006/math">
                    <m:r>
                      <a:rPr lang="pt-PT" sz="1600" i="1" dirty="0">
                        <a:latin typeface="Cambria Math" panose="02040503050406030204" pitchFamily="18" charset="0"/>
                        <a:ea typeface="Cambria Math" panose="02040503050406030204" pitchFamily="18" charset="0"/>
                        <a:cs typeface="Arial" panose="020B0604020202020204" pitchFamily="34" charset="0"/>
                      </a:rPr>
                      <m:t>𝛽</m:t>
                    </m:r>
                    <m:r>
                      <a:rPr lang="en-US" sz="1600" b="0" i="1" baseline="-25000" dirty="0" smtClean="0">
                        <a:latin typeface="Cambria Math" panose="02040503050406030204" pitchFamily="18" charset="0"/>
                        <a:cs typeface="Arial" panose="020B0604020202020204" pitchFamily="34" charset="0"/>
                      </a:rPr>
                      <m:t>𝑝𝑢𝑡</m:t>
                    </m:r>
                  </m:oMath>
                </a14:m>
                <a:r>
                  <a:rPr lang="en-US" altLang="en-US" sz="1600" dirty="0">
                    <a:latin typeface="Arial" panose="020B0604020202020204" pitchFamily="34" charset="0"/>
                    <a:ea typeface="ヒラギノ角ゴ Pro W3" charset="-128"/>
                    <a:cs typeface="Arial" panose="020B0604020202020204" pitchFamily="34" charset="0"/>
                  </a:rPr>
                  <a:t>: </a:t>
                </a:r>
                <a14:m>
                  <m:oMath xmlns:m="http://schemas.openxmlformats.org/officeDocument/2006/math">
                    <m:f>
                      <m:fPr>
                        <m:ctrlPr>
                          <a:rPr lang="en-US" altLang="en-US" sz="1600" i="1" smtClean="0">
                            <a:latin typeface="Cambria Math" panose="02040503050406030204" pitchFamily="18" charset="0"/>
                            <a:ea typeface="ヒラギノ角ゴ Pro W3" charset="-128"/>
                            <a:cs typeface="Arial" panose="020B0604020202020204" pitchFamily="34" charset="0"/>
                          </a:rPr>
                        </m:ctrlPr>
                      </m:fPr>
                      <m:num>
                        <m:r>
                          <m:rPr>
                            <m:nor/>
                          </m:rPr>
                          <a:rPr lang="en-US" sz="1600" dirty="0">
                            <a:latin typeface="Arial" panose="020B0604020202020204" pitchFamily="34" charset="0"/>
                            <a:cs typeface="Arial" panose="020B0604020202020204" pitchFamily="34" charset="0"/>
                          </a:rPr>
                          <m:t>∆</m:t>
                        </m:r>
                        <m:r>
                          <a:rPr lang="en-US" altLang="en-US" sz="1600" i="1">
                            <a:latin typeface="Cambria Math" panose="02040503050406030204" pitchFamily="18" charset="0"/>
                            <a:ea typeface="Cambria Math" panose="02040503050406030204" pitchFamily="18" charset="0"/>
                            <a:cs typeface="Arial" panose="020B0604020202020204" pitchFamily="34" charset="0"/>
                          </a:rPr>
                          <m:t>×</m:t>
                        </m:r>
                        <m:r>
                          <m:rPr>
                            <m:nor/>
                          </m:rPr>
                          <a:rPr lang="pt-PT" sz="1600" i="1" dirty="0">
                            <a:latin typeface="Arial" panose="020B0604020202020204" pitchFamily="34" charset="0"/>
                            <a:cs typeface="Arial" panose="020B0604020202020204" pitchFamily="34" charset="0"/>
                          </a:rPr>
                          <m:t>S</m:t>
                        </m:r>
                        <m:r>
                          <m:rPr>
                            <m:nor/>
                          </m:rPr>
                          <a:rPr lang="pt-PT" sz="1600" baseline="-25000" dirty="0">
                            <a:latin typeface="Arial" panose="020B0604020202020204" pitchFamily="34" charset="0"/>
                            <a:cs typeface="Arial" panose="020B0604020202020204" pitchFamily="34" charset="0"/>
                          </a:rPr>
                          <m:t>0</m:t>
                        </m:r>
                        <m:r>
                          <a:rPr lang="en-US" altLang="en-US" sz="1600" i="1">
                            <a:latin typeface="Cambria Math" panose="02040503050406030204" pitchFamily="18" charset="0"/>
                            <a:ea typeface="Cambria Math" panose="02040503050406030204" pitchFamily="18" charset="0"/>
                            <a:cs typeface="Arial" panose="020B0604020202020204" pitchFamily="34" charset="0"/>
                          </a:rPr>
                          <m:t>×</m:t>
                        </m:r>
                        <m:r>
                          <a:rPr lang="pt-PT" sz="1600" i="1" dirty="0" smtClean="0">
                            <a:latin typeface="Cambria Math" panose="02040503050406030204" pitchFamily="18" charset="0"/>
                            <a:ea typeface="Cambria Math" panose="02040503050406030204" pitchFamily="18" charset="0"/>
                            <a:cs typeface="Arial" panose="020B0604020202020204" pitchFamily="34" charset="0"/>
                          </a:rPr>
                          <m:t>𝛽</m:t>
                        </m:r>
                        <m:r>
                          <m:rPr>
                            <m:nor/>
                          </m:rPr>
                          <a:rPr lang="en-US" sz="1600" b="0" i="0" baseline="-25000" dirty="0" smtClean="0">
                            <a:latin typeface="Arial" panose="020B0604020202020204" pitchFamily="34" charset="0"/>
                            <a:cs typeface="Arial" panose="020B0604020202020204" pitchFamily="34" charset="0"/>
                          </a:rPr>
                          <m:t>stock</m:t>
                        </m:r>
                        <m:r>
                          <a:rPr lang="en-US" altLang="en-US" sz="1600" i="1">
                            <a:latin typeface="Cambria Math" panose="02040503050406030204" pitchFamily="18" charset="0"/>
                            <a:ea typeface="Cambria Math" panose="02040503050406030204" pitchFamily="18" charset="0"/>
                            <a:cs typeface="Arial" panose="020B0604020202020204" pitchFamily="34" charset="0"/>
                          </a:rPr>
                          <m:t>−</m:t>
                        </m:r>
                        <m:r>
                          <a:rPr lang="en-US" altLang="en-US" sz="1600" b="0" i="1" smtClean="0">
                            <a:latin typeface="Cambria Math" panose="02040503050406030204" pitchFamily="18" charset="0"/>
                            <a:ea typeface="Cambria Math" panose="02040503050406030204" pitchFamily="18" charset="0"/>
                            <a:cs typeface="Arial" panose="020B0604020202020204" pitchFamily="34" charset="0"/>
                          </a:rPr>
                          <m:t>𝐵</m:t>
                        </m:r>
                        <m:r>
                          <a:rPr lang="en-US" altLang="en-US" sz="1600" i="1">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1600" i="1">
                                <a:latin typeface="Cambria Math" panose="02040503050406030204" pitchFamily="18" charset="0"/>
                                <a:ea typeface="Cambria Math" panose="02040503050406030204" pitchFamily="18" charset="0"/>
                                <a:cs typeface="Arial" panose="020B0604020202020204" pitchFamily="34" charset="0"/>
                              </a:rPr>
                            </m:ctrlPr>
                          </m:sSubPr>
                          <m:e>
                            <m:r>
                              <a:rPr lang="pt-PT" sz="1600" i="1" dirty="0">
                                <a:latin typeface="Cambria Math" panose="02040503050406030204" pitchFamily="18" charset="0"/>
                                <a:ea typeface="Cambria Math" panose="02040503050406030204" pitchFamily="18" charset="0"/>
                                <a:cs typeface="Arial" panose="020B0604020202020204" pitchFamily="34" charset="0"/>
                              </a:rPr>
                              <m:t>𝛽</m:t>
                            </m:r>
                          </m:e>
                          <m:sub>
                            <m:sSub>
                              <m:sSubPr>
                                <m:ctrlPr>
                                  <a:rPr lang="en-US" altLang="en-US" sz="1600" i="1">
                                    <a:latin typeface="Cambria Math" panose="02040503050406030204" pitchFamily="18" charset="0"/>
                                    <a:ea typeface="Cambria Math" panose="02040503050406030204" pitchFamily="18" charset="0"/>
                                    <a:cs typeface="Arial" panose="020B0604020202020204" pitchFamily="34" charset="0"/>
                                  </a:rPr>
                                </m:ctrlPr>
                              </m:sSubPr>
                              <m:e>
                                <m:r>
                                  <a:rPr lang="en-GB" altLang="en-US" sz="1600" i="1">
                                    <a:latin typeface="Cambria Math" panose="02040503050406030204" pitchFamily="18" charset="0"/>
                                    <a:ea typeface="Cambria Math" panose="02040503050406030204" pitchFamily="18" charset="0"/>
                                    <a:cs typeface="Arial" panose="020B0604020202020204" pitchFamily="34" charset="0"/>
                                  </a:rPr>
                                  <m:t>𝑟</m:t>
                                </m:r>
                              </m:e>
                              <m:sub>
                                <m:r>
                                  <a:rPr lang="en-GB" altLang="en-US" sz="1600" i="1">
                                    <a:latin typeface="Cambria Math" panose="02040503050406030204" pitchFamily="18" charset="0"/>
                                    <a:ea typeface="Cambria Math" panose="02040503050406030204" pitchFamily="18" charset="0"/>
                                    <a:cs typeface="Arial" panose="020B0604020202020204" pitchFamily="34" charset="0"/>
                                  </a:rPr>
                                  <m:t>𝑓</m:t>
                                </m:r>
                              </m:sub>
                            </m:sSub>
                          </m:sub>
                        </m:sSub>
                      </m:num>
                      <m:den>
                        <m:r>
                          <m:rPr>
                            <m:nor/>
                          </m:rPr>
                          <a:rPr lang="en-US" sz="1600" b="0" i="1" dirty="0" smtClean="0">
                            <a:latin typeface="Arial" panose="020B0604020202020204" pitchFamily="34" charset="0"/>
                            <a:cs typeface="Arial" panose="020B0604020202020204" pitchFamily="34" charset="0"/>
                          </a:rPr>
                          <m:t>p</m:t>
                        </m:r>
                        <m:r>
                          <m:rPr>
                            <m:nor/>
                          </m:rPr>
                          <a:rPr lang="pt-PT" sz="1600" baseline="-25000" dirty="0">
                            <a:latin typeface="Arial" panose="020B0604020202020204" pitchFamily="34" charset="0"/>
                            <a:cs typeface="Arial" panose="020B0604020202020204" pitchFamily="34" charset="0"/>
                          </a:rPr>
                          <m:t>0</m:t>
                        </m:r>
                      </m:den>
                    </m:f>
                    <m:r>
                      <a:rPr lang="en-US" altLang="en-US" sz="1600" i="1">
                        <a:latin typeface="Cambria Math" panose="02040503050406030204" pitchFamily="18" charset="0"/>
                        <a:ea typeface="ヒラギノ角ゴ Pro W3" charset="-128"/>
                        <a:cs typeface="Arial" panose="020B0604020202020204" pitchFamily="34" charset="0"/>
                      </a:rPr>
                      <m:t>=</m:t>
                    </m:r>
                  </m:oMath>
                </a14:m>
                <a:r>
                  <a:rPr lang="en-US" altLang="en-US" sz="1600" dirty="0">
                    <a:latin typeface="Arial" panose="020B0604020202020204" pitchFamily="34" charset="0"/>
                    <a:ea typeface="ヒラギノ角ゴ Pro W3" charset="-128"/>
                    <a:cs typeface="Arial" panose="020B0604020202020204" pitchFamily="34" charset="0"/>
                  </a:rPr>
                  <a:t> </a:t>
                </a:r>
                <a14:m>
                  <m:oMath xmlns:m="http://schemas.openxmlformats.org/officeDocument/2006/math">
                    <m:f>
                      <m:fPr>
                        <m:ctrlPr>
                          <a:rPr lang="en-US" altLang="en-US" sz="1600" i="1" smtClean="0">
                            <a:latin typeface="Cambria Math" panose="02040503050406030204" pitchFamily="18" charset="0"/>
                            <a:ea typeface="ヒラギノ角ゴ Pro W3" charset="-128"/>
                            <a:cs typeface="Arial" panose="020B0604020202020204" pitchFamily="34" charset="0"/>
                          </a:rPr>
                        </m:ctrlPr>
                      </m:fPr>
                      <m:num>
                        <m:r>
                          <a:rPr lang="en-US" altLang="en-US" sz="1600" b="0" i="1" smtClean="0">
                            <a:latin typeface="Cambria Math" panose="02040503050406030204" pitchFamily="18" charset="0"/>
                            <a:ea typeface="ヒラギノ角ゴ Pro W3" charset="-128"/>
                            <a:cs typeface="Arial" panose="020B0604020202020204" pitchFamily="34" charset="0"/>
                          </a:rPr>
                          <m:t>−0.5</m:t>
                        </m:r>
                        <m:r>
                          <a:rPr lang="en-US" altLang="en-US" sz="1600" b="0" i="1" smtClean="0">
                            <a:latin typeface="Cambria Math" panose="02040503050406030204" pitchFamily="18" charset="0"/>
                            <a:ea typeface="Cambria Math" panose="02040503050406030204" pitchFamily="18" charset="0"/>
                            <a:cs typeface="Arial" panose="020B0604020202020204" pitchFamily="34" charset="0"/>
                          </a:rPr>
                          <m:t>×50×1.2+28.3×0</m:t>
                        </m:r>
                      </m:num>
                      <m:den>
                        <m:r>
                          <a:rPr lang="en-US" altLang="en-US" sz="1600" b="0" i="1" smtClean="0">
                            <a:latin typeface="Cambria Math" panose="02040503050406030204" pitchFamily="18" charset="0"/>
                            <a:ea typeface="ヒラギノ角ゴ Pro W3" charset="-128"/>
                            <a:cs typeface="Arial" panose="020B0604020202020204" pitchFamily="34" charset="0"/>
                          </a:rPr>
                          <m:t>3.3</m:t>
                        </m:r>
                      </m:den>
                    </m:f>
                    <m:r>
                      <a:rPr lang="en-US" altLang="en-US" sz="1600" b="0" i="1" smtClean="0">
                        <a:latin typeface="Cambria Math" panose="02040503050406030204" pitchFamily="18" charset="0"/>
                        <a:ea typeface="ヒラギノ角ゴ Pro W3" charset="-128"/>
                        <a:cs typeface="Arial" panose="020B0604020202020204" pitchFamily="34" charset="0"/>
                      </a:rPr>
                      <m:t>=−9.1</m:t>
                    </m:r>
                  </m:oMath>
                </a14:m>
                <a:endParaRPr lang="en-US" altLang="en-US" sz="1600" b="0" dirty="0">
                  <a:latin typeface="Arial" panose="020B0604020202020204" pitchFamily="34" charset="0"/>
                  <a:ea typeface="ヒラギノ角ゴ Pro W3" charset="-128"/>
                  <a:cs typeface="Arial" panose="020B0604020202020204" pitchFamily="34" charset="0"/>
                </a:endParaRPr>
              </a:p>
              <a:p>
                <a:pPr>
                  <a:spcBef>
                    <a:spcPct val="50000"/>
                  </a:spcBef>
                  <a:buFont typeface="Wingdings" panose="05000000000000000000" pitchFamily="2" charset="2"/>
                  <a:buChar char="à"/>
                </a:pPr>
                <a:r>
                  <a:rPr lang="en-US" altLang="en-US" sz="1600" dirty="0">
                    <a:latin typeface="Arial" panose="020B0604020202020204" pitchFamily="34" charset="0"/>
                    <a:ea typeface="ヒラギノ角ゴ Pro W3" charset="-128"/>
                    <a:cs typeface="Arial" panose="020B0604020202020204" pitchFamily="34" charset="0"/>
                  </a:rPr>
                  <a:t>Given a risk-free rate of 6% and a market risk premium of 6%, </a:t>
                </a:r>
              </a:p>
              <a:p>
                <a:pPr marL="0" indent="0" algn="ctr">
                  <a:spcBef>
                    <a:spcPct val="50000"/>
                  </a:spcBef>
                  <a:buNone/>
                </a:pPr>
                <a:r>
                  <a:rPr lang="en-US" altLang="en-US" sz="1600" dirty="0">
                    <a:latin typeface="Arial" panose="020B0604020202020204" pitchFamily="34" charset="0"/>
                    <a:ea typeface="ヒラギノ角ゴ Pro W3" charset="-128"/>
                    <a:cs typeface="Arial" panose="020B0604020202020204" pitchFamily="34" charset="0"/>
                  </a:rPr>
                  <a:t>E(</a:t>
                </a:r>
                <a:r>
                  <a:rPr lang="en-US" altLang="en-US" sz="1600" dirty="0" err="1">
                    <a:latin typeface="Arial" panose="020B0604020202020204" pitchFamily="34" charset="0"/>
                    <a:ea typeface="ヒラギノ角ゴ Pro W3" charset="-128"/>
                    <a:cs typeface="Arial" panose="020B0604020202020204" pitchFamily="34" charset="0"/>
                  </a:rPr>
                  <a:t>R_call</a:t>
                </a:r>
                <a:r>
                  <a:rPr lang="en-US" altLang="en-US" sz="1600" dirty="0">
                    <a:latin typeface="Arial" panose="020B0604020202020204" pitchFamily="34" charset="0"/>
                    <a:ea typeface="ヒラギノ角ゴ Pro W3" charset="-128"/>
                    <a:cs typeface="Arial" panose="020B0604020202020204" pitchFamily="34" charset="0"/>
                  </a:rPr>
                  <a:t>) = 6%+4.9*6% = 35% and E(</a:t>
                </a:r>
                <a:r>
                  <a:rPr lang="en-US" altLang="en-US" sz="1600" dirty="0" err="1">
                    <a:latin typeface="Arial" panose="020B0604020202020204" pitchFamily="34" charset="0"/>
                    <a:ea typeface="ヒラギノ角ゴ Pro W3" charset="-128"/>
                    <a:cs typeface="Arial" panose="020B0604020202020204" pitchFamily="34" charset="0"/>
                  </a:rPr>
                  <a:t>R_put</a:t>
                </a:r>
                <a:r>
                  <a:rPr lang="en-US" altLang="en-US" sz="1600" dirty="0">
                    <a:latin typeface="Arial" panose="020B0604020202020204" pitchFamily="34" charset="0"/>
                    <a:ea typeface="ヒラギノ角ゴ Pro W3" charset="-128"/>
                    <a:cs typeface="Arial" panose="020B0604020202020204" pitchFamily="34" charset="0"/>
                  </a:rPr>
                  <a:t>) = -48.5% </a:t>
                </a:r>
              </a:p>
              <a:p>
                <a:pPr>
                  <a:spcBef>
                    <a:spcPct val="50000"/>
                  </a:spcBef>
                </a:pPr>
                <a:r>
                  <a:rPr lang="en-US" altLang="en-US" sz="1600" b="1" u="sng" dirty="0">
                    <a:latin typeface="Arial" panose="020B0604020202020204" pitchFamily="34" charset="0"/>
                    <a:ea typeface="ヒラギノ角ゴ Pro W3" charset="-128"/>
                    <a:cs typeface="Arial" panose="020B0604020202020204" pitchFamily="34" charset="0"/>
                  </a:rPr>
                  <a:t>Why are options so risky? </a:t>
                </a:r>
              </a:p>
              <a:p>
                <a:pPr lvl="1">
                  <a:spcBef>
                    <a:spcPct val="50000"/>
                  </a:spcBef>
                </a:pPr>
                <a14:m>
                  <m:oMath xmlns:m="http://schemas.openxmlformats.org/officeDocument/2006/math">
                    <m:r>
                      <a:rPr lang="pt-PT" sz="1600" i="1" dirty="0" smtClean="0">
                        <a:latin typeface="Cambria Math" panose="02040503050406030204" pitchFamily="18" charset="0"/>
                        <a:ea typeface="Cambria Math" panose="02040503050406030204" pitchFamily="18" charset="0"/>
                        <a:cs typeface="Arial" panose="020B0604020202020204" pitchFamily="34" charset="0"/>
                      </a:rPr>
                      <m:t>𝛽</m:t>
                    </m:r>
                    <m:r>
                      <a:rPr lang="en-US" sz="1600" b="0" i="1" baseline="-25000" dirty="0" smtClean="0">
                        <a:latin typeface="Cambria Math" panose="02040503050406030204" pitchFamily="18" charset="0"/>
                        <a:cs typeface="Arial" panose="020B0604020202020204" pitchFamily="34" charset="0"/>
                      </a:rPr>
                      <m:t>𝑐𝑎𝑙𝑙</m:t>
                    </m:r>
                    <m:r>
                      <a:rPr lang="en-US" sz="1600" b="0" i="1" baseline="-25000" dirty="0" smtClean="0">
                        <a:latin typeface="Cambria Math" panose="02040503050406030204" pitchFamily="18" charset="0"/>
                        <a:cs typeface="Arial" panose="020B0604020202020204" pitchFamily="34" charset="0"/>
                      </a:rPr>
                      <m:t> </m:t>
                    </m:r>
                  </m:oMath>
                </a14:m>
                <a:r>
                  <a:rPr lang="en-US" altLang="en-US" sz="1600" b="0" dirty="0">
                    <a:latin typeface="Arial" panose="020B0604020202020204" pitchFamily="34" charset="0"/>
                    <a:ea typeface="ヒラギノ角ゴ Pro W3" charset="-128"/>
                    <a:cs typeface="Arial" panose="020B0604020202020204" pitchFamily="34" charset="0"/>
                  </a:rPr>
                  <a:t>depends on </a:t>
                </a:r>
                <a:r>
                  <a:rPr lang="el-GR" altLang="en-US" sz="1600" b="0" dirty="0">
                    <a:latin typeface="Arial" panose="020B0604020202020204" pitchFamily="34" charset="0"/>
                    <a:ea typeface="ヒラギノ角ゴ Pro W3" charset="-128"/>
                    <a:cs typeface="Arial" panose="020B0604020202020204" pitchFamily="34" charset="0"/>
                  </a:rPr>
                  <a:t>𝐶𝑜𝑣(</a:t>
                </a:r>
                <a:r>
                  <a:rPr lang="en-US" altLang="en-US" sz="1600" b="0" dirty="0" err="1">
                    <a:latin typeface="Arial" panose="020B0604020202020204" pitchFamily="34" charset="0"/>
                    <a:ea typeface="ヒラギノ角ゴ Pro W3" charset="-128"/>
                    <a:cs typeface="Arial" panose="020B0604020202020204" pitchFamily="34" charset="0"/>
                  </a:rPr>
                  <a:t>r_call</a:t>
                </a:r>
                <a:r>
                  <a:rPr lang="el-GR" altLang="en-US" sz="1600" b="0" dirty="0">
                    <a:latin typeface="Arial" panose="020B0604020202020204" pitchFamily="34" charset="0"/>
                    <a:ea typeface="ヒラギノ角ゴ Pro W3" charset="-128"/>
                    <a:cs typeface="Arial" panose="020B0604020202020204" pitchFamily="34" charset="0"/>
                  </a:rPr>
                  <a:t>,</a:t>
                </a:r>
                <a:r>
                  <a:rPr lang="en-US" altLang="en-US" sz="1600" b="0" dirty="0" err="1">
                    <a:latin typeface="Arial" panose="020B0604020202020204" pitchFamily="34" charset="0"/>
                    <a:ea typeface="ヒラギノ角ゴ Pro W3" charset="-128"/>
                    <a:cs typeface="Arial" panose="020B0604020202020204" pitchFamily="34" charset="0"/>
                  </a:rPr>
                  <a:t>r_market</a:t>
                </a:r>
                <a:r>
                  <a:rPr lang="el-GR" altLang="en-US" sz="1600" b="0" dirty="0">
                    <a:latin typeface="Arial" panose="020B0604020202020204" pitchFamily="34" charset="0"/>
                    <a:ea typeface="ヒラギノ角ゴ Pro W3" charset="-128"/>
                    <a:cs typeface="Arial" panose="020B0604020202020204" pitchFamily="34" charset="0"/>
                  </a:rPr>
                  <a:t>), </a:t>
                </a:r>
                <a:r>
                  <a:rPr lang="en-US" altLang="en-US" sz="1600" b="0" dirty="0">
                    <a:latin typeface="Arial" panose="020B0604020202020204" pitchFamily="34" charset="0"/>
                    <a:ea typeface="ヒラギノ角ゴ Pro W3" charset="-128"/>
                    <a:cs typeface="Arial" panose="020B0604020202020204" pitchFamily="34" charset="0"/>
                  </a:rPr>
                  <a:t>not 𝐶𝑜𝑣(call </a:t>
                </a:r>
                <a:r>
                  <a:rPr lang="en-US" altLang="en-US" sz="1600" b="0" dirty="0" err="1">
                    <a:latin typeface="Arial" panose="020B0604020202020204" pitchFamily="34" charset="0"/>
                    <a:ea typeface="ヒラギノ角ゴ Pro W3" charset="-128"/>
                    <a:cs typeface="Arial" panose="020B0604020202020204" pitchFamily="34" charset="0"/>
                  </a:rPr>
                  <a:t>payoff,r_market</a:t>
                </a:r>
                <a:r>
                  <a:rPr lang="en-US" altLang="en-US" sz="1600" b="0" dirty="0">
                    <a:latin typeface="Arial" panose="020B0604020202020204" pitchFamily="34" charset="0"/>
                    <a:ea typeface="ヒラギノ角ゴ Pro W3" charset="-128"/>
                    <a:cs typeface="Arial" panose="020B0604020202020204" pitchFamily="34" charset="0"/>
                  </a:rPr>
                  <a:t>)! Payoffs are non-negative, but option return can be very negative: </a:t>
                </a:r>
              </a:p>
              <a:p>
                <a:pPr marL="457200" lvl="1" indent="0" algn="ctr">
                  <a:spcBef>
                    <a:spcPct val="50000"/>
                  </a:spcBef>
                  <a:buNone/>
                </a:pPr>
                <a:r>
                  <a:rPr lang="en-US" altLang="en-US" sz="1600" b="0" dirty="0" err="1">
                    <a:latin typeface="Arial" panose="020B0604020202020204" pitchFamily="34" charset="0"/>
                    <a:ea typeface="ヒラギノ角ゴ Pro W3" charset="-128"/>
                    <a:cs typeface="Arial" panose="020B0604020202020204" pitchFamily="34" charset="0"/>
                  </a:rPr>
                  <a:t>r_call</a:t>
                </a:r>
                <a:r>
                  <a:rPr lang="en-US" altLang="en-US" sz="1600" b="0" dirty="0">
                    <a:latin typeface="Arial" panose="020B0604020202020204" pitchFamily="34" charset="0"/>
                    <a:ea typeface="ヒラギノ角ゴ Pro W3" charset="-128"/>
                    <a:cs typeface="Arial" panose="020B0604020202020204" pitchFamily="34" charset="0"/>
                  </a:rPr>
                  <a:t>(up) = 10/6.1-1=64</a:t>
                </a:r>
                <a:r>
                  <a:rPr lang="en-US" altLang="en-US" sz="1600" dirty="0">
                    <a:latin typeface="Arial" panose="020B0604020202020204" pitchFamily="34" charset="0"/>
                    <a:ea typeface="ヒラギノ角ゴ Pro W3" charset="-128"/>
                    <a:cs typeface="Arial" panose="020B0604020202020204" pitchFamily="34" charset="0"/>
                  </a:rPr>
                  <a:t>%, </a:t>
                </a:r>
                <a:r>
                  <a:rPr lang="en-US" altLang="en-US" sz="1600" dirty="0" err="1">
                    <a:latin typeface="Arial" panose="020B0604020202020204" pitchFamily="34" charset="0"/>
                    <a:ea typeface="ヒラギノ角ゴ Pro W3" charset="-128"/>
                    <a:cs typeface="Arial" panose="020B0604020202020204" pitchFamily="34" charset="0"/>
                  </a:rPr>
                  <a:t>r_call</a:t>
                </a:r>
                <a:r>
                  <a:rPr lang="en-US" altLang="en-US" sz="1600" dirty="0">
                    <a:latin typeface="Arial" panose="020B0604020202020204" pitchFamily="34" charset="0"/>
                    <a:ea typeface="ヒラギノ角ゴ Pro W3" charset="-128"/>
                    <a:cs typeface="Arial" panose="020B0604020202020204" pitchFamily="34" charset="0"/>
                  </a:rPr>
                  <a:t>(down): </a:t>
                </a:r>
                <a:r>
                  <a:rPr lang="en-US" altLang="en-US" sz="1600" b="0" dirty="0">
                    <a:latin typeface="Arial" panose="020B0604020202020204" pitchFamily="34" charset="0"/>
                    <a:ea typeface="ヒラギノ角ゴ Pro W3" charset="-128"/>
                    <a:cs typeface="Arial" panose="020B0604020202020204" pitchFamily="34" charset="0"/>
                  </a:rPr>
                  <a:t>0/6.1-1=-100%.</a:t>
                </a:r>
              </a:p>
              <a:p>
                <a:pPr>
                  <a:spcBef>
                    <a:spcPct val="50000"/>
                  </a:spcBef>
                </a:pPr>
                <a:r>
                  <a:rPr lang="en-US" altLang="en-US" sz="1600" dirty="0">
                    <a:latin typeface="Arial" panose="020B0604020202020204" pitchFamily="34" charset="0"/>
                    <a:ea typeface="ヒラギノ角ゴ Pro W3" charset="-128"/>
                    <a:cs typeface="Arial" panose="020B0604020202020204" pitchFamily="34" charset="0"/>
                  </a:rPr>
                  <a:t>Delta-hedged returns eliminate the effect of beta on the option return, thus allowing cleaner comparisons of returns across options.</a:t>
                </a:r>
                <a:endParaRPr lang="en-NL" sz="1600" dirty="0">
                  <a:latin typeface="Arial" panose="020B0604020202020204" pitchFamily="34" charset="0"/>
                  <a:cs typeface="Arial" panose="020B0604020202020204" pitchFamily="34" charset="0"/>
                </a:endParaRPr>
              </a:p>
              <a:p>
                <a:pPr>
                  <a:spcBef>
                    <a:spcPct val="50000"/>
                  </a:spcBef>
                </a:pPr>
                <a:endParaRPr lang="en-US" altLang="en-US" sz="1600" b="0" dirty="0">
                  <a:latin typeface="Arial" panose="020B0604020202020204" pitchFamily="34" charset="0"/>
                  <a:ea typeface="ヒラギノ角ゴ Pro W3" charset="-128"/>
                  <a:cs typeface="Arial" panose="020B0604020202020204" pitchFamily="34" charset="0"/>
                </a:endParaRPr>
              </a:p>
            </p:txBody>
          </p:sp>
        </mc:Choice>
        <mc:Fallback xmlns="">
          <p:sp>
            <p:nvSpPr>
              <p:cNvPr id="4" name="Content Placeholder 3">
                <a:extLst>
                  <a:ext uri="{FF2B5EF4-FFF2-40B4-BE49-F238E27FC236}">
                    <a16:creationId xmlns:a16="http://schemas.microsoft.com/office/drawing/2014/main" id="{0EB154C7-936F-8C3C-66D6-709132E2907D}"/>
                  </a:ext>
                </a:extLst>
              </p:cNvPr>
              <p:cNvSpPr>
                <a:spLocks noGrp="1" noRot="1" noChangeAspect="1" noMove="1" noResize="1" noEditPoints="1" noAdjustHandles="1" noChangeArrowheads="1" noChangeShapeType="1" noTextEdit="1"/>
              </p:cNvSpPr>
              <p:nvPr>
                <p:ph sz="quarter" idx="4294967295"/>
              </p:nvPr>
            </p:nvSpPr>
            <p:spPr>
              <a:xfrm>
                <a:off x="324965" y="939800"/>
                <a:ext cx="8153400" cy="4978400"/>
              </a:xfrm>
              <a:blipFill>
                <a:blip r:embed="rId2"/>
                <a:stretch>
                  <a:fillRect l="-299" t="-367" r="-299" b="-12974"/>
                </a:stretch>
              </a:blipFill>
            </p:spPr>
            <p:txBody>
              <a:bodyPr/>
              <a:lstStyle/>
              <a:p>
                <a:r>
                  <a:rPr lang="en-NL">
                    <a:noFill/>
                  </a:rPr>
                  <a:t> </a:t>
                </a:r>
              </a:p>
            </p:txBody>
          </p:sp>
        </mc:Fallback>
      </mc:AlternateContent>
    </p:spTree>
    <p:extLst>
      <p:ext uri="{BB962C8B-B14F-4D97-AF65-F5344CB8AC3E}">
        <p14:creationId xmlns:p14="http://schemas.microsoft.com/office/powerpoint/2010/main" val="8085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762071"/>
            <a:ext cx="7239000" cy="461665"/>
          </a:xfrm>
          <a:prstGeom prst="rect">
            <a:avLst/>
          </a:prstGeom>
          <a:noFill/>
          <a:ln>
            <a:solidFill>
              <a:schemeClr val="bg1">
                <a:lumMod val="50000"/>
              </a:schemeClr>
            </a:solidFill>
          </a:ln>
        </p:spPr>
        <p:txBody>
          <a:bodyPr wrap="square" rtlCol="0">
            <a:spAutoFit/>
          </a:bodyPr>
          <a:lstStyle/>
          <a:p>
            <a:pPr marL="739775" indent="-739775"/>
            <a:r>
              <a:rPr lang="en-US" sz="2400" b="1" dirty="0">
                <a:latin typeface="Arial" pitchFamily="34" charset="0"/>
                <a:cs typeface="Arial" pitchFamily="34" charset="0"/>
              </a:rPr>
              <a:t>Multi-period option pricing models</a:t>
            </a:r>
          </a:p>
        </p:txBody>
      </p:sp>
    </p:spTree>
    <p:extLst>
      <p:ext uri="{BB962C8B-B14F-4D97-AF65-F5344CB8AC3E}">
        <p14:creationId xmlns:p14="http://schemas.microsoft.com/office/powerpoint/2010/main" val="101535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3528" y="980728"/>
            <a:ext cx="8305800" cy="4962872"/>
          </a:xfrm>
          <a:prstGeom prst="rect">
            <a:avLst/>
          </a:prstGeom>
          <a:noFill/>
          <a:ln w="9525" algn="ctr">
            <a:noFill/>
            <a:miter lim="800000"/>
            <a:headEnd/>
            <a:tailEnd/>
          </a:ln>
        </p:spPr>
        <p:txBody>
          <a:bodyPr/>
          <a:lstStyle/>
          <a:p>
            <a:pPr marL="342900" indent="-342900" algn="l">
              <a:buFont typeface="Arial" pitchFamily="34" charset="0"/>
              <a:buChar char="•"/>
            </a:pPr>
            <a:r>
              <a:rPr lang="pt-PT" dirty="0">
                <a:latin typeface="Arial" pitchFamily="34" charset="0"/>
                <a:cs typeface="Arial" pitchFamily="34" charset="0"/>
              </a:rPr>
              <a:t>A </a:t>
            </a:r>
            <a:r>
              <a:rPr lang="pt-PT" u="sng" dirty="0">
                <a:latin typeface="Arial" pitchFamily="34" charset="0"/>
                <a:cs typeface="Arial" pitchFamily="34" charset="0"/>
              </a:rPr>
              <a:t>call option </a:t>
            </a:r>
            <a:r>
              <a:rPr lang="pt-PT" dirty="0">
                <a:latin typeface="Arial" pitchFamily="34" charset="0"/>
                <a:cs typeface="Arial" pitchFamily="34" charset="0"/>
              </a:rPr>
              <a:t>with strike </a:t>
            </a:r>
            <a:r>
              <a:rPr lang="pt-PT" i="1" dirty="0">
                <a:latin typeface="Arial" pitchFamily="34" charset="0"/>
                <a:cs typeface="Arial" pitchFamily="34" charset="0"/>
              </a:rPr>
              <a:t>K</a:t>
            </a:r>
            <a:r>
              <a:rPr lang="pt-PT" dirty="0">
                <a:latin typeface="Arial" pitchFamily="34" charset="0"/>
                <a:cs typeface="Arial" pitchFamily="34" charset="0"/>
              </a:rPr>
              <a:t> and maturity </a:t>
            </a:r>
            <a:r>
              <a:rPr lang="pt-PT" i="1" dirty="0">
                <a:latin typeface="Arial" pitchFamily="34" charset="0"/>
                <a:cs typeface="Arial" pitchFamily="34" charset="0"/>
              </a:rPr>
              <a:t>T</a:t>
            </a:r>
            <a:r>
              <a:rPr lang="pt-PT" dirty="0">
                <a:latin typeface="Arial" pitchFamily="34" charset="0"/>
                <a:cs typeface="Arial" pitchFamily="34" charset="0"/>
              </a:rPr>
              <a:t> gives the holder (long position) the </a:t>
            </a:r>
            <a:r>
              <a:rPr lang="pt-PT" u="sng" dirty="0">
                <a:latin typeface="Arial" pitchFamily="34" charset="0"/>
                <a:cs typeface="Arial" pitchFamily="34" charset="0"/>
              </a:rPr>
              <a:t>right to buy </a:t>
            </a:r>
            <a:r>
              <a:rPr lang="pt-PT" dirty="0">
                <a:latin typeface="Arial" pitchFamily="34" charset="0"/>
                <a:cs typeface="Arial" pitchFamily="34" charset="0"/>
              </a:rPr>
              <a:t>the underlying asset</a:t>
            </a:r>
          </a:p>
          <a:p>
            <a:pPr marL="800100" lvl="1" indent="-342900" algn="l">
              <a:buFont typeface="Arial" pitchFamily="34" charset="0"/>
              <a:buChar char="–"/>
            </a:pPr>
            <a:r>
              <a:rPr lang="pt-PT" dirty="0">
                <a:latin typeface="Arial" pitchFamily="34" charset="0"/>
                <a:cs typeface="Arial" pitchFamily="34" charset="0"/>
              </a:rPr>
              <a:t>At any time up to and including date T if the call is American</a:t>
            </a:r>
          </a:p>
          <a:p>
            <a:pPr marL="800100" lvl="1" indent="-342900" algn="l">
              <a:buFont typeface="Arial" pitchFamily="34" charset="0"/>
              <a:buChar char="–"/>
            </a:pPr>
            <a:r>
              <a:rPr lang="pt-PT" dirty="0">
                <a:latin typeface="Arial" pitchFamily="34" charset="0"/>
                <a:cs typeface="Arial" pitchFamily="34" charset="0"/>
              </a:rPr>
              <a:t>at date T if the call is European</a:t>
            </a:r>
          </a:p>
          <a:p>
            <a:pPr marL="800100" lvl="1" indent="-342900" algn="l">
              <a:buFont typeface="Arial" pitchFamily="34" charset="0"/>
              <a:buChar char="–"/>
            </a:pPr>
            <a:r>
              <a:rPr lang="pt-PT" dirty="0">
                <a:latin typeface="Arial" pitchFamily="34" charset="0"/>
                <a:cs typeface="Arial" pitchFamily="34" charset="0"/>
              </a:rPr>
              <a:t>seller (short position) of the call has the obligation to sell the underlying asset when holder exercises his right</a:t>
            </a:r>
          </a:p>
          <a:p>
            <a:pPr marL="800100" lvl="1" indent="-342900" algn="l">
              <a:buFont typeface="Arial" pitchFamily="34" charset="0"/>
              <a:buChar char="–"/>
            </a:pPr>
            <a:endParaRPr lang="pt-PT" dirty="0">
              <a:latin typeface="Arial" pitchFamily="34" charset="0"/>
              <a:cs typeface="Arial" pitchFamily="34" charset="0"/>
            </a:endParaRPr>
          </a:p>
          <a:p>
            <a:pPr marL="342900" indent="-342900" algn="l">
              <a:buFont typeface="Arial" pitchFamily="34" charset="0"/>
              <a:buChar char="•"/>
            </a:pPr>
            <a:r>
              <a:rPr lang="pt-PT" dirty="0">
                <a:latin typeface="Arial" pitchFamily="34" charset="0"/>
                <a:cs typeface="Arial" pitchFamily="34" charset="0"/>
              </a:rPr>
              <a:t>A </a:t>
            </a:r>
            <a:r>
              <a:rPr lang="pt-PT" u="sng" dirty="0">
                <a:latin typeface="Arial" pitchFamily="34" charset="0"/>
                <a:cs typeface="Arial" pitchFamily="34" charset="0"/>
              </a:rPr>
              <a:t>put option </a:t>
            </a:r>
            <a:r>
              <a:rPr lang="pt-PT" dirty="0">
                <a:latin typeface="Arial" pitchFamily="34" charset="0"/>
                <a:cs typeface="Arial" pitchFamily="34" charset="0"/>
              </a:rPr>
              <a:t>with strike </a:t>
            </a:r>
            <a:r>
              <a:rPr lang="pt-PT" i="1" dirty="0">
                <a:latin typeface="Arial" pitchFamily="34" charset="0"/>
                <a:cs typeface="Arial" pitchFamily="34" charset="0"/>
              </a:rPr>
              <a:t>K</a:t>
            </a:r>
            <a:r>
              <a:rPr lang="pt-PT" dirty="0">
                <a:latin typeface="Arial" pitchFamily="34" charset="0"/>
                <a:cs typeface="Arial" pitchFamily="34" charset="0"/>
              </a:rPr>
              <a:t> and maturity </a:t>
            </a:r>
            <a:r>
              <a:rPr lang="pt-PT" i="1" dirty="0">
                <a:latin typeface="Arial" pitchFamily="34" charset="0"/>
                <a:cs typeface="Arial" pitchFamily="34" charset="0"/>
              </a:rPr>
              <a:t>T</a:t>
            </a:r>
            <a:r>
              <a:rPr lang="pt-PT" dirty="0">
                <a:latin typeface="Arial" pitchFamily="34" charset="0"/>
                <a:cs typeface="Arial" pitchFamily="34" charset="0"/>
              </a:rPr>
              <a:t> gives the holder (long position) the </a:t>
            </a:r>
            <a:r>
              <a:rPr lang="pt-PT" u="sng" dirty="0">
                <a:latin typeface="Arial" pitchFamily="34" charset="0"/>
                <a:cs typeface="Arial" pitchFamily="34" charset="0"/>
              </a:rPr>
              <a:t>right to sell </a:t>
            </a:r>
            <a:r>
              <a:rPr lang="pt-PT" dirty="0">
                <a:latin typeface="Arial" pitchFamily="34" charset="0"/>
                <a:cs typeface="Arial" pitchFamily="34" charset="0"/>
              </a:rPr>
              <a:t>the underlying asset</a:t>
            </a:r>
          </a:p>
          <a:p>
            <a:pPr marL="800100" lvl="1" indent="-342900">
              <a:buFont typeface="Arial" pitchFamily="34" charset="0"/>
              <a:buChar char="–"/>
            </a:pPr>
            <a:r>
              <a:rPr lang="pt-PT" dirty="0">
                <a:latin typeface="Arial" pitchFamily="34" charset="0"/>
                <a:cs typeface="Arial" pitchFamily="34" charset="0"/>
              </a:rPr>
              <a:t>At any time up to and including date T if the put is American</a:t>
            </a:r>
          </a:p>
          <a:p>
            <a:pPr marL="800100" lvl="1" indent="-342900">
              <a:buFont typeface="Arial" pitchFamily="34" charset="0"/>
              <a:buChar char="–"/>
            </a:pPr>
            <a:r>
              <a:rPr lang="pt-PT" dirty="0">
                <a:latin typeface="Arial" pitchFamily="34" charset="0"/>
                <a:cs typeface="Arial" pitchFamily="34" charset="0"/>
              </a:rPr>
              <a:t>at date T if the put is European</a:t>
            </a:r>
          </a:p>
          <a:p>
            <a:pPr marL="800100" lvl="1" indent="-342900">
              <a:buFont typeface="Arial" pitchFamily="34" charset="0"/>
              <a:buChar char="–"/>
            </a:pPr>
            <a:r>
              <a:rPr lang="pt-PT" dirty="0">
                <a:latin typeface="Arial" pitchFamily="34" charset="0"/>
                <a:cs typeface="Arial" pitchFamily="34" charset="0"/>
              </a:rPr>
              <a:t>seller (short position) of the put has the obligation to buy the </a:t>
            </a:r>
            <a:r>
              <a:rPr lang="pt-PT" dirty="0" err="1">
                <a:latin typeface="Arial" pitchFamily="34" charset="0"/>
                <a:cs typeface="Arial" pitchFamily="34" charset="0"/>
              </a:rPr>
              <a:t>underlying</a:t>
            </a:r>
            <a:r>
              <a:rPr lang="pt-PT" dirty="0">
                <a:latin typeface="Arial" pitchFamily="34" charset="0"/>
                <a:cs typeface="Arial" pitchFamily="34" charset="0"/>
              </a:rPr>
              <a:t> </a:t>
            </a:r>
            <a:r>
              <a:rPr lang="pt-PT" dirty="0" err="1">
                <a:latin typeface="Arial" pitchFamily="34" charset="0"/>
                <a:cs typeface="Arial" pitchFamily="34" charset="0"/>
              </a:rPr>
              <a:t>asset</a:t>
            </a:r>
            <a:r>
              <a:rPr lang="pt-PT" dirty="0">
                <a:latin typeface="Arial" pitchFamily="34" charset="0"/>
                <a:cs typeface="Arial" pitchFamily="34" charset="0"/>
              </a:rPr>
              <a:t> </a:t>
            </a:r>
            <a:r>
              <a:rPr lang="pt-PT" dirty="0" err="1">
                <a:latin typeface="Arial" pitchFamily="34" charset="0"/>
                <a:cs typeface="Arial" pitchFamily="34" charset="0"/>
              </a:rPr>
              <a:t>when</a:t>
            </a:r>
            <a:r>
              <a:rPr lang="pt-PT" dirty="0">
                <a:latin typeface="Arial" pitchFamily="34" charset="0"/>
                <a:cs typeface="Arial" pitchFamily="34" charset="0"/>
              </a:rPr>
              <a:t> </a:t>
            </a:r>
            <a:r>
              <a:rPr lang="pt-PT" dirty="0" err="1">
                <a:latin typeface="Arial" pitchFamily="34" charset="0"/>
                <a:cs typeface="Arial" pitchFamily="34" charset="0"/>
              </a:rPr>
              <a:t>holder</a:t>
            </a:r>
            <a:r>
              <a:rPr lang="pt-PT" dirty="0">
                <a:latin typeface="Arial" pitchFamily="34" charset="0"/>
                <a:cs typeface="Arial" pitchFamily="34" charset="0"/>
              </a:rPr>
              <a:t> </a:t>
            </a:r>
            <a:r>
              <a:rPr lang="pt-PT" dirty="0" err="1">
                <a:latin typeface="Arial" pitchFamily="34" charset="0"/>
                <a:cs typeface="Arial" pitchFamily="34" charset="0"/>
              </a:rPr>
              <a:t>exercises</a:t>
            </a:r>
            <a:r>
              <a:rPr lang="pt-PT" dirty="0">
                <a:latin typeface="Arial" pitchFamily="34" charset="0"/>
                <a:cs typeface="Arial" pitchFamily="34" charset="0"/>
              </a:rPr>
              <a:t> </a:t>
            </a:r>
            <a:r>
              <a:rPr lang="pt-PT" dirty="0" err="1">
                <a:latin typeface="Arial" pitchFamily="34" charset="0"/>
                <a:cs typeface="Arial" pitchFamily="34" charset="0"/>
              </a:rPr>
              <a:t>his</a:t>
            </a:r>
            <a:r>
              <a:rPr lang="pt-PT" dirty="0">
                <a:latin typeface="Arial" pitchFamily="34" charset="0"/>
                <a:cs typeface="Arial" pitchFamily="34" charset="0"/>
              </a:rPr>
              <a:t> </a:t>
            </a:r>
            <a:r>
              <a:rPr lang="pt-PT" dirty="0" err="1">
                <a:latin typeface="Arial" pitchFamily="34" charset="0"/>
                <a:cs typeface="Arial" pitchFamily="34" charset="0"/>
              </a:rPr>
              <a:t>right</a:t>
            </a: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en-US" b="1" dirty="0">
                <a:latin typeface="Arial" pitchFamily="34" charset="0"/>
                <a:cs typeface="Arial" pitchFamily="34" charset="0"/>
              </a:rPr>
              <a:t>Question: </a:t>
            </a:r>
            <a:r>
              <a:rPr lang="en-US" i="1" dirty="0">
                <a:latin typeface="Arial" pitchFamily="34" charset="0"/>
                <a:cs typeface="Arial" pitchFamily="34" charset="0"/>
              </a:rPr>
              <a:t>Which option is more valuable, an otherwise identical European or American option?</a:t>
            </a: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lgn="l">
              <a:buFont typeface="Arial" charset="0"/>
              <a:buAutoNum type="arabicPeriod"/>
            </a:pPr>
            <a:endParaRPr lang="pt-PT" dirty="0">
              <a:latin typeface="Arial" pitchFamily="34" charset="0"/>
              <a:cs typeface="Arial" pitchFamily="34" charset="0"/>
            </a:endParaRPr>
          </a:p>
        </p:txBody>
      </p:sp>
      <p:sp>
        <p:nvSpPr>
          <p:cNvPr id="9" name="TextBox 8"/>
          <p:cNvSpPr txBox="1"/>
          <p:nvPr/>
        </p:nvSpPr>
        <p:spPr>
          <a:xfrm>
            <a:off x="335030" y="228600"/>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Basic definitions: Options</a:t>
            </a:r>
          </a:p>
        </p:txBody>
      </p:sp>
    </p:spTree>
    <p:extLst>
      <p:ext uri="{BB962C8B-B14F-4D97-AF65-F5344CB8AC3E}">
        <p14:creationId xmlns:p14="http://schemas.microsoft.com/office/powerpoint/2010/main" val="177852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24966" y="838200"/>
            <a:ext cx="8153400" cy="4978400"/>
          </a:xfrm>
        </p:spPr>
        <p:txBody>
          <a:bodyPr>
            <a:noAutofit/>
          </a:bodyPr>
          <a:lstStyle/>
          <a:p>
            <a:pPr>
              <a:buFont typeface="Arial" panose="020B0604020202020204" pitchFamily="34" charset="0"/>
              <a:buChar char="•"/>
            </a:pPr>
            <a:r>
              <a:rPr lang="en-US" sz="1800" b="0" dirty="0">
                <a:latin typeface="Arial" panose="020B0604020202020204" pitchFamily="34" charset="0"/>
                <a:cs typeface="Arial" panose="020B0604020202020204" pitchFamily="34" charset="0"/>
              </a:rPr>
              <a:t>How to make this more realistic?</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Divide time until expiration into smaller periods over which the stock can move up and down by small amounts, such that we end up with a </a:t>
            </a:r>
            <a:r>
              <a:rPr lang="en-US" sz="1800" dirty="0">
                <a:latin typeface="Arial" panose="020B0604020202020204" pitchFamily="34" charset="0"/>
                <a:cs typeface="Arial" panose="020B0604020202020204" pitchFamily="34" charset="0"/>
                <a:sym typeface="Wingdings" panose="05000000000000000000" pitchFamily="2" charset="2"/>
              </a:rPr>
              <a:t>wider range of possible stock prices at expiration of the option</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sym typeface="Wingdings" panose="05000000000000000000" pitchFamily="2" charset="2"/>
              </a:rPr>
              <a:t>Broadly two methods:</a:t>
            </a:r>
          </a:p>
          <a:p>
            <a:pPr marL="1028700" lvl="2" indent="-342900">
              <a:buFont typeface="+mj-lt"/>
              <a:buAutoNum type="arabicPeriod"/>
            </a:pPr>
            <a:endParaRPr lang="en-US" sz="1800" dirty="0">
              <a:latin typeface="Arial" panose="020B0604020202020204" pitchFamily="34" charset="0"/>
              <a:cs typeface="Arial" panose="020B0604020202020204" pitchFamily="34" charset="0"/>
              <a:sym typeface="Wingdings" panose="05000000000000000000" pitchFamily="2" charset="2"/>
            </a:endParaRPr>
          </a:p>
          <a:p>
            <a:pPr marL="1028700" lvl="2" indent="-342900">
              <a:buFont typeface="+mj-lt"/>
              <a:buAutoNum type="arabicPeriod"/>
            </a:pPr>
            <a:r>
              <a:rPr lang="en-US" sz="1800" dirty="0">
                <a:latin typeface="Arial" panose="020B0604020202020204" pitchFamily="34" charset="0"/>
                <a:cs typeface="Arial" panose="020B0604020202020204" pitchFamily="34" charset="0"/>
                <a:sym typeface="Wingdings" panose="05000000000000000000" pitchFamily="2" charset="2"/>
              </a:rPr>
              <a:t>Binomial setting with multiple periods </a:t>
            </a:r>
          </a:p>
          <a:p>
            <a:pPr marL="148590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sym typeface="Wingdings" panose="05000000000000000000" pitchFamily="2" charset="2"/>
              </a:rPr>
              <a:t>Dividends and early exercise can be incorporated (as well as other </a:t>
            </a:r>
            <a:r>
              <a:rPr lang="en-US" sz="1800" dirty="0">
                <a:latin typeface="Arial" panose="020B0604020202020204" pitchFamily="34" charset="0"/>
                <a:cs typeface="Arial" panose="020B0604020202020204" pitchFamily="34" charset="0"/>
                <a:sym typeface="Wingdings" panose="05000000000000000000" pitchFamily="2" charset="2"/>
                <a:hlinkClick r:id="rId2"/>
              </a:rPr>
              <a:t>exotic</a:t>
            </a:r>
            <a:r>
              <a:rPr lang="en-US" sz="1800" dirty="0">
                <a:latin typeface="Arial" panose="020B0604020202020204" pitchFamily="34" charset="0"/>
                <a:cs typeface="Arial" panose="020B0604020202020204" pitchFamily="34" charset="0"/>
                <a:sym typeface="Wingdings" panose="05000000000000000000" pitchFamily="2" charset="2"/>
              </a:rPr>
              <a:t> features)</a:t>
            </a:r>
          </a:p>
          <a:p>
            <a:pPr marL="148590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sym typeface="Wingdings" panose="05000000000000000000" pitchFamily="2" charset="2"/>
              </a:rPr>
              <a:t>Can become computationally challenging</a:t>
            </a:r>
          </a:p>
          <a:p>
            <a:pPr lvl="2" indent="-457200">
              <a:buFont typeface="+mj-lt"/>
              <a:buAutoNum type="arabicPeriod"/>
            </a:pPr>
            <a:endParaRPr lang="en-US" sz="1800" dirty="0">
              <a:latin typeface="Arial" panose="020B0604020202020204" pitchFamily="34" charset="0"/>
              <a:cs typeface="Arial" panose="020B0604020202020204" pitchFamily="34" charset="0"/>
              <a:sym typeface="Wingdings" panose="05000000000000000000" pitchFamily="2" charset="2"/>
            </a:endParaRPr>
          </a:p>
          <a:p>
            <a:pPr lvl="2" indent="-457200">
              <a:buFont typeface="+mj-lt"/>
              <a:buAutoNum type="arabicPeriod"/>
            </a:pPr>
            <a:r>
              <a:rPr lang="en-US" sz="1800" dirty="0">
                <a:latin typeface="Arial" panose="020B0604020202020204" pitchFamily="34" charset="0"/>
                <a:cs typeface="Arial" panose="020B0604020202020204" pitchFamily="34" charset="0"/>
                <a:sym typeface="Wingdings" panose="05000000000000000000" pitchFamily="2" charset="2"/>
              </a:rPr>
              <a:t>Black-Scholes: Replication in continuous time</a:t>
            </a:r>
          </a:p>
          <a:p>
            <a:pPr marL="1485900" lvl="3" indent="-342900"/>
            <a:r>
              <a:rPr lang="en-US" sz="1800" dirty="0">
                <a:latin typeface="Arial" panose="020B0604020202020204" pitchFamily="34" charset="0"/>
                <a:cs typeface="Arial" panose="020B0604020202020204" pitchFamily="34" charset="0"/>
                <a:sym typeface="Wingdings" panose="05000000000000000000" pitchFamily="2" charset="2"/>
              </a:rPr>
              <a:t>Infinite number of infinitesimally small periods</a:t>
            </a:r>
          </a:p>
          <a:p>
            <a:pPr marL="1485900" lvl="3" indent="-342900"/>
            <a:r>
              <a:rPr lang="en-US" sz="1800" dirty="0">
                <a:latin typeface="Arial" panose="020B0604020202020204" pitchFamily="34" charset="0"/>
                <a:cs typeface="Arial" panose="020B0604020202020204" pitchFamily="34" charset="0"/>
                <a:sym typeface="Wingdings" panose="05000000000000000000" pitchFamily="2" charset="2"/>
              </a:rPr>
              <a:t>Gives us a solution in closed form when interest rate and volatility are constant up to expiration</a:t>
            </a:r>
          </a:p>
          <a:p>
            <a:pPr marL="1485900" lvl="3" indent="-342900"/>
            <a:r>
              <a:rPr lang="en-US" sz="1800" dirty="0">
                <a:latin typeface="Arial" panose="020B0604020202020204" pitchFamily="34" charset="0"/>
                <a:cs typeface="Arial" panose="020B0604020202020204" pitchFamily="34" charset="0"/>
                <a:sym typeface="Wingdings" panose="05000000000000000000" pitchFamily="2" charset="2"/>
              </a:rPr>
              <a:t>Hard to incorporate dividends and early exercise, but more complex extensions of this model exist</a:t>
            </a:r>
            <a:endParaRPr lang="en-US" sz="2200" dirty="0">
              <a:latin typeface="Arial" panose="020B0604020202020204" pitchFamily="34" charset="0"/>
              <a:cs typeface="Arial" panose="020B0604020202020204" pitchFamily="34" charset="0"/>
              <a:sym typeface="Wingdings" panose="05000000000000000000" pitchFamily="2" charset="2"/>
            </a:endParaRPr>
          </a:p>
          <a:p>
            <a:pPr marL="1600200" lvl="4" indent="0">
              <a:buNone/>
            </a:pPr>
            <a:endParaRPr lang="en-US" sz="1800"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p:txBody>
      </p:sp>
      <p:sp>
        <p:nvSpPr>
          <p:cNvPr id="4" name="Title 3"/>
          <p:cNvSpPr>
            <a:spLocks noGrp="1"/>
          </p:cNvSpPr>
          <p:nvPr>
            <p:ph type="title" idx="4294967295"/>
          </p:nvPr>
        </p:nvSpPr>
        <p:spPr>
          <a:xfrm>
            <a:off x="324966" y="76200"/>
            <a:ext cx="8229600" cy="608012"/>
          </a:xfrm>
        </p:spPr>
        <p:txBody>
          <a:bodyPr>
            <a:normAutofit/>
          </a:bodyPr>
          <a:lstStyle/>
          <a:p>
            <a:pPr algn="l"/>
            <a:r>
              <a:rPr lang="en-US" sz="3200" dirty="0">
                <a:latin typeface="Arial" panose="020B0604020202020204" pitchFamily="34" charset="0"/>
                <a:cs typeface="Arial" panose="020B0604020202020204" pitchFamily="34" charset="0"/>
              </a:rPr>
              <a:t>Option pricing		</a:t>
            </a:r>
          </a:p>
        </p:txBody>
      </p:sp>
    </p:spTree>
    <p:extLst>
      <p:ext uri="{BB962C8B-B14F-4D97-AF65-F5344CB8AC3E}">
        <p14:creationId xmlns:p14="http://schemas.microsoft.com/office/powerpoint/2010/main" val="1980413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35804"/>
            <a:ext cx="8153400" cy="473075"/>
          </a:xfrm>
        </p:spPr>
        <p:txBody>
          <a:bodyPr>
            <a:noAutofit/>
          </a:bodyPr>
          <a:lstStyle/>
          <a:p>
            <a:pPr algn="l"/>
            <a:r>
              <a:rPr lang="en-US" sz="3000" dirty="0">
                <a:latin typeface="Arial" panose="020B0604020202020204" pitchFamily="34" charset="0"/>
                <a:cs typeface="Arial" panose="020B0604020202020204" pitchFamily="34" charset="0"/>
              </a:rPr>
              <a:t>Multi-period binomial model</a:t>
            </a: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61881"/>
            <a:ext cx="2737556" cy="244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62400" y="1843404"/>
            <a:ext cx="46482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Already calculated c</a:t>
            </a:r>
            <a:r>
              <a:rPr lang="en-US" baseline="-25000" dirty="0">
                <a:latin typeface="Arial" panose="020B0604020202020204" pitchFamily="34" charset="0"/>
                <a:cs typeface="Arial" panose="020B0604020202020204" pitchFamily="34" charset="0"/>
              </a:rPr>
              <a:t>1,u</a:t>
            </a:r>
            <a:r>
              <a:rPr lang="en-US" dirty="0">
                <a:latin typeface="Arial" panose="020B0604020202020204" pitchFamily="34" charset="0"/>
                <a:cs typeface="Arial" panose="020B0604020202020204" pitchFamily="34" charset="0"/>
              </a:rPr>
              <a:t>=6.1</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t>
            </a:r>
            <a:r>
              <a:rPr lang="en-US" baseline="-25000" dirty="0">
                <a:latin typeface="Arial" panose="020B0604020202020204" pitchFamily="34" charset="0"/>
                <a:cs typeface="Arial" panose="020B0604020202020204" pitchFamily="34" charset="0"/>
              </a:rPr>
              <a:t>1,d</a:t>
            </a:r>
            <a:r>
              <a:rPr lang="en-US" dirty="0">
                <a:latin typeface="Arial" panose="020B0604020202020204" pitchFamily="34" charset="0"/>
                <a:cs typeface="Arial" panose="020B0604020202020204" pitchFamily="34" charset="0"/>
              </a:rPr>
              <a:t>=0</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Left with a similar problem as before, which we solve to find c</a:t>
            </a:r>
            <a:r>
              <a:rPr lang="en-US" baseline="-25000"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=3.6</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replicating strategy is dynamic, as ∆ and B vary across tree nodes!</a:t>
            </a:r>
          </a:p>
        </p:txBody>
      </p:sp>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967" y="4190767"/>
            <a:ext cx="2809360" cy="152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70490" y="907326"/>
            <a:ext cx="8458200" cy="923330"/>
          </a:xfrm>
          <a:prstGeom prst="rect">
            <a:avLst/>
          </a:prstGeom>
          <a:noFill/>
        </p:spPr>
        <p:txBody>
          <a:bodyPr wrap="square" rtlCol="0">
            <a:spAutoFit/>
          </a:bodyPr>
          <a:lstStyle/>
          <a:p>
            <a:r>
              <a:rPr lang="en-US" altLang="en-US" dirty="0">
                <a:latin typeface="Arial" panose="020B0604020202020204" pitchFamily="34" charset="0"/>
                <a:ea typeface="ヒラギノ角ゴ Pro W3" charset="-128"/>
                <a:cs typeface="Arial" panose="020B0604020202020204" pitchFamily="34" charset="0"/>
              </a:rPr>
              <a:t>Extension to multi-period world, each with two states is straightforward: apply the same trick, working backwards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66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153400" cy="473075"/>
          </a:xfrm>
        </p:spPr>
        <p:txBody>
          <a:bodyPr>
            <a:noAutofit/>
          </a:bodyPr>
          <a:lstStyle/>
          <a:p>
            <a:pPr algn="l"/>
            <a:r>
              <a:rPr lang="en-US" sz="3000" dirty="0">
                <a:latin typeface="Arial" panose="020B0604020202020204" pitchFamily="34" charset="0"/>
                <a:cs typeface="Arial" panose="020B0604020202020204" pitchFamily="34" charset="0"/>
              </a:rPr>
              <a:t>Black-Scholes option pricing model</a:t>
            </a:r>
          </a:p>
        </p:txBody>
      </p:sp>
      <p:sp>
        <p:nvSpPr>
          <p:cNvPr id="4" name="Content Placeholder 3"/>
          <p:cNvSpPr>
            <a:spLocks noGrp="1"/>
          </p:cNvSpPr>
          <p:nvPr>
            <p:ph sz="quarter" idx="4294967295"/>
          </p:nvPr>
        </p:nvSpPr>
        <p:spPr>
          <a:xfrm>
            <a:off x="381000" y="838200"/>
            <a:ext cx="8153400" cy="4978400"/>
          </a:xfrm>
        </p:spPr>
        <p:txBody>
          <a:bodyPr>
            <a:noAutofit/>
          </a:bodyPr>
          <a:lstStyle/>
          <a:p>
            <a:pPr marL="320040" lvl="1" indent="-320040">
              <a:spcBef>
                <a:spcPct val="50000"/>
              </a:spcBef>
              <a:buClr>
                <a:schemeClr val="accent2"/>
              </a:buClr>
              <a:buSzPct val="60000"/>
              <a:buFont typeface="Arial" panose="020B0604020202020204" pitchFamily="34" charset="0"/>
              <a:buChar char="•"/>
            </a:pPr>
            <a:r>
              <a:rPr lang="en-US" altLang="en-US" sz="1800" dirty="0">
                <a:latin typeface="Arial" panose="020B0604020202020204" pitchFamily="34" charset="0"/>
                <a:ea typeface="ヒラギノ角ゴ Pro W3" charset="-128"/>
                <a:cs typeface="Arial" panose="020B0604020202020204" pitchFamily="34" charset="0"/>
              </a:rPr>
              <a:t>A (more realistic) technique for pricing European options that incorporates that the stock is traded continuously </a:t>
            </a:r>
          </a:p>
          <a:p>
            <a:pPr marL="594360" lvl="2" indent="-320040">
              <a:spcBef>
                <a:spcPct val="50000"/>
              </a:spcBef>
              <a:buSzPct val="60000"/>
            </a:pPr>
            <a:r>
              <a:rPr lang="en-US" altLang="en-US" sz="1800" dirty="0">
                <a:latin typeface="Arial" panose="020B0604020202020204" pitchFamily="34" charset="0"/>
                <a:ea typeface="ヒラギノ角ゴ Pro W3" charset="-128"/>
                <a:cs typeface="Arial" panose="020B0604020202020204" pitchFamily="34" charset="0"/>
              </a:rPr>
              <a:t>Can be derived from the Binomial Option Pricing Model by allowing the length of each period to become very small (holding time until expiration fixed).</a:t>
            </a:r>
          </a:p>
          <a:p>
            <a:pPr marL="594360" lvl="2" indent="-320040">
              <a:spcBef>
                <a:spcPct val="50000"/>
              </a:spcBef>
              <a:buSzPct val="60000"/>
            </a:pPr>
            <a:r>
              <a:rPr lang="en-US" altLang="en-US" sz="1800" dirty="0">
                <a:latin typeface="Arial" panose="020B0604020202020204" pitchFamily="34" charset="0"/>
                <a:ea typeface="ヒラギノ角ゴ Pro W3" charset="-128"/>
                <a:cs typeface="Arial" panose="020B0604020202020204" pitchFamily="34" charset="0"/>
              </a:rPr>
              <a:t>You will see this in Options and Futures elective</a:t>
            </a:r>
          </a:p>
          <a:p>
            <a:pPr marL="320040" lvl="1" indent="-320040">
              <a:spcBef>
                <a:spcPct val="50000"/>
              </a:spcBef>
              <a:buSzPct val="60000"/>
              <a:buFont typeface="Arial" panose="020B0604020202020204" pitchFamily="34" charset="0"/>
              <a:buChar char="•"/>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SzPct val="60000"/>
              <a:buFont typeface="Arial" panose="020B0604020202020204" pitchFamily="34" charset="0"/>
              <a:buChar char="•"/>
            </a:pPr>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Building blocks</a:t>
            </a:r>
          </a:p>
          <a:p>
            <a:pPr marL="594360" lvl="2" indent="-320040">
              <a:spcBef>
                <a:spcPct val="50000"/>
              </a:spcBef>
              <a:buSzPct val="60000"/>
            </a:pPr>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As before: replication with stock and risk-less bond and no arbitrage</a:t>
            </a:r>
          </a:p>
          <a:p>
            <a:pPr marL="594360" lvl="2" indent="-320040">
              <a:spcBef>
                <a:spcPct val="50000"/>
              </a:spcBef>
              <a:buSzPct val="60000"/>
            </a:pPr>
            <a:r>
              <a:rPr lang="en-US" sz="1800" dirty="0">
                <a:latin typeface="Arial" panose="020B0604020202020204" pitchFamily="34" charset="0"/>
                <a:cs typeface="Arial" panose="020B0604020202020204" pitchFamily="34" charset="0"/>
              </a:rPr>
              <a:t>Continuously compounded stock returns: normally distributed (independent and with </a:t>
            </a:r>
            <a:r>
              <a:rPr lang="en-US" sz="1800" u="sng" dirty="0">
                <a:latin typeface="Arial" panose="020B0604020202020204" pitchFamily="34" charset="0"/>
                <a:cs typeface="Arial" panose="020B0604020202020204" pitchFamily="34" charset="0"/>
              </a:rPr>
              <a:t>constant variance</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sym typeface="Symbol" pitchFamily="18" charset="2"/>
              </a:rPr>
              <a:t></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t>
            </a:r>
          </a:p>
          <a:p>
            <a:pPr marL="594360" lvl="2" indent="-320040">
              <a:spcBef>
                <a:spcPct val="50000"/>
              </a:spcBef>
              <a:buSzPct val="60000"/>
            </a:pPr>
            <a:r>
              <a:rPr lang="en-US" sz="1800" dirty="0">
                <a:latin typeface="Arial" panose="020B0604020202020204" pitchFamily="34" charset="0"/>
                <a:cs typeface="Arial" panose="020B0604020202020204" pitchFamily="34" charset="0"/>
              </a:rPr>
              <a:t>No dividends during the life of the option</a:t>
            </a:r>
          </a:p>
          <a:p>
            <a:pPr marL="594360" lvl="2" indent="-320040">
              <a:spcBef>
                <a:spcPct val="50000"/>
              </a:spcBef>
              <a:buSzPct val="60000"/>
            </a:pPr>
            <a:r>
              <a:rPr lang="en-US" sz="1800" dirty="0">
                <a:latin typeface="Arial" panose="020B0604020202020204" pitchFamily="34" charset="0"/>
                <a:cs typeface="Arial" panose="020B0604020202020204" pitchFamily="34" charset="0"/>
              </a:rPr>
              <a:t>No transaction costs</a:t>
            </a:r>
          </a:p>
          <a:p>
            <a:pPr marL="594360" lvl="2" indent="-320040">
              <a:spcBef>
                <a:spcPct val="50000"/>
              </a:spcBef>
              <a:buSzPct val="60000"/>
            </a:pPr>
            <a:r>
              <a:rPr lang="en-US" sz="1800" dirty="0">
                <a:latin typeface="Arial" panose="020B0604020202020204" pitchFamily="34" charset="0"/>
                <a:cs typeface="Arial" panose="020B0604020202020204" pitchFamily="34" charset="0"/>
              </a:rPr>
              <a:t>Constant until expiration continuously compounded interest rate r</a:t>
            </a:r>
          </a:p>
          <a:p>
            <a:pPr lvl="1">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594360" lvl="2" indent="-320040">
              <a:spcBef>
                <a:spcPct val="50000"/>
              </a:spcBef>
              <a:buSzPct val="60000"/>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594360" lvl="2" indent="-320040">
              <a:spcBef>
                <a:spcPct val="50000"/>
              </a:spcBef>
              <a:buSzPct val="60000"/>
            </a:pPr>
            <a:endParaRPr lang="en-US" altLang="en-US" sz="1800" dirty="0">
              <a:latin typeface="Arial" panose="020B0604020202020204" pitchFamily="34" charset="0"/>
              <a:ea typeface="ヒラギノ角ゴ Pro W3" charset="-128"/>
              <a:cs typeface="Arial" panose="020B0604020202020204" pitchFamily="34" charset="0"/>
            </a:endParaRPr>
          </a:p>
          <a:p>
            <a:pPr>
              <a:spcBef>
                <a:spcPct val="50000"/>
              </a:spcBef>
            </a:pPr>
            <a:endParaRPr lang="en-US" altLang="en-US" sz="1800" dirty="0">
              <a:latin typeface="Arial" panose="020B0604020202020204" pitchFamily="34" charset="0"/>
              <a:ea typeface="ヒラギノ角ゴ Pro W3" charset="-128"/>
              <a:cs typeface="Arial" panose="020B0604020202020204" pitchFamily="34" charset="0"/>
            </a:endParaRPr>
          </a:p>
        </p:txBody>
      </p:sp>
    </p:spTree>
    <p:extLst>
      <p:ext uri="{BB962C8B-B14F-4D97-AF65-F5344CB8AC3E}">
        <p14:creationId xmlns:p14="http://schemas.microsoft.com/office/powerpoint/2010/main" val="14124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10976"/>
            <a:ext cx="8153400" cy="473075"/>
          </a:xfrm>
        </p:spPr>
        <p:txBody>
          <a:bodyPr>
            <a:normAutofit/>
          </a:bodyPr>
          <a:lstStyle/>
          <a:p>
            <a:pPr algn="l"/>
            <a:r>
              <a:rPr lang="en-US" sz="2400" dirty="0">
                <a:latin typeface="Arial" panose="020B0604020202020204" pitchFamily="34" charset="0"/>
                <a:cs typeface="Arial" panose="020B0604020202020204" pitchFamily="34" charset="0"/>
              </a:rPr>
              <a:t>Black-Scholes option pricing model</a:t>
            </a:r>
          </a:p>
        </p:txBody>
      </p:sp>
      <mc:AlternateContent xmlns:mc="http://schemas.openxmlformats.org/markup-compatibility/2006" xmlns:a14="http://schemas.microsoft.com/office/drawing/2010/main">
        <mc:Choice Requires="a14">
          <p:sp>
            <p:nvSpPr>
              <p:cNvPr id="4" name="Content Placeholder 3"/>
              <p:cNvSpPr>
                <a:spLocks noGrp="1"/>
              </p:cNvSpPr>
              <p:nvPr>
                <p:ph sz="quarter" idx="4294967295"/>
              </p:nvPr>
            </p:nvSpPr>
            <p:spPr>
              <a:xfrm>
                <a:off x="381000" y="898451"/>
                <a:ext cx="8153400" cy="4978400"/>
              </a:xfrm>
            </p:spPr>
            <p:txBody>
              <a:bodyPr>
                <a:noAutofit/>
              </a:bodyPr>
              <a:lstStyle/>
              <a:p>
                <a:pPr marL="320040" lvl="1" indent="-320040">
                  <a:spcBef>
                    <a:spcPct val="50000"/>
                  </a:spcBef>
                  <a:buClr>
                    <a:schemeClr val="accent2"/>
                  </a:buClr>
                  <a:buSzPct val="60000"/>
                  <a:buFont typeface="Wingdings"/>
                  <a:buChar char=""/>
                </a:pPr>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For a European call option on a non-dividend paying stock:</a:t>
                </a:r>
              </a:p>
              <a:p>
                <a:pPr marL="0" lvl="1" indent="0">
                  <a:spcBef>
                    <a:spcPct val="50000"/>
                  </a:spcBef>
                  <a:buClr>
                    <a:schemeClr val="accent2"/>
                  </a:buClr>
                  <a:buSzPct val="60000"/>
                  <a:buNone/>
                </a:pPr>
                <a:endParaRPr lang="en-US" altLang="en-US" sz="1800" i="1" dirty="0">
                  <a:latin typeface="Cambria Math" panose="02040503050406030204" pitchFamily="18" charset="0"/>
                  <a:ea typeface="ヒラギノ角ゴ Pro W3" charset="-128"/>
                  <a:sym typeface="Wingdings" panose="05000000000000000000" pitchFamily="2" charset="2"/>
                </a:endParaRPr>
              </a:p>
              <a:p>
                <a:pPr marL="0" lvl="1" indent="0">
                  <a:spcBef>
                    <a:spcPct val="50000"/>
                  </a:spcBef>
                  <a:buClr>
                    <a:schemeClr val="accent2"/>
                  </a:buClr>
                  <a:buSzPct val="60000"/>
                  <a:buNone/>
                </a:pPr>
                <a14:m>
                  <m:oMathPara xmlns:m="http://schemas.openxmlformats.org/officeDocument/2006/math">
                    <m:oMathParaPr>
                      <m:jc m:val="center"/>
                    </m:oMathParaPr>
                    <m:oMath xmlns:m="http://schemas.openxmlformats.org/officeDocument/2006/math">
                      <m:sSub>
                        <m:sSubPr>
                          <m:ctrlPr>
                            <a:rPr lang="en-US" altLang="en-US" sz="1800" i="1" smtClean="0">
                              <a:latin typeface="Cambria Math" panose="02040503050406030204" pitchFamily="18" charset="0"/>
                              <a:ea typeface="ヒラギノ角ゴ Pro W3" charset="-128"/>
                              <a:sym typeface="Wingdings" panose="05000000000000000000" pitchFamily="2" charset="2"/>
                            </a:rPr>
                          </m:ctrlPr>
                        </m:sSubPr>
                        <m:e>
                          <m:r>
                            <a:rPr lang="en-US" altLang="en-US" sz="1800" b="0" i="1" smtClean="0">
                              <a:latin typeface="Cambria Math" panose="02040503050406030204" pitchFamily="18" charset="0"/>
                              <a:ea typeface="ヒラギノ角ゴ Pro W3" charset="-128"/>
                              <a:sym typeface="Wingdings" panose="05000000000000000000" pitchFamily="2" charset="2"/>
                            </a:rPr>
                            <m:t>𝑐</m:t>
                          </m:r>
                        </m:e>
                        <m:sub>
                          <m:r>
                            <a:rPr lang="en-US" altLang="en-US" sz="1800" b="0" i="1" smtClean="0">
                              <a:latin typeface="Cambria Math" panose="02040503050406030204" pitchFamily="18" charset="0"/>
                              <a:ea typeface="ヒラギノ角ゴ Pro W3" charset="-128"/>
                              <a:sym typeface="Wingdings" panose="05000000000000000000" pitchFamily="2" charset="2"/>
                            </a:rPr>
                            <m:t>0</m:t>
                          </m:r>
                        </m:sub>
                      </m:sSub>
                      <m:r>
                        <a:rPr lang="en-US" altLang="en-US" sz="1800" b="0" i="1" smtClean="0">
                          <a:latin typeface="Cambria Math" panose="02040503050406030204" pitchFamily="18" charset="0"/>
                          <a:ea typeface="ヒラギノ角ゴ Pro W3" charset="-128"/>
                          <a:sym typeface="Wingdings" panose="05000000000000000000" pitchFamily="2" charset="2"/>
                        </a:rPr>
                        <m:t>=</m:t>
                      </m:r>
                      <m:sSub>
                        <m:sSubPr>
                          <m:ctrlPr>
                            <a:rPr lang="en-US" altLang="en-US" sz="1800" b="0" i="1" smtClean="0">
                              <a:latin typeface="Cambria Math" panose="02040503050406030204" pitchFamily="18" charset="0"/>
                              <a:ea typeface="ヒラギノ角ゴ Pro W3" charset="-128"/>
                              <a:sym typeface="Wingdings" panose="05000000000000000000" pitchFamily="2" charset="2"/>
                            </a:rPr>
                          </m:ctrlPr>
                        </m:sSubPr>
                        <m:e>
                          <m:r>
                            <a:rPr lang="en-US" altLang="en-US" sz="1800" b="0" i="1" smtClean="0">
                              <a:latin typeface="Cambria Math" panose="02040503050406030204" pitchFamily="18" charset="0"/>
                              <a:ea typeface="ヒラギノ角ゴ Pro W3" charset="-128"/>
                              <a:sym typeface="Wingdings" panose="05000000000000000000" pitchFamily="2" charset="2"/>
                            </a:rPr>
                            <m:t>𝑆</m:t>
                          </m:r>
                        </m:e>
                        <m:sub>
                          <m:r>
                            <a:rPr lang="en-US" altLang="en-US" sz="1800" b="0" i="1" smtClean="0">
                              <a:latin typeface="Cambria Math" panose="02040503050406030204" pitchFamily="18" charset="0"/>
                              <a:ea typeface="ヒラギノ角ゴ Pro W3" charset="-128"/>
                              <a:sym typeface="Wingdings" panose="05000000000000000000" pitchFamily="2" charset="2"/>
                            </a:rPr>
                            <m:t>0</m:t>
                          </m:r>
                        </m:sub>
                      </m:sSub>
                      <m:limLow>
                        <m:limLowPr>
                          <m:ctrlPr>
                            <a:rPr lang="en-US" altLang="en-US" sz="1800" b="0" i="1" smtClean="0">
                              <a:latin typeface="Cambria Math" panose="02040503050406030204" pitchFamily="18" charset="0"/>
                              <a:ea typeface="ヒラギノ角ゴ Pro W3" charset="-128"/>
                              <a:sym typeface="Wingdings" panose="05000000000000000000" pitchFamily="2" charset="2"/>
                            </a:rPr>
                          </m:ctrlPr>
                        </m:limLowPr>
                        <m:e>
                          <m:groupChr>
                            <m:groupChrPr>
                              <m:chr m:val="⏟"/>
                              <m:ctrlPr>
                                <a:rPr lang="en-US" altLang="en-US" sz="1800" b="0" i="1" smtClean="0">
                                  <a:latin typeface="Cambria Math" panose="02040503050406030204" pitchFamily="18" charset="0"/>
                                  <a:ea typeface="ヒラギノ角ゴ Pro W3" charset="-128"/>
                                  <a:sym typeface="Wingdings" panose="05000000000000000000" pitchFamily="2" charset="2"/>
                                </a:rPr>
                              </m:ctrlPr>
                            </m:groupChrPr>
                            <m:e>
                              <m:r>
                                <a:rPr lang="en-US" altLang="en-US" sz="1800" b="0" i="1" smtClean="0">
                                  <a:latin typeface="Cambria Math" panose="02040503050406030204" pitchFamily="18" charset="0"/>
                                  <a:ea typeface="ヒラギノ角ゴ Pro W3" charset="-128"/>
                                  <a:sym typeface="Wingdings" panose="05000000000000000000" pitchFamily="2" charset="2"/>
                                </a:rPr>
                                <m:t>𝑁</m:t>
                              </m:r>
                              <m:r>
                                <a:rPr lang="en-US" altLang="en-US" sz="1800" b="0" i="1" smtClean="0">
                                  <a:latin typeface="Cambria Math" panose="02040503050406030204" pitchFamily="18" charset="0"/>
                                  <a:ea typeface="ヒラギノ角ゴ Pro W3" charset="-128"/>
                                  <a:sym typeface="Wingdings" panose="05000000000000000000" pitchFamily="2" charset="2"/>
                                </a:rPr>
                                <m:t>(</m:t>
                              </m:r>
                              <m:sSub>
                                <m:sSubPr>
                                  <m:ctrlPr>
                                    <a:rPr lang="en-US" altLang="en-US" sz="1800" b="0" i="1" smtClean="0">
                                      <a:latin typeface="Cambria Math" panose="02040503050406030204" pitchFamily="18" charset="0"/>
                                      <a:ea typeface="ヒラギノ角ゴ Pro W3" charset="-128"/>
                                      <a:sym typeface="Wingdings" panose="05000000000000000000" pitchFamily="2" charset="2"/>
                                    </a:rPr>
                                  </m:ctrlPr>
                                </m:sSubPr>
                                <m:e>
                                  <m:r>
                                    <a:rPr lang="en-US" altLang="en-US" sz="1800" b="0" i="1" smtClean="0">
                                      <a:latin typeface="Cambria Math" panose="02040503050406030204" pitchFamily="18" charset="0"/>
                                      <a:ea typeface="ヒラギノ角ゴ Pro W3" charset="-128"/>
                                      <a:sym typeface="Wingdings" panose="05000000000000000000" pitchFamily="2" charset="2"/>
                                    </a:rPr>
                                    <m:t>𝑑</m:t>
                                  </m:r>
                                </m:e>
                                <m:sub>
                                  <m:r>
                                    <a:rPr lang="en-US" altLang="en-US" sz="1800" b="0" i="1" smtClean="0">
                                      <a:latin typeface="Cambria Math" panose="02040503050406030204" pitchFamily="18" charset="0"/>
                                      <a:ea typeface="ヒラギノ角ゴ Pro W3" charset="-128"/>
                                      <a:sym typeface="Wingdings" panose="05000000000000000000" pitchFamily="2" charset="2"/>
                                    </a:rPr>
                                    <m:t>1</m:t>
                                  </m:r>
                                </m:sub>
                              </m:sSub>
                              <m:r>
                                <a:rPr lang="en-US" altLang="en-US" sz="1800" b="0" i="1" smtClean="0">
                                  <a:latin typeface="Cambria Math" panose="02040503050406030204" pitchFamily="18" charset="0"/>
                                  <a:ea typeface="ヒラギノ角ゴ Pro W3" charset="-128"/>
                                  <a:sym typeface="Wingdings" panose="05000000000000000000" pitchFamily="2" charset="2"/>
                                </a:rPr>
                                <m:t>)</m:t>
                              </m:r>
                            </m:e>
                          </m:groupChr>
                        </m:e>
                        <m:lim>
                          <m:r>
                            <a:rPr lang="en-US" altLang="en-US" sz="1800" b="0" i="1" smtClean="0">
                              <a:latin typeface="Cambria Math" panose="02040503050406030204" pitchFamily="18" charset="0"/>
                              <a:ea typeface="ヒラギノ角ゴ Pro W3" charset="-128"/>
                              <a:sym typeface="Wingdings" panose="05000000000000000000" pitchFamily="2" charset="2"/>
                            </a:rPr>
                            <m:t>𝐷𝑒𝑙𝑡𝑎</m:t>
                          </m:r>
                          <m:r>
                            <a:rPr lang="en-US" altLang="en-US" sz="1800" b="0" i="1" smtClean="0">
                              <a:latin typeface="Cambria Math" panose="02040503050406030204" pitchFamily="18" charset="0"/>
                              <a:ea typeface="ヒラギノ角ゴ Pro W3" charset="-128"/>
                              <a:sym typeface="Wingdings" panose="05000000000000000000" pitchFamily="2" charset="2"/>
                            </a:rPr>
                            <m:t> (0≤∆≤1)</m:t>
                          </m:r>
                        </m:lim>
                      </m:limLow>
                      <m:limLow>
                        <m:limLowPr>
                          <m:ctrlPr>
                            <a:rPr lang="en-US" altLang="en-US" sz="1800" b="0" i="1" smtClean="0">
                              <a:latin typeface="Cambria Math" panose="02040503050406030204" pitchFamily="18" charset="0"/>
                              <a:ea typeface="ヒラギノ角ゴ Pro W3" charset="-128"/>
                              <a:sym typeface="Wingdings" panose="05000000000000000000" pitchFamily="2" charset="2"/>
                            </a:rPr>
                          </m:ctrlPr>
                        </m:limLowPr>
                        <m:e>
                          <m:groupChr>
                            <m:groupChrPr>
                              <m:chr m:val="⏟"/>
                              <m:ctrlPr>
                                <a:rPr lang="en-US" altLang="en-US" sz="1800" b="0" i="1" smtClean="0">
                                  <a:latin typeface="Cambria Math" panose="02040503050406030204" pitchFamily="18" charset="0"/>
                                  <a:ea typeface="ヒラギノ角ゴ Pro W3" charset="-128"/>
                                  <a:sym typeface="Wingdings" panose="05000000000000000000" pitchFamily="2" charset="2"/>
                                </a:rPr>
                              </m:ctrlPr>
                            </m:groupChrPr>
                            <m:e>
                              <m:r>
                                <a:rPr lang="en-US" altLang="en-US" sz="1800" b="0" i="1" smtClean="0">
                                  <a:latin typeface="Cambria Math" panose="02040503050406030204" pitchFamily="18" charset="0"/>
                                  <a:ea typeface="ヒラギノ角ゴ Pro W3" charset="-128"/>
                                  <a:sym typeface="Wingdings" panose="05000000000000000000" pitchFamily="2" charset="2"/>
                                </a:rPr>
                                <m:t>−</m:t>
                              </m:r>
                              <m:r>
                                <a:rPr lang="en-US" altLang="en-US" sz="1800" b="0" i="1" smtClean="0">
                                  <a:latin typeface="Cambria Math" panose="02040503050406030204" pitchFamily="18" charset="0"/>
                                  <a:ea typeface="ヒラギノ角ゴ Pro W3" charset="-128"/>
                                  <a:sym typeface="Wingdings" panose="05000000000000000000" pitchFamily="2" charset="2"/>
                                </a:rPr>
                                <m:t>𝐾</m:t>
                              </m:r>
                              <m:sSup>
                                <m:sSupPr>
                                  <m:ctrlPr>
                                    <a:rPr lang="en-US" altLang="en-US" sz="1800" b="0" i="1" smtClean="0">
                                      <a:latin typeface="Cambria Math" panose="02040503050406030204" pitchFamily="18" charset="0"/>
                                      <a:ea typeface="ヒラギノ角ゴ Pro W3" charset="-128"/>
                                      <a:sym typeface="Wingdings" panose="05000000000000000000" pitchFamily="2" charset="2"/>
                                    </a:rPr>
                                  </m:ctrlPr>
                                </m:sSupPr>
                                <m:e>
                                  <m:r>
                                    <a:rPr lang="en-US" altLang="en-US" sz="1800" b="0" i="1" smtClean="0">
                                      <a:latin typeface="Cambria Math" panose="02040503050406030204" pitchFamily="18" charset="0"/>
                                      <a:ea typeface="ヒラギノ角ゴ Pro W3" charset="-128"/>
                                      <a:sym typeface="Wingdings" panose="05000000000000000000" pitchFamily="2" charset="2"/>
                                    </a:rPr>
                                    <m:t>𝑒</m:t>
                                  </m:r>
                                </m:e>
                                <m:sup>
                                  <m:r>
                                    <a:rPr lang="en-US" altLang="en-US" sz="1800" b="0" i="1" smtClean="0">
                                      <a:latin typeface="Cambria Math" panose="02040503050406030204" pitchFamily="18" charset="0"/>
                                      <a:ea typeface="ヒラギノ角ゴ Pro W3" charset="-128"/>
                                      <a:sym typeface="Wingdings" panose="05000000000000000000" pitchFamily="2" charset="2"/>
                                    </a:rPr>
                                    <m:t>−</m:t>
                                  </m:r>
                                  <m:r>
                                    <a:rPr lang="en-US" altLang="en-US" sz="1800" b="0" i="1" smtClean="0">
                                      <a:latin typeface="Cambria Math" panose="02040503050406030204" pitchFamily="18" charset="0"/>
                                      <a:ea typeface="ヒラギノ角ゴ Pro W3" charset="-128"/>
                                      <a:sym typeface="Wingdings" panose="05000000000000000000" pitchFamily="2" charset="2"/>
                                    </a:rPr>
                                    <m:t>𝑟𝑇</m:t>
                                  </m:r>
                                </m:sup>
                              </m:sSup>
                              <m:r>
                                <a:rPr lang="en-US" altLang="en-US" sz="1800" i="1">
                                  <a:latin typeface="Cambria Math" panose="02040503050406030204" pitchFamily="18" charset="0"/>
                                  <a:ea typeface="ヒラギノ角ゴ Pro W3" charset="-128"/>
                                  <a:sym typeface="Wingdings" panose="05000000000000000000" pitchFamily="2" charset="2"/>
                                </a:rPr>
                                <m:t>𝑁</m:t>
                              </m:r>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2</m:t>
                                  </m:r>
                                </m:sub>
                              </m:sSub>
                              <m:r>
                                <a:rPr lang="en-US" altLang="en-US" sz="1800" i="1">
                                  <a:latin typeface="Cambria Math" panose="02040503050406030204" pitchFamily="18" charset="0"/>
                                  <a:ea typeface="ヒラギノ角ゴ Pro W3" charset="-128"/>
                                  <a:sym typeface="Wingdings" panose="05000000000000000000" pitchFamily="2" charset="2"/>
                                </a:rPr>
                                <m:t>)</m:t>
                              </m:r>
                            </m:e>
                          </m:groupChr>
                        </m:e>
                        <m:lim>
                          <m:r>
                            <a:rPr lang="en-US" altLang="en-US" sz="1800" b="0" i="1" smtClean="0">
                              <a:latin typeface="Cambria Math" panose="02040503050406030204" pitchFamily="18" charset="0"/>
                              <a:ea typeface="ヒラギノ角ゴ Pro W3" charset="-128"/>
                              <a:sym typeface="Wingdings" panose="05000000000000000000" pitchFamily="2" charset="2"/>
                            </a:rPr>
                            <m:t>𝐵𝑜𝑟𝑟𝑜𝑤</m:t>
                          </m:r>
                          <m:r>
                            <a:rPr lang="en-US" altLang="en-US" sz="1800" b="0" i="1" smtClean="0">
                              <a:latin typeface="Cambria Math" panose="02040503050406030204" pitchFamily="18" charset="0"/>
                              <a:ea typeface="ヒラギノ角ゴ Pro W3" charset="-128"/>
                              <a:sym typeface="Wingdings" panose="05000000000000000000" pitchFamily="2" charset="2"/>
                            </a:rPr>
                            <m:t> (</m:t>
                          </m:r>
                          <m:r>
                            <a:rPr lang="en-US" altLang="en-US" sz="1800" b="0" i="1" smtClean="0">
                              <a:latin typeface="Cambria Math" panose="02040503050406030204" pitchFamily="18" charset="0"/>
                              <a:ea typeface="ヒラギノ角ゴ Pro W3" charset="-128"/>
                              <a:sym typeface="Wingdings" panose="05000000000000000000" pitchFamily="2" charset="2"/>
                            </a:rPr>
                            <m:t>𝐵</m:t>
                          </m:r>
                          <m:r>
                            <a:rPr lang="en-US" altLang="en-US" sz="1800" i="1">
                              <a:latin typeface="Cambria Math" panose="02040503050406030204" pitchFamily="18" charset="0"/>
                              <a:ea typeface="Cambria Math" panose="02040503050406030204" pitchFamily="18" charset="0"/>
                              <a:sym typeface="Wingdings" panose="05000000000000000000" pitchFamily="2" charset="2"/>
                            </a:rPr>
                            <m:t>≤</m:t>
                          </m:r>
                          <m:r>
                            <a:rPr lang="en-US" altLang="en-US" sz="1800" b="0" i="1" smtClean="0">
                              <a:latin typeface="Cambria Math" panose="02040503050406030204" pitchFamily="18" charset="0"/>
                              <a:ea typeface="ヒラギノ角ゴ Pro W3" charset="-128"/>
                              <a:sym typeface="Wingdings" panose="05000000000000000000" pitchFamily="2" charset="2"/>
                            </a:rPr>
                            <m:t>0)</m:t>
                          </m:r>
                        </m:lim>
                      </m:limLow>
                    </m:oMath>
                  </m:oMathPara>
                </a14:m>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0" lvl="1" indent="0">
                  <a:spcBef>
                    <a:spcPct val="50000"/>
                  </a:spcBef>
                  <a:buClr>
                    <a:schemeClr val="accent2"/>
                  </a:buClr>
                  <a:buSzPct val="60000"/>
                  <a:buNone/>
                </a:pPr>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	With </a:t>
                </a:r>
                <a14:m>
                  <m:oMath xmlns:m="http://schemas.openxmlformats.org/officeDocument/2006/math">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1</m:t>
                        </m:r>
                      </m:sub>
                    </m:sSub>
                    <m:r>
                      <a:rPr lang="en-US" altLang="en-US" sz="1800" b="0" i="1" smtClean="0">
                        <a:latin typeface="Cambria Math" panose="02040503050406030204" pitchFamily="18" charset="0"/>
                        <a:ea typeface="ヒラギノ角ゴ Pro W3" charset="-128"/>
                        <a:sym typeface="Wingdings" panose="05000000000000000000" pitchFamily="2" charset="2"/>
                      </a:rPr>
                      <m:t>=</m:t>
                    </m:r>
                    <m:f>
                      <m:fPr>
                        <m:ctrlPr>
                          <a:rPr lang="en-US" altLang="en-US" sz="1800" b="0" i="1" smtClean="0">
                            <a:latin typeface="Cambria Math" panose="02040503050406030204" pitchFamily="18" charset="0"/>
                            <a:ea typeface="ヒラギノ角ゴ Pro W3" charset="-128"/>
                            <a:sym typeface="Wingdings" panose="05000000000000000000" pitchFamily="2" charset="2"/>
                          </a:rPr>
                        </m:ctrlPr>
                      </m:fPr>
                      <m:num>
                        <m:func>
                          <m:funcPr>
                            <m:ctrlPr>
                              <a:rPr lang="en-US" altLang="en-US" sz="1800" b="0" i="1" smtClean="0">
                                <a:latin typeface="Cambria Math" panose="02040503050406030204" pitchFamily="18" charset="0"/>
                                <a:ea typeface="ヒラギノ角ゴ Pro W3" charset="-128"/>
                                <a:sym typeface="Wingdings" panose="05000000000000000000" pitchFamily="2" charset="2"/>
                              </a:rPr>
                            </m:ctrlPr>
                          </m:funcPr>
                          <m:fName>
                            <m:r>
                              <m:rPr>
                                <m:sty m:val="p"/>
                              </m:rPr>
                              <a:rPr lang="en-US" altLang="en-US" sz="1800" b="0" i="0" smtClean="0">
                                <a:latin typeface="Cambria Math" panose="02040503050406030204" pitchFamily="18" charset="0"/>
                                <a:ea typeface="ヒラギノ角ゴ Pro W3" charset="-128"/>
                                <a:sym typeface="Wingdings" panose="05000000000000000000" pitchFamily="2" charset="2"/>
                              </a:rPr>
                              <m:t>ln</m:t>
                            </m:r>
                          </m:fName>
                          <m:e>
                            <m:d>
                              <m:dPr>
                                <m:ctrlPr>
                                  <a:rPr lang="en-US" altLang="en-US" sz="1800" b="0" i="1" smtClean="0">
                                    <a:latin typeface="Cambria Math" panose="02040503050406030204" pitchFamily="18" charset="0"/>
                                    <a:ea typeface="ヒラギノ角ゴ Pro W3" charset="-128"/>
                                    <a:sym typeface="Wingdings" panose="05000000000000000000" pitchFamily="2" charset="2"/>
                                  </a:rPr>
                                </m:ctrlPr>
                              </m:dPr>
                              <m:e>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𝑆</m:t>
                                    </m:r>
                                  </m:e>
                                  <m:sub>
                                    <m:r>
                                      <a:rPr lang="en-US" altLang="en-US" sz="1800" i="1">
                                        <a:latin typeface="Cambria Math" panose="02040503050406030204" pitchFamily="18" charset="0"/>
                                        <a:ea typeface="ヒラギノ角ゴ Pro W3" charset="-128"/>
                                        <a:sym typeface="Wingdings" panose="05000000000000000000" pitchFamily="2" charset="2"/>
                                      </a:rPr>
                                      <m:t>0</m:t>
                                    </m:r>
                                  </m:sub>
                                </m:sSub>
                                <m:r>
                                  <a:rPr lang="en-US" altLang="en-US" sz="1800" b="0" i="1" smtClean="0">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𝐾</m:t>
                                </m:r>
                                <m:sSup>
                                  <m:sSupPr>
                                    <m:ctrlPr>
                                      <a:rPr lang="en-US" altLang="en-US" sz="1800" i="1">
                                        <a:latin typeface="Cambria Math" panose="02040503050406030204" pitchFamily="18" charset="0"/>
                                        <a:ea typeface="ヒラギノ角ゴ Pro W3" charset="-128"/>
                                        <a:sym typeface="Wingdings" panose="05000000000000000000" pitchFamily="2" charset="2"/>
                                      </a:rPr>
                                    </m:ctrlPr>
                                  </m:sSupPr>
                                  <m:e>
                                    <m:r>
                                      <a:rPr lang="en-US" altLang="en-US" sz="1800" i="1">
                                        <a:latin typeface="Cambria Math" panose="02040503050406030204" pitchFamily="18" charset="0"/>
                                        <a:ea typeface="ヒラギノ角ゴ Pro W3" charset="-128"/>
                                        <a:sym typeface="Wingdings" panose="05000000000000000000" pitchFamily="2" charset="2"/>
                                      </a:rPr>
                                      <m:t>𝑒</m:t>
                                    </m:r>
                                  </m:e>
                                  <m:sup>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𝑟𝑇</m:t>
                                    </m:r>
                                  </m:sup>
                                </m:sSup>
                                <m:r>
                                  <a:rPr lang="en-US" altLang="en-US" sz="1800" b="0" i="1" smtClean="0">
                                    <a:latin typeface="Cambria Math" panose="02040503050406030204" pitchFamily="18" charset="0"/>
                                    <a:ea typeface="ヒラギノ角ゴ Pro W3" charset="-128"/>
                                    <a:sym typeface="Wingdings" panose="05000000000000000000" pitchFamily="2" charset="2"/>
                                  </a:rPr>
                                  <m:t>)</m:t>
                                </m:r>
                              </m:e>
                            </m:d>
                          </m:e>
                        </m:func>
                      </m:num>
                      <m:den>
                        <m:r>
                          <a:rPr lang="en-US" altLang="en-US" sz="1800" i="1">
                            <a:latin typeface="Cambria Math" panose="02040503050406030204" pitchFamily="18" charset="0"/>
                            <a:ea typeface="Cambria Math" panose="02040503050406030204" pitchFamily="18" charset="0"/>
                            <a:sym typeface="Wingdings" panose="05000000000000000000" pitchFamily="2" charset="2"/>
                          </a:rPr>
                          <m:t>𝜎</m:t>
                        </m:r>
                        <m:rad>
                          <m:radPr>
                            <m:degHide m:val="on"/>
                            <m:ctrlPr>
                              <a:rPr lang="en-US" altLang="en-US" sz="1800" i="1">
                                <a:latin typeface="Cambria Math" panose="02040503050406030204" pitchFamily="18" charset="0"/>
                                <a:ea typeface="Cambria Math" panose="02040503050406030204" pitchFamily="18" charset="0"/>
                                <a:sym typeface="Wingdings" panose="05000000000000000000" pitchFamily="2" charset="2"/>
                              </a:rPr>
                            </m:ctrlPr>
                          </m:radPr>
                          <m:deg/>
                          <m:e>
                            <m:r>
                              <a:rPr lang="en-US" altLang="en-US" sz="1800" i="1">
                                <a:latin typeface="Cambria Math" panose="02040503050406030204" pitchFamily="18" charset="0"/>
                                <a:ea typeface="Cambria Math" panose="02040503050406030204" pitchFamily="18" charset="0"/>
                                <a:sym typeface="Wingdings" panose="05000000000000000000" pitchFamily="2" charset="2"/>
                              </a:rPr>
                              <m:t>𝑇</m:t>
                            </m:r>
                          </m:e>
                        </m:rad>
                      </m:den>
                    </m:f>
                    <m:r>
                      <a:rPr lang="en-US" altLang="en-US" sz="1800" b="0" i="1" smtClean="0">
                        <a:latin typeface="Cambria Math" panose="02040503050406030204" pitchFamily="18" charset="0"/>
                        <a:ea typeface="ヒラギノ角ゴ Pro W3" charset="-128"/>
                        <a:sym typeface="Wingdings" panose="05000000000000000000" pitchFamily="2" charset="2"/>
                      </a:rPr>
                      <m:t>+</m:t>
                    </m:r>
                    <m:f>
                      <m:fPr>
                        <m:ctrlPr>
                          <a:rPr lang="en-US" altLang="en-US" sz="1800" b="0" i="1" smtClean="0">
                            <a:latin typeface="Cambria Math" panose="02040503050406030204" pitchFamily="18" charset="0"/>
                            <a:ea typeface="ヒラギノ角ゴ Pro W3" charset="-128"/>
                            <a:sym typeface="Wingdings" panose="05000000000000000000" pitchFamily="2" charset="2"/>
                          </a:rPr>
                        </m:ctrlPr>
                      </m:fPr>
                      <m:num>
                        <m:r>
                          <a:rPr lang="en-US" altLang="en-US" sz="1800" i="1">
                            <a:latin typeface="Cambria Math" panose="02040503050406030204" pitchFamily="18" charset="0"/>
                            <a:ea typeface="Cambria Math" panose="02040503050406030204" pitchFamily="18" charset="0"/>
                            <a:sym typeface="Wingdings" panose="05000000000000000000" pitchFamily="2" charset="2"/>
                          </a:rPr>
                          <m:t>𝜎</m:t>
                        </m:r>
                        <m:rad>
                          <m:radPr>
                            <m:degHide m:val="on"/>
                            <m:ctrlPr>
                              <a:rPr lang="en-US" altLang="en-US" sz="1800" i="1">
                                <a:latin typeface="Cambria Math" panose="02040503050406030204" pitchFamily="18" charset="0"/>
                                <a:ea typeface="Cambria Math" panose="02040503050406030204" pitchFamily="18" charset="0"/>
                                <a:sym typeface="Wingdings" panose="05000000000000000000" pitchFamily="2" charset="2"/>
                              </a:rPr>
                            </m:ctrlPr>
                          </m:radPr>
                          <m:deg/>
                          <m:e>
                            <m:r>
                              <a:rPr lang="en-US" altLang="en-US" sz="1800" i="1">
                                <a:latin typeface="Cambria Math" panose="02040503050406030204" pitchFamily="18" charset="0"/>
                                <a:ea typeface="Cambria Math" panose="02040503050406030204" pitchFamily="18" charset="0"/>
                                <a:sym typeface="Wingdings" panose="05000000000000000000" pitchFamily="2" charset="2"/>
                              </a:rPr>
                              <m:t>𝑇</m:t>
                            </m:r>
                          </m:e>
                        </m:rad>
                      </m:num>
                      <m:den>
                        <m:r>
                          <a:rPr lang="en-US" altLang="en-US" sz="1800" b="0" i="1" smtClean="0">
                            <a:latin typeface="Cambria Math" panose="02040503050406030204" pitchFamily="18" charset="0"/>
                            <a:ea typeface="ヒラギノ角ゴ Pro W3" charset="-128"/>
                            <a:sym typeface="Wingdings" panose="05000000000000000000" pitchFamily="2" charset="2"/>
                          </a:rPr>
                          <m:t>2</m:t>
                        </m:r>
                      </m:den>
                    </m:f>
                    <m:r>
                      <a:rPr lang="en-US" altLang="en-US" sz="1800" b="0" i="0" smtClean="0">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b="0" i="1" smtClean="0">
                            <a:latin typeface="Cambria Math" panose="02040503050406030204" pitchFamily="18" charset="0"/>
                            <a:ea typeface="ヒラギノ角ゴ Pro W3" charset="-128"/>
                            <a:sym typeface="Wingdings" panose="05000000000000000000" pitchFamily="2" charset="2"/>
                          </a:rPr>
                          <m:t>2</m:t>
                        </m:r>
                      </m:sub>
                    </m:sSub>
                    <m:r>
                      <a:rPr lang="en-US" altLang="en-US" sz="1800" b="0" i="1" smtClean="0">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1</m:t>
                        </m:r>
                      </m:sub>
                    </m:sSub>
                    <m:r>
                      <a:rPr lang="en-US" altLang="en-US" sz="1800" b="0" i="1" smtClean="0">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Cambria Math" panose="02040503050406030204" pitchFamily="18" charset="0"/>
                        <a:sym typeface="Wingdings" panose="05000000000000000000" pitchFamily="2" charset="2"/>
                      </a:rPr>
                      <m:t>𝜎</m:t>
                    </m:r>
                    <m:rad>
                      <m:radPr>
                        <m:degHide m:val="on"/>
                        <m:ctrlPr>
                          <a:rPr lang="en-US" altLang="en-US" sz="1800" i="1">
                            <a:latin typeface="Cambria Math" panose="02040503050406030204" pitchFamily="18" charset="0"/>
                            <a:ea typeface="Cambria Math" panose="02040503050406030204" pitchFamily="18" charset="0"/>
                            <a:sym typeface="Wingdings" panose="05000000000000000000" pitchFamily="2" charset="2"/>
                          </a:rPr>
                        </m:ctrlPr>
                      </m:radPr>
                      <m:deg/>
                      <m:e>
                        <m:r>
                          <a:rPr lang="en-US" altLang="en-US" sz="1800" i="1">
                            <a:latin typeface="Cambria Math" panose="02040503050406030204" pitchFamily="18" charset="0"/>
                            <a:ea typeface="Cambria Math" panose="02040503050406030204" pitchFamily="18" charset="0"/>
                            <a:sym typeface="Wingdings" panose="05000000000000000000" pitchFamily="2" charset="2"/>
                          </a:rPr>
                          <m:t>𝑇</m:t>
                        </m:r>
                      </m:e>
                    </m:rad>
                  </m:oMath>
                </a14:m>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Clr>
                    <a:schemeClr val="accent2"/>
                  </a:buClr>
                  <a:buSzPct val="60000"/>
                  <a:buFont typeface="Wingdings"/>
                  <a:buChar char=""/>
                </a:pPr>
                <a:r>
                  <a:rPr lang="en-US" sz="1800" dirty="0">
                    <a:latin typeface="Arial" panose="020B0604020202020204" pitchFamily="34" charset="0"/>
                    <a:cs typeface="Arial" panose="020B0604020202020204" pitchFamily="34" charset="0"/>
                  </a:rPr>
                  <a:t>S</a:t>
                </a:r>
                <a:r>
                  <a:rPr lang="en-US" sz="1800" baseline="-25000" dirty="0">
                    <a:latin typeface="Arial" panose="020B0604020202020204" pitchFamily="34" charset="0"/>
                    <a:cs typeface="Arial" panose="020B0604020202020204" pitchFamily="34" charset="0"/>
                  </a:rPr>
                  <a:t>0</a:t>
                </a:r>
                <a:r>
                  <a:rPr lang="en-US" sz="1800" dirty="0">
                    <a:latin typeface="Arial" panose="020B0604020202020204" pitchFamily="34" charset="0"/>
                    <a:cs typeface="Arial" panose="020B0604020202020204" pitchFamily="34" charset="0"/>
                  </a:rPr>
                  <a:t> current stock price, K strike price, </a:t>
                </a:r>
                <a:r>
                  <a:rPr lang="el-GR" sz="1800" dirty="0">
                    <a:latin typeface="Arial" panose="020B0604020202020204" pitchFamily="34" charset="0"/>
                    <a:cs typeface="Arial" panose="020B0604020202020204" pitchFamily="34" charset="0"/>
                  </a:rPr>
                  <a:t>σ</a:t>
                </a:r>
                <a:r>
                  <a:rPr 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ea typeface="ヒラギノ角ゴ Pro W3" charset="-128"/>
                    <a:cs typeface="Arial" panose="020B0604020202020204" pitchFamily="34" charset="0"/>
                  </a:rPr>
                  <a:t>annual volatility, T the number of years to expiration, r the risk-free rate, and cumulative probabilities </a:t>
                </a:r>
                <a:endParaRPr lang="en-US" altLang="en-US" sz="1800" i="1" dirty="0">
                  <a:latin typeface="Arial" panose="020B0604020202020204" pitchFamily="34" charset="0"/>
                  <a:ea typeface="ヒラギノ角ゴ Pro W3" charset="-128"/>
                  <a:cs typeface="Arial" panose="020B0604020202020204" pitchFamily="34" charset="0"/>
                </a:endParaRPr>
              </a:p>
              <a:p>
                <a:pPr marL="320040" lvl="1" indent="-320040">
                  <a:spcBef>
                    <a:spcPct val="50000"/>
                  </a:spcBef>
                  <a:buClr>
                    <a:schemeClr val="accent2"/>
                  </a:buClr>
                  <a:buSzPct val="60000"/>
                  <a:buFont typeface="Wingdings"/>
                  <a:buChar char=""/>
                </a:pPr>
                <a14:m>
                  <m:oMath xmlns:m="http://schemas.openxmlformats.org/officeDocument/2006/math">
                    <m:r>
                      <a:rPr lang="en-US" altLang="en-US" sz="1800" i="1">
                        <a:latin typeface="Cambria Math" panose="02040503050406030204" pitchFamily="18" charset="0"/>
                        <a:ea typeface="ヒラギノ角ゴ Pro W3" charset="-128"/>
                        <a:sym typeface="Wingdings" panose="05000000000000000000" pitchFamily="2" charset="2"/>
                      </a:rPr>
                      <m:t>𝑁</m:t>
                    </m:r>
                    <m:d>
                      <m:dPr>
                        <m:ctrlPr>
                          <a:rPr lang="en-US" altLang="en-US" sz="1800" i="1">
                            <a:latin typeface="Cambria Math" panose="02040503050406030204" pitchFamily="18" charset="0"/>
                            <a:ea typeface="ヒラギノ角ゴ Pro W3" charset="-128"/>
                            <a:sym typeface="Wingdings" panose="05000000000000000000" pitchFamily="2" charset="2"/>
                          </a:rPr>
                        </m:ctrlPr>
                      </m:dPr>
                      <m:e>
                        <m:r>
                          <a:rPr lang="en-US" altLang="en-US" sz="1800" b="0" i="1" smtClean="0">
                            <a:latin typeface="Cambria Math" panose="02040503050406030204" pitchFamily="18" charset="0"/>
                            <a:ea typeface="ヒラギノ角ゴ Pro W3" charset="-128"/>
                            <a:sym typeface="Wingdings" panose="05000000000000000000" pitchFamily="2" charset="2"/>
                          </a:rPr>
                          <m:t>𝑑</m:t>
                        </m:r>
                      </m:e>
                    </m:d>
                    <m:r>
                      <m:rPr>
                        <m:nor/>
                      </m:rPr>
                      <a:rPr lang="en-US" altLang="en-US" sz="1800" b="0" i="0" smtClean="0">
                        <a:latin typeface="Cambria Math" panose="02040503050406030204" pitchFamily="18" charset="0"/>
                        <a:ea typeface="ヒラギノ角ゴ Pro W3" charset="-128"/>
                        <a:sym typeface="Wingdings" panose="05000000000000000000" pitchFamily="2" charset="2"/>
                      </a:rPr>
                      <m:t>:</m:t>
                    </m:r>
                    <m:r>
                      <m:rPr>
                        <m:nor/>
                      </m:rPr>
                      <a:rPr lang="en-US" altLang="en-US" sz="1800" b="0" i="0" smtClean="0">
                        <a:latin typeface="Arial" panose="020B0604020202020204" pitchFamily="34" charset="0"/>
                        <a:ea typeface="ヒラギノ角ゴ Pro W3" charset="-128"/>
                        <a:cs typeface="Arial" panose="020B0604020202020204" pitchFamily="34" charset="0"/>
                        <a:sym typeface="Wingdings" panose="05000000000000000000" pitchFamily="2" charset="2"/>
                      </a:rPr>
                      <m:t> </m:t>
                    </m:r>
                    <m:r>
                      <m:rPr>
                        <m:nor/>
                      </m:rPr>
                      <a:rPr lang="en-US" altLang="en-US" sz="1800" b="0" i="0" smtClean="0">
                        <a:latin typeface="Arial" panose="020B0604020202020204" pitchFamily="34" charset="0"/>
                        <a:ea typeface="ヒラギノ角ゴ Pro W3" charset="-128"/>
                        <a:cs typeface="Arial" panose="020B0604020202020204" pitchFamily="34" charset="0"/>
                        <a:sym typeface="Wingdings" panose="05000000000000000000" pitchFamily="2" charset="2"/>
                      </a:rPr>
                      <m:t>probability</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that</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a</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random</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draw</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from</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a</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standard</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normal</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distribution</m:t>
                    </m:r>
                    <m:r>
                      <m:rPr>
                        <m:nor/>
                      </m:rPr>
                      <a:rPr lang="en-US" sz="1800" dirty="0">
                        <a:latin typeface="Arial" panose="020B0604020202020204" pitchFamily="34" charset="0"/>
                        <a:cs typeface="Arial" panose="020B0604020202020204" pitchFamily="34" charset="0"/>
                      </a:rPr>
                      <m:t> (</m:t>
                    </m:r>
                    <m:r>
                      <m:rPr>
                        <m:nor/>
                      </m:rPr>
                      <a:rPr lang="en-US" altLang="en-US" sz="1800" dirty="0">
                        <a:latin typeface="Arial" panose="020B0604020202020204" pitchFamily="34" charset="0"/>
                        <a:ea typeface="ヒラギノ角ゴ Pro W3" charset="-128"/>
                        <a:cs typeface="Arial" panose="020B0604020202020204" pitchFamily="34" charset="0"/>
                      </a:rPr>
                      <m:t>with</m:t>
                    </m:r>
                    <m:r>
                      <m:rPr>
                        <m:nor/>
                      </m:rPr>
                      <a:rPr lang="en-US" altLang="en-US" sz="1800" dirty="0">
                        <a:latin typeface="Arial" panose="020B0604020202020204" pitchFamily="34" charset="0"/>
                        <a:ea typeface="ヒラギノ角ゴ Pro W3" charset="-128"/>
                        <a:cs typeface="Arial" panose="020B0604020202020204" pitchFamily="34" charset="0"/>
                      </a:rPr>
                      <m:t> </m:t>
                    </m:r>
                    <m:r>
                      <m:rPr>
                        <m:nor/>
                      </m:rPr>
                      <a:rPr lang="en-US" altLang="en-US" sz="1800" dirty="0">
                        <a:latin typeface="Arial" panose="020B0604020202020204" pitchFamily="34" charset="0"/>
                        <a:ea typeface="ヒラギノ角ゴ Pro W3" charset="-128"/>
                        <a:cs typeface="Arial" panose="020B0604020202020204" pitchFamily="34" charset="0"/>
                      </a:rPr>
                      <m:t>mean</m:t>
                    </m:r>
                    <m:r>
                      <m:rPr>
                        <m:nor/>
                      </m:rPr>
                      <a:rPr lang="en-US" altLang="en-US" sz="1800" dirty="0">
                        <a:latin typeface="Arial" panose="020B0604020202020204" pitchFamily="34" charset="0"/>
                        <a:ea typeface="ヒラギノ角ゴ Pro W3" charset="-128"/>
                        <a:cs typeface="Arial" panose="020B0604020202020204" pitchFamily="34" charset="0"/>
                      </a:rPr>
                      <m:t> 0, </m:t>
                    </m:r>
                    <m:r>
                      <m:rPr>
                        <m:nor/>
                      </m:rPr>
                      <a:rPr lang="en-US" altLang="en-US" sz="1800" dirty="0">
                        <a:latin typeface="Arial" panose="020B0604020202020204" pitchFamily="34" charset="0"/>
                        <a:ea typeface="ヒラギノ角ゴ Pro W3" charset="-128"/>
                        <a:cs typeface="Arial" panose="020B0604020202020204" pitchFamily="34" charset="0"/>
                      </a:rPr>
                      <m:t>variance</m:t>
                    </m:r>
                    <m:r>
                      <m:rPr>
                        <m:nor/>
                      </m:rPr>
                      <a:rPr lang="en-US" altLang="en-US" sz="1800" dirty="0">
                        <a:latin typeface="Arial" panose="020B0604020202020204" pitchFamily="34" charset="0"/>
                        <a:ea typeface="ヒラギノ角ゴ Pro W3" charset="-128"/>
                        <a:cs typeface="Arial" panose="020B0604020202020204" pitchFamily="34" charset="0"/>
                      </a:rPr>
                      <m:t> 1) </m:t>
                    </m:r>
                    <m:r>
                      <m:rPr>
                        <m:nor/>
                      </m:rPr>
                      <a:rPr lang="en-US" sz="1800" dirty="0">
                        <a:latin typeface="Arial" panose="020B0604020202020204" pitchFamily="34" charset="0"/>
                        <a:cs typeface="Arial" panose="020B0604020202020204" pitchFamily="34" charset="0"/>
                      </a:rPr>
                      <m:t>is</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lower</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than</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or</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equal</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to</m:t>
                    </m:r>
                    <m:r>
                      <m:rPr>
                        <m:nor/>
                      </m:rPr>
                      <a:rPr lang="en-US" sz="1800" b="0" i="0" dirty="0" smtClean="0">
                        <a:latin typeface="Arial" panose="020B0604020202020204" pitchFamily="34" charset="0"/>
                        <a:cs typeface="Arial" panose="020B0604020202020204" pitchFamily="34" charset="0"/>
                      </a:rPr>
                      <m:t> </m:t>
                    </m:r>
                    <m:r>
                      <a:rPr lang="en-US" altLang="en-US" sz="1800" i="1">
                        <a:latin typeface="Cambria Math" panose="02040503050406030204" pitchFamily="18" charset="0"/>
                        <a:ea typeface="ヒラギノ角ゴ Pro W3" charset="-128"/>
                        <a:sym typeface="Wingdings" panose="05000000000000000000" pitchFamily="2" charset="2"/>
                      </a:rPr>
                      <m:t>𝑑</m:t>
                    </m:r>
                  </m:oMath>
                </a14:m>
                <a:endParaRPr lang="en-US" altLang="en-US" sz="1800" dirty="0">
                  <a:latin typeface="Arial" panose="020B0604020202020204" pitchFamily="34" charset="0"/>
                  <a:ea typeface="ヒラギノ角ゴ Pro W3" charset="-128"/>
                  <a:cs typeface="Arial" panose="020B0604020202020204" pitchFamily="34" charset="0"/>
                </a:endParaRPr>
              </a:p>
              <a:p>
                <a:pPr lvl="1">
                  <a:lnSpc>
                    <a:spcPct val="90000"/>
                  </a:lnSpc>
                </a:pPr>
                <a14:m>
                  <m:oMath xmlns:m="http://schemas.openxmlformats.org/officeDocument/2006/math">
                    <m:r>
                      <m:rPr>
                        <m:nor/>
                      </m:rPr>
                      <a:rPr lang="en-US" sz="1800" dirty="0" err="1">
                        <a:latin typeface="Arial" panose="020B0604020202020204" pitchFamily="34" charset="0"/>
                        <a:cs typeface="Arial" panose="020B0604020202020204" pitchFamily="34" charset="0"/>
                      </a:rPr>
                      <m:t>normsdist</m:t>
                    </m:r>
                    <m:r>
                      <m:rPr>
                        <m:nor/>
                      </m:rPr>
                      <a:rPr lang="en-US" sz="1800" dirty="0">
                        <a:latin typeface="Arial" panose="020B0604020202020204" pitchFamily="34" charset="0"/>
                        <a:cs typeface="Arial" panose="020B0604020202020204" pitchFamily="34" charset="0"/>
                      </a:rPr>
                      <m:t>(</m:t>
                    </m:r>
                    <m:r>
                      <a:rPr lang="en-US" altLang="en-US" sz="1800" i="1">
                        <a:latin typeface="Cambria Math" panose="02040503050406030204" pitchFamily="18" charset="0"/>
                        <a:ea typeface="ヒラギノ角ゴ Pro W3" charset="-128"/>
                        <a:sym typeface="Wingdings" panose="05000000000000000000" pitchFamily="2" charset="2"/>
                      </a:rPr>
                      <m:t>𝑑</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in</m:t>
                    </m:r>
                    <m:r>
                      <m:rPr>
                        <m:nor/>
                      </m:rPr>
                      <a:rPr lang="en-US" sz="1800" dirty="0">
                        <a:latin typeface="Arial" panose="020B0604020202020204" pitchFamily="34" charset="0"/>
                        <a:cs typeface="Arial" panose="020B0604020202020204" pitchFamily="34" charset="0"/>
                      </a:rPr>
                      <m:t> </m:t>
                    </m:r>
                    <m:r>
                      <m:rPr>
                        <m:nor/>
                      </m:rPr>
                      <a:rPr lang="en-US" sz="1800" dirty="0">
                        <a:latin typeface="Arial" panose="020B0604020202020204" pitchFamily="34" charset="0"/>
                        <a:cs typeface="Arial" panose="020B0604020202020204" pitchFamily="34" charset="0"/>
                      </a:rPr>
                      <m:t>Excel</m:t>
                    </m:r>
                  </m:oMath>
                </a14:m>
                <a:endParaRPr lang="en-US" sz="1800" dirty="0">
                  <a:latin typeface="Arial" panose="020B0604020202020204" pitchFamily="34" charset="0"/>
                  <a:cs typeface="Arial" panose="020B0604020202020204" pitchFamily="34" charset="0"/>
                </a:endParaRPr>
              </a:p>
              <a:p>
                <a:pPr lvl="1">
                  <a:lnSpc>
                    <a:spcPct val="90000"/>
                  </a:lnSpc>
                </a:pPr>
                <a14:m>
                  <m:oMath xmlns:m="http://schemas.openxmlformats.org/officeDocument/2006/math">
                    <m:r>
                      <a:rPr lang="en-US" altLang="en-US" sz="1800" i="1" dirty="0" smtClean="0">
                        <a:latin typeface="Cambria Math" panose="02040503050406030204" pitchFamily="18" charset="0"/>
                        <a:ea typeface="ヒラギノ角ゴ Pro W3" charset="-128"/>
                      </a:rPr>
                      <m:t>0≤</m:t>
                    </m:r>
                    <m:r>
                      <a:rPr lang="en-US" altLang="en-US" sz="1800" i="1" dirty="0" smtClean="0">
                        <a:latin typeface="Cambria Math" panose="02040503050406030204" pitchFamily="18" charset="0"/>
                        <a:ea typeface="ヒラギノ角ゴ Pro W3" charset="-128"/>
                      </a:rPr>
                      <m:t>𝑁</m:t>
                    </m:r>
                    <m:r>
                      <a:rPr lang="en-US" altLang="en-US" sz="1800" i="1" dirty="0" smtClean="0">
                        <a:latin typeface="Cambria Math" panose="02040503050406030204" pitchFamily="18" charset="0"/>
                        <a:ea typeface="ヒラギノ角ゴ Pro W3" charset="-128"/>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1</m:t>
                        </m:r>
                      </m:sub>
                    </m:sSub>
                    <m:r>
                      <a:rPr lang="en-US" altLang="en-US" sz="1800" i="1" dirty="0" smtClean="0">
                        <a:latin typeface="Cambria Math" panose="02040503050406030204" pitchFamily="18" charset="0"/>
                        <a:ea typeface="ヒラギノ角ゴ Pro W3" charset="-128"/>
                      </a:rPr>
                      <m:t>),</m:t>
                    </m:r>
                    <m:r>
                      <a:rPr lang="en-US" altLang="en-US" sz="1800" i="1" dirty="0" smtClean="0">
                        <a:latin typeface="Cambria Math" panose="02040503050406030204" pitchFamily="18" charset="0"/>
                        <a:ea typeface="ヒラギノ角ゴ Pro W3" charset="-128"/>
                      </a:rPr>
                      <m:t>𝑁</m:t>
                    </m:r>
                    <m:r>
                      <a:rPr lang="en-US" altLang="en-US" sz="1800" i="1" dirty="0" smtClean="0">
                        <a:latin typeface="Cambria Math" panose="02040503050406030204" pitchFamily="18" charset="0"/>
                        <a:ea typeface="ヒラギノ角ゴ Pro W3" charset="-128"/>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b="0" i="1" smtClean="0">
                            <a:latin typeface="Cambria Math" panose="02040503050406030204" pitchFamily="18" charset="0"/>
                            <a:ea typeface="ヒラギノ角ゴ Pro W3" charset="-128"/>
                            <a:sym typeface="Wingdings" panose="05000000000000000000" pitchFamily="2" charset="2"/>
                          </a:rPr>
                          <m:t>2</m:t>
                        </m:r>
                      </m:sub>
                    </m:sSub>
                    <m:r>
                      <a:rPr lang="en-US" altLang="en-US" sz="1800" i="1" dirty="0" smtClean="0">
                        <a:latin typeface="Cambria Math" panose="02040503050406030204" pitchFamily="18" charset="0"/>
                        <a:ea typeface="ヒラギノ角ゴ Pro W3" charset="-128"/>
                      </a:rPr>
                      <m:t>)≤1</m:t>
                    </m:r>
                  </m:oMath>
                </a14:m>
                <a:r>
                  <a:rPr lang="en-US" altLang="en-US" sz="1800" dirty="0">
                    <a:latin typeface="Arial" panose="020B0604020202020204" pitchFamily="34" charset="0"/>
                    <a:ea typeface="ヒラギノ角ゴ Pro W3" charset="-128"/>
                    <a:cs typeface="Arial" panose="020B0604020202020204" pitchFamily="34" charset="0"/>
                  </a:rPr>
                  <a:t>, </a:t>
                </a:r>
              </a:p>
            </p:txBody>
          </p:sp>
        </mc:Choice>
        <mc:Fallback xmlns="">
          <p:sp>
            <p:nvSpPr>
              <p:cNvPr id="4" name="Content Placeholder 3"/>
              <p:cNvSpPr>
                <a:spLocks noGrp="1" noRot="1" noChangeAspect="1" noMove="1" noResize="1" noEditPoints="1" noAdjustHandles="1" noChangeArrowheads="1" noChangeShapeType="1" noTextEdit="1"/>
              </p:cNvSpPr>
              <p:nvPr>
                <p:ph sz="quarter" idx="4294967295"/>
              </p:nvPr>
            </p:nvSpPr>
            <p:spPr>
              <a:xfrm>
                <a:off x="381000" y="898451"/>
                <a:ext cx="8153400" cy="4978400"/>
              </a:xfrm>
              <a:blipFill>
                <a:blip r:embed="rId3"/>
                <a:stretch>
                  <a:fillRect t="-612"/>
                </a:stretch>
              </a:blipFill>
            </p:spPr>
            <p:txBody>
              <a:bodyPr/>
              <a:lstStyle/>
              <a:p>
                <a:r>
                  <a:rPr lang="en-NL">
                    <a:noFill/>
                  </a:rPr>
                  <a:t> </a:t>
                </a:r>
              </a:p>
            </p:txBody>
          </p:sp>
        </mc:Fallback>
      </mc:AlternateContent>
      <p:pic>
        <p:nvPicPr>
          <p:cNvPr id="11" name="Picture 3" descr="fig21_0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19600"/>
            <a:ext cx="329876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439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93688"/>
            <a:ext cx="8153400" cy="473075"/>
          </a:xfrm>
        </p:spPr>
        <p:txBody>
          <a:bodyPr>
            <a:normAutofit/>
          </a:bodyPr>
          <a:lstStyle/>
          <a:p>
            <a:pPr algn="l"/>
            <a:r>
              <a:rPr lang="en-US" sz="2400" dirty="0">
                <a:latin typeface="Arial" panose="020B0604020202020204" pitchFamily="34" charset="0"/>
                <a:cs typeface="Arial" panose="020B0604020202020204" pitchFamily="34" charset="0"/>
              </a:rPr>
              <a:t>Black-Scholes model: replicating portfolio</a:t>
            </a:r>
          </a:p>
        </p:txBody>
      </p:sp>
      <mc:AlternateContent xmlns:mc="http://schemas.openxmlformats.org/markup-compatibility/2006" xmlns:a14="http://schemas.microsoft.com/office/drawing/2010/main">
        <mc:Choice Requires="a14">
          <p:sp>
            <p:nvSpPr>
              <p:cNvPr id="4" name="Content Placeholder 3"/>
              <p:cNvSpPr>
                <a:spLocks noGrp="1"/>
              </p:cNvSpPr>
              <p:nvPr>
                <p:ph sz="quarter" idx="4294967295"/>
              </p:nvPr>
            </p:nvSpPr>
            <p:spPr>
              <a:xfrm>
                <a:off x="457200" y="914400"/>
                <a:ext cx="8153400" cy="4978400"/>
              </a:xfrm>
            </p:spPr>
            <p:txBody>
              <a:bodyPr>
                <a:noAutofit/>
              </a:bodyPr>
              <a:lstStyle/>
              <a:p>
                <a:pPr marL="320040" lvl="1" indent="-320040">
                  <a:spcBef>
                    <a:spcPct val="50000"/>
                  </a:spcBef>
                  <a:buClr>
                    <a:schemeClr val="accent2"/>
                  </a:buClr>
                  <a:buSzPct val="60000"/>
                  <a:buFont typeface="Wingdings"/>
                  <a:buChar char=""/>
                </a:pPr>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For a call option on a non-dividend paying stock: </a:t>
                </a:r>
              </a:p>
              <a:p>
                <a:pPr marL="0" lvl="1" indent="0">
                  <a:spcBef>
                    <a:spcPct val="50000"/>
                  </a:spcBef>
                  <a:buClr>
                    <a:schemeClr val="accent2"/>
                  </a:buClr>
                  <a:buSzPct val="60000"/>
                  <a:buNone/>
                </a:pPr>
                <a:endParaRPr lang="en-US" altLang="en-US" sz="1800" i="1"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0" lvl="1" indent="0">
                  <a:spcBef>
                    <a:spcPct val="50000"/>
                  </a:spcBef>
                  <a:buClr>
                    <a:schemeClr val="accent2"/>
                  </a:buClr>
                  <a:buSzPct val="60000"/>
                  <a:buNone/>
                </a:pPr>
                <a14:m>
                  <m:oMathPara xmlns:m="http://schemas.openxmlformats.org/officeDocument/2006/math">
                    <m:oMathParaPr>
                      <m:jc m:val="centerGroup"/>
                    </m:oMathParaPr>
                    <m:oMath xmlns:m="http://schemas.openxmlformats.org/officeDocument/2006/math">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𝑐</m:t>
                          </m:r>
                        </m:e>
                        <m:sub>
                          <m:r>
                            <a:rPr lang="en-US" altLang="en-US" sz="1800" i="1">
                              <a:latin typeface="Cambria Math" panose="02040503050406030204" pitchFamily="18" charset="0"/>
                              <a:ea typeface="ヒラギノ角ゴ Pro W3" charset="-128"/>
                              <a:sym typeface="Wingdings" panose="05000000000000000000" pitchFamily="2" charset="2"/>
                            </a:rPr>
                            <m:t>0</m:t>
                          </m:r>
                        </m:sub>
                      </m:sSub>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𝑆</m:t>
                          </m:r>
                        </m:e>
                        <m:sub>
                          <m:r>
                            <a:rPr lang="en-US" altLang="en-US" sz="1800" i="1">
                              <a:latin typeface="Cambria Math" panose="02040503050406030204" pitchFamily="18" charset="0"/>
                              <a:ea typeface="ヒラギノ角ゴ Pro W3" charset="-128"/>
                              <a:sym typeface="Wingdings" panose="05000000000000000000" pitchFamily="2" charset="2"/>
                            </a:rPr>
                            <m:t>0</m:t>
                          </m:r>
                        </m:sub>
                      </m:sSub>
                      <m:limLow>
                        <m:limLowPr>
                          <m:ctrlPr>
                            <a:rPr lang="en-US" altLang="en-US" sz="1800" i="1">
                              <a:latin typeface="Cambria Math" panose="02040503050406030204" pitchFamily="18" charset="0"/>
                              <a:ea typeface="ヒラギノ角ゴ Pro W3" charset="-128"/>
                              <a:sym typeface="Wingdings" panose="05000000000000000000" pitchFamily="2" charset="2"/>
                            </a:rPr>
                          </m:ctrlPr>
                        </m:limLowPr>
                        <m:e>
                          <m:groupChr>
                            <m:groupChrPr>
                              <m:chr m:val="⏟"/>
                              <m:ctrlPr>
                                <a:rPr lang="en-US" altLang="en-US" sz="1800" i="1">
                                  <a:latin typeface="Cambria Math" panose="02040503050406030204" pitchFamily="18" charset="0"/>
                                  <a:ea typeface="ヒラギノ角ゴ Pro W3" charset="-128"/>
                                  <a:sym typeface="Wingdings" panose="05000000000000000000" pitchFamily="2" charset="2"/>
                                </a:rPr>
                              </m:ctrlPr>
                            </m:groupChrPr>
                            <m:e>
                              <m:r>
                                <a:rPr lang="en-US" altLang="en-US" sz="1800" i="1">
                                  <a:latin typeface="Cambria Math" panose="02040503050406030204" pitchFamily="18" charset="0"/>
                                  <a:ea typeface="ヒラギノ角ゴ Pro W3" charset="-128"/>
                                  <a:sym typeface="Wingdings" panose="05000000000000000000" pitchFamily="2" charset="2"/>
                                </a:rPr>
                                <m:t>𝑁</m:t>
                              </m:r>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1</m:t>
                                  </m:r>
                                </m:sub>
                              </m:sSub>
                              <m:r>
                                <a:rPr lang="en-US" altLang="en-US" sz="1800" i="1">
                                  <a:latin typeface="Cambria Math" panose="02040503050406030204" pitchFamily="18" charset="0"/>
                                  <a:ea typeface="ヒラギノ角ゴ Pro W3" charset="-128"/>
                                  <a:sym typeface="Wingdings" panose="05000000000000000000" pitchFamily="2" charset="2"/>
                                </a:rPr>
                                <m:t>)</m:t>
                              </m:r>
                            </m:e>
                          </m:groupChr>
                        </m:e>
                        <m:lim>
                          <m:r>
                            <a:rPr lang="en-US" altLang="en-US" sz="1800" i="1">
                              <a:latin typeface="Cambria Math" panose="02040503050406030204" pitchFamily="18" charset="0"/>
                              <a:ea typeface="ヒラギノ角ゴ Pro W3" charset="-128"/>
                              <a:sym typeface="Wingdings" panose="05000000000000000000" pitchFamily="2" charset="2"/>
                            </a:rPr>
                            <m:t>𝐷𝑒𝑙𝑡𝑎</m:t>
                          </m:r>
                          <m:r>
                            <a:rPr lang="en-US" altLang="en-US" sz="1800" i="1">
                              <a:latin typeface="Cambria Math" panose="02040503050406030204" pitchFamily="18" charset="0"/>
                              <a:ea typeface="ヒラギノ角ゴ Pro W3" charset="-128"/>
                              <a:sym typeface="Wingdings" panose="05000000000000000000" pitchFamily="2" charset="2"/>
                            </a:rPr>
                            <m:t> (0≤∆≤1)</m:t>
                          </m:r>
                        </m:lim>
                      </m:limLow>
                      <m:limLow>
                        <m:limLowPr>
                          <m:ctrlPr>
                            <a:rPr lang="en-US" altLang="en-US" sz="1800" i="1">
                              <a:latin typeface="Cambria Math" panose="02040503050406030204" pitchFamily="18" charset="0"/>
                              <a:ea typeface="ヒラギノ角ゴ Pro W3" charset="-128"/>
                              <a:sym typeface="Wingdings" panose="05000000000000000000" pitchFamily="2" charset="2"/>
                            </a:rPr>
                          </m:ctrlPr>
                        </m:limLowPr>
                        <m:e>
                          <m:groupChr>
                            <m:groupChrPr>
                              <m:chr m:val="⏟"/>
                              <m:ctrlPr>
                                <a:rPr lang="en-US" altLang="en-US" sz="1800" i="1">
                                  <a:latin typeface="Cambria Math" panose="02040503050406030204" pitchFamily="18" charset="0"/>
                                  <a:ea typeface="ヒラギノ角ゴ Pro W3" charset="-128"/>
                                  <a:sym typeface="Wingdings" panose="05000000000000000000" pitchFamily="2" charset="2"/>
                                </a:rPr>
                              </m:ctrlPr>
                            </m:groupChrPr>
                            <m:e>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𝐾</m:t>
                              </m:r>
                              <m:sSup>
                                <m:sSupPr>
                                  <m:ctrlPr>
                                    <a:rPr lang="en-US" altLang="en-US" sz="1800" i="1">
                                      <a:latin typeface="Cambria Math" panose="02040503050406030204" pitchFamily="18" charset="0"/>
                                      <a:ea typeface="ヒラギノ角ゴ Pro W3" charset="-128"/>
                                      <a:sym typeface="Wingdings" panose="05000000000000000000" pitchFamily="2" charset="2"/>
                                    </a:rPr>
                                  </m:ctrlPr>
                                </m:sSupPr>
                                <m:e>
                                  <m:r>
                                    <a:rPr lang="en-US" altLang="en-US" sz="1800" i="1">
                                      <a:latin typeface="Cambria Math" panose="02040503050406030204" pitchFamily="18" charset="0"/>
                                      <a:ea typeface="ヒラギノ角ゴ Pro W3" charset="-128"/>
                                      <a:sym typeface="Wingdings" panose="05000000000000000000" pitchFamily="2" charset="2"/>
                                    </a:rPr>
                                    <m:t>𝑒</m:t>
                                  </m:r>
                                </m:e>
                                <m:sup>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𝑟𝑇</m:t>
                                  </m:r>
                                </m:sup>
                              </m:sSup>
                              <m:r>
                                <a:rPr lang="en-US" altLang="en-US" sz="1800" i="1">
                                  <a:latin typeface="Cambria Math" panose="02040503050406030204" pitchFamily="18" charset="0"/>
                                  <a:ea typeface="ヒラギノ角ゴ Pro W3" charset="-128"/>
                                  <a:sym typeface="Wingdings" panose="05000000000000000000" pitchFamily="2" charset="2"/>
                                </a:rPr>
                                <m:t>𝑁</m:t>
                              </m:r>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2</m:t>
                                  </m:r>
                                </m:sub>
                              </m:sSub>
                              <m:r>
                                <a:rPr lang="en-US" altLang="en-US" sz="1800" i="1">
                                  <a:latin typeface="Cambria Math" panose="02040503050406030204" pitchFamily="18" charset="0"/>
                                  <a:ea typeface="ヒラギノ角ゴ Pro W3" charset="-128"/>
                                  <a:sym typeface="Wingdings" panose="05000000000000000000" pitchFamily="2" charset="2"/>
                                </a:rPr>
                                <m:t>)</m:t>
                              </m:r>
                            </m:e>
                          </m:groupChr>
                        </m:e>
                        <m:lim>
                          <m:r>
                            <a:rPr lang="en-US" altLang="en-US" sz="1800" i="1">
                              <a:latin typeface="Cambria Math" panose="02040503050406030204" pitchFamily="18" charset="0"/>
                              <a:ea typeface="ヒラギノ角ゴ Pro W3" charset="-128"/>
                              <a:sym typeface="Wingdings" panose="05000000000000000000" pitchFamily="2" charset="2"/>
                            </a:rPr>
                            <m:t>𝐵𝑜𝑟𝑟𝑜𝑤</m:t>
                          </m:r>
                          <m:r>
                            <a:rPr lang="en-US" altLang="en-US" sz="1800" i="1">
                              <a:latin typeface="Cambria Math" panose="02040503050406030204" pitchFamily="18" charset="0"/>
                              <a:ea typeface="ヒラギノ角ゴ Pro W3" charset="-128"/>
                              <a:sym typeface="Wingdings" panose="05000000000000000000" pitchFamily="2" charset="2"/>
                            </a:rPr>
                            <m:t> (</m:t>
                          </m:r>
                          <m:r>
                            <a:rPr lang="en-US" altLang="en-US" sz="1800" i="1">
                              <a:latin typeface="Cambria Math" panose="02040503050406030204" pitchFamily="18" charset="0"/>
                              <a:ea typeface="ヒラギノ角ゴ Pro W3" charset="-128"/>
                              <a:sym typeface="Wingdings" panose="05000000000000000000" pitchFamily="2" charset="2"/>
                            </a:rPr>
                            <m:t>𝐵</m:t>
                          </m:r>
                          <m:r>
                            <a:rPr lang="en-US" altLang="en-US" sz="1800" i="1">
                              <a:latin typeface="Cambria Math" panose="02040503050406030204" pitchFamily="18" charset="0"/>
                              <a:ea typeface="Cambria Math" panose="02040503050406030204" pitchFamily="18" charset="0"/>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0)</m:t>
                          </m:r>
                        </m:lim>
                      </m:limLow>
                    </m:oMath>
                  </m:oMathPara>
                </a14:m>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Clr>
                    <a:schemeClr val="accent2"/>
                  </a:buClr>
                  <a:buSzPct val="60000"/>
                  <a:buFont typeface="Wingdings"/>
                  <a:buChar char=""/>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Clr>
                    <a:schemeClr val="accent2"/>
                  </a:buClr>
                  <a:buSzPct val="60000"/>
                  <a:buFont typeface="Wingdings"/>
                  <a:buChar char=""/>
                </a:pPr>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Similar replicating portfolio as before: long the stock (</a:t>
                </a:r>
                <a14:m>
                  <m:oMath xmlns:m="http://schemas.openxmlformats.org/officeDocument/2006/math">
                    <m:r>
                      <a:rPr lang="en-US" altLang="en-US" sz="1800" i="1" dirty="0" smtClean="0">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𝑁</m:t>
                    </m:r>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1</m:t>
                        </m:r>
                      </m:sub>
                    </m:sSub>
                    <m:r>
                      <a:rPr lang="en-US" altLang="en-US" sz="1800" i="1">
                        <a:latin typeface="Cambria Math" panose="02040503050406030204" pitchFamily="18" charset="0"/>
                        <a:ea typeface="ヒラギノ角ゴ Pro W3" charset="-128"/>
                        <a:sym typeface="Wingdings" panose="05000000000000000000" pitchFamily="2" charset="2"/>
                      </a:rPr>
                      <m:t>)</m:t>
                    </m:r>
                  </m:oMath>
                </a14:m>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 and short the riskless bond </a:t>
                </a:r>
              </a:p>
              <a:p>
                <a:pPr marL="720090" lvl="2" indent="-320040">
                  <a:spcBef>
                    <a:spcPct val="50000"/>
                  </a:spcBef>
                  <a:buClr>
                    <a:schemeClr val="accent2"/>
                  </a:buClr>
                  <a:buSzPct val="60000"/>
                  <a:buFont typeface="Wingdings"/>
                  <a:buChar char=""/>
                </a:pPr>
                <a:r>
                  <a:rPr lang="pt-PT" sz="1800" dirty="0">
                    <a:latin typeface="Arial" panose="020B0604020202020204" pitchFamily="34" charset="0"/>
                    <a:cs typeface="Arial" panose="020B0604020202020204" pitchFamily="34" charset="0"/>
                  </a:rPr>
                  <a:t>∆</a:t>
                </a:r>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 t</a:t>
                </a:r>
                <a:r>
                  <a:rPr lang="en-US" altLang="en-US" sz="1800" dirty="0">
                    <a:latin typeface="Arial" panose="020B0604020202020204" pitchFamily="34" charset="0"/>
                    <a:ea typeface="ヒラギノ角ゴ Pro W3" charset="-128"/>
                    <a:cs typeface="Arial" panose="020B0604020202020204" pitchFamily="34" charset="0"/>
                  </a:rPr>
                  <a:t>he change in call option’s price for a $1 change in the stock price and the number of shares in the replicating portfolio for the option</a:t>
                </a:r>
              </a:p>
              <a:p>
                <a:pPr marL="720090" lvl="2" indent="-320040">
                  <a:spcBef>
                    <a:spcPct val="50000"/>
                  </a:spcBef>
                  <a:buClr>
                    <a:schemeClr val="accent2"/>
                  </a:buClr>
                  <a:buSzPct val="60000"/>
                  <a:buFont typeface="Wingdings"/>
                  <a:buChar char=""/>
                </a:pPr>
                <a:r>
                  <a:rPr lang="en-US" altLang="en-US" sz="1800" dirty="0">
                    <a:latin typeface="Arial" panose="020B0604020202020204" pitchFamily="34" charset="0"/>
                    <a:ea typeface="ヒラギノ角ゴ Pro W3" charset="-128"/>
                    <a:cs typeface="Arial" panose="020B0604020202020204" pitchFamily="34" charset="0"/>
                  </a:rPr>
                  <a:t>The option is a levered position in the stock </a:t>
                </a:r>
              </a:p>
              <a:p>
                <a:pPr marL="320040" lvl="1">
                  <a:spcBef>
                    <a:spcPct val="50000"/>
                  </a:spcBef>
                </a:pPr>
                <a:endParaRPr lang="en-US" altLang="en-US" sz="1800" i="1" dirty="0">
                  <a:latin typeface="Cambria Math" panose="02040503050406030204" pitchFamily="18" charset="0"/>
                  <a:ea typeface="ヒラギノ角ゴ Pro W3" charset="-128"/>
                  <a:sym typeface="Wingdings" panose="05000000000000000000" pitchFamily="2" charset="2"/>
                </a:endParaRPr>
              </a:p>
              <a:p>
                <a:pPr marL="320040" lvl="1">
                  <a:spcBef>
                    <a:spcPct val="50000"/>
                  </a:spcBef>
                </a:pPr>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Think of </a:t>
                </a:r>
                <a14:m>
                  <m:oMath xmlns:m="http://schemas.openxmlformats.org/officeDocument/2006/math">
                    <m:r>
                      <a:rPr lang="en-US" altLang="en-US" sz="1800" i="1" dirty="0">
                        <a:latin typeface="Cambria Math" panose="02040503050406030204" pitchFamily="18" charset="0"/>
                        <a:ea typeface="ヒラギノ角ゴ Pro W3" charset="-128"/>
                        <a:sym typeface="Wingdings" panose="05000000000000000000" pitchFamily="2" charset="2"/>
                      </a:rPr>
                      <m:t>𝑁</m:t>
                    </m:r>
                    <m:r>
                      <a:rPr lang="en-US" altLang="en-US" sz="1800" i="1" dirty="0">
                        <a:latin typeface="Cambria Math" panose="02040503050406030204" pitchFamily="18" charset="0"/>
                        <a:ea typeface="ヒラギノ角ゴ Pro W3" charset="-128"/>
                        <a:sym typeface="Wingdings" panose="05000000000000000000" pitchFamily="2" charset="2"/>
                      </a:rPr>
                      <m:t>(</m:t>
                    </m:r>
                    <m:r>
                      <a:rPr lang="en-US" altLang="en-US" sz="1800" i="1" dirty="0">
                        <a:latin typeface="Cambria Math" panose="02040503050406030204" pitchFamily="18" charset="0"/>
                        <a:ea typeface="ヒラギノ角ゴ Pro W3" charset="-128"/>
                        <a:sym typeface="Wingdings" panose="05000000000000000000" pitchFamily="2" charset="2"/>
                      </a:rPr>
                      <m:t>𝑑</m:t>
                    </m:r>
                    <m:r>
                      <a:rPr lang="en-US" altLang="en-US" sz="1800" i="1" dirty="0">
                        <a:latin typeface="Cambria Math" panose="02040503050406030204" pitchFamily="18" charset="0"/>
                        <a:ea typeface="ヒラギノ角ゴ Pro W3" charset="-128"/>
                        <a:sym typeface="Wingdings" panose="05000000000000000000" pitchFamily="2" charset="2"/>
                      </a:rPr>
                      <m:t>2)</m:t>
                    </m:r>
                  </m:oMath>
                </a14:m>
                <a:r>
                  <a:rPr lang="en-US" altLang="en-US" sz="1800" dirty="0">
                    <a:latin typeface="Arial" panose="020B0604020202020204" pitchFamily="34" charset="0"/>
                    <a:ea typeface="ヒラギノ角ゴ Pro W3" charset="-128"/>
                    <a:cs typeface="Arial" panose="020B0604020202020204" pitchFamily="34" charset="0"/>
                  </a:rPr>
                  <a:t> as the probability that the option will end up in the money and therefore you pay the exercise price (though not exact) </a:t>
                </a:r>
              </a:p>
              <a:p>
                <a:pPr marL="365760" lvl="1" indent="0">
                  <a:spcBef>
                    <a:spcPct val="60000"/>
                  </a:spcBef>
                  <a:buNone/>
                </a:pPr>
                <a:endParaRPr lang="en-US" altLang="en-US" sz="1800" dirty="0">
                  <a:latin typeface="Arial" panose="020B0604020202020204" pitchFamily="34" charset="0"/>
                  <a:ea typeface="ヒラギノ角ゴ Pro W3" charset="-128"/>
                  <a:cs typeface="Arial" panose="020B0604020202020204" pitchFamily="34" charset="0"/>
                </a:endParaRPr>
              </a:p>
              <a:p>
                <a:pPr marL="594360" lvl="2" indent="-320040">
                  <a:spcBef>
                    <a:spcPct val="50000"/>
                  </a:spcBef>
                  <a:buSzPct val="60000"/>
                  <a:buFont typeface="Wingdings"/>
                  <a:buChar char=""/>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Clr>
                    <a:schemeClr val="accent2"/>
                  </a:buClr>
                  <a:buSzPct val="60000"/>
                  <a:buFont typeface="Wingdings"/>
                  <a:buChar char=""/>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Clr>
                    <a:schemeClr val="accent2"/>
                  </a:buClr>
                  <a:buSzPct val="60000"/>
                  <a:buFont typeface="Wingdings"/>
                  <a:buChar char=""/>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Clr>
                    <a:schemeClr val="accent2"/>
                  </a:buClr>
                  <a:buSzPct val="60000"/>
                  <a:buFont typeface="Wingdings"/>
                  <a:buChar char=""/>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Clr>
                    <a:schemeClr val="accent2"/>
                  </a:buClr>
                  <a:buSzPct val="60000"/>
                  <a:buFont typeface="Wingdings"/>
                  <a:buChar char=""/>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320040" lvl="1" indent="-320040">
                  <a:spcBef>
                    <a:spcPct val="50000"/>
                  </a:spcBef>
                  <a:buClr>
                    <a:schemeClr val="accent2"/>
                  </a:buClr>
                  <a:buSzPct val="60000"/>
                  <a:buFont typeface="Wingdings"/>
                  <a:buChar char=""/>
                </a:pPr>
                <a:endPar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endParaRPr>
              </a:p>
              <a:p>
                <a:pPr marL="457200" lvl="1" indent="-457200">
                  <a:spcBef>
                    <a:spcPct val="50000"/>
                  </a:spcBef>
                  <a:buClr>
                    <a:schemeClr val="accent2"/>
                  </a:buClr>
                  <a:buSzPct val="60000"/>
                </a:pPr>
                <a:endParaRPr lang="en-US" altLang="en-US" sz="1800" dirty="0">
                  <a:latin typeface="Arial" panose="020B0604020202020204" pitchFamily="34" charset="0"/>
                  <a:ea typeface="ヒラギノ角ゴ Pro W3" charset="-128"/>
                  <a:cs typeface="Arial" panose="020B0604020202020204" pitchFamily="34" charset="0"/>
                </a:endParaRPr>
              </a:p>
              <a:p>
                <a:pPr>
                  <a:spcBef>
                    <a:spcPct val="50000"/>
                  </a:spcBef>
                </a:pPr>
                <a:endParaRPr lang="en-US" altLang="en-US" sz="1800" dirty="0">
                  <a:latin typeface="Arial" panose="020B0604020202020204" pitchFamily="34" charset="0"/>
                  <a:ea typeface="ヒラギノ角ゴ Pro W3" charset="-128"/>
                  <a:cs typeface="Arial" panose="020B0604020202020204"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4294967295"/>
              </p:nvPr>
            </p:nvSpPr>
            <p:spPr>
              <a:xfrm>
                <a:off x="457200" y="914400"/>
                <a:ext cx="8153400" cy="4978400"/>
              </a:xfrm>
              <a:blipFill>
                <a:blip r:embed="rId3"/>
                <a:stretch>
                  <a:fillRect t="-612"/>
                </a:stretch>
              </a:blipFill>
            </p:spPr>
            <p:txBody>
              <a:bodyPr/>
              <a:lstStyle/>
              <a:p>
                <a:r>
                  <a:rPr lang="en-NL">
                    <a:noFill/>
                  </a:rPr>
                  <a:t> </a:t>
                </a:r>
              </a:p>
            </p:txBody>
          </p:sp>
        </mc:Fallback>
      </mc:AlternateContent>
    </p:spTree>
    <p:extLst>
      <p:ext uri="{BB962C8B-B14F-4D97-AF65-F5344CB8AC3E}">
        <p14:creationId xmlns:p14="http://schemas.microsoft.com/office/powerpoint/2010/main" val="41807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a:xfrm>
            <a:off x="381000" y="243940"/>
            <a:ext cx="8153400" cy="473075"/>
          </a:xfrm>
        </p:spPr>
        <p:txBody>
          <a:bodyPr>
            <a:noAutofit/>
          </a:bodyPr>
          <a:lstStyle/>
          <a:p>
            <a:pPr algn="l" eaLnBrk="1" hangingPunct="1"/>
            <a:r>
              <a:rPr lang="en-US" sz="3000" dirty="0">
                <a:latin typeface="Arial" panose="020B0604020202020204" pitchFamily="34" charset="0"/>
                <a:cs typeface="Arial" panose="020B0604020202020204" pitchFamily="34" charset="0"/>
              </a:rPr>
              <a:t>Black-Scholes formula: Applications</a:t>
            </a:r>
          </a:p>
        </p:txBody>
      </p:sp>
      <mc:AlternateContent xmlns:mc="http://schemas.openxmlformats.org/markup-compatibility/2006" xmlns:a14="http://schemas.microsoft.com/office/drawing/2010/main">
        <mc:Choice Requires="a14">
          <p:sp>
            <p:nvSpPr>
              <p:cNvPr id="15365" name="Rectangle 3"/>
              <p:cNvSpPr>
                <a:spLocks noGrp="1" noChangeArrowheads="1"/>
              </p:cNvSpPr>
              <p:nvPr>
                <p:ph sz="quarter" idx="4294967295"/>
              </p:nvPr>
            </p:nvSpPr>
            <p:spPr>
              <a:xfrm>
                <a:off x="419099" y="838200"/>
                <a:ext cx="8763000" cy="5715000"/>
              </a:xfrm>
            </p:spPr>
            <p:txBody>
              <a:bodyPr>
                <a:noAutofit/>
              </a:bodyPr>
              <a:lstStyle/>
              <a:p>
                <a:r>
                  <a:rPr lang="en-US" sz="2000" dirty="0">
                    <a:latin typeface="Arial" panose="020B0604020202020204" pitchFamily="34" charset="0"/>
                    <a:cs typeface="Arial" panose="020B0604020202020204" pitchFamily="34" charset="0"/>
                  </a:rPr>
                  <a:t>Formula is derived for European calls: </a:t>
                </a:r>
                <a14:m>
                  <m:oMath xmlns:m="http://schemas.openxmlformats.org/officeDocument/2006/math">
                    <m:sSub>
                      <m:sSubPr>
                        <m:ctrlPr>
                          <a:rPr lang="en-US" altLang="en-US" sz="2000" i="1" smtClean="0">
                            <a:solidFill>
                              <a:srgbClr val="FF0000"/>
                            </a:solidFill>
                            <a:latin typeface="Cambria Math" panose="02040503050406030204" pitchFamily="18" charset="0"/>
                            <a:ea typeface="ヒラギノ角ゴ Pro W3" charset="-128"/>
                            <a:sym typeface="Wingdings" panose="05000000000000000000" pitchFamily="2" charset="2"/>
                          </a:rPr>
                        </m:ctrlPr>
                      </m:sSub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𝑐</m:t>
                        </m:r>
                      </m:e>
                      <m: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0</m:t>
                        </m:r>
                      </m:sub>
                    </m:sSub>
                    <m:r>
                      <a:rPr lang="en-US" altLang="en-US" sz="2000" i="1">
                        <a:latin typeface="Cambria Math" panose="02040503050406030204" pitchFamily="18" charset="0"/>
                        <a:ea typeface="ヒラギノ角ゴ Pro W3" charset="-128"/>
                        <a:sym typeface="Wingdings" panose="05000000000000000000" pitchFamily="2" charset="2"/>
                      </a:rPr>
                      <m:t>=</m:t>
                    </m:r>
                    <m:sSub>
                      <m:sSubPr>
                        <m:ctrlPr>
                          <a:rPr lang="en-US" altLang="en-US" sz="2000" i="1" smtClean="0">
                            <a:solidFill>
                              <a:srgbClr val="FF0000"/>
                            </a:solidFill>
                            <a:latin typeface="Cambria Math" panose="02040503050406030204" pitchFamily="18" charset="0"/>
                            <a:ea typeface="ヒラギノ角ゴ Pro W3" charset="-128"/>
                            <a:sym typeface="Wingdings" panose="05000000000000000000" pitchFamily="2" charset="2"/>
                          </a:rPr>
                        </m:ctrlPr>
                      </m:sSub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𝑆</m:t>
                        </m:r>
                      </m:e>
                      <m: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0</m:t>
                        </m:r>
                      </m:sub>
                    </m:s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𝑁</m:t>
                    </m:r>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sSub>
                      <m:sSubPr>
                        <m:ctrlP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ctrlPr>
                      </m:sSub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𝑑</m:t>
                        </m:r>
                      </m:e>
                      <m: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1</m:t>
                        </m:r>
                      </m:sub>
                    </m:s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oMath>
                </a14:m>
                <a:r>
                  <a:rPr lang="en-US" altLang="en-US" sz="2000" dirty="0">
                    <a:solidFill>
                      <a:srgbClr val="FF0000"/>
                    </a:solidFill>
                    <a:ea typeface="ヒラギノ角ゴ Pro W3" charset="-128"/>
                    <a:sym typeface="Wingdings" panose="05000000000000000000" pitchFamily="2" charset="2"/>
                  </a:rPr>
                  <a:t> </a:t>
                </a:r>
                <a14:m>
                  <m:oMath xmlns:m="http://schemas.openxmlformats.org/officeDocument/2006/math">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𝐾</m:t>
                    </m:r>
                    <m:sSup>
                      <m:sSupPr>
                        <m:ctrlP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ctrlPr>
                      </m:sSup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𝑒</m:t>
                        </m:r>
                      </m:e>
                      <m:sup>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𝑟𝑇</m:t>
                        </m:r>
                      </m:sup>
                    </m:sSup>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𝑁</m:t>
                    </m:r>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sSub>
                      <m:sSubPr>
                        <m:ctrlP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ctrlPr>
                      </m:sSub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𝑑</m:t>
                        </m:r>
                      </m:e>
                      <m: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2</m:t>
                        </m:r>
                      </m:sub>
                    </m:s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oMath>
                </a14:m>
                <a:endParaRPr lang="en-US" sz="2000" dirty="0">
                  <a:solidFill>
                    <a:srgbClr val="FF0000"/>
                  </a:solidFill>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Price of American call on a non-dividend paying stock is the same, because we already know it will never be exercised early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Price of European put found using put-call parity</a:t>
                </a:r>
              </a:p>
              <a:p>
                <a:pPr marL="0" indent="0" algn="ctr">
                  <a:buNone/>
                </a:pPr>
                <a:r>
                  <a:rPr lang="en-US" sz="2000" i="1" dirty="0">
                    <a:latin typeface="Arial" panose="020B0604020202020204" pitchFamily="34" charset="0"/>
                    <a:cs typeface="Arial" panose="020B0604020202020204" pitchFamily="34" charset="0"/>
                  </a:rPr>
                  <a:t>p</a:t>
                </a:r>
                <a:r>
                  <a:rPr lang="en-US" sz="2000" i="1" baseline="-25000" dirty="0">
                    <a:latin typeface="Arial" panose="020B0604020202020204" pitchFamily="34" charset="0"/>
                    <a:cs typeface="Arial" panose="020B0604020202020204" pitchFamily="34" charset="0"/>
                  </a:rPr>
                  <a:t>0</a:t>
                </a:r>
                <a:r>
                  <a:rPr lang="en-US" sz="2000" i="1" dirty="0">
                    <a:latin typeface="Arial" panose="020B0604020202020204" pitchFamily="34" charset="0"/>
                    <a:cs typeface="Arial" panose="020B0604020202020204" pitchFamily="34" charset="0"/>
                  </a:rPr>
                  <a:t> = </a:t>
                </a:r>
                <a:r>
                  <a:rPr lang="en-US" sz="2000" i="1" dirty="0">
                    <a:solidFill>
                      <a:srgbClr val="FF0000"/>
                    </a:solidFill>
                    <a:latin typeface="Arial" panose="020B0604020202020204" pitchFamily="34" charset="0"/>
                    <a:cs typeface="Arial" panose="020B0604020202020204" pitchFamily="34" charset="0"/>
                  </a:rPr>
                  <a:t>c</a:t>
                </a:r>
                <a:r>
                  <a:rPr lang="en-US" sz="2000" i="1" baseline="-25000" dirty="0">
                    <a:solidFill>
                      <a:srgbClr val="FF0000"/>
                    </a:solidFill>
                    <a:latin typeface="Arial" panose="020B0604020202020204" pitchFamily="34" charset="0"/>
                    <a:cs typeface="Arial" panose="020B0604020202020204" pitchFamily="34" charset="0"/>
                  </a:rPr>
                  <a:t>0 </a:t>
                </a:r>
                <a:r>
                  <a:rPr lang="en-US" sz="2000" i="1" dirty="0">
                    <a:latin typeface="Arial" panose="020B0604020202020204" pitchFamily="34" charset="0"/>
                    <a:cs typeface="Arial" panose="020B0604020202020204" pitchFamily="34" charset="0"/>
                  </a:rPr>
                  <a:t>+</a:t>
                </a:r>
                <a:r>
                  <a:rPr lang="en-US" sz="2000" i="1" baseline="-25000" dirty="0">
                    <a:latin typeface="Arial" panose="020B0604020202020204" pitchFamily="34" charset="0"/>
                    <a:cs typeface="Arial" panose="020B0604020202020204" pitchFamily="34" charset="0"/>
                  </a:rPr>
                  <a:t> </a:t>
                </a:r>
                <a14:m>
                  <m:oMath xmlns:m="http://schemas.openxmlformats.org/officeDocument/2006/math">
                    <m:r>
                      <a:rPr lang="en-US" altLang="en-US" sz="2000" i="1">
                        <a:latin typeface="Cambria Math" panose="02040503050406030204" pitchFamily="18" charset="0"/>
                        <a:ea typeface="ヒラギノ角ゴ Pro W3" charset="-128"/>
                        <a:sym typeface="Wingdings" panose="05000000000000000000" pitchFamily="2" charset="2"/>
                      </a:rPr>
                      <m:t>𝐾</m:t>
                    </m:r>
                    <m:sSup>
                      <m:sSupPr>
                        <m:ctrlPr>
                          <a:rPr lang="en-US" altLang="en-US" sz="2000" i="1">
                            <a:latin typeface="Cambria Math" panose="02040503050406030204" pitchFamily="18" charset="0"/>
                            <a:ea typeface="ヒラギノ角ゴ Pro W3" charset="-128"/>
                            <a:sym typeface="Wingdings" panose="05000000000000000000" pitchFamily="2" charset="2"/>
                          </a:rPr>
                        </m:ctrlPr>
                      </m:sSupPr>
                      <m:e>
                        <m:r>
                          <a:rPr lang="en-US" altLang="en-US" sz="2000" i="1">
                            <a:latin typeface="Cambria Math" panose="02040503050406030204" pitchFamily="18" charset="0"/>
                            <a:ea typeface="ヒラギノ角ゴ Pro W3" charset="-128"/>
                            <a:sym typeface="Wingdings" panose="05000000000000000000" pitchFamily="2" charset="2"/>
                          </a:rPr>
                          <m:t>𝑒</m:t>
                        </m:r>
                      </m:e>
                      <m:sup>
                        <m:r>
                          <a:rPr lang="en-US" altLang="en-US" sz="2000" i="1">
                            <a:latin typeface="Cambria Math" panose="02040503050406030204" pitchFamily="18" charset="0"/>
                            <a:ea typeface="ヒラギノ角ゴ Pro W3" charset="-128"/>
                            <a:sym typeface="Wingdings" panose="05000000000000000000" pitchFamily="2" charset="2"/>
                          </a:rPr>
                          <m:t>−</m:t>
                        </m:r>
                        <m:r>
                          <a:rPr lang="en-US" altLang="en-US" sz="2000" i="1">
                            <a:latin typeface="Cambria Math" panose="02040503050406030204" pitchFamily="18" charset="0"/>
                            <a:ea typeface="ヒラギノ角ゴ Pro W3" charset="-128"/>
                            <a:sym typeface="Wingdings" panose="05000000000000000000" pitchFamily="2" charset="2"/>
                          </a:rPr>
                          <m:t>𝑟𝑇</m:t>
                        </m:r>
                      </m:sup>
                    </m:sSup>
                    <m:r>
                      <a:rPr lang="en-US" altLang="en-US" sz="2000" b="0" i="1" smtClean="0">
                        <a:latin typeface="Cambria Math" panose="02040503050406030204" pitchFamily="18" charset="0"/>
                        <a:ea typeface="ヒラギノ角ゴ Pro W3" charset="-128"/>
                        <a:sym typeface="Wingdings" panose="05000000000000000000" pitchFamily="2" charset="2"/>
                      </a:rPr>
                      <m:t>−</m:t>
                    </m:r>
                    <m:sSub>
                      <m:sSubPr>
                        <m:ctrlPr>
                          <a:rPr lang="en-US" altLang="en-US" sz="2000" b="0" i="1" smtClean="0">
                            <a:latin typeface="Cambria Math" panose="02040503050406030204" pitchFamily="18" charset="0"/>
                            <a:ea typeface="ヒラギノ角ゴ Pro W3" charset="-128"/>
                            <a:sym typeface="Wingdings" panose="05000000000000000000" pitchFamily="2" charset="2"/>
                          </a:rPr>
                        </m:ctrlPr>
                      </m:sSubPr>
                      <m:e>
                        <m:r>
                          <a:rPr lang="en-US" altLang="en-US" sz="2000" b="0" i="1" smtClean="0">
                            <a:latin typeface="Cambria Math" panose="02040503050406030204" pitchFamily="18" charset="0"/>
                            <a:ea typeface="ヒラギノ角ゴ Pro W3" charset="-128"/>
                            <a:sym typeface="Wingdings" panose="05000000000000000000" pitchFamily="2" charset="2"/>
                          </a:rPr>
                          <m:t>𝑆</m:t>
                        </m:r>
                      </m:e>
                      <m:sub>
                        <m:r>
                          <a:rPr lang="en-US" altLang="en-US" sz="2000" b="0" i="1" smtClean="0">
                            <a:latin typeface="Cambria Math" panose="02040503050406030204" pitchFamily="18" charset="0"/>
                            <a:ea typeface="ヒラギノ角ゴ Pro W3" charset="-128"/>
                            <a:sym typeface="Wingdings" panose="05000000000000000000" pitchFamily="2" charset="2"/>
                          </a:rPr>
                          <m:t>0</m:t>
                        </m:r>
                      </m:sub>
                    </m:sSub>
                    <m:r>
                      <a:rPr lang="en-US" altLang="en-US" sz="2000" b="0" i="1" smtClean="0">
                        <a:latin typeface="Cambria Math" panose="02040503050406030204" pitchFamily="18" charset="0"/>
                        <a:ea typeface="ヒラギノ角ゴ Pro W3" charset="-128"/>
                        <a:sym typeface="Wingdings" panose="05000000000000000000" pitchFamily="2" charset="2"/>
                      </a:rPr>
                      <m:t>=</m:t>
                    </m:r>
                    <m:sSub>
                      <m:sSubPr>
                        <m:ctrlPr>
                          <a:rPr lang="en-US" altLang="en-US" sz="2000" i="1" smtClean="0">
                            <a:solidFill>
                              <a:srgbClr val="FF0000"/>
                            </a:solidFill>
                            <a:latin typeface="Cambria Math" panose="02040503050406030204" pitchFamily="18" charset="0"/>
                            <a:ea typeface="ヒラギノ角ゴ Pro W3" charset="-128"/>
                            <a:sym typeface="Wingdings" panose="05000000000000000000" pitchFamily="2" charset="2"/>
                          </a:rPr>
                        </m:ctrlPr>
                      </m:sSub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𝑆</m:t>
                        </m:r>
                      </m:e>
                      <m: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0</m:t>
                        </m:r>
                      </m:sub>
                    </m:sSub>
                  </m:oMath>
                </a14:m>
                <a:r>
                  <a:rPr lang="en-US" altLang="en-US" sz="2000" i="1" dirty="0">
                    <a:solidFill>
                      <a:srgbClr val="FF0000"/>
                    </a:solidFill>
                    <a:latin typeface="Arial" panose="020B0604020202020204" pitchFamily="34" charset="0"/>
                    <a:ea typeface="ヒラギノ角ゴ Pro W3" charset="-128"/>
                    <a:cs typeface="Arial" panose="020B0604020202020204" pitchFamily="34" charset="0"/>
                    <a:sym typeface="Wingdings" panose="05000000000000000000" pitchFamily="2" charset="2"/>
                  </a:rPr>
                  <a:t> </a:t>
                </a:r>
                <a14:m>
                  <m:oMath xmlns:m="http://schemas.openxmlformats.org/officeDocument/2006/math">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𝑁</m:t>
                    </m:r>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sSub>
                      <m:sSubPr>
                        <m:ctrlP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ctrlPr>
                      </m:sSub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𝑑</m:t>
                        </m:r>
                      </m:e>
                      <m: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1</m:t>
                        </m:r>
                      </m:sub>
                    </m:s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oMath>
                </a14:m>
                <a:r>
                  <a:rPr lang="en-US" altLang="en-US" sz="2000" i="1" dirty="0">
                    <a:solidFill>
                      <a:srgbClr val="FF0000"/>
                    </a:solidFill>
                    <a:latin typeface="Arial" panose="020B0604020202020204" pitchFamily="34" charset="0"/>
                    <a:ea typeface="ヒラギノ角ゴ Pro W3" charset="-128"/>
                    <a:cs typeface="Arial" panose="020B0604020202020204" pitchFamily="34" charset="0"/>
                    <a:sym typeface="Wingdings" panose="05000000000000000000" pitchFamily="2" charset="2"/>
                  </a:rPr>
                  <a:t> </a:t>
                </a:r>
                <a14:m>
                  <m:oMath xmlns:m="http://schemas.openxmlformats.org/officeDocument/2006/math">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𝐾</m:t>
                    </m:r>
                    <m:sSup>
                      <m:sSupPr>
                        <m:ctrlP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ctrlPr>
                      </m:sSup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𝑒</m:t>
                        </m:r>
                      </m:e>
                      <m:sup>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m:t>
                        </m:r>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𝑟𝑇</m:t>
                        </m:r>
                      </m:sup>
                    </m:sSup>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𝑁</m:t>
                    </m:r>
                    <m:d>
                      <m:dPr>
                        <m:ctrlP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ctrlPr>
                      </m:dPr>
                      <m:e>
                        <m:sSub>
                          <m:sSubPr>
                            <m:ctrlP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ctrlPr>
                          </m:sSubPr>
                          <m:e>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𝑑</m:t>
                            </m:r>
                          </m:e>
                          <m:sub>
                            <m:r>
                              <a:rPr lang="en-US" altLang="en-US" sz="2000" i="1">
                                <a:solidFill>
                                  <a:srgbClr val="FF0000"/>
                                </a:solidFill>
                                <a:latin typeface="Cambria Math" panose="02040503050406030204" pitchFamily="18" charset="0"/>
                                <a:ea typeface="ヒラギノ角ゴ Pro W3" charset="-128"/>
                                <a:sym typeface="Wingdings" panose="05000000000000000000" pitchFamily="2" charset="2"/>
                              </a:rPr>
                              <m:t>2</m:t>
                            </m:r>
                          </m:sub>
                        </m:sSub>
                      </m:e>
                    </m:d>
                    <m:r>
                      <a:rPr lang="en-US" altLang="en-US" sz="2000" b="0" i="1" smtClean="0">
                        <a:latin typeface="Cambria Math" panose="02040503050406030204" pitchFamily="18" charset="0"/>
                        <a:ea typeface="ヒラギノ角ゴ Pro W3" charset="-128"/>
                        <a:sym typeface="Wingdings" panose="05000000000000000000" pitchFamily="2" charset="2"/>
                      </a:rPr>
                      <m:t>+</m:t>
                    </m:r>
                    <m:r>
                      <a:rPr lang="en-US" altLang="en-US" sz="2000" i="1">
                        <a:latin typeface="Cambria Math" panose="02040503050406030204" pitchFamily="18" charset="0"/>
                        <a:ea typeface="ヒラギノ角ゴ Pro W3" charset="-128"/>
                        <a:sym typeface="Wingdings" panose="05000000000000000000" pitchFamily="2" charset="2"/>
                      </a:rPr>
                      <m:t>𝐾</m:t>
                    </m:r>
                    <m:sSup>
                      <m:sSupPr>
                        <m:ctrlPr>
                          <a:rPr lang="en-US" altLang="en-US" sz="2000" i="1">
                            <a:latin typeface="Cambria Math" panose="02040503050406030204" pitchFamily="18" charset="0"/>
                            <a:ea typeface="ヒラギノ角ゴ Pro W3" charset="-128"/>
                            <a:sym typeface="Wingdings" panose="05000000000000000000" pitchFamily="2" charset="2"/>
                          </a:rPr>
                        </m:ctrlPr>
                      </m:sSupPr>
                      <m:e>
                        <m:r>
                          <a:rPr lang="en-US" altLang="en-US" sz="2000" i="1">
                            <a:latin typeface="Cambria Math" panose="02040503050406030204" pitchFamily="18" charset="0"/>
                            <a:ea typeface="ヒラギノ角ゴ Pro W3" charset="-128"/>
                            <a:sym typeface="Wingdings" panose="05000000000000000000" pitchFamily="2" charset="2"/>
                          </a:rPr>
                          <m:t>𝑒</m:t>
                        </m:r>
                      </m:e>
                      <m:sup>
                        <m:r>
                          <a:rPr lang="en-US" altLang="en-US" sz="2000" i="1">
                            <a:latin typeface="Cambria Math" panose="02040503050406030204" pitchFamily="18" charset="0"/>
                            <a:ea typeface="ヒラギノ角ゴ Pro W3" charset="-128"/>
                            <a:sym typeface="Wingdings" panose="05000000000000000000" pitchFamily="2" charset="2"/>
                          </a:rPr>
                          <m:t>−</m:t>
                        </m:r>
                        <m:r>
                          <a:rPr lang="en-US" altLang="en-US" sz="2000" i="1">
                            <a:latin typeface="Cambria Math" panose="02040503050406030204" pitchFamily="18" charset="0"/>
                            <a:ea typeface="ヒラギノ角ゴ Pro W3" charset="-128"/>
                            <a:sym typeface="Wingdings" panose="05000000000000000000" pitchFamily="2" charset="2"/>
                          </a:rPr>
                          <m:t>𝑟𝑇</m:t>
                        </m:r>
                      </m:sup>
                    </m:sSup>
                    <m:r>
                      <a:rPr lang="en-US" altLang="en-US" sz="2000" i="1">
                        <a:latin typeface="Cambria Math" panose="02040503050406030204" pitchFamily="18" charset="0"/>
                        <a:ea typeface="ヒラギノ角ゴ Pro W3" charset="-128"/>
                        <a:sym typeface="Wingdings" panose="05000000000000000000" pitchFamily="2" charset="2"/>
                      </a:rPr>
                      <m:t>−</m:t>
                    </m:r>
                    <m:sSub>
                      <m:sSubPr>
                        <m:ctrlPr>
                          <a:rPr lang="en-US" altLang="en-US" sz="2000" i="1">
                            <a:latin typeface="Cambria Math" panose="02040503050406030204" pitchFamily="18" charset="0"/>
                            <a:ea typeface="ヒラギノ角ゴ Pro W3" charset="-128"/>
                            <a:sym typeface="Wingdings" panose="05000000000000000000" pitchFamily="2" charset="2"/>
                          </a:rPr>
                        </m:ctrlPr>
                      </m:sSubPr>
                      <m:e>
                        <m:r>
                          <a:rPr lang="en-US" altLang="en-US" sz="2000" i="1">
                            <a:latin typeface="Cambria Math" panose="02040503050406030204" pitchFamily="18" charset="0"/>
                            <a:ea typeface="ヒラギノ角ゴ Pro W3" charset="-128"/>
                            <a:sym typeface="Wingdings" panose="05000000000000000000" pitchFamily="2" charset="2"/>
                          </a:rPr>
                          <m:t>𝑆</m:t>
                        </m:r>
                      </m:e>
                      <m:sub>
                        <m:r>
                          <a:rPr lang="en-US" altLang="en-US" sz="2000" i="1">
                            <a:latin typeface="Cambria Math" panose="02040503050406030204" pitchFamily="18" charset="0"/>
                            <a:ea typeface="ヒラギノ角ゴ Pro W3" charset="-128"/>
                            <a:sym typeface="Wingdings" panose="05000000000000000000" pitchFamily="2" charset="2"/>
                          </a:rPr>
                          <m:t>0</m:t>
                        </m:r>
                      </m:sub>
                    </m:sSub>
                  </m:oMath>
                </a14:m>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buNone/>
                </a:pPr>
                <a14:m>
                  <m:oMathPara xmlns:m="http://schemas.openxmlformats.org/officeDocument/2006/math">
                    <m:oMathParaPr>
                      <m:jc m:val="centerGroup"/>
                    </m:oMathParaPr>
                    <m:oMath xmlns:m="http://schemas.openxmlformats.org/officeDocument/2006/math">
                      <m:sSub>
                        <m:sSubPr>
                          <m:ctrlPr>
                            <a:rPr lang="en-US" altLang="en-US" sz="2000" i="1">
                              <a:latin typeface="Cambria Math" panose="02040503050406030204" pitchFamily="18" charset="0"/>
                              <a:ea typeface="ヒラギノ角ゴ Pro W3" charset="-128"/>
                              <a:sym typeface="Wingdings" panose="05000000000000000000" pitchFamily="2" charset="2"/>
                            </a:rPr>
                          </m:ctrlPr>
                        </m:sSubPr>
                        <m:e>
                          <m:r>
                            <a:rPr lang="en-US" altLang="en-US" sz="2000" b="0" i="1" smtClean="0">
                              <a:latin typeface="Cambria Math" panose="02040503050406030204" pitchFamily="18" charset="0"/>
                              <a:ea typeface="ヒラギノ角ゴ Pro W3" charset="-128"/>
                              <a:sym typeface="Wingdings" panose="05000000000000000000" pitchFamily="2" charset="2"/>
                            </a:rPr>
                            <m:t>𝑝</m:t>
                          </m:r>
                        </m:e>
                        <m:sub>
                          <m:r>
                            <a:rPr lang="en-US" altLang="en-US" sz="2000" i="1">
                              <a:latin typeface="Cambria Math" panose="02040503050406030204" pitchFamily="18" charset="0"/>
                              <a:ea typeface="ヒラギノ角ゴ Pro W3" charset="-128"/>
                              <a:sym typeface="Wingdings" panose="05000000000000000000" pitchFamily="2" charset="2"/>
                            </a:rPr>
                            <m:t>0</m:t>
                          </m:r>
                        </m:sub>
                      </m:sSub>
                      <m:r>
                        <a:rPr lang="en-US" altLang="en-US" sz="2000" i="1">
                          <a:latin typeface="Cambria Math" panose="02040503050406030204" pitchFamily="18" charset="0"/>
                          <a:ea typeface="ヒラギノ角ゴ Pro W3" charset="-128"/>
                          <a:sym typeface="Wingdings" panose="05000000000000000000" pitchFamily="2" charset="2"/>
                        </a:rPr>
                        <m:t>=</m:t>
                      </m:r>
                      <m:sSub>
                        <m:sSubPr>
                          <m:ctrlPr>
                            <a:rPr lang="en-US" altLang="en-US" sz="2000" i="1">
                              <a:latin typeface="Cambria Math" panose="02040503050406030204" pitchFamily="18" charset="0"/>
                              <a:ea typeface="ヒラギノ角ゴ Pro W3" charset="-128"/>
                              <a:sym typeface="Wingdings" panose="05000000000000000000" pitchFamily="2" charset="2"/>
                            </a:rPr>
                          </m:ctrlPr>
                        </m:sSubPr>
                        <m:e>
                          <m:r>
                            <a:rPr lang="en-US" altLang="en-US" sz="2000" i="1">
                              <a:latin typeface="Cambria Math" panose="02040503050406030204" pitchFamily="18" charset="0"/>
                              <a:ea typeface="ヒラギノ角ゴ Pro W3" charset="-128"/>
                              <a:sym typeface="Wingdings" panose="05000000000000000000" pitchFamily="2" charset="2"/>
                            </a:rPr>
                            <m:t>𝑆</m:t>
                          </m:r>
                        </m:e>
                        <m:sub>
                          <m:r>
                            <a:rPr lang="en-US" altLang="en-US" sz="2000" i="1">
                              <a:latin typeface="Cambria Math" panose="02040503050406030204" pitchFamily="18" charset="0"/>
                              <a:ea typeface="ヒラギノ角ゴ Pro W3" charset="-128"/>
                              <a:sym typeface="Wingdings" panose="05000000000000000000" pitchFamily="2" charset="2"/>
                            </a:rPr>
                            <m:t>0</m:t>
                          </m:r>
                        </m:sub>
                      </m:sSub>
                      <m:limLow>
                        <m:limLowPr>
                          <m:ctrlPr>
                            <a:rPr lang="en-US" altLang="en-US" sz="2000" i="1">
                              <a:latin typeface="Cambria Math" panose="02040503050406030204" pitchFamily="18" charset="0"/>
                              <a:ea typeface="ヒラギノ角ゴ Pro W3" charset="-128"/>
                              <a:sym typeface="Wingdings" panose="05000000000000000000" pitchFamily="2" charset="2"/>
                            </a:rPr>
                          </m:ctrlPr>
                        </m:limLowPr>
                        <m:e>
                          <m:groupChr>
                            <m:groupChrPr>
                              <m:chr m:val="⏟"/>
                              <m:ctrlPr>
                                <a:rPr lang="en-US" altLang="en-US" sz="2000" i="1">
                                  <a:latin typeface="Cambria Math" panose="02040503050406030204" pitchFamily="18" charset="0"/>
                                  <a:ea typeface="ヒラギノ角ゴ Pro W3" charset="-128"/>
                                  <a:sym typeface="Wingdings" panose="05000000000000000000" pitchFamily="2" charset="2"/>
                                </a:rPr>
                              </m:ctrlPr>
                            </m:groupChrPr>
                            <m:e>
                              <m:r>
                                <a:rPr lang="en-US" altLang="en-US" sz="2000" b="0" i="1" smtClean="0">
                                  <a:latin typeface="Cambria Math" panose="02040503050406030204" pitchFamily="18" charset="0"/>
                                  <a:ea typeface="ヒラギノ角ゴ Pro W3" charset="-128"/>
                                  <a:sym typeface="Wingdings" panose="05000000000000000000" pitchFamily="2" charset="2"/>
                                </a:rPr>
                                <m:t>(</m:t>
                              </m:r>
                              <m:r>
                                <a:rPr lang="en-US" altLang="en-US" sz="2000" i="1">
                                  <a:latin typeface="Cambria Math" panose="02040503050406030204" pitchFamily="18" charset="0"/>
                                  <a:ea typeface="ヒラギノ角ゴ Pro W3" charset="-128"/>
                                  <a:sym typeface="Wingdings" panose="05000000000000000000" pitchFamily="2" charset="2"/>
                                </a:rPr>
                                <m:t>𝑁</m:t>
                              </m:r>
                              <m:d>
                                <m:dPr>
                                  <m:ctrlPr>
                                    <a:rPr lang="en-US" altLang="en-US" sz="2000" i="1">
                                      <a:latin typeface="Cambria Math" panose="02040503050406030204" pitchFamily="18" charset="0"/>
                                      <a:ea typeface="ヒラギノ角ゴ Pro W3" charset="-128"/>
                                      <a:sym typeface="Wingdings" panose="05000000000000000000" pitchFamily="2" charset="2"/>
                                    </a:rPr>
                                  </m:ctrlPr>
                                </m:dPr>
                                <m:e>
                                  <m:sSub>
                                    <m:sSubPr>
                                      <m:ctrlPr>
                                        <a:rPr lang="en-US" altLang="en-US" sz="2000" i="1">
                                          <a:latin typeface="Cambria Math" panose="02040503050406030204" pitchFamily="18" charset="0"/>
                                          <a:ea typeface="ヒラギノ角ゴ Pro W3" charset="-128"/>
                                          <a:sym typeface="Wingdings" panose="05000000000000000000" pitchFamily="2" charset="2"/>
                                        </a:rPr>
                                      </m:ctrlPr>
                                    </m:sSubPr>
                                    <m:e>
                                      <m:r>
                                        <a:rPr lang="en-US" altLang="en-US" sz="2000" i="1">
                                          <a:latin typeface="Cambria Math" panose="02040503050406030204" pitchFamily="18" charset="0"/>
                                          <a:ea typeface="ヒラギノ角ゴ Pro W3" charset="-128"/>
                                          <a:sym typeface="Wingdings" panose="05000000000000000000" pitchFamily="2" charset="2"/>
                                        </a:rPr>
                                        <m:t>𝑑</m:t>
                                      </m:r>
                                    </m:e>
                                    <m:sub>
                                      <m:r>
                                        <a:rPr lang="en-US" altLang="en-US" sz="2000" i="1">
                                          <a:latin typeface="Cambria Math" panose="02040503050406030204" pitchFamily="18" charset="0"/>
                                          <a:ea typeface="ヒラギノ角ゴ Pro W3" charset="-128"/>
                                          <a:sym typeface="Wingdings" panose="05000000000000000000" pitchFamily="2" charset="2"/>
                                        </a:rPr>
                                        <m:t>1</m:t>
                                      </m:r>
                                    </m:sub>
                                  </m:sSub>
                                </m:e>
                              </m:d>
                              <m:r>
                                <a:rPr lang="en-US" altLang="en-US" sz="2000" b="0" i="1" smtClean="0">
                                  <a:latin typeface="Cambria Math" panose="02040503050406030204" pitchFamily="18" charset="0"/>
                                  <a:ea typeface="ヒラギノ角ゴ Pro W3" charset="-128"/>
                                  <a:sym typeface="Wingdings" panose="05000000000000000000" pitchFamily="2" charset="2"/>
                                </a:rPr>
                                <m:t>−1)</m:t>
                              </m:r>
                            </m:e>
                          </m:groupChr>
                        </m:e>
                        <m:lim>
                          <m:r>
                            <a:rPr lang="en-US" altLang="en-US" sz="2000" i="1">
                              <a:latin typeface="Cambria Math" panose="02040503050406030204" pitchFamily="18" charset="0"/>
                              <a:ea typeface="ヒラギノ角ゴ Pro W3" charset="-128"/>
                              <a:sym typeface="Wingdings" panose="05000000000000000000" pitchFamily="2" charset="2"/>
                            </a:rPr>
                            <m:t>𝐷𝑒𝑙𝑡𝑎</m:t>
                          </m:r>
                          <m:r>
                            <a:rPr lang="en-US" altLang="en-US" sz="2000" i="1">
                              <a:latin typeface="Cambria Math" panose="02040503050406030204" pitchFamily="18" charset="0"/>
                              <a:ea typeface="ヒラギノ角ゴ Pro W3" charset="-128"/>
                              <a:sym typeface="Wingdings" panose="05000000000000000000" pitchFamily="2" charset="2"/>
                            </a:rPr>
                            <m:t> (−1≤∆≤0)</m:t>
                          </m:r>
                        </m:lim>
                      </m:limLow>
                      <m:limLow>
                        <m:limLowPr>
                          <m:ctrlPr>
                            <a:rPr lang="en-US" altLang="en-US" sz="2000" i="1">
                              <a:latin typeface="Cambria Math" panose="02040503050406030204" pitchFamily="18" charset="0"/>
                              <a:ea typeface="ヒラギノ角ゴ Pro W3" charset="-128"/>
                              <a:sym typeface="Wingdings" panose="05000000000000000000" pitchFamily="2" charset="2"/>
                            </a:rPr>
                          </m:ctrlPr>
                        </m:limLowPr>
                        <m:e>
                          <m:r>
                            <a:rPr lang="en-US" altLang="en-US" sz="2000" b="0" i="1" smtClean="0">
                              <a:latin typeface="Cambria Math" panose="02040503050406030204" pitchFamily="18" charset="0"/>
                              <a:ea typeface="ヒラギノ角ゴ Pro W3" charset="-128"/>
                              <a:sym typeface="Wingdings" panose="05000000000000000000" pitchFamily="2" charset="2"/>
                            </a:rPr>
                            <m:t>+</m:t>
                          </m:r>
                          <m:groupChr>
                            <m:groupChrPr>
                              <m:chr m:val="⏟"/>
                              <m:ctrlPr>
                                <a:rPr lang="en-US" altLang="en-US" sz="2000" i="1">
                                  <a:latin typeface="Cambria Math" panose="02040503050406030204" pitchFamily="18" charset="0"/>
                                  <a:ea typeface="ヒラギノ角ゴ Pro W3" charset="-128"/>
                                  <a:sym typeface="Wingdings" panose="05000000000000000000" pitchFamily="2" charset="2"/>
                                </a:rPr>
                              </m:ctrlPr>
                            </m:groupChrPr>
                            <m:e>
                              <m:r>
                                <a:rPr lang="en-US" altLang="en-US" sz="2000" i="1">
                                  <a:latin typeface="Cambria Math" panose="02040503050406030204" pitchFamily="18" charset="0"/>
                                  <a:ea typeface="ヒラギノ角ゴ Pro W3" charset="-128"/>
                                  <a:sym typeface="Wingdings" panose="05000000000000000000" pitchFamily="2" charset="2"/>
                                </a:rPr>
                                <m:t>𝐾</m:t>
                              </m:r>
                              <m:sSup>
                                <m:sSupPr>
                                  <m:ctrlPr>
                                    <a:rPr lang="en-US" altLang="en-US" sz="2000" i="1">
                                      <a:latin typeface="Cambria Math" panose="02040503050406030204" pitchFamily="18" charset="0"/>
                                      <a:ea typeface="ヒラギノ角ゴ Pro W3" charset="-128"/>
                                      <a:sym typeface="Wingdings" panose="05000000000000000000" pitchFamily="2" charset="2"/>
                                    </a:rPr>
                                  </m:ctrlPr>
                                </m:sSupPr>
                                <m:e>
                                  <m:r>
                                    <a:rPr lang="en-US" altLang="en-US" sz="2000" i="1">
                                      <a:latin typeface="Cambria Math" panose="02040503050406030204" pitchFamily="18" charset="0"/>
                                      <a:ea typeface="ヒラギノ角ゴ Pro W3" charset="-128"/>
                                      <a:sym typeface="Wingdings" panose="05000000000000000000" pitchFamily="2" charset="2"/>
                                    </a:rPr>
                                    <m:t>𝑒</m:t>
                                  </m:r>
                                </m:e>
                                <m:sup>
                                  <m:r>
                                    <a:rPr lang="en-US" altLang="en-US" sz="2000" i="1">
                                      <a:latin typeface="Cambria Math" panose="02040503050406030204" pitchFamily="18" charset="0"/>
                                      <a:ea typeface="ヒラギノ角ゴ Pro W3" charset="-128"/>
                                      <a:sym typeface="Wingdings" panose="05000000000000000000" pitchFamily="2" charset="2"/>
                                    </a:rPr>
                                    <m:t>−</m:t>
                                  </m:r>
                                  <m:r>
                                    <a:rPr lang="en-US" altLang="en-US" sz="2000" i="1">
                                      <a:latin typeface="Cambria Math" panose="02040503050406030204" pitchFamily="18" charset="0"/>
                                      <a:ea typeface="ヒラギノ角ゴ Pro W3" charset="-128"/>
                                      <a:sym typeface="Wingdings" panose="05000000000000000000" pitchFamily="2" charset="2"/>
                                    </a:rPr>
                                    <m:t>𝑟𝑇</m:t>
                                  </m:r>
                                </m:sup>
                              </m:sSup>
                              <m:r>
                                <a:rPr lang="en-US" altLang="en-US" sz="2000" b="0" i="1" smtClean="0">
                                  <a:latin typeface="Cambria Math" panose="02040503050406030204" pitchFamily="18" charset="0"/>
                                  <a:ea typeface="ヒラギノ角ゴ Pro W3" charset="-128"/>
                                  <a:sym typeface="Wingdings" panose="05000000000000000000" pitchFamily="2" charset="2"/>
                                </a:rPr>
                                <m:t>(1−</m:t>
                              </m:r>
                              <m:r>
                                <a:rPr lang="en-US" altLang="en-US" sz="2000" i="1">
                                  <a:latin typeface="Cambria Math" panose="02040503050406030204" pitchFamily="18" charset="0"/>
                                  <a:ea typeface="ヒラギノ角ゴ Pro W3" charset="-128"/>
                                  <a:sym typeface="Wingdings" panose="05000000000000000000" pitchFamily="2" charset="2"/>
                                </a:rPr>
                                <m:t>𝑁</m:t>
                              </m:r>
                              <m:d>
                                <m:dPr>
                                  <m:ctrlPr>
                                    <a:rPr lang="en-US" altLang="en-US" sz="2000" i="1">
                                      <a:latin typeface="Cambria Math" panose="02040503050406030204" pitchFamily="18" charset="0"/>
                                      <a:ea typeface="ヒラギノ角ゴ Pro W3" charset="-128"/>
                                      <a:sym typeface="Wingdings" panose="05000000000000000000" pitchFamily="2" charset="2"/>
                                    </a:rPr>
                                  </m:ctrlPr>
                                </m:dPr>
                                <m:e>
                                  <m:sSub>
                                    <m:sSubPr>
                                      <m:ctrlPr>
                                        <a:rPr lang="en-US" altLang="en-US" sz="2000" i="1">
                                          <a:latin typeface="Cambria Math" panose="02040503050406030204" pitchFamily="18" charset="0"/>
                                          <a:ea typeface="ヒラギノ角ゴ Pro W3" charset="-128"/>
                                          <a:sym typeface="Wingdings" panose="05000000000000000000" pitchFamily="2" charset="2"/>
                                        </a:rPr>
                                      </m:ctrlPr>
                                    </m:sSubPr>
                                    <m:e>
                                      <m:r>
                                        <a:rPr lang="en-US" altLang="en-US" sz="2000" i="1">
                                          <a:latin typeface="Cambria Math" panose="02040503050406030204" pitchFamily="18" charset="0"/>
                                          <a:ea typeface="ヒラギノ角ゴ Pro W3" charset="-128"/>
                                          <a:sym typeface="Wingdings" panose="05000000000000000000" pitchFamily="2" charset="2"/>
                                        </a:rPr>
                                        <m:t>𝑑</m:t>
                                      </m:r>
                                    </m:e>
                                    <m:sub>
                                      <m:r>
                                        <a:rPr lang="en-US" altLang="en-US" sz="2000" i="1">
                                          <a:latin typeface="Cambria Math" panose="02040503050406030204" pitchFamily="18" charset="0"/>
                                          <a:ea typeface="ヒラギノ角ゴ Pro W3" charset="-128"/>
                                          <a:sym typeface="Wingdings" panose="05000000000000000000" pitchFamily="2" charset="2"/>
                                        </a:rPr>
                                        <m:t>2</m:t>
                                      </m:r>
                                    </m:sub>
                                  </m:sSub>
                                </m:e>
                              </m:d>
                              <m:r>
                                <a:rPr lang="en-US" altLang="en-US" sz="2000" b="0" i="1" smtClean="0">
                                  <a:latin typeface="Cambria Math" panose="02040503050406030204" pitchFamily="18" charset="0"/>
                                  <a:ea typeface="ヒラギノ角ゴ Pro W3" charset="-128"/>
                                  <a:sym typeface="Wingdings" panose="05000000000000000000" pitchFamily="2" charset="2"/>
                                </a:rPr>
                                <m:t>)</m:t>
                              </m:r>
                            </m:e>
                          </m:groupChr>
                        </m:e>
                        <m:lim>
                          <m:r>
                            <a:rPr lang="en-US" altLang="en-US" sz="2000" b="0" i="1" smtClean="0">
                              <a:latin typeface="Cambria Math" panose="02040503050406030204" pitchFamily="18" charset="0"/>
                              <a:ea typeface="ヒラギノ角ゴ Pro W3" charset="-128"/>
                              <a:sym typeface="Wingdings" panose="05000000000000000000" pitchFamily="2" charset="2"/>
                            </a:rPr>
                            <m:t>𝐿𝑒𝑛𝑑</m:t>
                          </m:r>
                          <m:r>
                            <a:rPr lang="en-US" altLang="en-US" sz="2000" i="1">
                              <a:latin typeface="Cambria Math" panose="02040503050406030204" pitchFamily="18" charset="0"/>
                              <a:ea typeface="ヒラギノ角ゴ Pro W3" charset="-128"/>
                              <a:sym typeface="Wingdings" panose="05000000000000000000" pitchFamily="2" charset="2"/>
                            </a:rPr>
                            <m:t> (</m:t>
                          </m:r>
                          <m:r>
                            <a:rPr lang="en-US" altLang="en-US" sz="2000" i="1">
                              <a:latin typeface="Cambria Math" panose="02040503050406030204" pitchFamily="18" charset="0"/>
                              <a:ea typeface="ヒラギノ角ゴ Pro W3" charset="-128"/>
                              <a:sym typeface="Wingdings" panose="05000000000000000000" pitchFamily="2" charset="2"/>
                            </a:rPr>
                            <m:t>𝐵</m:t>
                          </m:r>
                          <m:r>
                            <a:rPr lang="en-US" altLang="en-US" sz="2000" i="1" smtClean="0">
                              <a:latin typeface="Cambria Math" panose="02040503050406030204" pitchFamily="18" charset="0"/>
                              <a:ea typeface="ヒラギノ角ゴ Pro W3" charset="-128"/>
                              <a:sym typeface="Wingdings" panose="05000000000000000000" pitchFamily="2" charset="2"/>
                            </a:rPr>
                            <m:t>≥</m:t>
                          </m:r>
                          <m:r>
                            <a:rPr lang="en-US" altLang="en-US" sz="2000" i="1">
                              <a:latin typeface="Cambria Math" panose="02040503050406030204" pitchFamily="18" charset="0"/>
                              <a:ea typeface="ヒラギノ角ゴ Pro W3" charset="-128"/>
                              <a:sym typeface="Wingdings" panose="05000000000000000000" pitchFamily="2" charset="2"/>
                            </a:rPr>
                            <m:t>0)</m:t>
                          </m:r>
                        </m:lim>
                      </m:limLow>
                    </m:oMath>
                  </m:oMathPara>
                </a14:m>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Put Delta = </a:t>
                </a:r>
                <a14:m>
                  <m:oMath xmlns:m="http://schemas.openxmlformats.org/officeDocument/2006/math">
                    <m:r>
                      <a:rPr lang="en-US" altLang="en-US" sz="2000" i="1">
                        <a:latin typeface="Cambria Math" panose="02040503050406030204" pitchFamily="18" charset="0"/>
                        <a:ea typeface="ヒラギノ角ゴ Pro W3" charset="-128"/>
                        <a:sym typeface="Wingdings" panose="05000000000000000000" pitchFamily="2" charset="2"/>
                      </a:rPr>
                      <m:t>𝑁</m:t>
                    </m:r>
                    <m:d>
                      <m:dPr>
                        <m:ctrlPr>
                          <a:rPr lang="en-US" altLang="en-US" sz="2000" i="1">
                            <a:latin typeface="Cambria Math" panose="02040503050406030204" pitchFamily="18" charset="0"/>
                            <a:ea typeface="ヒラギノ角ゴ Pro W3" charset="-128"/>
                            <a:sym typeface="Wingdings" panose="05000000000000000000" pitchFamily="2" charset="2"/>
                          </a:rPr>
                        </m:ctrlPr>
                      </m:dPr>
                      <m:e>
                        <m:sSub>
                          <m:sSubPr>
                            <m:ctrlPr>
                              <a:rPr lang="en-US" altLang="en-US" sz="2000" i="1">
                                <a:latin typeface="Cambria Math" panose="02040503050406030204" pitchFamily="18" charset="0"/>
                                <a:ea typeface="ヒラギノ角ゴ Pro W3" charset="-128"/>
                                <a:sym typeface="Wingdings" panose="05000000000000000000" pitchFamily="2" charset="2"/>
                              </a:rPr>
                            </m:ctrlPr>
                          </m:sSubPr>
                          <m:e>
                            <m:r>
                              <a:rPr lang="en-US" altLang="en-US" sz="2000" i="1">
                                <a:latin typeface="Cambria Math" panose="02040503050406030204" pitchFamily="18" charset="0"/>
                                <a:ea typeface="ヒラギノ角ゴ Pro W3" charset="-128"/>
                                <a:sym typeface="Wingdings" panose="05000000000000000000" pitchFamily="2" charset="2"/>
                              </a:rPr>
                              <m:t>𝑑</m:t>
                            </m:r>
                          </m:e>
                          <m:sub>
                            <m:r>
                              <a:rPr lang="en-US" altLang="en-US" sz="2000" i="1">
                                <a:latin typeface="Cambria Math" panose="02040503050406030204" pitchFamily="18" charset="0"/>
                                <a:ea typeface="ヒラギノ角ゴ Pro W3" charset="-128"/>
                                <a:sym typeface="Wingdings" panose="05000000000000000000" pitchFamily="2" charset="2"/>
                              </a:rPr>
                              <m:t>1</m:t>
                            </m:r>
                          </m:sub>
                        </m:sSub>
                      </m:e>
                    </m:d>
                    <m:r>
                      <a:rPr lang="en-US" altLang="en-US" sz="2000" i="1">
                        <a:latin typeface="Cambria Math" panose="02040503050406030204" pitchFamily="18" charset="0"/>
                        <a:ea typeface="ヒラギノ角ゴ Pro W3" charset="-128"/>
                        <a:sym typeface="Wingdings" panose="05000000000000000000" pitchFamily="2" charset="2"/>
                      </a:rPr>
                      <m:t>−1 </m:t>
                    </m:r>
                  </m:oMath>
                </a14:m>
                <a:r>
                  <a:rPr lang="en-US" sz="2000" dirty="0">
                    <a:latin typeface="Arial" panose="020B0604020202020204" pitchFamily="34" charset="0"/>
                    <a:cs typeface="Arial" panose="020B0604020202020204" pitchFamily="34" charset="0"/>
                  </a:rPr>
                  <a:t>= Call Delta - 1</a:t>
                </a:r>
              </a:p>
              <a:p>
                <a:pPr lvl="1"/>
                <a:r>
                  <a:rPr lang="en-US" sz="2000" dirty="0">
                    <a:latin typeface="Arial" panose="020B0604020202020204" pitchFamily="34" charset="0"/>
                    <a:cs typeface="Arial" panose="020B0604020202020204" pitchFamily="34" charset="0"/>
                  </a:rPr>
                  <a:t>Negative as put option becomes worth less as stock price increases.</a:t>
                </a:r>
              </a:p>
              <a:p>
                <a:pPr lvl="1"/>
                <a:r>
                  <a:rPr lang="en-US" sz="2000" dirty="0">
                    <a:latin typeface="Arial" panose="020B0604020202020204" pitchFamily="34" charset="0"/>
                    <a:cs typeface="Arial" panose="020B0604020202020204" pitchFamily="34" charset="0"/>
                  </a:rPr>
                  <a:t>Raise cash by shorting Delta stocks and invest in risk-free bonds (lend to bank)</a:t>
                </a:r>
              </a:p>
              <a:p>
                <a:endParaRPr lang="en-US" sz="2000" dirty="0">
                  <a:latin typeface="Arial" panose="020B0604020202020204" pitchFamily="34" charset="0"/>
                  <a:cs typeface="Arial" panose="020B0604020202020204" pitchFamily="34" charset="0"/>
                </a:endParaRPr>
              </a:p>
            </p:txBody>
          </p:sp>
        </mc:Choice>
        <mc:Fallback xmlns="">
          <p:sp>
            <p:nvSpPr>
              <p:cNvPr id="15365" name="Rectangle 3"/>
              <p:cNvSpPr>
                <a:spLocks noGrp="1" noRot="1" noChangeAspect="1" noMove="1" noResize="1" noEditPoints="1" noAdjustHandles="1" noChangeArrowheads="1" noChangeShapeType="1" noTextEdit="1"/>
              </p:cNvSpPr>
              <p:nvPr>
                <p:ph sz="quarter" idx="4294967295"/>
              </p:nvPr>
            </p:nvSpPr>
            <p:spPr>
              <a:xfrm>
                <a:off x="419099" y="838200"/>
                <a:ext cx="8763000" cy="5715000"/>
              </a:xfrm>
              <a:blipFill>
                <a:blip r:embed="rId3"/>
                <a:stretch>
                  <a:fillRect l="-626" t="-747"/>
                </a:stretch>
              </a:blipFill>
            </p:spPr>
            <p:txBody>
              <a:bodyPr/>
              <a:lstStyle/>
              <a:p>
                <a:r>
                  <a:rPr lang="en-NL">
                    <a:noFill/>
                  </a:rPr>
                  <a:t> </a:t>
                </a:r>
              </a:p>
            </p:txBody>
          </p:sp>
        </mc:Fallback>
      </mc:AlternateContent>
    </p:spTree>
    <p:extLst>
      <p:ext uri="{BB962C8B-B14F-4D97-AF65-F5344CB8AC3E}">
        <p14:creationId xmlns:p14="http://schemas.microsoft.com/office/powerpoint/2010/main" val="203519668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81000" y="274638"/>
            <a:ext cx="7315200" cy="411162"/>
          </a:xfrm>
        </p:spPr>
        <p:txBody>
          <a:bodyPr>
            <a:noAutofit/>
          </a:bodyPr>
          <a:lstStyle/>
          <a:p>
            <a:pPr algn="l"/>
            <a:r>
              <a:rPr lang="en-US" sz="3000" dirty="0">
                <a:latin typeface="Arial" panose="020B0604020202020204" pitchFamily="34" charset="0"/>
                <a:cs typeface="Arial" panose="020B0604020202020204" pitchFamily="34" charset="0"/>
              </a:rPr>
              <a:t>Example (1/2)</a:t>
            </a:r>
          </a:p>
        </p:txBody>
      </p:sp>
      <p:sp>
        <p:nvSpPr>
          <p:cNvPr id="518147" name="Rectangle 3"/>
          <p:cNvSpPr>
            <a:spLocks noGrp="1" noChangeArrowheads="1"/>
          </p:cNvSpPr>
          <p:nvPr>
            <p:ph type="body" idx="4294967295"/>
          </p:nvPr>
        </p:nvSpPr>
        <p:spPr>
          <a:xfrm>
            <a:off x="381000" y="914400"/>
            <a:ext cx="8612187" cy="5486400"/>
          </a:xfrm>
        </p:spPr>
        <p:txBody>
          <a:bodyPr>
            <a:normAutofit/>
          </a:bodyPr>
          <a:lstStyle/>
          <a:p>
            <a:pPr marL="303213" indent="-303213" defTabSz="809625"/>
            <a:r>
              <a:rPr lang="en-US" sz="2000" dirty="0">
                <a:latin typeface="Arial" panose="020B0604020202020204" pitchFamily="34" charset="0"/>
                <a:cs typeface="Arial" panose="020B0604020202020204" pitchFamily="34" charset="0"/>
              </a:rPr>
              <a:t>What is the value of a call option with 6 months to expiration on Microsoft with an exercise price of $150</a:t>
            </a:r>
          </a:p>
          <a:p>
            <a:pPr marL="303213" indent="-303213" defTabSz="809625"/>
            <a:r>
              <a:rPr lang="en-US" sz="2000" dirty="0">
                <a:latin typeface="Arial" panose="020B0604020202020204" pitchFamily="34" charset="0"/>
                <a:cs typeface="Arial" panose="020B0604020202020204" pitchFamily="34" charset="0"/>
              </a:rPr>
              <a:t>The current value of a share of Microsoft is $160</a:t>
            </a:r>
          </a:p>
          <a:p>
            <a:pPr marL="303213" indent="-303213" defTabSz="809625"/>
            <a:r>
              <a:rPr lang="en-US" sz="2000" dirty="0">
                <a:latin typeface="Arial" panose="020B0604020202020204" pitchFamily="34" charset="0"/>
                <a:cs typeface="Arial" panose="020B0604020202020204" pitchFamily="34" charset="0"/>
              </a:rPr>
              <a:t>The U.S. 6 month interest rate is 5%, continuously compounded.</a:t>
            </a:r>
          </a:p>
          <a:p>
            <a:pPr marL="303213" indent="-303213" defTabSz="809625"/>
            <a:r>
              <a:rPr lang="en-US" sz="2000" dirty="0">
                <a:latin typeface="Arial" panose="020B0604020202020204" pitchFamily="34" charset="0"/>
                <a:cs typeface="Arial" panose="020B0604020202020204" pitchFamily="34" charset="0"/>
              </a:rPr>
              <a:t>The volatility of Microsoft stock is 30% per annum.</a:t>
            </a:r>
          </a:p>
          <a:p>
            <a:pPr marL="303213" indent="-303213" defTabSz="809625"/>
            <a:endParaRPr lang="en-US" sz="2000" dirty="0">
              <a:solidFill>
                <a:srgbClr val="CC3300"/>
              </a:solidFill>
              <a:latin typeface="Arial" panose="020B0604020202020204" pitchFamily="34" charset="0"/>
              <a:cs typeface="Arial" panose="020B0604020202020204" pitchFamily="34" charset="0"/>
            </a:endParaRPr>
          </a:p>
          <a:p>
            <a:pPr marL="303213" indent="-303213" defTabSz="809625"/>
            <a:r>
              <a:rPr lang="en-US" sz="2000" b="1" u="sng" dirty="0">
                <a:latin typeface="Arial" panose="020B0604020202020204" pitchFamily="34" charset="0"/>
                <a:cs typeface="Arial" panose="020B0604020202020204" pitchFamily="34" charset="0"/>
              </a:rPr>
              <a:t>Question:</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Will the value of the call option be below or above the intrinsic value of Max(0,160-150) = 10?</a:t>
            </a:r>
          </a:p>
          <a:p>
            <a:pPr marL="623253" lvl="1" indent="-303213" defTabSz="809625"/>
            <a:endParaRPr lang="en-US" sz="2000" dirty="0">
              <a:latin typeface="Arial" panose="020B0604020202020204" pitchFamily="34" charset="0"/>
              <a:cs typeface="Arial" panose="020B0604020202020204" pitchFamily="34" charset="0"/>
            </a:endParaRPr>
          </a:p>
          <a:p>
            <a:pPr marL="623253" lvl="1" indent="-303213" defTabSz="809625"/>
            <a:r>
              <a:rPr lang="en-US" sz="2000" dirty="0">
                <a:latin typeface="Arial" panose="020B0604020202020204" pitchFamily="34" charset="0"/>
                <a:cs typeface="Arial" panose="020B0604020202020204" pitchFamily="34" charset="0"/>
              </a:rPr>
              <a:t>Above: time value of a call option on a non-dividend paying stock is positive!</a:t>
            </a:r>
          </a:p>
          <a:p>
            <a:pPr marL="623253" lvl="1" indent="-303213" defTabSz="809625"/>
            <a:endParaRPr lang="en-US" sz="2000" dirty="0">
              <a:latin typeface="Arial" panose="020B0604020202020204" pitchFamily="34" charset="0"/>
              <a:cs typeface="Arial" panose="020B0604020202020204" pitchFamily="34" charset="0"/>
            </a:endParaRPr>
          </a:p>
          <a:p>
            <a:pPr marL="623253" lvl="1" indent="-303213" defTabSz="809625"/>
            <a:r>
              <a:rPr lang="en-US" sz="2000" dirty="0">
                <a:latin typeface="Arial" panose="020B0604020202020204" pitchFamily="34" charset="0"/>
                <a:cs typeface="Arial" panose="020B0604020202020204" pitchFamily="34" charset="0"/>
              </a:rPr>
              <a:t>Excel: 20.92=time-value (10.92) + intrinsic value (10)</a:t>
            </a:r>
          </a:p>
          <a:p>
            <a:pPr marL="303213" indent="-303213" defTabSz="809625"/>
            <a:endParaRPr lang="en-US" sz="2000" dirty="0">
              <a:solidFill>
                <a:srgbClr val="CC3300"/>
              </a:solidFill>
              <a:latin typeface="Arial" panose="020B0604020202020204" pitchFamily="34" charset="0"/>
              <a:cs typeface="Arial" panose="020B0604020202020204" pitchFamily="34" charset="0"/>
            </a:endParaRPr>
          </a:p>
        </p:txBody>
      </p:sp>
      <p:sp>
        <p:nvSpPr>
          <p:cNvPr id="4" name="Slide Number Placeholder 1"/>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rPr>
              <a:pPr algn="ctr"/>
              <a:t>36</a:t>
            </a:fld>
            <a:endParaRPr lang="en-US"/>
          </a:p>
        </p:txBody>
      </p:sp>
    </p:spTree>
    <p:extLst>
      <p:ext uri="{BB962C8B-B14F-4D97-AF65-F5344CB8AC3E}">
        <p14:creationId xmlns:p14="http://schemas.microsoft.com/office/powerpoint/2010/main" val="884669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1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14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8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266700" y="60434"/>
            <a:ext cx="5905500" cy="701566"/>
          </a:xfrm>
        </p:spPr>
        <p:txBody>
          <a:bodyPr>
            <a:normAutofit/>
          </a:bodyPr>
          <a:lstStyle/>
          <a:p>
            <a:pPr algn="l"/>
            <a:r>
              <a:rPr lang="en-US" sz="3200" dirty="0">
                <a:latin typeface="Arial" panose="020B0604020202020204" pitchFamily="34" charset="0"/>
                <a:cs typeface="Arial" panose="020B0604020202020204" pitchFamily="34" charset="0"/>
              </a:rPr>
              <a:t>Example (2/2)</a:t>
            </a:r>
          </a:p>
        </p:txBody>
      </p:sp>
      <mc:AlternateContent xmlns:mc="http://schemas.openxmlformats.org/markup-compatibility/2006" xmlns:a14="http://schemas.microsoft.com/office/drawing/2010/main">
        <mc:Choice Requires="a14">
          <p:sp>
            <p:nvSpPr>
              <p:cNvPr id="518147" name="Rectangle 3"/>
              <p:cNvSpPr>
                <a:spLocks noGrp="1" noChangeArrowheads="1"/>
              </p:cNvSpPr>
              <p:nvPr>
                <p:ph type="body" idx="4294967295"/>
              </p:nvPr>
            </p:nvSpPr>
            <p:spPr>
              <a:xfrm>
                <a:off x="457200" y="990600"/>
                <a:ext cx="8612187" cy="3848100"/>
              </a:xfrm>
            </p:spPr>
            <p:txBody>
              <a:bodyPr>
                <a:noAutofit/>
              </a:bodyPr>
              <a:lstStyle/>
              <a:p>
                <a:pPr marL="303213" indent="-303213" defTabSz="809625"/>
                <a:r>
                  <a:rPr lang="en-US" sz="2000" dirty="0">
                    <a:latin typeface="Arial" panose="020B0604020202020204" pitchFamily="34" charset="0"/>
                    <a:cs typeface="Arial" panose="020B0604020202020204" pitchFamily="34" charset="0"/>
                  </a:rPr>
                  <a:t>What is the value of an otherwise identical European put option with 6 months to expiration on Microsoft with an exercise price of $150?</a:t>
                </a:r>
              </a:p>
              <a:p>
                <a:pPr marL="703263" lvl="1" indent="-303213" defTabSz="809625"/>
                <a:r>
                  <a:rPr lang="en-US" sz="2000" dirty="0">
                    <a:latin typeface="Arial" panose="020B0604020202020204" pitchFamily="34" charset="0"/>
                    <a:cs typeface="Arial" panose="020B0604020202020204" pitchFamily="34" charset="0"/>
                  </a:rPr>
                  <a:t>Put = 7.22 = 20.92 + 150*</a:t>
                </a:r>
                <a:r>
                  <a:rPr lang="en-US" sz="2000" dirty="0" err="1">
                    <a:latin typeface="Arial" panose="020B0604020202020204" pitchFamily="34" charset="0"/>
                    <a:cs typeface="Arial" panose="020B0604020202020204" pitchFamily="34" charset="0"/>
                  </a:rPr>
                  <a:t>exp</a:t>
                </a:r>
                <a:r>
                  <a:rPr lang="en-US" sz="2000" dirty="0">
                    <a:latin typeface="Arial" panose="020B0604020202020204" pitchFamily="34" charset="0"/>
                    <a:cs typeface="Arial" panose="020B0604020202020204" pitchFamily="34" charset="0"/>
                  </a:rPr>
                  <a:t>(-5%*0.5)-160</a:t>
                </a:r>
              </a:p>
              <a:p>
                <a:pPr marL="303213" indent="-303213" defTabSz="809625"/>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about the American put option?</a:t>
                </a:r>
              </a:p>
              <a:p>
                <a:pPr lvl="1"/>
                <a:r>
                  <a:rPr lang="en-US" sz="2000" dirty="0">
                    <a:latin typeface="Arial" panose="020B0604020202020204" pitchFamily="34" charset="0"/>
                    <a:cs typeface="Arial" panose="020B0604020202020204" pitchFamily="34" charset="0"/>
                  </a:rPr>
                  <a:t>The Black-Scholes formula does not give you the price of an American put, because it might be exercised early!</a:t>
                </a:r>
              </a:p>
              <a:p>
                <a:pPr lvl="1"/>
                <a:r>
                  <a:rPr lang="en-US" sz="2000" dirty="0">
                    <a:latin typeface="Arial" panose="020B0604020202020204" pitchFamily="34" charset="0"/>
                    <a:cs typeface="Arial" panose="020B0604020202020204" pitchFamily="34" charset="0"/>
                  </a:rPr>
                  <a:t>Recall: the time value of a put option becomes negative when the benefit of receiving strike price sooner outweighs the benefit of allowing the stock more time to move (When </a:t>
                </a:r>
                <a14:m>
                  <m:oMath xmlns:m="http://schemas.openxmlformats.org/officeDocument/2006/math">
                    <m:sSub>
                      <m:sSubPr>
                        <m:ctrlPr>
                          <a:rPr lang="en-US" altLang="en-US" sz="2000" i="1">
                            <a:latin typeface="Cambria Math" panose="02040503050406030204" pitchFamily="18" charset="0"/>
                            <a:ea typeface="ヒラギノ角ゴ Pro W3" charset="-128"/>
                            <a:sym typeface="Wingdings" panose="05000000000000000000" pitchFamily="2" charset="2"/>
                          </a:rPr>
                        </m:ctrlPr>
                      </m:sSubPr>
                      <m:e>
                        <m:r>
                          <a:rPr lang="en-US" altLang="en-US" sz="2000" i="1">
                            <a:latin typeface="Cambria Math" panose="02040503050406030204" pitchFamily="18" charset="0"/>
                            <a:ea typeface="ヒラギノ角ゴ Pro W3" charset="-128"/>
                            <a:sym typeface="Wingdings" panose="05000000000000000000" pitchFamily="2" charset="2"/>
                          </a:rPr>
                          <m:t>𝑆</m:t>
                        </m:r>
                      </m:e>
                      <m:sub>
                        <m:r>
                          <a:rPr lang="en-US" altLang="en-US" sz="2000" b="0" i="1" smtClean="0">
                            <a:latin typeface="Cambria Math" panose="02040503050406030204" pitchFamily="18" charset="0"/>
                            <a:ea typeface="ヒラギノ角ゴ Pro W3" charset="-128"/>
                            <a:sym typeface="Wingdings" panose="05000000000000000000" pitchFamily="2" charset="2"/>
                          </a:rPr>
                          <m:t>𝑡</m:t>
                        </m:r>
                      </m:sub>
                    </m:sSub>
                  </m:oMath>
                </a14:m>
                <a:r>
                  <a:rPr lang="en-US" sz="2000" dirty="0">
                    <a:latin typeface="Arial" panose="020B0604020202020204" pitchFamily="34" charset="0"/>
                    <a:cs typeface="Arial" panose="020B0604020202020204" pitchFamily="34" charset="0"/>
                  </a:rPr>
                  <a:t> approaches 0!)</a:t>
                </a:r>
              </a:p>
              <a:p>
                <a:pPr lvl="1"/>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Hence, the European put option price represents a lower bound </a:t>
                </a:r>
              </a:p>
              <a:p>
                <a:pPr lvl="1"/>
                <a:r>
                  <a:rPr lang="en-US" sz="2000" dirty="0">
                    <a:latin typeface="Arial" panose="020B0604020202020204" pitchFamily="34" charset="0"/>
                    <a:cs typeface="Arial" panose="020B0604020202020204" pitchFamily="34" charset="0"/>
                  </a:rPr>
                  <a:t>Pricing American put options in continuous time requires additional assumptions and more complex math, so let us get the necessary intuition from a binomial model.</a:t>
                </a:r>
              </a:p>
              <a:p>
                <a:pPr marL="303213" indent="-303213" defTabSz="809625"/>
                <a:endParaRPr lang="en-US" sz="2000" dirty="0">
                  <a:solidFill>
                    <a:srgbClr val="CC3300"/>
                  </a:solidFill>
                  <a:latin typeface="Arial" panose="020B0604020202020204" pitchFamily="34" charset="0"/>
                  <a:cs typeface="Arial" panose="020B0604020202020204" pitchFamily="34" charset="0"/>
                </a:endParaRPr>
              </a:p>
            </p:txBody>
          </p:sp>
        </mc:Choice>
        <mc:Fallback xmlns="">
          <p:sp>
            <p:nvSpPr>
              <p:cNvPr id="518147" name="Rectangle 3"/>
              <p:cNvSpPr>
                <a:spLocks noGrp="1" noRot="1" noChangeAspect="1" noMove="1" noResize="1" noEditPoints="1" noAdjustHandles="1" noChangeArrowheads="1" noChangeShapeType="1" noTextEdit="1"/>
              </p:cNvSpPr>
              <p:nvPr>
                <p:ph type="body" idx="4294967295"/>
              </p:nvPr>
            </p:nvSpPr>
            <p:spPr>
              <a:xfrm>
                <a:off x="457200" y="990600"/>
                <a:ext cx="8612187" cy="3848100"/>
              </a:xfrm>
              <a:blipFill>
                <a:blip r:embed="rId3"/>
                <a:stretch>
                  <a:fillRect l="-637" t="-792" b="-36767"/>
                </a:stretch>
              </a:blipFill>
            </p:spPr>
            <p:txBody>
              <a:bodyPr/>
              <a:lstStyle/>
              <a:p>
                <a:r>
                  <a:rPr lang="en-NL">
                    <a:noFill/>
                  </a:rPr>
                  <a:t> </a:t>
                </a:r>
              </a:p>
            </p:txBody>
          </p:sp>
        </mc:Fallback>
      </mc:AlternateContent>
      <p:sp>
        <p:nvSpPr>
          <p:cNvPr id="4" name="Slide Number Placeholder 1"/>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rPr>
              <a:pPr algn="ctr"/>
              <a:t>37</a:t>
            </a:fld>
            <a:endParaRPr lang="en-US"/>
          </a:p>
        </p:txBody>
      </p:sp>
    </p:spTree>
    <p:extLst>
      <p:ext uri="{BB962C8B-B14F-4D97-AF65-F5344CB8AC3E}">
        <p14:creationId xmlns:p14="http://schemas.microsoft.com/office/powerpoint/2010/main" val="22062479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81000" y="97000"/>
            <a:ext cx="7162800" cy="588800"/>
          </a:xfrm>
        </p:spPr>
        <p:txBody>
          <a:bodyPr>
            <a:normAutofit/>
          </a:bodyPr>
          <a:lstStyle/>
          <a:p>
            <a:pPr algn="l"/>
            <a:r>
              <a:rPr lang="en-US" sz="3000" dirty="0">
                <a:latin typeface="Arial" panose="020B0604020202020204" pitchFamily="34" charset="0"/>
                <a:cs typeface="Arial" panose="020B0604020202020204" pitchFamily="34" charset="0"/>
              </a:rPr>
              <a:t>American options</a:t>
            </a:r>
            <a:endParaRPr lang="pt-PT" sz="3000" dirty="0">
              <a:latin typeface="Arial" panose="020B0604020202020204" pitchFamily="34" charset="0"/>
              <a:cs typeface="Arial" panose="020B0604020202020204" pitchFamily="34" charset="0"/>
            </a:endParaRPr>
          </a:p>
        </p:txBody>
      </p:sp>
      <p:sp>
        <p:nvSpPr>
          <p:cNvPr id="37891" name="Content Placeholder 2"/>
          <p:cNvSpPr>
            <a:spLocks noGrp="1"/>
          </p:cNvSpPr>
          <p:nvPr>
            <p:ph idx="4294967295"/>
          </p:nvPr>
        </p:nvSpPr>
        <p:spPr>
          <a:xfrm>
            <a:off x="381000" y="838200"/>
            <a:ext cx="8229600" cy="4525963"/>
          </a:xfrm>
        </p:spPr>
        <p:txBody>
          <a:bodyPr>
            <a:normAutofit/>
          </a:bodyPr>
          <a:lstStyle/>
          <a:p>
            <a:r>
              <a:rPr lang="pt-PT" altLang="en-US" sz="2000" dirty="0" err="1">
                <a:latin typeface="Arial" panose="020B0604020202020204" pitchFamily="34" charset="0"/>
                <a:ea typeface="Geneva"/>
                <a:cs typeface="Arial" panose="020B0604020202020204" pitchFamily="34" charset="0"/>
              </a:rPr>
              <a:t>How</a:t>
            </a:r>
            <a:r>
              <a:rPr lang="pt-PT" altLang="en-US" sz="2000" dirty="0">
                <a:latin typeface="Arial" panose="020B0604020202020204" pitchFamily="34" charset="0"/>
                <a:ea typeface="Geneva"/>
                <a:cs typeface="Arial" panose="020B0604020202020204" pitchFamily="34" charset="0"/>
              </a:rPr>
              <a:t> to deal with </a:t>
            </a:r>
            <a:r>
              <a:rPr lang="pt-PT" altLang="en-US" sz="2000" dirty="0" err="1">
                <a:latin typeface="Arial" panose="020B0604020202020204" pitchFamily="34" charset="0"/>
                <a:ea typeface="Geneva"/>
                <a:cs typeface="Arial" panose="020B0604020202020204" pitchFamily="34" charset="0"/>
              </a:rPr>
              <a:t>American</a:t>
            </a:r>
            <a:r>
              <a:rPr lang="pt-PT" altLang="en-US" sz="2000" dirty="0">
                <a:latin typeface="Arial" panose="020B0604020202020204" pitchFamily="34" charset="0"/>
                <a:ea typeface="Geneva"/>
                <a:cs typeface="Arial" panose="020B0604020202020204" pitchFamily="34" charset="0"/>
              </a:rPr>
              <a:t> </a:t>
            </a:r>
            <a:r>
              <a:rPr lang="pt-PT" altLang="en-US" sz="2000" dirty="0" err="1">
                <a:latin typeface="Arial" panose="020B0604020202020204" pitchFamily="34" charset="0"/>
                <a:ea typeface="Geneva"/>
                <a:cs typeface="Arial" panose="020B0604020202020204" pitchFamily="34" charset="0"/>
              </a:rPr>
              <a:t>options</a:t>
            </a:r>
            <a:r>
              <a:rPr lang="pt-PT" altLang="en-US" sz="2000" dirty="0">
                <a:latin typeface="Arial" panose="020B0604020202020204" pitchFamily="34" charset="0"/>
                <a:ea typeface="Geneva"/>
                <a:cs typeface="Arial" panose="020B0604020202020204" pitchFamily="34" charset="0"/>
              </a:rPr>
              <a:t> in a binomial </a:t>
            </a:r>
            <a:r>
              <a:rPr lang="pt-PT" altLang="en-US" sz="2000" dirty="0" err="1">
                <a:latin typeface="Arial" panose="020B0604020202020204" pitchFamily="34" charset="0"/>
                <a:ea typeface="Geneva"/>
                <a:cs typeface="Arial" panose="020B0604020202020204" pitchFamily="34" charset="0"/>
              </a:rPr>
              <a:t>setting</a:t>
            </a:r>
            <a:r>
              <a:rPr lang="pt-PT" altLang="en-US" sz="2000" dirty="0">
                <a:latin typeface="Arial" panose="020B0604020202020204" pitchFamily="34" charset="0"/>
                <a:ea typeface="Geneva"/>
                <a:cs typeface="Arial" panose="020B0604020202020204" pitchFamily="34" charset="0"/>
              </a:rPr>
              <a:t>?</a:t>
            </a:r>
          </a:p>
          <a:p>
            <a:pPr lvl="1"/>
            <a:r>
              <a:rPr lang="pt-PT" altLang="en-US" sz="2000" dirty="0">
                <a:latin typeface="Arial" panose="020B0604020202020204" pitchFamily="34" charset="0"/>
                <a:ea typeface="Geneva"/>
                <a:cs typeface="Arial" panose="020B0604020202020204" pitchFamily="34" charset="0"/>
              </a:rPr>
              <a:t>In each node of the tree (including t=0!), check how the value of exercising the option immediately compares to the value of </a:t>
            </a:r>
            <a:r>
              <a:rPr lang="pt-PT" altLang="en-US" sz="2000" dirty="0" err="1">
                <a:latin typeface="Arial" panose="020B0604020202020204" pitchFamily="34" charset="0"/>
                <a:ea typeface="Geneva"/>
                <a:cs typeface="Arial" panose="020B0604020202020204" pitchFamily="34" charset="0"/>
              </a:rPr>
              <a:t>not</a:t>
            </a:r>
            <a:r>
              <a:rPr lang="pt-PT" altLang="en-US" sz="2000" dirty="0">
                <a:latin typeface="Arial" panose="020B0604020202020204" pitchFamily="34" charset="0"/>
                <a:ea typeface="Geneva"/>
                <a:cs typeface="Arial" panose="020B0604020202020204" pitchFamily="34" charset="0"/>
              </a:rPr>
              <a:t> </a:t>
            </a:r>
            <a:r>
              <a:rPr lang="pt-PT" altLang="en-US" sz="2000" dirty="0" err="1">
                <a:latin typeface="Arial" panose="020B0604020202020204" pitchFamily="34" charset="0"/>
                <a:ea typeface="Geneva"/>
                <a:cs typeface="Arial" panose="020B0604020202020204" pitchFamily="34" charset="0"/>
              </a:rPr>
              <a:t>exercising</a:t>
            </a:r>
            <a:r>
              <a:rPr lang="pt-PT" altLang="en-US" sz="2000" dirty="0">
                <a:latin typeface="Arial" panose="020B0604020202020204" pitchFamily="34" charset="0"/>
                <a:ea typeface="Geneva"/>
                <a:cs typeface="Arial" panose="020B0604020202020204" pitchFamily="34" charset="0"/>
              </a:rPr>
              <a:t>. </a:t>
            </a:r>
          </a:p>
          <a:p>
            <a:pPr lvl="1"/>
            <a:r>
              <a:rPr lang="pt-PT" altLang="en-US" sz="2000" dirty="0">
                <a:latin typeface="Arial" panose="020B0604020202020204" pitchFamily="34" charset="0"/>
                <a:ea typeface="Geneva"/>
                <a:cs typeface="Arial" panose="020B0604020202020204" pitchFamily="34" charset="0"/>
              </a:rPr>
              <a:t>If the former is larger: EXERCISE and replace European option value calculated from future payoffs with intrinsic value that American option holder gets when exercising!</a:t>
            </a:r>
            <a:endParaRPr lang="pt-PT"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Suppose the value of a stock is $25 today and each year the stock will either be worth 15% more or 15% less. The risk-free rate is a continuously compounded 5%. The strike price is 25. What is the value of the European or American put option that expires in two years?</a:t>
            </a:r>
          </a:p>
          <a:p>
            <a:endParaRPr lang="pt-PT" sz="2000" b="1" dirty="0">
              <a:latin typeface="Arial" panose="020B0604020202020204" pitchFamily="34" charset="0"/>
              <a:cs typeface="Arial" panose="020B0604020202020204" pitchFamily="34" charset="0"/>
            </a:endParaRPr>
          </a:p>
          <a:p>
            <a:endParaRPr lang="pt-PT" sz="2000" dirty="0">
              <a:latin typeface="Arial" panose="020B0604020202020204" pitchFamily="34" charset="0"/>
              <a:cs typeface="Arial" panose="020B0604020202020204" pitchFamily="34" charset="0"/>
            </a:endParaRPr>
          </a:p>
          <a:p>
            <a:pPr>
              <a:buFontTx/>
              <a:buNone/>
            </a:pPr>
            <a:endParaRPr lang="pt-PT" sz="2000" dirty="0">
              <a:latin typeface="Arial" panose="020B0604020202020204" pitchFamily="34" charset="0"/>
              <a:cs typeface="Arial" panose="020B0604020202020204" pitchFamily="34" charset="0"/>
            </a:endParaRPr>
          </a:p>
        </p:txBody>
      </p:sp>
      <p:sp>
        <p:nvSpPr>
          <p:cNvPr id="6" name="Slide Number Placeholder 1"/>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rPr>
              <a:pPr algn="ctr"/>
              <a:t>38</a:t>
            </a:fld>
            <a:endParaRPr lang="en-US"/>
          </a:p>
        </p:txBody>
      </p:sp>
    </p:spTree>
    <p:extLst>
      <p:ext uri="{BB962C8B-B14F-4D97-AF65-F5344CB8AC3E}">
        <p14:creationId xmlns:p14="http://schemas.microsoft.com/office/powerpoint/2010/main" val="77140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68000"/>
            <a:ext cx="8229600" cy="487362"/>
          </a:xfrm>
        </p:spPr>
        <p:txBody>
          <a:bodyPr>
            <a:normAutofit/>
          </a:bodyPr>
          <a:lstStyle/>
          <a:p>
            <a:pPr algn="l"/>
            <a:r>
              <a:rPr lang="en-US" sz="2400" dirty="0">
                <a:latin typeface="Arial" panose="020B0604020202020204" pitchFamily="34" charset="0"/>
                <a:cs typeface="Arial" panose="020B0604020202020204" pitchFamily="34" charset="0"/>
              </a:rPr>
              <a:t>Pricing the European and American put option</a:t>
            </a:r>
          </a:p>
        </p:txBody>
      </p:sp>
      <p:graphicFrame>
        <p:nvGraphicFramePr>
          <p:cNvPr id="6" name="Table 5"/>
          <p:cNvGraphicFramePr>
            <a:graphicFrameLocks noGrp="1"/>
          </p:cNvGraphicFramePr>
          <p:nvPr/>
        </p:nvGraphicFramePr>
        <p:xfrm>
          <a:off x="914400" y="1066805"/>
          <a:ext cx="7086597" cy="3657595"/>
        </p:xfrm>
        <a:graphic>
          <a:graphicData uri="http://schemas.openxmlformats.org/drawingml/2006/table">
            <a:tbl>
              <a:tblPr>
                <a:tableStyleId>{5C22544A-7EE6-4342-B048-85BDC9FD1C3A}</a:tableStyleId>
              </a:tblPr>
              <a:tblGrid>
                <a:gridCol w="1012371">
                  <a:extLst>
                    <a:ext uri="{9D8B030D-6E8A-4147-A177-3AD203B41FA5}">
                      <a16:colId xmlns:a16="http://schemas.microsoft.com/office/drawing/2014/main" val="20000"/>
                    </a:ext>
                  </a:extLst>
                </a:gridCol>
                <a:gridCol w="1012371">
                  <a:extLst>
                    <a:ext uri="{9D8B030D-6E8A-4147-A177-3AD203B41FA5}">
                      <a16:colId xmlns:a16="http://schemas.microsoft.com/office/drawing/2014/main" val="20001"/>
                    </a:ext>
                  </a:extLst>
                </a:gridCol>
                <a:gridCol w="1012371">
                  <a:extLst>
                    <a:ext uri="{9D8B030D-6E8A-4147-A177-3AD203B41FA5}">
                      <a16:colId xmlns:a16="http://schemas.microsoft.com/office/drawing/2014/main" val="20002"/>
                    </a:ext>
                  </a:extLst>
                </a:gridCol>
                <a:gridCol w="1012371">
                  <a:extLst>
                    <a:ext uri="{9D8B030D-6E8A-4147-A177-3AD203B41FA5}">
                      <a16:colId xmlns:a16="http://schemas.microsoft.com/office/drawing/2014/main" val="20003"/>
                    </a:ext>
                  </a:extLst>
                </a:gridCol>
                <a:gridCol w="1012371">
                  <a:extLst>
                    <a:ext uri="{9D8B030D-6E8A-4147-A177-3AD203B41FA5}">
                      <a16:colId xmlns:a16="http://schemas.microsoft.com/office/drawing/2014/main" val="20004"/>
                    </a:ext>
                  </a:extLst>
                </a:gridCol>
                <a:gridCol w="1012371">
                  <a:extLst>
                    <a:ext uri="{9D8B030D-6E8A-4147-A177-3AD203B41FA5}">
                      <a16:colId xmlns:a16="http://schemas.microsoft.com/office/drawing/2014/main" val="20005"/>
                    </a:ext>
                  </a:extLst>
                </a:gridCol>
                <a:gridCol w="1012371">
                  <a:extLst>
                    <a:ext uri="{9D8B030D-6E8A-4147-A177-3AD203B41FA5}">
                      <a16:colId xmlns:a16="http://schemas.microsoft.com/office/drawing/2014/main" val="20006"/>
                    </a:ext>
                  </a:extLst>
                </a:gridCol>
              </a:tblGrid>
              <a:tr h="192505">
                <a:tc>
                  <a:txBody>
                    <a:bodyPr/>
                    <a:lstStyle/>
                    <a:p>
                      <a:pPr algn="l" fontAlgn="b"/>
                      <a:r>
                        <a:rPr lang="en-US" sz="1200" u="none" strike="noStrike" dirty="0">
                          <a:effectLst/>
                        </a:rPr>
                        <a:t>Strike</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25</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S_uu</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33.06</a:t>
                      </a:r>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192505">
                <a:tc>
                  <a:txBody>
                    <a:bodyPr/>
                    <a:lstStyle/>
                    <a:p>
                      <a:pPr algn="l" fontAlgn="b"/>
                      <a:r>
                        <a:rPr lang="en-US" sz="1200" u="none" strike="noStrike" dirty="0">
                          <a:effectLst/>
                        </a:rPr>
                        <a:t>r</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5%</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p_uu</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S_u</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28.75</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p_u_Euro</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0.18</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err="1">
                          <a:effectLst/>
                        </a:rPr>
                        <a:t>Delta_u</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-0.07</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err="1">
                          <a:effectLst/>
                        </a:rPr>
                        <a:t>B_u</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2.05</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Exercise_u_US</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No</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P_u_US</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0.18</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S_0</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25.00</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Delta_0_Euro</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-0.31</a:t>
                      </a:r>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S_ud</a:t>
                      </a:r>
                      <a:r>
                        <a:rPr lang="en-US" sz="1200" u="none" strike="noStrike" dirty="0">
                          <a:effectLst/>
                        </a:rPr>
                        <a:t>=</a:t>
                      </a:r>
                      <a:r>
                        <a:rPr lang="en-US" sz="1200" u="none" strike="noStrike" dirty="0" err="1">
                          <a:effectLst/>
                        </a:rPr>
                        <a:t>S_du</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24.44</a:t>
                      </a:r>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B_0_Euro</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8.75</a:t>
                      </a:r>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err="1">
                          <a:effectLst/>
                        </a:rPr>
                        <a:t>p_ud</a:t>
                      </a:r>
                      <a:r>
                        <a:rPr lang="en-US" sz="1200" u="none" strike="noStrike" dirty="0">
                          <a:effectLst/>
                        </a:rPr>
                        <a:t>=</a:t>
                      </a:r>
                      <a:r>
                        <a:rPr lang="en-US" sz="1200" u="none" strike="noStrike" dirty="0" err="1">
                          <a:effectLst/>
                        </a:rPr>
                        <a:t>p_du</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0.56</a:t>
                      </a:r>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p_0_Euro</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solidFill>
                            <a:srgbClr val="FF0000"/>
                          </a:solidFill>
                          <a:effectLst/>
                        </a:rPr>
                        <a:t>0.90</a:t>
                      </a:r>
                      <a:endParaRPr lang="en-US" sz="1200" b="0" i="0" u="none" strike="noStrike" dirty="0">
                        <a:solidFill>
                          <a:srgbClr val="FF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endParaRPr lang="en-US" sz="1200"/>
                    </a:p>
                  </a:txBody>
                  <a:tcPr marL="0" marR="0" marT="0" marB="0" anchor="b"/>
                </a:tc>
                <a:tc>
                  <a:txBody>
                    <a:bodyPr/>
                    <a:lstStyle/>
                    <a:p>
                      <a:endParaRPr lang="en-US" sz="1200" dirty="0"/>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Delta_0_US</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-0.48</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err="1">
                          <a:effectLst/>
                        </a:rPr>
                        <a:t>S_d</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a:effectLst/>
                        </a:rPr>
                        <a:t>21.25</a:t>
                      </a:r>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B_0_US</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13.20</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err="1">
                          <a:effectLst/>
                        </a:rPr>
                        <a:t>p_d_Euro</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2.53</a:t>
                      </a:r>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192505">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P_0_US</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solidFill>
                            <a:srgbClr val="FF0000"/>
                          </a:solidFill>
                          <a:effectLst/>
                        </a:rPr>
                        <a:t>1.29</a:t>
                      </a:r>
                      <a:endParaRPr lang="en-US" sz="1200" b="0" i="0" u="none" strike="noStrike" dirty="0">
                        <a:solidFill>
                          <a:srgbClr val="FF0000"/>
                        </a:solidFill>
                        <a:effectLst/>
                        <a:latin typeface="Calibri"/>
                      </a:endParaRPr>
                    </a:p>
                  </a:txBody>
                  <a:tcPr marL="0" marR="0" marT="0" marB="0" anchor="b"/>
                </a:tc>
                <a:tc>
                  <a:txBody>
                    <a:bodyPr/>
                    <a:lstStyle/>
                    <a:p>
                      <a:pPr algn="l" fontAlgn="b"/>
                      <a:r>
                        <a:rPr lang="en-US" sz="1200" u="none" strike="noStrike" dirty="0" err="1">
                          <a:effectLst/>
                        </a:rPr>
                        <a:t>Delta_d</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-1.00</a:t>
                      </a:r>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a:effectLst/>
                        </a:rPr>
                        <a:t>Exercise_0_US</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a:effectLst/>
                        </a:rPr>
                        <a:t>No</a:t>
                      </a:r>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B_d</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23.78</a:t>
                      </a:r>
                      <a:endParaRPr lang="en-US" sz="1200" b="0" i="0" u="none" strike="noStrike" dirty="0">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Exercise_d_US</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a:effectLst/>
                        </a:rPr>
                        <a:t>Yes</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err="1">
                          <a:effectLst/>
                        </a:rPr>
                        <a:t>S_dd</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18.06</a:t>
                      </a:r>
                      <a:endParaRPr lang="en-US"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192505">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endParaRPr lang="en-US" sz="1200" b="0" i="0" u="none" strike="noStrike">
                        <a:solidFill>
                          <a:srgbClr val="000000"/>
                        </a:solidFill>
                        <a:effectLst/>
                        <a:latin typeface="Calibri"/>
                      </a:endParaRPr>
                    </a:p>
                  </a:txBody>
                  <a:tcPr marL="0" marR="0" marT="0" marB="0" anchor="b"/>
                </a:tc>
                <a:tc>
                  <a:txBody>
                    <a:bodyPr/>
                    <a:lstStyle/>
                    <a:p>
                      <a:pPr algn="l" fontAlgn="b"/>
                      <a:r>
                        <a:rPr lang="en-US" sz="1200" u="none" strike="noStrike" dirty="0" err="1">
                          <a:effectLst/>
                        </a:rPr>
                        <a:t>P_d_US</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3.75</a:t>
                      </a:r>
                      <a:endParaRPr lang="en-US" sz="1200" b="0" i="0" u="none" strike="noStrike" dirty="0">
                        <a:solidFill>
                          <a:srgbClr val="000000"/>
                        </a:solidFill>
                        <a:effectLst/>
                        <a:latin typeface="Calibri"/>
                      </a:endParaRPr>
                    </a:p>
                  </a:txBody>
                  <a:tcPr marL="0" marR="0" marT="0" marB="0" anchor="b"/>
                </a:tc>
                <a:tc>
                  <a:txBody>
                    <a:bodyPr/>
                    <a:lstStyle/>
                    <a:p>
                      <a:pPr algn="l" fontAlgn="b"/>
                      <a:r>
                        <a:rPr lang="en-US" sz="1200" u="none" strike="noStrike" dirty="0" err="1">
                          <a:effectLst/>
                        </a:rPr>
                        <a:t>p_dd</a:t>
                      </a:r>
                      <a:endParaRPr lang="en-US" sz="1200" b="0" i="0" u="none" strike="noStrike" dirty="0">
                        <a:solidFill>
                          <a:srgbClr val="000000"/>
                        </a:solidFill>
                        <a:effectLst/>
                        <a:latin typeface="Calibri"/>
                      </a:endParaRPr>
                    </a:p>
                  </a:txBody>
                  <a:tcPr marL="0" marR="0" marT="0" marB="0" anchor="b"/>
                </a:tc>
                <a:tc>
                  <a:txBody>
                    <a:bodyPr/>
                    <a:lstStyle/>
                    <a:p>
                      <a:pPr algn="r" fontAlgn="b"/>
                      <a:r>
                        <a:rPr lang="en-US" sz="1200" u="none" strike="noStrike" dirty="0">
                          <a:effectLst/>
                        </a:rPr>
                        <a:t>6.94</a:t>
                      </a:r>
                      <a:endParaRPr lang="en-US" sz="12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bl>
          </a:graphicData>
        </a:graphic>
      </p:graphicFrame>
      <p:sp>
        <p:nvSpPr>
          <p:cNvPr id="7" name="Line Callout 1 6"/>
          <p:cNvSpPr/>
          <p:nvPr/>
        </p:nvSpPr>
        <p:spPr>
          <a:xfrm>
            <a:off x="228600" y="1066800"/>
            <a:ext cx="1447800" cy="1447800"/>
          </a:xfrm>
          <a:prstGeom prst="borderCallout1">
            <a:avLst>
              <a:gd name="adj1" fmla="val 65664"/>
              <a:gd name="adj2" fmla="val 112302"/>
              <a:gd name="adj3" fmla="val 158840"/>
              <a:gd name="adj4" fmla="val 223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129605"/>
            <a:ext cx="1524000" cy="1384995"/>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[P0_US=1.29]</a:t>
            </a:r>
          </a:p>
          <a:p>
            <a:pPr algn="ctr"/>
            <a:r>
              <a:rPr lang="en-US" sz="1400" dirty="0">
                <a:solidFill>
                  <a:schemeClr val="bg1"/>
                </a:solidFill>
                <a:latin typeface="Arial" panose="020B0604020202020204" pitchFamily="34" charset="0"/>
                <a:cs typeface="Arial" panose="020B0604020202020204" pitchFamily="34" charset="0"/>
              </a:rPr>
              <a:t>&gt;</a:t>
            </a:r>
          </a:p>
          <a:p>
            <a:pPr algn="ctr"/>
            <a:r>
              <a:rPr lang="en-US" sz="1400" dirty="0">
                <a:solidFill>
                  <a:schemeClr val="bg1"/>
                </a:solidFill>
                <a:latin typeface="Arial" panose="020B0604020202020204" pitchFamily="34" charset="0"/>
                <a:cs typeface="Arial" panose="020B0604020202020204" pitchFamily="34" charset="0"/>
              </a:rPr>
              <a:t>[p0_EU=0.90], because you exercise early in the down state!</a:t>
            </a:r>
          </a:p>
        </p:txBody>
      </p:sp>
      <p:sp>
        <p:nvSpPr>
          <p:cNvPr id="9" name="Line Callout 1 8"/>
          <p:cNvSpPr/>
          <p:nvPr/>
        </p:nvSpPr>
        <p:spPr>
          <a:xfrm>
            <a:off x="7721101" y="1371600"/>
            <a:ext cx="1447800" cy="1447800"/>
          </a:xfrm>
          <a:prstGeom prst="borderCallout1">
            <a:avLst>
              <a:gd name="adj1" fmla="val 80479"/>
              <a:gd name="adj2" fmla="val -7776"/>
              <a:gd name="adj3" fmla="val 214980"/>
              <a:gd name="adj4" fmla="val -132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98689" y="1371600"/>
            <a:ext cx="1524000" cy="1492716"/>
          </a:xfrm>
          <a:prstGeom prst="rect">
            <a:avLst/>
          </a:prstGeom>
          <a:noFill/>
        </p:spPr>
        <p:txBody>
          <a:bodyPr wrap="square" rtlCol="0">
            <a:spAutoFit/>
          </a:bodyPr>
          <a:lstStyle/>
          <a:p>
            <a:pPr algn="ctr"/>
            <a:r>
              <a:rPr lang="en-US" sz="1300" dirty="0">
                <a:solidFill>
                  <a:schemeClr val="bg1"/>
                </a:solidFill>
                <a:latin typeface="Arial" panose="020B0604020202020204" pitchFamily="34" charset="0"/>
                <a:cs typeface="Arial" panose="020B0604020202020204" pitchFamily="34" charset="0"/>
              </a:rPr>
              <a:t>The present value of future payoffs is 2.53 (=</a:t>
            </a:r>
            <a:r>
              <a:rPr lang="en-US" sz="1300" dirty="0" err="1">
                <a:solidFill>
                  <a:schemeClr val="bg1"/>
                </a:solidFill>
                <a:latin typeface="Arial" panose="020B0604020202020204" pitchFamily="34" charset="0"/>
                <a:cs typeface="Arial" panose="020B0604020202020204" pitchFamily="34" charset="0"/>
              </a:rPr>
              <a:t>pd_EU</a:t>
            </a:r>
            <a:r>
              <a:rPr lang="en-US" sz="1300" dirty="0">
                <a:solidFill>
                  <a:schemeClr val="bg1"/>
                </a:solidFill>
                <a:latin typeface="Arial" panose="020B0604020202020204" pitchFamily="34" charset="0"/>
                <a:cs typeface="Arial" panose="020B0604020202020204" pitchFamily="34" charset="0"/>
              </a:rPr>
              <a:t>). Exercising early gives 3.75 (=</a:t>
            </a:r>
            <a:r>
              <a:rPr lang="en-US" sz="1300" dirty="0" err="1">
                <a:solidFill>
                  <a:schemeClr val="bg1"/>
                </a:solidFill>
                <a:latin typeface="Arial" panose="020B0604020202020204" pitchFamily="34" charset="0"/>
                <a:cs typeface="Arial" panose="020B0604020202020204" pitchFamily="34" charset="0"/>
              </a:rPr>
              <a:t>Pd_US</a:t>
            </a:r>
            <a:r>
              <a:rPr lang="en-US" sz="1300" dirty="0">
                <a:solidFill>
                  <a:schemeClr val="bg1"/>
                </a:solidFill>
                <a:latin typeface="Arial" panose="020B0604020202020204" pitchFamily="34" charset="0"/>
                <a:cs typeface="Arial" panose="020B0604020202020204" pitchFamily="34" charset="0"/>
              </a:rPr>
              <a:t>), so exercise!</a:t>
            </a:r>
          </a:p>
        </p:txBody>
      </p:sp>
      <p:sp>
        <p:nvSpPr>
          <p:cNvPr id="3" name="TextBox 2">
            <a:extLst>
              <a:ext uri="{FF2B5EF4-FFF2-40B4-BE49-F238E27FC236}">
                <a16:creationId xmlns:a16="http://schemas.microsoft.com/office/drawing/2014/main" id="{2FAED98C-3BC4-417A-9D6D-79ADD8996FA9}"/>
              </a:ext>
            </a:extLst>
          </p:cNvPr>
          <p:cNvSpPr txBox="1"/>
          <p:nvPr/>
        </p:nvSpPr>
        <p:spPr>
          <a:xfrm>
            <a:off x="685800" y="4953000"/>
            <a:ext cx="7620000" cy="1815882"/>
          </a:xfrm>
          <a:prstGeom prst="rect">
            <a:avLst/>
          </a:prstGeom>
          <a:noFill/>
        </p:spPr>
        <p:txBody>
          <a:bodyPr wrap="square" rtlCol="0">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What is the price of the European call option on the same stock and with the same exercise price and date? </a:t>
            </a:r>
          </a:p>
          <a:p>
            <a:pPr marL="342900" indent="-342900">
              <a:buFont typeface="+mj-lt"/>
              <a:buAutoNum type="arabicPeriod"/>
            </a:pPr>
            <a:r>
              <a:rPr lang="en-US" sz="1600" dirty="0">
                <a:latin typeface="Arial" panose="020B0604020202020204" pitchFamily="34" charset="0"/>
                <a:cs typeface="Arial" panose="020B0604020202020204" pitchFamily="34" charset="0"/>
              </a:rPr>
              <a:t>What is the price of an American call option with these same features?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 3.28 using PCP; 2. 3.28 as it will never be exercised early!]</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6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3528" y="1052736"/>
            <a:ext cx="8395648" cy="5083175"/>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dirty="0">
                <a:latin typeface="Arial" pitchFamily="34" charset="0"/>
                <a:cs typeface="Arial" pitchFamily="34" charset="0"/>
              </a:rPr>
              <a:t>Stock options (American)</a:t>
            </a: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Index options (European)</a:t>
            </a: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Interest rate caps and floors</a:t>
            </a: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Currency options</a:t>
            </a: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Options on (commodity) futures </a:t>
            </a: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Options on Bitcoin futures</a:t>
            </a: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Weather options (</a:t>
            </a:r>
            <a:r>
              <a:rPr lang="en-GB" dirty="0">
                <a:latin typeface="Arial" panose="020B0604020202020204" pitchFamily="34" charset="0"/>
                <a:ea typeface="Geneva"/>
                <a:cs typeface="Arial" panose="020B0604020202020204" pitchFamily="34" charset="0"/>
                <a:hlinkClick r:id="rId3"/>
              </a:rPr>
              <a:t>http://www.cmegroup.com/trading/weather/</a:t>
            </a:r>
            <a:r>
              <a:rPr lang="pt-PT" dirty="0">
                <a:latin typeface="Arial" panose="020B0604020202020204" pitchFamily="34" charset="0"/>
                <a:cs typeface="Arial" pitchFamily="34" charset="0"/>
              </a:rPr>
              <a:t> and </a:t>
            </a:r>
            <a:r>
              <a:rPr lang="pt-PT" dirty="0">
                <a:latin typeface="Arial" panose="020B0604020202020204" pitchFamily="34" charset="0"/>
                <a:cs typeface="Arial" pitchFamily="34" charset="0"/>
                <a:hlinkClick r:id="rId4"/>
              </a:rPr>
              <a:t>market efficiency</a:t>
            </a:r>
            <a:r>
              <a:rPr lang="pt-PT" dirty="0">
                <a:latin typeface="Arial" panose="020B0604020202020204" pitchFamily="34" charset="0"/>
                <a:cs typeface="Arial" pitchFamily="34" charset="0"/>
              </a:rPr>
              <a:t>)</a:t>
            </a:r>
          </a:p>
          <a:p>
            <a:pPr marL="342900" indent="-342900">
              <a:buFont typeface="Arial" panose="020B0604020202020204" pitchFamily="34" charset="0"/>
              <a:buChar char="•"/>
            </a:pPr>
            <a:endParaRPr lang="pt-PT" dirty="0">
              <a:latin typeface="Arial" panose="020B0604020202020204" pitchFamily="34" charset="0"/>
              <a:cs typeface="Arial" pitchFamily="34" charset="0"/>
            </a:endParaRPr>
          </a:p>
          <a:p>
            <a:pPr marL="342900" indent="-342900">
              <a:buFont typeface="Arial" panose="020B0604020202020204" pitchFamily="34" charset="0"/>
              <a:buChar char="•"/>
            </a:pPr>
            <a:r>
              <a:rPr lang="pt-PT" dirty="0">
                <a:latin typeface="Arial" panose="020B0604020202020204" pitchFamily="34" charset="0"/>
                <a:cs typeface="Arial" pitchFamily="34" charset="0"/>
              </a:rPr>
              <a:t>And many more...</a:t>
            </a:r>
          </a:p>
          <a:p>
            <a:pPr marL="342900" indent="-342900">
              <a:buFont typeface="Arial" panose="020B0604020202020204" pitchFamily="34" charset="0"/>
              <a:buChar char="•"/>
            </a:pPr>
            <a:endParaRPr lang="pt-PT" dirty="0">
              <a:latin typeface="Arial" panose="020B0604020202020204" pitchFamily="34" charset="0"/>
              <a:cs typeface="Arial" pitchFamily="34" charset="0"/>
            </a:endParaRPr>
          </a:p>
          <a:p>
            <a:pPr marL="342900" indent="-342900">
              <a:buFont typeface="Arial" panose="020B0604020202020204" pitchFamily="34" charset="0"/>
              <a:buChar char="•"/>
            </a:pPr>
            <a:endParaRPr lang="pt-PT" dirty="0">
              <a:latin typeface="Arial" panose="020B0604020202020204" pitchFamily="34" charset="0"/>
              <a:cs typeface="Arial" pitchFamily="34" charset="0"/>
            </a:endParaRPr>
          </a:p>
          <a:p>
            <a:pPr marL="342900" indent="-342900">
              <a:buFont typeface="Arial" panose="020B0604020202020204" pitchFamily="34" charset="0"/>
              <a:buChar char="•"/>
            </a:pPr>
            <a:endParaRPr lang="pt-PT" dirty="0">
              <a:latin typeface="Arial" panose="020B0604020202020204" pitchFamily="34" charset="0"/>
              <a:cs typeface="Arial" pitchFamily="34" charset="0"/>
            </a:endParaRPr>
          </a:p>
          <a:p>
            <a:pPr marL="342900" indent="-342900">
              <a:buFont typeface="Arial" charset="0"/>
              <a:buAutoNum type="arabicPeriod"/>
            </a:pPr>
            <a:endParaRPr lang="pt-PT" dirty="0">
              <a:latin typeface="Arial" panose="020B0604020202020204" pitchFamily="34" charset="0"/>
              <a:cs typeface="Arial" pitchFamily="34" charset="0"/>
            </a:endParaRPr>
          </a:p>
          <a:p>
            <a:pPr marL="342900" indent="-342900" algn="l"/>
            <a:endParaRPr lang="pt-PT" dirty="0">
              <a:latin typeface="Arial" panose="020B0604020202020204" pitchFamily="34" charset="0"/>
              <a:cs typeface="Arial" pitchFamily="34" charset="0"/>
            </a:endParaRPr>
          </a:p>
          <a:p>
            <a:pPr marL="342900" indent="-342900" algn="l"/>
            <a:endParaRPr lang="pt-PT" dirty="0">
              <a:latin typeface="Arial" panose="020B0604020202020204" pitchFamily="34" charset="0"/>
              <a:cs typeface="Arial" pitchFamily="34" charset="0"/>
            </a:endParaRPr>
          </a:p>
          <a:p>
            <a:pPr marL="342900" indent="-342900" algn="l"/>
            <a:endParaRPr lang="pt-PT" dirty="0">
              <a:latin typeface="Arial" panose="020B0604020202020204" pitchFamily="34" charset="0"/>
              <a:cs typeface="Arial" pitchFamily="34" charset="0"/>
            </a:endParaRPr>
          </a:p>
          <a:p>
            <a:pPr marL="342900" indent="-342900" algn="l"/>
            <a:endParaRPr lang="pt-PT" dirty="0">
              <a:latin typeface="Arial" panose="020B0604020202020204" pitchFamily="34" charset="0"/>
              <a:cs typeface="Arial" pitchFamily="34" charset="0"/>
            </a:endParaRPr>
          </a:p>
          <a:p>
            <a:pPr marL="342900" indent="-342900" algn="l">
              <a:buFont typeface="Arial" pitchFamily="34" charset="0"/>
              <a:buChar char="•"/>
            </a:pPr>
            <a:endParaRPr lang="pt-PT" b="1" dirty="0">
              <a:latin typeface="Arial" panose="020B0604020202020204" pitchFamily="34" charset="0"/>
              <a:cs typeface="Arial" pitchFamily="34" charset="0"/>
            </a:endParaRPr>
          </a:p>
        </p:txBody>
      </p:sp>
      <p:sp>
        <p:nvSpPr>
          <p:cNvPr id="10" name="TextBox 9"/>
          <p:cNvSpPr txBox="1"/>
          <p:nvPr/>
        </p:nvSpPr>
        <p:spPr>
          <a:xfrm>
            <a:off x="489576" y="198869"/>
            <a:ext cx="8229600" cy="523220"/>
          </a:xfrm>
          <a:prstGeom prst="rect">
            <a:avLst/>
          </a:prstGeom>
          <a:noFill/>
        </p:spPr>
        <p:txBody>
          <a:bodyPr wrap="square" rtlCol="0">
            <a:spAutoFit/>
          </a:bodyPr>
          <a:lstStyle/>
          <a:p>
            <a:pPr algn="ctr">
              <a:tabLst>
                <a:tab pos="968375" algn="l"/>
              </a:tabLst>
            </a:pPr>
            <a:r>
              <a:rPr lang="en-US" sz="2800" b="1" dirty="0">
                <a:latin typeface="Arial" pitchFamily="34" charset="0"/>
                <a:cs typeface="Arial" pitchFamily="34" charset="0"/>
              </a:rPr>
              <a:t>Options on what?</a:t>
            </a:r>
          </a:p>
        </p:txBody>
      </p:sp>
    </p:spTree>
    <p:extLst>
      <p:ext uri="{BB962C8B-B14F-4D97-AF65-F5344CB8AC3E}">
        <p14:creationId xmlns:p14="http://schemas.microsoft.com/office/powerpoint/2010/main" val="691787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81000" y="97000"/>
            <a:ext cx="7162800" cy="588800"/>
          </a:xfrm>
        </p:spPr>
        <p:txBody>
          <a:bodyPr>
            <a:normAutofit/>
          </a:bodyPr>
          <a:lstStyle/>
          <a:p>
            <a:pPr algn="l"/>
            <a:r>
              <a:rPr lang="en-US" sz="3200" dirty="0">
                <a:latin typeface="Arial" panose="020B0604020202020204" pitchFamily="34" charset="0"/>
                <a:cs typeface="Arial" panose="020B0604020202020204" pitchFamily="34" charset="0"/>
              </a:rPr>
              <a:t>Dividends</a:t>
            </a:r>
            <a:endParaRPr lang="pt-PT" sz="3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891" name="Content Placeholder 2"/>
              <p:cNvSpPr>
                <a:spLocks noGrp="1"/>
              </p:cNvSpPr>
              <p:nvPr>
                <p:ph idx="4294967295"/>
              </p:nvPr>
            </p:nvSpPr>
            <p:spPr>
              <a:xfrm>
                <a:off x="381000" y="838200"/>
                <a:ext cx="8229600" cy="4525963"/>
              </a:xfrm>
            </p:spPr>
            <p:txBody>
              <a:bodyPr>
                <a:noAutofit/>
              </a:bodyPr>
              <a:lstStyle/>
              <a:p>
                <a:r>
                  <a:rPr lang="en-US" sz="1800" dirty="0">
                    <a:latin typeface="Arial" panose="020B0604020202020204" pitchFamily="34" charset="0"/>
                    <a:cs typeface="Arial" panose="020B0604020202020204" pitchFamily="34" charset="0"/>
                  </a:rPr>
                  <a:t>Suppose the underlying stock pays a dividend </a:t>
                </a:r>
              </a:p>
              <a:p>
                <a:pPr marL="914400" lvl="1" indent="-457200">
                  <a:buFont typeface="+mj-lt"/>
                  <a:buAutoNum type="arabicPeriod"/>
                </a:pPr>
                <a:r>
                  <a:rPr lang="en-US" sz="1800" dirty="0">
                    <a:latin typeface="Arial" panose="020B0604020202020204" pitchFamily="34" charset="0"/>
                    <a:cs typeface="Arial" panose="020B0604020202020204" pitchFamily="34" charset="0"/>
                  </a:rPr>
                  <a:t>Discrete: e.g., 1$ in 2 months</a:t>
                </a:r>
              </a:p>
              <a:p>
                <a:pPr marL="914400" lvl="1" indent="-457200">
                  <a:buFont typeface="+mj-lt"/>
                  <a:buAutoNum type="arabicPeriod"/>
                </a:pPr>
                <a:r>
                  <a:rPr lang="en-US" sz="1800" dirty="0">
                    <a:latin typeface="Arial" panose="020B0604020202020204" pitchFamily="34" charset="0"/>
                    <a:cs typeface="Arial" panose="020B0604020202020204" pitchFamily="34" charset="0"/>
                  </a:rPr>
                  <a:t>Continuous dividend yield </a:t>
                </a:r>
                <a:r>
                  <a:rPr lang="en-US" sz="1800" i="1" dirty="0">
                    <a:latin typeface="Arial" panose="020B0604020202020204" pitchFamily="34" charset="0"/>
                    <a:cs typeface="Arial" panose="020B0604020202020204" pitchFamily="34" charset="0"/>
                  </a:rPr>
                  <a:t>q</a:t>
                </a:r>
                <a:r>
                  <a:rPr lang="en-US" sz="1800" dirty="0">
                    <a:latin typeface="Arial" panose="020B0604020202020204" pitchFamily="34" charset="0"/>
                    <a:cs typeface="Arial" panose="020B0604020202020204" pitchFamily="34" charset="0"/>
                  </a:rPr>
                  <a:t> up to expiration: e.g., 1% (annualized)</a:t>
                </a:r>
              </a:p>
              <a:p>
                <a:pPr marL="914400" lvl="1" indent="-457200">
                  <a:buFont typeface="+mj-lt"/>
                  <a:buAutoNum type="arabicPeriod"/>
                </a:pPr>
                <a:endParaRPr lang="en-US" sz="1800" dirty="0">
                  <a:latin typeface="Arial" panose="020B0604020202020204" pitchFamily="34" charset="0"/>
                  <a:cs typeface="Arial" panose="020B0604020202020204" pitchFamily="34" charset="0"/>
                </a:endParaRPr>
              </a:p>
              <a:p>
                <a:pPr marL="514350" indent="-457200"/>
                <a:r>
                  <a:rPr lang="en-US" sz="1800" dirty="0">
                    <a:latin typeface="Arial" panose="020B0604020202020204" pitchFamily="34" charset="0"/>
                    <a:cs typeface="Arial" panose="020B0604020202020204" pitchFamily="34" charset="0"/>
                  </a:rPr>
                  <a:t>In both cases, we find the value of a European call option, substituting for </a:t>
                </a:r>
                <a14:m>
                  <m:oMath xmlns:m="http://schemas.openxmlformats.org/officeDocument/2006/math">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𝑆</m:t>
                        </m:r>
                      </m:e>
                      <m:sub>
                        <m:r>
                          <a:rPr lang="en-US" altLang="en-US" sz="1800" i="1">
                            <a:latin typeface="Cambria Math" panose="02040503050406030204" pitchFamily="18" charset="0"/>
                            <a:ea typeface="ヒラギノ角ゴ Pro W3" charset="-128"/>
                            <a:sym typeface="Wingdings" panose="05000000000000000000" pitchFamily="2" charset="2"/>
                          </a:rPr>
                          <m:t>0</m:t>
                        </m:r>
                      </m:sub>
                    </m:sSub>
                  </m:oMath>
                </a14:m>
                <a:r>
                  <a:rPr lang="en-US" sz="1800" dirty="0">
                    <a:latin typeface="Arial" pitchFamily="34" charset="0"/>
                    <a:cs typeface="Arial" pitchFamily="34" charset="0"/>
                  </a:rPr>
                  <a:t> in the Black-Scholes formula either </a:t>
                </a:r>
                <a14:m>
                  <m:oMath xmlns:m="http://schemas.openxmlformats.org/officeDocument/2006/math">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𝑆</m:t>
                        </m:r>
                      </m:e>
                      <m:sub>
                        <m:r>
                          <a:rPr lang="en-US" altLang="en-US" sz="1800" i="1">
                            <a:latin typeface="Cambria Math" panose="02040503050406030204" pitchFamily="18" charset="0"/>
                            <a:ea typeface="ヒラギノ角ゴ Pro W3" charset="-128"/>
                            <a:sym typeface="Wingdings" panose="05000000000000000000" pitchFamily="2" charset="2"/>
                          </a:rPr>
                          <m:t>0</m:t>
                        </m:r>
                      </m:sub>
                    </m:sSub>
                    <m:r>
                      <a:rPr lang="en-US" altLang="en-US" sz="1800" b="0" i="0" smtClean="0">
                        <a:latin typeface="Cambria Math" panose="02040503050406030204" pitchFamily="18" charset="0"/>
                        <a:ea typeface="ヒラギノ角ゴ Pro W3" charset="-128"/>
                        <a:sym typeface="Wingdings" panose="05000000000000000000" pitchFamily="2" charset="2"/>
                      </a:rPr>
                      <m:t>−</m:t>
                    </m:r>
                    <m:r>
                      <m:rPr>
                        <m:sty m:val="p"/>
                      </m:rPr>
                      <a:rPr lang="en-US" altLang="en-US" sz="1800" b="0" i="0" smtClean="0">
                        <a:latin typeface="Cambria Math" panose="02040503050406030204" pitchFamily="18" charset="0"/>
                        <a:ea typeface="ヒラギノ角ゴ Pro W3" charset="-128"/>
                        <a:sym typeface="Wingdings" panose="05000000000000000000" pitchFamily="2" charset="2"/>
                      </a:rPr>
                      <m:t>PV</m:t>
                    </m:r>
                    <m:d>
                      <m:dPr>
                        <m:ctrlPr>
                          <a:rPr lang="en-US" altLang="en-US" sz="1800" b="0" i="1" smtClean="0">
                            <a:latin typeface="Cambria Math" panose="02040503050406030204" pitchFamily="18" charset="0"/>
                            <a:ea typeface="ヒラギノ角ゴ Pro W3" charset="-128"/>
                            <a:sym typeface="Wingdings" panose="05000000000000000000" pitchFamily="2" charset="2"/>
                          </a:rPr>
                        </m:ctrlPr>
                      </m:dPr>
                      <m:e>
                        <m:r>
                          <m:rPr>
                            <m:sty m:val="p"/>
                          </m:rPr>
                          <a:rPr lang="en-US" altLang="en-US" sz="1800" b="0" i="0" smtClean="0">
                            <a:latin typeface="Cambria Math" panose="02040503050406030204" pitchFamily="18" charset="0"/>
                            <a:ea typeface="ヒラギノ角ゴ Pro W3" charset="-128"/>
                            <a:sym typeface="Wingdings" panose="05000000000000000000" pitchFamily="2" charset="2"/>
                          </a:rPr>
                          <m:t>D</m:t>
                        </m:r>
                      </m:e>
                    </m:d>
                  </m:oMath>
                </a14:m>
                <a:r>
                  <a:rPr lang="en-US" sz="1800" dirty="0">
                    <a:latin typeface="Arial" pitchFamily="34" charset="0"/>
                    <a:cs typeface="Arial" pitchFamily="34" charset="0"/>
                  </a:rPr>
                  <a:t> or </a:t>
                </a:r>
                <a14:m>
                  <m:oMath xmlns:m="http://schemas.openxmlformats.org/officeDocument/2006/math">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𝑆</m:t>
                        </m:r>
                      </m:e>
                      <m:sub>
                        <m:r>
                          <a:rPr lang="en-US" altLang="en-US" sz="1800" i="1">
                            <a:latin typeface="Cambria Math" panose="02040503050406030204" pitchFamily="18" charset="0"/>
                            <a:ea typeface="ヒラギノ角ゴ Pro W3" charset="-128"/>
                            <a:sym typeface="Wingdings" panose="05000000000000000000" pitchFamily="2" charset="2"/>
                          </a:rPr>
                          <m:t>0</m:t>
                        </m:r>
                      </m:sub>
                    </m:sSub>
                    <m:sSup>
                      <m:sSupPr>
                        <m:ctrlPr>
                          <a:rPr lang="en-US" altLang="en-US" sz="1800" i="1" smtClean="0">
                            <a:latin typeface="Cambria Math" panose="02040503050406030204" pitchFamily="18" charset="0"/>
                            <a:ea typeface="ヒラギノ角ゴ Pro W3" charset="-128"/>
                            <a:sym typeface="Wingdings" panose="05000000000000000000" pitchFamily="2" charset="2"/>
                          </a:rPr>
                        </m:ctrlPr>
                      </m:sSupPr>
                      <m:e>
                        <m:r>
                          <a:rPr lang="en-US" altLang="en-US" sz="1800" b="0" i="1" smtClean="0">
                            <a:latin typeface="Cambria Math" panose="02040503050406030204" pitchFamily="18" charset="0"/>
                            <a:ea typeface="ヒラギノ角ゴ Pro W3" charset="-128"/>
                            <a:sym typeface="Wingdings" panose="05000000000000000000" pitchFamily="2" charset="2"/>
                          </a:rPr>
                          <m:t>𝑒</m:t>
                        </m:r>
                      </m:e>
                      <m:sup>
                        <m:r>
                          <a:rPr lang="en-US" altLang="en-US" sz="1800" b="0" i="1" smtClean="0">
                            <a:latin typeface="Cambria Math" panose="02040503050406030204" pitchFamily="18" charset="0"/>
                            <a:ea typeface="ヒラギノ角ゴ Pro W3" charset="-128"/>
                            <a:sym typeface="Wingdings" panose="05000000000000000000" pitchFamily="2" charset="2"/>
                          </a:rPr>
                          <m:t>−</m:t>
                        </m:r>
                        <m:r>
                          <a:rPr lang="en-US" altLang="en-US" sz="1800" b="0" i="1" smtClean="0">
                            <a:latin typeface="Cambria Math" panose="02040503050406030204" pitchFamily="18" charset="0"/>
                            <a:ea typeface="ヒラギノ角ゴ Pro W3" charset="-128"/>
                            <a:sym typeface="Wingdings" panose="05000000000000000000" pitchFamily="2" charset="2"/>
                          </a:rPr>
                          <m:t>𝑞𝑇</m:t>
                        </m:r>
                      </m:sup>
                    </m:sSup>
                    <m:r>
                      <a:rPr lang="en-US" altLang="en-US" sz="1800" b="0" i="0" smtClean="0">
                        <a:latin typeface="Cambria Math" panose="02040503050406030204" pitchFamily="18" charset="0"/>
                        <a:ea typeface="ヒラギノ角ゴ Pro W3" charset="-128"/>
                        <a:sym typeface="Wingdings" panose="05000000000000000000" pitchFamily="2" charset="2"/>
                      </a:rPr>
                      <m:t>, </m:t>
                    </m:r>
                    <m:r>
                      <m:rPr>
                        <m:sty m:val="p"/>
                      </m:rPr>
                      <a:rPr lang="en-US" altLang="en-US" sz="1800" b="0" i="0" smtClean="0">
                        <a:latin typeface="Cambria Math" panose="02040503050406030204" pitchFamily="18" charset="0"/>
                        <a:ea typeface="ヒラギノ角ゴ Pro W3" charset="-128"/>
                        <a:sym typeface="Wingdings" panose="05000000000000000000" pitchFamily="2" charset="2"/>
                      </a:rPr>
                      <m:t>e</m:t>
                    </m:r>
                    <m:r>
                      <a:rPr lang="en-US" altLang="en-US" sz="1800" b="0" i="0" smtClean="0">
                        <a:latin typeface="Cambria Math" panose="02040503050406030204" pitchFamily="18" charset="0"/>
                        <a:ea typeface="ヒラギノ角ゴ Pro W3" charset="-128"/>
                        <a:sym typeface="Wingdings" panose="05000000000000000000" pitchFamily="2" charset="2"/>
                      </a:rPr>
                      <m:t>.</m:t>
                    </m:r>
                    <m:r>
                      <m:rPr>
                        <m:sty m:val="p"/>
                      </m:rPr>
                      <a:rPr lang="en-US" altLang="en-US" sz="1800" b="0" i="0" smtClean="0">
                        <a:latin typeface="Cambria Math" panose="02040503050406030204" pitchFamily="18" charset="0"/>
                        <a:ea typeface="ヒラギノ角ゴ Pro W3" charset="-128"/>
                        <a:sym typeface="Wingdings" panose="05000000000000000000" pitchFamily="2" charset="2"/>
                      </a:rPr>
                      <m:t>g</m:t>
                    </m:r>
                    <m:r>
                      <a:rPr lang="en-US" altLang="en-US" sz="1800" b="0" i="0" smtClean="0">
                        <a:latin typeface="Cambria Math" panose="02040503050406030204" pitchFamily="18" charset="0"/>
                        <a:ea typeface="ヒラギノ角ゴ Pro W3" charset="-128"/>
                        <a:sym typeface="Wingdings" panose="05000000000000000000" pitchFamily="2" charset="2"/>
                      </a:rPr>
                      <m:t>., </m:t>
                    </m:r>
                  </m:oMath>
                </a14:m>
                <a:endParaRPr lang="en-US" altLang="en-US" sz="1800" dirty="0">
                  <a:latin typeface="Arial" panose="020B0604020202020204" pitchFamily="34" charset="0"/>
                  <a:cs typeface="Arial" panose="020B0604020202020204" pitchFamily="34" charset="0"/>
                  <a:sym typeface="Wingdings" panose="05000000000000000000" pitchFamily="2" charset="2"/>
                </a:endParaRPr>
              </a:p>
              <a:p>
                <a:pPr marL="0" lvl="1" indent="0" algn="ctr">
                  <a:spcBef>
                    <a:spcPct val="50000"/>
                  </a:spcBef>
                  <a:buClr>
                    <a:schemeClr val="accent2"/>
                  </a:buClr>
                  <a:buSzPct val="60000"/>
                  <a:buNone/>
                </a:pPr>
                <a14:m>
                  <m:oMath xmlns:m="http://schemas.openxmlformats.org/officeDocument/2006/math">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𝑐</m:t>
                        </m:r>
                      </m:e>
                      <m:sub>
                        <m:r>
                          <a:rPr lang="en-US" altLang="en-US" sz="1800" i="1">
                            <a:latin typeface="Cambria Math" panose="02040503050406030204" pitchFamily="18" charset="0"/>
                            <a:ea typeface="ヒラギノ角ゴ Pro W3" charset="-128"/>
                            <a:sym typeface="Wingdings" panose="05000000000000000000" pitchFamily="2" charset="2"/>
                          </a:rPr>
                          <m:t>0</m:t>
                        </m:r>
                      </m:sub>
                    </m:sSub>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𝑆</m:t>
                        </m:r>
                      </m:e>
                      <m:sub>
                        <m:r>
                          <a:rPr lang="en-US" altLang="en-US" sz="1800" i="1">
                            <a:latin typeface="Cambria Math" panose="02040503050406030204" pitchFamily="18" charset="0"/>
                            <a:ea typeface="ヒラギノ角ゴ Pro W3" charset="-128"/>
                            <a:sym typeface="Wingdings" panose="05000000000000000000" pitchFamily="2" charset="2"/>
                          </a:rPr>
                          <m:t>0</m:t>
                        </m:r>
                      </m:sub>
                    </m:sSub>
                    <m:sSup>
                      <m:sSupPr>
                        <m:ctrlPr>
                          <a:rPr lang="en-US" altLang="en-US" sz="1800" i="1">
                            <a:latin typeface="Cambria Math" panose="02040503050406030204" pitchFamily="18" charset="0"/>
                            <a:ea typeface="ヒラギノ角ゴ Pro W3" charset="-128"/>
                            <a:sym typeface="Wingdings" panose="05000000000000000000" pitchFamily="2" charset="2"/>
                          </a:rPr>
                        </m:ctrlPr>
                      </m:sSupPr>
                      <m:e>
                        <m:r>
                          <a:rPr lang="en-US" altLang="en-US" sz="1800" i="1">
                            <a:latin typeface="Cambria Math" panose="02040503050406030204" pitchFamily="18" charset="0"/>
                            <a:ea typeface="ヒラギノ角ゴ Pro W3" charset="-128"/>
                            <a:sym typeface="Wingdings" panose="05000000000000000000" pitchFamily="2" charset="2"/>
                          </a:rPr>
                          <m:t>𝑒</m:t>
                        </m:r>
                      </m:e>
                      <m:sup>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𝑞𝑇</m:t>
                        </m:r>
                      </m:sup>
                    </m:sSup>
                    <m:limLow>
                      <m:limLowPr>
                        <m:ctrlPr>
                          <a:rPr lang="en-US" altLang="en-US" sz="1800" i="1">
                            <a:latin typeface="Cambria Math" panose="02040503050406030204" pitchFamily="18" charset="0"/>
                            <a:ea typeface="ヒラギノ角ゴ Pro W3" charset="-128"/>
                            <a:sym typeface="Wingdings" panose="05000000000000000000" pitchFamily="2" charset="2"/>
                          </a:rPr>
                        </m:ctrlPr>
                      </m:limLowPr>
                      <m:e>
                        <m:groupChr>
                          <m:groupChrPr>
                            <m:chr m:val="⏟"/>
                            <m:ctrlPr>
                              <a:rPr lang="en-US" altLang="en-US" sz="1800" i="1">
                                <a:latin typeface="Cambria Math" panose="02040503050406030204" pitchFamily="18" charset="0"/>
                                <a:ea typeface="ヒラギノ角ゴ Pro W3" charset="-128"/>
                                <a:sym typeface="Wingdings" panose="05000000000000000000" pitchFamily="2" charset="2"/>
                              </a:rPr>
                            </m:ctrlPr>
                          </m:groupChrPr>
                          <m:e>
                            <m:r>
                              <a:rPr lang="en-US" altLang="en-US" sz="1800" i="1">
                                <a:latin typeface="Cambria Math" panose="02040503050406030204" pitchFamily="18" charset="0"/>
                                <a:ea typeface="ヒラギノ角ゴ Pro W3" charset="-128"/>
                                <a:sym typeface="Wingdings" panose="05000000000000000000" pitchFamily="2" charset="2"/>
                              </a:rPr>
                              <m:t>𝑁</m:t>
                            </m:r>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1</m:t>
                                </m:r>
                              </m:sub>
                            </m:sSub>
                            <m:r>
                              <a:rPr lang="en-US" altLang="en-US" sz="1800" i="1">
                                <a:latin typeface="Cambria Math" panose="02040503050406030204" pitchFamily="18" charset="0"/>
                                <a:ea typeface="ヒラギノ角ゴ Pro W3" charset="-128"/>
                                <a:sym typeface="Wingdings" panose="05000000000000000000" pitchFamily="2" charset="2"/>
                              </a:rPr>
                              <m:t>)</m:t>
                            </m:r>
                          </m:e>
                        </m:groupChr>
                      </m:e>
                      <m:lim>
                        <m:r>
                          <a:rPr lang="en-US" altLang="en-US" sz="1800" i="1">
                            <a:latin typeface="Cambria Math" panose="02040503050406030204" pitchFamily="18" charset="0"/>
                            <a:ea typeface="ヒラギノ角ゴ Pro W3" charset="-128"/>
                            <a:sym typeface="Wingdings" panose="05000000000000000000" pitchFamily="2" charset="2"/>
                          </a:rPr>
                          <m:t>𝐷𝑒𝑙𝑡𝑎</m:t>
                        </m:r>
                        <m:r>
                          <a:rPr lang="en-US" altLang="en-US" sz="1800" i="1">
                            <a:latin typeface="Cambria Math" panose="02040503050406030204" pitchFamily="18" charset="0"/>
                            <a:ea typeface="ヒラギノ角ゴ Pro W3" charset="-128"/>
                            <a:sym typeface="Wingdings" panose="05000000000000000000" pitchFamily="2" charset="2"/>
                          </a:rPr>
                          <m:t> (0≤∆≤1)</m:t>
                        </m:r>
                      </m:lim>
                    </m:limLow>
                    <m:limLow>
                      <m:limLowPr>
                        <m:ctrlPr>
                          <a:rPr lang="en-US" altLang="en-US" sz="1800" i="1">
                            <a:latin typeface="Cambria Math" panose="02040503050406030204" pitchFamily="18" charset="0"/>
                            <a:ea typeface="ヒラギノ角ゴ Pro W3" charset="-128"/>
                            <a:sym typeface="Wingdings" panose="05000000000000000000" pitchFamily="2" charset="2"/>
                          </a:rPr>
                        </m:ctrlPr>
                      </m:limLowPr>
                      <m:e>
                        <m:groupChr>
                          <m:groupChrPr>
                            <m:chr m:val="⏟"/>
                            <m:ctrlPr>
                              <a:rPr lang="en-US" altLang="en-US" sz="1800" i="1">
                                <a:latin typeface="Cambria Math" panose="02040503050406030204" pitchFamily="18" charset="0"/>
                                <a:ea typeface="ヒラギノ角ゴ Pro W3" charset="-128"/>
                                <a:sym typeface="Wingdings" panose="05000000000000000000" pitchFamily="2" charset="2"/>
                              </a:rPr>
                            </m:ctrlPr>
                          </m:groupChrPr>
                          <m:e>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𝐾</m:t>
                            </m:r>
                            <m:sSup>
                              <m:sSupPr>
                                <m:ctrlPr>
                                  <a:rPr lang="en-US" altLang="en-US" sz="1800" i="1">
                                    <a:latin typeface="Cambria Math" panose="02040503050406030204" pitchFamily="18" charset="0"/>
                                    <a:ea typeface="ヒラギノ角ゴ Pro W3" charset="-128"/>
                                    <a:sym typeface="Wingdings" panose="05000000000000000000" pitchFamily="2" charset="2"/>
                                  </a:rPr>
                                </m:ctrlPr>
                              </m:sSupPr>
                              <m:e>
                                <m:r>
                                  <a:rPr lang="en-US" altLang="en-US" sz="1800" i="1">
                                    <a:latin typeface="Cambria Math" panose="02040503050406030204" pitchFamily="18" charset="0"/>
                                    <a:ea typeface="ヒラギノ角ゴ Pro W3" charset="-128"/>
                                    <a:sym typeface="Wingdings" panose="05000000000000000000" pitchFamily="2" charset="2"/>
                                  </a:rPr>
                                  <m:t>𝑒</m:t>
                                </m:r>
                              </m:e>
                              <m:sup>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𝑟𝑇</m:t>
                                </m:r>
                              </m:sup>
                            </m:sSup>
                            <m:r>
                              <a:rPr lang="en-US" altLang="en-US" sz="1800" i="1">
                                <a:latin typeface="Cambria Math" panose="02040503050406030204" pitchFamily="18" charset="0"/>
                                <a:ea typeface="ヒラギノ角ゴ Pro W3" charset="-128"/>
                                <a:sym typeface="Wingdings" panose="05000000000000000000" pitchFamily="2" charset="2"/>
                              </a:rPr>
                              <m:t>𝑁</m:t>
                            </m:r>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2</m:t>
                                </m:r>
                              </m:sub>
                            </m:sSub>
                            <m:r>
                              <a:rPr lang="en-US" altLang="en-US" sz="1800" i="1">
                                <a:latin typeface="Cambria Math" panose="02040503050406030204" pitchFamily="18" charset="0"/>
                                <a:ea typeface="ヒラギノ角ゴ Pro W3" charset="-128"/>
                                <a:sym typeface="Wingdings" panose="05000000000000000000" pitchFamily="2" charset="2"/>
                              </a:rPr>
                              <m:t>)</m:t>
                            </m:r>
                          </m:e>
                        </m:groupChr>
                      </m:e>
                      <m:lim>
                        <m:r>
                          <a:rPr lang="en-US" altLang="en-US" sz="1800" i="1">
                            <a:latin typeface="Cambria Math" panose="02040503050406030204" pitchFamily="18" charset="0"/>
                            <a:ea typeface="ヒラギノ角ゴ Pro W3" charset="-128"/>
                            <a:sym typeface="Wingdings" panose="05000000000000000000" pitchFamily="2" charset="2"/>
                          </a:rPr>
                          <m:t>𝐵𝑜𝑟𝑟𝑜𝑤</m:t>
                        </m:r>
                        <m:r>
                          <a:rPr lang="en-US" altLang="en-US" sz="1800" i="1">
                            <a:latin typeface="Cambria Math" panose="02040503050406030204" pitchFamily="18" charset="0"/>
                            <a:ea typeface="ヒラギノ角ゴ Pro W3" charset="-128"/>
                            <a:sym typeface="Wingdings" panose="05000000000000000000" pitchFamily="2" charset="2"/>
                          </a:rPr>
                          <m:t> (</m:t>
                        </m:r>
                        <m:r>
                          <a:rPr lang="en-US" altLang="en-US" sz="1800" i="1">
                            <a:latin typeface="Cambria Math" panose="02040503050406030204" pitchFamily="18" charset="0"/>
                            <a:ea typeface="ヒラギノ角ゴ Pro W3" charset="-128"/>
                            <a:sym typeface="Wingdings" panose="05000000000000000000" pitchFamily="2" charset="2"/>
                          </a:rPr>
                          <m:t>𝐵</m:t>
                        </m:r>
                        <m:r>
                          <a:rPr lang="en-US" altLang="en-US" sz="1800" i="1">
                            <a:latin typeface="Cambria Math" panose="02040503050406030204" pitchFamily="18" charset="0"/>
                            <a:ea typeface="Cambria Math" panose="02040503050406030204" pitchFamily="18" charset="0"/>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0)</m:t>
                        </m:r>
                      </m:lim>
                    </m:limLow>
                  </m:oMath>
                </a14:m>
                <a:r>
                  <a:rPr lang="en-US" altLang="en-US" sz="1800" dirty="0">
                    <a:latin typeface="Arial" panose="020B0604020202020204" pitchFamily="34" charset="0"/>
                    <a:ea typeface="ヒラギノ角ゴ Pro W3" charset="-128"/>
                    <a:cs typeface="Arial" panose="020B0604020202020204" pitchFamily="34" charset="0"/>
                    <a:sym typeface="Wingdings" panose="05000000000000000000" pitchFamily="2" charset="2"/>
                  </a:rPr>
                  <a:t>; </a:t>
                </a:r>
              </a:p>
              <a:p>
                <a:pPr marL="0" lvl="1" indent="0" algn="ctr">
                  <a:spcBef>
                    <a:spcPct val="50000"/>
                  </a:spcBef>
                  <a:buClr>
                    <a:schemeClr val="accent2"/>
                  </a:buClr>
                  <a:buSzPct val="60000"/>
                  <a:buNone/>
                </a:pPr>
                <a14:m>
                  <m:oMathPara xmlns:m="http://schemas.openxmlformats.org/officeDocument/2006/math">
                    <m:oMathParaPr>
                      <m:jc m:val="centerGroup"/>
                    </m:oMathParaPr>
                    <m:oMath xmlns:m="http://schemas.openxmlformats.org/officeDocument/2006/math">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1</m:t>
                          </m:r>
                        </m:sub>
                      </m:sSub>
                      <m:r>
                        <a:rPr lang="en-US" altLang="en-US" sz="1800" i="1">
                          <a:latin typeface="Cambria Math" panose="02040503050406030204" pitchFamily="18" charset="0"/>
                          <a:ea typeface="ヒラギノ角ゴ Pro W3" charset="-128"/>
                          <a:sym typeface="Wingdings" panose="05000000000000000000" pitchFamily="2" charset="2"/>
                        </a:rPr>
                        <m:t>=</m:t>
                      </m:r>
                      <m:f>
                        <m:fPr>
                          <m:ctrlPr>
                            <a:rPr lang="en-US" altLang="en-US" sz="1800" i="1">
                              <a:latin typeface="Cambria Math" panose="02040503050406030204" pitchFamily="18" charset="0"/>
                              <a:ea typeface="ヒラギノ角ゴ Pro W3" charset="-128"/>
                              <a:sym typeface="Wingdings" panose="05000000000000000000" pitchFamily="2" charset="2"/>
                            </a:rPr>
                          </m:ctrlPr>
                        </m:fPr>
                        <m:num>
                          <m:func>
                            <m:funcPr>
                              <m:ctrlPr>
                                <a:rPr lang="en-US" altLang="en-US" sz="1800" i="1">
                                  <a:latin typeface="Cambria Math" panose="02040503050406030204" pitchFamily="18" charset="0"/>
                                  <a:ea typeface="ヒラギノ角ゴ Pro W3" charset="-128"/>
                                  <a:sym typeface="Wingdings" panose="05000000000000000000" pitchFamily="2" charset="2"/>
                                </a:rPr>
                              </m:ctrlPr>
                            </m:funcPr>
                            <m:fName>
                              <m:r>
                                <m:rPr>
                                  <m:sty m:val="p"/>
                                </m:rPr>
                                <a:rPr lang="en-US" altLang="en-US" sz="1800">
                                  <a:latin typeface="Cambria Math" panose="02040503050406030204" pitchFamily="18" charset="0"/>
                                  <a:ea typeface="ヒラギノ角ゴ Pro W3" charset="-128"/>
                                  <a:sym typeface="Wingdings" panose="05000000000000000000" pitchFamily="2" charset="2"/>
                                </a:rPr>
                                <m:t>ln</m:t>
                              </m:r>
                            </m:fName>
                            <m:e>
                              <m:d>
                                <m:dPr>
                                  <m:ctrlPr>
                                    <a:rPr lang="en-US" altLang="en-US" sz="1800" i="1">
                                      <a:latin typeface="Cambria Math" panose="02040503050406030204" pitchFamily="18" charset="0"/>
                                      <a:ea typeface="ヒラギノ角ゴ Pro W3" charset="-128"/>
                                      <a:sym typeface="Wingdings" panose="05000000000000000000" pitchFamily="2" charset="2"/>
                                    </a:rPr>
                                  </m:ctrlPr>
                                </m:dPr>
                                <m:e>
                                  <m:f>
                                    <m:fPr>
                                      <m:ctrlPr>
                                        <a:rPr lang="en-US" altLang="en-US" sz="1800" i="1">
                                          <a:latin typeface="Cambria Math" panose="02040503050406030204" pitchFamily="18" charset="0"/>
                                          <a:ea typeface="ヒラギノ角ゴ Pro W3" charset="-128"/>
                                          <a:sym typeface="Wingdings" panose="05000000000000000000" pitchFamily="2" charset="2"/>
                                        </a:rPr>
                                      </m:ctrlPr>
                                    </m:fPr>
                                    <m:num>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𝑆</m:t>
                                          </m:r>
                                        </m:e>
                                        <m:sub>
                                          <m:r>
                                            <a:rPr lang="en-US" altLang="en-US" sz="1800" i="1">
                                              <a:latin typeface="Cambria Math" panose="02040503050406030204" pitchFamily="18" charset="0"/>
                                              <a:ea typeface="ヒラギノ角ゴ Pro W3" charset="-128"/>
                                              <a:sym typeface="Wingdings" panose="05000000000000000000" pitchFamily="2" charset="2"/>
                                            </a:rPr>
                                            <m:t>0</m:t>
                                          </m:r>
                                        </m:sub>
                                      </m:sSub>
                                      <m:sSup>
                                        <m:sSupPr>
                                          <m:ctrlPr>
                                            <a:rPr lang="en-US" altLang="en-US" sz="1800" i="1">
                                              <a:latin typeface="Cambria Math" panose="02040503050406030204" pitchFamily="18" charset="0"/>
                                              <a:ea typeface="ヒラギノ角ゴ Pro W3" charset="-128"/>
                                              <a:sym typeface="Wingdings" panose="05000000000000000000" pitchFamily="2" charset="2"/>
                                            </a:rPr>
                                          </m:ctrlPr>
                                        </m:sSupPr>
                                        <m:e>
                                          <m:r>
                                            <a:rPr lang="en-US" altLang="en-US" sz="1800" i="1">
                                              <a:latin typeface="Cambria Math" panose="02040503050406030204" pitchFamily="18" charset="0"/>
                                              <a:ea typeface="ヒラギノ角ゴ Pro W3" charset="-128"/>
                                              <a:sym typeface="Wingdings" panose="05000000000000000000" pitchFamily="2" charset="2"/>
                                            </a:rPr>
                                            <m:t>𝑒</m:t>
                                          </m:r>
                                        </m:e>
                                        <m:sup>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𝑞𝑇</m:t>
                                          </m:r>
                                        </m:sup>
                                      </m:sSup>
                                    </m:num>
                                    <m:den>
                                      <m:r>
                                        <a:rPr lang="en-US" altLang="en-US" sz="1800" i="1">
                                          <a:latin typeface="Cambria Math" panose="02040503050406030204" pitchFamily="18" charset="0"/>
                                          <a:ea typeface="ヒラギノ角ゴ Pro W3" charset="-128"/>
                                          <a:sym typeface="Wingdings" panose="05000000000000000000" pitchFamily="2" charset="2"/>
                                        </a:rPr>
                                        <m:t>𝐾</m:t>
                                      </m:r>
                                      <m:sSup>
                                        <m:sSupPr>
                                          <m:ctrlPr>
                                            <a:rPr lang="en-US" altLang="en-US" sz="1800" i="1">
                                              <a:latin typeface="Cambria Math" panose="02040503050406030204" pitchFamily="18" charset="0"/>
                                              <a:ea typeface="ヒラギノ角ゴ Pro W3" charset="-128"/>
                                              <a:sym typeface="Wingdings" panose="05000000000000000000" pitchFamily="2" charset="2"/>
                                            </a:rPr>
                                          </m:ctrlPr>
                                        </m:sSupPr>
                                        <m:e>
                                          <m:r>
                                            <a:rPr lang="en-US" altLang="en-US" sz="1800" i="1">
                                              <a:latin typeface="Cambria Math" panose="02040503050406030204" pitchFamily="18" charset="0"/>
                                              <a:ea typeface="ヒラギノ角ゴ Pro W3" charset="-128"/>
                                              <a:sym typeface="Wingdings" panose="05000000000000000000" pitchFamily="2" charset="2"/>
                                            </a:rPr>
                                            <m:t>𝑒</m:t>
                                          </m:r>
                                        </m:e>
                                        <m:sup>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ヒラギノ角ゴ Pro W3" charset="-128"/>
                                              <a:sym typeface="Wingdings" panose="05000000000000000000" pitchFamily="2" charset="2"/>
                                            </a:rPr>
                                            <m:t>𝑟𝑇</m:t>
                                          </m:r>
                                        </m:sup>
                                      </m:sSup>
                                    </m:den>
                                  </m:f>
                                </m:e>
                              </m:d>
                            </m:e>
                          </m:func>
                        </m:num>
                        <m:den>
                          <m:r>
                            <a:rPr lang="en-US" altLang="en-US" sz="1800" i="1">
                              <a:latin typeface="Cambria Math" panose="02040503050406030204" pitchFamily="18" charset="0"/>
                              <a:ea typeface="Cambria Math" panose="02040503050406030204" pitchFamily="18" charset="0"/>
                              <a:sym typeface="Wingdings" panose="05000000000000000000" pitchFamily="2" charset="2"/>
                            </a:rPr>
                            <m:t>𝜎</m:t>
                          </m:r>
                          <m:rad>
                            <m:radPr>
                              <m:degHide m:val="on"/>
                              <m:ctrlPr>
                                <a:rPr lang="en-US" altLang="en-US" sz="1800" i="1">
                                  <a:latin typeface="Cambria Math" panose="02040503050406030204" pitchFamily="18" charset="0"/>
                                  <a:ea typeface="Cambria Math" panose="02040503050406030204" pitchFamily="18" charset="0"/>
                                  <a:sym typeface="Wingdings" panose="05000000000000000000" pitchFamily="2" charset="2"/>
                                </a:rPr>
                              </m:ctrlPr>
                            </m:radPr>
                            <m:deg/>
                            <m:e>
                              <m:r>
                                <a:rPr lang="en-US" altLang="en-US" sz="1800" i="1">
                                  <a:latin typeface="Cambria Math" panose="02040503050406030204" pitchFamily="18" charset="0"/>
                                  <a:ea typeface="Cambria Math" panose="02040503050406030204" pitchFamily="18" charset="0"/>
                                  <a:sym typeface="Wingdings" panose="05000000000000000000" pitchFamily="2" charset="2"/>
                                </a:rPr>
                                <m:t>𝑇</m:t>
                              </m:r>
                            </m:e>
                          </m:rad>
                        </m:den>
                      </m:f>
                      <m:r>
                        <a:rPr lang="en-US" altLang="en-US" sz="1800" i="1">
                          <a:latin typeface="Cambria Math" panose="02040503050406030204" pitchFamily="18" charset="0"/>
                          <a:ea typeface="ヒラギノ角ゴ Pro W3" charset="-128"/>
                          <a:sym typeface="Wingdings" panose="05000000000000000000" pitchFamily="2" charset="2"/>
                        </a:rPr>
                        <m:t>+</m:t>
                      </m:r>
                      <m:f>
                        <m:fPr>
                          <m:ctrlPr>
                            <a:rPr lang="en-US" altLang="en-US" sz="1800" i="1">
                              <a:latin typeface="Cambria Math" panose="02040503050406030204" pitchFamily="18" charset="0"/>
                              <a:ea typeface="ヒラギノ角ゴ Pro W3" charset="-128"/>
                              <a:sym typeface="Wingdings" panose="05000000000000000000" pitchFamily="2" charset="2"/>
                            </a:rPr>
                          </m:ctrlPr>
                        </m:fPr>
                        <m:num>
                          <m:r>
                            <a:rPr lang="en-US" altLang="en-US" sz="1800" i="1">
                              <a:latin typeface="Cambria Math" panose="02040503050406030204" pitchFamily="18" charset="0"/>
                              <a:ea typeface="Cambria Math" panose="02040503050406030204" pitchFamily="18" charset="0"/>
                              <a:sym typeface="Wingdings" panose="05000000000000000000" pitchFamily="2" charset="2"/>
                            </a:rPr>
                            <m:t>𝜎</m:t>
                          </m:r>
                          <m:rad>
                            <m:radPr>
                              <m:degHide m:val="on"/>
                              <m:ctrlPr>
                                <a:rPr lang="en-US" altLang="en-US" sz="1800" i="1">
                                  <a:latin typeface="Cambria Math" panose="02040503050406030204" pitchFamily="18" charset="0"/>
                                  <a:ea typeface="Cambria Math" panose="02040503050406030204" pitchFamily="18" charset="0"/>
                                  <a:sym typeface="Wingdings" panose="05000000000000000000" pitchFamily="2" charset="2"/>
                                </a:rPr>
                              </m:ctrlPr>
                            </m:radPr>
                            <m:deg/>
                            <m:e>
                              <m:r>
                                <a:rPr lang="en-US" altLang="en-US" sz="1800" i="1">
                                  <a:latin typeface="Cambria Math" panose="02040503050406030204" pitchFamily="18" charset="0"/>
                                  <a:ea typeface="Cambria Math" panose="02040503050406030204" pitchFamily="18" charset="0"/>
                                  <a:sym typeface="Wingdings" panose="05000000000000000000" pitchFamily="2" charset="2"/>
                                </a:rPr>
                                <m:t>𝑇</m:t>
                              </m:r>
                            </m:e>
                          </m:rad>
                        </m:num>
                        <m:den>
                          <m:r>
                            <a:rPr lang="en-US" altLang="en-US" sz="1800" i="1">
                              <a:latin typeface="Cambria Math" panose="02040503050406030204" pitchFamily="18" charset="0"/>
                              <a:ea typeface="ヒラギノ角ゴ Pro W3" charset="-128"/>
                              <a:sym typeface="Wingdings" panose="05000000000000000000" pitchFamily="2" charset="2"/>
                            </a:rPr>
                            <m:t>2</m:t>
                          </m:r>
                        </m:den>
                      </m:f>
                      <m:r>
                        <a:rPr lang="en-US" altLang="en-US" sz="1800">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2</m:t>
                          </m:r>
                        </m:sub>
                      </m:sSub>
                      <m:r>
                        <a:rPr lang="en-US" altLang="en-US" sz="1800" i="1">
                          <a:latin typeface="Cambria Math" panose="02040503050406030204" pitchFamily="18" charset="0"/>
                          <a:ea typeface="ヒラギノ角ゴ Pro W3" charset="-128"/>
                          <a:sym typeface="Wingdings" panose="05000000000000000000" pitchFamily="2" charset="2"/>
                        </a:rPr>
                        <m:t>=</m:t>
                      </m:r>
                      <m:sSub>
                        <m:sSubPr>
                          <m:ctrlPr>
                            <a:rPr lang="en-US" altLang="en-US" sz="1800" i="1">
                              <a:latin typeface="Cambria Math" panose="02040503050406030204" pitchFamily="18" charset="0"/>
                              <a:ea typeface="ヒラギノ角ゴ Pro W3" charset="-128"/>
                              <a:sym typeface="Wingdings" panose="05000000000000000000" pitchFamily="2" charset="2"/>
                            </a:rPr>
                          </m:ctrlPr>
                        </m:sSubPr>
                        <m:e>
                          <m:r>
                            <a:rPr lang="en-US" altLang="en-US" sz="1800" i="1">
                              <a:latin typeface="Cambria Math" panose="02040503050406030204" pitchFamily="18" charset="0"/>
                              <a:ea typeface="ヒラギノ角ゴ Pro W3" charset="-128"/>
                              <a:sym typeface="Wingdings" panose="05000000000000000000" pitchFamily="2" charset="2"/>
                            </a:rPr>
                            <m:t>𝑑</m:t>
                          </m:r>
                        </m:e>
                        <m:sub>
                          <m:r>
                            <a:rPr lang="en-US" altLang="en-US" sz="1800" i="1">
                              <a:latin typeface="Cambria Math" panose="02040503050406030204" pitchFamily="18" charset="0"/>
                              <a:ea typeface="ヒラギノ角ゴ Pro W3" charset="-128"/>
                              <a:sym typeface="Wingdings" panose="05000000000000000000" pitchFamily="2" charset="2"/>
                            </a:rPr>
                            <m:t>1</m:t>
                          </m:r>
                        </m:sub>
                      </m:sSub>
                      <m:r>
                        <a:rPr lang="en-US" altLang="en-US" sz="1800" i="1">
                          <a:latin typeface="Cambria Math" panose="02040503050406030204" pitchFamily="18" charset="0"/>
                          <a:ea typeface="ヒラギノ角ゴ Pro W3" charset="-128"/>
                          <a:sym typeface="Wingdings" panose="05000000000000000000" pitchFamily="2" charset="2"/>
                        </a:rPr>
                        <m:t>−</m:t>
                      </m:r>
                      <m:r>
                        <a:rPr lang="en-US" altLang="en-US" sz="1800" i="1">
                          <a:latin typeface="Cambria Math" panose="02040503050406030204" pitchFamily="18" charset="0"/>
                          <a:ea typeface="Cambria Math" panose="02040503050406030204" pitchFamily="18" charset="0"/>
                          <a:sym typeface="Wingdings" panose="05000000000000000000" pitchFamily="2" charset="2"/>
                        </a:rPr>
                        <m:t>𝜎</m:t>
                      </m:r>
                      <m:rad>
                        <m:radPr>
                          <m:degHide m:val="on"/>
                          <m:ctrlPr>
                            <a:rPr lang="en-US" altLang="en-US" sz="1800" i="1">
                              <a:latin typeface="Cambria Math" panose="02040503050406030204" pitchFamily="18" charset="0"/>
                              <a:ea typeface="Cambria Math" panose="02040503050406030204" pitchFamily="18" charset="0"/>
                              <a:sym typeface="Wingdings" panose="05000000000000000000" pitchFamily="2" charset="2"/>
                            </a:rPr>
                          </m:ctrlPr>
                        </m:radPr>
                        <m:deg/>
                        <m:e>
                          <m:r>
                            <a:rPr lang="en-US" altLang="en-US" sz="1800" i="1">
                              <a:latin typeface="Cambria Math" panose="02040503050406030204" pitchFamily="18" charset="0"/>
                              <a:ea typeface="Cambria Math" panose="02040503050406030204" pitchFamily="18" charset="0"/>
                              <a:sym typeface="Wingdings" panose="05000000000000000000" pitchFamily="2" charset="2"/>
                            </a:rPr>
                            <m:t>𝑇</m:t>
                          </m:r>
                        </m:e>
                      </m:rad>
                    </m:oMath>
                  </m:oMathPara>
                </a14:m>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However, this doesn’t help us with pricing the American call option, because dividends may make it optimal to exercise the call early</a:t>
                </a:r>
              </a:p>
              <a:p>
                <a:pPr lvl="1"/>
                <a:r>
                  <a:rPr lang="en-US" sz="1800" dirty="0">
                    <a:latin typeface="Arial" panose="020B0604020202020204" pitchFamily="34" charset="0"/>
                    <a:cs typeface="Arial" panose="020B0604020202020204" pitchFamily="34" charset="0"/>
                  </a:rPr>
                  <a:t>Adjusting formula is not straightforward, so let us get the necessary intuition again from the binomial model:</a:t>
                </a:r>
              </a:p>
              <a:p>
                <a:endParaRPr lang="pt-PT" sz="1800" dirty="0">
                  <a:latin typeface="Arial" panose="020B0604020202020204" pitchFamily="34" charset="0"/>
                  <a:cs typeface="Arial" panose="020B0604020202020204" pitchFamily="34" charset="0"/>
                </a:endParaRPr>
              </a:p>
              <a:p>
                <a:pPr>
                  <a:buFontTx/>
                  <a:buNone/>
                </a:pPr>
                <a:endParaRPr lang="pt-PT" sz="1800" dirty="0">
                  <a:latin typeface="Arial" panose="020B0604020202020204" pitchFamily="34" charset="0"/>
                  <a:cs typeface="Arial" panose="020B0604020202020204" pitchFamily="34" charset="0"/>
                </a:endParaRPr>
              </a:p>
            </p:txBody>
          </p:sp>
        </mc:Choice>
        <mc:Fallback xmlns="">
          <p:sp>
            <p:nvSpPr>
              <p:cNvPr id="37891" name="Content Placeholder 2"/>
              <p:cNvSpPr>
                <a:spLocks noGrp="1" noRot="1" noChangeAspect="1" noMove="1" noResize="1" noEditPoints="1" noAdjustHandles="1" noChangeArrowheads="1" noChangeShapeType="1" noTextEdit="1"/>
              </p:cNvSpPr>
              <p:nvPr>
                <p:ph idx="4294967295"/>
              </p:nvPr>
            </p:nvSpPr>
            <p:spPr>
              <a:xfrm>
                <a:off x="381000" y="838200"/>
                <a:ext cx="8229600" cy="4525963"/>
              </a:xfrm>
              <a:blipFill>
                <a:blip r:embed="rId2"/>
                <a:stretch>
                  <a:fillRect l="-519" t="-809" r="-815" b="-15364"/>
                </a:stretch>
              </a:blipFill>
            </p:spPr>
            <p:txBody>
              <a:bodyPr/>
              <a:lstStyle/>
              <a:p>
                <a:r>
                  <a:rPr lang="en-NL">
                    <a:noFill/>
                  </a:rPr>
                  <a:t> </a:t>
                </a:r>
              </a:p>
            </p:txBody>
          </p:sp>
        </mc:Fallback>
      </mc:AlternateContent>
      <p:sp>
        <p:nvSpPr>
          <p:cNvPr id="6" name="Slide Number Placeholder 1"/>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rPr>
              <a:pPr algn="ctr"/>
              <a:t>40</a:t>
            </a:fld>
            <a:endParaRPr lang="en-US"/>
          </a:p>
        </p:txBody>
      </p:sp>
    </p:spTree>
    <p:extLst>
      <p:ext uri="{BB962C8B-B14F-4D97-AF65-F5344CB8AC3E}">
        <p14:creationId xmlns:p14="http://schemas.microsoft.com/office/powerpoint/2010/main" val="12572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81000" y="97000"/>
            <a:ext cx="7162800" cy="588800"/>
          </a:xfrm>
        </p:spPr>
        <p:txBody>
          <a:bodyPr>
            <a:normAutofit/>
          </a:bodyPr>
          <a:lstStyle/>
          <a:p>
            <a:pPr algn="l"/>
            <a:r>
              <a:rPr lang="en-US" sz="3000" dirty="0">
                <a:latin typeface="Arial" panose="020B0604020202020204" pitchFamily="34" charset="0"/>
                <a:cs typeface="Arial" panose="020B0604020202020204" pitchFamily="34" charset="0"/>
              </a:rPr>
              <a:t>American call with dividend (1/2)</a:t>
            </a:r>
            <a:endParaRPr lang="pt-PT" sz="3000" dirty="0">
              <a:latin typeface="Arial" panose="020B0604020202020204" pitchFamily="34" charset="0"/>
              <a:cs typeface="Arial" panose="020B0604020202020204" pitchFamily="34" charset="0"/>
            </a:endParaRPr>
          </a:p>
        </p:txBody>
      </p:sp>
      <p:sp>
        <p:nvSpPr>
          <p:cNvPr id="37891" name="Content Placeholder 2"/>
          <p:cNvSpPr>
            <a:spLocks noGrp="1"/>
          </p:cNvSpPr>
          <p:nvPr>
            <p:ph idx="4294967295"/>
          </p:nvPr>
        </p:nvSpPr>
        <p:spPr>
          <a:xfrm>
            <a:off x="381000" y="838200"/>
            <a:ext cx="8229600" cy="4525963"/>
          </a:xfrm>
        </p:spPr>
        <p:txBody>
          <a:bodyPr>
            <a:noAutofit/>
          </a:bodyPr>
          <a:lstStyle/>
          <a:p>
            <a:r>
              <a:rPr lang="en-US" altLang="en-US" sz="2000" dirty="0">
                <a:latin typeface="Arial" panose="020B0604020202020204" pitchFamily="34" charset="0"/>
                <a:ea typeface="Geneva"/>
                <a:cs typeface="Arial" panose="020B0604020202020204" pitchFamily="34" charset="0"/>
              </a:rPr>
              <a:t>What is the value of an European and an American call option on the stock, if the stock pays a dividend of 5$ just before t=1, allowing the American option holder to exercise early and receive the dividend if he desires? </a:t>
            </a:r>
          </a:p>
          <a:p>
            <a:endParaRPr lang="en-US" altLang="en-US" sz="2000" dirty="0">
              <a:latin typeface="Arial" panose="020B0604020202020204" pitchFamily="34" charset="0"/>
              <a:ea typeface="Geneva"/>
              <a:cs typeface="Arial" panose="020B0604020202020204" pitchFamily="34" charset="0"/>
            </a:endParaRPr>
          </a:p>
          <a:p>
            <a:r>
              <a:rPr lang="en-US" altLang="en-US" sz="2000" dirty="0">
                <a:latin typeface="Arial" panose="020B0604020202020204" pitchFamily="34" charset="0"/>
                <a:ea typeface="Geneva"/>
                <a:cs typeface="Arial" panose="020B0604020202020204" pitchFamily="34" charset="0"/>
              </a:rPr>
              <a:t>Two important changes to approach:</a:t>
            </a:r>
          </a:p>
          <a:p>
            <a:pPr marL="914400" lvl="1" indent="-457200">
              <a:buFont typeface="+mj-lt"/>
              <a:buAutoNum type="arabicPeriod"/>
            </a:pPr>
            <a:r>
              <a:rPr lang="en-US" altLang="en-US" sz="2000" dirty="0">
                <a:latin typeface="Arial" panose="020B0604020202020204" pitchFamily="34" charset="0"/>
                <a:ea typeface="Geneva"/>
                <a:cs typeface="Arial" panose="020B0604020202020204" pitchFamily="34" charset="0"/>
              </a:rPr>
              <a:t>Stock price path from time 1 to time 2 needs to be adjusted for dividend</a:t>
            </a:r>
          </a:p>
          <a:p>
            <a:pPr lvl="2"/>
            <a:r>
              <a:rPr lang="en-US" altLang="en-US" sz="2000" dirty="0">
                <a:latin typeface="Arial" panose="020B0604020202020204" pitchFamily="34" charset="0"/>
                <a:ea typeface="Geneva"/>
                <a:cs typeface="Arial" panose="020B0604020202020204" pitchFamily="34" charset="0"/>
              </a:rPr>
              <a:t>Replication at time 1 uses ex dividend stock price</a:t>
            </a:r>
          </a:p>
          <a:p>
            <a:pPr marL="914400" lvl="1" indent="-457200">
              <a:buFont typeface="+mj-lt"/>
              <a:buAutoNum type="arabicPeriod"/>
            </a:pPr>
            <a:r>
              <a:rPr lang="en-US" altLang="en-US" sz="2000" dirty="0">
                <a:latin typeface="Arial" panose="020B0604020202020204" pitchFamily="34" charset="0"/>
                <a:ea typeface="Geneva"/>
                <a:cs typeface="Arial" panose="020B0604020202020204" pitchFamily="34" charset="0"/>
              </a:rPr>
              <a:t>American option holder can exercise before dividend!</a:t>
            </a:r>
          </a:p>
          <a:p>
            <a:pPr lvl="2"/>
            <a:r>
              <a:rPr lang="en-US" altLang="en-US" sz="2000" dirty="0">
                <a:latin typeface="Arial" panose="020B0604020202020204" pitchFamily="34" charset="0"/>
                <a:ea typeface="Geneva"/>
                <a:cs typeface="Arial" panose="020B0604020202020204" pitchFamily="34" charset="0"/>
              </a:rPr>
              <a:t>And he does…</a:t>
            </a:r>
          </a:p>
          <a:p>
            <a:endParaRPr lang="pt-PT" sz="2000" b="1" dirty="0">
              <a:latin typeface="Arial" panose="020B0604020202020204" pitchFamily="34" charset="0"/>
              <a:cs typeface="Arial" panose="020B0604020202020204" pitchFamily="34" charset="0"/>
            </a:endParaRPr>
          </a:p>
          <a:p>
            <a:endParaRPr lang="pt-PT" sz="2000" dirty="0">
              <a:latin typeface="Arial" panose="020B0604020202020204" pitchFamily="34" charset="0"/>
              <a:cs typeface="Arial" panose="020B0604020202020204" pitchFamily="34" charset="0"/>
            </a:endParaRPr>
          </a:p>
          <a:p>
            <a:pPr>
              <a:buFontTx/>
              <a:buNone/>
            </a:pPr>
            <a:endParaRPr lang="pt-PT" sz="2000" dirty="0">
              <a:latin typeface="Arial" panose="020B0604020202020204" pitchFamily="34" charset="0"/>
              <a:cs typeface="Arial" panose="020B0604020202020204" pitchFamily="34" charset="0"/>
            </a:endParaRPr>
          </a:p>
        </p:txBody>
      </p:sp>
      <p:sp>
        <p:nvSpPr>
          <p:cNvPr id="6" name="Slide Number Placeholder 1"/>
          <p:cNvSpPr txBox="1">
            <a:spLocks/>
          </p:cNvSpPr>
          <p:nvPr/>
        </p:nvSpPr>
        <p:spPr>
          <a:xfrm>
            <a:off x="0" y="1980758"/>
            <a:ext cx="533400" cy="183357"/>
          </a:xfrm>
          <a:prstGeom prst="rect">
            <a:avLst/>
          </a:prstGeom>
        </p:spPr>
        <p:txBody>
          <a:bodyPr>
            <a:normAutofit fontScale="47500" lnSpcReduction="20000"/>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fld id="{8F82E0A0-C266-4798-8C8F-B9F91E9DA37E}" type="slidenum">
              <a:rPr lang="en-US" sz="1400" b="1">
                <a:solidFill>
                  <a:srgbClr val="FFFFFF"/>
                </a:solidFill>
              </a:rPr>
              <a:pPr algn="ctr"/>
              <a:t>41</a:t>
            </a:fld>
            <a:endParaRPr lang="en-US"/>
          </a:p>
        </p:txBody>
      </p:sp>
    </p:spTree>
    <p:extLst>
      <p:ext uri="{BB962C8B-B14F-4D97-AF65-F5344CB8AC3E}">
        <p14:creationId xmlns:p14="http://schemas.microsoft.com/office/powerpoint/2010/main" val="2805170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278513"/>
              </p:ext>
            </p:extLst>
          </p:nvPr>
        </p:nvGraphicFramePr>
        <p:xfrm>
          <a:off x="990600" y="1371600"/>
          <a:ext cx="5895987" cy="4402152"/>
        </p:xfrm>
        <a:graphic>
          <a:graphicData uri="http://schemas.openxmlformats.org/drawingml/2006/table">
            <a:tbl>
              <a:tblPr>
                <a:tableStyleId>{5C22544A-7EE6-4342-B048-85BDC9FD1C3A}</a:tableStyleId>
              </a:tblPr>
              <a:tblGrid>
                <a:gridCol w="355600">
                  <a:extLst>
                    <a:ext uri="{9D8B030D-6E8A-4147-A177-3AD203B41FA5}">
                      <a16:colId xmlns:a16="http://schemas.microsoft.com/office/drawing/2014/main" val="1711238626"/>
                    </a:ext>
                  </a:extLst>
                </a:gridCol>
                <a:gridCol w="2447794">
                  <a:extLst>
                    <a:ext uri="{9D8B030D-6E8A-4147-A177-3AD203B41FA5}">
                      <a16:colId xmlns:a16="http://schemas.microsoft.com/office/drawing/2014/main" val="1828311912"/>
                    </a:ext>
                  </a:extLst>
                </a:gridCol>
                <a:gridCol w="745645">
                  <a:extLst>
                    <a:ext uri="{9D8B030D-6E8A-4147-A177-3AD203B41FA5}">
                      <a16:colId xmlns:a16="http://schemas.microsoft.com/office/drawing/2014/main" val="681175503"/>
                    </a:ext>
                  </a:extLst>
                </a:gridCol>
                <a:gridCol w="586737">
                  <a:extLst>
                    <a:ext uri="{9D8B030D-6E8A-4147-A177-3AD203B41FA5}">
                      <a16:colId xmlns:a16="http://schemas.microsoft.com/office/drawing/2014/main" val="2839069310"/>
                    </a:ext>
                  </a:extLst>
                </a:gridCol>
                <a:gridCol w="586737">
                  <a:extLst>
                    <a:ext uri="{9D8B030D-6E8A-4147-A177-3AD203B41FA5}">
                      <a16:colId xmlns:a16="http://schemas.microsoft.com/office/drawing/2014/main" val="2112875920"/>
                    </a:ext>
                  </a:extLst>
                </a:gridCol>
                <a:gridCol w="586737">
                  <a:extLst>
                    <a:ext uri="{9D8B030D-6E8A-4147-A177-3AD203B41FA5}">
                      <a16:colId xmlns:a16="http://schemas.microsoft.com/office/drawing/2014/main" val="2412819513"/>
                    </a:ext>
                  </a:extLst>
                </a:gridCol>
                <a:gridCol w="586737">
                  <a:extLst>
                    <a:ext uri="{9D8B030D-6E8A-4147-A177-3AD203B41FA5}">
                      <a16:colId xmlns:a16="http://schemas.microsoft.com/office/drawing/2014/main" val="1811333057"/>
                    </a:ext>
                  </a:extLst>
                </a:gridCol>
              </a:tblGrid>
              <a:tr h="183423">
                <a:tc>
                  <a:txBody>
                    <a:bodyPr/>
                    <a:lstStyle/>
                    <a:p>
                      <a:pPr algn="l" fontAlgn="b"/>
                      <a:r>
                        <a:rPr lang="en-US" sz="1100" u="none" strike="noStrike">
                          <a:effectLst/>
                        </a:rPr>
                        <a:t>Strike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25.00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S_uu</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27.31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7492106"/>
                  </a:ext>
                </a:extLst>
              </a:tr>
              <a:tr h="183423">
                <a:tc>
                  <a:txBody>
                    <a:bodyPr/>
                    <a:lstStyle/>
                    <a:p>
                      <a:pPr algn="l" fontAlgn="b"/>
                      <a:r>
                        <a:rPr lang="en-US" sz="1100" u="none" strike="noStrike">
                          <a:effectLst/>
                        </a:rPr>
                        <a:t>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c_uu</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2.31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08984875"/>
                  </a:ext>
                </a:extLst>
              </a:tr>
              <a:tr h="183423">
                <a:tc>
                  <a:txBody>
                    <a:bodyPr/>
                    <a:lstStyle/>
                    <a:p>
                      <a:pPr algn="l" fontAlgn="b"/>
                      <a:r>
                        <a:rPr lang="en-US" sz="1100" u="none" strike="noStrike">
                          <a:effectLst/>
                        </a:rPr>
                        <a:t>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S_u_pre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28.75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8316606"/>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S_u_post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23.75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925507"/>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Delta_u</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0.32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1336684"/>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B_u</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-6.23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5114104"/>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c_u_Euro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1.48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6607103"/>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Exercise</a:t>
                      </a:r>
                      <a:endParaRPr lang="en-US" sz="11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b"/>
                      <a:r>
                        <a:rPr lang="en-US" sz="1100" u="none" strike="noStrike">
                          <a:effectLst/>
                        </a:rPr>
                        <a:t>Yes, before dividend!</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0123914"/>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25.00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C_u_US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S_ud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6255481"/>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Delta_0_Euro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c_ud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6836412"/>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B_0_Euro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-3.98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823521"/>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0.94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1198695"/>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Delta_0_US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0.50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S_du</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18.69</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8476350"/>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B_0_US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-10.11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c_du</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9545669"/>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C_0_US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2.39</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S_d_pre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21.25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5587588"/>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S_d_post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16.25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78185898"/>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Delta_d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18433982"/>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B_d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4809576"/>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c_d_Euro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68838814"/>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Exercise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3614227"/>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C_d_US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0872763"/>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S_dd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13.81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5317411"/>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c_dd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58958104"/>
                  </a:ext>
                </a:extLst>
              </a:tr>
              <a:tr h="1834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1340759"/>
                  </a:ext>
                </a:extLst>
              </a:tr>
            </a:tbl>
          </a:graphicData>
        </a:graphic>
      </p:graphicFrame>
      <p:sp>
        <p:nvSpPr>
          <p:cNvPr id="4" name="TextBox 3"/>
          <p:cNvSpPr txBox="1"/>
          <p:nvPr/>
        </p:nvSpPr>
        <p:spPr>
          <a:xfrm>
            <a:off x="3938593" y="228600"/>
            <a:ext cx="1319207" cy="923330"/>
          </a:xfrm>
          <a:prstGeom prst="rect">
            <a:avLst/>
          </a:prstGeom>
          <a:noFill/>
        </p:spPr>
        <p:txBody>
          <a:bodyPr wrap="square" rtlCol="0">
            <a:spAutoFit/>
          </a:bodyPr>
          <a:lstStyle/>
          <a:p>
            <a:r>
              <a:rPr lang="en-US" dirty="0">
                <a:solidFill>
                  <a:schemeClr val="bg1"/>
                </a:solidFill>
                <a:latin typeface="Arial" pitchFamily="34" charset="0"/>
                <a:cs typeface="Arial" pitchFamily="34" charset="0"/>
              </a:rPr>
              <a:t>American call exercise</a:t>
            </a:r>
          </a:p>
        </p:txBody>
      </p:sp>
      <p:sp>
        <p:nvSpPr>
          <p:cNvPr id="5" name="TextBox 4"/>
          <p:cNvSpPr txBox="1"/>
          <p:nvPr/>
        </p:nvSpPr>
        <p:spPr>
          <a:xfrm>
            <a:off x="304800" y="4193628"/>
            <a:ext cx="3962399" cy="738664"/>
          </a:xfrm>
          <a:prstGeom prst="rect">
            <a:avLst/>
          </a:prstGeom>
          <a:noFill/>
        </p:spPr>
        <p:txBody>
          <a:bodyPr wrap="square" rtlCol="0">
            <a:spAutoFit/>
          </a:bodyPr>
          <a:lstStyle/>
          <a:p>
            <a:r>
              <a:rPr lang="en-US" sz="1400" dirty="0">
                <a:solidFill>
                  <a:srgbClr val="FF0000"/>
                </a:solidFill>
              </a:rPr>
              <a:t>Replication at time 0 uses cum dividend stock prices, as buying stock gives you the right to the dividend at time 1</a:t>
            </a:r>
            <a:endParaRPr lang="en-US" sz="1400" dirty="0">
              <a:solidFill>
                <a:srgbClr val="FF0000"/>
              </a:solidFill>
              <a:latin typeface="Arial" pitchFamily="34" charset="0"/>
              <a:cs typeface="Arial" pitchFamily="34" charset="0"/>
            </a:endParaRPr>
          </a:p>
        </p:txBody>
      </p:sp>
      <p:cxnSp>
        <p:nvCxnSpPr>
          <p:cNvPr id="7" name="Straight Arrow Connector 6"/>
          <p:cNvCxnSpPr/>
          <p:nvPr/>
        </p:nvCxnSpPr>
        <p:spPr>
          <a:xfrm flipV="1">
            <a:off x="2285999" y="1750320"/>
            <a:ext cx="3024194" cy="145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85999" y="3200400"/>
            <a:ext cx="2971801"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67400" y="1989876"/>
            <a:ext cx="3124200" cy="523220"/>
          </a:xfrm>
          <a:prstGeom prst="rect">
            <a:avLst/>
          </a:prstGeom>
          <a:noFill/>
        </p:spPr>
        <p:txBody>
          <a:bodyPr wrap="square" rtlCol="0">
            <a:spAutoFit/>
          </a:bodyPr>
          <a:lstStyle/>
          <a:p>
            <a:r>
              <a:rPr lang="en-US" sz="1400" dirty="0">
                <a:solidFill>
                  <a:srgbClr val="FF0000"/>
                </a:solidFill>
              </a:rPr>
              <a:t>Replication at time 1 uses ex dividend stock prices!</a:t>
            </a:r>
            <a:endParaRPr lang="en-US" sz="1400" dirty="0">
              <a:solidFill>
                <a:srgbClr val="FF0000"/>
              </a:solidFill>
              <a:latin typeface="Arial" pitchFamily="34" charset="0"/>
              <a:cs typeface="Arial" pitchFamily="34" charset="0"/>
            </a:endParaRPr>
          </a:p>
        </p:txBody>
      </p:sp>
      <p:cxnSp>
        <p:nvCxnSpPr>
          <p:cNvPr id="16" name="Straight Arrow Connector 15"/>
          <p:cNvCxnSpPr>
            <a:cxnSpLocks/>
          </p:cNvCxnSpPr>
          <p:nvPr/>
        </p:nvCxnSpPr>
        <p:spPr>
          <a:xfrm>
            <a:off x="5791200" y="1989876"/>
            <a:ext cx="685800" cy="982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5791200" y="1485814"/>
            <a:ext cx="685800" cy="504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381000" y="97000"/>
            <a:ext cx="7162800" cy="5888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panose="020B0604020202020204" pitchFamily="34" charset="0"/>
                <a:cs typeface="Arial" panose="020B0604020202020204" pitchFamily="34" charset="0"/>
              </a:rPr>
              <a:t>American call with dividend (2/2)</a:t>
            </a:r>
            <a:endParaRPr lang="pt-P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273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382"/>
            <a:ext cx="8229600" cy="694456"/>
          </a:xfrm>
        </p:spPr>
        <p:txBody>
          <a:bodyPr>
            <a:normAutofit/>
          </a:bodyPr>
          <a:lstStyle/>
          <a:p>
            <a:pPr algn="l"/>
            <a:r>
              <a:rPr lang="en-US" sz="3000" dirty="0">
                <a:latin typeface="Arial" panose="020B0604020202020204" pitchFamily="34" charset="0"/>
                <a:cs typeface="Arial" panose="020B0604020202020204" pitchFamily="34" charset="0"/>
              </a:rPr>
              <a:t>Summing up</a:t>
            </a:r>
          </a:p>
        </p:txBody>
      </p:sp>
      <p:sp>
        <p:nvSpPr>
          <p:cNvPr id="3" name="Content Placeholder 2"/>
          <p:cNvSpPr>
            <a:spLocks noGrp="1"/>
          </p:cNvSpPr>
          <p:nvPr>
            <p:ph idx="1"/>
          </p:nvPr>
        </p:nvSpPr>
        <p:spPr>
          <a:xfrm>
            <a:off x="457200" y="910057"/>
            <a:ext cx="8229600" cy="4525963"/>
          </a:xfrm>
        </p:spPr>
        <p:txBody>
          <a:bodyPr>
            <a:noAutofit/>
          </a:bodyPr>
          <a:lstStyle/>
          <a:p>
            <a:pPr marL="303213" indent="-303213" defTabSz="809625"/>
            <a:r>
              <a:rPr lang="en-US" sz="1800" dirty="0">
                <a:latin typeface="Arial" panose="020B0604020202020204" pitchFamily="34" charset="0"/>
                <a:cs typeface="Arial" panose="020B0604020202020204" pitchFamily="34" charset="0"/>
              </a:rPr>
              <a:t>Black-Scholes is famous for providing a convenient framework to price options</a:t>
            </a:r>
          </a:p>
          <a:p>
            <a:pPr marL="703263" lvl="2" indent="-303213" defTabSz="809625"/>
            <a:r>
              <a:rPr lang="en-US" sz="1800" dirty="0">
                <a:latin typeface="Arial" panose="020B0604020202020204" pitchFamily="34" charset="0"/>
                <a:cs typeface="Arial" panose="020B0604020202020204" pitchFamily="34" charset="0"/>
              </a:rPr>
              <a:t>Option prices quite close to Black-Scholes valuations well before Black and Scholes wrote their paper </a:t>
            </a:r>
          </a:p>
          <a:p>
            <a:pPr marL="703263" lvl="2" indent="-303213" defTabSz="809625"/>
            <a:r>
              <a:rPr lang="en-US" sz="1800" dirty="0">
                <a:latin typeface="Arial" panose="020B0604020202020204" pitchFamily="34" charset="0"/>
                <a:cs typeface="Arial" panose="020B0604020202020204" pitchFamily="34" charset="0"/>
              </a:rPr>
              <a:t>Black-Scholes model provides a good approximation for options that are close to expiration and close to being at-the-money</a:t>
            </a:r>
          </a:p>
          <a:p>
            <a:pPr marL="1160463" lvl="3" indent="-303213" defTabSz="809625"/>
            <a:r>
              <a:rPr lang="en-US" sz="1800" dirty="0">
                <a:latin typeface="Arial" panose="020B0604020202020204" pitchFamily="34" charset="0"/>
                <a:cs typeface="Arial" panose="020B0604020202020204" pitchFamily="34" charset="0"/>
              </a:rPr>
              <a:t>Farther from expiration and farther from being-at-the-money, the Black-Scholes approximation can be quite far of</a:t>
            </a:r>
          </a:p>
          <a:p>
            <a:pPr marL="1160463" lvl="3" indent="-303213" defTabSz="809625"/>
            <a:r>
              <a:rPr lang="en-US" sz="1800" dirty="0">
                <a:latin typeface="Arial" panose="020B0604020202020204" pitchFamily="34" charset="0"/>
                <a:cs typeface="Arial" panose="020B0604020202020204" pitchFamily="34" charset="0"/>
              </a:rPr>
              <a:t>Stock price movements in the tails are more extreme than the log-normal distribution in Black-Scholes would imply </a:t>
            </a:r>
          </a:p>
          <a:p>
            <a:pPr marL="703263" lvl="2" indent="-303213" defTabSz="809625"/>
            <a:r>
              <a:rPr lang="en-US" sz="1800" dirty="0">
                <a:latin typeface="Arial" panose="020B0604020202020204" pitchFamily="34" charset="0"/>
                <a:cs typeface="Arial" panose="020B0604020202020204" pitchFamily="34" charset="0"/>
              </a:rPr>
              <a:t>Main issue with Black-Scholes: volatility is time-varying</a:t>
            </a:r>
          </a:p>
          <a:p>
            <a:pPr marL="1160463" lvl="3" indent="-303213" defTabSz="809625"/>
            <a:r>
              <a:rPr lang="en-US" sz="1800" dirty="0">
                <a:latin typeface="Arial" panose="020B0604020202020204" pitchFamily="34" charset="0"/>
                <a:cs typeface="Arial" panose="020B0604020202020204" pitchFamily="34" charset="0"/>
              </a:rPr>
              <a:t>The framework has been extended to account for time-varying volatility, but these extensions are non-trivial </a:t>
            </a:r>
            <a:r>
              <a:rPr lang="en-US" sz="1800" dirty="0" err="1">
                <a:latin typeface="Arial" panose="020B0604020202020204" pitchFamily="34" charset="0"/>
                <a:cs typeface="Arial" panose="020B0604020202020204" pitchFamily="34" charset="0"/>
              </a:rPr>
              <a:t>ito</a:t>
            </a:r>
            <a:r>
              <a:rPr lang="en-US" sz="1800" dirty="0">
                <a:latin typeface="Arial" panose="020B0604020202020204" pitchFamily="34" charset="0"/>
                <a:cs typeface="Arial" panose="020B0604020202020204" pitchFamily="34" charset="0"/>
              </a:rPr>
              <a:t> math</a:t>
            </a:r>
          </a:p>
          <a:p>
            <a:pPr marL="303213" indent="-303213" defTabSz="809625"/>
            <a:endParaRPr lang="en-US" sz="1800" dirty="0">
              <a:latin typeface="Arial" panose="020B0604020202020204" pitchFamily="34" charset="0"/>
              <a:cs typeface="Arial" panose="020B0604020202020204" pitchFamily="34" charset="0"/>
            </a:endParaRPr>
          </a:p>
          <a:p>
            <a:pPr marL="303213" lvl="1" indent="-303213" defTabSz="809625"/>
            <a:r>
              <a:rPr lang="en-US" sz="1800" dirty="0">
                <a:latin typeface="Arial" panose="020B0604020202020204" pitchFamily="34" charset="0"/>
                <a:cs typeface="Arial" panose="020B0604020202020204" pitchFamily="34" charset="0"/>
              </a:rPr>
              <a:t>Binomial models face a trade-off: computationally more challenging, but much more flexible incorporating non-standard features (discrete dividends, American, multiple exercise dates...)</a:t>
            </a:r>
          </a:p>
          <a:p>
            <a:pPr marL="303213" indent="-303213" defTabSz="809625"/>
            <a:endParaRPr lang="en-US" sz="1800" dirty="0">
              <a:latin typeface="Arial" panose="020B0604020202020204" pitchFamily="34" charset="0"/>
              <a:cs typeface="Arial" panose="020B0604020202020204" pitchFamily="34" charset="0"/>
            </a:endParaRPr>
          </a:p>
          <a:p>
            <a:pPr marL="0" indent="0" defTabSz="809625">
              <a:buNone/>
            </a:pPr>
            <a:endParaRPr lang="en-US" sz="1800" dirty="0">
              <a:latin typeface="Arial" panose="020B0604020202020204" pitchFamily="34" charset="0"/>
              <a:cs typeface="Arial" panose="020B0604020202020204" pitchFamily="34" charset="0"/>
            </a:endParaRPr>
          </a:p>
          <a:p>
            <a:pPr marL="303213" indent="-303213" defTabSz="809625"/>
            <a:endParaRPr lang="en-US" sz="1800"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endParaRPr lang="en-US" altLang="en-US" sz="1800" dirty="0">
              <a:latin typeface="Arial" panose="020B0604020202020204" pitchFamily="34" charset="0"/>
              <a:ea typeface="Geneva"/>
              <a:cs typeface="Arial" panose="020B0604020202020204" pitchFamily="34" charset="0"/>
            </a:endParaRPr>
          </a:p>
        </p:txBody>
      </p:sp>
    </p:spTree>
    <p:extLst>
      <p:ext uri="{BB962C8B-B14F-4D97-AF65-F5344CB8AC3E}">
        <p14:creationId xmlns:p14="http://schemas.microsoft.com/office/powerpoint/2010/main" val="1088762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 Box 2"/>
              <p:cNvSpPr txBox="1">
                <a:spLocks noChangeArrowheads="1"/>
              </p:cNvSpPr>
              <p:nvPr/>
            </p:nvSpPr>
            <p:spPr bwMode="auto">
              <a:xfrm>
                <a:off x="426681" y="887412"/>
                <a:ext cx="8305800" cy="5083175"/>
              </a:xfrm>
              <a:prstGeom prst="rect">
                <a:avLst/>
              </a:prstGeom>
              <a:noFill/>
              <a:ln w="9525" algn="ctr">
                <a:noFill/>
                <a:miter lim="800000"/>
                <a:headEnd/>
                <a:tailEnd/>
              </a:ln>
            </p:spPr>
            <p:txBody>
              <a:bodyPr/>
              <a:lstStyle/>
              <a:p>
                <a:pPr marL="115888" indent="-115888" algn="l">
                  <a:buFontTx/>
                  <a:buChar char="•"/>
                </a:pPr>
                <a:r>
                  <a:rPr lang="pt-PT" dirty="0">
                    <a:latin typeface="Arial" pitchFamily="34" charset="0"/>
                    <a:cs typeface="Arial" pitchFamily="34" charset="0"/>
                  </a:rPr>
                  <a:t>Volatility is a fundamental parameter to calibrate any option model. </a:t>
                </a:r>
              </a:p>
              <a:p>
                <a:pPr marL="573088" lvl="1" indent="-115888">
                  <a:buFontTx/>
                  <a:buChar char="•"/>
                </a:pPr>
                <a:endParaRPr lang="pt-PT" dirty="0">
                  <a:latin typeface="Arial" pitchFamily="34" charset="0"/>
                  <a:cs typeface="Arial" pitchFamily="34" charset="0"/>
                </a:endParaRPr>
              </a:p>
              <a:p>
                <a:pPr marL="573088" lvl="1" indent="-115888">
                  <a:buFontTx/>
                  <a:buChar char="•"/>
                </a:pPr>
                <a14:m>
                  <m:oMath xmlns:m="http://schemas.openxmlformats.org/officeDocument/2006/math">
                    <m:r>
                      <a:rPr lang="en-US" i="1">
                        <a:latin typeface="Cambria Math" panose="02040503050406030204" pitchFamily="18" charset="0"/>
                        <a:ea typeface="Cambria Math" panose="02040503050406030204" pitchFamily="18" charset="0"/>
                        <a:cs typeface="Arial" pitchFamily="34" charset="0"/>
                      </a:rPr>
                      <m:t>𝜎</m:t>
                    </m:r>
                  </m:oMath>
                </a14:m>
                <a:r>
                  <a:rPr lang="en-US" dirty="0">
                    <a:latin typeface="Arial" pitchFamily="34" charset="0"/>
                    <a:cs typeface="Arial" pitchFamily="34" charset="0"/>
                  </a:rPr>
                  <a:t> in Black-Scholes, but also to calibrate the binomial tree: </a:t>
                </a:r>
              </a:p>
              <a:p>
                <a:pPr marL="573088" lvl="1" indent="-115888">
                  <a:buFontTx/>
                  <a:buChar char="•"/>
                </a:pPr>
                <a:endParaRPr lang="en-US" dirty="0">
                  <a:latin typeface="Arial" pitchFamily="34" charset="0"/>
                  <a:cs typeface="Arial" pitchFamily="34" charset="0"/>
                </a:endParaRPr>
              </a:p>
              <a:p>
                <a:pPr marL="1030288" lvl="2" indent="-115888">
                  <a:buFontTx/>
                  <a:buChar char="•"/>
                </a:pPr>
                <a14:m>
                  <m:oMath xmlns:m="http://schemas.openxmlformats.org/officeDocument/2006/math">
                    <m:r>
                      <a:rPr lang="en-US" i="1" smtClean="0">
                        <a:latin typeface="Cambria Math" panose="02040503050406030204" pitchFamily="18" charset="0"/>
                        <a:ea typeface="Cambria Math" panose="02040503050406030204" pitchFamily="18" charset="0"/>
                        <a:cs typeface="Arial" pitchFamily="34" charset="0"/>
                      </a:rPr>
                      <m:t>𝜎</m:t>
                    </m:r>
                  </m:oMath>
                </a14:m>
                <a:r>
                  <a:rPr lang="en-US" dirty="0">
                    <a:latin typeface="Arial" pitchFamily="34" charset="0"/>
                    <a:cs typeface="Arial" pitchFamily="34" charset="0"/>
                  </a:rPr>
                  <a:t> (derived from continuously compounded returns) commonly used to define up and down moves:</a:t>
                </a:r>
              </a:p>
              <a:p>
                <a:pPr marL="1030288" lvl="2" indent="-115888">
                  <a:buFontTx/>
                  <a:buChar char="•"/>
                </a:pPr>
                <a:endParaRPr lang="en-US" dirty="0">
                  <a:latin typeface="Arial" pitchFamily="34" charset="0"/>
                  <a:cs typeface="Arial" pitchFamily="34" charset="0"/>
                </a:endParaRPr>
              </a:p>
              <a:p>
                <a:pPr lvl="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itchFamily="34" charset="0"/>
                            </a:rPr>
                          </m:ctrlPr>
                        </m:sSubPr>
                        <m:e>
                          <m:r>
                            <a:rPr lang="en-US" b="0" i="1" smtClean="0">
                              <a:latin typeface="Cambria Math" panose="02040503050406030204" pitchFamily="18" charset="0"/>
                              <a:cs typeface="Arial" pitchFamily="34" charset="0"/>
                            </a:rPr>
                            <m:t>𝑆</m:t>
                          </m:r>
                        </m:e>
                        <m:sub>
                          <m:r>
                            <a:rPr lang="en-US" b="0" i="1" smtClean="0">
                              <a:latin typeface="Cambria Math" panose="02040503050406030204" pitchFamily="18" charset="0"/>
                              <a:cs typeface="Arial" pitchFamily="34" charset="0"/>
                            </a:rPr>
                            <m:t>𝑢</m:t>
                          </m:r>
                        </m:sub>
                      </m:sSub>
                      <m:r>
                        <a:rPr lang="en-US" b="0" i="1" smtClean="0">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𝑆</m:t>
                          </m:r>
                        </m:e>
                        <m:sub>
                          <m:r>
                            <a:rPr lang="en-US" b="0" i="1" smtClean="0">
                              <a:latin typeface="Cambria Math" panose="02040503050406030204" pitchFamily="18" charset="0"/>
                              <a:cs typeface="Arial" pitchFamily="34" charset="0"/>
                            </a:rPr>
                            <m:t>0</m:t>
                          </m:r>
                        </m:sub>
                      </m:sSub>
                      <m:sSup>
                        <m:sSupPr>
                          <m:ctrlPr>
                            <a:rPr lang="en-US" i="1" smtClean="0">
                              <a:latin typeface="Cambria Math" panose="02040503050406030204" pitchFamily="18" charset="0"/>
                              <a:cs typeface="Arial" pitchFamily="34" charset="0"/>
                            </a:rPr>
                          </m:ctrlPr>
                        </m:sSupPr>
                        <m:e>
                          <m:r>
                            <a:rPr lang="en-US" b="0" i="1" smtClean="0">
                              <a:latin typeface="Cambria Math" panose="02040503050406030204" pitchFamily="18" charset="0"/>
                              <a:cs typeface="Arial" pitchFamily="34" charset="0"/>
                            </a:rPr>
                            <m:t>𝑒</m:t>
                          </m:r>
                        </m:e>
                        <m:sup>
                          <m:r>
                            <a:rPr lang="en-US" i="1" smtClean="0">
                              <a:latin typeface="Cambria Math" panose="02040503050406030204" pitchFamily="18" charset="0"/>
                              <a:ea typeface="Cambria Math" panose="02040503050406030204" pitchFamily="18" charset="0"/>
                              <a:cs typeface="Arial" pitchFamily="34" charset="0"/>
                            </a:rPr>
                            <m:t>𝜎</m:t>
                          </m:r>
                          <m:rad>
                            <m:radPr>
                              <m:degHide m:val="on"/>
                              <m:ctrlPr>
                                <a:rPr lang="en-US" i="1" smtClean="0">
                                  <a:latin typeface="Cambria Math" panose="02040503050406030204" pitchFamily="18" charset="0"/>
                                  <a:ea typeface="Cambria Math" panose="02040503050406030204" pitchFamily="18" charset="0"/>
                                  <a:cs typeface="Arial" pitchFamily="34" charset="0"/>
                                </a:rPr>
                              </m:ctrlPr>
                            </m:radPr>
                            <m:deg/>
                            <m:e>
                              <m:r>
                                <a:rPr lang="en-US" b="0" i="1" smtClean="0">
                                  <a:latin typeface="Cambria Math" panose="02040503050406030204" pitchFamily="18" charset="0"/>
                                  <a:ea typeface="Cambria Math" panose="02040503050406030204" pitchFamily="18" charset="0"/>
                                  <a:cs typeface="Arial" pitchFamily="34" charset="0"/>
                                </a:rPr>
                                <m:t>𝑇</m:t>
                              </m:r>
                            </m:e>
                          </m:rad>
                        </m:sup>
                      </m:sSup>
                      <m:r>
                        <a:rPr lang="en-US" b="0" i="1" smtClean="0">
                          <a:latin typeface="Cambria Math" panose="02040503050406030204" pitchFamily="18" charset="0"/>
                          <a:cs typeface="Arial" pitchFamily="34" charset="0"/>
                        </a:rPr>
                        <m:t>, </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𝑆</m:t>
                          </m:r>
                        </m:e>
                        <m:sub>
                          <m:r>
                            <a:rPr lang="en-US" b="0" i="1" smtClean="0">
                              <a:latin typeface="Cambria Math" panose="02040503050406030204" pitchFamily="18" charset="0"/>
                              <a:cs typeface="Arial" pitchFamily="34" charset="0"/>
                            </a:rPr>
                            <m:t>𝑑</m:t>
                          </m:r>
                        </m:sub>
                      </m:sSub>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𝑆</m:t>
                          </m:r>
                        </m:e>
                        <m:sub>
                          <m:r>
                            <a:rPr lang="en-US" i="1">
                              <a:latin typeface="Cambria Math" panose="02040503050406030204" pitchFamily="18" charset="0"/>
                              <a:cs typeface="Arial" pitchFamily="34" charset="0"/>
                            </a:rPr>
                            <m:t>0</m:t>
                          </m:r>
                        </m:sub>
                      </m:sSub>
                      <m:sSup>
                        <m:sSupPr>
                          <m:ctrlPr>
                            <a:rPr lang="en-US" i="1">
                              <a:latin typeface="Cambria Math" panose="02040503050406030204" pitchFamily="18" charset="0"/>
                              <a:cs typeface="Arial" pitchFamily="34" charset="0"/>
                            </a:rPr>
                          </m:ctrlPr>
                        </m:sSupPr>
                        <m:e>
                          <m:r>
                            <a:rPr lang="en-US" i="1">
                              <a:latin typeface="Cambria Math" panose="02040503050406030204" pitchFamily="18" charset="0"/>
                              <a:cs typeface="Arial" pitchFamily="34" charset="0"/>
                            </a:rPr>
                            <m:t>𝑒</m:t>
                          </m:r>
                        </m:e>
                        <m:sup>
                          <m:r>
                            <a:rPr lang="en-US" b="0" i="1" smtClean="0">
                              <a:latin typeface="Cambria Math" panose="02040503050406030204" pitchFamily="18" charset="0"/>
                              <a:cs typeface="Arial" pitchFamily="34" charset="0"/>
                            </a:rPr>
                            <m:t>−</m:t>
                          </m:r>
                          <m:r>
                            <a:rPr lang="en-US" i="1">
                              <a:latin typeface="Cambria Math" panose="02040503050406030204" pitchFamily="18" charset="0"/>
                              <a:ea typeface="Cambria Math" panose="02040503050406030204" pitchFamily="18" charset="0"/>
                              <a:cs typeface="Arial" pitchFamily="34" charset="0"/>
                            </a:rPr>
                            <m:t>𝜎</m:t>
                          </m:r>
                          <m:rad>
                            <m:radPr>
                              <m:degHide m:val="on"/>
                              <m:ctrlPr>
                                <a:rPr lang="en-US" i="1">
                                  <a:latin typeface="Cambria Math" panose="02040503050406030204" pitchFamily="18" charset="0"/>
                                  <a:ea typeface="Cambria Math" panose="02040503050406030204" pitchFamily="18" charset="0"/>
                                  <a:cs typeface="Arial" pitchFamily="34" charset="0"/>
                                </a:rPr>
                              </m:ctrlPr>
                            </m:radPr>
                            <m:deg/>
                            <m:e>
                              <m:r>
                                <a:rPr lang="en-US" i="1">
                                  <a:latin typeface="Cambria Math" panose="02040503050406030204" pitchFamily="18" charset="0"/>
                                  <a:ea typeface="Cambria Math" panose="02040503050406030204" pitchFamily="18" charset="0"/>
                                  <a:cs typeface="Arial" pitchFamily="34" charset="0"/>
                                </a:rPr>
                                <m:t>𝑇</m:t>
                              </m:r>
                            </m:e>
                          </m:rad>
                        </m:sup>
                      </m:sSup>
                    </m:oMath>
                  </m:oMathPara>
                </a14:m>
                <a:endParaRPr lang="en-US" dirty="0">
                  <a:latin typeface="Arial" pitchFamily="34" charset="0"/>
                  <a:cs typeface="Arial" pitchFamily="34" charset="0"/>
                </a:endParaRPr>
              </a:p>
              <a:p>
                <a:pPr lvl="1"/>
                <a:endParaRPr lang="en-US" dirty="0">
                  <a:latin typeface="Arial" pitchFamily="34" charset="0"/>
                  <a:cs typeface="Arial" pitchFamily="34" charset="0"/>
                </a:endParaRPr>
              </a:p>
              <a:p>
                <a:pPr lvl="1"/>
                <a:r>
                  <a:rPr lang="en-US" dirty="0">
                    <a:latin typeface="Arial" pitchFamily="34" charset="0"/>
                    <a:cs typeface="Arial" pitchFamily="34" charset="0"/>
                    <a:sym typeface="Wingdings" panose="05000000000000000000" pitchFamily="2" charset="2"/>
                  </a:rPr>
                  <a:t> </a:t>
                </a:r>
                <a:r>
                  <a:rPr lang="en-US" dirty="0">
                    <a:latin typeface="Arial" pitchFamily="34" charset="0"/>
                    <a:cs typeface="Arial" pitchFamily="34" charset="0"/>
                  </a:rPr>
                  <a:t>the stock-price will be lognormally distributed (just like in Black-Scholes).</a:t>
                </a:r>
              </a:p>
              <a:p>
                <a:pPr marL="115888" indent="-115888" algn="l">
                  <a:buFontTx/>
                  <a:buChar char="•"/>
                </a:pPr>
                <a:endParaRPr lang="pt-PT" dirty="0">
                  <a:latin typeface="Arial" pitchFamily="34" charset="0"/>
                  <a:cs typeface="Arial" pitchFamily="34" charset="0"/>
                </a:endParaRPr>
              </a:p>
              <a:p>
                <a:pPr marL="115888" indent="-115888" algn="l">
                  <a:buFontTx/>
                  <a:buChar char="•"/>
                </a:pPr>
                <a:r>
                  <a:rPr lang="pt-PT" dirty="0">
                    <a:latin typeface="Arial" pitchFamily="34" charset="0"/>
                    <a:cs typeface="Arial" pitchFamily="34" charset="0"/>
                  </a:rPr>
                  <a:t>Backward-looking estimate of </a:t>
                </a:r>
                <a14:m>
                  <m:oMath xmlns:m="http://schemas.openxmlformats.org/officeDocument/2006/math">
                    <m:r>
                      <m:rPr>
                        <m:nor/>
                      </m:rPr>
                      <a:rPr lang="el-GR" dirty="0" smtClean="0">
                        <a:latin typeface="Arial" pitchFamily="34" charset="0"/>
                        <a:cs typeface="Arial" pitchFamily="34" charset="0"/>
                      </a:rPr>
                      <m:t>σ</m:t>
                    </m:r>
                    <m:r>
                      <a:rPr lang="el-GR" i="1" dirty="0" smtClean="0">
                        <a:latin typeface="Cambria Math" panose="02040503050406030204" pitchFamily="18" charset="0"/>
                        <a:cs typeface="Arial" pitchFamily="34" charset="0"/>
                      </a:rPr>
                      <m:t> </m:t>
                    </m:r>
                  </m:oMath>
                </a14:m>
                <a:r>
                  <a:rPr lang="pt-PT" dirty="0">
                    <a:latin typeface="Arial" pitchFamily="34" charset="0"/>
                    <a:cs typeface="Arial" pitchFamily="34" charset="0"/>
                  </a:rPr>
                  <a:t>derived from recent realized volatility of the underlying, using daily (or even higher frequency) returns:</a:t>
                </a:r>
              </a:p>
              <a:p>
                <a:pPr marL="573088" lvl="1" indent="-115888">
                  <a:buFontTx/>
                  <a:buChar char="•"/>
                </a:pPr>
                <a:endParaRPr lang="pt-PT" dirty="0">
                  <a:latin typeface="Arial" pitchFamily="34" charset="0"/>
                  <a:cs typeface="Arial" pitchFamily="34" charset="0"/>
                </a:endParaRPr>
              </a:p>
              <a:p>
                <a:pPr marL="573088" lvl="1" indent="-115888">
                  <a:buFontTx/>
                  <a:buChar char="•"/>
                </a:pPr>
                <a:r>
                  <a:rPr lang="pt-PT" dirty="0">
                    <a:latin typeface="Arial" pitchFamily="34" charset="0"/>
                    <a:cs typeface="Arial" pitchFamily="34" charset="0"/>
                  </a:rPr>
                  <a:t>Annualized volatility </a:t>
                </a:r>
                <a14:m>
                  <m:oMath xmlns:m="http://schemas.openxmlformats.org/officeDocument/2006/math">
                    <m:r>
                      <a:rPr lang="en-US" i="1">
                        <a:latin typeface="Cambria Math" panose="02040503050406030204" pitchFamily="18" charset="0"/>
                        <a:ea typeface="Cambria Math" panose="02040503050406030204" pitchFamily="18" charset="0"/>
                        <a:cs typeface="Arial" pitchFamily="34" charset="0"/>
                      </a:rPr>
                      <m:t>𝜎</m:t>
                    </m:r>
                    <m:r>
                      <a:rPr lang="en-US" b="0" i="1" dirty="0" smtClean="0">
                        <a:latin typeface="Cambria Math" panose="02040503050406030204" pitchFamily="18" charset="0"/>
                        <a:cs typeface="Arial" pitchFamily="34" charset="0"/>
                      </a:rPr>
                      <m:t>=</m:t>
                    </m:r>
                    <m:rad>
                      <m:radPr>
                        <m:degHide m:val="on"/>
                        <m:ctrlPr>
                          <a:rPr lang="en-US" i="1" smtClean="0">
                            <a:latin typeface="Cambria Math" panose="02040503050406030204" pitchFamily="18" charset="0"/>
                            <a:cs typeface="Arial" pitchFamily="34" charset="0"/>
                          </a:rPr>
                        </m:ctrlPr>
                      </m:radPr>
                      <m:deg/>
                      <m:e>
                        <m:r>
                          <a:rPr lang="en-US" b="0" i="1" smtClean="0">
                            <a:latin typeface="Cambria Math" panose="02040503050406030204" pitchFamily="18" charset="0"/>
                            <a:cs typeface="Arial" pitchFamily="34" charset="0"/>
                          </a:rPr>
                          <m:t>𝑇𝑟𝑎𝑑𝑖𝑛𝑔</m:t>
                        </m:r>
                        <m:r>
                          <a:rPr lang="en-US" b="0" i="1" smtClean="0">
                            <a:latin typeface="Cambria Math" panose="02040503050406030204" pitchFamily="18" charset="0"/>
                            <a:cs typeface="Arial" pitchFamily="34" charset="0"/>
                          </a:rPr>
                          <m:t> </m:t>
                        </m:r>
                        <m:r>
                          <a:rPr lang="en-US" b="0" i="1" smtClean="0">
                            <a:latin typeface="Cambria Math" panose="02040503050406030204" pitchFamily="18" charset="0"/>
                            <a:cs typeface="Arial" pitchFamily="34" charset="0"/>
                          </a:rPr>
                          <m:t>𝑑𝑎𝑦𝑠</m:t>
                        </m:r>
                      </m:e>
                    </m:rad>
                    <m:r>
                      <a:rPr lang="en-US" i="1" smtClean="0">
                        <a:latin typeface="Cambria Math" panose="02040503050406030204" pitchFamily="18" charset="0"/>
                        <a:ea typeface="Cambria Math" panose="02040503050406030204" pitchFamily="18" charset="0"/>
                        <a:cs typeface="Arial" pitchFamily="34" charset="0"/>
                      </a:rPr>
                      <m:t>×</m:t>
                    </m:r>
                    <m:r>
                      <a:rPr lang="en-US" b="0" i="1" smtClean="0">
                        <a:latin typeface="Cambria Math" panose="02040503050406030204" pitchFamily="18" charset="0"/>
                        <a:ea typeface="Cambria Math" panose="02040503050406030204" pitchFamily="18" charset="0"/>
                        <a:cs typeface="Arial" pitchFamily="34" charset="0"/>
                      </a:rPr>
                      <m:t>𝐷𝑎𝑖𝑙𝑦</m:t>
                    </m:r>
                    <m:r>
                      <a:rPr lang="en-US" b="0" i="1" smtClean="0">
                        <a:latin typeface="Cambria Math" panose="02040503050406030204" pitchFamily="18" charset="0"/>
                        <a:ea typeface="Cambria Math" panose="02040503050406030204" pitchFamily="18" charset="0"/>
                        <a:cs typeface="Arial" pitchFamily="34" charset="0"/>
                      </a:rPr>
                      <m:t> </m:t>
                    </m:r>
                    <m:r>
                      <a:rPr lang="en-US" b="0" i="1" smtClean="0">
                        <a:latin typeface="Cambria Math" panose="02040503050406030204" pitchFamily="18" charset="0"/>
                        <a:ea typeface="Cambria Math" panose="02040503050406030204" pitchFamily="18" charset="0"/>
                        <a:cs typeface="Arial" pitchFamily="34" charset="0"/>
                      </a:rPr>
                      <m:t>𝑣𝑜𝑙𝑎𝑡𝑖𝑙𝑖𝑡𝑦</m:t>
                    </m:r>
                  </m:oMath>
                </a14:m>
                <a:r>
                  <a:rPr lang="en-US" dirty="0">
                    <a:latin typeface="Arial" pitchFamily="34" charset="0"/>
                    <a:cs typeface="Arial" pitchFamily="34" charset="0"/>
                  </a:rPr>
                  <a:t>	</a:t>
                </a:r>
              </a:p>
              <a:p>
                <a:pPr marL="115888" indent="-115888">
                  <a:buFontTx/>
                  <a:buChar char="•"/>
                </a:pPr>
                <a:endParaRPr lang="en-US" dirty="0">
                  <a:latin typeface="Arial" pitchFamily="34" charset="0"/>
                  <a:cs typeface="Arial" pitchFamily="34" charset="0"/>
                </a:endParaRPr>
              </a:p>
              <a:p>
                <a:pPr marL="115888" indent="-115888">
                  <a:buFontTx/>
                  <a:buChar char="•"/>
                </a:pPr>
                <a:r>
                  <a:rPr lang="en-US" dirty="0">
                    <a:latin typeface="Arial" pitchFamily="34" charset="0"/>
                    <a:cs typeface="Arial" pitchFamily="34" charset="0"/>
                  </a:rPr>
                  <a:t>How to get a forward-looking estimate?</a:t>
                </a:r>
              </a:p>
              <a:p>
                <a:pPr marL="115888" indent="-115888" algn="l">
                  <a:buFontTx/>
                  <a:buChar char="•"/>
                </a:pPr>
                <a:endParaRPr lang="en-US" dirty="0">
                  <a:latin typeface="Arial" pitchFamily="34" charset="0"/>
                  <a:cs typeface="Arial" pitchFamily="34" charset="0"/>
                </a:endParaRPr>
              </a:p>
              <a:p>
                <a:pPr marL="115888" indent="-115888" algn="l">
                  <a:buFontTx/>
                  <a:buChar char="•"/>
                </a:pPr>
                <a:endParaRPr lang="en-US" dirty="0">
                  <a:latin typeface="Arial" pitchFamily="34" charset="0"/>
                  <a:cs typeface="Arial" pitchFamily="34" charset="0"/>
                </a:endParaRPr>
              </a:p>
              <a:p>
                <a:pPr marL="115888" indent="-115888" algn="l">
                  <a:buFontTx/>
                  <a:buChar char="•"/>
                </a:pPr>
                <a:endParaRPr lang="en-US" dirty="0">
                  <a:latin typeface="Arial" pitchFamily="34" charset="0"/>
                  <a:cs typeface="Arial" pitchFamily="34" charset="0"/>
                </a:endParaRPr>
              </a:p>
              <a:p>
                <a:pPr marL="115888" indent="-115888" algn="l">
                  <a:buFontTx/>
                  <a:buChar char="•"/>
                </a:pPr>
                <a:endParaRPr lang="en-US" dirty="0">
                  <a:latin typeface="Arial" pitchFamily="34" charset="0"/>
                  <a:cs typeface="Arial" pitchFamily="34" charset="0"/>
                </a:endParaRPr>
              </a:p>
              <a:p>
                <a:pPr marL="115888" indent="-115888" algn="l">
                  <a:buFontTx/>
                  <a:buChar char="•"/>
                </a:pPr>
                <a:endParaRPr lang="en-US" dirty="0">
                  <a:latin typeface="Arial" pitchFamily="34" charset="0"/>
                  <a:cs typeface="Arial" pitchFamily="34" charset="0"/>
                </a:endParaRPr>
              </a:p>
              <a:p>
                <a:pPr marL="115888" indent="-115888" algn="l">
                  <a:buFontTx/>
                  <a:buChar char="•"/>
                </a:pPr>
                <a:endParaRPr lang="pt-PT" dirty="0">
                  <a:latin typeface="Arial" pitchFamily="34" charset="0"/>
                  <a:cs typeface="Arial" pitchFamily="34" charset="0"/>
                </a:endParaRPr>
              </a:p>
              <a:p>
                <a:pPr marL="115888" indent="-115888" algn="l">
                  <a:buFontTx/>
                  <a:buChar char="•"/>
                </a:pPr>
                <a:endParaRPr lang="pt-PT" dirty="0">
                  <a:latin typeface="Arial" pitchFamily="34" charset="0"/>
                  <a:cs typeface="Arial" pitchFamily="34" charset="0"/>
                </a:endParaRPr>
              </a:p>
              <a:p>
                <a:pPr marL="115888" indent="-115888" algn="l">
                  <a:buFontTx/>
                  <a:buChar char="•"/>
                </a:pPr>
                <a:endParaRPr lang="en-US" dirty="0">
                  <a:latin typeface="Arial" pitchFamily="34" charset="0"/>
                  <a:cs typeface="Arial" pitchFamily="34" charset="0"/>
                </a:endParaRPr>
              </a:p>
              <a:p>
                <a:pPr marL="115888" indent="-115888" algn="l">
                  <a:buFontTx/>
                  <a:buChar char="•"/>
                </a:pPr>
                <a:endParaRPr lang="en-US" dirty="0">
                  <a:latin typeface="Arial" pitchFamily="34" charset="0"/>
                  <a:cs typeface="Arial" pitchFamily="34" charset="0"/>
                </a:endParaRPr>
              </a:p>
            </p:txBody>
          </p:sp>
        </mc:Choice>
        <mc:Fallback>
          <p:sp>
            <p:nvSpPr>
              <p:cNvPr id="8" name="Text Box 2"/>
              <p:cNvSpPr txBox="1">
                <a:spLocks noRot="1" noChangeAspect="1" noMove="1" noResize="1" noEditPoints="1" noAdjustHandles="1" noChangeArrowheads="1" noChangeShapeType="1" noTextEdit="1"/>
              </p:cNvSpPr>
              <p:nvPr/>
            </p:nvSpPr>
            <p:spPr bwMode="auto">
              <a:xfrm>
                <a:off x="426681" y="887412"/>
                <a:ext cx="8305800" cy="5083175"/>
              </a:xfrm>
              <a:prstGeom prst="rect">
                <a:avLst/>
              </a:prstGeom>
              <a:blipFill>
                <a:blip r:embed="rId2"/>
                <a:stretch>
                  <a:fillRect l="-514" t="-720" r="-734"/>
                </a:stretch>
              </a:blipFill>
              <a:ln w="9525" algn="ctr">
                <a:noFill/>
                <a:miter lim="800000"/>
                <a:headEnd/>
                <a:tailEnd/>
              </a:ln>
            </p:spPr>
            <p:txBody>
              <a:bodyPr/>
              <a:lstStyle/>
              <a:p>
                <a:r>
                  <a:rPr lang="en-NL">
                    <a:noFill/>
                  </a:rPr>
                  <a:t> </a:t>
                </a:r>
              </a:p>
            </p:txBody>
          </p:sp>
        </mc:Fallback>
      </mc:AlternateContent>
      <p:sp>
        <p:nvSpPr>
          <p:cNvPr id="11" name="TextBox 10"/>
          <p:cNvSpPr txBox="1"/>
          <p:nvPr/>
        </p:nvSpPr>
        <p:spPr>
          <a:xfrm>
            <a:off x="394094" y="165847"/>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Volatility calibration</a:t>
            </a:r>
          </a:p>
        </p:txBody>
      </p:sp>
    </p:spTree>
    <p:extLst>
      <p:ext uri="{BB962C8B-B14F-4D97-AF65-F5344CB8AC3E}">
        <p14:creationId xmlns:p14="http://schemas.microsoft.com/office/powerpoint/2010/main" val="72951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DE21-8351-4C41-A1C0-A7044122B5CB}"/>
              </a:ext>
            </a:extLst>
          </p:cNvPr>
          <p:cNvSpPr>
            <a:spLocks noGrp="1"/>
          </p:cNvSpPr>
          <p:nvPr>
            <p:ph type="title"/>
          </p:nvPr>
        </p:nvSpPr>
        <p:spPr>
          <a:xfrm>
            <a:off x="457200" y="274638"/>
            <a:ext cx="8229600" cy="563562"/>
          </a:xfrm>
        </p:spPr>
        <p:txBody>
          <a:bodyPr>
            <a:noAutofit/>
          </a:bodyPr>
          <a:lstStyle/>
          <a:p>
            <a:pPr algn="l"/>
            <a:r>
              <a:rPr lang="en-US" sz="3200" dirty="0">
                <a:latin typeface="Arial" panose="020B0604020202020204" pitchFamily="34" charset="0"/>
                <a:cs typeface="Arial" panose="020B0604020202020204" pitchFamily="34" charset="0"/>
              </a:rPr>
              <a:t>Implied Volatility (IV)</a:t>
            </a:r>
          </a:p>
        </p:txBody>
      </p:sp>
      <p:sp>
        <p:nvSpPr>
          <p:cNvPr id="3" name="Content Placeholder 2">
            <a:extLst>
              <a:ext uri="{FF2B5EF4-FFF2-40B4-BE49-F238E27FC236}">
                <a16:creationId xmlns:a16="http://schemas.microsoft.com/office/drawing/2014/main" id="{FD3633D6-5C55-4B8E-A4CD-BE572AC1EAF1}"/>
              </a:ext>
            </a:extLst>
          </p:cNvPr>
          <p:cNvSpPr>
            <a:spLocks noGrp="1"/>
          </p:cNvSpPr>
          <p:nvPr>
            <p:ph idx="1"/>
          </p:nvPr>
        </p:nvSpPr>
        <p:spPr>
          <a:xfrm>
            <a:off x="450574" y="873712"/>
            <a:ext cx="8229600" cy="5709650"/>
          </a:xfrm>
        </p:spPr>
        <p:txBody>
          <a:bodyPr>
            <a:noAutofit/>
          </a:bodyPr>
          <a:lstStyle/>
          <a:p>
            <a:pPr>
              <a:buFont typeface="Arial" panose="020B0604020202020204" pitchFamily="34" charset="0"/>
              <a:buChar char="•"/>
            </a:pPr>
            <a:r>
              <a:rPr lang="en-US" sz="1700" b="0" dirty="0">
                <a:latin typeface="Arial" panose="020B0604020202020204" pitchFamily="34" charset="0"/>
                <a:cs typeface="Arial" panose="020B0604020202020204" pitchFamily="34" charset="0"/>
              </a:rPr>
              <a:t>IV is the volatility that sets Black-Scholes price = Market price</a:t>
            </a:r>
          </a:p>
          <a:p>
            <a:pPr lvl="1">
              <a:buFont typeface="Arial" panose="020B0604020202020204" pitchFamily="34" charset="0"/>
              <a:buChar char="•"/>
            </a:pPr>
            <a:r>
              <a:rPr lang="en-US" sz="1700" b="0" dirty="0">
                <a:latin typeface="Arial" panose="020B0604020202020204" pitchFamily="34" charset="0"/>
                <a:cs typeface="Arial" panose="020B0604020202020204" pitchFamily="34" charset="0"/>
              </a:rPr>
              <a:t>IV is inherently </a:t>
            </a:r>
            <a:r>
              <a:rPr lang="en-US" sz="1700" b="0" i="1" dirty="0">
                <a:latin typeface="Arial" panose="020B0604020202020204" pitchFamily="34" charset="0"/>
                <a:cs typeface="Arial" panose="020B0604020202020204" pitchFamily="34" charset="0"/>
              </a:rPr>
              <a:t>forward-looking</a:t>
            </a:r>
            <a:r>
              <a:rPr lang="en-US" sz="1700" b="0" dirty="0">
                <a:latin typeface="Arial" panose="020B0604020202020204" pitchFamily="34" charset="0"/>
                <a:cs typeface="Arial" panose="020B0604020202020204" pitchFamily="34" charset="0"/>
              </a:rPr>
              <a:t>, but recall that it also contains information about </a:t>
            </a:r>
            <a:r>
              <a:rPr lang="en-US" sz="1700" b="0" i="1" dirty="0">
                <a:latin typeface="Arial" panose="020B0604020202020204" pitchFamily="34" charset="0"/>
                <a:cs typeface="Arial" panose="020B0604020202020204" pitchFamily="34" charset="0"/>
              </a:rPr>
              <a:t>variance risk premia</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VRP = IV – ex post realized vol </a:t>
            </a:r>
            <a:r>
              <a:rPr lang="en-US" sz="1700" dirty="0">
                <a:latin typeface="Arial" panose="020B0604020202020204" pitchFamily="34" charset="0"/>
                <a:cs typeface="Arial" panose="020B0604020202020204" pitchFamily="34" charset="0"/>
                <a:sym typeface="Wingdings" panose="05000000000000000000" pitchFamily="2" charset="2"/>
              </a:rPr>
              <a:t></a:t>
            </a:r>
            <a:r>
              <a:rPr lang="en-US" sz="1700" dirty="0">
                <a:latin typeface="Arial" panose="020B0604020202020204" pitchFamily="34" charset="0"/>
                <a:cs typeface="Arial" panose="020B0604020202020204" pitchFamily="34" charset="0"/>
              </a:rPr>
              <a:t> on average, VRP&gt;0 for S&amp;P500 options: </a:t>
            </a:r>
          </a:p>
          <a:p>
            <a:pPr marL="457200" lvl="1" indent="0">
              <a:buNone/>
            </a:pPr>
            <a:endParaRPr lang="en-US" sz="1700" b="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700" b="0" dirty="0">
                <a:latin typeface="Arial" panose="020B0604020202020204" pitchFamily="34" charset="0"/>
                <a:cs typeface="Arial" panose="020B0604020202020204" pitchFamily="34" charset="0"/>
              </a:rPr>
              <a:t>VIX: </a:t>
            </a:r>
            <a:r>
              <a:rPr lang="en-US" sz="1700" dirty="0">
                <a:latin typeface="Arial" panose="020B0604020202020204" pitchFamily="34" charset="0"/>
                <a:cs typeface="Arial" panose="020B0604020202020204" pitchFamily="34" charset="0"/>
              </a:rPr>
              <a:t>Index of implied volatility from 30-day options on the S&amp;P500 index</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“Fear factor” for the whole market</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hlinkClick r:id="rId2"/>
              </a:rPr>
              <a:t>https://www.cboe.com/tradable_products/vix/</a:t>
            </a:r>
            <a:r>
              <a:rPr lang="en-US" sz="1700" dirty="0">
                <a:latin typeface="Arial" panose="020B0604020202020204" pitchFamily="34" charset="0"/>
                <a:cs typeface="Arial" panose="020B0604020202020204" pitchFamily="34" charset="0"/>
              </a:rPr>
              <a:t> </a:t>
            </a: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457200" lvl="1" indent="0">
              <a:buNone/>
            </a:pPr>
            <a:endParaRPr lang="en-US" sz="17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VRP&gt;0 implies that, on average, it pays to sell volatility insurance (e.g., short straddle). Every now and then, such strategies lose big though!</a:t>
            </a:r>
          </a:p>
          <a:p>
            <a:pPr lvl="1">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1B8A3D6-693C-4252-8231-3F6BAEF57E23}"/>
              </a:ext>
            </a:extLst>
          </p:cNvPr>
          <p:cNvSpPr>
            <a:spLocks noGrp="1"/>
          </p:cNvSpPr>
          <p:nvPr>
            <p:ph type="sldNum" sz="quarter" idx="12"/>
          </p:nvPr>
        </p:nvSpPr>
        <p:spPr/>
        <p:txBody>
          <a:bodyPr/>
          <a:lstStyle/>
          <a:p>
            <a:fld id="{CE289BD7-BDCC-400B-AB8F-DA275DA4D4A2}" type="slidenum">
              <a:rPr lang="en-US" smtClean="0"/>
              <a:t>45</a:t>
            </a:fld>
            <a:endParaRPr lang="en-US"/>
          </a:p>
        </p:txBody>
      </p:sp>
      <p:pic>
        <p:nvPicPr>
          <p:cNvPr id="9" name="Picture 8" descr="A graph of a graph of volatility&#10;&#10;AI-generated content may be incorrect.">
            <a:extLst>
              <a:ext uri="{FF2B5EF4-FFF2-40B4-BE49-F238E27FC236}">
                <a16:creationId xmlns:a16="http://schemas.microsoft.com/office/drawing/2014/main" id="{E945D75E-45DE-0470-0315-ED270A55C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352800"/>
            <a:ext cx="3886200" cy="2781773"/>
          </a:xfrm>
          <a:prstGeom prst="rect">
            <a:avLst/>
          </a:prstGeom>
        </p:spPr>
      </p:pic>
      <p:sp>
        <p:nvSpPr>
          <p:cNvPr id="5" name="TextBox 4">
            <a:extLst>
              <a:ext uri="{FF2B5EF4-FFF2-40B4-BE49-F238E27FC236}">
                <a16:creationId xmlns:a16="http://schemas.microsoft.com/office/drawing/2014/main" id="{CDFD1890-A9EA-198F-47E1-A7FD0F6E5402}"/>
              </a:ext>
            </a:extLst>
          </p:cNvPr>
          <p:cNvSpPr txBox="1"/>
          <p:nvPr/>
        </p:nvSpPr>
        <p:spPr>
          <a:xfrm>
            <a:off x="5063987" y="4005022"/>
            <a:ext cx="3505200" cy="1477328"/>
          </a:xfrm>
          <a:prstGeom prst="rect">
            <a:avLst/>
          </a:prstGeom>
          <a:noFill/>
        </p:spPr>
        <p:txBody>
          <a:bodyPr wrap="square" rtlCol="0">
            <a:spAutoFit/>
          </a:bodyPr>
          <a:lstStyle/>
          <a:p>
            <a:r>
              <a:rPr lang="en-US" i="1" dirty="0">
                <a:solidFill>
                  <a:srgbClr val="FF0000"/>
                </a:solidFill>
                <a:latin typeface="Arial" pitchFamily="34" charset="0"/>
                <a:cs typeface="Arial" pitchFamily="34" charset="0"/>
              </a:rPr>
              <a:t>Note: At the end of day t, VIX derived from options expiring in t+30 days and ex post realized volatility defined using returns from day t+1 to t+30.</a:t>
            </a:r>
            <a:endParaRPr lang="en-NL"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29996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449C-D99B-657D-62B0-7FD2B243FF3A}"/>
              </a:ext>
            </a:extLst>
          </p:cNvPr>
          <p:cNvSpPr>
            <a:spLocks noGrp="1"/>
          </p:cNvSpPr>
          <p:nvPr>
            <p:ph type="title"/>
          </p:nvPr>
        </p:nvSpPr>
        <p:spPr>
          <a:xfrm>
            <a:off x="457200" y="152400"/>
            <a:ext cx="8229600" cy="715962"/>
          </a:xfrm>
        </p:spPr>
        <p:txBody>
          <a:bodyPr>
            <a:normAutofit/>
          </a:bodyPr>
          <a:lstStyle/>
          <a:p>
            <a:r>
              <a:rPr lang="en-US" sz="3200" dirty="0">
                <a:latin typeface="Arial" panose="020B0604020202020204" pitchFamily="34" charset="0"/>
                <a:cs typeface="Arial" panose="020B0604020202020204" pitchFamily="34" charset="0"/>
              </a:rPr>
              <a:t>The volatility smile &amp; smirk</a:t>
            </a:r>
            <a:endParaRPr lang="en-NL"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235FDF5-FD5F-25FC-8DC4-DB2327C493A3}"/>
              </a:ext>
            </a:extLst>
          </p:cNvPr>
          <p:cNvSpPr>
            <a:spLocks noGrp="1"/>
          </p:cNvSpPr>
          <p:nvPr>
            <p:ph idx="1"/>
          </p:nvPr>
        </p:nvSpPr>
        <p:spPr>
          <a:xfrm>
            <a:off x="457200" y="1066800"/>
            <a:ext cx="8229600" cy="5638800"/>
          </a:xfrm>
        </p:spPr>
        <p:txBody>
          <a:bodyPr>
            <a:normAutofit lnSpcReduction="10000"/>
          </a:bodyPr>
          <a:lstStyle/>
          <a:p>
            <a:r>
              <a:rPr lang="en-US" sz="1700" dirty="0">
                <a:latin typeface="Arial" panose="020B0604020202020204" pitchFamily="34" charset="0"/>
                <a:cs typeface="Arial" panose="020B0604020202020204" pitchFamily="34" charset="0"/>
              </a:rPr>
              <a:t>Black-Scholes assumes that IV is the same for all strike prices</a:t>
            </a:r>
          </a:p>
          <a:p>
            <a:r>
              <a:rPr lang="en-US" sz="1700" dirty="0">
                <a:latin typeface="Arial" panose="020B0604020202020204" pitchFamily="34" charset="0"/>
                <a:cs typeface="Arial" panose="020B0604020202020204" pitchFamily="34" charset="0"/>
              </a:rPr>
              <a:t>This is not what we see in the data, though:</a:t>
            </a: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Smile: far in/out-of-the-money options have higher IV </a:t>
            </a:r>
          </a:p>
          <a:p>
            <a:r>
              <a:rPr lang="en-US" sz="1700" dirty="0">
                <a:latin typeface="Arial" panose="020B0604020202020204" pitchFamily="34" charset="0"/>
                <a:cs typeface="Arial" panose="020B0604020202020204" pitchFamily="34" charset="0"/>
              </a:rPr>
              <a:t>Smirk: largest IV for OOM puts</a:t>
            </a:r>
          </a:p>
          <a:p>
            <a:pPr lvl="1"/>
            <a:r>
              <a:rPr lang="en-US" sz="1700" dirty="0">
                <a:latin typeface="Arial" panose="020B0604020202020204" pitchFamily="34" charset="0"/>
                <a:cs typeface="Arial" panose="020B0604020202020204" pitchFamily="34" charset="0"/>
              </a:rPr>
              <a:t>Among other things, stochastic volatility and leverage effect make extreme negative returns more likely than assumed in BS and thus traded OOM put option prices are higher than what BS predicts</a:t>
            </a:r>
          </a:p>
          <a:p>
            <a:pPr lvl="2"/>
            <a:r>
              <a:rPr lang="en-US" sz="1700" dirty="0">
                <a:latin typeface="Arial" panose="020B0604020202020204" pitchFamily="34" charset="0"/>
                <a:cs typeface="Arial" panose="020B0604020202020204" pitchFamily="34" charset="0"/>
              </a:rPr>
              <a:t>Leverage effect: negative price shocks lead to higher volatility</a:t>
            </a:r>
          </a:p>
          <a:p>
            <a:pPr lvl="2"/>
            <a:r>
              <a:rPr lang="en-US" sz="1700" dirty="0">
                <a:latin typeface="Arial" panose="020B0604020202020204" pitchFamily="34" charset="0"/>
                <a:cs typeface="Arial" panose="020B0604020202020204" pitchFamily="34" charset="0"/>
              </a:rPr>
              <a:t>Or maybe OOM puts are just overpriced…</a:t>
            </a:r>
          </a:p>
          <a:p>
            <a:pPr lvl="2"/>
            <a:endParaRPr lang="en-US" sz="1700" dirty="0">
              <a:latin typeface="Arial" panose="020B0604020202020204" pitchFamily="34" charset="0"/>
              <a:cs typeface="Arial" panose="020B0604020202020204" pitchFamily="34" charset="0"/>
            </a:endParaRPr>
          </a:p>
          <a:p>
            <a:pPr lvl="1"/>
            <a:endParaRPr lang="en-NL" sz="1700" dirty="0">
              <a:latin typeface="Arial" panose="020B0604020202020204" pitchFamily="34" charset="0"/>
              <a:cs typeface="Arial" panose="020B0604020202020204" pitchFamily="34" charset="0"/>
            </a:endParaRPr>
          </a:p>
        </p:txBody>
      </p:sp>
      <p:pic>
        <p:nvPicPr>
          <p:cNvPr id="9" name="Picture 8" descr="A graph with red and green lines&#10;&#10;AI-generated content may be incorrect.">
            <a:extLst>
              <a:ext uri="{FF2B5EF4-FFF2-40B4-BE49-F238E27FC236}">
                <a16:creationId xmlns:a16="http://schemas.microsoft.com/office/drawing/2014/main" id="{1D4C59C6-7345-7E18-5445-1B9D5E2A0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8034947" cy="2911476"/>
          </a:xfrm>
          <a:prstGeom prst="rect">
            <a:avLst/>
          </a:prstGeom>
        </p:spPr>
      </p:pic>
    </p:spTree>
    <p:extLst>
      <p:ext uri="{BB962C8B-B14F-4D97-AF65-F5344CB8AC3E}">
        <p14:creationId xmlns:p14="http://schemas.microsoft.com/office/powerpoint/2010/main" val="1148607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F93C-7BE3-4AC2-9399-F61CF72826C7}"/>
              </a:ext>
            </a:extLst>
          </p:cNvPr>
          <p:cNvSpPr>
            <a:spLocks noGrp="1"/>
          </p:cNvSpPr>
          <p:nvPr>
            <p:ph type="title"/>
          </p:nvPr>
        </p:nvSpPr>
        <p:spPr>
          <a:xfrm>
            <a:off x="457200" y="274638"/>
            <a:ext cx="8229600" cy="715962"/>
          </a:xfrm>
        </p:spPr>
        <p:txBody>
          <a:bodyPr>
            <a:normAutofit fontScale="90000"/>
          </a:bodyPr>
          <a:lstStyle/>
          <a:p>
            <a:pPr algn="l"/>
            <a:r>
              <a:rPr lang="en-US" dirty="0">
                <a:latin typeface="Arial" panose="020B0604020202020204" pitchFamily="34" charset="0"/>
                <a:cs typeface="Arial" panose="020B0604020202020204" pitchFamily="34" charset="0"/>
              </a:rPr>
              <a:t>Application: Apple options</a:t>
            </a:r>
          </a:p>
        </p:txBody>
      </p:sp>
      <p:sp>
        <p:nvSpPr>
          <p:cNvPr id="4" name="Slide Number Placeholder 3">
            <a:extLst>
              <a:ext uri="{FF2B5EF4-FFF2-40B4-BE49-F238E27FC236}">
                <a16:creationId xmlns:a16="http://schemas.microsoft.com/office/drawing/2014/main" id="{19F0CA92-76EB-4627-B787-57BF4142E339}"/>
              </a:ext>
            </a:extLst>
          </p:cNvPr>
          <p:cNvSpPr>
            <a:spLocks noGrp="1"/>
          </p:cNvSpPr>
          <p:nvPr>
            <p:ph type="sldNum" sz="quarter" idx="12"/>
          </p:nvPr>
        </p:nvSpPr>
        <p:spPr/>
        <p:txBody>
          <a:bodyPr/>
          <a:lstStyle/>
          <a:p>
            <a:fld id="{CE289BD7-BDCC-400B-AB8F-DA275DA4D4A2}" type="slidenum">
              <a:rPr lang="en-US" smtClean="0"/>
              <a:t>47</a:t>
            </a:fld>
            <a:endParaRPr lang="en-US"/>
          </a:p>
        </p:txBody>
      </p:sp>
      <p:sp>
        <p:nvSpPr>
          <p:cNvPr id="7" name="TextBox 6">
            <a:extLst>
              <a:ext uri="{FF2B5EF4-FFF2-40B4-BE49-F238E27FC236}">
                <a16:creationId xmlns:a16="http://schemas.microsoft.com/office/drawing/2014/main" id="{2BA295B0-3417-457F-92C9-A300272D6506}"/>
              </a:ext>
            </a:extLst>
          </p:cNvPr>
          <p:cNvSpPr txBox="1"/>
          <p:nvPr/>
        </p:nvSpPr>
        <p:spPr>
          <a:xfrm>
            <a:off x="611560" y="1268760"/>
            <a:ext cx="7488832" cy="4401205"/>
          </a:xfrm>
          <a:prstGeom prst="rect">
            <a:avLst/>
          </a:prstGeom>
          <a:noFill/>
        </p:spPr>
        <p:txBody>
          <a:bodyPr wrap="square" rtlCol="0">
            <a:spAutoFit/>
          </a:bodyPr>
          <a:lstStyle/>
          <a:p>
            <a:r>
              <a:rPr lang="en-US" sz="2000" b="0" dirty="0">
                <a:latin typeface="Arial" panose="020B0604020202020204" pitchFamily="34" charset="0"/>
                <a:cs typeface="Arial" panose="020B0604020202020204" pitchFamily="34" charset="0"/>
              </a:rPr>
              <a:t>On 20-11-2024, Apple stock was trading at a price of 228.28. An American call and put on a stock of Apple with expiration on 29-11-2024 and a strike price of 220 were traded at 9.25 and 0.6, respectively. The historical volatility of daily returns on Apple stock was 17.1% (annualized). The short-term risk-free rate was 4.55% (annualized). Apple had recently paid a dividend.</a:t>
            </a:r>
          </a:p>
          <a:p>
            <a:endParaRPr lang="en-US" sz="2000" b="0" dirty="0">
              <a:latin typeface="Arial" panose="020B0604020202020204" pitchFamily="34" charset="0"/>
              <a:cs typeface="Arial" panose="020B0604020202020204" pitchFamily="34" charset="0"/>
            </a:endParaRPr>
          </a:p>
          <a:p>
            <a:pPr marL="457200" indent="-457200">
              <a:buFont typeface="+mj-lt"/>
              <a:buAutoNum type="arabicPeriod"/>
            </a:pPr>
            <a:r>
              <a:rPr lang="en-US" sz="2000" b="0" dirty="0">
                <a:latin typeface="Arial" panose="020B0604020202020204" pitchFamily="34" charset="0"/>
                <a:cs typeface="Arial" panose="020B0604020202020204" pitchFamily="34" charset="0"/>
              </a:rPr>
              <a:t>Estimate the price of the call and put using the Black-Scholes model and the above data.</a:t>
            </a:r>
          </a:p>
          <a:p>
            <a:pPr marL="457200" indent="-457200">
              <a:buFont typeface="+mj-lt"/>
              <a:buAutoNum type="arabicPeriod"/>
            </a:pPr>
            <a:r>
              <a:rPr lang="en-US" sz="2000" b="0" dirty="0">
                <a:latin typeface="Arial" panose="020B0604020202020204" pitchFamily="34" charset="0"/>
                <a:cs typeface="Arial" panose="020B0604020202020204" pitchFamily="34" charset="0"/>
              </a:rPr>
              <a:t>Compare your estimated prices to the market prices and discuss why they may be different. </a:t>
            </a:r>
          </a:p>
          <a:p>
            <a:pPr marL="457200" indent="-457200">
              <a:buFont typeface="+mj-lt"/>
              <a:buAutoNum type="arabicPeriod"/>
            </a:pPr>
            <a:r>
              <a:rPr lang="en-US" sz="2000" b="0" dirty="0">
                <a:latin typeface="Arial" panose="020B0604020202020204" pitchFamily="34" charset="0"/>
                <a:cs typeface="Arial" panose="020B0604020202020204" pitchFamily="34" charset="0"/>
              </a:rPr>
              <a:t>Estimate the implied volatility of the call option and compare to the historical volatility.</a:t>
            </a:r>
          </a:p>
          <a:p>
            <a:endParaRPr lang="en-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613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22EF-AAC4-80D6-37B1-0D4F9D912644}"/>
            </a:ext>
          </a:extLst>
        </p:cNvPr>
        <p:cNvGrpSpPr/>
        <p:nvPr/>
      </p:nvGrpSpPr>
      <p:grpSpPr>
        <a:xfrm>
          <a:off x="0" y="0"/>
          <a:ext cx="0" cy="0"/>
          <a:chOff x="0" y="0"/>
          <a:chExt cx="0" cy="0"/>
        </a:xfrm>
      </p:grpSpPr>
      <p:sp>
        <p:nvSpPr>
          <p:cNvPr id="8" name="Text Box 2">
            <a:extLst>
              <a:ext uri="{FF2B5EF4-FFF2-40B4-BE49-F238E27FC236}">
                <a16:creationId xmlns:a16="http://schemas.microsoft.com/office/drawing/2014/main" id="{1595E6FE-96A8-7732-C7BF-44B88635843E}"/>
              </a:ext>
            </a:extLst>
          </p:cNvPr>
          <p:cNvSpPr txBox="1">
            <a:spLocks noChangeArrowheads="1"/>
          </p:cNvSpPr>
          <p:nvPr/>
        </p:nvSpPr>
        <p:spPr bwMode="auto">
          <a:xfrm>
            <a:off x="317894" y="838200"/>
            <a:ext cx="8305800" cy="4968548"/>
          </a:xfrm>
          <a:prstGeom prst="rect">
            <a:avLst/>
          </a:prstGeom>
          <a:noFill/>
          <a:ln w="9525" algn="ctr">
            <a:noFill/>
            <a:miter lim="800000"/>
            <a:headEnd/>
            <a:tailEnd/>
          </a:ln>
        </p:spPr>
        <p:txBody>
          <a:bodyPr/>
          <a:lstStyle/>
          <a:p>
            <a:pPr marL="115888" indent="-115888" algn="l">
              <a:buFontTx/>
              <a:buChar char="•"/>
            </a:pPr>
            <a:r>
              <a:rPr lang="en-US" sz="2000" dirty="0">
                <a:latin typeface="Arial" pitchFamily="34" charset="0"/>
                <a:cs typeface="Arial" pitchFamily="34" charset="0"/>
              </a:rPr>
              <a:t>Retail trading volumes in zero-days to expiry options (0DTE) have recently exploded (partly due to easy access through brokerage platforms)</a:t>
            </a:r>
          </a:p>
          <a:p>
            <a:pPr marL="573088" lvl="1" indent="-115888">
              <a:buFontTx/>
              <a:buChar char="•"/>
            </a:pPr>
            <a:r>
              <a:rPr lang="en-US" sz="2000" dirty="0">
                <a:latin typeface="Arial" pitchFamily="34" charset="0"/>
                <a:cs typeface="Arial" pitchFamily="34" charset="0"/>
              </a:rPr>
              <a:t>Roughly </a:t>
            </a:r>
            <a:r>
              <a:rPr lang="en-US" sz="2000" b="1" u="sng" dirty="0">
                <a:latin typeface="Arial" pitchFamily="34" charset="0"/>
                <a:cs typeface="Arial" pitchFamily="34" charset="0"/>
              </a:rPr>
              <a:t>50%</a:t>
            </a:r>
            <a:r>
              <a:rPr lang="en-US" sz="2000" dirty="0">
                <a:latin typeface="Arial" pitchFamily="34" charset="0"/>
                <a:cs typeface="Arial" pitchFamily="34" charset="0"/>
              </a:rPr>
              <a:t> of all S&amp;P500 option trading volume is in 0DTEs!</a:t>
            </a:r>
          </a:p>
          <a:p>
            <a:pPr marL="573088" lvl="1" indent="-115888">
              <a:buFontTx/>
              <a:buChar char="•"/>
            </a:pPr>
            <a:r>
              <a:rPr lang="en-US" sz="2000" dirty="0">
                <a:latin typeface="Arial" pitchFamily="34" charset="0"/>
                <a:cs typeface="Arial" pitchFamily="34" charset="0"/>
              </a:rPr>
              <a:t>Directional and volatility bet @ tiny cost, because premiums for ultra-short maturity options are small </a:t>
            </a:r>
          </a:p>
          <a:p>
            <a:pPr marL="573088" lvl="1" indent="-115888">
              <a:buFontTx/>
              <a:buChar char="•"/>
            </a:pPr>
            <a:endParaRPr lang="en-US" sz="2000" dirty="0">
              <a:latin typeface="Arial" pitchFamily="34" charset="0"/>
              <a:cs typeface="Arial" pitchFamily="34" charset="0"/>
            </a:endParaRPr>
          </a:p>
          <a:p>
            <a:pPr marL="573088" lvl="1" indent="-115888">
              <a:buFontTx/>
              <a:buChar char="•"/>
            </a:pPr>
            <a:endParaRPr lang="en-US" sz="2000" dirty="0">
              <a:latin typeface="Arial" pitchFamily="34" charset="0"/>
              <a:cs typeface="Arial" pitchFamily="34" charset="0"/>
            </a:endParaRPr>
          </a:p>
          <a:p>
            <a:pPr marL="115888" indent="-115888">
              <a:buFontTx/>
              <a:buChar char="•"/>
            </a:pPr>
            <a:endParaRPr lang="en-US" sz="1500" dirty="0">
              <a:latin typeface="Arial" pitchFamily="34" charset="0"/>
              <a:cs typeface="Arial" pitchFamily="34" charset="0"/>
            </a:endParaRPr>
          </a:p>
          <a:p>
            <a:pPr marL="115888" indent="-115888" algn="l">
              <a:buFontTx/>
              <a:buChar char="•"/>
            </a:pPr>
            <a:endParaRPr lang="en-US" sz="1500" dirty="0">
              <a:latin typeface="Arial" pitchFamily="34" charset="0"/>
              <a:cs typeface="Arial" pitchFamily="34" charset="0"/>
            </a:endParaRPr>
          </a:p>
          <a:p>
            <a:pPr marL="115888" indent="-115888" algn="l">
              <a:buFontTx/>
              <a:buChar char="•"/>
            </a:pPr>
            <a:endParaRPr lang="en-US" sz="1500" dirty="0">
              <a:latin typeface="Arial" pitchFamily="34" charset="0"/>
              <a:cs typeface="Arial" pitchFamily="34" charset="0"/>
            </a:endParaRPr>
          </a:p>
          <a:p>
            <a:pPr marL="115888" indent="-115888" algn="l">
              <a:buFontTx/>
              <a:buChar char="•"/>
            </a:pPr>
            <a:endParaRPr lang="en-US" sz="1500" dirty="0">
              <a:latin typeface="Arial" pitchFamily="34" charset="0"/>
              <a:cs typeface="Arial" pitchFamily="34" charset="0"/>
            </a:endParaRPr>
          </a:p>
          <a:p>
            <a:pPr marL="115888" indent="-115888" algn="l">
              <a:buFontTx/>
              <a:buChar char="•"/>
            </a:pPr>
            <a:endParaRPr lang="pt-PT" sz="1500" dirty="0">
              <a:latin typeface="Arial" pitchFamily="34" charset="0"/>
              <a:cs typeface="Arial" pitchFamily="34" charset="0"/>
            </a:endParaRPr>
          </a:p>
          <a:p>
            <a:pPr marL="115888" indent="-115888" algn="l">
              <a:buFontTx/>
              <a:buChar char="•"/>
            </a:pPr>
            <a:endParaRPr lang="pt-PT" sz="1500" dirty="0">
              <a:latin typeface="Arial" pitchFamily="34" charset="0"/>
              <a:cs typeface="Arial" pitchFamily="34" charset="0"/>
            </a:endParaRPr>
          </a:p>
          <a:p>
            <a:pPr marL="115888" indent="-115888" algn="l">
              <a:buFontTx/>
              <a:buChar char="•"/>
            </a:pPr>
            <a:endParaRPr lang="en-US" sz="1500" dirty="0">
              <a:latin typeface="Arial" pitchFamily="34" charset="0"/>
              <a:cs typeface="Arial" pitchFamily="34" charset="0"/>
            </a:endParaRPr>
          </a:p>
          <a:p>
            <a:pPr marL="115888" indent="-115888" algn="l">
              <a:buFontTx/>
              <a:buChar char="•"/>
            </a:pPr>
            <a:endParaRPr lang="en-US" sz="1500" dirty="0">
              <a:latin typeface="Arial" pitchFamily="34" charset="0"/>
              <a:cs typeface="Arial" pitchFamily="34" charset="0"/>
            </a:endParaRPr>
          </a:p>
        </p:txBody>
      </p:sp>
      <p:sp>
        <p:nvSpPr>
          <p:cNvPr id="11" name="TextBox 10">
            <a:extLst>
              <a:ext uri="{FF2B5EF4-FFF2-40B4-BE49-F238E27FC236}">
                <a16:creationId xmlns:a16="http://schemas.microsoft.com/office/drawing/2014/main" id="{C66D43CB-31B5-45AF-55B5-9F3608A38607}"/>
              </a:ext>
            </a:extLst>
          </p:cNvPr>
          <p:cNvSpPr txBox="1"/>
          <p:nvPr/>
        </p:nvSpPr>
        <p:spPr>
          <a:xfrm>
            <a:off x="394094" y="165847"/>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0DTE options (1/2)</a:t>
            </a:r>
          </a:p>
        </p:txBody>
      </p:sp>
      <p:pic>
        <p:nvPicPr>
          <p:cNvPr id="3" name="Picture 2">
            <a:extLst>
              <a:ext uri="{FF2B5EF4-FFF2-40B4-BE49-F238E27FC236}">
                <a16:creationId xmlns:a16="http://schemas.microsoft.com/office/drawing/2014/main" id="{445B6B2B-7B58-00EA-F650-CF82CE81D489}"/>
              </a:ext>
            </a:extLst>
          </p:cNvPr>
          <p:cNvPicPr>
            <a:picLocks noChangeAspect="1"/>
          </p:cNvPicPr>
          <p:nvPr/>
        </p:nvPicPr>
        <p:blipFill>
          <a:blip r:embed="rId2"/>
          <a:stretch>
            <a:fillRect/>
          </a:stretch>
        </p:blipFill>
        <p:spPr>
          <a:xfrm>
            <a:off x="1600200" y="2743200"/>
            <a:ext cx="5745595" cy="1851234"/>
          </a:xfrm>
          <a:prstGeom prst="rect">
            <a:avLst/>
          </a:prstGeom>
        </p:spPr>
      </p:pic>
      <p:pic>
        <p:nvPicPr>
          <p:cNvPr id="5" name="Picture 4">
            <a:extLst>
              <a:ext uri="{FF2B5EF4-FFF2-40B4-BE49-F238E27FC236}">
                <a16:creationId xmlns:a16="http://schemas.microsoft.com/office/drawing/2014/main" id="{9B88BD34-77E8-9DD0-4292-F4295DCFD598}"/>
              </a:ext>
            </a:extLst>
          </p:cNvPr>
          <p:cNvPicPr>
            <a:picLocks noChangeAspect="1"/>
          </p:cNvPicPr>
          <p:nvPr/>
        </p:nvPicPr>
        <p:blipFill>
          <a:blip r:embed="rId3"/>
          <a:stretch>
            <a:fillRect/>
          </a:stretch>
        </p:blipFill>
        <p:spPr>
          <a:xfrm>
            <a:off x="1600200" y="4724400"/>
            <a:ext cx="5941256" cy="1600200"/>
          </a:xfrm>
          <a:prstGeom prst="rect">
            <a:avLst/>
          </a:prstGeom>
        </p:spPr>
      </p:pic>
    </p:spTree>
    <p:extLst>
      <p:ext uri="{BB962C8B-B14F-4D97-AF65-F5344CB8AC3E}">
        <p14:creationId xmlns:p14="http://schemas.microsoft.com/office/powerpoint/2010/main" val="3952763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F5474-A6D8-F484-1D24-58C2B0406811}"/>
              </a:ext>
            </a:extLst>
          </p:cNvPr>
          <p:cNvSpPr txBox="1"/>
          <p:nvPr/>
        </p:nvSpPr>
        <p:spPr>
          <a:xfrm>
            <a:off x="457200" y="762000"/>
            <a:ext cx="7467600" cy="5847755"/>
          </a:xfrm>
          <a:prstGeom prst="rect">
            <a:avLst/>
          </a:prstGeom>
          <a:noFill/>
        </p:spPr>
        <p:txBody>
          <a:bodyPr wrap="square">
            <a:spAutoFit/>
          </a:bodyPr>
          <a:lstStyle/>
          <a:p>
            <a:pPr marL="115888" indent="-115888">
              <a:buFontTx/>
              <a:buChar char="•"/>
            </a:pPr>
            <a:r>
              <a:rPr lang="en-US" sz="1700" dirty="0">
                <a:latin typeface="Arial" pitchFamily="34" charset="0"/>
                <a:cs typeface="Arial" pitchFamily="34" charset="0"/>
              </a:rPr>
              <a:t>Interesting questions:</a:t>
            </a:r>
          </a:p>
          <a:p>
            <a:pPr marL="800100" lvl="1" indent="-342900">
              <a:buFont typeface="+mj-lt"/>
              <a:buAutoNum type="arabicPeriod"/>
            </a:pPr>
            <a:r>
              <a:rPr lang="en-US" sz="1700" dirty="0">
                <a:latin typeface="Arial" pitchFamily="34" charset="0"/>
                <a:cs typeface="Arial" pitchFamily="34" charset="0"/>
              </a:rPr>
              <a:t>Who benefits? </a:t>
            </a:r>
          </a:p>
          <a:p>
            <a:pPr marL="1030288" lvl="2" indent="-115888">
              <a:buFontTx/>
              <a:buChar char="•"/>
            </a:pPr>
            <a:r>
              <a:rPr lang="en-US" sz="1700" dirty="0">
                <a:latin typeface="Arial" pitchFamily="34" charset="0"/>
                <a:cs typeface="Arial" pitchFamily="34" charset="0"/>
              </a:rPr>
              <a:t>Most evidence (e.g., Beckmeyer et al., 2024) suggests that retail traders are losing, not only due to poor positioning, but also because they simply trade too much (transaction costs)</a:t>
            </a:r>
          </a:p>
          <a:p>
            <a:pPr marL="1030288" lvl="2" indent="-115888">
              <a:buFontTx/>
              <a:buChar char="•"/>
            </a:pPr>
            <a:r>
              <a:rPr lang="en-US" sz="1700" dirty="0">
                <a:latin typeface="Arial" pitchFamily="34" charset="0"/>
                <a:cs typeface="Arial" pitchFamily="34" charset="0"/>
              </a:rPr>
              <a:t>Remember roulette…</a:t>
            </a:r>
          </a:p>
          <a:p>
            <a:pPr marL="1030288" lvl="2" indent="-115888">
              <a:buFontTx/>
              <a:buChar char="•"/>
            </a:pPr>
            <a:endParaRPr lang="en-US" sz="1700" dirty="0">
              <a:latin typeface="Arial" pitchFamily="34" charset="0"/>
              <a:cs typeface="Arial" pitchFamily="34" charset="0"/>
            </a:endParaRPr>
          </a:p>
          <a:p>
            <a:pPr marL="800100" lvl="1" indent="-342900">
              <a:buFont typeface="+mj-lt"/>
              <a:buAutoNum type="arabicPeriod"/>
            </a:pPr>
            <a:r>
              <a:rPr lang="en-US" sz="1700" dirty="0">
                <a:latin typeface="Arial" pitchFamily="34" charset="0"/>
                <a:cs typeface="Arial" pitchFamily="34" charset="0"/>
              </a:rPr>
              <a:t>Feedback effects on the price of the underlying?</a:t>
            </a:r>
          </a:p>
          <a:p>
            <a:pPr marL="1030288" lvl="2" indent="-115888">
              <a:buFontTx/>
              <a:buChar char="•"/>
            </a:pPr>
            <a:r>
              <a:rPr lang="en-US" sz="1700" dirty="0">
                <a:latin typeface="Arial" pitchFamily="34" charset="0"/>
                <a:cs typeface="Arial" pitchFamily="34" charset="0"/>
              </a:rPr>
              <a:t>Suppose retail demand for 0DTE calls ↑ </a:t>
            </a:r>
            <a:r>
              <a:rPr lang="en-US" sz="1700" dirty="0">
                <a:latin typeface="Arial" pitchFamily="34" charset="0"/>
                <a:cs typeface="Arial" pitchFamily="34" charset="0"/>
                <a:sym typeface="Wingdings" panose="05000000000000000000" pitchFamily="2" charset="2"/>
              </a:rPr>
              <a:t> market maker writes calls and if he cannot find a natural counterparty fast, he hedges (through replication) by buying the underlying  underlying price </a:t>
            </a:r>
            <a:r>
              <a:rPr lang="en-US" sz="1700" dirty="0">
                <a:latin typeface="Arial" pitchFamily="34" charset="0"/>
                <a:cs typeface="Arial" pitchFamily="34" charset="0"/>
              </a:rPr>
              <a:t>↑ </a:t>
            </a:r>
            <a:r>
              <a:rPr lang="en-US" sz="1700" dirty="0">
                <a:latin typeface="Arial" pitchFamily="34" charset="0"/>
                <a:cs typeface="Arial" pitchFamily="34" charset="0"/>
                <a:sym typeface="Wingdings" panose="05000000000000000000" pitchFamily="2" charset="2"/>
              </a:rPr>
              <a:t> retail demand </a:t>
            </a:r>
            <a:r>
              <a:rPr lang="en-US" sz="1700" dirty="0">
                <a:latin typeface="Arial" pitchFamily="34" charset="0"/>
                <a:cs typeface="Arial" pitchFamily="34" charset="0"/>
              </a:rPr>
              <a:t>↑ because call </a:t>
            </a:r>
            <a:r>
              <a:rPr lang="en-US" sz="1700" dirty="0">
                <a:latin typeface="Arial" pitchFamily="34" charset="0"/>
                <a:cs typeface="Arial" pitchFamily="34" charset="0"/>
                <a:sym typeface="Wingdings" panose="05000000000000000000" pitchFamily="2" charset="2"/>
              </a:rPr>
              <a:t>options in the money  …</a:t>
            </a:r>
          </a:p>
          <a:p>
            <a:pPr marL="1030288" lvl="2" indent="-115888">
              <a:buFontTx/>
              <a:buChar char="•"/>
            </a:pPr>
            <a:r>
              <a:rPr lang="en-US" sz="1700" dirty="0">
                <a:latin typeface="Arial" pitchFamily="34" charset="0"/>
                <a:cs typeface="Arial" pitchFamily="34" charset="0"/>
                <a:sym typeface="Wingdings" panose="05000000000000000000" pitchFamily="2" charset="2"/>
              </a:rPr>
              <a:t>These effects are much less of an issue at lower frequency, for instance, because market maker has more time to find a counterparty that wants to go short.</a:t>
            </a:r>
          </a:p>
          <a:p>
            <a:pPr marL="1030288" lvl="2" indent="-115888">
              <a:buFontTx/>
              <a:buChar char="•"/>
            </a:pPr>
            <a:endParaRPr lang="en-US" sz="1700" dirty="0">
              <a:latin typeface="Arial" pitchFamily="34" charset="0"/>
              <a:cs typeface="Arial" pitchFamily="34" charset="0"/>
              <a:sym typeface="Wingdings" panose="05000000000000000000" pitchFamily="2" charset="2"/>
            </a:endParaRPr>
          </a:p>
          <a:p>
            <a:pPr marL="800100" lvl="1" indent="-342900">
              <a:buFont typeface="+mj-lt"/>
              <a:buAutoNum type="arabicPeriod"/>
            </a:pPr>
            <a:r>
              <a:rPr lang="en-US" sz="1700" dirty="0">
                <a:latin typeface="Arial" pitchFamily="34" charset="0"/>
                <a:cs typeface="Arial" pitchFamily="34" charset="0"/>
                <a:sym typeface="Wingdings" panose="05000000000000000000" pitchFamily="2" charset="2"/>
              </a:rPr>
              <a:t>What is the point? </a:t>
            </a:r>
          </a:p>
          <a:p>
            <a:pPr marL="1030288" lvl="2" indent="-115888">
              <a:buFontTx/>
              <a:buChar char="•"/>
            </a:pPr>
            <a:r>
              <a:rPr lang="en-US" sz="1700" dirty="0">
                <a:latin typeface="Arial" pitchFamily="34" charset="0"/>
                <a:cs typeface="Arial" pitchFamily="34" charset="0"/>
                <a:sym typeface="Wingdings" panose="05000000000000000000" pitchFamily="2" charset="2"/>
              </a:rPr>
              <a:t>Economically, it would be much more interesting to have liquid long-term options, for instance, to (i) hedge longer-term uncertainty (ii) compensate managers, or (iii) derive maturity-specific discount rates/ expected returns for individual stocks and stock indexes.</a:t>
            </a:r>
            <a:endParaRPr lang="en-US" sz="1700" dirty="0">
              <a:latin typeface="Arial" pitchFamily="34" charset="0"/>
              <a:cs typeface="Arial" pitchFamily="34" charset="0"/>
            </a:endParaRPr>
          </a:p>
        </p:txBody>
      </p:sp>
      <p:sp>
        <p:nvSpPr>
          <p:cNvPr id="5" name="TextBox 4">
            <a:extLst>
              <a:ext uri="{FF2B5EF4-FFF2-40B4-BE49-F238E27FC236}">
                <a16:creationId xmlns:a16="http://schemas.microsoft.com/office/drawing/2014/main" id="{46C7C0D3-2207-4451-1023-C8BA25F6633B}"/>
              </a:ext>
            </a:extLst>
          </p:cNvPr>
          <p:cNvSpPr txBox="1"/>
          <p:nvPr/>
        </p:nvSpPr>
        <p:spPr>
          <a:xfrm>
            <a:off x="457200" y="76200"/>
            <a:ext cx="4572000" cy="584775"/>
          </a:xfrm>
          <a:prstGeom prst="rect">
            <a:avLst/>
          </a:prstGeom>
          <a:noFill/>
        </p:spPr>
        <p:txBody>
          <a:bodyPr wrap="square">
            <a:spAutoFit/>
          </a:bodyPr>
          <a:lstStyle/>
          <a:p>
            <a:pPr>
              <a:tabLst>
                <a:tab pos="968375" algn="l"/>
              </a:tabLst>
            </a:pPr>
            <a:r>
              <a:rPr lang="en-US" sz="3200" b="1" dirty="0">
                <a:latin typeface="Arial" pitchFamily="34" charset="0"/>
                <a:cs typeface="Arial" pitchFamily="34" charset="0"/>
              </a:rPr>
              <a:t>0DTE options (2/2)</a:t>
            </a:r>
          </a:p>
        </p:txBody>
      </p:sp>
    </p:spTree>
    <p:extLst>
      <p:ext uri="{BB962C8B-B14F-4D97-AF65-F5344CB8AC3E}">
        <p14:creationId xmlns:p14="http://schemas.microsoft.com/office/powerpoint/2010/main" val="1433747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909648"/>
            <a:chOff x="0" y="0"/>
            <a:chExt cx="5760" cy="573"/>
          </a:xfrm>
          <a:noFill/>
        </p:grpSpPr>
        <p:sp>
          <p:nvSpPr>
            <p:cNvPr id="6" name="Rectangle 5"/>
            <p:cNvSpPr>
              <a:spLocks noChangeArrowheads="1"/>
            </p:cNvSpPr>
            <p:nvPr/>
          </p:nvSpPr>
          <p:spPr bwMode="auto">
            <a:xfrm>
              <a:off x="0" y="546"/>
              <a:ext cx="5760" cy="27"/>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sp>
          <p:nvSpPr>
            <p:cNvPr id="7" name="Rectangle 6"/>
            <p:cNvSpPr>
              <a:spLocks noChangeArrowheads="1"/>
            </p:cNvSpPr>
            <p:nvPr/>
          </p:nvSpPr>
          <p:spPr bwMode="auto">
            <a:xfrm>
              <a:off x="0" y="0"/>
              <a:ext cx="5760" cy="552"/>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grpSp>
      <p:sp>
        <p:nvSpPr>
          <p:cNvPr id="8" name="Rectangle 3"/>
          <p:cNvSpPr txBox="1">
            <a:spLocks noChangeArrowheads="1"/>
          </p:cNvSpPr>
          <p:nvPr/>
        </p:nvSpPr>
        <p:spPr>
          <a:xfrm>
            <a:off x="467544" y="3360942"/>
            <a:ext cx="7239000" cy="4392669"/>
          </a:xfrm>
          <a:prstGeom prst="rect">
            <a:avLst/>
          </a:prstGeom>
          <a:noFill/>
        </p:spPr>
        <p:txBody>
          <a:bodyPr lIns="90488" tIns="44450" rIns="90488" bIns="44450"/>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800" b="0" i="0" u="none" strike="noStrike" kern="0" cap="none" spc="0" normalizeH="0" baseline="0" noProof="0" dirty="0">
                <a:ln>
                  <a:noFill/>
                </a:ln>
                <a:effectLst/>
                <a:uLnTx/>
                <a:uFillTx/>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lang="en-US" sz="1800" kern="0" dirty="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lang="en-US" sz="1800" kern="0" dirty="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lang="en-US" sz="1800" kern="0" dirty="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lang="en-US" sz="1800" kern="0" dirty="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800" b="0" i="1" u="none" strike="noStrike" kern="0" cap="none" spc="0" normalizeH="0" baseline="0" noProof="0" dirty="0">
                <a:ln>
                  <a:noFill/>
                </a:ln>
                <a:effectLst/>
                <a:uLnTx/>
                <a:uFillTx/>
                <a:latin typeface="Arial" pitchFamily="34" charset="0"/>
                <a:cs typeface="Arial" pitchFamily="34" charset="0"/>
              </a:rPr>
              <a:t>K</a:t>
            </a:r>
            <a:r>
              <a:rPr kumimoji="0" lang="en-US" sz="1800" b="0" i="0" u="none" strike="noStrike" kern="0" cap="none" spc="0" normalizeH="0" baseline="0" noProof="0" dirty="0">
                <a:ln>
                  <a:noFill/>
                </a:ln>
                <a:effectLst/>
                <a:uLnTx/>
                <a:uFillTx/>
                <a:latin typeface="Arial" pitchFamily="34" charset="0"/>
                <a:cs typeface="Arial" pitchFamily="34" charset="0"/>
              </a:rPr>
              <a:t> = Strike price, </a:t>
            </a:r>
            <a:r>
              <a:rPr kumimoji="0" lang="en-US" sz="1800" b="0" i="1" u="none" strike="noStrike" kern="0" cap="none" spc="0" normalizeH="0" baseline="0" noProof="0" dirty="0">
                <a:ln>
                  <a:noFill/>
                </a:ln>
                <a:effectLst/>
                <a:uLnTx/>
                <a:uFillTx/>
                <a:latin typeface="Arial" pitchFamily="34" charset="0"/>
                <a:cs typeface="Arial" pitchFamily="34" charset="0"/>
              </a:rPr>
              <a:t>S</a:t>
            </a:r>
            <a:r>
              <a:rPr kumimoji="0" lang="en-US" sz="1800" b="0" i="1" u="none" strike="noStrike" kern="0" cap="none" spc="0" normalizeH="0" baseline="-25000" noProof="0" dirty="0">
                <a:ln>
                  <a:noFill/>
                </a:ln>
                <a:effectLst/>
                <a:uLnTx/>
                <a:uFillTx/>
                <a:latin typeface="Arial" pitchFamily="34" charset="0"/>
                <a:cs typeface="Arial" pitchFamily="34" charset="0"/>
              </a:rPr>
              <a:t>T</a:t>
            </a:r>
            <a:r>
              <a:rPr kumimoji="0" lang="en-US" sz="1800" b="0" i="1" u="none" strike="noStrike" kern="0" cap="none" spc="0" normalizeH="0" baseline="0" noProof="0" dirty="0">
                <a:ln>
                  <a:noFill/>
                </a:ln>
                <a:effectLst/>
                <a:uLnTx/>
                <a:uFillTx/>
                <a:latin typeface="Arial" pitchFamily="34" charset="0"/>
                <a:cs typeface="Arial" pitchFamily="34" charset="0"/>
              </a:rPr>
              <a:t> </a:t>
            </a:r>
            <a:r>
              <a:rPr kumimoji="0" lang="en-US" sz="1800" b="0" i="0" u="none" strike="noStrike" kern="0" cap="none" spc="0" normalizeH="0" baseline="0" noProof="0" dirty="0">
                <a:ln>
                  <a:noFill/>
                </a:ln>
                <a:effectLst/>
                <a:uLnTx/>
                <a:uFillTx/>
                <a:latin typeface="Arial" pitchFamily="34" charset="0"/>
                <a:cs typeface="Arial" pitchFamily="34" charset="0"/>
              </a:rPr>
              <a:t>= Price of asset at maturity</a:t>
            </a:r>
            <a:endParaRPr lang="en-US" sz="1800" kern="0" dirty="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lang="en-US" sz="1800" kern="0" dirty="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effectLst/>
              <a:uLnTx/>
              <a:uFillTx/>
              <a:latin typeface="Arial" pitchFamily="34" charset="0"/>
              <a:cs typeface="Arial" pitchFamily="34" charset="0"/>
            </a:endParaRPr>
          </a:p>
        </p:txBody>
      </p:sp>
      <p:grpSp>
        <p:nvGrpSpPr>
          <p:cNvPr id="9" name="Group 5"/>
          <p:cNvGrpSpPr>
            <a:grpSpLocks/>
          </p:cNvGrpSpPr>
          <p:nvPr/>
        </p:nvGrpSpPr>
        <p:grpSpPr bwMode="auto">
          <a:xfrm>
            <a:off x="1171402" y="1729024"/>
            <a:ext cx="2317750" cy="1243013"/>
            <a:chOff x="1008" y="1385"/>
            <a:chExt cx="1460" cy="783"/>
          </a:xfrm>
        </p:grpSpPr>
        <p:sp>
          <p:nvSpPr>
            <p:cNvPr id="10" name="Line 6"/>
            <p:cNvSpPr>
              <a:spLocks noChangeShapeType="1"/>
            </p:cNvSpPr>
            <p:nvPr/>
          </p:nvSpPr>
          <p:spPr bwMode="auto">
            <a:xfrm>
              <a:off x="1008" y="1385"/>
              <a:ext cx="4" cy="783"/>
            </a:xfrm>
            <a:prstGeom prst="line">
              <a:avLst/>
            </a:prstGeom>
            <a:noFill/>
            <a:ln w="15875">
              <a:solidFill>
                <a:schemeClr val="tx1"/>
              </a:solidFill>
              <a:round/>
              <a:headEnd type="triangle" w="med" len="med"/>
              <a:tailEnd/>
            </a:ln>
          </p:spPr>
          <p:txBody>
            <a:bodyPr wrap="none" anchor="ctr"/>
            <a:lstStyle/>
            <a:p>
              <a:endParaRPr lang="en-US" dirty="0"/>
            </a:p>
          </p:txBody>
        </p:sp>
        <p:sp>
          <p:nvSpPr>
            <p:cNvPr id="11" name="Line 7"/>
            <p:cNvSpPr>
              <a:spLocks noChangeShapeType="1"/>
            </p:cNvSpPr>
            <p:nvPr/>
          </p:nvSpPr>
          <p:spPr bwMode="auto">
            <a:xfrm>
              <a:off x="1013" y="1944"/>
              <a:ext cx="1455" cy="0"/>
            </a:xfrm>
            <a:prstGeom prst="line">
              <a:avLst/>
            </a:prstGeom>
            <a:noFill/>
            <a:ln w="15875">
              <a:solidFill>
                <a:schemeClr val="tx1"/>
              </a:solidFill>
              <a:round/>
              <a:headEnd/>
              <a:tailEnd type="triangle" w="med" len="med"/>
            </a:ln>
          </p:spPr>
          <p:txBody>
            <a:bodyPr wrap="none" anchor="ctr"/>
            <a:lstStyle/>
            <a:p>
              <a:endParaRPr lang="en-US" dirty="0"/>
            </a:p>
          </p:txBody>
        </p:sp>
      </p:grpSp>
      <p:grpSp>
        <p:nvGrpSpPr>
          <p:cNvPr id="12" name="Group 8"/>
          <p:cNvGrpSpPr>
            <a:grpSpLocks/>
          </p:cNvGrpSpPr>
          <p:nvPr/>
        </p:nvGrpSpPr>
        <p:grpSpPr bwMode="auto">
          <a:xfrm>
            <a:off x="4687715" y="1701516"/>
            <a:ext cx="2317750" cy="1212850"/>
            <a:chOff x="3228" y="1385"/>
            <a:chExt cx="1460" cy="764"/>
          </a:xfrm>
        </p:grpSpPr>
        <p:sp>
          <p:nvSpPr>
            <p:cNvPr id="13" name="Line 9"/>
            <p:cNvSpPr>
              <a:spLocks noChangeShapeType="1"/>
            </p:cNvSpPr>
            <p:nvPr/>
          </p:nvSpPr>
          <p:spPr bwMode="auto">
            <a:xfrm>
              <a:off x="3228" y="1385"/>
              <a:ext cx="0" cy="764"/>
            </a:xfrm>
            <a:prstGeom prst="line">
              <a:avLst/>
            </a:prstGeom>
            <a:noFill/>
            <a:ln w="15875">
              <a:solidFill>
                <a:schemeClr val="tx1"/>
              </a:solidFill>
              <a:round/>
              <a:headEnd type="triangle" w="med" len="med"/>
              <a:tailEnd/>
            </a:ln>
          </p:spPr>
          <p:txBody>
            <a:bodyPr wrap="none" anchor="ctr"/>
            <a:lstStyle/>
            <a:p>
              <a:endParaRPr lang="en-US" dirty="0"/>
            </a:p>
          </p:txBody>
        </p:sp>
        <p:sp>
          <p:nvSpPr>
            <p:cNvPr id="14" name="Line 10"/>
            <p:cNvSpPr>
              <a:spLocks noChangeShapeType="1"/>
            </p:cNvSpPr>
            <p:nvPr/>
          </p:nvSpPr>
          <p:spPr bwMode="auto">
            <a:xfrm>
              <a:off x="3233" y="1944"/>
              <a:ext cx="1455" cy="0"/>
            </a:xfrm>
            <a:prstGeom prst="line">
              <a:avLst/>
            </a:prstGeom>
            <a:noFill/>
            <a:ln w="15875">
              <a:solidFill>
                <a:schemeClr val="tx1"/>
              </a:solidFill>
              <a:round/>
              <a:headEnd/>
              <a:tailEnd type="triangle" w="med" len="med"/>
            </a:ln>
          </p:spPr>
          <p:txBody>
            <a:bodyPr wrap="none" anchor="ctr"/>
            <a:lstStyle/>
            <a:p>
              <a:endParaRPr lang="en-US" dirty="0"/>
            </a:p>
          </p:txBody>
        </p:sp>
      </p:grpSp>
      <p:sp>
        <p:nvSpPr>
          <p:cNvPr id="15" name="Rectangle 11"/>
          <p:cNvSpPr>
            <a:spLocks noChangeArrowheads="1"/>
          </p:cNvSpPr>
          <p:nvPr/>
        </p:nvSpPr>
        <p:spPr bwMode="auto">
          <a:xfrm>
            <a:off x="621682" y="1044156"/>
            <a:ext cx="2672207" cy="1013098"/>
          </a:xfrm>
          <a:prstGeom prst="rect">
            <a:avLst/>
          </a:prstGeom>
          <a:noFill/>
          <a:ln w="15875">
            <a:noFill/>
            <a:miter lim="800000"/>
            <a:headEnd/>
            <a:tailEnd/>
          </a:ln>
        </p:spPr>
        <p:txBody>
          <a:bodyPr wrap="none" lIns="90488" tIns="44450" rIns="90488" bIns="44450">
            <a:spAutoFit/>
          </a:bodyPr>
          <a:lstStyle/>
          <a:p>
            <a:pPr eaLnBrk="0" hangingPunct="0"/>
            <a:r>
              <a:rPr lang="en-US" sz="2000" dirty="0">
                <a:latin typeface="Arial" pitchFamily="34" charset="0"/>
                <a:cs typeface="Arial" pitchFamily="34" charset="0"/>
              </a:rPr>
              <a:t>Long Call Payoff: </a:t>
            </a:r>
          </a:p>
          <a:p>
            <a:pPr eaLnBrk="0" hangingPunct="0"/>
            <a:r>
              <a:rPr lang="en-US" sz="2000" dirty="0">
                <a:latin typeface="Arial" pitchFamily="34" charset="0"/>
                <a:cs typeface="Arial" pitchFamily="34" charset="0"/>
              </a:rPr>
              <a:t>	</a:t>
            </a:r>
            <a:r>
              <a:rPr lang="en-US" sz="2000" dirty="0">
                <a:solidFill>
                  <a:srgbClr val="00B050"/>
                </a:solidFill>
                <a:latin typeface="Arial" pitchFamily="34" charset="0"/>
                <a:cs typeface="Arial" pitchFamily="34" charset="0"/>
              </a:rPr>
              <a:t>Max(0,</a:t>
            </a:r>
            <a:r>
              <a:rPr lang="en-US" sz="2000" i="1" dirty="0">
                <a:solidFill>
                  <a:srgbClr val="00B050"/>
                </a:solidFill>
                <a:latin typeface="Arial" pitchFamily="34" charset="0"/>
                <a:cs typeface="Arial" pitchFamily="34" charset="0"/>
              </a:rPr>
              <a:t>S</a:t>
            </a:r>
            <a:r>
              <a:rPr lang="en-US" sz="2000" i="1" baseline="-25000" dirty="0">
                <a:solidFill>
                  <a:srgbClr val="00B050"/>
                </a:solidFill>
                <a:latin typeface="Arial" pitchFamily="34" charset="0"/>
                <a:cs typeface="Arial" pitchFamily="34" charset="0"/>
              </a:rPr>
              <a:t>T  </a:t>
            </a:r>
            <a:r>
              <a:rPr lang="en-US" sz="2000" dirty="0">
                <a:solidFill>
                  <a:srgbClr val="00B050"/>
                </a:solidFill>
                <a:latin typeface="Arial" pitchFamily="34" charset="0"/>
                <a:cs typeface="Arial" pitchFamily="34" charset="0"/>
              </a:rPr>
              <a:t>- </a:t>
            </a:r>
            <a:r>
              <a:rPr lang="en-US" sz="2000" i="1" dirty="0">
                <a:solidFill>
                  <a:srgbClr val="00B050"/>
                </a:solidFill>
                <a:latin typeface="Arial" pitchFamily="34" charset="0"/>
                <a:cs typeface="Arial" pitchFamily="34" charset="0"/>
              </a:rPr>
              <a:t>K</a:t>
            </a:r>
            <a:r>
              <a:rPr lang="en-US" sz="2000" dirty="0">
                <a:solidFill>
                  <a:srgbClr val="00B050"/>
                </a:solidFill>
                <a:latin typeface="Arial" pitchFamily="34" charset="0"/>
                <a:cs typeface="Arial" pitchFamily="34" charset="0"/>
              </a:rPr>
              <a:t>)</a:t>
            </a:r>
          </a:p>
          <a:p>
            <a:pPr eaLnBrk="0" hangingPunct="0"/>
            <a:endParaRPr lang="en-US" sz="2000" dirty="0">
              <a:latin typeface="Arial" pitchFamily="34" charset="0"/>
              <a:cs typeface="Arial" pitchFamily="34" charset="0"/>
            </a:endParaRPr>
          </a:p>
        </p:txBody>
      </p:sp>
      <p:sp>
        <p:nvSpPr>
          <p:cNvPr id="16" name="Rectangle 12"/>
          <p:cNvSpPr>
            <a:spLocks noChangeArrowheads="1"/>
          </p:cNvSpPr>
          <p:nvPr/>
        </p:nvSpPr>
        <p:spPr bwMode="auto">
          <a:xfrm>
            <a:off x="4371801" y="1077740"/>
            <a:ext cx="2757166" cy="1320874"/>
          </a:xfrm>
          <a:prstGeom prst="rect">
            <a:avLst/>
          </a:prstGeom>
          <a:noFill/>
          <a:ln w="15875">
            <a:noFill/>
            <a:miter lim="800000"/>
            <a:headEnd/>
            <a:tailEnd/>
          </a:ln>
        </p:spPr>
        <p:txBody>
          <a:bodyPr wrap="none" lIns="90488" tIns="44450" rIns="90488" bIns="44450">
            <a:spAutoFit/>
          </a:bodyPr>
          <a:lstStyle/>
          <a:p>
            <a:pPr eaLnBrk="0" hangingPunct="0"/>
            <a:r>
              <a:rPr lang="en-US" sz="2000" dirty="0">
                <a:latin typeface="Arial" pitchFamily="34" charset="0"/>
                <a:cs typeface="Arial" pitchFamily="34" charset="0"/>
              </a:rPr>
              <a:t>Short Call Payoff</a:t>
            </a:r>
          </a:p>
          <a:p>
            <a:pPr eaLnBrk="0" hangingPunct="0"/>
            <a:r>
              <a:rPr lang="en-US" dirty="0">
                <a:latin typeface="Arial" pitchFamily="34" charset="0"/>
                <a:cs typeface="Arial" pitchFamily="34" charset="0"/>
              </a:rPr>
              <a:t>	</a:t>
            </a:r>
            <a:r>
              <a:rPr lang="en-US" sz="2000" dirty="0">
                <a:solidFill>
                  <a:srgbClr val="00B050"/>
                </a:solidFill>
                <a:latin typeface="Arial" pitchFamily="34" charset="0"/>
                <a:cs typeface="Arial" pitchFamily="34" charset="0"/>
              </a:rPr>
              <a:t>-Max(0,</a:t>
            </a:r>
            <a:r>
              <a:rPr lang="en-US" sz="2000" i="1" dirty="0">
                <a:solidFill>
                  <a:srgbClr val="00B050"/>
                </a:solidFill>
                <a:latin typeface="Arial" pitchFamily="34" charset="0"/>
                <a:cs typeface="Arial" pitchFamily="34" charset="0"/>
              </a:rPr>
              <a:t>S</a:t>
            </a:r>
            <a:r>
              <a:rPr lang="en-US" sz="2000" i="1" baseline="-25000" dirty="0">
                <a:solidFill>
                  <a:srgbClr val="00B050"/>
                </a:solidFill>
                <a:latin typeface="Arial" pitchFamily="34" charset="0"/>
                <a:cs typeface="Arial" pitchFamily="34" charset="0"/>
              </a:rPr>
              <a:t>T  </a:t>
            </a:r>
            <a:r>
              <a:rPr lang="en-US" sz="2000" dirty="0">
                <a:solidFill>
                  <a:srgbClr val="00B050"/>
                </a:solidFill>
                <a:latin typeface="Arial" pitchFamily="34" charset="0"/>
                <a:cs typeface="Arial" pitchFamily="34" charset="0"/>
              </a:rPr>
              <a:t>- </a:t>
            </a:r>
            <a:r>
              <a:rPr lang="en-US" sz="2000" i="1" dirty="0">
                <a:solidFill>
                  <a:srgbClr val="00B050"/>
                </a:solidFill>
                <a:latin typeface="Arial" pitchFamily="34" charset="0"/>
                <a:cs typeface="Arial" pitchFamily="34" charset="0"/>
              </a:rPr>
              <a:t>K</a:t>
            </a:r>
            <a:r>
              <a:rPr lang="en-US" sz="2000" dirty="0">
                <a:solidFill>
                  <a:srgbClr val="00B050"/>
                </a:solidFill>
                <a:latin typeface="Arial" pitchFamily="34" charset="0"/>
                <a:cs typeface="Arial" pitchFamily="34" charset="0"/>
              </a:rPr>
              <a:t>)</a:t>
            </a:r>
          </a:p>
          <a:p>
            <a:pPr eaLnBrk="0" hangingPunct="0"/>
            <a:endParaRPr lang="en-US" sz="2000" dirty="0">
              <a:latin typeface="Arial" pitchFamily="34" charset="0"/>
              <a:cs typeface="Arial" pitchFamily="34" charset="0"/>
            </a:endParaRPr>
          </a:p>
        </p:txBody>
      </p:sp>
      <p:sp>
        <p:nvSpPr>
          <p:cNvPr id="17" name="Rectangle 13"/>
          <p:cNvSpPr>
            <a:spLocks noChangeArrowheads="1"/>
          </p:cNvSpPr>
          <p:nvPr/>
        </p:nvSpPr>
        <p:spPr bwMode="auto">
          <a:xfrm>
            <a:off x="3186156" y="2713085"/>
            <a:ext cx="512962" cy="459100"/>
          </a:xfrm>
          <a:prstGeom prst="rect">
            <a:avLst/>
          </a:prstGeom>
          <a:noFill/>
          <a:ln w="15875">
            <a:noFill/>
            <a:miter lim="800000"/>
            <a:headEnd/>
            <a:tailEnd/>
          </a:ln>
        </p:spPr>
        <p:txBody>
          <a:bodyPr wrap="none" lIns="90488" tIns="44450" rIns="90488" bIns="44450">
            <a:spAutoFit/>
          </a:bodyPr>
          <a:lstStyle/>
          <a:p>
            <a:pPr eaLnBrk="0" hangingPunct="0"/>
            <a:r>
              <a:rPr lang="en-US" sz="2400" i="1" dirty="0">
                <a:latin typeface="Arial" panose="020B0604020202020204" pitchFamily="34" charset="0"/>
              </a:rPr>
              <a:t>S</a:t>
            </a:r>
            <a:r>
              <a:rPr lang="en-US" sz="2400" i="1" baseline="-25000" dirty="0">
                <a:latin typeface="Arial" panose="020B0604020202020204" pitchFamily="34" charset="0"/>
              </a:rPr>
              <a:t>T</a:t>
            </a:r>
          </a:p>
        </p:txBody>
      </p:sp>
      <p:sp>
        <p:nvSpPr>
          <p:cNvPr id="18" name="Rectangle 14"/>
          <p:cNvSpPr>
            <a:spLocks noChangeArrowheads="1"/>
          </p:cNvSpPr>
          <p:nvPr/>
        </p:nvSpPr>
        <p:spPr bwMode="auto">
          <a:xfrm>
            <a:off x="6738869" y="2610551"/>
            <a:ext cx="512962" cy="459100"/>
          </a:xfrm>
          <a:prstGeom prst="rect">
            <a:avLst/>
          </a:prstGeom>
          <a:noFill/>
          <a:ln w="15875">
            <a:noFill/>
            <a:miter lim="800000"/>
            <a:headEnd/>
            <a:tailEnd/>
          </a:ln>
        </p:spPr>
        <p:txBody>
          <a:bodyPr wrap="none" lIns="90488" tIns="44450" rIns="90488" bIns="44450">
            <a:spAutoFit/>
          </a:bodyPr>
          <a:lstStyle/>
          <a:p>
            <a:pPr eaLnBrk="0" hangingPunct="0"/>
            <a:r>
              <a:rPr lang="en-US" sz="2400" i="1" dirty="0">
                <a:latin typeface="Arial" panose="020B0604020202020204" pitchFamily="34" charset="0"/>
              </a:rPr>
              <a:t>S</a:t>
            </a:r>
            <a:r>
              <a:rPr lang="en-US" sz="2400" i="1" baseline="-25000" dirty="0">
                <a:latin typeface="Arial" panose="020B0604020202020204" pitchFamily="34" charset="0"/>
              </a:rPr>
              <a:t>T</a:t>
            </a:r>
          </a:p>
        </p:txBody>
      </p:sp>
      <p:sp>
        <p:nvSpPr>
          <p:cNvPr id="19" name="Rectangle 15"/>
          <p:cNvSpPr>
            <a:spLocks noChangeArrowheads="1"/>
          </p:cNvSpPr>
          <p:nvPr/>
        </p:nvSpPr>
        <p:spPr bwMode="auto">
          <a:xfrm>
            <a:off x="2090564" y="2721558"/>
            <a:ext cx="387928" cy="459100"/>
          </a:xfrm>
          <a:prstGeom prst="rect">
            <a:avLst/>
          </a:prstGeom>
          <a:noFill/>
          <a:ln w="15875">
            <a:noFill/>
            <a:miter lim="800000"/>
            <a:headEnd/>
            <a:tailEnd/>
          </a:ln>
        </p:spPr>
        <p:txBody>
          <a:bodyPr wrap="none" lIns="90488" tIns="44450" rIns="90488" bIns="44450">
            <a:spAutoFit/>
          </a:bodyPr>
          <a:lstStyle/>
          <a:p>
            <a:pPr eaLnBrk="0" hangingPunct="0"/>
            <a:r>
              <a:rPr lang="en-US" sz="2400" i="1" dirty="0">
                <a:latin typeface="Arial" panose="020B0604020202020204" pitchFamily="34" charset="0"/>
              </a:rPr>
              <a:t>K</a:t>
            </a:r>
          </a:p>
        </p:txBody>
      </p:sp>
      <p:sp>
        <p:nvSpPr>
          <p:cNvPr id="20" name="Rectangle 16"/>
          <p:cNvSpPr>
            <a:spLocks noChangeArrowheads="1"/>
          </p:cNvSpPr>
          <p:nvPr/>
        </p:nvSpPr>
        <p:spPr bwMode="auto">
          <a:xfrm>
            <a:off x="5584334" y="2664070"/>
            <a:ext cx="387928" cy="459100"/>
          </a:xfrm>
          <a:prstGeom prst="rect">
            <a:avLst/>
          </a:prstGeom>
          <a:noFill/>
          <a:ln w="15875">
            <a:noFill/>
            <a:miter lim="800000"/>
            <a:headEnd/>
            <a:tailEnd/>
          </a:ln>
        </p:spPr>
        <p:txBody>
          <a:bodyPr wrap="none" lIns="90488" tIns="44450" rIns="90488" bIns="44450">
            <a:spAutoFit/>
          </a:bodyPr>
          <a:lstStyle/>
          <a:p>
            <a:pPr eaLnBrk="0" hangingPunct="0"/>
            <a:r>
              <a:rPr lang="en-US" sz="2400" i="1" dirty="0">
                <a:latin typeface="Arial" panose="020B0604020202020204" pitchFamily="34" charset="0"/>
              </a:rPr>
              <a:t>K</a:t>
            </a:r>
          </a:p>
        </p:txBody>
      </p:sp>
      <p:sp>
        <p:nvSpPr>
          <p:cNvPr id="21" name="Line 17"/>
          <p:cNvSpPr>
            <a:spLocks noChangeShapeType="1"/>
          </p:cNvSpPr>
          <p:nvPr/>
        </p:nvSpPr>
        <p:spPr bwMode="auto">
          <a:xfrm>
            <a:off x="1177752" y="2610551"/>
            <a:ext cx="1077912" cy="0"/>
          </a:xfrm>
          <a:prstGeom prst="line">
            <a:avLst/>
          </a:prstGeom>
          <a:noFill/>
          <a:ln w="34925">
            <a:solidFill>
              <a:schemeClr val="tx1"/>
            </a:solidFill>
            <a:round/>
            <a:headEnd/>
            <a:tailEnd/>
          </a:ln>
        </p:spPr>
        <p:txBody>
          <a:bodyPr wrap="none" anchor="ctr"/>
          <a:lstStyle/>
          <a:p>
            <a:endParaRPr lang="en-US" dirty="0"/>
          </a:p>
        </p:txBody>
      </p:sp>
      <p:sp>
        <p:nvSpPr>
          <p:cNvPr id="22" name="Line 18"/>
          <p:cNvSpPr>
            <a:spLocks noChangeShapeType="1"/>
          </p:cNvSpPr>
          <p:nvPr/>
        </p:nvSpPr>
        <p:spPr bwMode="auto">
          <a:xfrm flipV="1">
            <a:off x="2246462" y="1827474"/>
            <a:ext cx="735013" cy="773113"/>
          </a:xfrm>
          <a:prstGeom prst="line">
            <a:avLst/>
          </a:prstGeom>
          <a:noFill/>
          <a:ln w="34925">
            <a:solidFill>
              <a:schemeClr val="tx1"/>
            </a:solidFill>
            <a:round/>
            <a:headEnd/>
            <a:tailEnd/>
          </a:ln>
        </p:spPr>
        <p:txBody>
          <a:bodyPr wrap="none" anchor="ctr"/>
          <a:lstStyle/>
          <a:p>
            <a:endParaRPr lang="en-US" dirty="0"/>
          </a:p>
        </p:txBody>
      </p:sp>
      <p:sp>
        <p:nvSpPr>
          <p:cNvPr id="23" name="Line 19"/>
          <p:cNvSpPr>
            <a:spLocks noChangeShapeType="1"/>
          </p:cNvSpPr>
          <p:nvPr/>
        </p:nvSpPr>
        <p:spPr bwMode="auto">
          <a:xfrm>
            <a:off x="4687714" y="2610551"/>
            <a:ext cx="1077913" cy="0"/>
          </a:xfrm>
          <a:prstGeom prst="line">
            <a:avLst/>
          </a:prstGeom>
          <a:noFill/>
          <a:ln w="34925">
            <a:solidFill>
              <a:schemeClr val="tx1"/>
            </a:solidFill>
            <a:prstDash val="sysDash"/>
            <a:round/>
            <a:headEnd/>
            <a:tailEnd/>
          </a:ln>
        </p:spPr>
        <p:txBody>
          <a:bodyPr wrap="none" anchor="ctr"/>
          <a:lstStyle/>
          <a:p>
            <a:endParaRPr lang="en-US" dirty="0"/>
          </a:p>
        </p:txBody>
      </p:sp>
      <p:grpSp>
        <p:nvGrpSpPr>
          <p:cNvPr id="24" name="Group 20"/>
          <p:cNvGrpSpPr>
            <a:grpSpLocks/>
          </p:cNvGrpSpPr>
          <p:nvPr/>
        </p:nvGrpSpPr>
        <p:grpSpPr bwMode="auto">
          <a:xfrm>
            <a:off x="1163464" y="3810685"/>
            <a:ext cx="2317750" cy="1966912"/>
            <a:chOff x="1008" y="2495"/>
            <a:chExt cx="1460" cy="1239"/>
          </a:xfrm>
        </p:grpSpPr>
        <p:sp>
          <p:nvSpPr>
            <p:cNvPr id="25" name="Line 21"/>
            <p:cNvSpPr>
              <a:spLocks noChangeShapeType="1"/>
            </p:cNvSpPr>
            <p:nvPr/>
          </p:nvSpPr>
          <p:spPr bwMode="auto">
            <a:xfrm>
              <a:off x="1008" y="2495"/>
              <a:ext cx="0" cy="1239"/>
            </a:xfrm>
            <a:prstGeom prst="line">
              <a:avLst/>
            </a:prstGeom>
            <a:noFill/>
            <a:ln w="15875">
              <a:solidFill>
                <a:schemeClr val="tx1"/>
              </a:solidFill>
              <a:round/>
              <a:headEnd type="triangle" w="med" len="med"/>
              <a:tailEnd/>
            </a:ln>
          </p:spPr>
          <p:txBody>
            <a:bodyPr wrap="none" anchor="ctr"/>
            <a:lstStyle/>
            <a:p>
              <a:endParaRPr lang="en-US" dirty="0"/>
            </a:p>
          </p:txBody>
        </p:sp>
        <p:sp>
          <p:nvSpPr>
            <p:cNvPr id="26" name="Line 22"/>
            <p:cNvSpPr>
              <a:spLocks noChangeShapeType="1"/>
            </p:cNvSpPr>
            <p:nvPr/>
          </p:nvSpPr>
          <p:spPr bwMode="auto">
            <a:xfrm>
              <a:off x="1013" y="3222"/>
              <a:ext cx="1455" cy="0"/>
            </a:xfrm>
            <a:prstGeom prst="line">
              <a:avLst/>
            </a:prstGeom>
            <a:noFill/>
            <a:ln w="15875">
              <a:solidFill>
                <a:schemeClr val="tx1"/>
              </a:solidFill>
              <a:round/>
              <a:headEnd/>
              <a:tailEnd type="triangle" w="med" len="med"/>
            </a:ln>
          </p:spPr>
          <p:txBody>
            <a:bodyPr wrap="none" anchor="ctr"/>
            <a:lstStyle/>
            <a:p>
              <a:endParaRPr lang="en-US" dirty="0"/>
            </a:p>
          </p:txBody>
        </p:sp>
      </p:grpSp>
      <p:grpSp>
        <p:nvGrpSpPr>
          <p:cNvPr id="27" name="Group 23"/>
          <p:cNvGrpSpPr>
            <a:grpSpLocks/>
          </p:cNvGrpSpPr>
          <p:nvPr/>
        </p:nvGrpSpPr>
        <p:grpSpPr bwMode="auto">
          <a:xfrm>
            <a:off x="4687714" y="3810685"/>
            <a:ext cx="2317750" cy="2282611"/>
            <a:chOff x="3228" y="2495"/>
            <a:chExt cx="1460" cy="1511"/>
          </a:xfrm>
        </p:grpSpPr>
        <p:sp>
          <p:nvSpPr>
            <p:cNvPr id="28" name="Line 24"/>
            <p:cNvSpPr>
              <a:spLocks noChangeShapeType="1"/>
            </p:cNvSpPr>
            <p:nvPr/>
          </p:nvSpPr>
          <p:spPr bwMode="auto">
            <a:xfrm>
              <a:off x="3228" y="2495"/>
              <a:ext cx="5" cy="1511"/>
            </a:xfrm>
            <a:prstGeom prst="line">
              <a:avLst/>
            </a:prstGeom>
            <a:noFill/>
            <a:ln w="15875">
              <a:solidFill>
                <a:schemeClr val="tx1"/>
              </a:solidFill>
              <a:round/>
              <a:headEnd type="triangle" w="med" len="med"/>
              <a:tailEnd/>
            </a:ln>
          </p:spPr>
          <p:txBody>
            <a:bodyPr wrap="none" anchor="ctr"/>
            <a:lstStyle/>
            <a:p>
              <a:endParaRPr lang="en-US" dirty="0"/>
            </a:p>
          </p:txBody>
        </p:sp>
        <p:sp>
          <p:nvSpPr>
            <p:cNvPr id="29" name="Line 25"/>
            <p:cNvSpPr>
              <a:spLocks noChangeShapeType="1"/>
            </p:cNvSpPr>
            <p:nvPr/>
          </p:nvSpPr>
          <p:spPr bwMode="auto">
            <a:xfrm>
              <a:off x="3233" y="3222"/>
              <a:ext cx="1455" cy="0"/>
            </a:xfrm>
            <a:prstGeom prst="line">
              <a:avLst/>
            </a:prstGeom>
            <a:noFill/>
            <a:ln w="15875">
              <a:solidFill>
                <a:schemeClr val="tx1"/>
              </a:solidFill>
              <a:round/>
              <a:headEnd/>
              <a:tailEnd type="triangle" w="med" len="med"/>
            </a:ln>
          </p:spPr>
          <p:txBody>
            <a:bodyPr wrap="none" anchor="ctr"/>
            <a:lstStyle/>
            <a:p>
              <a:endParaRPr lang="en-US" dirty="0"/>
            </a:p>
          </p:txBody>
        </p:sp>
      </p:grpSp>
      <p:sp>
        <p:nvSpPr>
          <p:cNvPr id="32" name="Rectangle 28"/>
          <p:cNvSpPr>
            <a:spLocks noChangeArrowheads="1"/>
          </p:cNvSpPr>
          <p:nvPr/>
        </p:nvSpPr>
        <p:spPr bwMode="auto">
          <a:xfrm>
            <a:off x="3187527" y="4988610"/>
            <a:ext cx="512962" cy="459100"/>
          </a:xfrm>
          <a:prstGeom prst="rect">
            <a:avLst/>
          </a:prstGeom>
          <a:noFill/>
          <a:ln w="15875">
            <a:noFill/>
            <a:miter lim="800000"/>
            <a:headEnd/>
            <a:tailEnd/>
          </a:ln>
        </p:spPr>
        <p:txBody>
          <a:bodyPr wrap="none" lIns="90488" tIns="44450" rIns="90488" bIns="44450">
            <a:spAutoFit/>
          </a:bodyPr>
          <a:lstStyle/>
          <a:p>
            <a:pPr eaLnBrk="0" hangingPunct="0"/>
            <a:r>
              <a:rPr lang="en-US" sz="2400" i="1" dirty="0">
                <a:latin typeface="Arial" panose="020B0604020202020204" pitchFamily="34" charset="0"/>
              </a:rPr>
              <a:t>S</a:t>
            </a:r>
            <a:r>
              <a:rPr lang="en-US" sz="2400" i="1" baseline="-25000" dirty="0">
                <a:latin typeface="Arial" panose="020B0604020202020204" pitchFamily="34" charset="0"/>
              </a:rPr>
              <a:t>T</a:t>
            </a:r>
          </a:p>
        </p:txBody>
      </p:sp>
      <p:sp>
        <p:nvSpPr>
          <p:cNvPr id="33" name="Rectangle 29"/>
          <p:cNvSpPr>
            <a:spLocks noChangeArrowheads="1"/>
          </p:cNvSpPr>
          <p:nvPr/>
        </p:nvSpPr>
        <p:spPr bwMode="auto">
          <a:xfrm>
            <a:off x="6730827" y="4988610"/>
            <a:ext cx="512962" cy="459100"/>
          </a:xfrm>
          <a:prstGeom prst="rect">
            <a:avLst/>
          </a:prstGeom>
          <a:noFill/>
          <a:ln w="15875">
            <a:noFill/>
            <a:miter lim="800000"/>
            <a:headEnd/>
            <a:tailEnd/>
          </a:ln>
        </p:spPr>
        <p:txBody>
          <a:bodyPr wrap="none" lIns="90488" tIns="44450" rIns="90488" bIns="44450">
            <a:spAutoFit/>
          </a:bodyPr>
          <a:lstStyle/>
          <a:p>
            <a:pPr eaLnBrk="0" hangingPunct="0"/>
            <a:r>
              <a:rPr lang="en-US" sz="2400" i="1" dirty="0">
                <a:latin typeface="Arial" panose="020B0604020202020204" pitchFamily="34" charset="0"/>
              </a:rPr>
              <a:t>S</a:t>
            </a:r>
            <a:r>
              <a:rPr lang="en-US" sz="2400" i="1" baseline="-25000" dirty="0">
                <a:latin typeface="Arial" panose="020B0604020202020204" pitchFamily="34" charset="0"/>
              </a:rPr>
              <a:t>T</a:t>
            </a:r>
          </a:p>
        </p:txBody>
      </p:sp>
      <p:sp>
        <p:nvSpPr>
          <p:cNvPr id="34" name="Rectangle 30"/>
          <p:cNvSpPr>
            <a:spLocks noChangeArrowheads="1"/>
          </p:cNvSpPr>
          <p:nvPr/>
        </p:nvSpPr>
        <p:spPr bwMode="auto">
          <a:xfrm>
            <a:off x="2090564" y="4969560"/>
            <a:ext cx="387928" cy="459100"/>
          </a:xfrm>
          <a:prstGeom prst="rect">
            <a:avLst/>
          </a:prstGeom>
          <a:noFill/>
          <a:ln w="15875">
            <a:noFill/>
            <a:miter lim="800000"/>
            <a:headEnd/>
            <a:tailEnd/>
          </a:ln>
        </p:spPr>
        <p:txBody>
          <a:bodyPr wrap="none" lIns="90488" tIns="44450" rIns="90488" bIns="44450">
            <a:spAutoFit/>
          </a:bodyPr>
          <a:lstStyle/>
          <a:p>
            <a:pPr eaLnBrk="0" hangingPunct="0"/>
            <a:r>
              <a:rPr lang="en-US" sz="2400" i="1" dirty="0">
                <a:latin typeface="Arial" panose="020B0604020202020204" pitchFamily="34" charset="0"/>
              </a:rPr>
              <a:t>K</a:t>
            </a:r>
          </a:p>
        </p:txBody>
      </p:sp>
      <p:sp>
        <p:nvSpPr>
          <p:cNvPr id="35" name="Rectangle 31"/>
          <p:cNvSpPr>
            <a:spLocks noChangeArrowheads="1"/>
          </p:cNvSpPr>
          <p:nvPr/>
        </p:nvSpPr>
        <p:spPr bwMode="auto">
          <a:xfrm>
            <a:off x="5598650" y="5034170"/>
            <a:ext cx="387928" cy="459100"/>
          </a:xfrm>
          <a:prstGeom prst="rect">
            <a:avLst/>
          </a:prstGeom>
          <a:noFill/>
          <a:ln w="15875">
            <a:noFill/>
            <a:miter lim="800000"/>
            <a:headEnd/>
            <a:tailEnd/>
          </a:ln>
        </p:spPr>
        <p:txBody>
          <a:bodyPr wrap="none" lIns="90488" tIns="44450" rIns="90488" bIns="44450">
            <a:spAutoFit/>
          </a:bodyPr>
          <a:lstStyle/>
          <a:p>
            <a:pPr eaLnBrk="0" hangingPunct="0"/>
            <a:r>
              <a:rPr lang="en-US" sz="2400" i="1" dirty="0">
                <a:latin typeface="Arial" panose="020B0604020202020204" pitchFamily="34" charset="0"/>
              </a:rPr>
              <a:t>K</a:t>
            </a:r>
          </a:p>
        </p:txBody>
      </p:sp>
      <p:sp>
        <p:nvSpPr>
          <p:cNvPr id="36" name="Line 32"/>
          <p:cNvSpPr>
            <a:spLocks noChangeShapeType="1"/>
          </p:cNvSpPr>
          <p:nvPr/>
        </p:nvSpPr>
        <p:spPr bwMode="auto">
          <a:xfrm flipV="1">
            <a:off x="4680426" y="4906323"/>
            <a:ext cx="1092200" cy="1039993"/>
          </a:xfrm>
          <a:prstGeom prst="line">
            <a:avLst/>
          </a:prstGeom>
          <a:noFill/>
          <a:ln w="34925">
            <a:solidFill>
              <a:schemeClr val="tx1"/>
            </a:solidFill>
            <a:prstDash val="sysDash"/>
            <a:round/>
            <a:headEnd/>
            <a:tailEnd/>
          </a:ln>
        </p:spPr>
        <p:txBody>
          <a:bodyPr wrap="none" anchor="ctr"/>
          <a:lstStyle/>
          <a:p>
            <a:endParaRPr lang="en-US" dirty="0"/>
          </a:p>
        </p:txBody>
      </p:sp>
      <p:sp>
        <p:nvSpPr>
          <p:cNvPr id="37" name="Line 33"/>
          <p:cNvSpPr>
            <a:spLocks noChangeShapeType="1"/>
          </p:cNvSpPr>
          <p:nvPr/>
        </p:nvSpPr>
        <p:spPr bwMode="auto">
          <a:xfrm>
            <a:off x="5792614" y="4908937"/>
            <a:ext cx="996950" cy="0"/>
          </a:xfrm>
          <a:prstGeom prst="line">
            <a:avLst/>
          </a:prstGeom>
          <a:noFill/>
          <a:ln w="34925">
            <a:solidFill>
              <a:schemeClr val="tx1"/>
            </a:solidFill>
            <a:prstDash val="sysDash"/>
            <a:round/>
            <a:headEnd/>
            <a:tailEnd/>
          </a:ln>
        </p:spPr>
        <p:txBody>
          <a:bodyPr wrap="none" anchor="ctr"/>
          <a:lstStyle/>
          <a:p>
            <a:endParaRPr lang="en-US" dirty="0"/>
          </a:p>
        </p:txBody>
      </p:sp>
      <p:sp>
        <p:nvSpPr>
          <p:cNvPr id="38" name="Line 34"/>
          <p:cNvSpPr>
            <a:spLocks noChangeShapeType="1"/>
          </p:cNvSpPr>
          <p:nvPr/>
        </p:nvSpPr>
        <p:spPr bwMode="auto">
          <a:xfrm>
            <a:off x="2277889" y="4964797"/>
            <a:ext cx="1016000" cy="0"/>
          </a:xfrm>
          <a:prstGeom prst="line">
            <a:avLst/>
          </a:prstGeom>
          <a:noFill/>
          <a:ln w="34925">
            <a:solidFill>
              <a:schemeClr val="tx1"/>
            </a:solidFill>
            <a:round/>
            <a:headEnd/>
            <a:tailEnd/>
          </a:ln>
        </p:spPr>
        <p:txBody>
          <a:bodyPr wrap="none" anchor="ctr"/>
          <a:lstStyle/>
          <a:p>
            <a:endParaRPr lang="en-US" dirty="0"/>
          </a:p>
        </p:txBody>
      </p:sp>
      <p:sp>
        <p:nvSpPr>
          <p:cNvPr id="39" name="Line 35"/>
          <p:cNvSpPr>
            <a:spLocks noChangeShapeType="1"/>
          </p:cNvSpPr>
          <p:nvPr/>
        </p:nvSpPr>
        <p:spPr bwMode="auto">
          <a:xfrm flipH="1" flipV="1">
            <a:off x="1163464" y="3936064"/>
            <a:ext cx="1122363" cy="1050957"/>
          </a:xfrm>
          <a:prstGeom prst="line">
            <a:avLst/>
          </a:prstGeom>
          <a:noFill/>
          <a:ln w="34925">
            <a:solidFill>
              <a:schemeClr val="tx1"/>
            </a:solidFill>
            <a:round/>
            <a:headEnd/>
            <a:tailEnd/>
          </a:ln>
        </p:spPr>
        <p:txBody>
          <a:bodyPr wrap="none" anchor="ctr"/>
          <a:lstStyle/>
          <a:p>
            <a:endParaRPr lang="en-US" dirty="0"/>
          </a:p>
        </p:txBody>
      </p:sp>
      <p:sp>
        <p:nvSpPr>
          <p:cNvPr id="40" name="Line 36"/>
          <p:cNvSpPr>
            <a:spLocks noChangeShapeType="1"/>
          </p:cNvSpPr>
          <p:nvPr/>
        </p:nvSpPr>
        <p:spPr bwMode="auto">
          <a:xfrm flipH="1" flipV="1">
            <a:off x="5735713" y="2580563"/>
            <a:ext cx="796519" cy="747040"/>
          </a:xfrm>
          <a:prstGeom prst="line">
            <a:avLst/>
          </a:prstGeom>
          <a:noFill/>
          <a:ln w="34925">
            <a:solidFill>
              <a:schemeClr val="tx1"/>
            </a:solidFill>
            <a:prstDash val="sysDash"/>
            <a:round/>
            <a:headEnd/>
            <a:tailEnd/>
          </a:ln>
        </p:spPr>
        <p:txBody>
          <a:bodyPr wrap="none" anchor="ctr"/>
          <a:lstStyle/>
          <a:p>
            <a:endParaRPr lang="en-US" dirty="0"/>
          </a:p>
        </p:txBody>
      </p:sp>
      <p:sp>
        <p:nvSpPr>
          <p:cNvPr id="41" name="TextBox 40"/>
          <p:cNvSpPr txBox="1"/>
          <p:nvPr/>
        </p:nvSpPr>
        <p:spPr>
          <a:xfrm>
            <a:off x="278520" y="170591"/>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Non-linear payoffs at maturity </a:t>
            </a:r>
          </a:p>
        </p:txBody>
      </p:sp>
      <p:sp>
        <p:nvSpPr>
          <p:cNvPr id="43" name="Rectangle 11"/>
          <p:cNvSpPr>
            <a:spLocks noChangeArrowheads="1"/>
          </p:cNvSpPr>
          <p:nvPr/>
        </p:nvSpPr>
        <p:spPr bwMode="auto">
          <a:xfrm>
            <a:off x="541568" y="3379232"/>
            <a:ext cx="2553585" cy="1013098"/>
          </a:xfrm>
          <a:prstGeom prst="rect">
            <a:avLst/>
          </a:prstGeom>
          <a:noFill/>
          <a:ln w="15875">
            <a:noFill/>
            <a:miter lim="800000"/>
            <a:headEnd/>
            <a:tailEnd/>
          </a:ln>
        </p:spPr>
        <p:txBody>
          <a:bodyPr wrap="none" lIns="90488" tIns="44450" rIns="90488" bIns="44450">
            <a:spAutoFit/>
          </a:bodyPr>
          <a:lstStyle/>
          <a:p>
            <a:pPr eaLnBrk="0" hangingPunct="0"/>
            <a:r>
              <a:rPr lang="en-US" sz="2000" dirty="0">
                <a:latin typeface="Arial" pitchFamily="34" charset="0"/>
                <a:cs typeface="Arial" pitchFamily="34" charset="0"/>
              </a:rPr>
              <a:t> Long Put Payoff: </a:t>
            </a:r>
          </a:p>
          <a:p>
            <a:pPr eaLnBrk="0" hangingPunct="0"/>
            <a:r>
              <a:rPr lang="en-US" sz="2000" dirty="0">
                <a:solidFill>
                  <a:srgbClr val="00B050"/>
                </a:solidFill>
                <a:latin typeface="Arial" pitchFamily="34" charset="0"/>
                <a:cs typeface="Arial" pitchFamily="34" charset="0"/>
              </a:rPr>
              <a:t>	Max(K-</a:t>
            </a:r>
            <a:r>
              <a:rPr lang="en-US" sz="2000" i="1" dirty="0">
                <a:solidFill>
                  <a:srgbClr val="00B050"/>
                </a:solidFill>
                <a:latin typeface="Arial" pitchFamily="34" charset="0"/>
                <a:cs typeface="Arial" pitchFamily="34" charset="0"/>
              </a:rPr>
              <a:t>S</a:t>
            </a:r>
            <a:r>
              <a:rPr lang="en-US" sz="2000" i="1" baseline="-25000" dirty="0">
                <a:solidFill>
                  <a:srgbClr val="00B050"/>
                </a:solidFill>
                <a:latin typeface="Arial" pitchFamily="34" charset="0"/>
                <a:cs typeface="Arial" pitchFamily="34" charset="0"/>
              </a:rPr>
              <a:t>T</a:t>
            </a:r>
            <a:r>
              <a:rPr lang="en-US" sz="2000" dirty="0">
                <a:solidFill>
                  <a:srgbClr val="00B050"/>
                </a:solidFill>
                <a:latin typeface="Arial" pitchFamily="34" charset="0"/>
                <a:cs typeface="Arial" pitchFamily="34" charset="0"/>
              </a:rPr>
              <a:t>,0)</a:t>
            </a:r>
          </a:p>
          <a:p>
            <a:pPr eaLnBrk="0" hangingPunct="0"/>
            <a:endParaRPr lang="en-US" sz="2000" dirty="0">
              <a:latin typeface="Arial" pitchFamily="34" charset="0"/>
              <a:cs typeface="Arial" pitchFamily="34" charset="0"/>
            </a:endParaRPr>
          </a:p>
        </p:txBody>
      </p:sp>
      <p:sp>
        <p:nvSpPr>
          <p:cNvPr id="45" name="Rectangle 12"/>
          <p:cNvSpPr>
            <a:spLocks noChangeArrowheads="1"/>
          </p:cNvSpPr>
          <p:nvPr/>
        </p:nvSpPr>
        <p:spPr bwMode="auto">
          <a:xfrm>
            <a:off x="4179415" y="3360942"/>
            <a:ext cx="2590454" cy="1320874"/>
          </a:xfrm>
          <a:prstGeom prst="rect">
            <a:avLst/>
          </a:prstGeom>
          <a:noFill/>
          <a:ln w="15875">
            <a:noFill/>
            <a:miter lim="800000"/>
            <a:headEnd/>
            <a:tailEnd/>
          </a:ln>
        </p:spPr>
        <p:txBody>
          <a:bodyPr wrap="none" lIns="90488" tIns="44450" rIns="90488" bIns="44450">
            <a:spAutoFit/>
          </a:bodyPr>
          <a:lstStyle/>
          <a:p>
            <a:pPr eaLnBrk="0" hangingPunct="0"/>
            <a:r>
              <a:rPr lang="en-US" sz="2000" dirty="0">
                <a:latin typeface="Arial" pitchFamily="34" charset="0"/>
                <a:cs typeface="Arial" pitchFamily="34" charset="0"/>
              </a:rPr>
              <a:t>Short Put Payoff</a:t>
            </a:r>
          </a:p>
          <a:p>
            <a:pPr eaLnBrk="0" hangingPunct="0"/>
            <a:r>
              <a:rPr lang="en-US" dirty="0">
                <a:latin typeface="Arial" pitchFamily="34" charset="0"/>
                <a:cs typeface="Arial" pitchFamily="34" charset="0"/>
              </a:rPr>
              <a:t>	</a:t>
            </a:r>
            <a:r>
              <a:rPr lang="en-US" sz="2000" dirty="0">
                <a:solidFill>
                  <a:srgbClr val="00B050"/>
                </a:solidFill>
                <a:latin typeface="Arial" pitchFamily="34" charset="0"/>
                <a:cs typeface="Arial" pitchFamily="34" charset="0"/>
              </a:rPr>
              <a:t>-Max(K-</a:t>
            </a:r>
            <a:r>
              <a:rPr lang="en-US" sz="2000" i="1" dirty="0">
                <a:solidFill>
                  <a:srgbClr val="00B050"/>
                </a:solidFill>
                <a:latin typeface="Arial" pitchFamily="34" charset="0"/>
                <a:cs typeface="Arial" pitchFamily="34" charset="0"/>
              </a:rPr>
              <a:t>S</a:t>
            </a:r>
            <a:r>
              <a:rPr lang="en-US" sz="2000" i="1" baseline="-25000" dirty="0">
                <a:solidFill>
                  <a:srgbClr val="00B050"/>
                </a:solidFill>
                <a:latin typeface="Arial" pitchFamily="34" charset="0"/>
                <a:cs typeface="Arial" pitchFamily="34" charset="0"/>
              </a:rPr>
              <a:t>T</a:t>
            </a:r>
            <a:r>
              <a:rPr lang="en-US" sz="2000" dirty="0">
                <a:solidFill>
                  <a:srgbClr val="00B050"/>
                </a:solidFill>
                <a:latin typeface="Arial" pitchFamily="34" charset="0"/>
                <a:cs typeface="Arial" pitchFamily="34" charset="0"/>
              </a:rPr>
              <a:t>,0)</a:t>
            </a:r>
          </a:p>
          <a:p>
            <a:pPr eaLnBrk="0" hangingPunct="0"/>
            <a:endParaRPr lang="en-US" sz="2000" dirty="0">
              <a:latin typeface="Arial" pitchFamily="34" charset="0"/>
              <a:cs typeface="Arial" pitchFamily="34" charset="0"/>
            </a:endParaRPr>
          </a:p>
        </p:txBody>
      </p:sp>
    </p:spTree>
    <p:extLst>
      <p:ext uri="{BB962C8B-B14F-4D97-AF65-F5344CB8AC3E}">
        <p14:creationId xmlns:p14="http://schemas.microsoft.com/office/powerpoint/2010/main" val="4079700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167F7B-8AF2-7A21-C91E-BF31A9ACD69E}"/>
              </a:ext>
            </a:extLst>
          </p:cNvPr>
          <p:cNvSpPr txBox="1"/>
          <p:nvPr/>
        </p:nvSpPr>
        <p:spPr>
          <a:xfrm>
            <a:off x="457200" y="76200"/>
            <a:ext cx="4572000" cy="584775"/>
          </a:xfrm>
          <a:prstGeom prst="rect">
            <a:avLst/>
          </a:prstGeom>
          <a:noFill/>
        </p:spPr>
        <p:txBody>
          <a:bodyPr wrap="square">
            <a:spAutoFit/>
          </a:bodyPr>
          <a:lstStyle/>
          <a:p>
            <a:pPr>
              <a:tabLst>
                <a:tab pos="968375" algn="l"/>
              </a:tabLst>
            </a:pPr>
            <a:r>
              <a:rPr lang="en-US" sz="3200" b="1" dirty="0">
                <a:latin typeface="Arial" pitchFamily="34" charset="0"/>
                <a:cs typeface="Arial" pitchFamily="34" charset="0"/>
              </a:rPr>
              <a:t>Concept checks</a:t>
            </a:r>
          </a:p>
        </p:txBody>
      </p:sp>
      <p:sp>
        <p:nvSpPr>
          <p:cNvPr id="3" name="TextBox 2">
            <a:extLst>
              <a:ext uri="{FF2B5EF4-FFF2-40B4-BE49-F238E27FC236}">
                <a16:creationId xmlns:a16="http://schemas.microsoft.com/office/drawing/2014/main" id="{47BB40A8-08C0-2977-D1D8-6F1C3289A5B6}"/>
              </a:ext>
            </a:extLst>
          </p:cNvPr>
          <p:cNvSpPr txBox="1"/>
          <p:nvPr/>
        </p:nvSpPr>
        <p:spPr>
          <a:xfrm>
            <a:off x="451449" y="990600"/>
            <a:ext cx="7467600" cy="5355312"/>
          </a:xfrm>
          <a:prstGeom prst="rect">
            <a:avLst/>
          </a:prstGeom>
          <a:noFill/>
        </p:spPr>
        <p:txBody>
          <a:bodyPr wrap="square">
            <a:spAutoFit/>
          </a:bodyPr>
          <a:lstStyle/>
          <a:p>
            <a:r>
              <a:rPr lang="en-US" dirty="0">
                <a:solidFill>
                  <a:srgbClr val="000000"/>
                </a:solidFill>
                <a:latin typeface="Arial" panose="020B0604020202020204" pitchFamily="34" charset="0"/>
                <a:cs typeface="Arial" panose="020B0604020202020204" pitchFamily="34" charset="0"/>
              </a:rPr>
              <a:t>[T/F] </a:t>
            </a:r>
            <a:r>
              <a:rPr lang="en-US" b="0" i="0" u="none" strike="noStrike" baseline="0" dirty="0">
                <a:solidFill>
                  <a:srgbClr val="000000"/>
                </a:solidFill>
                <a:latin typeface="Arial" panose="020B0604020202020204" pitchFamily="34" charset="0"/>
                <a:cs typeface="Arial" panose="020B0604020202020204" pitchFamily="34" charset="0"/>
              </a:rPr>
              <a:t>If the ATM 1-year call and put prices are equal, then the risk-free rate must be zero. </a:t>
            </a:r>
          </a:p>
          <a:p>
            <a:pPr algn="l"/>
            <a:endParaRPr lang="en-NL" b="0" i="0" u="none" strike="noStrike" baseline="0" dirty="0">
              <a:solidFill>
                <a:srgbClr val="000000"/>
              </a:solidFill>
              <a:latin typeface="Arial" panose="020B0604020202020204" pitchFamily="34" charset="0"/>
              <a:cs typeface="Arial" panose="020B0604020202020204" pitchFamily="34" charset="0"/>
            </a:endParaRPr>
          </a:p>
          <a:p>
            <a:r>
              <a:rPr lang="en-US" b="0" i="0" u="none" strike="noStrike" baseline="0" dirty="0">
                <a:solidFill>
                  <a:srgbClr val="000000"/>
                </a:solidFill>
                <a:latin typeface="Arial" panose="020B0604020202020204" pitchFamily="34" charset="0"/>
                <a:cs typeface="Arial" panose="020B0604020202020204" pitchFamily="34" charset="0"/>
              </a:rPr>
              <a:t>[T/F] Everything else constant, as time goes by, an in-the-money call option gains in value since it gets closer to maturity. </a:t>
            </a:r>
          </a:p>
          <a:p>
            <a:endParaRPr lang="en-US" dirty="0">
              <a:solidFill>
                <a:srgbClr val="000000"/>
              </a:solidFill>
              <a:latin typeface="Arial" panose="020B0604020202020204" pitchFamily="34" charset="0"/>
              <a:cs typeface="Arial" panose="020B0604020202020204" pitchFamily="34" charset="0"/>
            </a:endParaRPr>
          </a:p>
          <a:p>
            <a:r>
              <a:rPr lang="en-US" b="0" i="0" u="none" strike="noStrike" baseline="0" dirty="0">
                <a:latin typeface="Arial" panose="020B0604020202020204" pitchFamily="34" charset="0"/>
                <a:cs typeface="Arial" panose="020B0604020202020204" pitchFamily="34" charset="0"/>
              </a:rPr>
              <a:t>[T/F] The delta of a put goes to -1 as the stock price goes to zero</a:t>
            </a:r>
          </a:p>
          <a:p>
            <a:endParaRPr lang="en-US" dirty="0">
              <a:solidFill>
                <a:srgbClr val="000000"/>
              </a:solidFill>
              <a:latin typeface="Arial" panose="020B0604020202020204" pitchFamily="34" charset="0"/>
              <a:cs typeface="Arial" panose="020B0604020202020204" pitchFamily="34" charset="0"/>
            </a:endParaRPr>
          </a:p>
          <a:p>
            <a:r>
              <a:rPr lang="en-US" b="0" i="0" u="none" strike="noStrike" baseline="0" dirty="0">
                <a:latin typeface="Arial" panose="020B0604020202020204" pitchFamily="34" charset="0"/>
                <a:cs typeface="Arial" panose="020B0604020202020204" pitchFamily="34" charset="0"/>
              </a:rPr>
              <a:t>[T/F] The smile in options contradicts one of the assumptions of the Black-Scholes model</a:t>
            </a:r>
          </a:p>
          <a:p>
            <a:endParaRPr lang="en-US" dirty="0">
              <a:solidFill>
                <a:srgbClr val="000000"/>
              </a:solidFill>
              <a:latin typeface="Arial" panose="020B0604020202020204" pitchFamily="34" charset="0"/>
              <a:cs typeface="Arial" panose="020B0604020202020204" pitchFamily="34" charset="0"/>
            </a:endParaRPr>
          </a:p>
          <a:p>
            <a:pPr algn="l"/>
            <a:r>
              <a:rPr lang="en-US" b="0" i="0" u="none" strike="noStrike" baseline="0" dirty="0">
                <a:latin typeface="Arial" panose="020B0604020202020204" pitchFamily="34" charset="0"/>
                <a:cs typeface="Arial" panose="020B0604020202020204" pitchFamily="34" charset="0"/>
              </a:rPr>
              <a:t>Consider forming the following portfolio:</a:t>
            </a:r>
          </a:p>
          <a:p>
            <a:pPr marL="342900" indent="-342900" algn="l">
              <a:buAutoNum type="arabicParenR"/>
            </a:pPr>
            <a:r>
              <a:rPr lang="en-US" b="0" i="0" u="none" strike="noStrike" baseline="0" dirty="0">
                <a:latin typeface="Arial" panose="020B0604020202020204" pitchFamily="34" charset="0"/>
                <a:cs typeface="Arial" panose="020B0604020202020204" pitchFamily="34" charset="0"/>
              </a:rPr>
              <a:t>Short position in one call option on ABC stock with exercise price of $100, which costs </a:t>
            </a:r>
            <a:r>
              <a:rPr lang="en-NL" b="0" i="0" u="none" strike="noStrike" baseline="0" dirty="0">
                <a:latin typeface="Arial" panose="020B0604020202020204" pitchFamily="34" charset="0"/>
                <a:cs typeface="Arial" panose="020B0604020202020204" pitchFamily="34" charset="0"/>
              </a:rPr>
              <a:t>$0.375 and;</a:t>
            </a:r>
            <a:r>
              <a:rPr lang="en-US" b="0" i="0" u="none" strike="noStrike" baseline="0" dirty="0">
                <a:latin typeface="Arial" panose="020B0604020202020204" pitchFamily="34" charset="0"/>
                <a:cs typeface="Arial" panose="020B0604020202020204" pitchFamily="34" charset="0"/>
              </a:rPr>
              <a:t> </a:t>
            </a:r>
          </a:p>
          <a:p>
            <a:pPr marL="342900" indent="-342900" algn="l">
              <a:buAutoNum type="arabicParenR"/>
            </a:pPr>
            <a:r>
              <a:rPr lang="en-US" b="0" i="0" u="none" strike="noStrike" baseline="0" dirty="0">
                <a:latin typeface="Arial" panose="020B0604020202020204" pitchFamily="34" charset="0"/>
                <a:cs typeface="Arial" panose="020B0604020202020204" pitchFamily="34" charset="0"/>
              </a:rPr>
              <a:t>Long position in one put option on ABC stock with exercise price of $95, which costs </a:t>
            </a:r>
            <a:r>
              <a:rPr lang="en-NL" b="0" i="0" u="none" strike="noStrike" baseline="0" dirty="0">
                <a:latin typeface="Arial" panose="020B0604020202020204" pitchFamily="34" charset="0"/>
                <a:cs typeface="Arial" panose="020B0604020202020204" pitchFamily="34" charset="0"/>
              </a:rPr>
              <a:t>$6.25.</a:t>
            </a:r>
          </a:p>
          <a:p>
            <a:pPr algn="l"/>
            <a:r>
              <a:rPr lang="en-US" b="0" i="0" u="none" strike="noStrike" baseline="0" dirty="0">
                <a:latin typeface="Arial" panose="020B0604020202020204" pitchFamily="34" charset="0"/>
                <a:cs typeface="Arial" panose="020B0604020202020204" pitchFamily="34" charset="0"/>
              </a:rPr>
              <a:t>You know that both options have one year to maturity. What is your return if the price of one share of ABC stock, at maturity of the </a:t>
            </a:r>
            <a:r>
              <a:rPr lang="en-NL" b="0" i="0" u="none" strike="noStrike" baseline="0" dirty="0">
                <a:latin typeface="Arial" panose="020B0604020202020204" pitchFamily="34" charset="0"/>
                <a:cs typeface="Arial" panose="020B0604020202020204" pitchFamily="34" charset="0"/>
              </a:rPr>
              <a:t>options, is $9</a:t>
            </a:r>
            <a:r>
              <a:rPr lang="en-US" b="0" i="0" u="none" strike="noStrike" baseline="0" dirty="0">
                <a:latin typeface="Arial" panose="020B0604020202020204" pitchFamily="34" charset="0"/>
                <a:cs typeface="Arial" panose="020B0604020202020204" pitchFamily="34" charset="0"/>
              </a:rPr>
              <a:t>3</a:t>
            </a:r>
            <a:r>
              <a:rPr lang="en-NL" b="0" i="0" u="none" strike="noStrike" baseline="0" dirty="0">
                <a:latin typeface="Arial" panose="020B0604020202020204" pitchFamily="34" charset="0"/>
                <a:cs typeface="Arial" panose="020B0604020202020204" pitchFamily="34" charset="0"/>
              </a:rPr>
              <a:t>?</a:t>
            </a:r>
            <a:endParaRPr lang="en-US" b="0" i="0" u="none" strike="noStrike"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50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426F69-5D36-D672-54EE-67FCE7244D7D}"/>
              </a:ext>
            </a:extLst>
          </p:cNvPr>
          <p:cNvSpPr txBox="1"/>
          <p:nvPr/>
        </p:nvSpPr>
        <p:spPr>
          <a:xfrm>
            <a:off x="533400" y="990600"/>
            <a:ext cx="7620000" cy="4247317"/>
          </a:xfrm>
          <a:prstGeom prst="rect">
            <a:avLst/>
          </a:prstGeom>
          <a:noFill/>
        </p:spPr>
        <p:txBody>
          <a:bodyPr wrap="square">
            <a:spAutoFit/>
          </a:bodyPr>
          <a:lstStyle/>
          <a:p>
            <a:pPr algn="l"/>
            <a:r>
              <a:rPr lang="en-US" sz="1800" b="0" i="0" u="none" strike="noStrike" baseline="0" dirty="0">
                <a:latin typeface="Arial" panose="020B0604020202020204" pitchFamily="34" charset="0"/>
                <a:cs typeface="Arial" panose="020B0604020202020204" pitchFamily="34" charset="0"/>
              </a:rPr>
              <a:t>You are considering buying a steel mill. The mill can only be operated next year and can produce a maximum of 60 million pounds of steel. Steel prices will be either high or low next year. The current price of steel is $1.30 per pound. In the high state, the steel price will rise to $1.52 per pound and in the low state it will fall to $1.14 per pound. If you buy the mill, you will be able to smelt steel at a variable cost of $1.30 per pound. You can decide how much steel to produce after observing prices in a year. The risk-free rate is 5%.</a:t>
            </a:r>
          </a:p>
          <a:p>
            <a:pPr algn="l"/>
            <a:endParaRPr lang="en-US" sz="1800" b="0" i="0" u="none" strike="noStrike" baseline="0" dirty="0">
              <a:latin typeface="Arial" panose="020B0604020202020204" pitchFamily="34" charset="0"/>
              <a:cs typeface="Arial" panose="020B0604020202020204" pitchFamily="34" charset="0"/>
            </a:endParaRPr>
          </a:p>
          <a:p>
            <a:pPr marL="342900" indent="-342900" algn="l">
              <a:buAutoNum type="alphaUcParenR"/>
            </a:pPr>
            <a:r>
              <a:rPr lang="en-US" sz="1800" b="0" i="0" u="none" strike="noStrike" baseline="0" dirty="0">
                <a:latin typeface="Arial" panose="020B0604020202020204" pitchFamily="34" charset="0"/>
                <a:cs typeface="Arial" panose="020B0604020202020204" pitchFamily="34" charset="0"/>
              </a:rPr>
              <a:t>What is the maximum amount you would be willing to pay for the mill?</a:t>
            </a:r>
          </a:p>
          <a:p>
            <a:pPr marL="342900" indent="-342900" algn="l">
              <a:buAutoNum type="alphaUcParenR"/>
            </a:pPr>
            <a:r>
              <a:rPr lang="en-US" sz="1800" b="0" i="0" u="none" strike="noStrike" baseline="0" dirty="0">
                <a:latin typeface="Arial" panose="020B0604020202020204" pitchFamily="34" charset="0"/>
                <a:cs typeface="Arial" panose="020B0604020202020204" pitchFamily="34" charset="0"/>
              </a:rPr>
              <a:t>What is the value of the option to choose production levels after observing steel prices? (To answer this question, you need to think about how much to produce if you had to choose ex ante.)</a:t>
            </a:r>
          </a:p>
          <a:p>
            <a:pPr marL="342900" indent="-342900" algn="l">
              <a:buAutoNum type="alphaUcParenR"/>
            </a:pPr>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8FC3D-591D-DA30-EDD5-FC18580C052D}"/>
              </a:ext>
            </a:extLst>
          </p:cNvPr>
          <p:cNvSpPr txBox="1"/>
          <p:nvPr/>
        </p:nvSpPr>
        <p:spPr>
          <a:xfrm>
            <a:off x="457200" y="76200"/>
            <a:ext cx="7391400" cy="523220"/>
          </a:xfrm>
          <a:prstGeom prst="rect">
            <a:avLst/>
          </a:prstGeom>
          <a:noFill/>
        </p:spPr>
        <p:txBody>
          <a:bodyPr wrap="square">
            <a:spAutoFit/>
          </a:bodyPr>
          <a:lstStyle/>
          <a:p>
            <a:pPr>
              <a:tabLst>
                <a:tab pos="968375" algn="l"/>
              </a:tabLst>
            </a:pPr>
            <a:r>
              <a:rPr lang="en-US" sz="2800" b="1" dirty="0">
                <a:latin typeface="Arial" pitchFamily="34" charset="0"/>
                <a:cs typeface="Arial" pitchFamily="34" charset="0"/>
              </a:rPr>
              <a:t>Extra: Real options are just options…</a:t>
            </a:r>
          </a:p>
        </p:txBody>
      </p:sp>
    </p:spTree>
    <p:extLst>
      <p:ext uri="{BB962C8B-B14F-4D97-AF65-F5344CB8AC3E}">
        <p14:creationId xmlns:p14="http://schemas.microsoft.com/office/powerpoint/2010/main" val="189469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028343"/>
            <a:ext cx="8458200" cy="6032421"/>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You buy two call options on the firm Imagine with different strike prices 45 (=</a:t>
            </a:r>
            <a:r>
              <a:rPr lang="en-US" sz="1800" dirty="0" err="1">
                <a:latin typeface="Arial" panose="020B0604020202020204" pitchFamily="34" charset="0"/>
                <a:cs typeface="Arial" panose="020B0604020202020204" pitchFamily="34" charset="0"/>
              </a:rPr>
              <a:t>K</a:t>
            </a:r>
            <a:r>
              <a:rPr lang="en-US" sz="1800" baseline="-25000" dirty="0" err="1">
                <a:latin typeface="Arial" panose="020B0604020202020204" pitchFamily="34" charset="0"/>
                <a:cs typeface="Arial" panose="020B0604020202020204" pitchFamily="34" charset="0"/>
              </a:rPr>
              <a:t>low</a:t>
            </a:r>
            <a:r>
              <a:rPr lang="en-US" sz="1800" dirty="0">
                <a:latin typeface="Arial" panose="020B0604020202020204" pitchFamily="34" charset="0"/>
                <a:cs typeface="Arial" panose="020B0604020202020204" pitchFamily="34" charset="0"/>
              </a:rPr>
              <a:t>) and 55 (=</a:t>
            </a:r>
            <a:r>
              <a:rPr lang="en-US" sz="1800" dirty="0" err="1">
                <a:latin typeface="Arial" panose="020B0604020202020204" pitchFamily="34" charset="0"/>
                <a:cs typeface="Arial" panose="020B0604020202020204" pitchFamily="34" charset="0"/>
              </a:rPr>
              <a:t>K</a:t>
            </a:r>
            <a:r>
              <a:rPr lang="en-US" sz="1800" baseline="-25000" dirty="0" err="1">
                <a:latin typeface="Arial" panose="020B0604020202020204" pitchFamily="34" charset="0"/>
                <a:cs typeface="Arial" panose="020B0604020202020204" pitchFamily="34" charset="0"/>
              </a:rPr>
              <a:t>high</a:t>
            </a:r>
            <a:r>
              <a:rPr lang="en-US" sz="18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What is your payoff if the stock price at expiration is 40? 50? 60?</a:t>
            </a: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Payoff: Max(0,S</a:t>
            </a:r>
            <a:r>
              <a:rPr lang="en-US" sz="1800" baseline="-25000"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-45) + Max(0,S</a:t>
            </a:r>
            <a:r>
              <a:rPr lang="en-US" sz="1800" baseline="-25000"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-55) </a:t>
            </a:r>
            <a:r>
              <a:rPr lang="en-US" sz="1800" dirty="0">
                <a:latin typeface="Arial" panose="020B0604020202020204" pitchFamily="34" charset="0"/>
                <a:cs typeface="Arial" panose="020B0604020202020204" pitchFamily="34" charset="0"/>
                <a:sym typeface="Wingdings" panose="05000000000000000000" pitchFamily="2" charset="2"/>
              </a:rPr>
              <a:t></a:t>
            </a:r>
            <a:endParaRPr lang="en-US" sz="1800"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pPr lvl="1" algn="ctr"/>
            <a:r>
              <a:rPr lang="en-US" sz="1800" dirty="0">
                <a:latin typeface="Arial" panose="020B0604020202020204" pitchFamily="34" charset="0"/>
                <a:cs typeface="Arial" panose="020B0604020202020204" pitchFamily="34" charset="0"/>
              </a:rPr>
              <a:t>40: 0+0, 50: 5+0, and 60: 15+5.</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What is your payoff if you bought put options with these strike prices instead?</a:t>
            </a:r>
          </a:p>
          <a:p>
            <a:pPr marL="742950" lvl="1"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Payoff: Max(0,45-S</a:t>
            </a:r>
            <a:r>
              <a:rPr lang="en-US" sz="1800" baseline="-25000"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Max(0,55-S</a:t>
            </a:r>
            <a:r>
              <a:rPr lang="en-US" sz="1800" baseline="-25000"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sym typeface="Wingdings" panose="05000000000000000000" pitchFamily="2" charset="2"/>
              </a:rPr>
              <a:t></a:t>
            </a:r>
            <a:endParaRPr lang="en-US" sz="1800"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pPr lvl="1" algn="ctr"/>
            <a:r>
              <a:rPr lang="en-US" sz="1800" dirty="0">
                <a:latin typeface="Arial" panose="020B0604020202020204" pitchFamily="34" charset="0"/>
                <a:cs typeface="Arial" panose="020B0604020202020204" pitchFamily="34" charset="0"/>
              </a:rPr>
              <a:t>40: 5+15, 50: 0+5, and 60: 0+0.</a:t>
            </a:r>
          </a:p>
          <a:p>
            <a:pPr lvl="1" algn="ctr"/>
            <a:endParaRPr lang="en-US" dirty="0">
              <a:latin typeface="Arial" panose="020B0604020202020204" pitchFamily="34" charset="0"/>
              <a:cs typeface="Arial" panose="020B0604020202020204" pitchFamily="34" charset="0"/>
            </a:endParaRPr>
          </a:p>
          <a:p>
            <a:r>
              <a:rPr lang="pt-PT" sz="2000" u="sng" dirty="0">
                <a:latin typeface="Arial" pitchFamily="34" charset="0"/>
                <a:cs typeface="Arial" pitchFamily="34" charset="0"/>
              </a:rPr>
              <a:t>“Moneyness”</a:t>
            </a:r>
          </a:p>
          <a:p>
            <a:pPr marL="800100" lvl="1" indent="-342900">
              <a:buFont typeface="Arial" panose="020B0604020202020204" pitchFamily="34" charset="0"/>
              <a:buChar char="•"/>
            </a:pPr>
            <a:r>
              <a:rPr lang="pt-PT" sz="2000" dirty="0">
                <a:latin typeface="Arial" pitchFamily="34" charset="0"/>
                <a:cs typeface="Arial" pitchFamily="34" charset="0"/>
              </a:rPr>
              <a:t>In-the-money: </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dirty="0">
                <a:latin typeface="Arial" pitchFamily="34" charset="0"/>
                <a:cs typeface="Arial" pitchFamily="34" charset="0"/>
              </a:rPr>
              <a:t> &gt; </a:t>
            </a:r>
            <a:r>
              <a:rPr lang="pt-PT" sz="2000" i="1" dirty="0">
                <a:latin typeface="Arial" pitchFamily="34" charset="0"/>
                <a:cs typeface="Arial" pitchFamily="34" charset="0"/>
              </a:rPr>
              <a:t>K</a:t>
            </a:r>
            <a:r>
              <a:rPr lang="pt-PT" sz="2000" dirty="0">
                <a:latin typeface="Arial" pitchFamily="34" charset="0"/>
                <a:cs typeface="Arial" pitchFamily="34" charset="0"/>
              </a:rPr>
              <a:t> for calls; </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dirty="0">
                <a:latin typeface="Arial" pitchFamily="34" charset="0"/>
                <a:cs typeface="Arial" pitchFamily="34" charset="0"/>
              </a:rPr>
              <a:t> &lt; </a:t>
            </a:r>
            <a:r>
              <a:rPr lang="pt-PT" sz="2000" i="1" dirty="0">
                <a:latin typeface="Arial" pitchFamily="34" charset="0"/>
                <a:cs typeface="Arial" pitchFamily="34" charset="0"/>
              </a:rPr>
              <a:t>K</a:t>
            </a:r>
            <a:r>
              <a:rPr lang="pt-PT" sz="2000" dirty="0">
                <a:latin typeface="Arial" pitchFamily="34" charset="0"/>
                <a:cs typeface="Arial" pitchFamily="34" charset="0"/>
              </a:rPr>
              <a:t> for puts</a:t>
            </a:r>
          </a:p>
          <a:p>
            <a:pPr marL="800100" lvl="1" indent="-342900">
              <a:buFont typeface="Arial" panose="020B0604020202020204" pitchFamily="34" charset="0"/>
              <a:buChar char="•"/>
            </a:pPr>
            <a:r>
              <a:rPr lang="pt-PT" sz="2000" dirty="0">
                <a:latin typeface="Arial" pitchFamily="34" charset="0"/>
                <a:cs typeface="Arial" pitchFamily="34" charset="0"/>
              </a:rPr>
              <a:t>At-the-money: </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dirty="0">
                <a:latin typeface="Arial" pitchFamily="34" charset="0"/>
                <a:cs typeface="Arial" pitchFamily="34" charset="0"/>
              </a:rPr>
              <a:t>=</a:t>
            </a:r>
            <a:r>
              <a:rPr lang="pt-PT" sz="2000" i="1" dirty="0">
                <a:latin typeface="Arial" pitchFamily="34" charset="0"/>
                <a:cs typeface="Arial" pitchFamily="34" charset="0"/>
              </a:rPr>
              <a:t>K</a:t>
            </a:r>
          </a:p>
          <a:p>
            <a:pPr marL="800100" lvl="1" indent="-342900">
              <a:buFont typeface="Arial" panose="020B0604020202020204" pitchFamily="34" charset="0"/>
              <a:buChar char="•"/>
            </a:pPr>
            <a:r>
              <a:rPr lang="pt-PT" sz="2000" dirty="0">
                <a:latin typeface="Arial" pitchFamily="34" charset="0"/>
                <a:cs typeface="Arial" pitchFamily="34" charset="0"/>
              </a:rPr>
              <a:t>Out-of-the-money: </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dirty="0">
                <a:latin typeface="Arial" pitchFamily="34" charset="0"/>
                <a:cs typeface="Arial" pitchFamily="34" charset="0"/>
              </a:rPr>
              <a:t>&lt;</a:t>
            </a:r>
            <a:r>
              <a:rPr lang="pt-PT" sz="2000" i="1" dirty="0">
                <a:latin typeface="Arial" pitchFamily="34" charset="0"/>
                <a:cs typeface="Arial" pitchFamily="34" charset="0"/>
              </a:rPr>
              <a:t>K</a:t>
            </a:r>
            <a:r>
              <a:rPr lang="pt-PT" sz="2000" dirty="0">
                <a:latin typeface="Arial" pitchFamily="34" charset="0"/>
                <a:cs typeface="Arial" pitchFamily="34" charset="0"/>
              </a:rPr>
              <a:t> for calls; </a:t>
            </a:r>
            <a:r>
              <a:rPr lang="pt-PT" sz="2000" i="1" dirty="0">
                <a:latin typeface="Arial" pitchFamily="34" charset="0"/>
                <a:cs typeface="Arial" pitchFamily="34" charset="0"/>
              </a:rPr>
              <a:t>S</a:t>
            </a:r>
            <a:r>
              <a:rPr lang="pt-PT" sz="2000" i="1" baseline="-25000" dirty="0">
                <a:latin typeface="Arial" pitchFamily="34" charset="0"/>
                <a:cs typeface="Arial" pitchFamily="34" charset="0"/>
              </a:rPr>
              <a:t>T</a:t>
            </a:r>
            <a:r>
              <a:rPr lang="pt-PT" sz="2000" dirty="0">
                <a:latin typeface="Arial" pitchFamily="34" charset="0"/>
                <a:cs typeface="Arial" pitchFamily="34" charset="0"/>
              </a:rPr>
              <a:t> &gt; </a:t>
            </a:r>
            <a:r>
              <a:rPr lang="pt-PT" sz="2000" i="1" dirty="0">
                <a:latin typeface="Arial" pitchFamily="34" charset="0"/>
                <a:cs typeface="Arial" pitchFamily="34" charset="0"/>
              </a:rPr>
              <a:t>K</a:t>
            </a:r>
            <a:r>
              <a:rPr lang="pt-PT" sz="2000" dirty="0">
                <a:latin typeface="Arial" pitchFamily="34" charset="0"/>
                <a:cs typeface="Arial" pitchFamily="34" charset="0"/>
              </a:rPr>
              <a:t> for puts</a:t>
            </a:r>
          </a:p>
          <a:p>
            <a:pPr lvl="1"/>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3" name="TextBox 2"/>
          <p:cNvSpPr txBox="1"/>
          <p:nvPr/>
        </p:nvSpPr>
        <p:spPr>
          <a:xfrm>
            <a:off x="385746" y="188640"/>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Option payoffs: Example</a:t>
            </a:r>
          </a:p>
        </p:txBody>
      </p:sp>
    </p:spTree>
    <p:extLst>
      <p:ext uri="{BB962C8B-B14F-4D97-AF65-F5344CB8AC3E}">
        <p14:creationId xmlns:p14="http://schemas.microsoft.com/office/powerpoint/2010/main" val="27216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66264" y="764704"/>
            <a:ext cx="8000112" cy="5083175"/>
          </a:xfrm>
          <a:prstGeom prst="rect">
            <a:avLst/>
          </a:prstGeom>
          <a:noFill/>
          <a:ln w="9525" algn="ctr">
            <a:noFill/>
            <a:miter lim="800000"/>
            <a:headEnd/>
            <a:tailEnd/>
          </a:ln>
        </p:spPr>
        <p:txBody>
          <a:bodyPr/>
          <a:lstStyle/>
          <a:p>
            <a:pPr marL="342900" indent="-342900">
              <a:buFont typeface="Arial" pitchFamily="34" charset="0"/>
              <a:buChar char="•"/>
            </a:pPr>
            <a:endParaRPr lang="pt-PT" dirty="0">
              <a:latin typeface="Arial" pitchFamily="34" charset="0"/>
              <a:cs typeface="Arial" pitchFamily="34" charset="0"/>
            </a:endParaRPr>
          </a:p>
          <a:p>
            <a:pPr marL="342900" indent="-342900">
              <a:buFont typeface="Arial" pitchFamily="34" charset="0"/>
              <a:buChar char="•"/>
            </a:pPr>
            <a:endParaRPr lang="pt-PT" dirty="0">
              <a:latin typeface="Arial" pitchFamily="34" charset="0"/>
              <a:cs typeface="Arial" pitchFamily="34" charset="0"/>
            </a:endParaRPr>
          </a:p>
          <a:p>
            <a:pPr marL="342900" indent="-342900">
              <a:buFont typeface="Arial" pitchFamily="34" charset="0"/>
              <a:buChar char="•"/>
            </a:pPr>
            <a:endParaRPr lang="pt-PT" dirty="0">
              <a:latin typeface="Arial" pitchFamily="34" charset="0"/>
              <a:cs typeface="Arial" pitchFamily="34" charset="0"/>
            </a:endParaRPr>
          </a:p>
          <a:p>
            <a:pPr marL="342900" indent="-342900">
              <a:buFont typeface="Arial" pitchFamily="34" charset="0"/>
              <a:buChar char="•"/>
            </a:pPr>
            <a:endParaRPr lang="pt-PT" dirty="0">
              <a:latin typeface="Arial" pitchFamily="34" charset="0"/>
              <a:cs typeface="Arial" pitchFamily="34" charset="0"/>
            </a:endParaRPr>
          </a:p>
          <a:p>
            <a:pPr marL="342900" indent="-342900">
              <a:buFont typeface="Arial" pitchFamily="34" charset="0"/>
              <a:buChar char="•"/>
            </a:pPr>
            <a:endParaRPr lang="pt-PT" dirty="0">
              <a:latin typeface="Arial" pitchFamily="34" charset="0"/>
              <a:cs typeface="Arial" pitchFamily="34" charset="0"/>
            </a:endParaRPr>
          </a:p>
          <a:p>
            <a:pPr marL="342900" indent="-342900">
              <a:buFont typeface="Arial" pitchFamily="34" charset="0"/>
              <a:buChar char="•"/>
            </a:pPr>
            <a:r>
              <a:rPr lang="pt-PT" dirty="0">
                <a:latin typeface="Arial" pitchFamily="34" charset="0"/>
                <a:cs typeface="Arial" pitchFamily="34" charset="0"/>
              </a:rPr>
              <a:t>Payoff to long position at expiration ≥ 0. </a:t>
            </a:r>
          </a:p>
          <a:p>
            <a:pPr marL="800100" lvl="1" indent="-342900">
              <a:buFont typeface="Arial" pitchFamily="34" charset="0"/>
              <a:buChar char="•"/>
            </a:pPr>
            <a:r>
              <a:rPr lang="pt-PT" dirty="0">
                <a:latin typeface="Arial" pitchFamily="34" charset="0"/>
                <a:cs typeface="Arial" pitchFamily="34" charset="0"/>
              </a:rPr>
              <a:t>The inexistence of arbitrage opportunities in an efficient market implies that the option has a positive price on any date </a:t>
            </a:r>
            <a:r>
              <a:rPr lang="pt-PT" i="1" dirty="0">
                <a:latin typeface="Arial" pitchFamily="34" charset="0"/>
                <a:cs typeface="Arial" pitchFamily="34" charset="0"/>
              </a:rPr>
              <a:t>t</a:t>
            </a:r>
            <a:r>
              <a:rPr lang="pt-PT" dirty="0">
                <a:latin typeface="Arial" pitchFamily="34" charset="0"/>
                <a:cs typeface="Arial" pitchFamily="34" charset="0"/>
              </a:rPr>
              <a:t> before maturity </a:t>
            </a:r>
            <a:r>
              <a:rPr lang="pt-PT" i="1" dirty="0">
                <a:latin typeface="Arial" pitchFamily="34" charset="0"/>
                <a:cs typeface="Arial" pitchFamily="34" charset="0"/>
              </a:rPr>
              <a:t>T </a:t>
            </a:r>
            <a:r>
              <a:rPr lang="pt-PT" dirty="0">
                <a:latin typeface="Arial" pitchFamily="34" charset="0"/>
                <a:cs typeface="Arial" pitchFamily="34" charset="0"/>
              </a:rPr>
              <a:t>(</a:t>
            </a:r>
            <a:r>
              <a:rPr lang="pt-PT" i="1" dirty="0">
                <a:latin typeface="Arial" pitchFamily="34" charset="0"/>
                <a:cs typeface="Arial" pitchFamily="34" charset="0"/>
              </a:rPr>
              <a:t>t&lt;T</a:t>
            </a:r>
            <a:r>
              <a:rPr lang="pt-PT" dirty="0">
                <a:latin typeface="Arial" pitchFamily="34" charset="0"/>
                <a:cs typeface="Arial" pitchFamily="34" charset="0"/>
              </a:rPr>
              <a:t>)</a:t>
            </a:r>
          </a:p>
          <a:p>
            <a:pPr marL="800100" lvl="1" indent="-342900">
              <a:buFont typeface="Arial" pitchFamily="34" charset="0"/>
              <a:buChar char="•"/>
            </a:pPr>
            <a:r>
              <a:rPr lang="pt-PT" dirty="0">
                <a:latin typeface="Arial" pitchFamily="34" charset="0"/>
                <a:cs typeface="Arial" pitchFamily="34" charset="0"/>
              </a:rPr>
              <a:t>Options are traded at this price: “the option premium”</a:t>
            </a:r>
          </a:p>
          <a:p>
            <a:pPr marL="342900" indent="-342900">
              <a:buFont typeface="Arial" pitchFamily="34" charset="0"/>
              <a:buChar char="•"/>
            </a:pPr>
            <a:endParaRPr lang="pt-PT" dirty="0">
              <a:latin typeface="Arial" pitchFamily="34" charset="0"/>
              <a:cs typeface="Arial" pitchFamily="34" charset="0"/>
            </a:endParaRPr>
          </a:p>
          <a:p>
            <a:pPr marL="342900" indent="-342900">
              <a:buFont typeface="Arial" pitchFamily="34" charset="0"/>
              <a:buChar char="•"/>
            </a:pPr>
            <a:r>
              <a:rPr lang="pt-PT" dirty="0">
                <a:latin typeface="Arial" pitchFamily="34" charset="0"/>
                <a:cs typeface="Arial" pitchFamily="34" charset="0"/>
              </a:rPr>
              <a:t>The profit from a long option position is the payoff minus the option price</a:t>
            </a:r>
            <a:endParaRPr lang="pt-PT" u="sng" dirty="0">
              <a:latin typeface="Arial" pitchFamily="34" charset="0"/>
              <a:cs typeface="Arial" pitchFamily="34" charset="0"/>
            </a:endParaRPr>
          </a:p>
          <a:p>
            <a:pPr algn="ctr"/>
            <a:r>
              <a:rPr lang="pt-PT" dirty="0">
                <a:latin typeface="Arial" pitchFamily="34" charset="0"/>
                <a:cs typeface="Arial" pitchFamily="34" charset="0"/>
              </a:rPr>
              <a:t>Profit = payoff – price</a:t>
            </a:r>
          </a:p>
          <a:p>
            <a:pPr marL="342900" indent="-342900">
              <a:buFont typeface="Arial" pitchFamily="34" charset="0"/>
              <a:buChar char="•"/>
            </a:pPr>
            <a:endParaRPr lang="pt-PT" dirty="0">
              <a:latin typeface="Arial" pitchFamily="34" charset="0"/>
              <a:cs typeface="Arial" pitchFamily="34" charset="0"/>
            </a:endParaRPr>
          </a:p>
          <a:p>
            <a:pPr marL="342900" indent="-342900">
              <a:buFont typeface="Arial" pitchFamily="34" charset="0"/>
              <a:buChar char="•"/>
            </a:pPr>
            <a:r>
              <a:rPr lang="pt-PT" dirty="0">
                <a:latin typeface="Arial" pitchFamily="34" charset="0"/>
                <a:cs typeface="Arial" pitchFamily="34" charset="0"/>
              </a:rPr>
              <a:t>Return = Profit / price</a:t>
            </a:r>
          </a:p>
          <a:p>
            <a:pPr marL="800100" lvl="1" indent="-342900">
              <a:buFont typeface="Arial" pitchFamily="34" charset="0"/>
              <a:buChar char="•"/>
            </a:pPr>
            <a:r>
              <a:rPr lang="pt-PT" dirty="0">
                <a:latin typeface="Arial" pitchFamily="34" charset="0"/>
                <a:cs typeface="Arial" pitchFamily="34" charset="0"/>
              </a:rPr>
              <a:t>Given that option prices are relatively small, option returns are large (in absolute magnitude)!</a:t>
            </a:r>
          </a:p>
          <a:p>
            <a:pPr marL="800100" lvl="1" indent="-342900">
              <a:buFont typeface="Arial" pitchFamily="34" charset="0"/>
              <a:buChar char="•"/>
            </a:pPr>
            <a:r>
              <a:rPr lang="pt-PT" dirty="0">
                <a:latin typeface="Arial" pitchFamily="34" charset="0"/>
                <a:cs typeface="Arial" pitchFamily="34" charset="0"/>
              </a:rPr>
              <a:t>Return option seller = -(Return option buyer)</a:t>
            </a:r>
          </a:p>
          <a:p>
            <a:pPr marL="342900" indent="-342900" algn="l">
              <a:buFont typeface="Arial" pitchFamily="34" charset="0"/>
              <a:buChar char="•"/>
            </a:pPr>
            <a:endParaRPr lang="pt-PT" b="1" dirty="0">
              <a:latin typeface="Arial" pitchFamily="34" charset="0"/>
              <a:cs typeface="Arial" pitchFamily="34" charset="0"/>
            </a:endParaRPr>
          </a:p>
        </p:txBody>
      </p:sp>
      <p:sp>
        <p:nvSpPr>
          <p:cNvPr id="10" name="TextBox 9"/>
          <p:cNvSpPr txBox="1"/>
          <p:nvPr/>
        </p:nvSpPr>
        <p:spPr>
          <a:xfrm>
            <a:off x="251520" y="116632"/>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Option payoffs, profits, and returns</a:t>
            </a:r>
          </a:p>
        </p:txBody>
      </p:sp>
      <p:graphicFrame>
        <p:nvGraphicFramePr>
          <p:cNvPr id="2" name="Table 1">
            <a:extLst>
              <a:ext uri="{FF2B5EF4-FFF2-40B4-BE49-F238E27FC236}">
                <a16:creationId xmlns:a16="http://schemas.microsoft.com/office/drawing/2014/main" id="{69961FE2-DDB8-768B-E8A3-29D68EA4B318}"/>
              </a:ext>
            </a:extLst>
          </p:cNvPr>
          <p:cNvGraphicFramePr>
            <a:graphicFrameLocks noGrp="1"/>
          </p:cNvGraphicFramePr>
          <p:nvPr>
            <p:extLst>
              <p:ext uri="{D42A27DB-BD31-4B8C-83A1-F6EECF244321}">
                <p14:modId xmlns:p14="http://schemas.microsoft.com/office/powerpoint/2010/main" val="2573904982"/>
              </p:ext>
            </p:extLst>
          </p:nvPr>
        </p:nvGraphicFramePr>
        <p:xfrm>
          <a:off x="945280" y="838200"/>
          <a:ext cx="6842079" cy="1097280"/>
        </p:xfrm>
        <a:graphic>
          <a:graphicData uri="http://schemas.openxmlformats.org/drawingml/2006/table">
            <a:tbl>
              <a:tblPr firstRow="1" bandRow="1">
                <a:tableStyleId>{5C22544A-7EE6-4342-B048-85BDC9FD1C3A}</a:tableStyleId>
              </a:tblPr>
              <a:tblGrid>
                <a:gridCol w="1410269">
                  <a:extLst>
                    <a:ext uri="{9D8B030D-6E8A-4147-A177-3AD203B41FA5}">
                      <a16:colId xmlns:a16="http://schemas.microsoft.com/office/drawing/2014/main" val="20000"/>
                    </a:ext>
                  </a:extLst>
                </a:gridCol>
                <a:gridCol w="1815152">
                  <a:extLst>
                    <a:ext uri="{9D8B030D-6E8A-4147-A177-3AD203B41FA5}">
                      <a16:colId xmlns:a16="http://schemas.microsoft.com/office/drawing/2014/main" val="20001"/>
                    </a:ext>
                  </a:extLst>
                </a:gridCol>
                <a:gridCol w="3616658">
                  <a:extLst>
                    <a:ext uri="{9D8B030D-6E8A-4147-A177-3AD203B41FA5}">
                      <a16:colId xmlns:a16="http://schemas.microsoft.com/office/drawing/2014/main" val="20002"/>
                    </a:ext>
                  </a:extLst>
                </a:gridCol>
              </a:tblGrid>
              <a:tr h="312521">
                <a:tc>
                  <a:txBody>
                    <a:bodyPr/>
                    <a:lstStyle/>
                    <a:p>
                      <a:r>
                        <a:rPr lang="en-US" dirty="0">
                          <a:solidFill>
                            <a:schemeClr val="tx1"/>
                          </a:solidFill>
                          <a:latin typeface="Arial" pitchFamily="34" charset="0"/>
                          <a:cs typeface="Arial" pitchFamily="34" charset="0"/>
                        </a:rPr>
                        <a:t>Payoffs</a:t>
                      </a:r>
                    </a:p>
                  </a:txBody>
                  <a:tcPr/>
                </a:tc>
                <a:tc>
                  <a:txBody>
                    <a:bodyPr/>
                    <a:lstStyle/>
                    <a:p>
                      <a:pPr algn="ctr"/>
                      <a:r>
                        <a:rPr lang="en-US" dirty="0">
                          <a:solidFill>
                            <a:schemeClr val="tx1"/>
                          </a:solidFill>
                          <a:latin typeface="Arial" pitchFamily="34" charset="0"/>
                          <a:cs typeface="Arial" pitchFamily="34" charset="0"/>
                        </a:rPr>
                        <a:t>LONG</a:t>
                      </a:r>
                    </a:p>
                  </a:txBody>
                  <a:tcPr/>
                </a:tc>
                <a:tc>
                  <a:txBody>
                    <a:bodyPr/>
                    <a:lstStyle/>
                    <a:p>
                      <a:pPr algn="ctr"/>
                      <a:r>
                        <a:rPr lang="en-US" dirty="0">
                          <a:solidFill>
                            <a:schemeClr val="tx1"/>
                          </a:solidFill>
                          <a:latin typeface="Arial" pitchFamily="34" charset="0"/>
                          <a:cs typeface="Arial" pitchFamily="34" charset="0"/>
                        </a:rPr>
                        <a:t>SHORT</a:t>
                      </a:r>
                    </a:p>
                  </a:txBody>
                  <a:tcPr/>
                </a:tc>
                <a:extLst>
                  <a:ext uri="{0D108BD9-81ED-4DB2-BD59-A6C34878D82A}">
                    <a16:rowId xmlns:a16="http://schemas.microsoft.com/office/drawing/2014/main" val="10000"/>
                  </a:ext>
                </a:extLst>
              </a:tr>
              <a:tr h="312521">
                <a:tc>
                  <a:txBody>
                    <a:bodyPr/>
                    <a:lstStyle/>
                    <a:p>
                      <a:r>
                        <a:rPr lang="en-US" dirty="0">
                          <a:solidFill>
                            <a:schemeClr val="tx1"/>
                          </a:solidFill>
                          <a:latin typeface="Arial" pitchFamily="34" charset="0"/>
                          <a:cs typeface="Arial" pitchFamily="34" charset="0"/>
                        </a:rPr>
                        <a:t>CALL</a:t>
                      </a:r>
                    </a:p>
                  </a:txBody>
                  <a:tcPr/>
                </a:tc>
                <a:tc>
                  <a:txBody>
                    <a:bodyPr/>
                    <a:lstStyle/>
                    <a:p>
                      <a:pPr algn="ctr"/>
                      <a:r>
                        <a:rPr lang="en-US" dirty="0">
                          <a:solidFill>
                            <a:schemeClr val="tx1"/>
                          </a:solidFill>
                          <a:latin typeface="Arial" pitchFamily="34" charset="0"/>
                          <a:cs typeface="Arial" pitchFamily="34" charset="0"/>
                        </a:rPr>
                        <a:t>Max(0,</a:t>
                      </a:r>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  </a:t>
                      </a:r>
                      <a:r>
                        <a:rPr lang="en-US" dirty="0">
                          <a:solidFill>
                            <a:schemeClr val="tx1"/>
                          </a:solidFill>
                          <a:latin typeface="Arial" pitchFamily="34" charset="0"/>
                          <a:cs typeface="Arial" pitchFamily="34" charset="0"/>
                        </a:rPr>
                        <a:t>- </a:t>
                      </a:r>
                      <a:r>
                        <a:rPr lang="en-US" i="1" dirty="0">
                          <a:solidFill>
                            <a:schemeClr val="tx1"/>
                          </a:solidFill>
                          <a:latin typeface="Arial" pitchFamily="34" charset="0"/>
                          <a:cs typeface="Arial" pitchFamily="34" charset="0"/>
                        </a:rPr>
                        <a:t>K</a:t>
                      </a:r>
                      <a:r>
                        <a:rPr lang="en-US" dirty="0">
                          <a:solidFill>
                            <a:schemeClr val="tx1"/>
                          </a:solidFill>
                          <a:latin typeface="Arial" pitchFamily="34" charset="0"/>
                          <a:cs typeface="Arial" pitchFamily="34" charset="0"/>
                        </a:rPr>
                        <a:t>)</a:t>
                      </a:r>
                    </a:p>
                  </a:txBody>
                  <a:tcPr/>
                </a:tc>
                <a:tc>
                  <a:txBody>
                    <a:bodyPr/>
                    <a:lstStyle/>
                    <a:p>
                      <a:pPr algn="ctr"/>
                      <a:r>
                        <a:rPr lang="en-US" dirty="0">
                          <a:solidFill>
                            <a:schemeClr val="tx1"/>
                          </a:solidFill>
                          <a:latin typeface="Arial" pitchFamily="34" charset="0"/>
                          <a:cs typeface="Arial" pitchFamily="34" charset="0"/>
                        </a:rPr>
                        <a:t>-Max(0,</a:t>
                      </a:r>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  </a:t>
                      </a:r>
                      <a:r>
                        <a:rPr lang="en-US" dirty="0">
                          <a:solidFill>
                            <a:schemeClr val="tx1"/>
                          </a:solidFill>
                          <a:latin typeface="Arial" pitchFamily="34" charset="0"/>
                          <a:cs typeface="Arial" pitchFamily="34" charset="0"/>
                        </a:rPr>
                        <a:t>- </a:t>
                      </a:r>
                      <a:r>
                        <a:rPr lang="en-US" i="1" dirty="0">
                          <a:solidFill>
                            <a:schemeClr val="tx1"/>
                          </a:solidFill>
                          <a:latin typeface="Arial" pitchFamily="34" charset="0"/>
                          <a:cs typeface="Arial" pitchFamily="34" charset="0"/>
                        </a:rPr>
                        <a:t>K)</a:t>
                      </a:r>
                      <a:r>
                        <a:rPr lang="en-US" dirty="0">
                          <a:solidFill>
                            <a:schemeClr val="tx1"/>
                          </a:solidFill>
                          <a:latin typeface="Arial" pitchFamily="34" charset="0"/>
                          <a:cs typeface="Arial" pitchFamily="34" charset="0"/>
                        </a:rPr>
                        <a:t>=Min(</a:t>
                      </a:r>
                      <a:r>
                        <a:rPr lang="en-US" i="1" dirty="0">
                          <a:solidFill>
                            <a:schemeClr val="tx1"/>
                          </a:solidFill>
                          <a:latin typeface="Arial" pitchFamily="34" charset="0"/>
                          <a:cs typeface="Arial" pitchFamily="34" charset="0"/>
                        </a:rPr>
                        <a:t>K </a:t>
                      </a:r>
                      <a:r>
                        <a:rPr lang="en-US" dirty="0">
                          <a:solidFill>
                            <a:schemeClr val="tx1"/>
                          </a:solidFill>
                          <a:latin typeface="Arial" pitchFamily="34" charset="0"/>
                          <a:cs typeface="Arial" pitchFamily="34" charset="0"/>
                        </a:rPr>
                        <a:t>- </a:t>
                      </a:r>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,0)</a:t>
                      </a:r>
                    </a:p>
                  </a:txBody>
                  <a:tcPr/>
                </a:tc>
                <a:extLst>
                  <a:ext uri="{0D108BD9-81ED-4DB2-BD59-A6C34878D82A}">
                    <a16:rowId xmlns:a16="http://schemas.microsoft.com/office/drawing/2014/main" val="10001"/>
                  </a:ext>
                </a:extLst>
              </a:tr>
              <a:tr h="312521">
                <a:tc>
                  <a:txBody>
                    <a:bodyPr/>
                    <a:lstStyle/>
                    <a:p>
                      <a:r>
                        <a:rPr lang="en-US" dirty="0">
                          <a:solidFill>
                            <a:schemeClr val="tx1"/>
                          </a:solidFill>
                          <a:latin typeface="Arial" pitchFamily="34" charset="0"/>
                          <a:cs typeface="Arial" pitchFamily="34" charset="0"/>
                        </a:rPr>
                        <a:t>PUT</a:t>
                      </a:r>
                    </a:p>
                  </a:txBody>
                  <a:tcPr/>
                </a:tc>
                <a:tc>
                  <a:txBody>
                    <a:bodyPr/>
                    <a:lstStyle/>
                    <a:p>
                      <a:pPr algn="ctr"/>
                      <a:r>
                        <a:rPr lang="en-US" dirty="0">
                          <a:solidFill>
                            <a:schemeClr val="tx1"/>
                          </a:solidFill>
                          <a:latin typeface="Arial" pitchFamily="34" charset="0"/>
                          <a:cs typeface="Arial" pitchFamily="34" charset="0"/>
                        </a:rPr>
                        <a:t>Max(</a:t>
                      </a:r>
                      <a:r>
                        <a:rPr lang="en-US" i="1" dirty="0">
                          <a:solidFill>
                            <a:schemeClr val="tx1"/>
                          </a:solidFill>
                          <a:latin typeface="Arial" pitchFamily="34" charset="0"/>
                          <a:cs typeface="Arial" pitchFamily="34" charset="0"/>
                        </a:rPr>
                        <a:t>K </a:t>
                      </a:r>
                      <a:r>
                        <a:rPr lang="en-US" dirty="0">
                          <a:solidFill>
                            <a:schemeClr val="tx1"/>
                          </a:solidFill>
                          <a:latin typeface="Arial" pitchFamily="34" charset="0"/>
                          <a:cs typeface="Arial" pitchFamily="34" charset="0"/>
                        </a:rPr>
                        <a:t>-</a:t>
                      </a:r>
                      <a:r>
                        <a:rPr lang="en-US" baseline="0" dirty="0">
                          <a:solidFill>
                            <a:schemeClr val="tx1"/>
                          </a:solidFill>
                          <a:latin typeface="Arial" pitchFamily="34" charset="0"/>
                          <a:cs typeface="Arial" pitchFamily="34" charset="0"/>
                        </a:rPr>
                        <a:t> </a:t>
                      </a:r>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,0)</a:t>
                      </a:r>
                    </a:p>
                  </a:txBody>
                  <a:tcPr/>
                </a:tc>
                <a:tc>
                  <a:txBody>
                    <a:bodyPr/>
                    <a:lstStyle/>
                    <a:p>
                      <a:pPr algn="ctr"/>
                      <a:r>
                        <a:rPr lang="en-US" dirty="0">
                          <a:solidFill>
                            <a:schemeClr val="tx1"/>
                          </a:solidFill>
                          <a:latin typeface="Arial" pitchFamily="34" charset="0"/>
                          <a:cs typeface="Arial" pitchFamily="34" charset="0"/>
                        </a:rPr>
                        <a:t>-Max(</a:t>
                      </a:r>
                      <a:r>
                        <a:rPr lang="en-US" i="1" dirty="0">
                          <a:solidFill>
                            <a:schemeClr val="tx1"/>
                          </a:solidFill>
                          <a:latin typeface="Arial" pitchFamily="34" charset="0"/>
                          <a:cs typeface="Arial" pitchFamily="34" charset="0"/>
                        </a:rPr>
                        <a:t>K </a:t>
                      </a:r>
                      <a:r>
                        <a:rPr lang="en-US" dirty="0">
                          <a:solidFill>
                            <a:schemeClr val="tx1"/>
                          </a:solidFill>
                          <a:latin typeface="Arial" pitchFamily="34" charset="0"/>
                          <a:cs typeface="Arial" pitchFamily="34" charset="0"/>
                        </a:rPr>
                        <a:t>- </a:t>
                      </a:r>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a:t>
                      </a:r>
                      <a:r>
                        <a:rPr lang="en-US" dirty="0">
                          <a:solidFill>
                            <a:schemeClr val="tx1"/>
                          </a:solidFill>
                          <a:latin typeface="Arial" pitchFamily="34" charset="0"/>
                          <a:cs typeface="Arial" pitchFamily="34" charset="0"/>
                        </a:rPr>
                        <a:t>,0)=Min(</a:t>
                      </a:r>
                      <a:r>
                        <a:rPr lang="en-US" i="1" dirty="0">
                          <a:solidFill>
                            <a:schemeClr val="tx1"/>
                          </a:solidFill>
                          <a:latin typeface="Arial" pitchFamily="34" charset="0"/>
                          <a:cs typeface="Arial" pitchFamily="34" charset="0"/>
                        </a:rPr>
                        <a:t>S</a:t>
                      </a:r>
                      <a:r>
                        <a:rPr lang="en-US" i="1" baseline="-25000" dirty="0">
                          <a:solidFill>
                            <a:schemeClr val="tx1"/>
                          </a:solidFill>
                          <a:latin typeface="Arial" pitchFamily="34" charset="0"/>
                          <a:cs typeface="Arial" pitchFamily="34" charset="0"/>
                        </a:rPr>
                        <a:t>T  </a:t>
                      </a:r>
                      <a:r>
                        <a:rPr lang="en-US" dirty="0">
                          <a:solidFill>
                            <a:schemeClr val="tx1"/>
                          </a:solidFill>
                          <a:latin typeface="Arial" pitchFamily="34" charset="0"/>
                          <a:cs typeface="Arial" pitchFamily="34" charset="0"/>
                        </a:rPr>
                        <a:t>- </a:t>
                      </a:r>
                      <a:r>
                        <a:rPr lang="en-US" i="1" dirty="0">
                          <a:solidFill>
                            <a:schemeClr val="tx1"/>
                          </a:solidFill>
                          <a:latin typeface="Arial" pitchFamily="34" charset="0"/>
                          <a:cs typeface="Arial" pitchFamily="34" charset="0"/>
                        </a:rPr>
                        <a:t>K</a:t>
                      </a:r>
                      <a:r>
                        <a:rPr lang="en-US" dirty="0">
                          <a:solidFill>
                            <a:schemeClr val="tx1"/>
                          </a:solidFill>
                          <a:latin typeface="Arial" pitchFamily="34" charset="0"/>
                          <a:cs typeface="Arial" pitchFamily="34" charset="0"/>
                        </a:rPr>
                        <a:t>,0)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249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97976" y="959212"/>
            <a:ext cx="8548048" cy="5158854"/>
          </a:xfrm>
          <a:prstGeom prst="rect">
            <a:avLst/>
          </a:prstGeom>
          <a:noFill/>
          <a:ln w="9525" algn="ctr">
            <a:noFill/>
            <a:miter lim="800000"/>
            <a:headEnd/>
            <a:tailEnd/>
          </a:ln>
        </p:spPr>
        <p:txBody>
          <a:bodyPr/>
          <a:lstStyle/>
          <a:p>
            <a:pPr marL="342900" indent="-342900" algn="l">
              <a:buFont typeface="Arial" pitchFamily="34" charset="0"/>
              <a:buChar char="•"/>
            </a:pPr>
            <a:r>
              <a:rPr lang="pt-PT" b="1" dirty="0">
                <a:latin typeface="Arial" pitchFamily="34" charset="0"/>
                <a:cs typeface="Arial" pitchFamily="34" charset="0"/>
                <a:hlinkClick r:id="rId2"/>
              </a:rPr>
              <a:t>S&amp;P 500 options</a:t>
            </a:r>
            <a:r>
              <a:rPr lang="pt-PT" b="1" dirty="0">
                <a:latin typeface="Arial" pitchFamily="34" charset="0"/>
                <a:cs typeface="Arial" pitchFamily="34" charset="0"/>
              </a:rPr>
              <a:t> </a:t>
            </a:r>
          </a:p>
          <a:p>
            <a:pPr marL="342900" indent="-342900" algn="l">
              <a:buFont typeface="Arial" pitchFamily="34" charset="0"/>
              <a:buChar char="•"/>
            </a:pPr>
            <a:r>
              <a:rPr lang="pt-PT" dirty="0">
                <a:latin typeface="Arial" pitchFamily="34" charset="0"/>
                <a:cs typeface="Arial" pitchFamily="34" charset="0"/>
              </a:rPr>
              <a:t>Suppose you bought one June 30, 2025 call option on the S&amp;P500 with strike </a:t>
            </a:r>
            <a:r>
              <a:rPr lang="pt-PT" i="1" dirty="0">
                <a:latin typeface="Arial" pitchFamily="34" charset="0"/>
                <a:cs typeface="Arial" pitchFamily="34" charset="0"/>
              </a:rPr>
              <a:t>K</a:t>
            </a:r>
            <a:r>
              <a:rPr lang="pt-PT" dirty="0">
                <a:latin typeface="Arial" pitchFamily="34" charset="0"/>
                <a:cs typeface="Arial" pitchFamily="34" charset="0"/>
              </a:rPr>
              <a:t> = $5850 for a price of $462.10.</a:t>
            </a:r>
          </a:p>
          <a:p>
            <a:pPr marL="800100" lvl="1" indent="-342900">
              <a:buFont typeface="Arial" pitchFamily="34" charset="0"/>
              <a:buChar char="•"/>
            </a:pPr>
            <a:r>
              <a:rPr lang="pt-PT" dirty="0">
                <a:latin typeface="Arial" pitchFamily="34" charset="0"/>
                <a:cs typeface="Arial" pitchFamily="34" charset="0"/>
              </a:rPr>
              <a:t>Draw payoff at maturity and profit.</a:t>
            </a:r>
          </a:p>
          <a:p>
            <a:pPr marL="800100" lvl="1" indent="-342900">
              <a:buFont typeface="Arial" pitchFamily="34" charset="0"/>
              <a:buChar char="•"/>
            </a:pPr>
            <a:r>
              <a:rPr lang="pt-PT" dirty="0">
                <a:latin typeface="Arial" pitchFamily="34" charset="0"/>
                <a:cs typeface="Arial" pitchFamily="34" charset="0"/>
              </a:rPr>
              <a:t>For which S&amp;P500 value do you break-even (profit = 0)?</a:t>
            </a:r>
          </a:p>
          <a:p>
            <a:pPr marL="800100" lvl="1" indent="-342900">
              <a:buFont typeface="Arial" pitchFamily="34" charset="0"/>
              <a:buChar char="•"/>
            </a:pPr>
            <a:r>
              <a:rPr lang="pt-PT" dirty="0">
                <a:latin typeface="Arial" pitchFamily="34" charset="0"/>
                <a:cs typeface="Arial" pitchFamily="34" charset="0"/>
              </a:rPr>
              <a:t>Plot also the % return for the call relative to the S&amp;P500.</a:t>
            </a:r>
          </a:p>
          <a:p>
            <a:pPr marL="342900" indent="-342900" algn="l">
              <a:buFont typeface="Arial" pitchFamily="34" charset="0"/>
              <a:buChar char="•"/>
            </a:pPr>
            <a:endParaRPr lang="pt-PT" dirty="0">
              <a:latin typeface="Arial" pitchFamily="34" charset="0"/>
              <a:cs typeface="Arial" pitchFamily="34" charset="0"/>
            </a:endParaRPr>
          </a:p>
          <a:p>
            <a:pPr marL="1257300" lvl="2" indent="-342900" algn="l">
              <a:buFont typeface="Arial" pitchFamily="34" charset="0"/>
              <a:buChar char="–"/>
            </a:pPr>
            <a:endParaRPr lang="pt-PT" b="1" dirty="0">
              <a:latin typeface="Arial" pitchFamily="34" charset="0"/>
              <a:cs typeface="Arial" pitchFamily="34" charset="0"/>
            </a:endParaRPr>
          </a:p>
          <a:p>
            <a:pPr marL="342900" indent="-342900" algn="l">
              <a:buFont typeface="Arial" charset="0"/>
              <a:buAutoNum type="arabicPeriod"/>
            </a:pPr>
            <a:endParaRPr lang="pt-PT" dirty="0">
              <a:latin typeface="Arial" pitchFamily="34" charset="0"/>
              <a:cs typeface="Arial" pitchFamily="34" charset="0"/>
            </a:endParaRPr>
          </a:p>
          <a:p>
            <a:pPr marL="342900" indent="-342900" algn="l">
              <a:buFont typeface="Arial" charset="0"/>
              <a:buAutoNum type="arabicPeriod"/>
            </a:pPr>
            <a:endParaRPr lang="pt-PT" dirty="0">
              <a:latin typeface="Arial" pitchFamily="34" charset="0"/>
              <a:cs typeface="Arial" pitchFamily="34" charset="0"/>
            </a:endParaRPr>
          </a:p>
        </p:txBody>
      </p:sp>
      <p:grpSp>
        <p:nvGrpSpPr>
          <p:cNvPr id="5" name="Group 4"/>
          <p:cNvGrpSpPr>
            <a:grpSpLocks/>
          </p:cNvGrpSpPr>
          <p:nvPr/>
        </p:nvGrpSpPr>
        <p:grpSpPr bwMode="auto">
          <a:xfrm>
            <a:off x="0" y="0"/>
            <a:ext cx="9144000" cy="909648"/>
            <a:chOff x="0" y="0"/>
            <a:chExt cx="5760" cy="573"/>
          </a:xfrm>
          <a:noFill/>
        </p:grpSpPr>
        <p:sp>
          <p:nvSpPr>
            <p:cNvPr id="7" name="Rectangle 5"/>
            <p:cNvSpPr>
              <a:spLocks noChangeArrowheads="1"/>
            </p:cNvSpPr>
            <p:nvPr/>
          </p:nvSpPr>
          <p:spPr bwMode="auto">
            <a:xfrm>
              <a:off x="0" y="546"/>
              <a:ext cx="5760" cy="27"/>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sp>
          <p:nvSpPr>
            <p:cNvPr id="8" name="Rectangle 6"/>
            <p:cNvSpPr>
              <a:spLocks noChangeArrowheads="1"/>
            </p:cNvSpPr>
            <p:nvPr/>
          </p:nvSpPr>
          <p:spPr bwMode="auto">
            <a:xfrm>
              <a:off x="0" y="0"/>
              <a:ext cx="5760" cy="552"/>
            </a:xfrm>
            <a:prstGeom prst="rect">
              <a:avLst/>
            </a:prstGeom>
            <a:grpFill/>
            <a:ln w="9525">
              <a:noFill/>
              <a:miter lim="800000"/>
              <a:headEnd/>
              <a:tailEnd/>
            </a:ln>
          </p:spPr>
          <p:txBody>
            <a:bodyPr wrap="none" anchor="ctr"/>
            <a:lstStyle/>
            <a:p>
              <a:endParaRPr lang="en-US" dirty="0">
                <a:solidFill>
                  <a:srgbClr val="002060"/>
                </a:solidFill>
                <a:latin typeface="Arial" pitchFamily="34" charset="0"/>
                <a:cs typeface="Arial" pitchFamily="34" charset="0"/>
              </a:endParaRPr>
            </a:p>
          </p:txBody>
        </p:sp>
      </p:grpSp>
      <p:sp>
        <p:nvSpPr>
          <p:cNvPr id="10" name="TextBox 9"/>
          <p:cNvSpPr txBox="1"/>
          <p:nvPr/>
        </p:nvSpPr>
        <p:spPr>
          <a:xfrm>
            <a:off x="328168" y="183819"/>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Example</a:t>
            </a:r>
          </a:p>
        </p:txBody>
      </p:sp>
      <p:cxnSp>
        <p:nvCxnSpPr>
          <p:cNvPr id="4" name="Straight Arrow Connector 3">
            <a:extLst>
              <a:ext uri="{FF2B5EF4-FFF2-40B4-BE49-F238E27FC236}">
                <a16:creationId xmlns:a16="http://schemas.microsoft.com/office/drawing/2014/main" id="{87B4F0AA-BA18-41B6-89BA-DDE73EEB38BC}"/>
              </a:ext>
            </a:extLst>
          </p:cNvPr>
          <p:cNvCxnSpPr>
            <a:cxnSpLocks/>
          </p:cNvCxnSpPr>
          <p:nvPr/>
        </p:nvCxnSpPr>
        <p:spPr bwMode="auto">
          <a:xfrm flipH="1" flipV="1">
            <a:off x="2411760" y="4572082"/>
            <a:ext cx="648072" cy="792088"/>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644120-0951-4121-8C77-3058AFE9051C}"/>
              </a:ext>
            </a:extLst>
          </p:cNvPr>
          <p:cNvSpPr txBox="1"/>
          <p:nvPr/>
        </p:nvSpPr>
        <p:spPr>
          <a:xfrm>
            <a:off x="2267744" y="5451925"/>
            <a:ext cx="1417228" cy="646331"/>
          </a:xfrm>
          <a:prstGeom prst="rect">
            <a:avLst/>
          </a:prstGeom>
          <a:noFill/>
        </p:spPr>
        <p:txBody>
          <a:bodyPr wrap="square" rtlCol="0">
            <a:spAutoFit/>
          </a:bodyPr>
          <a:lstStyle/>
          <a:p>
            <a:r>
              <a:rPr lang="en-US" dirty="0"/>
              <a:t>BE = 5850+462.10</a:t>
            </a:r>
          </a:p>
        </p:txBody>
      </p:sp>
      <p:sp>
        <p:nvSpPr>
          <p:cNvPr id="6" name="Rectangle 1">
            <a:extLst>
              <a:ext uri="{FF2B5EF4-FFF2-40B4-BE49-F238E27FC236}">
                <a16:creationId xmlns:a16="http://schemas.microsoft.com/office/drawing/2014/main" id="{CDD3756C-84DD-F55F-7FDA-CA837F1018D3}"/>
              </a:ext>
            </a:extLst>
          </p:cNvPr>
          <p:cNvSpPr>
            <a:spLocks noChangeArrowheads="1"/>
          </p:cNvSpPr>
          <p:nvPr/>
        </p:nvSpPr>
        <p:spPr bwMode="auto">
          <a:xfrm>
            <a:off x="45720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L" altLang="en-NL" sz="1800" b="0" i="0" u="none" strike="noStrike" cap="none" normalizeH="0" baseline="0">
                <a:ln>
                  <a:noFill/>
                </a:ln>
                <a:solidFill>
                  <a:schemeClr val="tx1"/>
                </a:solidFill>
                <a:effectLst/>
                <a:latin typeface="Arial" panose="020B0604020202020204" pitchFamily="34" charset="0"/>
              </a:rPr>
            </a:br>
            <a:endParaRPr kumimoji="0" lang="en-NL" altLang="en-NL" sz="1800" b="0" i="0" u="none" strike="noStrike" cap="none" normalizeH="0" baseline="0">
              <a:ln>
                <a:noFill/>
              </a:ln>
              <a:solidFill>
                <a:schemeClr val="tx1"/>
              </a:solidFill>
              <a:effectLst/>
              <a:latin typeface="Arial" panose="020B0604020202020204" pitchFamily="34" charset="0"/>
            </a:endParaRPr>
          </a:p>
        </p:txBody>
      </p:sp>
      <p:graphicFrame>
        <p:nvGraphicFramePr>
          <p:cNvPr id="12" name="Chart 11">
            <a:extLst>
              <a:ext uri="{FF2B5EF4-FFF2-40B4-BE49-F238E27FC236}">
                <a16:creationId xmlns:a16="http://schemas.microsoft.com/office/drawing/2014/main" id="{0F765A9C-3D63-04C2-8A2E-DE011E0438D2}"/>
              </a:ext>
            </a:extLst>
          </p:cNvPr>
          <p:cNvGraphicFramePr>
            <a:graphicFrameLocks/>
          </p:cNvGraphicFramePr>
          <p:nvPr/>
        </p:nvGraphicFramePr>
        <p:xfrm>
          <a:off x="179512" y="2924944"/>
          <a:ext cx="3744416" cy="2477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BCBA8B2D-C7B6-8700-F90B-D0D8DE2F3240}"/>
              </a:ext>
            </a:extLst>
          </p:cNvPr>
          <p:cNvGraphicFramePr>
            <a:graphicFrameLocks/>
          </p:cNvGraphicFramePr>
          <p:nvPr/>
        </p:nvGraphicFramePr>
        <p:xfrm>
          <a:off x="4346050" y="2914277"/>
          <a:ext cx="4042374" cy="247741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D11EBB6-9435-8DA5-3311-466BB0CA9A56}"/>
              </a:ext>
            </a:extLst>
          </p:cNvPr>
          <p:cNvSpPr txBox="1"/>
          <p:nvPr/>
        </p:nvSpPr>
        <p:spPr>
          <a:xfrm>
            <a:off x="4848270" y="5386936"/>
            <a:ext cx="3612162" cy="646331"/>
          </a:xfrm>
          <a:prstGeom prst="rect">
            <a:avLst/>
          </a:prstGeom>
          <a:noFill/>
        </p:spPr>
        <p:txBody>
          <a:bodyPr wrap="square" rtlCol="0">
            <a:spAutoFit/>
          </a:bodyPr>
          <a:lstStyle/>
          <a:p>
            <a:r>
              <a:rPr lang="en-US" dirty="0"/>
              <a:t>Options leverage the returns on the underlying </a:t>
            </a:r>
            <a:r>
              <a:rPr lang="en-US" dirty="0">
                <a:sym typeface="Wingdings" panose="05000000000000000000" pitchFamily="2" charset="2"/>
              </a:rPr>
              <a:t> Risk↑↑↑</a:t>
            </a:r>
            <a:endParaRPr lang="en-US" dirty="0"/>
          </a:p>
        </p:txBody>
      </p:sp>
    </p:spTree>
    <p:extLst>
      <p:ext uri="{BB962C8B-B14F-4D97-AF65-F5344CB8AC3E}">
        <p14:creationId xmlns:p14="http://schemas.microsoft.com/office/powerpoint/2010/main" val="28078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2" grpId="0">
        <p:bldAsOne/>
      </p:bldGraphic>
      <p:bldGraphic spid="14" grpId="0">
        <p:bldAsOne/>
      </p:bldGraphic>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93412" y="914400"/>
            <a:ext cx="8471848" cy="5158854"/>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altLang="en-US" dirty="0">
                <a:latin typeface="Arial" panose="020B0604020202020204" pitchFamily="34" charset="0"/>
                <a:cs typeface="Arial" panose="020B0604020202020204" pitchFamily="34" charset="0"/>
              </a:rPr>
              <a:t>Could a call option strategy be preferable to a direct stock purchase? </a:t>
            </a:r>
          </a:p>
          <a:p>
            <a:pPr marL="342900" indent="-342900">
              <a:buFont typeface="Arial" panose="020B0604020202020204" pitchFamily="34" charset="0"/>
              <a:buChar char="•"/>
            </a:pPr>
            <a:r>
              <a:rPr lang="en-US" altLang="en-US" dirty="0">
                <a:latin typeface="Arial" panose="020B0604020202020204" pitchFamily="34" charset="0"/>
                <a:cs typeface="Arial" panose="020B0604020202020204" pitchFamily="34" charset="0"/>
              </a:rPr>
              <a:t>Suppose you think a stock, currently selling for $100, will appreciate. </a:t>
            </a:r>
          </a:p>
          <a:p>
            <a:pPr marL="342900" indent="-342900">
              <a:buFont typeface="Arial" panose="020B0604020202020204" pitchFamily="34" charset="0"/>
              <a:buChar char="•"/>
            </a:pPr>
            <a:r>
              <a:rPr lang="en-US" altLang="en-US" dirty="0">
                <a:latin typeface="Arial" panose="020B0604020202020204" pitchFamily="34" charset="0"/>
                <a:cs typeface="Arial" panose="020B0604020202020204" pitchFamily="34" charset="0"/>
              </a:rPr>
              <a:t>A 6-month European call with strike price of $100 costs $10 (contract size is 100 shares).</a:t>
            </a:r>
          </a:p>
          <a:p>
            <a:pPr marL="342900" indent="-342900">
              <a:buFont typeface="Arial" panose="020B0604020202020204" pitchFamily="34" charset="0"/>
              <a:buChar char="•"/>
            </a:pPr>
            <a:r>
              <a:rPr lang="en-US" altLang="en-US" dirty="0">
                <a:latin typeface="Arial" panose="020B0604020202020204" pitchFamily="34" charset="0"/>
                <a:cs typeface="Arial" panose="020B0604020202020204" pitchFamily="34" charset="0"/>
              </a:rPr>
              <a:t>You have $10,000 to invest. </a:t>
            </a:r>
          </a:p>
          <a:p>
            <a:pPr marL="342900" indent="-3429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Three alternatives:</a:t>
            </a:r>
          </a:p>
          <a:p>
            <a:pPr marL="342900" indent="-3429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Ø"/>
            </a:pPr>
            <a:r>
              <a:rPr lang="en-US" altLang="en-US" u="sng" dirty="0">
                <a:latin typeface="Arial" panose="020B0604020202020204" pitchFamily="34" charset="0"/>
                <a:cs typeface="Arial" panose="020B0604020202020204" pitchFamily="34" charset="0"/>
              </a:rPr>
              <a:t>Strategy A</a:t>
            </a:r>
            <a:r>
              <a:rPr lang="en-US" altLang="en-US" dirty="0">
                <a:latin typeface="Arial" panose="020B0604020202020204" pitchFamily="34" charset="0"/>
                <a:cs typeface="Arial" panose="020B0604020202020204" pitchFamily="34" charset="0"/>
              </a:rPr>
              <a:t>: Invest entirely in stock. Buy 100 shares, each selling for $100.</a:t>
            </a:r>
          </a:p>
          <a:p>
            <a:pPr marL="342900" indent="-342900">
              <a:lnSpc>
                <a:spcPct val="90000"/>
              </a:lnSpc>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Ø"/>
            </a:pPr>
            <a:r>
              <a:rPr lang="en-US" altLang="en-US" u="sng" dirty="0">
                <a:latin typeface="Arial" panose="020B0604020202020204" pitchFamily="34" charset="0"/>
                <a:cs typeface="Arial" panose="020B0604020202020204" pitchFamily="34" charset="0"/>
              </a:rPr>
              <a:t>Strategy B</a:t>
            </a:r>
            <a:r>
              <a:rPr lang="en-US" altLang="en-US" dirty="0">
                <a:latin typeface="Arial" panose="020B0604020202020204" pitchFamily="34" charset="0"/>
                <a:cs typeface="Arial" panose="020B0604020202020204" pitchFamily="34" charset="0"/>
              </a:rPr>
              <a:t>: Invest entirely in call options. Buy 1,000 calls, each selling for $10. (This would require 10 contracts, each for 100 shares.)</a:t>
            </a:r>
          </a:p>
          <a:p>
            <a:pPr marL="342900" indent="-342900">
              <a:lnSpc>
                <a:spcPct val="90000"/>
              </a:lnSpc>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Ø"/>
            </a:pPr>
            <a:r>
              <a:rPr lang="en-US" altLang="en-US" u="sng" dirty="0">
                <a:latin typeface="Arial" panose="020B0604020202020204" pitchFamily="34" charset="0"/>
                <a:cs typeface="Arial" panose="020B0604020202020204" pitchFamily="34" charset="0"/>
              </a:rPr>
              <a:t>Strategy C</a:t>
            </a:r>
            <a:r>
              <a:rPr lang="en-US" altLang="en-US" dirty="0">
                <a:latin typeface="Arial" panose="020B0604020202020204" pitchFamily="34" charset="0"/>
                <a:cs typeface="Arial" panose="020B0604020202020204" pitchFamily="34" charset="0"/>
              </a:rPr>
              <a:t>: Purchase 100 call options for $1,000. Invest your remaining $9,000 in 6-month T-bills, to earn 3% interest. The bills will be worth $9,270 at expiration.</a:t>
            </a:r>
          </a:p>
          <a:p>
            <a:pPr marL="342900" indent="-342900">
              <a:lnSpc>
                <a:spcPct val="90000"/>
              </a:lnSpc>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pPr>
              <a:lnSpc>
                <a:spcPct val="90000"/>
              </a:lnSpc>
            </a:pPr>
            <a:r>
              <a:rPr lang="en-US" altLang="en-US" dirty="0">
                <a:latin typeface="Arial" panose="020B0604020202020204" pitchFamily="34" charset="0"/>
                <a:cs typeface="Arial" panose="020B0604020202020204" pitchFamily="34" charset="0"/>
              </a:rPr>
              <a:t>Calculate the return of these three strategies if the stock price turns out to </a:t>
            </a:r>
            <a:r>
              <a:rPr lang="en-US" altLang="en-US">
                <a:latin typeface="Arial" panose="020B0604020202020204" pitchFamily="34" charset="0"/>
                <a:cs typeface="Arial" panose="020B0604020202020204" pitchFamily="34" charset="0"/>
              </a:rPr>
              <a:t>be 85, 90,…,</a:t>
            </a:r>
            <a:r>
              <a:rPr lang="en-US" altLang="en-US" dirty="0">
                <a:latin typeface="Arial" panose="020B0604020202020204" pitchFamily="34" charset="0"/>
                <a:cs typeface="Arial" panose="020B0604020202020204" pitchFamily="34" charset="0"/>
              </a:rPr>
              <a:t>120 6 months from now and interpret what you find.</a:t>
            </a:r>
          </a:p>
          <a:p>
            <a:pPr marL="342900" indent="-3429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457200" indent="-457200" algn="l"/>
            <a:endParaRPr lang="pt-PT" dirty="0">
              <a:latin typeface="Arial" pitchFamily="34" charset="0"/>
              <a:cs typeface="Arial" pitchFamily="34" charset="0"/>
            </a:endParaRPr>
          </a:p>
          <a:p>
            <a:pPr marL="457200" indent="-457200" algn="l"/>
            <a:endParaRPr lang="pt-PT" dirty="0">
              <a:latin typeface="Arial" pitchFamily="34" charset="0"/>
              <a:cs typeface="Arial" pitchFamily="34" charset="0"/>
            </a:endParaRPr>
          </a:p>
          <a:p>
            <a:pPr marL="800100" lvl="1" indent="-342900" algn="l">
              <a:buFont typeface="Arial" pitchFamily="34" charset="0"/>
              <a:buChar char="•"/>
            </a:pPr>
            <a:endParaRPr lang="pt-PT" dirty="0">
              <a:latin typeface="Arial" pitchFamily="34" charset="0"/>
              <a:cs typeface="Arial" pitchFamily="34" charset="0"/>
            </a:endParaRPr>
          </a:p>
        </p:txBody>
      </p:sp>
      <p:sp>
        <p:nvSpPr>
          <p:cNvPr id="9" name="TextBox 8"/>
          <p:cNvSpPr txBox="1"/>
          <p:nvPr/>
        </p:nvSpPr>
        <p:spPr>
          <a:xfrm>
            <a:off x="381000" y="215771"/>
            <a:ext cx="8229600" cy="523220"/>
          </a:xfrm>
          <a:prstGeom prst="rect">
            <a:avLst/>
          </a:prstGeom>
          <a:noFill/>
        </p:spPr>
        <p:txBody>
          <a:bodyPr wrap="square" rtlCol="0">
            <a:spAutoFit/>
          </a:bodyPr>
          <a:lstStyle/>
          <a:p>
            <a:pPr>
              <a:tabLst>
                <a:tab pos="968375" algn="l"/>
              </a:tabLst>
            </a:pPr>
            <a:r>
              <a:rPr lang="en-US" sz="2800" b="1" dirty="0">
                <a:latin typeface="Arial" pitchFamily="34" charset="0"/>
                <a:cs typeface="Arial" pitchFamily="34" charset="0"/>
              </a:rPr>
              <a:t>Option vs. Stock Investments</a:t>
            </a:r>
          </a:p>
        </p:txBody>
      </p:sp>
    </p:spTree>
    <p:extLst>
      <p:ext uri="{BB962C8B-B14F-4D97-AF65-F5344CB8AC3E}">
        <p14:creationId xmlns:p14="http://schemas.microsoft.com/office/powerpoint/2010/main" val="4231779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miter lim="800000"/>
          <a:headEnd/>
          <a:tailEnd/>
        </a:ln>
      </a:spPr>
      <a:bodyPr anchor="ctr"/>
      <a:lstStyle>
        <a:defPPr>
          <a:buFontTx/>
          <a:buNone/>
          <a:defRPr sz="2000" b="1" dirty="0" err="1">
            <a:latin typeface="Arial" pitchFamily="34" charset="0"/>
            <a:cs typeface="Arial" pitchFamily="34" charset="0"/>
          </a:defRPr>
        </a:defPPr>
      </a:lst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6214</Words>
  <Application>Microsoft Office PowerPoint</Application>
  <PresentationFormat>On-screen Show (4:3)</PresentationFormat>
  <Paragraphs>971</Paragraphs>
  <Slides>51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 Narrow</vt:lpstr>
      <vt:lpstr>Arial</vt:lpstr>
      <vt:lpstr>Calibri</vt:lpstr>
      <vt:lpstr>Calibri (Body)</vt:lpstr>
      <vt:lpstr>Cambria Math</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binomial option pricing model</vt:lpstr>
      <vt:lpstr>Replicating portfolio (1/2)</vt:lpstr>
      <vt:lpstr>Replicating portfolio (2/2)</vt:lpstr>
      <vt:lpstr>The put option</vt:lpstr>
      <vt:lpstr>Option beta and expected return </vt:lpstr>
      <vt:lpstr>PowerPoint Presentation</vt:lpstr>
      <vt:lpstr>Option pricing  </vt:lpstr>
      <vt:lpstr>Multi-period binomial model</vt:lpstr>
      <vt:lpstr>Black-Scholes option pricing model</vt:lpstr>
      <vt:lpstr>Black-Scholes option pricing model</vt:lpstr>
      <vt:lpstr>Black-Scholes model: replicating portfolio</vt:lpstr>
      <vt:lpstr>Black-Scholes formula: Applications</vt:lpstr>
      <vt:lpstr>Example (1/2)</vt:lpstr>
      <vt:lpstr>Example (2/2)</vt:lpstr>
      <vt:lpstr>American options</vt:lpstr>
      <vt:lpstr>Pricing the European and American put option</vt:lpstr>
      <vt:lpstr>Dividends</vt:lpstr>
      <vt:lpstr>American call with dividend (1/2)</vt:lpstr>
      <vt:lpstr>PowerPoint Presentation</vt:lpstr>
      <vt:lpstr>Summing up</vt:lpstr>
      <vt:lpstr>PowerPoint Presentation</vt:lpstr>
      <vt:lpstr>Implied Volatility (IV)</vt:lpstr>
      <vt:lpstr>The volatility smile &amp; smirk</vt:lpstr>
      <vt:lpstr>Application: Apple options</vt:lpstr>
      <vt:lpstr>PowerPoint Presentation</vt:lpstr>
      <vt:lpstr>PowerPoint Presentation</vt:lpstr>
      <vt:lpstr>PowerPoint Presentation</vt:lpstr>
      <vt:lpstr>PowerPoint Presentation</vt:lpstr>
    </vt:vector>
  </TitlesOfParts>
  <Company>The University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AnjosF</dc:creator>
  <cp:lastModifiedBy>Martijn Boons</cp:lastModifiedBy>
  <cp:revision>906</cp:revision>
  <cp:lastPrinted>2017-11-21T10:36:34Z</cp:lastPrinted>
  <dcterms:created xsi:type="dcterms:W3CDTF">2009-10-06T18:48:49Z</dcterms:created>
  <dcterms:modified xsi:type="dcterms:W3CDTF">2025-04-28T14:05:27Z</dcterms:modified>
</cp:coreProperties>
</file>