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ink/ink1.xml" ContentType="application/inkml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82" r:id="rId2"/>
    <p:sldId id="603" r:id="rId3"/>
    <p:sldId id="586" r:id="rId4"/>
    <p:sldId id="587" r:id="rId5"/>
    <p:sldId id="588" r:id="rId6"/>
    <p:sldId id="589" r:id="rId7"/>
    <p:sldId id="573" r:id="rId8"/>
    <p:sldId id="592" r:id="rId9"/>
    <p:sldId id="593" r:id="rId10"/>
    <p:sldId id="524" r:id="rId11"/>
    <p:sldId id="604" r:id="rId12"/>
    <p:sldId id="605" r:id="rId13"/>
    <p:sldId id="609" r:id="rId14"/>
    <p:sldId id="607" r:id="rId15"/>
    <p:sldId id="608" r:id="rId16"/>
    <p:sldId id="595" r:id="rId17"/>
    <p:sldId id="612" r:id="rId18"/>
    <p:sldId id="613" r:id="rId19"/>
    <p:sldId id="611" r:id="rId20"/>
    <p:sldId id="596" r:id="rId21"/>
    <p:sldId id="597" r:id="rId22"/>
    <p:sldId id="579" r:id="rId23"/>
    <p:sldId id="580" r:id="rId24"/>
    <p:sldId id="581" r:id="rId25"/>
    <p:sldId id="582" r:id="rId26"/>
    <p:sldId id="583" r:id="rId27"/>
    <p:sldId id="529" r:id="rId28"/>
    <p:sldId id="598" r:id="rId29"/>
    <p:sldId id="610" r:id="rId30"/>
    <p:sldId id="615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9028" autoAdjust="0"/>
  </p:normalViewPr>
  <p:slideViewPr>
    <p:cSldViewPr>
      <p:cViewPr varScale="1">
        <p:scale>
          <a:sx n="155" d="100"/>
          <a:sy n="155" d="100"/>
        </p:scale>
        <p:origin x="210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2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ijn.boons\Dropbox\D-Drive%20Uni\Teaching\Nova\Summer%20school%20Investments\Examples,%20Exercises%20and%20Assignmen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Teaching\Nova\Asset%20Mgmt\Lecture%203\Asset%20pricing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D-Drive%20Uni\Teaching\Nova\Asset%20Mgmt\Lecture%203-4\Asset%20pricing_clas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jn.boons\Dropbox\D-Drive%20Uni\Teaching\Nova\Summer%20school%20Investments\Examples,%20Exercises%20and%20Assignmen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jn.boons\Dropbox\D-Drive%20Uni\Teaching\Nova\Summer%20school%20Investments\Examples,%20Exercises%20and%20Assignment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D-Drive%20Uni\Teaching\Nova\Investments\MFB%20Investment%2018-19\Lectures%20MFB\Data%20for%20slid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D-Drive%20Uni\Teaching\Nova\Investments\MFB%20Investment%2018-19\Lectures%20MFB\Data%20for%20slid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TS: CAPM alphas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Size portfolios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'Asset-pricing'!$I$6:$R$6</c:f>
              <c:numCache>
                <c:formatCode>0.0000</c:formatCode>
                <c:ptCount val="10"/>
                <c:pt idx="0">
                  <c:v>3.1106772845349101E-2</c:v>
                </c:pt>
                <c:pt idx="1">
                  <c:v>1.8628712309071999E-2</c:v>
                </c:pt>
                <c:pt idx="2">
                  <c:v>2.58091966761409E-2</c:v>
                </c:pt>
                <c:pt idx="3">
                  <c:v>1.95142876828754E-2</c:v>
                </c:pt>
                <c:pt idx="4">
                  <c:v>2.36814596764677E-2</c:v>
                </c:pt>
                <c:pt idx="5">
                  <c:v>1.68346769706051E-2</c:v>
                </c:pt>
                <c:pt idx="6">
                  <c:v>1.81351940872422E-2</c:v>
                </c:pt>
                <c:pt idx="7">
                  <c:v>1.2639582308888999E-2</c:v>
                </c:pt>
                <c:pt idx="8">
                  <c:v>9.8048064256533694E-3</c:v>
                </c:pt>
                <c:pt idx="9">
                  <c:v>-4.0052586149618898E-3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10-49D0-8C9D-8EB2C39556DC}"/>
            </c:ext>
          </c:extLst>
        </c:ser>
        <c:ser>
          <c:idx val="1"/>
          <c:order val="1"/>
          <c:tx>
            <c:v>Book-to-market portfolios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'Asset-pricing'!$T$6:$AC$6</c:f>
              <c:numCache>
                <c:formatCode>0.0000</c:formatCode>
                <c:ptCount val="10"/>
                <c:pt idx="0">
                  <c:v>-1.7848994886188501E-2</c:v>
                </c:pt>
                <c:pt idx="1">
                  <c:v>2.3757333424919399E-3</c:v>
                </c:pt>
                <c:pt idx="2">
                  <c:v>8.0885388326008192E-3</c:v>
                </c:pt>
                <c:pt idx="3">
                  <c:v>5.4496549767024298E-3</c:v>
                </c:pt>
                <c:pt idx="4">
                  <c:v>1.1291858209364699E-2</c:v>
                </c:pt>
                <c:pt idx="5">
                  <c:v>1.9188537289640099E-2</c:v>
                </c:pt>
                <c:pt idx="6">
                  <c:v>2.78363509823806E-2</c:v>
                </c:pt>
                <c:pt idx="7">
                  <c:v>3.4724389105606997E-2</c:v>
                </c:pt>
                <c:pt idx="8">
                  <c:v>4.0849005987533903E-2</c:v>
                </c:pt>
                <c:pt idx="9">
                  <c:v>5.3485508703318099E-2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10-49D0-8C9D-8EB2C39556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9675520"/>
        <c:axId val="99710080"/>
      </c:lineChart>
      <c:catAx>
        <c:axId val="9967552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99710080"/>
        <c:crosses val="autoZero"/>
        <c:auto val="1"/>
        <c:lblAlgn val="ctr"/>
        <c:lblOffset val="100"/>
        <c:noMultiLvlLbl val="0"/>
      </c:catAx>
      <c:valAx>
        <c:axId val="99710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CAPM alpha in % per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NL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9967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CS: CAPM</a:t>
            </a:r>
            <a:r>
              <a:rPr lang="en-US" sz="1600" b="0" baseline="0" dirty="0">
                <a:latin typeface="Arial" panose="020B0604020202020204" pitchFamily="34" charset="0"/>
                <a:cs typeface="Arial" panose="020B0604020202020204" pitchFamily="34" charset="0"/>
              </a:rPr>
              <a:t>-predicted vs average returns</a:t>
            </a:r>
            <a:endParaRPr lang="en-US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5019296199086227"/>
          <c:y val="2.5658112054564905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Predicted</c:v>
          </c:tx>
          <c:spPr>
            <a:ln w="28575">
              <a:noFill/>
            </a:ln>
          </c:spPr>
          <c:dLbls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Low BM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7D5-4CFC-907D-DB93E661A82B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/>
                      <a:t>High BM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7D5-4CFC-907D-DB93E661A82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'Asset-pricing'!$BF$4:$BF$23</c:f>
              <c:numCache>
                <c:formatCode>0.0000</c:formatCode>
                <c:ptCount val="20"/>
                <c:pt idx="0">
                  <c:v>7.9264244611231724</c:v>
                </c:pt>
                <c:pt idx="1">
                  <c:v>8.4364282101431769</c:v>
                </c:pt>
                <c:pt idx="2">
                  <c:v>8.4006878100191535</c:v>
                </c:pt>
                <c:pt idx="3">
                  <c:v>8.2305734921393299</c:v>
                </c:pt>
                <c:pt idx="4">
                  <c:v>8.1624500943012848</c:v>
                </c:pt>
                <c:pt idx="5">
                  <c:v>7.8632920545736624</c:v>
                </c:pt>
                <c:pt idx="6">
                  <c:v>7.8835106393418704</c:v>
                </c:pt>
                <c:pt idx="7">
                  <c:v>7.7844266822192649</c:v>
                </c:pt>
                <c:pt idx="8">
                  <c:v>7.3321631254717028</c:v>
                </c:pt>
                <c:pt idx="9">
                  <c:v>6.865464337168663</c:v>
                </c:pt>
                <c:pt idx="10">
                  <c:v>7.7221898141695542</c:v>
                </c:pt>
                <c:pt idx="11">
                  <c:v>7.3375559075477321</c:v>
                </c:pt>
                <c:pt idx="12">
                  <c:v>7.1735959290948097</c:v>
                </c:pt>
                <c:pt idx="13">
                  <c:v>7.2040990353049663</c:v>
                </c:pt>
                <c:pt idx="14">
                  <c:v>6.7249123573971143</c:v>
                </c:pt>
                <c:pt idx="15">
                  <c:v>6.8473244909379112</c:v>
                </c:pt>
                <c:pt idx="16">
                  <c:v>6.5227619941922814</c:v>
                </c:pt>
                <c:pt idx="17">
                  <c:v>6.6321487062278948</c:v>
                </c:pt>
                <c:pt idx="18">
                  <c:v>6.8656475769493071</c:v>
                </c:pt>
                <c:pt idx="19">
                  <c:v>7.6391432816771587</c:v>
                </c:pt>
              </c:numCache>
            </c:numRef>
          </c:xVal>
          <c:yVal>
            <c:numRef>
              <c:f>'Asset-pricing'!$BD$4:$BD$23</c:f>
              <c:numCache>
                <c:formatCode>0.0000</c:formatCode>
                <c:ptCount val="20"/>
                <c:pt idx="0">
                  <c:v>9.2253999999999898</c:v>
                </c:pt>
                <c:pt idx="1">
                  <c:v>8.4606000000000101</c:v>
                </c:pt>
                <c:pt idx="2">
                  <c:v>9.1448</c:v>
                </c:pt>
                <c:pt idx="3">
                  <c:v>8.3542000000000005</c:v>
                </c:pt>
                <c:pt idx="4">
                  <c:v>8.7064000000000004</c:v>
                </c:pt>
                <c:pt idx="5">
                  <c:v>7.7384000000000004</c:v>
                </c:pt>
                <c:pt idx="6">
                  <c:v>7.8875999999999999</c:v>
                </c:pt>
                <c:pt idx="7">
                  <c:v>7.2441999999999904</c:v>
                </c:pt>
                <c:pt idx="8">
                  <c:v>6.5324</c:v>
                </c:pt>
                <c:pt idx="9">
                  <c:v>4.7093999999999996</c:v>
                </c:pt>
                <c:pt idx="10">
                  <c:v>4.1364000000000001</c:v>
                </c:pt>
                <c:pt idx="11">
                  <c:v>5.7946</c:v>
                </c:pt>
                <c:pt idx="12">
                  <c:v>6.2106000000000101</c:v>
                </c:pt>
                <c:pt idx="13">
                  <c:v>5.9756</c:v>
                </c:pt>
                <c:pt idx="14">
                  <c:v>6.1059999999999999</c:v>
                </c:pt>
                <c:pt idx="15">
                  <c:v>7.0115999999999996</c:v>
                </c:pt>
                <c:pt idx="16">
                  <c:v>7.569</c:v>
                </c:pt>
                <c:pt idx="17">
                  <c:v>8.3614000000000104</c:v>
                </c:pt>
                <c:pt idx="18">
                  <c:v>9.1950000000000092</c:v>
                </c:pt>
                <c:pt idx="19">
                  <c:v>11.1912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7D5-4CFC-907D-DB93E661A82B}"/>
            </c:ext>
          </c:extLst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trendlineType val="linear"/>
            <c:dispRSqr val="0"/>
            <c:dispEq val="0"/>
          </c:trendline>
          <c:xVal>
            <c:numRef>
              <c:f>'Asset-pricing'!$CB$4:$CB$21</c:f>
              <c:numCache>
                <c:formatCode>0.0000</c:formatCode>
                <c:ptCount val="1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numCache>
            </c:numRef>
          </c:xVal>
          <c:yVal>
            <c:numRef>
              <c:f>'Asset-pricing'!$CC$4:$CC$21</c:f>
              <c:numCache>
                <c:formatCode>0.0000</c:formatCode>
                <c:ptCount val="1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87D5-4CFC-907D-DB93E661A8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749888"/>
        <c:axId val="99751808"/>
      </c:scatterChart>
      <c:valAx>
        <c:axId val="99749888"/>
        <c:scaling>
          <c:orientation val="minMax"/>
          <c:max val="12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CAPM-predicted </a:t>
                </a:r>
                <a:r>
                  <a:rPr lang="en-US" b="0" baseline="0" dirty="0"/>
                  <a:t>return</a:t>
                </a:r>
                <a:endParaRPr lang="en-US" b="0" dirty="0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99751808"/>
        <c:crosses val="autoZero"/>
        <c:crossBetween val="midCat"/>
      </c:valAx>
      <c:valAx>
        <c:axId val="99751808"/>
        <c:scaling>
          <c:orientation val="minMax"/>
          <c:max val="12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Actual average</a:t>
                </a:r>
                <a:r>
                  <a:rPr lang="en-US" baseline="0"/>
                  <a:t> return</a:t>
                </a:r>
                <a:endParaRPr lang="en-US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9974988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TS: CAPM vs FF3M alphas</a:t>
            </a:r>
          </a:p>
        </c:rich>
      </c:tx>
      <c:layout>
        <c:manualLayout>
          <c:xMode val="edge"/>
          <c:yMode val="edge"/>
          <c:x val="0.11774606299212599"/>
          <c:y val="3.03030303030303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'Asset Pricing'!$BT$3</c:f>
              <c:strCache>
                <c:ptCount val="1"/>
                <c:pt idx="0">
                  <c:v>Size (CAPM)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val>
            <c:numRef>
              <c:f>'Asset Pricing'!$BT$4:$BT$13</c:f>
              <c:numCache>
                <c:formatCode>General</c:formatCode>
                <c:ptCount val="10"/>
                <c:pt idx="0">
                  <c:v>3.1099999999999999E-2</c:v>
                </c:pt>
                <c:pt idx="1">
                  <c:v>1.8599999999999998E-2</c:v>
                </c:pt>
                <c:pt idx="2">
                  <c:v>2.58E-2</c:v>
                </c:pt>
                <c:pt idx="3">
                  <c:v>1.95E-2</c:v>
                </c:pt>
                <c:pt idx="4">
                  <c:v>2.3699999999999999E-2</c:v>
                </c:pt>
                <c:pt idx="5">
                  <c:v>1.6799999999999999E-2</c:v>
                </c:pt>
                <c:pt idx="6">
                  <c:v>1.8100000000000002E-2</c:v>
                </c:pt>
                <c:pt idx="7">
                  <c:v>1.26E-2</c:v>
                </c:pt>
                <c:pt idx="8">
                  <c:v>9.7999999999999997E-3</c:v>
                </c:pt>
                <c:pt idx="9">
                  <c:v>-4.0000000000000001E-3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D8-4F90-B0AC-EC6FC10C9F56}"/>
            </c:ext>
          </c:extLst>
        </c:ser>
        <c:ser>
          <c:idx val="1"/>
          <c:order val="1"/>
          <c:tx>
            <c:strRef>
              <c:f>'Asset Pricing'!$BU$3</c:f>
              <c:strCache>
                <c:ptCount val="1"/>
                <c:pt idx="0">
                  <c:v>Size (FF3M)</c:v>
                </c:pt>
              </c:strCache>
            </c:strRef>
          </c:tx>
          <c:spPr>
            <a:ln w="28575" cap="rnd">
              <a:solidFill>
                <a:srgbClr val="0070C0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'Asset Pricing'!$BU$4:$BU$13</c:f>
              <c:numCache>
                <c:formatCode>General</c:formatCode>
                <c:ptCount val="10"/>
                <c:pt idx="0">
                  <c:v>-6.4999999999999997E-3</c:v>
                </c:pt>
                <c:pt idx="1">
                  <c:v>-1.17E-2</c:v>
                </c:pt>
                <c:pt idx="2">
                  <c:v>-2.2000000000000001E-3</c:v>
                </c:pt>
                <c:pt idx="3">
                  <c:v>-5.1999999999999998E-3</c:v>
                </c:pt>
                <c:pt idx="4">
                  <c:v>2.5000000000000001E-3</c:v>
                </c:pt>
                <c:pt idx="5">
                  <c:v>-5.9999999999999995E-4</c:v>
                </c:pt>
                <c:pt idx="6">
                  <c:v>4.5999999999999999E-3</c:v>
                </c:pt>
                <c:pt idx="7">
                  <c:v>5.9999999999999995E-4</c:v>
                </c:pt>
                <c:pt idx="8">
                  <c:v>1.6000000000000001E-3</c:v>
                </c:pt>
                <c:pt idx="9">
                  <c:v>4.5999999999999999E-3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ED8-4F90-B0AC-EC6FC10C9F56}"/>
            </c:ext>
          </c:extLst>
        </c:ser>
        <c:ser>
          <c:idx val="2"/>
          <c:order val="2"/>
          <c:tx>
            <c:strRef>
              <c:f>'Asset Pricing'!$BV$3</c:f>
              <c:strCache>
                <c:ptCount val="1"/>
                <c:pt idx="0">
                  <c:v>BM (CAPM)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val>
            <c:numRef>
              <c:f>'Asset Pricing'!$BV$4:$BV$13</c:f>
              <c:numCache>
                <c:formatCode>General</c:formatCode>
                <c:ptCount val="10"/>
                <c:pt idx="0">
                  <c:v>-1.78E-2</c:v>
                </c:pt>
                <c:pt idx="1">
                  <c:v>2.3999999999999998E-3</c:v>
                </c:pt>
                <c:pt idx="2">
                  <c:v>8.0999999999999996E-3</c:v>
                </c:pt>
                <c:pt idx="3">
                  <c:v>5.4000000000000003E-3</c:v>
                </c:pt>
                <c:pt idx="4">
                  <c:v>1.1299999999999999E-2</c:v>
                </c:pt>
                <c:pt idx="5">
                  <c:v>1.9199999999999998E-2</c:v>
                </c:pt>
                <c:pt idx="6">
                  <c:v>2.7799999999999998E-2</c:v>
                </c:pt>
                <c:pt idx="7">
                  <c:v>3.4700000000000002E-2</c:v>
                </c:pt>
                <c:pt idx="8">
                  <c:v>4.0800000000000003E-2</c:v>
                </c:pt>
                <c:pt idx="9">
                  <c:v>5.3499999999999999E-2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ED8-4F90-B0AC-EC6FC10C9F56}"/>
            </c:ext>
          </c:extLst>
        </c:ser>
        <c:ser>
          <c:idx val="3"/>
          <c:order val="3"/>
          <c:tx>
            <c:strRef>
              <c:f>'Asset Pricing'!$BW$3</c:f>
              <c:strCache>
                <c:ptCount val="1"/>
                <c:pt idx="0">
                  <c:v>BM (FF3M)</c:v>
                </c:pt>
              </c:strCache>
            </c:strRef>
          </c:tx>
          <c:spPr>
            <a:ln w="28575" cap="rnd">
              <a:solidFill>
                <a:srgbClr val="92D050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'Asset Pricing'!$BW$4:$BW$13</c:f>
              <c:numCache>
                <c:formatCode>General</c:formatCode>
                <c:ptCount val="10"/>
                <c:pt idx="0">
                  <c:v>1.4999999999999999E-2</c:v>
                </c:pt>
                <c:pt idx="1">
                  <c:v>1.01E-2</c:v>
                </c:pt>
                <c:pt idx="2">
                  <c:v>6.4000000000000003E-3</c:v>
                </c:pt>
                <c:pt idx="3">
                  <c:v>-9.1000000000000004E-3</c:v>
                </c:pt>
                <c:pt idx="4">
                  <c:v>-6.4999999999999997E-3</c:v>
                </c:pt>
                <c:pt idx="5">
                  <c:v>-3.5000000000000001E-3</c:v>
                </c:pt>
                <c:pt idx="6">
                  <c:v>-3.8999999999999998E-3</c:v>
                </c:pt>
                <c:pt idx="7">
                  <c:v>-9.7999999999999997E-3</c:v>
                </c:pt>
                <c:pt idx="8">
                  <c:v>-5.1000000000000004E-3</c:v>
                </c:pt>
                <c:pt idx="9">
                  <c:v>-1.17E-2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ED8-4F90-B0AC-EC6FC10C9F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0008239"/>
        <c:axId val="1170009071"/>
      </c:lineChart>
      <c:catAx>
        <c:axId val="1170008239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1170009071"/>
        <c:crosses val="autoZero"/>
        <c:auto val="1"/>
        <c:lblAlgn val="ctr"/>
        <c:lblOffset val="100"/>
        <c:noMultiLvlLbl val="0"/>
      </c:catAx>
      <c:valAx>
        <c:axId val="1170009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Alpha in % per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11700082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N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CS: FF3M-predicted vs average returns </a:t>
            </a:r>
            <a:endParaRPr lang="en-US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Predicted</c:v>
          </c:tx>
          <c:spPr>
            <a:ln w="28575">
              <a:noFill/>
            </a:ln>
          </c:spPr>
          <c:dLbls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Low BM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959-466B-AE83-954226F26810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/>
                      <a:t>High BM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959-466B-AE83-954226F2681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'Asset-pricing'!$BH$26:$BH$45</c:f>
              <c:numCache>
                <c:formatCode>0.0000</c:formatCode>
                <c:ptCount val="20"/>
                <c:pt idx="0">
                  <c:v>9.0045185845602589</c:v>
                </c:pt>
                <c:pt idx="1">
                  <c:v>9.151834656371868</c:v>
                </c:pt>
                <c:pt idx="2">
                  <c:v>9.0092444770891262</c:v>
                </c:pt>
                <c:pt idx="3">
                  <c:v>8.5912038544789233</c:v>
                </c:pt>
                <c:pt idx="4">
                  <c:v>8.3014922710717087</c:v>
                </c:pt>
                <c:pt idx="5">
                  <c:v>7.7218533720500604</c:v>
                </c:pt>
                <c:pt idx="6">
                  <c:v>7.5093471627067414</c:v>
                </c:pt>
                <c:pt idx="7">
                  <c:v>7.3221119721129471</c:v>
                </c:pt>
                <c:pt idx="8">
                  <c:v>6.5550117528944956</c:v>
                </c:pt>
                <c:pt idx="9">
                  <c:v>4.8550342955437724</c:v>
                </c:pt>
                <c:pt idx="10">
                  <c:v>4.018791294509624</c:v>
                </c:pt>
                <c:pt idx="11">
                  <c:v>5.4156717956229024</c:v>
                </c:pt>
                <c:pt idx="12">
                  <c:v>5.9097827601460438</c:v>
                </c:pt>
                <c:pt idx="13">
                  <c:v>6.9189977929642348</c:v>
                </c:pt>
                <c:pt idx="14">
                  <c:v>6.5698260586486477</c:v>
                </c:pt>
                <c:pt idx="15">
                  <c:v>7.0690636219948937</c:v>
                </c:pt>
                <c:pt idx="16">
                  <c:v>7.3489688512594826</c:v>
                </c:pt>
                <c:pt idx="17">
                  <c:v>8.4021520349693688</c:v>
                </c:pt>
                <c:pt idx="18">
                  <c:v>8.7780117083416727</c:v>
                </c:pt>
                <c:pt idx="19">
                  <c:v>11.101881682663279</c:v>
                </c:pt>
              </c:numCache>
            </c:numRef>
          </c:xVal>
          <c:yVal>
            <c:numRef>
              <c:f>'Asset-pricing'!$BD$4:$BD$23</c:f>
              <c:numCache>
                <c:formatCode>0.0000</c:formatCode>
                <c:ptCount val="20"/>
                <c:pt idx="0">
                  <c:v>9.2253999999999898</c:v>
                </c:pt>
                <c:pt idx="1">
                  <c:v>8.4606000000000101</c:v>
                </c:pt>
                <c:pt idx="2">
                  <c:v>9.1448</c:v>
                </c:pt>
                <c:pt idx="3">
                  <c:v>8.3542000000000005</c:v>
                </c:pt>
                <c:pt idx="4">
                  <c:v>8.7064000000000004</c:v>
                </c:pt>
                <c:pt idx="5">
                  <c:v>7.7384000000000004</c:v>
                </c:pt>
                <c:pt idx="6">
                  <c:v>7.8875999999999999</c:v>
                </c:pt>
                <c:pt idx="7">
                  <c:v>7.2441999999999904</c:v>
                </c:pt>
                <c:pt idx="8">
                  <c:v>6.5324</c:v>
                </c:pt>
                <c:pt idx="9">
                  <c:v>4.7093999999999996</c:v>
                </c:pt>
                <c:pt idx="10">
                  <c:v>4.1364000000000001</c:v>
                </c:pt>
                <c:pt idx="11">
                  <c:v>5.7946</c:v>
                </c:pt>
                <c:pt idx="12">
                  <c:v>6.2106000000000101</c:v>
                </c:pt>
                <c:pt idx="13">
                  <c:v>5.9756</c:v>
                </c:pt>
                <c:pt idx="14">
                  <c:v>6.1059999999999999</c:v>
                </c:pt>
                <c:pt idx="15">
                  <c:v>7.0115999999999996</c:v>
                </c:pt>
                <c:pt idx="16">
                  <c:v>7.569</c:v>
                </c:pt>
                <c:pt idx="17">
                  <c:v>8.3614000000000104</c:v>
                </c:pt>
                <c:pt idx="18">
                  <c:v>9.1950000000000092</c:v>
                </c:pt>
                <c:pt idx="19">
                  <c:v>11.1912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959-466B-AE83-954226F26810}"/>
            </c:ext>
          </c:extLst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trendlineType val="linear"/>
            <c:dispRSqr val="0"/>
            <c:dispEq val="0"/>
          </c:trendline>
          <c:xVal>
            <c:numRef>
              <c:f>'Asset-pricing'!$CB$4:$CB$21</c:f>
              <c:numCache>
                <c:formatCode>0.0000</c:formatCode>
                <c:ptCount val="1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numCache>
            </c:numRef>
          </c:xVal>
          <c:yVal>
            <c:numRef>
              <c:f>'Asset-pricing'!$CC$4:$CC$21</c:f>
              <c:numCache>
                <c:formatCode>0.0000</c:formatCode>
                <c:ptCount val="18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F959-466B-AE83-954226F268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833728"/>
        <c:axId val="99856384"/>
      </c:scatterChart>
      <c:valAx>
        <c:axId val="99833728"/>
        <c:scaling>
          <c:orientation val="minMax"/>
          <c:max val="12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Predicted average</a:t>
                </a:r>
                <a:r>
                  <a:rPr lang="en-US" baseline="0"/>
                  <a:t> return</a:t>
                </a:r>
                <a:endParaRPr lang="en-US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99856384"/>
        <c:crosses val="autoZero"/>
        <c:crossBetween val="midCat"/>
      </c:valAx>
      <c:valAx>
        <c:axId val="99856384"/>
        <c:scaling>
          <c:orientation val="minMax"/>
          <c:max val="12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Actual average</a:t>
                </a:r>
                <a:r>
                  <a:rPr lang="en-US" baseline="0"/>
                  <a:t> return</a:t>
                </a:r>
                <a:endParaRPr lang="en-US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9983372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CAPM</a:t>
            </a:r>
            <a:r>
              <a:rPr lang="en-US" sz="16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and FF3M alphas for Momentum portfolios sorted on past returns</a:t>
            </a:r>
            <a:endParaRPr lang="en-US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4831408573928259"/>
          <c:y val="2.040253145926852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398950131233595"/>
          <c:y val="0.24531007751937983"/>
          <c:w val="0.7266626726007076"/>
          <c:h val="0.71201550387596901"/>
        </c:manualLayout>
      </c:layout>
      <c:lineChart>
        <c:grouping val="standard"/>
        <c:varyColors val="0"/>
        <c:ser>
          <c:idx val="0"/>
          <c:order val="0"/>
          <c:tx>
            <c:v>CAPM</c:v>
          </c:tx>
          <c:marker>
            <c:symbol val="none"/>
          </c:marker>
          <c:cat>
            <c:strRef>
              <c:f>'Asset-pricing'!$AE$2:$AN$2</c:f>
              <c:strCache>
                <c:ptCount val="10"/>
                <c:pt idx="0">
                  <c:v>Losers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Winners</c:v>
                </c:pt>
              </c:strCache>
            </c:strRef>
          </c:cat>
          <c:val>
            <c:numRef>
              <c:f>'Asset-pricing'!$AE$6:$AN$6</c:f>
              <c:numCache>
                <c:formatCode>0.0000</c:formatCode>
                <c:ptCount val="10"/>
                <c:pt idx="0">
                  <c:v>-0.105166657601729</c:v>
                </c:pt>
                <c:pt idx="1">
                  <c:v>-3.5201083344095503E-2</c:v>
                </c:pt>
                <c:pt idx="2">
                  <c:v>-1.10865704377792E-2</c:v>
                </c:pt>
                <c:pt idx="3">
                  <c:v>-2.6165545987844102E-3</c:v>
                </c:pt>
                <c:pt idx="4">
                  <c:v>-6.5648816821929998E-3</c:v>
                </c:pt>
                <c:pt idx="5">
                  <c:v>1.57232069303213E-3</c:v>
                </c:pt>
                <c:pt idx="6">
                  <c:v>7.2054414107217803E-3</c:v>
                </c:pt>
                <c:pt idx="7">
                  <c:v>2.8980447502475099E-2</c:v>
                </c:pt>
                <c:pt idx="8">
                  <c:v>3.1684454689482597E-2</c:v>
                </c:pt>
                <c:pt idx="9">
                  <c:v>6.7407494829630196E-2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FB-470D-865F-B6CFBABC7153}"/>
            </c:ext>
          </c:extLst>
        </c:ser>
        <c:ser>
          <c:idx val="1"/>
          <c:order val="1"/>
          <c:tx>
            <c:v>FF3M</c:v>
          </c:tx>
          <c:marker>
            <c:symbol val="none"/>
          </c:marker>
          <c:cat>
            <c:strRef>
              <c:f>'Asset-pricing'!$AE$2:$AN$2</c:f>
              <c:strCache>
                <c:ptCount val="10"/>
                <c:pt idx="0">
                  <c:v>Losers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Winners</c:v>
                </c:pt>
              </c:strCache>
            </c:strRef>
          </c:cat>
          <c:val>
            <c:numRef>
              <c:f>'Asset-pricing'!$AE$12:$AN$12</c:f>
              <c:numCache>
                <c:formatCode>0.0000</c:formatCode>
                <c:ptCount val="10"/>
                <c:pt idx="0">
                  <c:v>-0.124963206688762</c:v>
                </c:pt>
                <c:pt idx="1">
                  <c:v>-5.30725808883123E-2</c:v>
                </c:pt>
                <c:pt idx="2">
                  <c:v>-2.9288305571521699E-2</c:v>
                </c:pt>
                <c:pt idx="3">
                  <c:v>-1.6080855750433699E-2</c:v>
                </c:pt>
                <c:pt idx="4">
                  <c:v>-2.00354340508241E-2</c:v>
                </c:pt>
                <c:pt idx="5">
                  <c:v>-8.3229914202741003E-3</c:v>
                </c:pt>
                <c:pt idx="6">
                  <c:v>7.82584752821519E-4</c:v>
                </c:pt>
                <c:pt idx="7">
                  <c:v>2.46106713621323E-2</c:v>
                </c:pt>
                <c:pt idx="8">
                  <c:v>2.8894948675760802E-2</c:v>
                </c:pt>
                <c:pt idx="9">
                  <c:v>7.7638934842502796E-2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FB-470D-865F-B6CFBABC71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989440"/>
        <c:axId val="106990976"/>
      </c:lineChart>
      <c:catAx>
        <c:axId val="1069894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6990976"/>
        <c:crosses val="autoZero"/>
        <c:auto val="1"/>
        <c:lblAlgn val="ctr"/>
        <c:lblOffset val="100"/>
        <c:noMultiLvlLbl val="0"/>
      </c:catAx>
      <c:valAx>
        <c:axId val="1069909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Alphas in % per year</a:t>
                </a:r>
              </a:p>
            </c:rich>
          </c:tx>
          <c:overlay val="0"/>
        </c:title>
        <c:numFmt formatCode="0.00" sourceLinked="0"/>
        <c:majorTickMark val="none"/>
        <c:minorTickMark val="none"/>
        <c:tickLblPos val="nextTo"/>
        <c:crossAx val="106989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504830917874398"/>
          <c:y val="0.81488494170786796"/>
          <c:w val="0.14625603864734299"/>
          <c:h val="0.138757248367209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'CAPM,FF3M vs FFCM'!$F$13</c:f>
              <c:strCache>
                <c:ptCount val="1"/>
                <c:pt idx="0">
                  <c:v>E(R_CAPM)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'CAPM,FF3M vs FFCM'!$G$2:$W$2</c:f>
              <c:strCache>
                <c:ptCount val="17"/>
                <c:pt idx="0">
                  <c:v>Food</c:v>
                </c:pt>
                <c:pt idx="1">
                  <c:v>Mines</c:v>
                </c:pt>
                <c:pt idx="2">
                  <c:v>Oil</c:v>
                </c:pt>
                <c:pt idx="3">
                  <c:v>Clothes</c:v>
                </c:pt>
                <c:pt idx="4">
                  <c:v>Durables</c:v>
                </c:pt>
                <c:pt idx="5">
                  <c:v>Chemicals</c:v>
                </c:pt>
                <c:pt idx="6">
                  <c:v>Consumer</c:v>
                </c:pt>
                <c:pt idx="7">
                  <c:v>Construction</c:v>
                </c:pt>
                <c:pt idx="8">
                  <c:v>Steel</c:v>
                </c:pt>
                <c:pt idx="9">
                  <c:v>Fabricated Products</c:v>
                </c:pt>
                <c:pt idx="10">
                  <c:v>Machinery</c:v>
                </c:pt>
                <c:pt idx="11">
                  <c:v>Cars</c:v>
                </c:pt>
                <c:pt idx="12">
                  <c:v>Transportation</c:v>
                </c:pt>
                <c:pt idx="13">
                  <c:v>Utilities</c:v>
                </c:pt>
                <c:pt idx="14">
                  <c:v>Retail</c:v>
                </c:pt>
                <c:pt idx="15">
                  <c:v>Finance</c:v>
                </c:pt>
                <c:pt idx="16">
                  <c:v>Other</c:v>
                </c:pt>
              </c:strCache>
            </c:strRef>
          </c:cat>
          <c:val>
            <c:numRef>
              <c:f>'CAPM,FF3M vs FFCM'!$G$13:$W$13</c:f>
              <c:numCache>
                <c:formatCode>0.00</c:formatCode>
                <c:ptCount val="17"/>
                <c:pt idx="0">
                  <c:v>8.0437000025256056E-2</c:v>
                </c:pt>
                <c:pt idx="1">
                  <c:v>0.13269126531580042</c:v>
                </c:pt>
                <c:pt idx="2">
                  <c:v>0.11816335868432931</c:v>
                </c:pt>
                <c:pt idx="3">
                  <c:v>0.11181096235169821</c:v>
                </c:pt>
                <c:pt idx="4">
                  <c:v>0.12375806604446837</c:v>
                </c:pt>
                <c:pt idx="5">
                  <c:v>0.12749933127907487</c:v>
                </c:pt>
                <c:pt idx="6">
                  <c:v>8.2371958139542206E-2</c:v>
                </c:pt>
                <c:pt idx="7">
                  <c:v>0.12204904999624655</c:v>
                </c:pt>
                <c:pt idx="8">
                  <c:v>0.14480268720651418</c:v>
                </c:pt>
                <c:pt idx="9">
                  <c:v>0.11886674059590346</c:v>
                </c:pt>
                <c:pt idx="10">
                  <c:v>0.1211190211985414</c:v>
                </c:pt>
                <c:pt idx="11">
                  <c:v>0.1289774636845939</c:v>
                </c:pt>
                <c:pt idx="12">
                  <c:v>0.10818494738759071</c:v>
                </c:pt>
                <c:pt idx="13">
                  <c:v>7.5081365542083889E-2</c:v>
                </c:pt>
                <c:pt idx="14">
                  <c:v>9.5834502248994299E-2</c:v>
                </c:pt>
                <c:pt idx="15">
                  <c:v>0.1187533300842688</c:v>
                </c:pt>
                <c:pt idx="16">
                  <c:v>0.10647682879864498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14-45DA-A78B-40DE92BE3B32}"/>
            </c:ext>
          </c:extLst>
        </c:ser>
        <c:ser>
          <c:idx val="1"/>
          <c:order val="1"/>
          <c:tx>
            <c:strRef>
              <c:f>'CAPM,FF3M vs FFCM'!$F$14</c:f>
              <c:strCache>
                <c:ptCount val="1"/>
                <c:pt idx="0">
                  <c:v>E(R_FF3M)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'CAPM,FF3M vs FFCM'!$G$2:$W$2</c:f>
              <c:strCache>
                <c:ptCount val="17"/>
                <c:pt idx="0">
                  <c:v>Food</c:v>
                </c:pt>
                <c:pt idx="1">
                  <c:v>Mines</c:v>
                </c:pt>
                <c:pt idx="2">
                  <c:v>Oil</c:v>
                </c:pt>
                <c:pt idx="3">
                  <c:v>Clothes</c:v>
                </c:pt>
                <c:pt idx="4">
                  <c:v>Durables</c:v>
                </c:pt>
                <c:pt idx="5">
                  <c:v>Chemicals</c:v>
                </c:pt>
                <c:pt idx="6">
                  <c:v>Consumer</c:v>
                </c:pt>
                <c:pt idx="7">
                  <c:v>Construction</c:v>
                </c:pt>
                <c:pt idx="8">
                  <c:v>Steel</c:v>
                </c:pt>
                <c:pt idx="9">
                  <c:v>Fabricated Products</c:v>
                </c:pt>
                <c:pt idx="10">
                  <c:v>Machinery</c:v>
                </c:pt>
                <c:pt idx="11">
                  <c:v>Cars</c:v>
                </c:pt>
                <c:pt idx="12">
                  <c:v>Transportation</c:v>
                </c:pt>
                <c:pt idx="13">
                  <c:v>Utilities</c:v>
                </c:pt>
                <c:pt idx="14">
                  <c:v>Retail</c:v>
                </c:pt>
                <c:pt idx="15">
                  <c:v>Finance</c:v>
                </c:pt>
                <c:pt idx="16">
                  <c:v>Other</c:v>
                </c:pt>
              </c:strCache>
            </c:strRef>
          </c:cat>
          <c:val>
            <c:numRef>
              <c:f>'CAPM,FF3M vs FFCM'!$G$14:$W$14</c:f>
              <c:numCache>
                <c:formatCode>0.00</c:formatCode>
                <c:ptCount val="17"/>
                <c:pt idx="0">
                  <c:v>7.1759721711456823E-2</c:v>
                </c:pt>
                <c:pt idx="1">
                  <c:v>0.13793559524376386</c:v>
                </c:pt>
                <c:pt idx="2">
                  <c:v>0.1442429206813495</c:v>
                </c:pt>
                <c:pt idx="3">
                  <c:v>9.3519859163277513E-2</c:v>
                </c:pt>
                <c:pt idx="4">
                  <c:v>0.13062585463618276</c:v>
                </c:pt>
                <c:pt idx="5">
                  <c:v>0.12404178062070631</c:v>
                </c:pt>
                <c:pt idx="6">
                  <c:v>6.7498973997201922E-2</c:v>
                </c:pt>
                <c:pt idx="7">
                  <c:v>0.14978474316583434</c:v>
                </c:pt>
                <c:pt idx="8">
                  <c:v>0.15844437894723279</c:v>
                </c:pt>
                <c:pt idx="9">
                  <c:v>0.12203383176388244</c:v>
                </c:pt>
                <c:pt idx="10">
                  <c:v>0.10950072753406045</c:v>
                </c:pt>
                <c:pt idx="11">
                  <c:v>0.13868471335725596</c:v>
                </c:pt>
                <c:pt idx="12">
                  <c:v>0.11127028703071218</c:v>
                </c:pt>
                <c:pt idx="13">
                  <c:v>7.7996369712587207E-2</c:v>
                </c:pt>
                <c:pt idx="14">
                  <c:v>8.40260980123885E-2</c:v>
                </c:pt>
                <c:pt idx="15">
                  <c:v>0.13779395448881199</c:v>
                </c:pt>
                <c:pt idx="16">
                  <c:v>0.10019876002940156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214-45DA-A78B-40DE92BE3B32}"/>
            </c:ext>
          </c:extLst>
        </c:ser>
        <c:ser>
          <c:idx val="2"/>
          <c:order val="2"/>
          <c:tx>
            <c:strRef>
              <c:f>'CAPM,FF3M vs FFCM'!$F$15</c:f>
              <c:strCache>
                <c:ptCount val="1"/>
                <c:pt idx="0">
                  <c:v>E(R_FFCM)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'CAPM,FF3M vs FFCM'!$G$2:$W$2</c:f>
              <c:strCache>
                <c:ptCount val="17"/>
                <c:pt idx="0">
                  <c:v>Food</c:v>
                </c:pt>
                <c:pt idx="1">
                  <c:v>Mines</c:v>
                </c:pt>
                <c:pt idx="2">
                  <c:v>Oil</c:v>
                </c:pt>
                <c:pt idx="3">
                  <c:v>Clothes</c:v>
                </c:pt>
                <c:pt idx="4">
                  <c:v>Durables</c:v>
                </c:pt>
                <c:pt idx="5">
                  <c:v>Chemicals</c:v>
                </c:pt>
                <c:pt idx="6">
                  <c:v>Consumer</c:v>
                </c:pt>
                <c:pt idx="7">
                  <c:v>Construction</c:v>
                </c:pt>
                <c:pt idx="8">
                  <c:v>Steel</c:v>
                </c:pt>
                <c:pt idx="9">
                  <c:v>Fabricated Products</c:v>
                </c:pt>
                <c:pt idx="10">
                  <c:v>Machinery</c:v>
                </c:pt>
                <c:pt idx="11">
                  <c:v>Cars</c:v>
                </c:pt>
                <c:pt idx="12">
                  <c:v>Transportation</c:v>
                </c:pt>
                <c:pt idx="13">
                  <c:v>Utilities</c:v>
                </c:pt>
                <c:pt idx="14">
                  <c:v>Retail</c:v>
                </c:pt>
                <c:pt idx="15">
                  <c:v>Finance</c:v>
                </c:pt>
                <c:pt idx="16">
                  <c:v>Other</c:v>
                </c:pt>
              </c:strCache>
            </c:strRef>
          </c:cat>
          <c:val>
            <c:numRef>
              <c:f>'CAPM,FF3M vs FFCM'!$G$15:$W$15</c:f>
              <c:numCache>
                <c:formatCode>0.00</c:formatCode>
                <c:ptCount val="17"/>
                <c:pt idx="0">
                  <c:v>9.0217408203170729E-2</c:v>
                </c:pt>
                <c:pt idx="1">
                  <c:v>0.11452509329948063</c:v>
                </c:pt>
                <c:pt idx="2">
                  <c:v>0.13517803705811182</c:v>
                </c:pt>
                <c:pt idx="3">
                  <c:v>0.10978521835246025</c:v>
                </c:pt>
                <c:pt idx="4">
                  <c:v>0.11644358825994394</c:v>
                </c:pt>
                <c:pt idx="5">
                  <c:v>0.11817245742672811</c:v>
                </c:pt>
                <c:pt idx="6">
                  <c:v>8.1036842619087987E-2</c:v>
                </c:pt>
                <c:pt idx="7">
                  <c:v>0.14857034189484819</c:v>
                </c:pt>
                <c:pt idx="8">
                  <c:v>0.13572048022326066</c:v>
                </c:pt>
                <c:pt idx="9">
                  <c:v>0.12741459193438537</c:v>
                </c:pt>
                <c:pt idx="10">
                  <c:v>9.8823802214794504E-2</c:v>
                </c:pt>
                <c:pt idx="11">
                  <c:v>0.11736359895850501</c:v>
                </c:pt>
                <c:pt idx="12">
                  <c:v>0.12440673785919359</c:v>
                </c:pt>
                <c:pt idx="13">
                  <c:v>0.10324760598361163</c:v>
                </c:pt>
                <c:pt idx="14">
                  <c:v>0.1074247763234758</c:v>
                </c:pt>
                <c:pt idx="15">
                  <c:v>0.1139032541485672</c:v>
                </c:pt>
                <c:pt idx="16">
                  <c:v>0.10375538531380377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214-45DA-A78B-40DE92BE3B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82891648"/>
        <c:axId val="945793136"/>
      </c:lineChart>
      <c:catAx>
        <c:axId val="78289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945793136"/>
        <c:crosses val="autoZero"/>
        <c:auto val="1"/>
        <c:lblAlgn val="ctr"/>
        <c:lblOffset val="100"/>
        <c:noMultiLvlLbl val="0"/>
      </c:catAx>
      <c:valAx>
        <c:axId val="945793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782891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N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Tangency portfolio weights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Tangency!$U$2</c:f>
              <c:strCache>
                <c:ptCount val="1"/>
                <c:pt idx="0">
                  <c:v>Unconstrained tangency portfolio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Tangency!$T$3:$T$19</c:f>
              <c:strCache>
                <c:ptCount val="17"/>
                <c:pt idx="0">
                  <c:v>Food</c:v>
                </c:pt>
                <c:pt idx="1">
                  <c:v>Mines</c:v>
                </c:pt>
                <c:pt idx="2">
                  <c:v>Oil</c:v>
                </c:pt>
                <c:pt idx="3">
                  <c:v>Clothes</c:v>
                </c:pt>
                <c:pt idx="4">
                  <c:v>Durables</c:v>
                </c:pt>
                <c:pt idx="5">
                  <c:v>Chemicals</c:v>
                </c:pt>
                <c:pt idx="6">
                  <c:v>Consumer</c:v>
                </c:pt>
                <c:pt idx="7">
                  <c:v>Construction</c:v>
                </c:pt>
                <c:pt idx="8">
                  <c:v>Steel</c:v>
                </c:pt>
                <c:pt idx="9">
                  <c:v>Fabricated Products</c:v>
                </c:pt>
                <c:pt idx="10">
                  <c:v>Machinery</c:v>
                </c:pt>
                <c:pt idx="11">
                  <c:v>Cars</c:v>
                </c:pt>
                <c:pt idx="12">
                  <c:v>Transportation</c:v>
                </c:pt>
                <c:pt idx="13">
                  <c:v>Utilities</c:v>
                </c:pt>
                <c:pt idx="14">
                  <c:v>Retail</c:v>
                </c:pt>
                <c:pt idx="15">
                  <c:v>Finance</c:v>
                </c:pt>
                <c:pt idx="16">
                  <c:v>Other</c:v>
                </c:pt>
              </c:strCache>
            </c:strRef>
          </c:cat>
          <c:val>
            <c:numRef>
              <c:f>Tangency!$U$3:$U$19</c:f>
              <c:numCache>
                <c:formatCode>0.00</c:formatCode>
                <c:ptCount val="17"/>
                <c:pt idx="0">
                  <c:v>0.82267580255383199</c:v>
                </c:pt>
                <c:pt idx="1">
                  <c:v>0.38566452670040052</c:v>
                </c:pt>
                <c:pt idx="2">
                  <c:v>0.36255877508817869</c:v>
                </c:pt>
                <c:pt idx="3">
                  <c:v>0.49195945804275271</c:v>
                </c:pt>
                <c:pt idx="4">
                  <c:v>-0.82421044545131317</c:v>
                </c:pt>
                <c:pt idx="5">
                  <c:v>-0.55892296288961829</c:v>
                </c:pt>
                <c:pt idx="6">
                  <c:v>0.73758530321540905</c:v>
                </c:pt>
                <c:pt idx="7">
                  <c:v>0.22803202038794224</c:v>
                </c:pt>
                <c:pt idx="8">
                  <c:v>-0.53752982163607621</c:v>
                </c:pt>
                <c:pt idx="9">
                  <c:v>3.0048065382827178E-2</c:v>
                </c:pt>
                <c:pt idx="10">
                  <c:v>0.34463087061326236</c:v>
                </c:pt>
                <c:pt idx="11">
                  <c:v>8.1882692799974816E-2</c:v>
                </c:pt>
                <c:pt idx="12">
                  <c:v>0.59905397095258406</c:v>
                </c:pt>
                <c:pt idx="13">
                  <c:v>-0.18639100978540774</c:v>
                </c:pt>
                <c:pt idx="14">
                  <c:v>-0.40712062849882241</c:v>
                </c:pt>
                <c:pt idx="15">
                  <c:v>0.46686112319538375</c:v>
                </c:pt>
                <c:pt idx="16">
                  <c:v>-1.0367777406713088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2B-45B5-B4FA-4C971308673C}"/>
            </c:ext>
          </c:extLst>
        </c:ser>
        <c:ser>
          <c:idx val="1"/>
          <c:order val="1"/>
          <c:tx>
            <c:strRef>
              <c:f>Tangency!$V$2</c:f>
              <c:strCache>
                <c:ptCount val="1"/>
                <c:pt idx="0">
                  <c:v>CAPM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Tangency!$T$3:$T$19</c:f>
              <c:strCache>
                <c:ptCount val="17"/>
                <c:pt idx="0">
                  <c:v>Food</c:v>
                </c:pt>
                <c:pt idx="1">
                  <c:v>Mines</c:v>
                </c:pt>
                <c:pt idx="2">
                  <c:v>Oil</c:v>
                </c:pt>
                <c:pt idx="3">
                  <c:v>Clothes</c:v>
                </c:pt>
                <c:pt idx="4">
                  <c:v>Durables</c:v>
                </c:pt>
                <c:pt idx="5">
                  <c:v>Chemicals</c:v>
                </c:pt>
                <c:pt idx="6">
                  <c:v>Consumer</c:v>
                </c:pt>
                <c:pt idx="7">
                  <c:v>Construction</c:v>
                </c:pt>
                <c:pt idx="8">
                  <c:v>Steel</c:v>
                </c:pt>
                <c:pt idx="9">
                  <c:v>Fabricated Products</c:v>
                </c:pt>
                <c:pt idx="10">
                  <c:v>Machinery</c:v>
                </c:pt>
                <c:pt idx="11">
                  <c:v>Cars</c:v>
                </c:pt>
                <c:pt idx="12">
                  <c:v>Transportation</c:v>
                </c:pt>
                <c:pt idx="13">
                  <c:v>Utilities</c:v>
                </c:pt>
                <c:pt idx="14">
                  <c:v>Retail</c:v>
                </c:pt>
                <c:pt idx="15">
                  <c:v>Finance</c:v>
                </c:pt>
                <c:pt idx="16">
                  <c:v>Other</c:v>
                </c:pt>
              </c:strCache>
            </c:strRef>
          </c:cat>
          <c:val>
            <c:numRef>
              <c:f>Tangency!$V$3:$V$19</c:f>
              <c:numCache>
                <c:formatCode>0.00</c:formatCode>
                <c:ptCount val="17"/>
                <c:pt idx="0">
                  <c:v>0.51990960866452696</c:v>
                </c:pt>
                <c:pt idx="1">
                  <c:v>-1.4063617191113899E-2</c:v>
                </c:pt>
                <c:pt idx="2">
                  <c:v>5.8679462871286399E-2</c:v>
                </c:pt>
                <c:pt idx="3">
                  <c:v>6.2609208215998399E-2</c:v>
                </c:pt>
                <c:pt idx="4">
                  <c:v>-0.175454474998536</c:v>
                </c:pt>
                <c:pt idx="5">
                  <c:v>-9.1022241189207806E-2</c:v>
                </c:pt>
                <c:pt idx="6">
                  <c:v>0.46017813575057798</c:v>
                </c:pt>
                <c:pt idx="7">
                  <c:v>-1.7700414725296501E-2</c:v>
                </c:pt>
                <c:pt idx="8">
                  <c:v>-0.22626850422598599</c:v>
                </c:pt>
                <c:pt idx="9">
                  <c:v>-1.1122114770811899E-2</c:v>
                </c:pt>
                <c:pt idx="10">
                  <c:v>-2.4102498168047999E-2</c:v>
                </c:pt>
                <c:pt idx="11">
                  <c:v>-5.4995417204976298E-2</c:v>
                </c:pt>
                <c:pt idx="12">
                  <c:v>0.28540996203246999</c:v>
                </c:pt>
                <c:pt idx="13">
                  <c:v>0.17273050579503199</c:v>
                </c:pt>
                <c:pt idx="14">
                  <c:v>0.26238589565464798</c:v>
                </c:pt>
                <c:pt idx="15">
                  <c:v>-4.3949510265414903E-2</c:v>
                </c:pt>
                <c:pt idx="16">
                  <c:v>-0.163223986245147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2B-45B5-B4FA-4C971308673C}"/>
            </c:ext>
          </c:extLst>
        </c:ser>
        <c:ser>
          <c:idx val="2"/>
          <c:order val="2"/>
          <c:tx>
            <c:strRef>
              <c:f>Tangency!$W$2</c:f>
              <c:strCache>
                <c:ptCount val="1"/>
                <c:pt idx="0">
                  <c:v>FF3M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Tangency!$T$3:$T$19</c:f>
              <c:strCache>
                <c:ptCount val="17"/>
                <c:pt idx="0">
                  <c:v>Food</c:v>
                </c:pt>
                <c:pt idx="1">
                  <c:v>Mines</c:v>
                </c:pt>
                <c:pt idx="2">
                  <c:v>Oil</c:v>
                </c:pt>
                <c:pt idx="3">
                  <c:v>Clothes</c:v>
                </c:pt>
                <c:pt idx="4">
                  <c:v>Durables</c:v>
                </c:pt>
                <c:pt idx="5">
                  <c:v>Chemicals</c:v>
                </c:pt>
                <c:pt idx="6">
                  <c:v>Consumer</c:v>
                </c:pt>
                <c:pt idx="7">
                  <c:v>Construction</c:v>
                </c:pt>
                <c:pt idx="8">
                  <c:v>Steel</c:v>
                </c:pt>
                <c:pt idx="9">
                  <c:v>Fabricated Products</c:v>
                </c:pt>
                <c:pt idx="10">
                  <c:v>Machinery</c:v>
                </c:pt>
                <c:pt idx="11">
                  <c:v>Cars</c:v>
                </c:pt>
                <c:pt idx="12">
                  <c:v>Transportation</c:v>
                </c:pt>
                <c:pt idx="13">
                  <c:v>Utilities</c:v>
                </c:pt>
                <c:pt idx="14">
                  <c:v>Retail</c:v>
                </c:pt>
                <c:pt idx="15">
                  <c:v>Finance</c:v>
                </c:pt>
                <c:pt idx="16">
                  <c:v>Other</c:v>
                </c:pt>
              </c:strCache>
            </c:strRef>
          </c:cat>
          <c:val>
            <c:numRef>
              <c:f>Tangency!$W$3:$W$19</c:f>
              <c:numCache>
                <c:formatCode>0.00</c:formatCode>
                <c:ptCount val="17"/>
                <c:pt idx="0">
                  <c:v>0.53375419773592803</c:v>
                </c:pt>
                <c:pt idx="1">
                  <c:v>-8.9900491629780407E-3</c:v>
                </c:pt>
                <c:pt idx="2">
                  <c:v>9.4535121244653506E-2</c:v>
                </c:pt>
                <c:pt idx="3">
                  <c:v>7.2361159910593997E-2</c:v>
                </c:pt>
                <c:pt idx="4">
                  <c:v>-0.14741524132717801</c:v>
                </c:pt>
                <c:pt idx="5">
                  <c:v>-0.134840123184646</c:v>
                </c:pt>
                <c:pt idx="6">
                  <c:v>0.46582201293709602</c:v>
                </c:pt>
                <c:pt idx="7">
                  <c:v>7.9785289898973696E-2</c:v>
                </c:pt>
                <c:pt idx="8">
                  <c:v>-0.25112763182022702</c:v>
                </c:pt>
                <c:pt idx="9">
                  <c:v>8.4742166348327999E-2</c:v>
                </c:pt>
                <c:pt idx="10">
                  <c:v>-7.6679090806597502E-2</c:v>
                </c:pt>
                <c:pt idx="11">
                  <c:v>1.51838436368947E-3</c:v>
                </c:pt>
                <c:pt idx="12">
                  <c:v>0.39011942611012901</c:v>
                </c:pt>
                <c:pt idx="13">
                  <c:v>0.18025323467906601</c:v>
                </c:pt>
                <c:pt idx="14">
                  <c:v>0.28217255322380602</c:v>
                </c:pt>
                <c:pt idx="15">
                  <c:v>3.2074796684112001E-3</c:v>
                </c:pt>
                <c:pt idx="16">
                  <c:v>-0.569218889819047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2B-45B5-B4FA-4C971308673C}"/>
            </c:ext>
          </c:extLst>
        </c:ser>
        <c:ser>
          <c:idx val="3"/>
          <c:order val="3"/>
          <c:tx>
            <c:strRef>
              <c:f>Tangency!$X$2</c:f>
              <c:strCache>
                <c:ptCount val="1"/>
                <c:pt idx="0">
                  <c:v>FFCM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Tangency!$T$3:$T$19</c:f>
              <c:strCache>
                <c:ptCount val="17"/>
                <c:pt idx="0">
                  <c:v>Food</c:v>
                </c:pt>
                <c:pt idx="1">
                  <c:v>Mines</c:v>
                </c:pt>
                <c:pt idx="2">
                  <c:v>Oil</c:v>
                </c:pt>
                <c:pt idx="3">
                  <c:v>Clothes</c:v>
                </c:pt>
                <c:pt idx="4">
                  <c:v>Durables</c:v>
                </c:pt>
                <c:pt idx="5">
                  <c:v>Chemicals</c:v>
                </c:pt>
                <c:pt idx="6">
                  <c:v>Consumer</c:v>
                </c:pt>
                <c:pt idx="7">
                  <c:v>Construction</c:v>
                </c:pt>
                <c:pt idx="8">
                  <c:v>Steel</c:v>
                </c:pt>
                <c:pt idx="9">
                  <c:v>Fabricated Products</c:v>
                </c:pt>
                <c:pt idx="10">
                  <c:v>Machinery</c:v>
                </c:pt>
                <c:pt idx="11">
                  <c:v>Cars</c:v>
                </c:pt>
                <c:pt idx="12">
                  <c:v>Transportation</c:v>
                </c:pt>
                <c:pt idx="13">
                  <c:v>Utilities</c:v>
                </c:pt>
                <c:pt idx="14">
                  <c:v>Retail</c:v>
                </c:pt>
                <c:pt idx="15">
                  <c:v>Finance</c:v>
                </c:pt>
                <c:pt idx="16">
                  <c:v>Other</c:v>
                </c:pt>
              </c:strCache>
            </c:strRef>
          </c:cat>
          <c:val>
            <c:numRef>
              <c:f>Tangency!$X$3:$X$19</c:f>
              <c:numCache>
                <c:formatCode>0.00</c:formatCode>
                <c:ptCount val="17"/>
                <c:pt idx="0">
                  <c:v>0.58029137599182001</c:v>
                </c:pt>
                <c:pt idx="1">
                  <c:v>6.9874615269687199E-3</c:v>
                </c:pt>
                <c:pt idx="2">
                  <c:v>0.113099423296337</c:v>
                </c:pt>
                <c:pt idx="3">
                  <c:v>6.4261582445170606E-2</c:v>
                </c:pt>
                <c:pt idx="4">
                  <c:v>-0.14570596196706301</c:v>
                </c:pt>
                <c:pt idx="5">
                  <c:v>-0.13674862967271301</c:v>
                </c:pt>
                <c:pt idx="6">
                  <c:v>0.52836919204704402</c:v>
                </c:pt>
                <c:pt idx="7">
                  <c:v>5.3216862560428201E-2</c:v>
                </c:pt>
                <c:pt idx="8">
                  <c:v>-0.27430921036122402</c:v>
                </c:pt>
                <c:pt idx="9">
                  <c:v>4.1345634017713399E-2</c:v>
                </c:pt>
                <c:pt idx="10">
                  <c:v>2.6947617816344702E-3</c:v>
                </c:pt>
                <c:pt idx="11">
                  <c:v>3.50167205991469E-2</c:v>
                </c:pt>
                <c:pt idx="12">
                  <c:v>0.33537214036365098</c:v>
                </c:pt>
                <c:pt idx="13">
                  <c:v>0.12923819461022501</c:v>
                </c:pt>
                <c:pt idx="14">
                  <c:v>0.24078044393818401</c:v>
                </c:pt>
                <c:pt idx="15">
                  <c:v>0.226269865708598</c:v>
                </c:pt>
                <c:pt idx="16">
                  <c:v>-0.80017985688592197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A2B-45B5-B4FA-4C97130867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12751743"/>
        <c:axId val="1612750495"/>
      </c:lineChart>
      <c:catAx>
        <c:axId val="1612751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1612750495"/>
        <c:crosses val="autoZero"/>
        <c:auto val="1"/>
        <c:lblAlgn val="ctr"/>
        <c:lblOffset val="100"/>
        <c:noMultiLvlLbl val="0"/>
      </c:catAx>
      <c:valAx>
        <c:axId val="1612750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16127517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4172E-BA99-43DF-B985-F5C5FBA8B19C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39FAA-FE56-4FDB-AF5C-AF56F758BE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58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72.23476" units="1/cm"/>
          <inkml:channelProperty channel="Y" name="resolution" value="36.14458" units="1/cm"/>
          <inkml:channelProperty channel="T" name="resolution" value="1" units="1/dev"/>
        </inkml:channelProperties>
      </inkml:inkSource>
      <inkml:timestamp xml:id="ts0" timeString="2017-03-20T11:57:33.9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670-1094 0</inkml:trace>
  <inkml:trace contextRef="#ctx0" brushRef="#br0" timeOffset="-339.16">846-776 0</inkml:trace>
  <inkml:trace contextRef="#ctx0" brushRef="#br0" timeOffset="375.46">635-953 0</inkml:trace>
  <inkml:trace contextRef="#ctx0" brushRef="#br0" timeOffset="759.8">599-530 0,'36'36'79</inkml:trace>
  <inkml:trace contextRef="#ctx0" brushRef="#br0" timeOffset="1080.05">740-247 0,'0'35'78,"0"0"-62</inkml:trace>
  <inkml:trace contextRef="#ctx0" brushRef="#br0" timeOffset="1367.22">529-36 0</inkml:trace>
  <inkml:trace contextRef="#ctx0" brushRef="#br0" timeOffset="-2994.28">423 141 0</inkml:trace>
  <inkml:trace contextRef="#ctx0" brushRef="#br0" timeOffset="-2591.88">282-283 0</inkml:trace>
  <inkml:trace contextRef="#ctx0" brushRef="#br0" timeOffset="-2281.96">-247-283 0</inkml:trace>
  <inkml:trace contextRef="#ctx0" brushRef="#br0" timeOffset="-1928.05">-247-530 0</inkml:trace>
  <inkml:trace contextRef="#ctx0" brushRef="#br0" timeOffset="-1536.14">176-388 0</inkml:trace>
  <inkml:trace contextRef="#ctx0" brushRef="#br0" timeOffset="-1143.56">141-671 0</inkml:trace>
  <inkml:trace contextRef="#ctx0" brushRef="#br0" timeOffset="-829.33">-141-812 0</inkml:trace>
  <inkml:trace contextRef="#ctx0" brushRef="#br0" timeOffset="1804.2">1058 0 0</inkml:trace>
  <inkml:trace contextRef="#ctx0" brushRef="#br0" timeOffset="2167.65">1129-494 0</inkml:trace>
  <inkml:trace contextRef="#ctx0" brushRef="#br0" timeOffset="2594.66">1446-812 0</inkml:trace>
  <inkml:trace contextRef="#ctx0" brushRef="#br0" timeOffset="2866.31">1023-918 0</inkml:trace>
  <inkml:trace contextRef="#ctx0" brushRef="#br0" timeOffset="3287.64">1411-388 0</inkml:trace>
  <inkml:trace contextRef="#ctx0" brushRef="#br0" timeOffset="3638.57">1375-106 0</inkml:trace>
  <inkml:trace contextRef="#ctx0" brushRef="#br0" timeOffset="3940.23">1234 282 0</inkml:trace>
  <inkml:trace contextRef="#ctx0" brushRef="#br0" timeOffset="4263.54">388 352 0</inkml:trace>
  <inkml:trace contextRef="#ctx0" brushRef="#br0" timeOffset="-3519.75">0 0 0</inkml:trace>
  <inkml:trace contextRef="#ctx0" brushRef="#br0" timeOffset="4671.59">987 423 0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/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/>
          <a:lstStyle>
            <a:lvl1pPr algn="r">
              <a:defRPr sz="1400"/>
            </a:lvl1pPr>
          </a:lstStyle>
          <a:p>
            <a:fld id="{00F579E3-68D4-4C1F-93D0-176F93F587D7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9" tIns="48330" rIns="96659" bIns="4833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9" tIns="48330" rIns="96659" bIns="4833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 anchor="b"/>
          <a:lstStyle>
            <a:lvl1pPr algn="l">
              <a:defRPr sz="14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 anchor="b"/>
          <a:lstStyle>
            <a:lvl1pPr algn="r">
              <a:defRPr sz="1400"/>
            </a:lvl1pPr>
          </a:lstStyle>
          <a:p>
            <a:fld id="{3FCF04A4-E17C-4950-83D6-AC24C8F054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50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609600" y="609600"/>
            <a:ext cx="7924800" cy="563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EBE9-9D4E-4CA6-A76A-D0CBC6BC72D6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EBE9-9D4E-4CA6-A76A-D0CBC6BC72D6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EBE9-9D4E-4CA6-A76A-D0CBC6BC72D6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EBE9-9D4E-4CA6-A76A-D0CBC6BC72D6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EBE9-9D4E-4CA6-A76A-D0CBC6BC72D6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01784" y="6477000"/>
            <a:ext cx="2133600" cy="244475"/>
          </a:xfrm>
        </p:spPr>
        <p:txBody>
          <a:bodyPr/>
          <a:lstStyle/>
          <a:p>
            <a:fld id="{4A12A122-817D-41F3-8885-5DB718F7066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 rot="16200000" flipH="1">
            <a:off x="-3059905" y="3429794"/>
            <a:ext cx="6704012" cy="0"/>
          </a:xfrm>
          <a:prstGeom prst="line">
            <a:avLst/>
          </a:prstGeom>
          <a:ln>
            <a:solidFill>
              <a:srgbClr val="AA9C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76200" y="762000"/>
            <a:ext cx="8763000" cy="1588"/>
          </a:xfrm>
          <a:prstGeom prst="line">
            <a:avLst/>
          </a:prstGeom>
          <a:ln w="9525">
            <a:solidFill>
              <a:srgbClr val="AA9C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"/>
          <p:cNvCxnSpPr/>
          <p:nvPr userDrawn="1"/>
        </p:nvCxnSpPr>
        <p:spPr>
          <a:xfrm>
            <a:off x="76200" y="6503988"/>
            <a:ext cx="8763000" cy="1587"/>
          </a:xfrm>
          <a:prstGeom prst="line">
            <a:avLst/>
          </a:prstGeom>
          <a:ln w="9525">
            <a:solidFill>
              <a:srgbClr val="AA9C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360" y="159147"/>
            <a:ext cx="1335024" cy="5214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EBE9-9D4E-4CA6-A76A-D0CBC6BC72D6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EBE9-9D4E-4CA6-A76A-D0CBC6BC72D6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EBE9-9D4E-4CA6-A76A-D0CBC6BC72D6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0EBE9-9D4E-4CA6-A76A-D0CBC6BC72D6}" type="datetimeFigureOut">
              <a:rPr lang="en-US" smtClean="0"/>
              <a:pPr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2A122-817D-41F3-8885-5DB718F706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en.wikipedia.org/wiki/Principal_component_analysis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7" Type="http://schemas.openxmlformats.org/officeDocument/2006/relationships/customXml" Target="../ink/ink1.xml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3.png"/><Relationship Id="rId5" Type="http://schemas.openxmlformats.org/officeDocument/2006/relationships/image" Target="../media/image90.png"/><Relationship Id="rId10" Type="http://schemas.openxmlformats.org/officeDocument/2006/relationships/image" Target="../media/image12.png"/><Relationship Id="rId4" Type="http://schemas.openxmlformats.org/officeDocument/2006/relationships/image" Target="../media/image21.png"/><Relationship Id="rId9" Type="http://schemas.openxmlformats.org/officeDocument/2006/relationships/image" Target="../media/image25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science/article/pii/S0304405X14002323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41LhZE5Iec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library.wiley.com/doi/abs/10.1111/jacf.12523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609600"/>
            <a:ext cx="7924800" cy="5638800"/>
          </a:xfrm>
          <a:prstGeom prst="rect">
            <a:avLst/>
          </a:prstGeom>
          <a:noFill/>
          <a:ln w="9525">
            <a:solidFill>
              <a:srgbClr val="AA9C8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81200" y="1295400"/>
            <a:ext cx="51435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Arial" pitchFamily="34" charset="0"/>
                <a:cs typeface="Arial" pitchFamily="34" charset="0"/>
              </a:rPr>
              <a:t>Investments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685800" y="3124200"/>
            <a:ext cx="7772400" cy="1219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noProof="0" dirty="0">
                <a:latin typeface="Arial" pitchFamily="34" charset="0"/>
                <a:cs typeface="Arial" pitchFamily="34" charset="0"/>
              </a:rPr>
              <a:t>Masters in Finance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cap="none" spc="0" normalizeH="0" baseline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Spring 2025, Martijn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Boons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Book Chapter 10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657600"/>
            <a:ext cx="2895600" cy="113109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10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On the origins of multifactor models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838200"/>
            <a:ext cx="7772400" cy="5105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700" u="sng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rbitrage </a:t>
            </a:r>
            <a:r>
              <a:rPr lang="en-US" altLang="en-US" sz="1700" u="sng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ricing </a:t>
            </a:r>
            <a:r>
              <a:rPr lang="en-US" altLang="en-US" sz="1700" u="sng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heory was developed by Steve Ross</a:t>
            </a:r>
          </a:p>
          <a:p>
            <a:pPr>
              <a:lnSpc>
                <a:spcPct val="90000"/>
              </a:lnSpc>
            </a:pPr>
            <a:endParaRPr lang="en-US" alt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APT: If firm-specific risks are uncorrelated, they can be diversified away in large portfolios </a:t>
            </a: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Idiosyncratic risk should not be priced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700" u="sng" dirty="0">
                <a:latin typeface="Arial" panose="020B0604020202020204" pitchFamily="34" charset="0"/>
                <a:cs typeface="Arial" panose="020B0604020202020204" pitchFamily="34" charset="0"/>
              </a:rPr>
              <a:t>Factor risk</a:t>
            </a: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cannot be avoided</a:t>
            </a:r>
          </a:p>
          <a:p>
            <a:pPr lvl="1">
              <a:lnSpc>
                <a:spcPct val="90000"/>
              </a:lnSpc>
            </a:pP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Factors capture risks that determine bad times for a sufficiently large set of investors </a:t>
            </a:r>
          </a:p>
          <a:p>
            <a:pPr lvl="2">
              <a:lnSpc>
                <a:spcPct val="90000"/>
              </a:lnSpc>
            </a:pP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Candidates: interest rate shocks, inflation shocks, oil price shocks, illiquidity shocks, monetary policy shocks, and so on.</a:t>
            </a:r>
          </a:p>
          <a:p>
            <a:pPr lvl="2">
              <a:lnSpc>
                <a:spcPct val="90000"/>
              </a:lnSpc>
            </a:pP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Factor affect large set of assets through covariance</a:t>
            </a:r>
          </a:p>
          <a:p>
            <a:pPr lvl="2">
              <a:lnSpc>
                <a:spcPct val="90000"/>
              </a:lnSpc>
            </a:pPr>
            <a:endParaRPr lang="en-US" alt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If these shocks do not perfectly align with market returns, factor portfolios must receive a risk premium</a:t>
            </a:r>
          </a:p>
          <a:p>
            <a:pPr lvl="2">
              <a:lnSpc>
                <a:spcPct val="90000"/>
              </a:lnSpc>
            </a:pP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Factor portfolios are </a:t>
            </a:r>
            <a:r>
              <a:rPr lang="en-US" altLang="en-US" sz="17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</a:t>
            </a: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stocks with high exposure to one or more of these risks and </a:t>
            </a:r>
            <a:r>
              <a:rPr lang="en-US" alt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stocks with low exposure</a:t>
            </a:r>
          </a:p>
          <a:p>
            <a:pPr lvl="2">
              <a:lnSpc>
                <a:spcPct val="90000"/>
              </a:lnSpc>
            </a:pPr>
            <a:r>
              <a:rPr lang="en-US" altLang="en-US" sz="17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</a:t>
            </a: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en-US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en-US" altLang="en-US" sz="17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factor portfolios capture a non-zero CAPM alpha</a:t>
            </a:r>
          </a:p>
          <a:p>
            <a:pPr lvl="3">
              <a:lnSpc>
                <a:spcPct val="90000"/>
              </a:lnSpc>
            </a:pP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Sign of the alpha depends on whether increase in the risk factor is good or bad news: inflation versus GDP news</a:t>
            </a:r>
          </a:p>
          <a:p>
            <a:pPr lvl="3">
              <a:lnSpc>
                <a:spcPct val="90000"/>
              </a:lnSpc>
            </a:pPr>
            <a:endParaRPr lang="en-US" alt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lnSpc>
                <a:spcPct val="90000"/>
              </a:lnSpc>
              <a:buNone/>
            </a:pPr>
            <a:endParaRPr lang="en-US" alt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49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11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APT return generating process</a:t>
            </a:r>
          </a:p>
        </p:txBody>
      </p:sp>
      <p:sp>
        <p:nvSpPr>
          <p:cNvPr id="5" name="Left Brace 4"/>
          <p:cNvSpPr/>
          <p:nvPr/>
        </p:nvSpPr>
        <p:spPr>
          <a:xfrm rot="5400000">
            <a:off x="4289655" y="205701"/>
            <a:ext cx="270938" cy="3844871"/>
          </a:xfrm>
          <a:prstGeom prst="leftBrace">
            <a:avLst>
              <a:gd name="adj1" fmla="val 8333"/>
              <a:gd name="adj2" fmla="val 4941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 rot="16200000">
            <a:off x="7056706" y="1733806"/>
            <a:ext cx="304800" cy="78866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14144" y="1429854"/>
            <a:ext cx="3581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Factor risk: cannot be diversified away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20157" y="1412262"/>
            <a:ext cx="1828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Firm-specific risk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62CE371-5AC4-5E5A-0C13-3A372D1A5A2E}"/>
                  </a:ext>
                </a:extLst>
              </p:cNvPr>
              <p:cNvSpPr txBox="1"/>
              <p:nvPr/>
            </p:nvSpPr>
            <p:spPr>
              <a:xfrm>
                <a:off x="827583" y="2290278"/>
                <a:ext cx="7195082" cy="37651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sup>
                      </m:sSubSup>
                      <m:r>
                        <a:rPr lang="en-US" sz="2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2400" i="1">
                          <a:latin typeface="Cambria Math"/>
                          <a:sym typeface="Wingdings" panose="05000000000000000000" pitchFamily="2" charset="2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sub>
                        <m:sup/>
                      </m:sSubSup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sub>
                        <m:sup/>
                      </m:sSubSup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+…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𝐾</m:t>
                          </m:r>
                        </m:sub>
                      </m:sSub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𝑓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𝐾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sub>
                        <m:sup/>
                      </m:sSubSup>
                      <m:r>
                        <a:rPr lang="en-US" sz="2400" i="1">
                          <a:latin typeface="Cambria Math"/>
                          <a:sym typeface="Wingdings" panose="05000000000000000000" pitchFamily="2" charset="2"/>
                        </a:rPr>
                        <m:t>+</m:t>
                      </m:r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m:rPr>
                              <m:nor/>
                            </m:rPr>
                            <a:rPr lang="el-GR" sz="2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sub>
                        <m:sup/>
                      </m:sSubSup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𝐸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)=</m:t>
                    </m:r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λ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λ</m:t>
                        </m:r>
                      </m:e>
                      <m:sub>
                        <m:r>
                          <a:rPr lang="en-GB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+…+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𝐾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λ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𝐾</m:t>
                        </m:r>
                      </m:sub>
                    </m:sSub>
                  </m:oMath>
                </a14:m>
                <a:endParaRPr lang="en-US" sz="2400" dirty="0"/>
              </a:p>
              <a:p>
                <a:pPr algn="ctr"/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sz="2400" dirty="0"/>
              </a:p>
              <a:p>
                <a:pPr algn="ctr"/>
                <a:endParaRPr lang="en-US" sz="2400" dirty="0"/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𝐸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)=</m:t>
                    </m:r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𝐸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  <m:sup/>
                    </m:sSubSup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  <a:sym typeface="Wingdings" panose="05000000000000000000" pitchFamily="2" charset="2"/>
                      </a:rPr>
                      <m:t>𝐸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  <a:sym typeface="Wingdings" panose="05000000000000000000" pitchFamily="2" charset="2"/>
                      </a:rPr>
                      <m:t>(</m:t>
                    </m:r>
                    <m:sSubSup>
                      <m:sSubSup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  <m:sup/>
                    </m:sSubSup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+…+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𝑘</m:t>
                        </m:r>
                      </m:sub>
                    </m:sSub>
                    <m:sSubSup>
                      <m:sSubSupPr>
                        <m:ctrlP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𝐸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  <m:sup/>
                    </m:sSubSup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 algn="ctr"/>
                <a:endParaRPr lang="en-US" dirty="0"/>
              </a:p>
              <a:p>
                <a:pPr algn="ctr"/>
                <a:endParaRPr lang="en-NL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62CE371-5AC4-5E5A-0C13-3A372D1A5A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3" y="2290278"/>
                <a:ext cx="7195082" cy="37651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1EA287F4-FBC3-FB6B-C9E6-B0EB49A4CBB2}"/>
              </a:ext>
            </a:extLst>
          </p:cNvPr>
          <p:cNvSpPr txBox="1"/>
          <p:nvPr/>
        </p:nvSpPr>
        <p:spPr>
          <a:xfrm>
            <a:off x="303726" y="802186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APT posits that K factors explain all common or systematic variation in asset returns:</a:t>
            </a:r>
          </a:p>
          <a:p>
            <a:endParaRPr lang="en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E2DF78-67AE-13E6-D1E4-9B2D2A254900}"/>
              </a:ext>
            </a:extLst>
          </p:cNvPr>
          <p:cNvSpPr txBox="1"/>
          <p:nvPr/>
        </p:nvSpPr>
        <p:spPr>
          <a:xfrm>
            <a:off x="336677" y="2932272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Consequently, exposure to each of the K factors is priced in equilibrium:</a:t>
            </a:r>
          </a:p>
          <a:p>
            <a:endParaRPr lang="en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D06F683-CAC7-92DE-BD22-0D7881623CFB}"/>
                  </a:ext>
                </a:extLst>
              </p:cNvPr>
              <p:cNvSpPr txBox="1"/>
              <p:nvPr/>
            </p:nvSpPr>
            <p:spPr>
              <a:xfrm>
                <a:off x="291369" y="4220597"/>
                <a:ext cx="8257586" cy="2642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λ</m:t>
                        </m:r>
                      </m:e>
                      <m:sub>
                        <m:r>
                          <a:rPr lang="en-GB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  <a:ea typeface="Cambria Math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=1: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are risk premia. When the factors are traded,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λ</m:t>
                        </m:r>
                      </m:e>
                      <m:sub>
                        <m:r>
                          <a:rPr lang="en-GB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en-GB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𝐸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  <m:sup/>
                    </m:sSubSup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i.e., the expected return of the factor portfolio. Thus, we get:</a:t>
                </a: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The non-traded factor case is not so relevant practically, because you can always convert a non-traded factor in a traded factor by projecting the non-traded factor on the asset space.</a:t>
                </a:r>
              </a:p>
              <a:p>
                <a:endParaRPr lang="en-NL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D06F683-CAC7-92DE-BD22-0D7881623C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369" y="4220597"/>
                <a:ext cx="8257586" cy="2642005"/>
              </a:xfrm>
              <a:prstGeom prst="rect">
                <a:avLst/>
              </a:prstGeom>
              <a:blipFill>
                <a:blip r:embed="rId3"/>
                <a:stretch>
                  <a:fillRect l="-665" t="-1152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899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12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APT vs CAPM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685800" y="927847"/>
                <a:ext cx="7772400" cy="52578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A security’</a:t>
                </a:r>
                <a:r>
                  <a:rPr lang="en-US" altLang="ja-JP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s expected return depends on how risky its payments are</a:t>
                </a:r>
              </a:p>
              <a:p>
                <a:pPr lvl="1"/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security is attractive if it provides high returns in bad times</a:t>
                </a:r>
                <a:endParaRPr lang="en-US" altLang="ja-JP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You are prepared to accept low expected return on these securities</a:t>
                </a:r>
              </a:p>
              <a:p>
                <a:pPr lvl="1"/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Like paying a premium for insurance!</a:t>
                </a:r>
              </a:p>
              <a:p>
                <a:pPr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CAPM: bad times are when the market return is low</a:t>
                </a:r>
              </a:p>
              <a:p>
                <a:pPr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APT: there is more to bad times than just low market returns</a:t>
                </a:r>
              </a:p>
              <a:p>
                <a:pPr>
                  <a:lnSpc>
                    <a:spcPct val="90000"/>
                  </a:lnSpc>
                </a:pPr>
                <a:endPara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CAPM is a special case of the APT, where the first and only factor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  <m:sup/>
                    </m:sSubSup>
                  </m:oMath>
                </a14:m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the market portfolio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With more factors, the APT is an extension of the CAPM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APT has same uses as CAPM: valuation of projects and assets, portfolio choice, etc.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In applications of APT, first factor is always assumed to be a market portfolio.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CAPM requires knowledge of the inherently unobservable true market portfolio of all assets.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APT doesn’t require that. Rather, APT requires a market portfolio that explains lots of common variation across assets.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First principal component of stock returns in the data is highly correlated to the S&amp;P500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  <a:hlinkClick r:id="rId2"/>
                  </a:rPr>
                  <a:t>Principal component</a:t>
                </a: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: a statistical portfolio of all stocks that explains as much of the common variation in returns as possible </a:t>
                </a:r>
              </a:p>
              <a:p>
                <a:pPr lvl="1">
                  <a:lnSpc>
                    <a:spcPct val="90000"/>
                  </a:lnSpc>
                </a:pPr>
                <a:endPara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927847"/>
                <a:ext cx="7772400" cy="5257800"/>
              </a:xfrm>
              <a:prstGeom prst="rect">
                <a:avLst/>
              </a:prstGeom>
              <a:blipFill>
                <a:blip r:embed="rId3"/>
                <a:stretch>
                  <a:fillRect l="-314" t="-348" r="-157" b="-7532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535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5FCF72-EEA1-46C7-8D21-9BAC2DB5E6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3">
                <a:extLst>
                  <a:ext uri="{FF2B5EF4-FFF2-40B4-BE49-F238E27FC236}">
                    <a16:creationId xmlns:a16="http://schemas.microsoft.com/office/drawing/2014/main" id="{39B90A7E-47EA-A3BD-4130-6F556D486535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46496" y="891988"/>
                <a:ext cx="8631657" cy="5257800"/>
              </a:xfrm>
              <a:prstGeom prst="rect">
                <a:avLst/>
              </a:prstGeom>
              <a:extLst>
                <a:ext uri="{909E8E84-426E-40dd-AFC4-6F175D3DCCD1}">
                  <a14:hiddenFill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  <a:ext uri="{FAA26D3D-D897-4be2-8F04-BA451C77F1D7}">
                  <ma14:placeholderFlag xmlns="" xmlns:ma14="http://schemas.microsoft.com/office/mac/drawingml/2011/main" val="1"/>
                </a:ext>
              </a:extLst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Non-diversifiable factor risk is priced, idiosyncratic risk is not, e.g., a two-factor APT:</a:t>
                </a:r>
              </a:p>
              <a:p>
                <a:pPr marL="0" indent="0" algn="ctr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𝑟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sub>
                        <m:sup/>
                      </m:sSubSup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1600" i="1">
                          <a:latin typeface="Cambria Math"/>
                          <a:sym typeface="Wingdings" panose="05000000000000000000" pitchFamily="2" charset="2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sz="16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𝑀</m:t>
                          </m:r>
                        </m:sub>
                      </m:sSub>
                      <m:sSubSup>
                        <m:sSub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𝑟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𝑀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sub>
                        <m:sup/>
                      </m:sSubSup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6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sz="16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𝑓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2,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sub>
                        <m:sup/>
                      </m:sSubSup>
                      <m:r>
                        <a:rPr lang="en-US" sz="1600" i="1">
                          <a:latin typeface="Cambria Math"/>
                          <a:sym typeface="Wingdings" panose="05000000000000000000" pitchFamily="2" charset="2"/>
                        </a:rPr>
                        <m:t>+</m:t>
                      </m:r>
                      <m:sSubSup>
                        <m:sSub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m:rPr>
                              <m:nor/>
                            </m:rPr>
                            <a:rPr lang="el-GR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ε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sub>
                        <m:sup/>
                      </m:sSubSup>
                    </m:oMath>
                  </m:oMathPara>
                </a14:m>
                <a:endParaRPr lang="en-US" sz="16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  <m:sup/>
                    </m:sSubSup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captures risk that is not perfect aligned with the market</a:t>
                </a:r>
              </a:p>
              <a:p>
                <a:pPr lvl="1">
                  <a:defRPr/>
                </a:pP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E.g., </a:t>
                </a:r>
                <a:r>
                  <a:rPr lang="en-US" sz="1600" u="sng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business cycle risk</a:t>
                </a: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bad times for many investors (with houses, small businesses, human capital </a:t>
                </a:r>
                <a:r>
                  <a:rPr lang="en-US" sz="1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etc</a:t>
                </a: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are recessions, while market returns can be low in expansions too </a:t>
                </a:r>
              </a:p>
              <a:p>
                <a:pPr>
                  <a:defRPr/>
                </a:pPr>
                <a:endParaRPr lang="en-US" sz="16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Think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  <m:sup/>
                    </m:sSubSup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as the return of a portfolio long stocks that comove strongly with the business cycle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𝛽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a:rPr lang="en-US" sz="16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,2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high) and short stocks that </a:t>
                </a:r>
                <a:r>
                  <a:rPr lang="en-US" sz="1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comove</a:t>
                </a: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weakly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𝛽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a:rPr lang="en-US" sz="16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,2</m:t>
                        </m:r>
                      </m:sub>
                    </m:sSub>
                    <m:r>
                      <a:rPr lang="en-US" sz="1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low) </a:t>
                </a:r>
              </a:p>
              <a:p>
                <a:pPr lvl="1">
                  <a:defRPr/>
                </a:pP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This long-short portfolio is risky, and thus captures a premium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λ</m:t>
                    </m:r>
                    <m:r>
                      <a:rPr lang="en-US" sz="1600" b="0" i="0" baseline="-2500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=</a:t>
                </a:r>
                <a:r>
                  <a:rPr lang="en-US" sz="1600" dirty="0">
                    <a:ea typeface="Cambria Math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/>
                        <a:sym typeface="Wingdings" panose="05000000000000000000" pitchFamily="2" charset="2"/>
                      </a:rPr>
                      <m:t>𝐸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/>
                        <a:sym typeface="Wingdings" panose="05000000000000000000" pitchFamily="2" charset="2"/>
                      </a:rPr>
                      <m:t>(</m:t>
                    </m:r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  <m:sup/>
                    </m:sSubSup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 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&gt;0</a:t>
                </a:r>
              </a:p>
              <a:p>
                <a:pPr lvl="1">
                  <a:defRPr/>
                </a:pPr>
                <a:endParaRPr lang="en-US" sz="16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Utility-based interpretation: </a:t>
                </a:r>
              </a:p>
              <a:p>
                <a:pPr lvl="1">
                  <a:defRPr/>
                </a:pP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CAPM follows from max U=f(E(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), </a:t>
                </a:r>
                <a:r>
                  <a:rPr lang="en-US" sz="1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Var</a:t>
                </a: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))</a:t>
                </a:r>
              </a:p>
              <a:p>
                <a:pPr lvl="1">
                  <a:defRPr/>
                </a:pP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APT follows from max U=f(E(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), </a:t>
                </a:r>
                <a:r>
                  <a:rPr lang="en-US" sz="1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Var</a:t>
                </a: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), </a:t>
                </a:r>
                <a:r>
                  <a:rPr lang="en-US" sz="1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Cov</a:t>
                </a: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  <m:r>
                          <a:rPr lang="en-US" sz="16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))</a:t>
                </a:r>
              </a:p>
              <a:p>
                <a:pPr>
                  <a:defRPr/>
                </a:pP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Relation to T: </a:t>
                </a:r>
              </a:p>
              <a:p>
                <a:pPr lvl="1">
                  <a:defRPr/>
                </a:pP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CAPM: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𝑟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  <m:sup/>
                    </m:sSubSup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𝑟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𝑀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  <m:sup/>
                    </m:sSubSup>
                  </m:oMath>
                </a14:m>
                <a:endParaRPr lang="en-US" sz="1600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lvl="1">
                  <a:defRPr/>
                </a:pPr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APT: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𝑟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  <m:sup/>
                    </m:sSubSup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is a combination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𝑟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𝑀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  <m:sup/>
                    </m:sSubSup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  <m:sup/>
                    </m:sSubSup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(aggregate demand for stocks differs from Tangency portfolio, because investors want to hedge against covariance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𝑓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2,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b>
                      <m:sup/>
                    </m:sSubSup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</a:t>
                </a:r>
              </a:p>
              <a:p>
                <a:pPr>
                  <a:defRPr/>
                </a:pP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3">
                <a:extLst>
                  <a:ext uri="{FF2B5EF4-FFF2-40B4-BE49-F238E27FC236}">
                    <a16:creationId xmlns:a16="http://schemas.microsoft.com/office/drawing/2014/main" id="{39B90A7E-47EA-A3BD-4130-6F556D486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496" y="891988"/>
                <a:ext cx="8631657" cy="5257800"/>
              </a:xfrm>
              <a:prstGeom prst="rect">
                <a:avLst/>
              </a:prstGeom>
              <a:blipFill>
                <a:blip r:embed="rId2"/>
                <a:stretch>
                  <a:fillRect l="-282" t="-348" r="-353" b="-5678"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  <a:ext uri="{FAA26D3D-D897-4be2-8F04-BA451C77F1D7}">
                  <ma14:placeholderFlag xmlns="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87650F9B-442B-204E-3031-D824D724F4E8}"/>
              </a:ext>
            </a:extLst>
          </p:cNvPr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Overview</a:t>
            </a:r>
          </a:p>
        </p:txBody>
      </p:sp>
      <p:sp>
        <p:nvSpPr>
          <p:cNvPr id="4" name="Plus 3">
            <a:extLst>
              <a:ext uri="{FF2B5EF4-FFF2-40B4-BE49-F238E27FC236}">
                <a16:creationId xmlns:a16="http://schemas.microsoft.com/office/drawing/2014/main" id="{67F5BCFD-D395-F571-63D0-CF1018D3C4B2}"/>
              </a:ext>
            </a:extLst>
          </p:cNvPr>
          <p:cNvSpPr/>
          <p:nvPr/>
        </p:nvSpPr>
        <p:spPr bwMode="auto">
          <a:xfrm>
            <a:off x="3733800" y="5257800"/>
            <a:ext cx="152400" cy="152400"/>
          </a:xfrm>
          <a:prstGeom prst="mathPlus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>
              <a:buFontTx/>
              <a:buNone/>
            </a:pPr>
            <a:endParaRPr lang="en-US" sz="2000" b="1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Minus 4">
            <a:extLst>
              <a:ext uri="{FF2B5EF4-FFF2-40B4-BE49-F238E27FC236}">
                <a16:creationId xmlns:a16="http://schemas.microsoft.com/office/drawing/2014/main" id="{E72AC08E-9C16-7A41-87A1-65685CEA528A}"/>
              </a:ext>
            </a:extLst>
          </p:cNvPr>
          <p:cNvSpPr/>
          <p:nvPr/>
        </p:nvSpPr>
        <p:spPr bwMode="auto">
          <a:xfrm>
            <a:off x="4343400" y="5257800"/>
            <a:ext cx="228600" cy="152400"/>
          </a:xfrm>
          <a:prstGeom prst="mathMinus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>
              <a:buFontTx/>
              <a:buNone/>
            </a:pPr>
            <a:endParaRPr lang="en-US" sz="2000" b="1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Minus 5">
            <a:extLst>
              <a:ext uri="{FF2B5EF4-FFF2-40B4-BE49-F238E27FC236}">
                <a16:creationId xmlns:a16="http://schemas.microsoft.com/office/drawing/2014/main" id="{BC300A1C-F9F4-2E1E-A994-DD252C430510}"/>
              </a:ext>
            </a:extLst>
          </p:cNvPr>
          <p:cNvSpPr/>
          <p:nvPr/>
        </p:nvSpPr>
        <p:spPr bwMode="auto">
          <a:xfrm>
            <a:off x="5029200" y="5257800"/>
            <a:ext cx="228600" cy="152400"/>
          </a:xfrm>
          <a:prstGeom prst="mathMinus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>
              <a:buFontTx/>
              <a:buNone/>
            </a:pPr>
            <a:endParaRPr lang="en-US" sz="2000" b="1" dirty="0" err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B63AD40-4ED2-8078-D436-1107BE3EA63E}"/>
              </a:ext>
            </a:extLst>
          </p:cNvPr>
          <p:cNvCxnSpPr>
            <a:cxnSpLocks/>
          </p:cNvCxnSpPr>
          <p:nvPr/>
        </p:nvCxnSpPr>
        <p:spPr>
          <a:xfrm flipH="1" flipV="1">
            <a:off x="2514600" y="2057400"/>
            <a:ext cx="2438400" cy="2819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31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641" y="75288"/>
            <a:ext cx="8039759" cy="647618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Graphical illustration of a two-factor APT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385208F0-8062-4BE5-9CA3-7355E7717905}" type="slidenum">
              <a:rPr lang="en-US" smtClean="0"/>
              <a:t>14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371600" y="2286000"/>
            <a:ext cx="0" cy="3276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143000" y="5334000"/>
            <a:ext cx="381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c 28"/>
          <p:cNvSpPr/>
          <p:nvPr/>
        </p:nvSpPr>
        <p:spPr>
          <a:xfrm>
            <a:off x="2113280" y="2909254"/>
            <a:ext cx="3200400" cy="2179638"/>
          </a:xfrm>
          <a:prstGeom prst="arc">
            <a:avLst>
              <a:gd name="adj1" fmla="val 8368900"/>
              <a:gd name="adj2" fmla="val 1593893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1371600" y="2286000"/>
            <a:ext cx="1981200" cy="2209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 rot="19963008">
            <a:off x="2189803" y="3306626"/>
            <a:ext cx="903598" cy="794090"/>
          </a:xfrm>
          <a:prstGeom prst="arc">
            <a:avLst>
              <a:gd name="adj1" fmla="val 10302194"/>
              <a:gd name="adj2" fmla="val 1801342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85801" y="4343400"/>
                <a:ext cx="609599" cy="668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1" y="4343400"/>
                <a:ext cx="609599" cy="6685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94641" y="3277969"/>
                <a:ext cx="9023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41" y="3277969"/>
                <a:ext cx="90235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897386" y="3181627"/>
                <a:ext cx="6095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386" y="3181627"/>
                <a:ext cx="609599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Oval 36"/>
          <p:cNvSpPr/>
          <p:nvPr/>
        </p:nvSpPr>
        <p:spPr>
          <a:xfrm>
            <a:off x="2235204" y="3466861"/>
            <a:ext cx="88338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655619" y="2664987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MVE portfolios of all risky assets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804574" y="3069131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Combinations of M and f</a:t>
            </a:r>
            <a:r>
              <a:rPr lang="en-US" baseline="-25000" dirty="0"/>
              <a:t>2</a:t>
            </a:r>
          </a:p>
        </p:txBody>
      </p:sp>
      <p:sp>
        <p:nvSpPr>
          <p:cNvPr id="71" name="Oval 70"/>
          <p:cNvSpPr/>
          <p:nvPr/>
        </p:nvSpPr>
        <p:spPr>
          <a:xfrm>
            <a:off x="2235203" y="39243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018741" y="3961300"/>
                <a:ext cx="6095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8741" y="3961300"/>
                <a:ext cx="60959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990600" y="1830446"/>
                <a:ext cx="9023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E(r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1830446"/>
                <a:ext cx="902358" cy="646331"/>
              </a:xfrm>
              <a:prstGeom prst="rect">
                <a:avLst/>
              </a:prstGeom>
              <a:blipFill>
                <a:blip r:embed="rId6"/>
                <a:stretch>
                  <a:fillRect l="-6081" t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4648200" y="5433161"/>
            <a:ext cx="1102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St. Dev.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62" name="Ink 161"/>
              <p14:cNvContentPartPr/>
              <p14:nvPr/>
            </p14:nvContentPartPr>
            <p14:xfrm>
              <a:off x="2451200" y="3479800"/>
              <a:ext cx="609840" cy="546480"/>
            </p14:xfrm>
          </p:contentPart>
        </mc:Choice>
        <mc:Fallback xmlns="">
          <p:pic>
            <p:nvPicPr>
              <p:cNvPr id="162" name="Ink 16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439320" y="3467920"/>
                <a:ext cx="633600" cy="57024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xtBox 4"/>
          <p:cNvSpPr txBox="1"/>
          <p:nvPr/>
        </p:nvSpPr>
        <p:spPr>
          <a:xfrm>
            <a:off x="3429000" y="188613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CAL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8636" y="5673370"/>
            <a:ext cx="8314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Market portfolio is not efficient anymore (i.e., M≠T)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Rather, M and f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can be combined to get T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This means that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 and f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together price assets</a:t>
            </a:r>
          </a:p>
        </p:txBody>
      </p:sp>
      <p:sp>
        <p:nvSpPr>
          <p:cNvPr id="25" name="Oval 24"/>
          <p:cNvSpPr/>
          <p:nvPr/>
        </p:nvSpPr>
        <p:spPr>
          <a:xfrm>
            <a:off x="2630781" y="327670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316331" y="3269985"/>
                <a:ext cx="609599" cy="3990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b>
                        <m:sup/>
                      </m:sSubSup>
                    </m:oMath>
                  </m:oMathPara>
                </a14:m>
                <a:endParaRPr lang="en-US" baseline="-25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331" y="3269985"/>
                <a:ext cx="609599" cy="399020"/>
              </a:xfrm>
              <a:prstGeom prst="rect">
                <a:avLst/>
              </a:prstGeom>
              <a:blipFill>
                <a:blip r:embed="rId10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BE35B167-97BB-462E-958C-9DCED73D2806}"/>
                  </a:ext>
                </a:extLst>
              </p:cNvPr>
              <p:cNvSpPr/>
              <p:nvPr/>
            </p:nvSpPr>
            <p:spPr>
              <a:xfrm>
                <a:off x="470120" y="1068358"/>
                <a:ext cx="8216680" cy="7077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𝑟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sub>
                        <m:sup/>
                      </m:sSubSup>
                      <m:r>
                        <a:rPr lang="en-US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i="1">
                          <a:latin typeface="Cambria Math"/>
                          <a:sym typeface="Wingdings" panose="05000000000000000000" pitchFamily="2" charset="2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𝑀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𝑟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𝑀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sub>
                        <m:sup/>
                      </m:sSub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sub>
                        <m:sup/>
                      </m:sSubSup>
                      <m:r>
                        <a:rPr lang="en-US" i="1">
                          <a:latin typeface="Cambria Math"/>
                          <a:sym typeface="Wingdings" panose="05000000000000000000" pitchFamily="2" charset="2"/>
                        </a:rPr>
                        <m:t>+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SupPr>
                        <m:e>
                          <m:r>
                            <m:rPr>
                              <m:nor/>
                            </m:rPr>
                            <a:rPr lang="el-GR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ε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sub>
                        <m:sup/>
                      </m:sSubSup>
                    </m:oMath>
                  </m:oMathPara>
                </a14:m>
                <a:endParaRPr lang="en-US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ctr"/>
                <a:endParaRPr lang="en-US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BE35B167-97BB-462E-958C-9DCED73D28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20" y="1068358"/>
                <a:ext cx="8216680" cy="70775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18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15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APT implementations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46496" y="891988"/>
            <a:ext cx="8631657" cy="52578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Following Fama and French’s preferred interpretation of the factors in their FF3M, empirical factors are routinely considered APT risk factors</a:t>
            </a:r>
          </a:p>
          <a:p>
            <a:pPr lvl="1">
              <a:defRPr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Empirical factor returns comove with the risks that determine bad times for investors</a:t>
            </a:r>
          </a:p>
          <a:p>
            <a:pPr lvl="2"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SMB and HML correlate strongly with second and third 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principal component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of stock returns in the data, so they do capture considerable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comovement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WML does not seem to capture as much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comovement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and Fama and French explicitly do not include it in their model...</a:t>
            </a:r>
          </a:p>
          <a:p>
            <a:pPr lvl="3"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They consider WML an anomaly (next topic)</a:t>
            </a:r>
          </a:p>
          <a:p>
            <a:pPr lvl="1">
              <a:lnSpc>
                <a:spcPct val="90000"/>
              </a:lnSpc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Factors are long-short portfolios (excess returns): aggregated over all investors, they must still own the market portfolio</a:t>
            </a:r>
          </a:p>
          <a:p>
            <a:pPr lvl="1">
              <a:lnSpc>
                <a:spcPct val="90000"/>
              </a:lnSpc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More recently, Fama and French have been advocating for a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5 factor model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: FF3+profitability and investment factors</a:t>
            </a:r>
          </a:p>
          <a:p>
            <a:pPr lvl="3">
              <a:defRPr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defRPr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defRPr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996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16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Application 1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33400" y="914400"/>
            <a:ext cx="7772400" cy="3200400"/>
          </a:xfrm>
          <a:prstGeom prst="rect">
            <a:avLst/>
          </a:prstGeom>
          <a:extLst>
            <a:ext uri="{909E8E84-426E-40dd-AFC4-6F175D3DCCD1}">
              <a14:hiddenFill xmlns:mc="http://schemas.openxmlformats.org/markup-compatibility/2006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a14="http://schemas.microsoft.com/office/drawing/2010/main" xmlns="" xmlns:ma14="http://schemas.microsoft.com/office/mac/drawingml/2011/main" val="1"/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Perhaps unsurprisingly, multifactor models typically outperform the CAPM by a large margin in asset pricing tests, i.e., explaining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 cross-sectional variation in historical average returns of portfolios and (ii) returns of mutual funds and hedge funds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Did the manager do something special or did he just load on something we knew about already?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From Andrew Ang’s Asset Management book:</a:t>
            </a: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7D718C6-2ED3-1644-7B3C-0FCE2A44F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45" y="2743200"/>
            <a:ext cx="3643669" cy="224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A1751F4-3FCA-7C5E-FE6A-35EA343216E3}"/>
              </a:ext>
            </a:extLst>
          </p:cNvPr>
          <p:cNvSpPr txBox="1"/>
          <p:nvPr/>
        </p:nvSpPr>
        <p:spPr>
          <a:xfrm>
            <a:off x="4419600" y="2824611"/>
            <a:ext cx="39788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Negative average alpha (CAPM and FFCM)</a:t>
            </a:r>
          </a:p>
          <a:p>
            <a:pPr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No persistence in high Carhart 4-factor alphas</a:t>
            </a:r>
          </a:p>
          <a:p>
            <a:pPr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Yet, investors chase returns:</a:t>
            </a:r>
          </a:p>
          <a:p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B614DB68-F3C9-52D0-F91A-1F2EF1DFB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496" y="4114800"/>
            <a:ext cx="3474704" cy="2120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44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CDA756-E3DD-A012-C05C-6BB544176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6D4F5A-2302-B6D4-9488-9B26D8D7D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17</a:t>
            </a:fld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110521-3650-97B8-19B1-54494B3A5C8E}"/>
              </a:ext>
            </a:extLst>
          </p:cNvPr>
          <p:cNvSpPr txBox="1"/>
          <p:nvPr/>
        </p:nvSpPr>
        <p:spPr>
          <a:xfrm>
            <a:off x="533400" y="228600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The reality of active mutual fund performance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91D4B08-358D-F90D-50BD-483E11A325C1}"/>
              </a:ext>
            </a:extLst>
          </p:cNvPr>
          <p:cNvSpPr txBox="1">
            <a:spLocks noChangeArrowheads="1"/>
          </p:cNvSpPr>
          <p:nvPr/>
        </p:nvSpPr>
        <p:spPr>
          <a:xfrm>
            <a:off x="645459" y="990600"/>
            <a:ext cx="7772400" cy="3200400"/>
          </a:xfrm>
          <a:prstGeom prst="rect">
            <a:avLst/>
          </a:prstGeom>
          <a:extLst>
            <a:ext uri="{909E8E84-426E-40dd-AFC4-6F175D3DCCD1}">
              <a14:hiddenFill xmlns:mc="http://schemas.openxmlformats.org/markup-compatibility/2006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a14="http://schemas.microsoft.com/office/drawing/2010/main" xmlns="" xmlns:ma14="http://schemas.microsoft.com/office/mac/drawingml/2011/main" val="1"/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Mutual funds advertise high past performance (in general)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Marketing: average return, Sharpe ratio, CAPM alpha, FF3 alpha,…?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Survivorship bias: Average return of live (covered by databases) minus dead (not covered) funds is about 4% per year!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reality: three stylized facts</a:t>
            </a:r>
          </a:p>
          <a:p>
            <a:pPr marL="1074420" lvl="2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typical active mutual fund delivers a negative alpha after costs, and, at best, a slightly positive alpha before costs</a:t>
            </a:r>
          </a:p>
          <a:p>
            <a:pPr lvl="3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Large funds perform worst: alpha opportunities are hard to scale, as concentrated in small, illiquid, distressed stocks </a:t>
            </a:r>
          </a:p>
          <a:p>
            <a:pPr marL="1074420" lvl="2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addition, positive alpha is not persistent (in contrast to negative alpha)</a:t>
            </a:r>
          </a:p>
          <a:p>
            <a:pPr marL="1074420" lvl="2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Yet, investors chase returns!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can explain these stylized facts?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Iow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Why are we paying fund managers so much through fees?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Interview with Jonathan Berk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  <a:hlinkClick r:id="rId2"/>
              </a:rPr>
              <a:t>https://www.youtube.com/watch?v=a41LhZE5Iec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978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60BA6F-E3BC-3C1D-5F7D-D129056DF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1721AE-415D-4FFE-D469-CEB17C3C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18</a:t>
            </a:fld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D943C4-FA69-EAEB-0BA4-8D3F7C1F5F8E}"/>
              </a:ext>
            </a:extLst>
          </p:cNvPr>
          <p:cNvSpPr txBox="1"/>
          <p:nvPr/>
        </p:nvSpPr>
        <p:spPr>
          <a:xfrm>
            <a:off x="303726" y="191037"/>
            <a:ext cx="74276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Intuition (Berk &amp; Green, 2005; Berk &amp; v. Binsbergen, 2015)</a:t>
            </a:r>
            <a:endParaRPr lang="en-US" sz="2000" b="1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5DA7FB6-559A-2B4A-575A-F1B789F6A169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838200"/>
            <a:ext cx="7772400" cy="3200400"/>
          </a:xfrm>
          <a:prstGeom prst="rect">
            <a:avLst/>
          </a:prstGeom>
          <a:extLst>
            <a:ext uri="{909E8E84-426E-40dd-AFC4-6F175D3DCCD1}">
              <a14:hiddenFill xmlns:mc="http://schemas.openxmlformats.org/markup-compatibility/2006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a14="http://schemas.microsoft.com/office/drawing/2010/main" xmlns="" xmlns:ma14="http://schemas.microsoft.com/office/mac/drawingml/2011/main" val="1"/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rational equilibrium model that fits these stylized facts: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Managers have differential talent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Decreasing returns to scale  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Investors chase returns: 1st-best historical return is most likely achieved by the most-skilled manager (with highest E(return))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This fund receives all new money flows from investors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Fund becomes bigger, and its E(return) will decrease until its equal to the 2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-best E(return)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Now, new money will flow to the 1st- and 2nd-best fund and their E(return) decreases to 3rd-best fund … and so on …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 equilibrium 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E(return) on all funds are equal and investors will be indifferent between active and passive investing 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Highly skilled managers do not obtain a positive alpha after fees, but will manage larger funds and earn higher fees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Skill is not measured by alpha after fees, but by</a:t>
            </a:r>
          </a:p>
          <a:p>
            <a:pPr marL="731520" lvl="2" indent="0" algn="ctr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[alpha before fees * size of the fund]!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37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828C05-D6E6-ED2E-8F67-903FA21E5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5EAC1A-C52F-4F5B-DB51-5B2D2961F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19</a:t>
            </a:fld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7E37D0-0133-9F97-B7B6-5224855211CC}"/>
              </a:ext>
            </a:extLst>
          </p:cNvPr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Application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3">
                <a:extLst>
                  <a:ext uri="{FF2B5EF4-FFF2-40B4-BE49-F238E27FC236}">
                    <a16:creationId xmlns:a16="http://schemas.microsoft.com/office/drawing/2014/main" id="{E96E5320-9A10-4366-FEC0-82CB6A3F5DFB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645459" y="990600"/>
                <a:ext cx="7772400" cy="3200400"/>
              </a:xfrm>
              <a:prstGeom prst="rect">
                <a:avLst/>
              </a:prstGeom>
              <a:extLst>
                <a:ext uri="{909E8E84-426E-40dd-AFC4-6F175D3DCCD1}">
                  <a14:hiddenFill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  <a:ext uri="{FAA26D3D-D897-4be2-8F04-BA451C77F1D7}">
                  <ma14:placeholderFlag xmlns="" xmlns:ma14="http://schemas.microsoft.com/office/mac/drawingml/2011/main" val="1"/>
                </a:ext>
              </a:extLst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Are these multifactor models useful for valuation as well?</a:t>
                </a:r>
                <a:endParaRPr lang="en-US" altLang="en-US" sz="1800" dirty="0">
                  <a:latin typeface="Arial" panose="020B0604020202020204" pitchFamily="34" charset="0"/>
                  <a:ea typeface="ヒラギノ角ゴ Pro W3" charset="-128"/>
                  <a:cs typeface="Arial" panose="020B0604020202020204" pitchFamily="34" charset="0"/>
                </a:endParaRPr>
              </a:p>
              <a:p>
                <a:pPr lvl="1"/>
                <a:endParaRPr lang="en-US" altLang="en-US" sz="1800" dirty="0">
                  <a:latin typeface="Arial" panose="020B0604020202020204" pitchFamily="34" charset="0"/>
                  <a:ea typeface="ヒラギノ角ゴ Pro W3" charset="-128"/>
                  <a:cs typeface="Arial" panose="020B0604020202020204" pitchFamily="34" charset="0"/>
                </a:endParaRPr>
              </a:p>
              <a:p>
                <a:pPr lvl="1"/>
                <a:r>
                  <a:rPr lang="en-US" altLang="en-US" sz="1800" dirty="0">
                    <a:latin typeface="Arial" panose="020B0604020202020204" pitchFamily="34" charset="0"/>
                    <a:ea typeface="ヒラギノ角ゴ Pro W3" charset="-128"/>
                    <a:cs typeface="Arial" panose="020B0604020202020204" pitchFamily="34" charset="0"/>
                  </a:rPr>
                  <a:t>Let us apply the CAPM, FF3M and FFCM to calculate the forward-looking expected returns (</a:t>
                </a:r>
                <a14:m>
                  <m:oMath xmlns:m="http://schemas.openxmlformats.org/officeDocument/2006/math">
                    <m:r>
                      <a:rPr lang="en-US" altLang="en-US" sz="1800" i="1" dirty="0">
                        <a:latin typeface="Cambria Math" panose="02040503050406030204" pitchFamily="18" charset="0"/>
                        <a:ea typeface="ヒラギノ角ゴ Pro W3" charset="-128"/>
                      </a:rPr>
                      <m:t>𝐸</m:t>
                    </m:r>
                    <m:r>
                      <a:rPr lang="en-US" altLang="en-US" sz="1800" i="1" dirty="0">
                        <a:latin typeface="Cambria Math" panose="02040503050406030204" pitchFamily="18" charset="0"/>
                        <a:ea typeface="ヒラギノ角ゴ Pro W3" charset="-128"/>
                      </a:rPr>
                      <m:t>(</m:t>
                    </m:r>
                    <m:sSub>
                      <m:sSubPr>
                        <m:ctrlPr>
                          <a:rPr lang="en-US" altLang="en-US" sz="1800" i="1" dirty="0">
                            <a:latin typeface="Cambria Math" panose="02040503050406030204" pitchFamily="18" charset="0"/>
                            <a:ea typeface="ヒラギノ角ゴ Pro W3" charset="-128"/>
                          </a:rPr>
                        </m:ctrlPr>
                      </m:sSubPr>
                      <m:e>
                        <m:r>
                          <a:rPr lang="en-US" altLang="en-US" sz="1800" i="1" dirty="0">
                            <a:latin typeface="Cambria Math" panose="02040503050406030204" pitchFamily="18" charset="0"/>
                            <a:ea typeface="ヒラギノ角ゴ Pro W3" charset="-128"/>
                          </a:rPr>
                          <m:t>𝑟</m:t>
                        </m:r>
                      </m:e>
                      <m:sub>
                        <m:r>
                          <a:rPr lang="en-US" altLang="en-US" sz="1800" i="1" dirty="0">
                            <a:latin typeface="Cambria Math" panose="02040503050406030204" pitchFamily="18" charset="0"/>
                            <a:ea typeface="ヒラギノ角ゴ Pro W3" charset="-128"/>
                          </a:rPr>
                          <m:t>𝑖</m:t>
                        </m:r>
                      </m:sub>
                    </m:sSub>
                    <m:r>
                      <a:rPr lang="en-US" altLang="en-US" sz="1800" i="1" dirty="0">
                        <a:latin typeface="Cambria Math" panose="02040503050406030204" pitchFamily="18" charset="0"/>
                        <a:ea typeface="ヒラギノ角ゴ Pro W3" charset="-128"/>
                      </a:rPr>
                      <m:t>)</m:t>
                    </m:r>
                  </m:oMath>
                </a14:m>
                <a:r>
                  <a:rPr lang="en-US" altLang="en-US" sz="1800" dirty="0">
                    <a:latin typeface="Arial" panose="020B0604020202020204" pitchFamily="34" charset="0"/>
                    <a:ea typeface="ヒラギノ角ゴ Pro W3" charset="-128"/>
                    <a:cs typeface="Arial" panose="020B0604020202020204" pitchFamily="34" charset="0"/>
                  </a:rPr>
                  <a:t>, i.e., the cost of capital) of the 17 industries</a:t>
                </a:r>
              </a:p>
              <a:p>
                <a:pPr marL="400050" lvl="1" indent="0">
                  <a:buNone/>
                  <a:defRPr/>
                </a:pPr>
                <a:endParaRPr lang="en-US" sz="1800" dirty="0">
                  <a:latin typeface="Arial" panose="020B0604020202020204" pitchFamily="34" charset="0"/>
                  <a:ea typeface="ヒラギノ角ゴ Pro W3" charset="-128"/>
                  <a:cs typeface="Arial" panose="020B0604020202020204" pitchFamily="34" charset="0"/>
                </a:endParaRPr>
              </a:p>
              <a:p>
                <a:pPr marL="400050" lvl="1" indent="0">
                  <a:buNone/>
                  <a:defRPr/>
                </a:pPr>
                <a:endParaRPr lang="en-US" sz="18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85800" lvl="1">
                  <a:defRPr/>
                </a:pPr>
                <a14:m>
                  <m:oMath xmlns:m="http://schemas.openxmlformats.org/officeDocument/2006/math">
                    <m:r>
                      <a:rPr lang="el-GR" sz="1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𝛽</m:t>
                    </m:r>
                    <m:r>
                      <a:rPr lang="en-US" sz="1800" i="1" baseline="-25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𝑖𝑘</m:t>
                    </m:r>
                    <m:r>
                      <a:rPr lang="en-US" sz="1800" i="1" baseline="-2500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: Estimate factor betas using a time series regression of returns on the factors using last 5 years of monthly data</a:t>
                </a:r>
              </a:p>
              <a:p>
                <a:pPr marL="685800" lvl="1">
                  <a:defRPr/>
                </a:pPr>
                <a:r>
                  <a:rPr lang="en-US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E(</a:t>
                </a:r>
                <a:r>
                  <a:rPr lang="en-US" altLang="en-US" sz="1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</a:t>
                </a:r>
                <a:r>
                  <a:rPr lang="en-US" altLang="en-US" sz="1800" i="1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r>
                  <a:rPr lang="en-US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): Estimated using historical average returns of the factors</a:t>
                </a:r>
              </a:p>
              <a:p>
                <a:pPr marL="1085850" lvl="2">
                  <a:defRPr/>
                </a:pPr>
                <a:r>
                  <a:rPr lang="en-US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Assumption: factor portfolios have stable exposure to risk, such that risk premium is best estimated using as much historical data as possible.</a:t>
                </a:r>
              </a:p>
            </p:txBody>
          </p:sp>
        </mc:Choice>
        <mc:Fallback xmlns="">
          <p:sp>
            <p:nvSpPr>
              <p:cNvPr id="9" name="Rectangle 3">
                <a:extLst>
                  <a:ext uri="{FF2B5EF4-FFF2-40B4-BE49-F238E27FC236}">
                    <a16:creationId xmlns:a16="http://schemas.microsoft.com/office/drawing/2014/main" id="{E96E5320-9A10-4366-FEC0-82CB6A3F5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59" y="990600"/>
                <a:ext cx="7772400" cy="3200400"/>
              </a:xfrm>
              <a:prstGeom prst="rect">
                <a:avLst/>
              </a:prstGeom>
              <a:blipFill>
                <a:blip r:embed="rId2"/>
                <a:stretch>
                  <a:fillRect l="-549" t="-1143" r="-78" b="-29143"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  <a:ext uri="{FAA26D3D-D897-4be2-8F04-BA451C77F1D7}">
                  <ma14:placeholderFlag xmlns="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35CE5B8-63E1-7B84-3031-8DA3FE180171}"/>
                  </a:ext>
                </a:extLst>
              </p:cNvPr>
              <p:cNvSpPr/>
              <p:nvPr/>
            </p:nvSpPr>
            <p:spPr>
              <a:xfrm>
                <a:off x="1307316" y="2667000"/>
                <a:ext cx="7107668" cy="3525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  <a:sym typeface="Wingdings" panose="05000000000000000000" pitchFamily="2" charset="2"/>
                        </a:rPr>
                        <m:t>𝐸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sup>
                          </m:sSubSup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sym typeface="Wingdings" panose="05000000000000000000" pitchFamily="2" charset="2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𝑀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sym typeface="Wingdings" panose="05000000000000000000" pitchFamily="2" charset="2"/>
                        </a:rPr>
                        <m:t>𝐸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  <a:sym typeface="Wingdings" panose="05000000000000000000" pitchFamily="2" charset="2"/>
                                </a:rPr>
                                <m:t>𝑀</m:t>
                              </m:r>
                            </m:sub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sup>
                          </m:sSubSup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sym typeface="Wingdings" panose="05000000000000000000" pitchFamily="2" charset="2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𝑆𝑀𝐵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sym typeface="Wingdings" panose="05000000000000000000" pitchFamily="2" charset="2"/>
                        </a:rPr>
                        <m:t>𝐸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  <a:sym typeface="Wingdings" panose="05000000000000000000" pitchFamily="2" charset="2"/>
                                </a:rPr>
                                <m:t>𝑆𝑀𝐵</m:t>
                              </m:r>
                            </m:sub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sup>
                          </m:sSubSup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sym typeface="Wingdings" panose="05000000000000000000" pitchFamily="2" charset="2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𝐻𝑀𝐿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sym typeface="Wingdings" panose="05000000000000000000" pitchFamily="2" charset="2"/>
                        </a:rPr>
                        <m:t>𝐸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  <a:sym typeface="Wingdings" panose="05000000000000000000" pitchFamily="2" charset="2"/>
                                </a:rPr>
                                <m:t>𝐻𝑀𝐿</m:t>
                              </m:r>
                            </m:sub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sup>
                          </m:sSubSup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sym typeface="Wingdings" panose="05000000000000000000" pitchFamily="2" charset="2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𝑊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𝑀𝐿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sym typeface="Wingdings" panose="05000000000000000000" pitchFamily="2" charset="2"/>
                        </a:rPr>
                        <m:t>𝐸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𝑊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  <a:sym typeface="Wingdings" panose="05000000000000000000" pitchFamily="2" charset="2"/>
                                </a:rPr>
                                <m:t>𝑀𝐿</m:t>
                              </m:r>
                            </m:sub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35CE5B8-63E1-7B84-3031-8DA3FE1801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316" y="2667000"/>
                <a:ext cx="7107668" cy="352597"/>
              </a:xfrm>
              <a:prstGeom prst="rect">
                <a:avLst/>
              </a:prstGeom>
              <a:blipFill>
                <a:blip r:embed="rId3"/>
                <a:stretch>
                  <a:fillRect b="-14035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70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2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Beta is dead!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838200"/>
            <a:ext cx="7772400" cy="56871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CAPM is rejected in the data: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Huge body of work shows that the CAPM in its </a:t>
            </a:r>
            <a:r>
              <a:rPr lang="en-US" alt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basic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form does not explain well variation across assets in average returns: 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Corr(average returns, market betas) &lt;&lt; 1</a:t>
            </a:r>
          </a:p>
          <a:p>
            <a:pPr>
              <a:lnSpc>
                <a:spcPct val="90000"/>
              </a:lnSpc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Let us consider some of the most powerful evidence to this conclusion from Fama and French (1992)</a:t>
            </a:r>
          </a:p>
          <a:p>
            <a:pPr lvl="1">
              <a:lnSpc>
                <a:spcPct val="90000"/>
              </a:lnSpc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Sort stocks (at the end of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 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 separately on two characteristics that are known to generate a spread in average returns (in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 t+1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Size (Market Cap): Small firms historically outperformed big firms. Why? 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Perhaps small firms are less diversified?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But, investors diversify by investing in many stocks…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BM (book-to-market): High book-to-market firms (Value) historically outperformed low book-to-market firms (Growth). Why?</a:t>
            </a:r>
          </a:p>
          <a:p>
            <a:pPr marL="1028700" lvl="2" indent="-171450">
              <a:lnSpc>
                <a:spcPct val="9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When market value is low relative to book value (of firm’s projects), a large discount rate must have been applied. </a:t>
            </a:r>
          </a:p>
          <a:p>
            <a:pPr marL="1028700" lvl="2" indent="-171450">
              <a:lnSpc>
                <a:spcPct val="9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Is this larger discount rate appropriate for the firm’s risk or mispricing?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-171450">
              <a:lnSpc>
                <a:spcPct val="90000"/>
              </a:lnSpc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en-US" sz="1600" i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81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20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17324" y="152400"/>
            <a:ext cx="7736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Forward-looking expected returns of 17 industries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31471"/>
              </p:ext>
            </p:extLst>
          </p:nvPr>
        </p:nvGraphicFramePr>
        <p:xfrm>
          <a:off x="1066800" y="1219200"/>
          <a:ext cx="6248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3400" y="518657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Expected returns similar across the three models, suggesting that the CAPM may not be such a bad model to do valuation after all.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Many analysts are working under this assumption!</a:t>
            </a:r>
          </a:p>
        </p:txBody>
      </p:sp>
    </p:spTree>
    <p:extLst>
      <p:ext uri="{BB962C8B-B14F-4D97-AF65-F5344CB8AC3E}">
        <p14:creationId xmlns:p14="http://schemas.microsoft.com/office/powerpoint/2010/main" val="128156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21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Conclusions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5459" y="990600"/>
            <a:ext cx="7772400" cy="32004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Our chosen application with well-diversified industry portfolios is quite friendly to the multi-factor models</a:t>
            </a:r>
          </a:p>
          <a:p>
            <a:pPr marL="171450" indent="-171450"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Exposures</a:t>
            </a:r>
          </a:p>
          <a:p>
            <a:pPr marL="1085850" lvl="2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When the models are applied to individual stocks, additional noise will be introduced by having to estimate multiple betas over a recent window</a:t>
            </a:r>
          </a:p>
          <a:p>
            <a:pPr marL="1085850" lvl="2"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premia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5850" lvl="2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We have used average excess factor returns over a long history as our estimates of factor risk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premia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If you want to improve your forward-looking estimates of the factor risk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premia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you will need to estimate them, which introduces additional noise.</a:t>
            </a:r>
          </a:p>
          <a:p>
            <a:pPr marL="685800" lvl="1"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As a result, forward-looking expected returns from multifactor models may be extreme and farther off from reality than a simpler model like CAPM.</a:t>
            </a:r>
          </a:p>
          <a:p>
            <a:pPr marL="685800" lvl="1"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buFont typeface="+mj-lt"/>
              <a:buAutoNum type="arabicPeriod"/>
              <a:defRPr/>
            </a:pPr>
            <a:endParaRPr lang="en-US" altLang="en-US" sz="1800" dirty="0">
              <a:latin typeface="Arial" panose="020B0604020202020204" pitchFamily="34" charset="0"/>
              <a:ea typeface="ヒラギノ角ゴ Pro W3" charset="-128"/>
              <a:cs typeface="Arial" panose="020B0604020202020204" pitchFamily="34" charset="0"/>
            </a:endParaRP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defRPr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528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22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>
                <a:latin typeface="Arial" pitchFamily="34" charset="0"/>
                <a:cs typeface="Arial" pitchFamily="34" charset="0"/>
              </a:rPr>
              <a:t>Factor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models (1/2)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838200"/>
            <a:ext cx="7772400" cy="52578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Factor models are extremely useful to estimate the variance-covariance matrix for many assets</a:t>
            </a:r>
          </a:p>
          <a:p>
            <a:pPr lvl="1"/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This is a key input in portfolio optimization</a:t>
            </a:r>
          </a:p>
          <a:p>
            <a:pPr lvl="1"/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Regardless of whether you believe factors are truly APT risk factors or just capturing mispricing (e.g., due to correlated trading and investor sentiment)</a:t>
            </a:r>
          </a:p>
          <a:p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Returns of assets have two components</a:t>
            </a:r>
          </a:p>
          <a:p>
            <a:pPr lvl="1"/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Systematic risk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/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Small number of factors </a:t>
            </a:r>
          </a:p>
          <a:p>
            <a:pPr lvl="2"/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Proxy for economic events (changes in interest rates, inflation, GDP growth)</a:t>
            </a:r>
          </a:p>
          <a:p>
            <a:pPr lvl="2"/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Affect large numbers of assets</a:t>
            </a:r>
          </a:p>
          <a:p>
            <a:pPr lvl="1"/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Non-systematic risk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/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Unique to each asset (new product innovations, changes in management,  lawsuits, labor strikes, </a:t>
            </a: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Uncorrelated across assets</a:t>
            </a:r>
          </a:p>
          <a:p>
            <a:pPr lvl="2"/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Equations that break down an asset’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s return into these two components are called </a:t>
            </a:r>
            <a:r>
              <a:rPr lang="en-US" altLang="ja-JP" sz="1800" i="1" dirty="0">
                <a:latin typeface="Arial" panose="020B0604020202020204" pitchFamily="34" charset="0"/>
                <a:cs typeface="Arial" panose="020B0604020202020204" pitchFamily="34" charset="0"/>
              </a:rPr>
              <a:t>factor models</a:t>
            </a:r>
            <a:endParaRPr lang="en-US" alt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6319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23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Factor models (2/2)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838200"/>
            <a:ext cx="7772400" cy="52578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</a:p>
          <a:p>
            <a:pPr lvl="1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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expected excess return when factors are zero</a:t>
            </a:r>
          </a:p>
          <a:p>
            <a:pPr lvl="1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common factors (1…K)</a:t>
            </a:r>
          </a:p>
          <a:p>
            <a:pPr lvl="1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sensitivities of assets to factors</a:t>
            </a:r>
          </a:p>
          <a:p>
            <a:pPr lvl="1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idiosyncratic (firm-specific) risk, uncorrelated with the factors and across firms, with E(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= 0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shocks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surprises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about the firm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711204"/>
              </p:ext>
            </p:extLst>
          </p:nvPr>
        </p:nvGraphicFramePr>
        <p:xfrm>
          <a:off x="1981200" y="1330325"/>
          <a:ext cx="51625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74900" imgH="228600" progId="Equation.3">
                  <p:embed/>
                </p:oleObj>
              </mc:Choice>
              <mc:Fallback>
                <p:oleObj name="Equation" r:id="rId2" imgW="2374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330325"/>
                        <a:ext cx="516255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22408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24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Portfolio risk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9"/>
              <p:cNvSpPr txBox="1">
                <a:spLocks noChangeArrowheads="1"/>
              </p:cNvSpPr>
              <p:nvPr/>
            </p:nvSpPr>
            <p:spPr>
              <a:xfrm>
                <a:off x="685800" y="762000"/>
                <a:ext cx="7772400" cy="5257800"/>
              </a:xfrm>
              <a:prstGeom prst="rect">
                <a:avLst/>
              </a:prstGeom>
              <a:extLst>
                <a:ext uri="{909E8E84-426E-40dd-AFC4-6F175D3DCCD1}">
                  <a14:hiddenFill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  <a:ext uri="{FAA26D3D-D897-4be2-8F04-BA451C77F1D7}">
                  <ma14:placeholderFlag xmlns="" xmlns:ma14="http://schemas.microsoft.com/office/mac/drawingml/2011/main" val="1"/>
                </a:ext>
              </a:extLst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Portfolio returns also follow the factor model</a:t>
                </a:r>
              </a:p>
              <a:p>
                <a:pPr>
                  <a:defRPr/>
                </a:pP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lvl="1" indent="0">
                  <a:buNone/>
                  <a:defRPr/>
                </a:pP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In matrix form: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Σ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</m:oMath>
                </a14:m>
                <a:r>
                  <a:rPr lang="en-US" sz="18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𝜎</m:t>
                        </m:r>
                      </m:e>
                      <m:sub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sub>
                        </m:sSub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with </a:t>
                </a:r>
              </a:p>
              <a:p>
                <a:pPr marL="0" indent="0" algn="ctr"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sub>
                    </m:sSub>
                    <m: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𝐾</m:t>
                            </m:r>
                          </m:sub>
                        </m:sSub>
                      </m:e>
                    </m:d>
                    <m:r>
                      <a:rPr lang="en-US" sz="1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′</m:t>
                    </m:r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Σ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en-US" sz="18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𝜎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⋯</m:t>
                              </m:r>
                            </m:e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𝜎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𝐾</m:t>
                                      </m:r>
                                    </m:sub>
                                  </m:sSub>
                                </m:sub>
                                <m:sup/>
                              </m:sSubSup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𝜎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𝐾</m:t>
                                      </m:r>
                                    </m:sub>
                                  </m:sSub>
                                </m:sub>
                                <m:sup/>
                              </m:sSubSup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⋯</m:t>
                              </m:r>
                            </m:e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𝜎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𝐾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mr>
                        </m:m>
                      </m:e>
                    </m:d>
                  </m:oMath>
                </a14:m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What is the idiosyncratic risk of the portfolio if it is well-diversified? 0</a:t>
                </a:r>
              </a:p>
              <a:p>
                <a:pPr>
                  <a:defRPr/>
                </a:pP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What is the covariance between two portfolios </a:t>
                </a:r>
                <a:r>
                  <a:rPr lang="en-US" sz="1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:r>
                  <a:rPr lang="en-US" sz="1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p*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</a:p>
              <a:p>
                <a:pPr marL="0" indent="0" algn="ctr"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′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Σ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∗</m:t>
                        </m:r>
                      </m:sub>
                    </m:sSub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defRPr/>
                </a:pP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762000"/>
                <a:ext cx="7772400" cy="5257800"/>
              </a:xfrm>
              <a:prstGeom prst="rect">
                <a:avLst/>
              </a:prstGeom>
              <a:blipFill>
                <a:blip r:embed="rId3"/>
                <a:stretch>
                  <a:fillRect l="-549" t="-579" b="-7995"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  <a:ext uri="{FAA26D3D-D897-4be2-8F04-BA451C77F1D7}">
                  <ma14:placeholderFlag xmlns:ma14="http://schemas.microsoft.com/office/mac/drawingml/2011/main" xmlns="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705473"/>
              </p:ext>
            </p:extLst>
          </p:nvPr>
        </p:nvGraphicFramePr>
        <p:xfrm>
          <a:off x="1752600" y="1109663"/>
          <a:ext cx="4495800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40000" imgH="1651000" progId="Equation.3">
                  <p:embed/>
                </p:oleObj>
              </mc:Choice>
              <mc:Fallback>
                <p:oleObj name="Equation" r:id="rId4" imgW="2540000" imgH="165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109663"/>
                        <a:ext cx="4495800" cy="264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2301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25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Factor models and MV analysis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43753" y="815788"/>
            <a:ext cx="8610600" cy="556895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Even in the US, there are about 7,000 listed stocks</a:t>
            </a:r>
          </a:p>
          <a:p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MV analysis requires 24.5 million numbers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7,000 variances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24,496,500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covariances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there is a lot of estimation error and the covariance matrix is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ill conditioned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it will blow up when inverted for portfolio optimization</a:t>
            </a:r>
          </a:p>
          <a:p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factors, you need fewer numbers (7,000+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/2)(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+1))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7,000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betas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7,000 residual variances</a:t>
            </a:r>
          </a:p>
          <a:p>
            <a:pPr lvl="1"/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+1)/2 factor variances and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covariances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More robust estimate of covariance matrix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 real-world risk management tools use a factor approach</a:t>
            </a:r>
          </a:p>
          <a:p>
            <a:pPr lvl="1"/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E.g., Bloomberg factor model</a:t>
            </a:r>
          </a:p>
        </p:txBody>
      </p:sp>
    </p:spTree>
    <p:extLst>
      <p:ext uri="{BB962C8B-B14F-4D97-AF65-F5344CB8AC3E}">
        <p14:creationId xmlns:p14="http://schemas.microsoft.com/office/powerpoint/2010/main" val="638389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26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Factor models and MV analysis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990600"/>
            <a:ext cx="7772400" cy="4953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Factor models are a good way to estimate the covariance matrix of stocks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an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×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matrix with the estimated betas of all stocks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Σ is the covariance matrix of the factors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a diagonal matrix with the variances of the epsilons</a:t>
            </a:r>
          </a:p>
          <a:p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variance of a portfolio with a vector of weights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then</a:t>
            </a:r>
          </a:p>
          <a:p>
            <a:pPr marL="0" indent="0"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approach to estimating the covariance matrix of stocks has much less estimation error than the sample covariance matrix</a:t>
            </a:r>
          </a:p>
          <a:p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is the basic building block of any risk management system</a:t>
            </a:r>
          </a:p>
          <a:p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738312"/>
            <a:ext cx="205740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030663"/>
            <a:ext cx="1760537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13198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27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5241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Example: Setup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4122" y="832138"/>
                <a:ext cx="8401984" cy="5367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Construct the tangency portfolio of the 17 industry portfolios:</a:t>
                </a: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en-US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9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𝑇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itchFamily="34" charset="0"/>
                                </a:rPr>
                                <m:t>Ω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𝜇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/>
                                </a:rPr>
                                <m:t>𝑒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itchFamily="34" charset="0"/>
                                </a:rPr>
                                <m:t>Ω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𝜇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cs typeface="Times New Roman"/>
                                </a:rPr>
                                <m:t>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en-US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We will use:</a:t>
                </a: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en-US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Realized variance-covariance matrix </a:t>
                </a:r>
              </a:p>
              <a:p>
                <a:pPr marL="800100" lvl="1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en-US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				vs</a:t>
                </a:r>
              </a:p>
              <a:p>
                <a:pPr marL="800100" lvl="1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en-US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Variance-covariance matrix estimated using a factor model</a:t>
                </a:r>
              </a:p>
              <a:p>
                <a:pPr marL="1257300" lvl="2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In Excel, the factor model approach is applied step by step for the FFCM</a:t>
                </a:r>
              </a:p>
              <a:p>
                <a:pPr marL="800100" lvl="1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en-US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For expected returns, we use the full sample historical average in the hope of dealing with noise. For (co-) variances, we use the last 60 months of returns to make sure they are timely.</a:t>
                </a: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endParaRPr lang="en-US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lnSpc>
                    <a:spcPct val="90000"/>
                  </a:lnSpc>
                  <a:buFont typeface="Arial" panose="020B0604020202020204" pitchFamily="34" charset="0"/>
                  <a:buChar char="•"/>
                </a:pPr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See Excel calculations!</a:t>
                </a:r>
              </a:p>
              <a:p>
                <a:pPr marL="800100" lvl="1" indent="-342900">
                  <a:lnSpc>
                    <a:spcPct val="90000"/>
                  </a:lnSpc>
                  <a:buFont typeface="Wingdings" panose="05000000000000000000" pitchFamily="2" charset="2"/>
                  <a:buChar char="Ø"/>
                </a:pPr>
                <a:endParaRPr lang="en-US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22" y="832138"/>
                <a:ext cx="8401984" cy="5367751"/>
              </a:xfrm>
              <a:prstGeom prst="rect">
                <a:avLst/>
              </a:prstGeom>
              <a:blipFill>
                <a:blip r:embed="rId2"/>
                <a:stretch>
                  <a:fillRect l="-508" t="-1136" r="-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86483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28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5241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Example: Results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4122" y="832138"/>
            <a:ext cx="8401984" cy="657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Results: Optimal weights are much more extreme for unconstrained approach than for factor-model approach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Among factor models, smaller models have less extreme weights.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Less extreme weights are cheaper to invest and tend to perform better in practice when subsequent portfolio performance is considered in an out-of-sample test.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This is what assignment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analyzes with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holdout sample!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C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1704771"/>
              </p:ext>
            </p:extLst>
          </p:nvPr>
        </p:nvGraphicFramePr>
        <p:xfrm>
          <a:off x="2438400" y="91136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1503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29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47081" y="263548"/>
            <a:ext cx="8588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Summing up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09600" y="914400"/>
            <a:ext cx="7772400" cy="3200400"/>
          </a:xfrm>
          <a:prstGeom prst="rect">
            <a:avLst/>
          </a:prstGeom>
          <a:extLst>
            <a:ext uri="{909E8E84-426E-40dd-AFC4-6F175D3DCCD1}">
              <a14:hiddenFill xmlns:mc="http://schemas.openxmlformats.org/markup-compatibility/2006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a14="http://schemas.microsoft.com/office/drawing/2010/main" xmlns="" xmlns:ma14="http://schemas.microsoft.com/office/mac/drawingml/2011/main" val="1"/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Multifactor models useful to explain returns of (real-world) portfolios and popular for estimating portfolio risk: 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given assets’ betas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wrt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to the factors and a forward-looking estimate of the factors’ variance-covariance matrix, you can predict portfolio risk.</a:t>
            </a:r>
          </a:p>
          <a:p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CAPM more popular for valuation and capital budgeting, because it relies on fewer inputs</a:t>
            </a:r>
          </a:p>
          <a:p>
            <a:pPr marL="571500" lvl="1" indent="-171450"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Risk premia: What is the forward-looking expected return of factors like SMB, HML, and WML?</a:t>
            </a:r>
          </a:p>
          <a:p>
            <a:pPr marL="1085850" lvl="2"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If risk: past average return is a good indicator.</a:t>
            </a:r>
          </a:p>
          <a:p>
            <a:pPr marL="1085850" lvl="2"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If mispricing: the past is not a good indicator, because mispricing will be corrected.</a:t>
            </a:r>
          </a:p>
          <a:p>
            <a:pPr marL="571500" lvl="1" indent="-171450"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Exposures: multifactor betas are harder to estimate and much less persistent (or predictable) than market betas</a:t>
            </a:r>
          </a:p>
          <a:p>
            <a:pPr marL="971550" lvl="2" indent="-171450"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 firm that has a high-book-to-market ratio now will not likely have a high book-to-market ratio 5 years from now. </a:t>
            </a:r>
          </a:p>
          <a:p>
            <a:pPr marL="971550" lvl="2" indent="-171450"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As a result, one should NOT discount all future cash flows at the higher rate applied to high book-to-market firms today. </a:t>
            </a:r>
          </a:p>
          <a:p>
            <a:pPr marL="571500" lvl="1" indent="-171450"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The appropriate discount rate for firms’ long-term cash flows is probably close to the market risk premium (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see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71550" lvl="2" indent="-171450">
              <a:defRPr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This is the assumption maintained by the vast majority of equity analysts.</a:t>
            </a:r>
          </a:p>
          <a:p>
            <a:pPr marL="0" indent="0">
              <a:buNone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460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3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 err="1">
                <a:latin typeface="Arial" pitchFamily="34" charset="0"/>
                <a:cs typeface="Arial" pitchFamily="34" charset="0"/>
              </a:rPr>
              <a:t>Fama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and French (1992) Reject CAPM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457200" y="956441"/>
                <a:ext cx="7772400" cy="48006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171450">
                  <a:lnSpc>
                    <a:spcPct val="90000"/>
                  </a:lnSpc>
                </a:pPr>
                <a:r>
                  <a:rPr lang="en-US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Excel: excess returns on 2x10 value-weighted portfolios from 1961 to 2010. (M</a:t>
                </a:r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arket portfolio=value-weighted portfolio of all US stocks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𝑟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=1 month </a:t>
                </a:r>
                <a:r>
                  <a:rPr lang="en-US" sz="1800" dirty="0" err="1">
                    <a:latin typeface="Arial" pitchFamily="34" charset="0"/>
                    <a:cs typeface="Arial" pitchFamily="34" charset="0"/>
                  </a:rPr>
                  <a:t>t-bill</a:t>
                </a:r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 return.)</a:t>
                </a:r>
              </a:p>
              <a:p>
                <a:pPr marL="457200" indent="-457200">
                  <a:lnSpc>
                    <a:spcPct val="90000"/>
                  </a:lnSpc>
                  <a:buFont typeface="+mj-lt"/>
                  <a:buAutoNum type="arabicPeriod"/>
                </a:pPr>
                <a:endParaRPr lang="en-US" sz="1800" dirty="0">
                  <a:latin typeface="Arial" pitchFamily="34" charset="0"/>
                  <a:cs typeface="Arial" pitchFamily="34" charset="0"/>
                </a:endParaRPr>
              </a:p>
              <a:p>
                <a:pPr marL="457200" indent="-4572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sz="18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Time series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: CAPM alpha almost monotonically decreasing (increasing) in Size (BM), with large alpha of 3.5% (7.1%) for Small-Big (High-Low).</a:t>
                </a:r>
                <a:endParaRPr lang="en-US" alt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0" indent="-45720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altLang="en-US" sz="18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Cross-section</a:t>
                </a:r>
                <a:r>
                  <a:rPr lang="en-US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en-US" sz="18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l-GR" altLang="en-US" sz="1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e>
                      <m:sub>
                        <m:r>
                          <a:rPr lang="en-GB" altLang="en-US" sz="1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sub>
                    </m:sSub>
                    <m:r>
                      <a:rPr lang="en-GB" altLang="en-US" sz="1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=5.8%</m:t>
                    </m:r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, which is close to average excess market return, but R</a:t>
                </a:r>
                <a:r>
                  <a:rPr lang="en-US" sz="18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still only 13%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CAPM beta explains very little variation in average returns across the portfolios.</a:t>
                </a:r>
              </a:p>
              <a:p>
                <a:pPr marL="457200" indent="-457200">
                  <a:lnSpc>
                    <a:spcPct val="90000"/>
                  </a:lnSpc>
                  <a:buFont typeface="+mj-lt"/>
                  <a:buAutoNum type="arabicPeriod"/>
                </a:pPr>
                <a:endParaRPr lang="en-US" alt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US" altLang="en-US" sz="1800" i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956441"/>
                <a:ext cx="7772400" cy="4800600"/>
              </a:xfrm>
              <a:prstGeom prst="rect">
                <a:avLst/>
              </a:prstGeom>
              <a:blipFill>
                <a:blip r:embed="rId2"/>
                <a:stretch>
                  <a:fillRect l="-471" t="-1271" r="-5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624756"/>
              </p:ext>
            </p:extLst>
          </p:nvPr>
        </p:nvGraphicFramePr>
        <p:xfrm>
          <a:off x="253314" y="3601542"/>
          <a:ext cx="3962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 title="adsasa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555371"/>
              </p:ext>
            </p:extLst>
          </p:nvPr>
        </p:nvGraphicFramePr>
        <p:xfrm>
          <a:off x="4378411" y="3580947"/>
          <a:ext cx="4114800" cy="2969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0987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BE1229-BC28-BB16-0AE0-85FAD9837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0B2C44-BA8B-4961-CF71-2248C892B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30</a:t>
            </a:fld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2DE0D6-6FF6-E47F-A73F-87F261A70349}"/>
              </a:ext>
            </a:extLst>
          </p:cNvPr>
          <p:cNvSpPr txBox="1"/>
          <p:nvPr/>
        </p:nvSpPr>
        <p:spPr>
          <a:xfrm>
            <a:off x="447081" y="263548"/>
            <a:ext cx="8588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Exercise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24240697-ECAB-4619-4F97-08F987EAA769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914400"/>
            <a:ext cx="7772400" cy="3200400"/>
          </a:xfrm>
          <a:prstGeom prst="rect">
            <a:avLst/>
          </a:prstGeom>
          <a:extLst>
            <a:ext uri="{909E8E84-426E-40dd-AFC4-6F175D3DCCD1}">
              <a14:hiddenFill xmlns:mc="http://schemas.openxmlformats.org/markup-compatibility/2006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a14="http://schemas.microsoft.com/office/drawing/2010/main" xmlns="" xmlns:ma14="http://schemas.microsoft.com/office/mac/drawingml/2011/main" val="1"/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4F9EC4EA-CDAA-A155-CD89-9CB0964E8CE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1244791"/>
                  </p:ext>
                </p:extLst>
              </p:nvPr>
            </p:nvGraphicFramePr>
            <p:xfrm>
              <a:off x="1981200" y="990600"/>
              <a:ext cx="5334000" cy="242803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315625">
                      <a:extLst>
                        <a:ext uri="{9D8B030D-6E8A-4147-A177-3AD203B41FA5}">
                          <a16:colId xmlns:a16="http://schemas.microsoft.com/office/drawing/2014/main" val="1060086545"/>
                        </a:ext>
                      </a:extLst>
                    </a:gridCol>
                    <a:gridCol w="872316">
                      <a:extLst>
                        <a:ext uri="{9D8B030D-6E8A-4147-A177-3AD203B41FA5}">
                          <a16:colId xmlns:a16="http://schemas.microsoft.com/office/drawing/2014/main" val="868178905"/>
                        </a:ext>
                      </a:extLst>
                    </a:gridCol>
                    <a:gridCol w="843716">
                      <a:extLst>
                        <a:ext uri="{9D8B030D-6E8A-4147-A177-3AD203B41FA5}">
                          <a16:colId xmlns:a16="http://schemas.microsoft.com/office/drawing/2014/main" val="3604658421"/>
                        </a:ext>
                      </a:extLst>
                    </a:gridCol>
                    <a:gridCol w="757914">
                      <a:extLst>
                        <a:ext uri="{9D8B030D-6E8A-4147-A177-3AD203B41FA5}">
                          <a16:colId xmlns:a16="http://schemas.microsoft.com/office/drawing/2014/main" val="4110008061"/>
                        </a:ext>
                      </a:extLst>
                    </a:gridCol>
                    <a:gridCol w="686413">
                      <a:extLst>
                        <a:ext uri="{9D8B030D-6E8A-4147-A177-3AD203B41FA5}">
                          <a16:colId xmlns:a16="http://schemas.microsoft.com/office/drawing/2014/main" val="1604553368"/>
                        </a:ext>
                      </a:extLst>
                    </a:gridCol>
                    <a:gridCol w="858016">
                      <a:extLst>
                        <a:ext uri="{9D8B030D-6E8A-4147-A177-3AD203B41FA5}">
                          <a16:colId xmlns:a16="http://schemas.microsoft.com/office/drawing/2014/main" val="3478294887"/>
                        </a:ext>
                      </a:extLst>
                    </a:gridCol>
                  </a:tblGrid>
                  <a:tr h="31516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 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Risk premium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extLst>
                      <a:ext uri="{0D108BD9-81ED-4DB2-BD59-A6C34878D82A}">
                        <a16:rowId xmlns:a16="http://schemas.microsoft.com/office/drawing/2014/main" val="553941942"/>
                      </a:ext>
                    </a:extLst>
                  </a:tr>
                  <a:tr h="19446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MKT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0.060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extLst>
                      <a:ext uri="{0D108BD9-81ED-4DB2-BD59-A6C34878D82A}">
                        <a16:rowId xmlns:a16="http://schemas.microsoft.com/office/drawing/2014/main" val="1756300112"/>
                      </a:ext>
                    </a:extLst>
                  </a:tr>
                  <a:tr h="19446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SMB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0.030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extLst>
                      <a:ext uri="{0D108BD9-81ED-4DB2-BD59-A6C34878D82A}">
                        <a16:rowId xmlns:a16="http://schemas.microsoft.com/office/drawing/2014/main" val="2324159017"/>
                      </a:ext>
                    </a:extLst>
                  </a:tr>
                  <a:tr h="201168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HML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0.050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extLst>
                      <a:ext uri="{0D108BD9-81ED-4DB2-BD59-A6C34878D82A}">
                        <a16:rowId xmlns:a16="http://schemas.microsoft.com/office/drawing/2014/main" val="2184761228"/>
                      </a:ext>
                    </a:extLst>
                  </a:tr>
                  <a:tr h="201168"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extLst>
                      <a:ext uri="{0D108BD9-81ED-4DB2-BD59-A6C34878D82A}">
                        <a16:rowId xmlns:a16="http://schemas.microsoft.com/office/drawing/2014/main" val="2412557226"/>
                      </a:ext>
                    </a:extLst>
                  </a:tr>
                  <a:tr h="623621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(Co-)variance matrix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2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l-GR" sz="12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itchFamily="34" charset="0"/>
                                    </a:rPr>
                                    <m:t>𝜮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𝒇</m:t>
                                  </m:r>
                                </m:sub>
                                <m:sup/>
                              </m:sSubSup>
                            </m:oMath>
                          </a14:m>
                          <a:r>
                            <a:rPr lang="en-US" sz="1200" b="1" u="none" strike="noStrike" dirty="0">
                              <a:effectLst/>
                            </a:rPr>
                            <a:t> 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MKT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SMB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28575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HML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GB" sz="1200" b="1" u="none" strike="noStrike" dirty="0">
                              <a:effectLst/>
                            </a:rPr>
                            <a:t>Covariance of Stock A with each factor:</a:t>
                          </a:r>
                          <a:endParaRPr lang="en-GB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2886914726"/>
                      </a:ext>
                    </a:extLst>
                  </a:tr>
                  <a:tr h="19446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MKT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0.026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0.005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-0.004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0.031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947192251"/>
                      </a:ext>
                    </a:extLst>
                  </a:tr>
                  <a:tr h="19446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SMB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0.005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0.011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0.000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0.006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3279618681"/>
                      </a:ext>
                    </a:extLst>
                  </a:tr>
                  <a:tr h="201168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HML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-0.004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0.000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0.011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 dirty="0">
                              <a:effectLst/>
                            </a:rPr>
                            <a:t>-0.009</a:t>
                          </a:r>
                          <a:endParaRPr lang="en-US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232530722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4F9EC4EA-CDAA-A155-CD89-9CB0964E8CE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1244791"/>
                  </p:ext>
                </p:extLst>
              </p:nvPr>
            </p:nvGraphicFramePr>
            <p:xfrm>
              <a:off x="1981200" y="990600"/>
              <a:ext cx="5334000" cy="242803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315625">
                      <a:extLst>
                        <a:ext uri="{9D8B030D-6E8A-4147-A177-3AD203B41FA5}">
                          <a16:colId xmlns:a16="http://schemas.microsoft.com/office/drawing/2014/main" val="1060086545"/>
                        </a:ext>
                      </a:extLst>
                    </a:gridCol>
                    <a:gridCol w="872316">
                      <a:extLst>
                        <a:ext uri="{9D8B030D-6E8A-4147-A177-3AD203B41FA5}">
                          <a16:colId xmlns:a16="http://schemas.microsoft.com/office/drawing/2014/main" val="868178905"/>
                        </a:ext>
                      </a:extLst>
                    </a:gridCol>
                    <a:gridCol w="843716">
                      <a:extLst>
                        <a:ext uri="{9D8B030D-6E8A-4147-A177-3AD203B41FA5}">
                          <a16:colId xmlns:a16="http://schemas.microsoft.com/office/drawing/2014/main" val="3604658421"/>
                        </a:ext>
                      </a:extLst>
                    </a:gridCol>
                    <a:gridCol w="757914">
                      <a:extLst>
                        <a:ext uri="{9D8B030D-6E8A-4147-A177-3AD203B41FA5}">
                          <a16:colId xmlns:a16="http://schemas.microsoft.com/office/drawing/2014/main" val="4110008061"/>
                        </a:ext>
                      </a:extLst>
                    </a:gridCol>
                    <a:gridCol w="686413">
                      <a:extLst>
                        <a:ext uri="{9D8B030D-6E8A-4147-A177-3AD203B41FA5}">
                          <a16:colId xmlns:a16="http://schemas.microsoft.com/office/drawing/2014/main" val="1604553368"/>
                        </a:ext>
                      </a:extLst>
                    </a:gridCol>
                    <a:gridCol w="858016">
                      <a:extLst>
                        <a:ext uri="{9D8B030D-6E8A-4147-A177-3AD203B41FA5}">
                          <a16:colId xmlns:a16="http://schemas.microsoft.com/office/drawing/2014/main" val="3478294887"/>
                        </a:ext>
                      </a:extLst>
                    </a:gridCol>
                  </a:tblGrid>
                  <a:tr h="315163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 </a:t>
                          </a:r>
                          <a:endParaRPr lang="en-US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Risk premium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extLst>
                      <a:ext uri="{0D108BD9-81ED-4DB2-BD59-A6C34878D82A}">
                        <a16:rowId xmlns:a16="http://schemas.microsoft.com/office/drawing/2014/main" val="553941942"/>
                      </a:ext>
                    </a:extLst>
                  </a:tr>
                  <a:tr h="19446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MKT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0.060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extLst>
                      <a:ext uri="{0D108BD9-81ED-4DB2-BD59-A6C34878D82A}">
                        <a16:rowId xmlns:a16="http://schemas.microsoft.com/office/drawing/2014/main" val="1756300112"/>
                      </a:ext>
                    </a:extLst>
                  </a:tr>
                  <a:tr h="19446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SMB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0.030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extLst>
                      <a:ext uri="{0D108BD9-81ED-4DB2-BD59-A6C34878D82A}">
                        <a16:rowId xmlns:a16="http://schemas.microsoft.com/office/drawing/2014/main" val="2324159017"/>
                      </a:ext>
                    </a:extLst>
                  </a:tr>
                  <a:tr h="201168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HML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0.050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extLst>
                      <a:ext uri="{0D108BD9-81ED-4DB2-BD59-A6C34878D82A}">
                        <a16:rowId xmlns:a16="http://schemas.microsoft.com/office/drawing/2014/main" val="2184761228"/>
                      </a:ext>
                    </a:extLst>
                  </a:tr>
                  <a:tr h="201168"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extLst>
                      <a:ext uri="{0D108BD9-81ED-4DB2-BD59-A6C34878D82A}">
                        <a16:rowId xmlns:a16="http://schemas.microsoft.com/office/drawing/2014/main" val="2412557226"/>
                      </a:ext>
                    </a:extLst>
                  </a:tr>
                  <a:tr h="7315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926" t="-152500" r="-306481" b="-9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MKT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SMB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28575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HML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GB" sz="1200" b="1" u="none" strike="noStrike" dirty="0">
                              <a:effectLst/>
                            </a:rPr>
                            <a:t>Covariance of Stock A with each factor:</a:t>
                          </a:r>
                          <a:endParaRPr lang="en-GB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2886914726"/>
                      </a:ext>
                    </a:extLst>
                  </a:tr>
                  <a:tr h="19446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MKT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0.026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0.005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-0.004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0.031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947192251"/>
                      </a:ext>
                    </a:extLst>
                  </a:tr>
                  <a:tr h="194462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SMB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0.005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0.011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0.000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0.006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3279618681"/>
                      </a:ext>
                    </a:extLst>
                  </a:tr>
                  <a:tr h="201168"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b="1" u="none" strike="noStrike" dirty="0">
                              <a:effectLst/>
                            </a:rPr>
                            <a:t>HML</a:t>
                          </a:r>
                          <a:endParaRPr lang="en-US" sz="1200" b="1" i="0" u="none" strike="noStrike" dirty="0">
                            <a:solidFill>
                              <a:srgbClr val="2C74B5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-0.004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0.000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>
                              <a:effectLst/>
                            </a:rPr>
                            <a:t>0.011</a:t>
                          </a:r>
                          <a:endParaRPr lang="en-US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GB" sz="12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200" u="none" strike="noStrike" dirty="0">
                              <a:effectLst/>
                            </a:rPr>
                            <a:t>-0.009</a:t>
                          </a:r>
                          <a:endParaRPr lang="en-US" sz="1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0" marR="0" marT="0" marB="0" anchor="ctr"/>
                    </a:tc>
                    <a:extLst>
                      <a:ext uri="{0D108BD9-81ED-4DB2-BD59-A6C34878D82A}">
                        <a16:rowId xmlns:a16="http://schemas.microsoft.com/office/drawing/2014/main" val="232530722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9F303C6-3E69-1F3D-3668-C2144E330ADE}"/>
                  </a:ext>
                </a:extLst>
              </p:cNvPr>
              <p:cNvSpPr txBox="1"/>
              <p:nvPr/>
            </p:nvSpPr>
            <p:spPr>
              <a:xfrm>
                <a:off x="609600" y="3657600"/>
                <a:ext cx="8229600" cy="3360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500" dirty="0">
                    <a:latin typeface="Arial" pitchFamily="34" charset="0"/>
                    <a:cs typeface="Arial" pitchFamily="34" charset="0"/>
                  </a:rPr>
                  <a:t>Consider the information above and assume the FF3M holds. </a:t>
                </a:r>
              </a:p>
              <a:p>
                <a:endParaRPr lang="en-GB" sz="15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GB" sz="1500" dirty="0">
                    <a:latin typeface="Arial" pitchFamily="34" charset="0"/>
                    <a:cs typeface="Arial" pitchFamily="34" charset="0"/>
                  </a:rPr>
                  <a:t>Q1: What is the CAPM alpha of stock A?</a:t>
                </a:r>
              </a:p>
              <a:p>
                <a:r>
                  <a:rPr lang="en-GB" sz="1500" dirty="0">
                    <a:latin typeface="Arial" pitchFamily="34" charset="0"/>
                    <a:cs typeface="Arial" pitchFamily="34" charset="0"/>
                  </a:rPr>
                  <a:t>Hint: in a FF3M regression, the three betas can be calculated as: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Σ</m:t>
                        </m:r>
                      </m:e>
                      <m:sub>
                        <m:r>
                          <a:rPr lang="en-GB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  <m:sup>
                        <m:r>
                          <a:rPr lang="en-GB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bSup>
                    <m:sSub>
                      <m:sSubPr>
                        <m:ctrlPr>
                          <a:rPr lang="en-US" sz="1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Σ</m:t>
                        </m:r>
                      </m:e>
                      <m:sub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  <m:r>
                          <a:rPr lang="en-GB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GB" sz="1500" dirty="0">
                    <a:latin typeface="Arial" pitchFamily="34" charset="0"/>
                    <a:cs typeface="Arial" pitchFamily="34" charset="0"/>
                  </a:rPr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Σ</m:t>
                        </m:r>
                      </m:e>
                      <m:sub>
                        <m:r>
                          <a:rPr lang="en-US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  <m:r>
                          <a:rPr lang="en-GB" sz="15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GB" sz="1500" dirty="0">
                    <a:latin typeface="Arial" pitchFamily="34" charset="0"/>
                    <a:cs typeface="Arial" pitchFamily="34" charset="0"/>
                  </a:rPr>
                  <a:t> is the 3x1-vector [</a:t>
                </a:r>
                <a:r>
                  <a:rPr lang="en-GB" sz="1500" dirty="0" err="1">
                    <a:latin typeface="Arial" pitchFamily="34" charset="0"/>
                    <a:cs typeface="Arial" pitchFamily="34" charset="0"/>
                  </a:rPr>
                  <a:t>Cov</a:t>
                </a:r>
                <a:r>
                  <a:rPr lang="en-GB" sz="1500" dirty="0">
                    <a:latin typeface="Arial" pitchFamily="34" charset="0"/>
                    <a:cs typeface="Arial" pitchFamily="34" charset="0"/>
                  </a:rPr>
                  <a:t>(Stock A, MKT), </a:t>
                </a:r>
                <a:r>
                  <a:rPr lang="en-GB" sz="1500" dirty="0" err="1">
                    <a:latin typeface="Arial" pitchFamily="34" charset="0"/>
                    <a:cs typeface="Arial" pitchFamily="34" charset="0"/>
                  </a:rPr>
                  <a:t>Cov</a:t>
                </a:r>
                <a:r>
                  <a:rPr lang="en-GB" sz="1500" dirty="0">
                    <a:latin typeface="Arial" pitchFamily="34" charset="0"/>
                    <a:cs typeface="Arial" pitchFamily="34" charset="0"/>
                  </a:rPr>
                  <a:t>(Stock A, SMB), </a:t>
                </a:r>
                <a:r>
                  <a:rPr lang="en-GB" sz="1500" dirty="0" err="1">
                    <a:latin typeface="Arial" pitchFamily="34" charset="0"/>
                    <a:cs typeface="Arial" pitchFamily="34" charset="0"/>
                  </a:rPr>
                  <a:t>Cov</a:t>
                </a:r>
                <a:r>
                  <a:rPr lang="en-GB" sz="1500" dirty="0">
                    <a:latin typeface="Arial" pitchFamily="34" charset="0"/>
                    <a:cs typeface="Arial" pitchFamily="34" charset="0"/>
                  </a:rPr>
                  <a:t>(Stock A, HML)]</a:t>
                </a:r>
                <a14:m>
                  <m:oMath xmlns:m="http://schemas.openxmlformats.org/officeDocument/2006/math">
                    <m:r>
                      <a:rPr lang="en-US" sz="15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′</m:t>
                    </m:r>
                  </m:oMath>
                </a14:m>
                <a:r>
                  <a:rPr lang="en-GB" sz="1500" dirty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endParaRPr lang="en-GB" sz="15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GB" sz="1500" dirty="0">
                    <a:latin typeface="Arial" pitchFamily="34" charset="0"/>
                    <a:cs typeface="Arial" pitchFamily="34" charset="0"/>
                  </a:rPr>
                  <a:t>Q2: If stock A has idiosyncratic volatility equal to 40%, what is the fraction of stock A’s variance coming from its exposure to the market? What are the remaining determinants of stock A’s variance?</a:t>
                </a:r>
              </a:p>
              <a:p>
                <a:endParaRPr lang="en-GB" sz="15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GB" sz="1500" dirty="0">
                    <a:latin typeface="Arial" pitchFamily="34" charset="0"/>
                    <a:cs typeface="Arial" pitchFamily="34" charset="0"/>
                  </a:rPr>
                  <a:t>Q3: If stock B has FF3M betas equal to 1 (MKT), 0.8 (SMB), and 0.7 (HML) and the same variance as stock A; what is the correlation between stock A and B?</a:t>
                </a:r>
              </a:p>
              <a:p>
                <a:endParaRPr lang="en-GB" sz="1500" dirty="0">
                  <a:latin typeface="Arial" pitchFamily="34" charset="0"/>
                  <a:cs typeface="Arial" pitchFamily="34" charset="0"/>
                </a:endParaRPr>
              </a:p>
              <a:p>
                <a:endParaRPr lang="en-GB" sz="15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9F303C6-3E69-1F3D-3668-C2144E330A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657600"/>
                <a:ext cx="8229600" cy="3360920"/>
              </a:xfrm>
              <a:prstGeom prst="rect">
                <a:avLst/>
              </a:prstGeom>
              <a:blipFill>
                <a:blip r:embed="rId3"/>
                <a:stretch>
                  <a:fillRect l="-296" t="-3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34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4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The Fama-French three-factor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533400" y="914400"/>
                <a:ext cx="7772400" cy="48006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This evidence is commonly interpreted as meaning that there must be additional factors that investors care about: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Small-minus-Big size factor or SMB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High-minus-Low book-to-market factor or HML</a:t>
                </a:r>
              </a:p>
              <a:p>
                <a:pPr>
                  <a:lnSpc>
                    <a:spcPct val="90000"/>
                  </a:lnSpc>
                </a:pP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Formally, the </a:t>
                </a:r>
                <a:r>
                  <a:rPr lang="en-US" sz="1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Fama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-French three factor model (FF3M) is written as: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sym typeface="Wingdings" panose="05000000000000000000" pitchFamily="2" charset="2"/>
                      </a:rPr>
                      <m:t>𝐸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𝑒</m:t>
                            </m:r>
                          </m:sup>
                        </m:sSubSup>
                      </m:e>
                    </m:d>
                    <m:r>
                      <a:rPr lang="en-US" sz="1800" i="1"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𝛽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𝑀</m:t>
                        </m:r>
                      </m:sub>
                    </m:sSub>
                    <m:r>
                      <a:rPr lang="en-US" sz="1800" i="1">
                        <a:latin typeface="Cambria Math"/>
                        <a:ea typeface="Cambria Math"/>
                        <a:sym typeface="Wingdings" panose="05000000000000000000" pitchFamily="2" charset="2"/>
                      </a:rPr>
                      <m:t>𝐸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  <a:sym typeface="Wingdings" panose="05000000000000000000" pitchFamily="2" charset="2"/>
                              </a:rPr>
                              <m:t>𝑀</m:t>
                            </m:r>
                          </m:sub>
                          <m:sup>
                            <m:r>
                              <a:rPr lang="en-US" sz="1800" i="1">
                                <a:latin typeface="Cambria Math"/>
                                <a:sym typeface="Wingdings" panose="05000000000000000000" pitchFamily="2" charset="2"/>
                              </a:rPr>
                              <m:t>𝑒</m:t>
                            </m:r>
                          </m:sup>
                        </m:sSubSup>
                      </m:e>
                    </m:d>
                    <m:r>
                      <a:rPr lang="en-US" sz="1800" i="1">
                        <a:latin typeface="Cambria Math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𝛽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𝑆𝑀𝐵</m:t>
                        </m:r>
                      </m:sub>
                    </m:sSub>
                    <m:r>
                      <a:rPr lang="en-US" sz="1800" i="1">
                        <a:latin typeface="Cambria Math"/>
                        <a:ea typeface="Cambria Math"/>
                        <a:sym typeface="Wingdings" panose="05000000000000000000" pitchFamily="2" charset="2"/>
                      </a:rPr>
                      <m:t>𝐸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  <a:sym typeface="Wingdings" panose="05000000000000000000" pitchFamily="2" charset="2"/>
                              </a:rPr>
                              <m:t>𝑆𝑀𝐵</m:t>
                            </m:r>
                          </m:sub>
                          <m:sup>
                            <m:r>
                              <a:rPr lang="en-US" sz="1800" i="1">
                                <a:latin typeface="Cambria Math"/>
                                <a:sym typeface="Wingdings" panose="05000000000000000000" pitchFamily="2" charset="2"/>
                              </a:rPr>
                              <m:t>𝑒</m:t>
                            </m:r>
                          </m:sup>
                        </m:sSubSup>
                      </m:e>
                    </m:d>
                    <m:r>
                      <a:rPr lang="en-US" sz="1800" i="1">
                        <a:latin typeface="Cambria Math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𝛽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𝐻𝑀𝐿</m:t>
                        </m:r>
                      </m:sub>
                    </m:sSub>
                    <m:r>
                      <a:rPr lang="en-US" sz="1800" i="1">
                        <a:latin typeface="Cambria Math"/>
                        <a:ea typeface="Cambria Math"/>
                        <a:sym typeface="Wingdings" panose="05000000000000000000" pitchFamily="2" charset="2"/>
                      </a:rPr>
                      <m:t>𝐸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  <a:sym typeface="Wingdings" panose="05000000000000000000" pitchFamily="2" charset="2"/>
                              </a:rPr>
                              <m:t>𝐻𝑀𝐿</m:t>
                            </m:r>
                          </m:sub>
                          <m:sup>
                            <m:r>
                              <a:rPr lang="en-US" sz="1800" i="1">
                                <a:latin typeface="Cambria Math"/>
                                <a:sym typeface="Wingdings" panose="05000000000000000000" pitchFamily="2" charset="2"/>
                              </a:rPr>
                              <m:t>𝑒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>
                  <a:lnSpc>
                    <a:spcPct val="90000"/>
                  </a:lnSpc>
                </a:pPr>
                <a:endParaRPr lang="en-US" sz="1800" dirty="0">
                  <a:latin typeface="Arial" pitchFamily="34" charset="0"/>
                  <a:cs typeface="Arial" pitchFamily="34" charset="0"/>
                </a:endParaRPr>
              </a:p>
              <a:p>
                <a:pPr lvl="1">
                  <a:lnSpc>
                    <a:spcPct val="90000"/>
                  </a:lnSpc>
                </a:pPr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Compare to CAPM: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  <a:sym typeface="Wingdings" panose="05000000000000000000" pitchFamily="2" charset="2"/>
                      </a:rPr>
                      <m:t>𝐸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𝑒</m:t>
                            </m:r>
                          </m:sup>
                        </m:sSubSup>
                      </m:e>
                    </m:d>
                    <m:r>
                      <a:rPr lang="en-US" sz="1800" i="1"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𝛽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𝑀</m:t>
                        </m:r>
                      </m:sub>
                    </m:sSub>
                    <m:r>
                      <a:rPr lang="en-US" sz="1800" i="1">
                        <a:latin typeface="Cambria Math"/>
                        <a:ea typeface="Cambria Math"/>
                        <a:sym typeface="Wingdings" panose="05000000000000000000" pitchFamily="2" charset="2"/>
                      </a:rPr>
                      <m:t>𝐸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  <a:sym typeface="Wingdings" panose="05000000000000000000" pitchFamily="2" charset="2"/>
                              </a:rPr>
                              <m:t>𝑀</m:t>
                            </m:r>
                          </m:sub>
                          <m:sup>
                            <m:r>
                              <a:rPr lang="en-US" sz="1800" i="1">
                                <a:latin typeface="Cambria Math"/>
                                <a:sym typeface="Wingdings" panose="05000000000000000000" pitchFamily="2" charset="2"/>
                              </a:rPr>
                              <m:t>𝑒</m:t>
                            </m:r>
                          </m:sup>
                        </m:sSubSup>
                      </m:e>
                    </m:d>
                  </m:oMath>
                </a14:m>
                <a:endParaRPr lang="en-US" sz="1800" dirty="0">
                  <a:latin typeface="Arial" pitchFamily="34" charset="0"/>
                  <a:cs typeface="Arial" pitchFamily="34" charset="0"/>
                </a:endParaRPr>
              </a:p>
              <a:p>
                <a:pPr>
                  <a:lnSpc>
                    <a:spcPct val="90000"/>
                  </a:lnSpc>
                </a:pPr>
                <a:endParaRPr lang="en-US" sz="1800" dirty="0">
                  <a:latin typeface="Arial" pitchFamily="34" charset="0"/>
                  <a:cs typeface="Arial" pitchFamily="34" charset="0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FF3M often fares much better empirically explaining cross-sectional variation in average returns.</a:t>
                </a:r>
              </a:p>
              <a:p>
                <a:pPr>
                  <a:lnSpc>
                    <a:spcPct val="90000"/>
                  </a:lnSpc>
                </a:pPr>
                <a:endParaRPr lang="en-US" sz="1800" dirty="0">
                  <a:latin typeface="Arial" pitchFamily="34" charset="0"/>
                  <a:cs typeface="Arial" pitchFamily="34" charset="0"/>
                </a:endParaRPr>
              </a:p>
              <a:p>
                <a:pPr lvl="1">
                  <a:lnSpc>
                    <a:spcPct val="90000"/>
                  </a:lnSpc>
                </a:pPr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Consider, for instance, the size and book-to-market sorted portfolios:</a:t>
                </a:r>
              </a:p>
              <a:p>
                <a:pPr>
                  <a:lnSpc>
                    <a:spcPct val="90000"/>
                  </a:lnSpc>
                </a:pPr>
                <a:endParaRPr lang="en-US" sz="1800" dirty="0">
                  <a:latin typeface="Arial" pitchFamily="34" charset="0"/>
                  <a:cs typeface="Arial" pitchFamily="34" charset="0"/>
                </a:endParaRPr>
              </a:p>
              <a:p>
                <a:pPr marL="457200" lvl="1" indent="0">
                  <a:lnSpc>
                    <a:spcPct val="90000"/>
                  </a:lnSpc>
                  <a:buNone/>
                </a:pPr>
                <a:endParaRPr lang="en-US" alt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US" altLang="en-US" sz="1800" i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914400"/>
                <a:ext cx="7772400" cy="4800600"/>
              </a:xfrm>
              <a:prstGeom prst="rect">
                <a:avLst/>
              </a:prstGeom>
              <a:blipFill>
                <a:blip r:embed="rId2"/>
                <a:stretch>
                  <a:fillRect l="-549" t="-1142" b="-5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730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5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FF3M vs CAPM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521485" y="914937"/>
                <a:ext cx="7772400" cy="48006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+mj-lt"/>
                  <a:buAutoNum type="arabicPeriod"/>
                </a:pPr>
                <a:r>
                  <a:rPr lang="en-US" altLang="en-US" sz="1800" dirty="0">
                    <a:latin typeface="Arial" panose="020B0604020202020204" pitchFamily="34" charset="0"/>
                    <a:ea typeface="ヒラギノ角ゴ Pro W3" charset="-128"/>
                    <a:cs typeface="Arial" panose="020B0604020202020204" pitchFamily="34" charset="0"/>
                  </a:rPr>
                  <a:t>Time series: small alphas for portfolios sorted on size, book-to-market</a:t>
                </a:r>
              </a:p>
              <a:p>
                <a:pPr lvl="1"/>
                <a:r>
                  <a:rPr lang="en-US" altLang="en-US" sz="1800" dirty="0">
                    <a:latin typeface="Arial" panose="020B0604020202020204" pitchFamily="34" charset="0"/>
                    <a:ea typeface="ヒラギノ角ゴ Pro W3" charset="-128"/>
                    <a:cs typeface="Arial" panose="020B0604020202020204" pitchFamily="34" charset="0"/>
                  </a:rPr>
                  <a:t>Same conclusion applies to portfolios sorted on many other characteristics (</a:t>
                </a:r>
                <a:r>
                  <a:rPr lang="en-US" altLang="en-US" sz="1800" dirty="0" err="1">
                    <a:latin typeface="Arial" panose="020B0604020202020204" pitchFamily="34" charset="0"/>
                    <a:ea typeface="ヒラギノ角ゴ Pro W3" charset="-128"/>
                    <a:cs typeface="Arial" panose="020B0604020202020204" pitchFamily="34" charset="0"/>
                  </a:rPr>
                  <a:t>Fama</a:t>
                </a:r>
                <a:r>
                  <a:rPr lang="en-US" altLang="en-US" sz="1800" dirty="0">
                    <a:latin typeface="Arial" panose="020B0604020202020204" pitchFamily="34" charset="0"/>
                    <a:ea typeface="ヒラギノ角ゴ Pro W3" charset="-128"/>
                    <a:cs typeface="Arial" panose="020B0604020202020204" pitchFamily="34" charset="0"/>
                  </a:rPr>
                  <a:t> and French (1996))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alt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Cross-section:</a:t>
                </a:r>
                <a:r>
                  <a:rPr lang="en-US" altLang="en-US" sz="1800" dirty="0">
                    <a:latin typeface="Arial" panose="020B0604020202020204" pitchFamily="34" charset="0"/>
                    <a:ea typeface="ヒラギノ角ゴ Pro W3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p>
                        </m:sSubSup>
                      </m:e>
                    </m:acc>
                    <m:r>
                      <a:rPr lang="en-US" sz="1800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λ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λ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𝑀</m:t>
                        </m:r>
                      </m:sub>
                    </m:sSub>
                    <m:acc>
                      <m:accPr>
                        <m:chr m:val="̂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dirty="0">
                                <a:latin typeface="Cambria Math" panose="02040503050406030204" pitchFamily="18" charset="0"/>
                                <a:ea typeface="Cambria Math"/>
                              </a:rPr>
                              <m:t>𝛽</m:t>
                            </m:r>
                          </m:e>
                          <m:sub>
                            <m:r>
                              <a:rPr lang="en-US" sz="1800" i="1" dirty="0">
                                <a:latin typeface="Cambria Math" panose="02040503050406030204" pitchFamily="18" charset="0"/>
                                <a:ea typeface="Cambria Math"/>
                              </a:rPr>
                              <m:t>𝑖</m:t>
                            </m:r>
                            <m:r>
                              <a:rPr lang="en-US" sz="1800" i="1" dirty="0">
                                <a:latin typeface="Cambria Math" panose="02040503050406030204" pitchFamily="18" charset="0"/>
                                <a:ea typeface="Cambria Math"/>
                              </a:rPr>
                              <m:t>,</m:t>
                            </m:r>
                            <m:r>
                              <a:rPr lang="en-US" sz="1800" i="1" dirty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0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λ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𝑆𝑀𝐵</m:t>
                        </m:r>
                      </m:sub>
                    </m:sSub>
                    <m:acc>
                      <m:accPr>
                        <m:chr m:val="̂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dirty="0">
                                <a:latin typeface="Cambria Math" panose="02040503050406030204" pitchFamily="18" charset="0"/>
                                <a:ea typeface="Cambria Math"/>
                              </a:rPr>
                              <m:t>𝛽</m:t>
                            </m:r>
                          </m:e>
                          <m:sub>
                            <m:r>
                              <a:rPr lang="en-US" sz="1800" i="1" dirty="0">
                                <a:latin typeface="Cambria Math" panose="02040503050406030204" pitchFamily="18" charset="0"/>
                                <a:ea typeface="Cambria Math"/>
                              </a:rPr>
                              <m:t>𝑖</m:t>
                            </m:r>
                            <m:r>
                              <a:rPr lang="en-US" sz="1800" i="1" dirty="0">
                                <a:latin typeface="Cambria Math" panose="02040503050406030204" pitchFamily="18" charset="0"/>
                                <a:ea typeface="Cambria Math"/>
                              </a:rPr>
                              <m:t>,</m:t>
                            </m:r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𝑆𝑀𝐵</m:t>
                            </m:r>
                          </m:sub>
                        </m:sSub>
                      </m:e>
                    </m:acc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λ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𝐻𝑀𝐿</m:t>
                        </m:r>
                      </m:sub>
                    </m:sSub>
                    <m:acc>
                      <m:accPr>
                        <m:chr m:val="̂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dirty="0">
                                <a:latin typeface="Cambria Math" panose="02040503050406030204" pitchFamily="18" charset="0"/>
                                <a:ea typeface="Cambria Math"/>
                              </a:rPr>
                              <m:t>𝛽</m:t>
                            </m:r>
                          </m:e>
                          <m:sub>
                            <m:r>
                              <a:rPr lang="en-US" sz="1800" i="1" dirty="0">
                                <a:latin typeface="Cambria Math" panose="02040503050406030204" pitchFamily="18" charset="0"/>
                                <a:ea typeface="Cambria Math"/>
                              </a:rPr>
                              <m:t>𝑖</m:t>
                            </m:r>
                            <m:r>
                              <a:rPr lang="en-US" sz="1800" i="1" dirty="0">
                                <a:latin typeface="Cambria Math" panose="02040503050406030204" pitchFamily="18" charset="0"/>
                                <a:ea typeface="Cambria Math"/>
                              </a:rPr>
                              <m:t>,</m:t>
                            </m:r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𝐻𝑀𝐿</m:t>
                            </m:r>
                          </m:sub>
                        </m:sSub>
                      </m:e>
                    </m:acc>
                    <m:r>
                      <a:rPr lang="en-US" sz="1800" i="1" dirty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en-US" sz="1800" dirty="0">
                  <a:latin typeface="Arial" panose="020B0604020202020204" pitchFamily="34" charset="0"/>
                  <a:ea typeface="ヒラギノ角ゴ Pro W3" charset="-128"/>
                  <a:cs typeface="Arial" panose="020B0604020202020204" pitchFamily="34" charset="0"/>
                </a:endParaRPr>
              </a:p>
              <a:p>
                <a:pPr lvl="1"/>
                <a:r>
                  <a:rPr lang="en-US" altLang="en-US" sz="1800" dirty="0">
                    <a:latin typeface="Arial" panose="020B0604020202020204" pitchFamily="34" charset="0"/>
                    <a:ea typeface="ヒラギノ角ゴ Pro W3" charset="-128"/>
                    <a:cs typeface="Arial" panose="020B0604020202020204" pitchFamily="34" charset="0"/>
                  </a:rPr>
                  <a:t>Exposure to SMB and HML factors improves R</a:t>
                </a:r>
                <a:r>
                  <a:rPr lang="en-US" altLang="en-US" sz="1800" baseline="30000" dirty="0">
                    <a:latin typeface="Arial" panose="020B0604020202020204" pitchFamily="34" charset="0"/>
                    <a:ea typeface="ヒラギノ角ゴ Pro W3" charset="-128"/>
                    <a:cs typeface="Arial" panose="020B0604020202020204" pitchFamily="34" charset="0"/>
                  </a:rPr>
                  <a:t>2</a:t>
                </a:r>
                <a:r>
                  <a:rPr lang="en-US" altLang="en-US" sz="1800" dirty="0">
                    <a:latin typeface="Arial" panose="020B0604020202020204" pitchFamily="34" charset="0"/>
                    <a:ea typeface="ヒラギノ角ゴ Pro W3" charset="-128"/>
                    <a:cs typeface="Arial" panose="020B0604020202020204" pitchFamily="34" charset="0"/>
                  </a:rPr>
                  <a:t> dramatically (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95% vs 13% before)</a:t>
                </a:r>
                <a:r>
                  <a:rPr lang="en-US" altLang="en-US" sz="1800" dirty="0">
                    <a:latin typeface="Arial" panose="020B0604020202020204" pitchFamily="34" charset="0"/>
                    <a:ea typeface="ヒラギノ角ゴ Pro W3" charset="-128"/>
                    <a:cs typeface="Arial" panose="020B0604020202020204" pitchFamily="34" charset="0"/>
                  </a:rPr>
                  <a:t>, i.e., SMB and HML betas explain lots of cross-sectional variation in average returns!</a:t>
                </a:r>
              </a:p>
              <a:p>
                <a:pPr marL="457200" indent="-457200">
                  <a:lnSpc>
                    <a:spcPct val="90000"/>
                  </a:lnSpc>
                  <a:buFont typeface="+mj-lt"/>
                  <a:buAutoNum type="arabicPeriod"/>
                </a:pPr>
                <a:endParaRPr lang="en-US" alt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US" altLang="en-US" sz="1800" i="1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485" y="914937"/>
                <a:ext cx="7772400" cy="4800600"/>
              </a:xfrm>
              <a:prstGeom prst="rect">
                <a:avLst/>
              </a:prstGeom>
              <a:blipFill>
                <a:blip r:embed="rId2"/>
                <a:stretch>
                  <a:fillRect l="-549" t="-635" r="-2275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0110006"/>
              </p:ext>
            </p:extLst>
          </p:nvPr>
        </p:nvGraphicFramePr>
        <p:xfrm>
          <a:off x="521485" y="3315237"/>
          <a:ext cx="3352800" cy="316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 title="adsasa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243008"/>
              </p:ext>
            </p:extLst>
          </p:nvPr>
        </p:nvGraphicFramePr>
        <p:xfrm>
          <a:off x="4572000" y="3315237"/>
          <a:ext cx="3645074" cy="308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3438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6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Size and book-to-market factors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143000"/>
            <a:ext cx="7772400" cy="480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We have a better factor model: great!</a:t>
            </a:r>
          </a:p>
          <a:p>
            <a:pPr>
              <a:lnSpc>
                <a:spcPct val="90000"/>
              </a:lnSpc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But, what risks do SMB and HML capture</a:t>
            </a:r>
            <a:r>
              <a:rPr lang="en-US" altLang="en-US" sz="1800" dirty="0"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? How do these factors follow from investors’ portfolio choices (like CAPM follows from observation that market=tangency)?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Fama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-French allude to interpretation that the new factors provide investors exposure to business cycle risk and therefore capture a risk premium (over and on top of market beta)</a:t>
            </a:r>
          </a:p>
          <a:p>
            <a:pPr>
              <a:lnSpc>
                <a:spcPct val="90000"/>
              </a:lnSpc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Small and High BM stocks have </a:t>
            </a:r>
            <a:r>
              <a:rPr lang="en-US" altLang="en-US" sz="1800" dirty="0"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episodes with large losses that broadly coincide with bad times/recessions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Business cycles do not perfectly align with poor market returns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1800" dirty="0"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1800" dirty="0"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  <a:sym typeface="Wingdings" panose="05000000000000000000" pitchFamily="2" charset="2"/>
              </a:rPr>
              <a:t>	 </a:t>
            </a:r>
            <a:r>
              <a:rPr lang="en-US" altLang="en-US" sz="1800" dirty="0"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Thus, these stocks are systematically risky: Low P &amp; High E(R) </a:t>
            </a:r>
          </a:p>
          <a:p>
            <a:pPr>
              <a:lnSpc>
                <a:spcPct val="90000"/>
              </a:lnSpc>
            </a:pPr>
            <a:endParaRPr lang="en-US" altLang="en-US" sz="1800" dirty="0">
              <a:latin typeface="Arial" panose="020B0604020202020204" pitchFamily="34" charset="0"/>
              <a:ea typeface="ヒラギノ角ゴ Pro W3" charset="-128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en-US" sz="1800" i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01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7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Carhart’s four factor model (FFCM)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>
              <a:xfrm>
                <a:off x="645459" y="990600"/>
                <a:ext cx="7772400" cy="3200400"/>
              </a:xfrm>
              <a:prstGeom prst="rect">
                <a:avLst/>
              </a:prstGeom>
              <a:extLst>
                <a:ext uri="{909E8E84-426E-40dd-AFC4-6F175D3DCCD1}">
                  <a14:hiddenFill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  <a:ext uri="{FAA26D3D-D897-4be2-8F04-BA451C77F1D7}">
                  <ma14:placeholderFlag xmlns="" xmlns:ma14="http://schemas.microsoft.com/office/mac/drawingml/2011/main" val="1"/>
                </a:ext>
              </a:extLst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FFCM adds to the FF3M a momentum factor: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	</a:t>
                </a:r>
              </a:p>
              <a:p>
                <a:pPr marL="0" indent="0" algn="ctr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  <a:sym typeface="Wingdings" panose="05000000000000000000" pitchFamily="2" charset="2"/>
                        </a:rPr>
                        <m:t>𝐸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sup>
                          </m:sSubSup>
                        </m:e>
                      </m:d>
                      <m:r>
                        <a:rPr lang="en-US" sz="2000" i="1">
                          <a:latin typeface="Cambria Math"/>
                          <a:sym typeface="Wingdings" panose="05000000000000000000" pitchFamily="2" charset="2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𝑀</m:t>
                          </m:r>
                        </m:sub>
                      </m:sSub>
                      <m:r>
                        <a:rPr lang="en-US" sz="2000" i="1">
                          <a:latin typeface="Cambria Math"/>
                          <a:ea typeface="Cambria Math"/>
                          <a:sym typeface="Wingdings" panose="05000000000000000000" pitchFamily="2" charset="2"/>
                        </a:rPr>
                        <m:t>𝐸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  <a:sym typeface="Wingdings" panose="05000000000000000000" pitchFamily="2" charset="2"/>
                                </a:rPr>
                                <m:t>𝑀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sup>
                          </m:sSubSup>
                        </m:e>
                      </m:d>
                      <m:r>
                        <a:rPr lang="en-US" sz="2000" i="1">
                          <a:latin typeface="Cambria Math"/>
                          <a:sym typeface="Wingdings" panose="05000000000000000000" pitchFamily="2" charset="2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𝑆𝑀𝐵</m:t>
                          </m:r>
                        </m:sub>
                      </m:sSub>
                      <m:r>
                        <a:rPr lang="en-US" sz="2000" i="1">
                          <a:latin typeface="Cambria Math"/>
                          <a:ea typeface="Cambria Math"/>
                          <a:sym typeface="Wingdings" panose="05000000000000000000" pitchFamily="2" charset="2"/>
                        </a:rPr>
                        <m:t>𝐸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  <a:sym typeface="Wingdings" panose="05000000000000000000" pitchFamily="2" charset="2"/>
                                </a:rPr>
                                <m:t>𝑆𝑀𝐵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sup>
                          </m:sSubSup>
                        </m:e>
                      </m:d>
                      <m:r>
                        <a:rPr lang="en-US" sz="2000" i="1">
                          <a:latin typeface="Cambria Math"/>
                          <a:sym typeface="Wingdings" panose="05000000000000000000" pitchFamily="2" charset="2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  <a:sym typeface="Wingdings" panose="05000000000000000000" pitchFamily="2" charset="2"/>
                            </a:rPr>
                            <m:t>𝐻𝑀𝐿</m:t>
                          </m:r>
                        </m:sub>
                      </m:sSub>
                      <m:r>
                        <a:rPr lang="en-US" sz="2000" i="1">
                          <a:latin typeface="Cambria Math"/>
                          <a:ea typeface="Cambria Math"/>
                          <a:sym typeface="Wingdings" panose="05000000000000000000" pitchFamily="2" charset="2"/>
                        </a:rPr>
                        <m:t>𝐸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  <a:sym typeface="Wingdings" panose="05000000000000000000" pitchFamily="2" charset="2"/>
                                </a:rPr>
                                <m:t>𝐻𝑀𝐿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20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90000"/>
                  </a:lnSpc>
                  <a:buNone/>
                </a:pPr>
                <a:endParaRPr lang="en-US" sz="2000" i="1" dirty="0">
                  <a:latin typeface="Cambria Math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𝛽</m:t>
                        </m:r>
                      </m:e>
                      <m:sub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  <m:t>𝑊</m:t>
                        </m:r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sym typeface="Wingdings" panose="05000000000000000000" pitchFamily="2" charset="2"/>
                          </a:rPr>
                          <m:t>𝑀𝐿</m:t>
                        </m:r>
                      </m:sub>
                    </m:sSub>
                    <m:r>
                      <a:rPr lang="en-US" sz="2000" i="1">
                        <a:solidFill>
                          <a:srgbClr val="FF0000"/>
                        </a:solidFill>
                        <a:latin typeface="Cambria Math"/>
                        <a:ea typeface="Cambria Math"/>
                        <a:sym typeface="Wingdings" panose="05000000000000000000" pitchFamily="2" charset="2"/>
                      </a:rPr>
                      <m:t>𝐸</m:t>
                    </m:r>
                    <m:d>
                      <m:d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/>
                            <a:sym typeface="Wingdings" panose="05000000000000000000" pitchFamily="2" charset="2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𝑊</m:t>
                            </m:r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/>
                                <a:sym typeface="Wingdings" panose="05000000000000000000" pitchFamily="2" charset="2"/>
                              </a:rPr>
                              <m:t>𝑀𝐿</m:t>
                            </m:r>
                          </m:sub>
                          <m:sup>
                            <m:r>
                              <a:rPr lang="en-US" sz="2000" i="1">
                                <a:solidFill>
                                  <a:srgbClr val="FF0000"/>
                                </a:solidFill>
                                <a:latin typeface="Cambria Math"/>
                                <a:sym typeface="Wingdings" panose="05000000000000000000" pitchFamily="2" charset="2"/>
                              </a:rPr>
                              <m:t>𝑒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marL="0" indent="0" algn="ctr">
                  <a:lnSpc>
                    <a:spcPct val="90000"/>
                  </a:lnSpc>
                  <a:buNone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lnSpc>
                    <a:spcPct val="90000"/>
                  </a:lnSpc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where WML is the difference in returns between </a:t>
                </a:r>
                <a:r>
                  <a:rPr lang="en-US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winners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(good performance over the last 12 months or so) and </a:t>
                </a:r>
                <a:r>
                  <a:rPr lang="en-US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losers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(bad recent performance)</a:t>
                </a:r>
              </a:p>
              <a:p>
                <a:pPr lvl="1">
                  <a:lnSpc>
                    <a:spcPct val="90000"/>
                  </a:lnSpc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Where does this momentum factor come from?</a:t>
                </a:r>
              </a:p>
            </p:txBody>
          </p:sp>
        </mc:Choice>
        <mc:Fallback xmlns=""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59" y="990600"/>
                <a:ext cx="7772400" cy="3200400"/>
              </a:xfrm>
              <a:prstGeom prst="rect">
                <a:avLst/>
              </a:prstGeom>
              <a:blipFill>
                <a:blip r:embed="rId2"/>
                <a:stretch>
                  <a:fillRect l="-706" t="-952" r="-157" b="-15619"/>
                </a:stretch>
              </a:blipFill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  <a:ext uri="{FAA26D3D-D897-4be2-8F04-BA451C77F1D7}">
                  <ma14:placeholderFlag xmlns="" xmlns:ma14="http://schemas.microsoft.com/office/mac/drawingml/2011/main" xmlns:a14="http://schemas.microsoft.com/office/drawing/2010/main" val="1"/>
                </a:ext>
              </a:extLst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232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8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Momentum returns are huge…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5459" y="990600"/>
            <a:ext cx="7772400" cy="32004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3886200" cy="3541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2074637"/>
              </p:ext>
            </p:extLst>
          </p:nvPr>
        </p:nvGraphicFramePr>
        <p:xfrm>
          <a:off x="3873913" y="1633298"/>
          <a:ext cx="4937234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47912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2A122-817D-41F3-8885-5DB718F70662}" type="slidenum">
              <a:rPr lang="en-US" sz="2000" smtClean="0"/>
              <a:pPr/>
              <a:t>9</a:t>
            </a:fld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3726" y="191037"/>
            <a:ext cx="7427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968375" algn="l"/>
              </a:tabLst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Momentum returns are risky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5459" y="990600"/>
            <a:ext cx="7772400" cy="32004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>
                <a:latin typeface="Arial" panose="020B0604020202020204" pitchFamily="34" charset="0"/>
                <a:ea typeface="ヒラギノ角ゴ Pro W3" charset="-128"/>
                <a:cs typeface="Arial" panose="020B0604020202020204" pitchFamily="34" charset="0"/>
              </a:rPr>
              <a:t>Momentum crashes: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the eleven largest momentum crashes, seven occurred during the Great Depression in the 1930s, one occurred in 2001, and the other three occurred during the financial crisis</a:t>
            </a:r>
          </a:p>
          <a:p>
            <a:pPr lvl="2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WML strategy lost &gt; 50% (!) from March to April 2009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Since momentum combines large average returns with business cycle risk, WML is a natural risk factor.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Momentum strategies provide large on average, but risky returns in almost any asset class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“Value and Momentum Everywhere”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Asness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Moskowitz, Pedersen (2011))</a:t>
            </a:r>
          </a:p>
          <a:p>
            <a:pPr>
              <a:defRPr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76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&#10;\[ \Omega = B \Sigma B^{\top} + U\]&#10;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1"/>
  <p:tag name="PICTUREFILESIZE" val="244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&#10;\[ \sigma_p^2 = w^{\top} \Omega w\]&#10;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3"/>
  <p:tag name="PICTUREFILESIZE" val="236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algn="ctr">
          <a:solidFill>
            <a:schemeClr val="tx1"/>
          </a:solidFill>
          <a:miter lim="800000"/>
          <a:headEnd/>
          <a:tailEnd/>
        </a:ln>
      </a:spPr>
      <a:bodyPr anchor="ctr"/>
      <a:lstStyle>
        <a:defPPr>
          <a:buFontTx/>
          <a:buNone/>
          <a:defRPr sz="2000" b="1" dirty="0" err="1">
            <a:latin typeface="Arial" pitchFamily="34" charset="0"/>
            <a:cs typeface="Arial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3524</Words>
  <Application>Microsoft Office PowerPoint</Application>
  <PresentationFormat>On-screen Show (4:3)</PresentationFormat>
  <Paragraphs>447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Cambria Math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Graphical illustration of a two-factor APT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AnjosF</dc:creator>
  <cp:lastModifiedBy>Martijn Boons</cp:lastModifiedBy>
  <cp:revision>637</cp:revision>
  <cp:lastPrinted>2016-10-10T08:09:22Z</cp:lastPrinted>
  <dcterms:created xsi:type="dcterms:W3CDTF">2009-10-06T18:48:49Z</dcterms:created>
  <dcterms:modified xsi:type="dcterms:W3CDTF">2025-03-11T07:43:11Z</dcterms:modified>
</cp:coreProperties>
</file>